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7"/>
  </p:notesMasterIdLst>
  <p:sldIdLst>
    <p:sldId id="269" r:id="rId2"/>
    <p:sldId id="330" r:id="rId3"/>
    <p:sldId id="290" r:id="rId4"/>
    <p:sldId id="329" r:id="rId5"/>
    <p:sldId id="336" r:id="rId6"/>
    <p:sldId id="292" r:id="rId7"/>
    <p:sldId id="306" r:id="rId8"/>
    <p:sldId id="331" r:id="rId9"/>
    <p:sldId id="328" r:id="rId10"/>
    <p:sldId id="295" r:id="rId11"/>
    <p:sldId id="327" r:id="rId12"/>
    <p:sldId id="297" r:id="rId13"/>
    <p:sldId id="326" r:id="rId14"/>
    <p:sldId id="334" r:id="rId15"/>
    <p:sldId id="333" r:id="rId16"/>
    <p:sldId id="314" r:id="rId17"/>
    <p:sldId id="302" r:id="rId18"/>
    <p:sldId id="305" r:id="rId19"/>
    <p:sldId id="325" r:id="rId20"/>
    <p:sldId id="335" r:id="rId21"/>
    <p:sldId id="308" r:id="rId22"/>
    <p:sldId id="309" r:id="rId23"/>
    <p:sldId id="311" r:id="rId24"/>
    <p:sldId id="294" r:id="rId25"/>
    <p:sldId id="310" r:id="rId26"/>
    <p:sldId id="312" r:id="rId27"/>
    <p:sldId id="313" r:id="rId28"/>
    <p:sldId id="315" r:id="rId29"/>
    <p:sldId id="316" r:id="rId30"/>
    <p:sldId id="318" r:id="rId31"/>
    <p:sldId id="320" r:id="rId32"/>
    <p:sldId id="317" r:id="rId33"/>
    <p:sldId id="319" r:id="rId34"/>
    <p:sldId id="322" r:id="rId35"/>
    <p:sldId id="32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7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13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4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93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0EE18-FAAF-41A8-9195-29DB554D0C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901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2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7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0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7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1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8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3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37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51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49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79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8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83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61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42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5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17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35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69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12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86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9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0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5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4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1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7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0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8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23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38.bin"/><Relationship Id="rId26" Type="http://schemas.openxmlformats.org/officeDocument/2006/relationships/image" Target="../media/image60.wmf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41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7.wmf"/><Relationship Id="rId20" Type="http://schemas.openxmlformats.org/officeDocument/2006/relationships/oleObject" Target="../embeddings/oleObject40.bin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5.wmf"/><Relationship Id="rId24" Type="http://schemas.openxmlformats.org/officeDocument/2006/relationships/image" Target="../media/image59.wmf"/><Relationship Id="rId5" Type="http://schemas.openxmlformats.org/officeDocument/2006/relationships/image" Target="../media/image52.wmf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61.wmf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35.bin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6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7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533400" y="1900800"/>
            <a:ext cx="7609800" cy="2152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章  </a:t>
            </a:r>
            <a:r>
              <a:rPr lang="en-US" altLang="zh-CN" sz="6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完全问题</a:t>
            </a:r>
          </a:p>
        </p:txBody>
      </p:sp>
    </p:spTree>
    <p:extLst>
      <p:ext uri="{BB962C8B-B14F-4D97-AF65-F5344CB8AC3E}">
        <p14:creationId xmlns:p14="http://schemas.microsoft.com/office/powerpoint/2010/main" val="1446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3SAT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独立集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：每个子句内至多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个文字的合取范式。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独立集：图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，寻找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个互不邻接的顶点。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为每个子句构造三角形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两文字子句对应连杆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，其顶点以子句中的文字标注。相反的文字之间亦添边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确保独立集中的文字兼容性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每个三角形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中恰选一点构成独立集。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子句数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独立集规模。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独立集中的顶点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对应于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的文字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00" y="2796428"/>
            <a:ext cx="6922008" cy="2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独立集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顶点覆盖；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独立集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团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顶点覆盖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的顶点覆盖  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V-S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的独立集。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证明：必要性。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V-S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互补。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V-S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为独立集，则其中无边。从而所有的边都在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内部或者属于边割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(S,V-S)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，都被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覆盖。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充分性。反证法。若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V-S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不为独立集，则其中含边。该边显然未能被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覆盖。矛盾。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团：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的独立集  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的补图中的团。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证明：图与其补图的边互补。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21" y="1922814"/>
            <a:ext cx="31908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1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3SAT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3DM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3SAT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每个变量至多出现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次，每个文字至多出现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7300" lvl="0" indent="-34290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Ø"/>
            </a:pP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个变量，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个子句。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双状态器件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，其中包含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男孩、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女孩、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宠物：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，选择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个红色三元组，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宠物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剩余；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，选择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个蓝色三元组，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</a:pP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宠物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剩余。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DF50A3-C947-4486-BA39-119656B8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24" y="2649411"/>
            <a:ext cx="3773805" cy="36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3SAT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3DM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为每个子句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，引入男孩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、女孩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，并为子句中每个文字引入一个三元组，其中的宠物可以反映该子句被满足的三种方式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正文字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                  ，与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兼容；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负文字  ：                 或                  ，与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兼容；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正文字  ：                 或                  ，与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兼容。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垃圾收集：每个变量器件中剩余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只宠物，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个变量器件共剩余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只。每个子句引入一对男孩女孩，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个子句仅能匹配掉其中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只宠物。还剩余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只宠物待匹配。再引入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对男孩女孩，与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只宠物构成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个三元组。用于匹配剩余的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只宠物。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每个子句至少包含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个文字，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个子句至少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个文字。每个变量至多出现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次，则变量数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，从而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男孩数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女孩数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宠物数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变量三元组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个，子句三元组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文字总数         ，垃圾三元组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实例可满足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iff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所构造的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问题实例存在规模为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的三维匹配。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87DFAB4-E816-4FA1-8B25-BAF828A4A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40020"/>
              </p:ext>
            </p:extLst>
          </p:nvPr>
        </p:nvGraphicFramePr>
        <p:xfrm>
          <a:off x="2062893" y="1230313"/>
          <a:ext cx="15700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8" name="Equation" r:id="rId4" imgW="901440" imgH="203040" progId="Equation.DSMT4">
                  <p:embed/>
                </p:oleObj>
              </mc:Choice>
              <mc:Fallback>
                <p:oleObj name="Equation" r:id="rId4" imgW="90144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87DFAB4-E816-4FA1-8B25-BAF828A4A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2893" y="1230313"/>
                        <a:ext cx="1570037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1E4A03F-FDF0-4B0E-B314-4DB69EE81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45645"/>
              </p:ext>
            </p:extLst>
          </p:nvPr>
        </p:nvGraphicFramePr>
        <p:xfrm>
          <a:off x="3757249" y="2433013"/>
          <a:ext cx="11763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" name="Equation" r:id="rId6" imgW="723600" imgH="241200" progId="Equation.DSMT4">
                  <p:embed/>
                </p:oleObj>
              </mc:Choice>
              <mc:Fallback>
                <p:oleObj name="Equation" r:id="rId6" imgW="723600" imgH="241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233B080-DB91-4E5A-9BDE-249C8B54E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57249" y="2433013"/>
                        <a:ext cx="1176338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FCF70B-7D34-4E86-9D46-6283F0E82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03137"/>
              </p:ext>
            </p:extLst>
          </p:nvPr>
        </p:nvGraphicFramePr>
        <p:xfrm>
          <a:off x="3736975" y="2124075"/>
          <a:ext cx="11763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" name="Equation" r:id="rId8" imgW="723600" imgH="241200" progId="Equation.DSMT4">
                  <p:embed/>
                </p:oleObj>
              </mc:Choice>
              <mc:Fallback>
                <p:oleObj name="Equation" r:id="rId8" imgW="7236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1E4A03F-FDF0-4B0E-B314-4DB69EE81F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6975" y="2124075"/>
                        <a:ext cx="1176338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31EB5A2-C8F7-40ED-83C4-4FCDA4370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13216"/>
              </p:ext>
            </p:extLst>
          </p:nvPr>
        </p:nvGraphicFramePr>
        <p:xfrm>
          <a:off x="3738229" y="1819757"/>
          <a:ext cx="11763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1" name="Equation" r:id="rId10" imgW="723600" imgH="241200" progId="Equation.DSMT4">
                  <p:embed/>
                </p:oleObj>
              </mc:Choice>
              <mc:Fallback>
                <p:oleObj name="Equation" r:id="rId10" imgW="723600" imgH="241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233B080-DB91-4E5A-9BDE-249C8B54E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8229" y="1819757"/>
                        <a:ext cx="117633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9BC49B7-B00A-4748-8429-9DF748384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33996"/>
              </p:ext>
            </p:extLst>
          </p:nvPr>
        </p:nvGraphicFramePr>
        <p:xfrm>
          <a:off x="2384425" y="1828800"/>
          <a:ext cx="11763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2" name="Equation" r:id="rId12" imgW="723600" imgH="241200" progId="Equation.DSMT4">
                  <p:embed/>
                </p:oleObj>
              </mc:Choice>
              <mc:Fallback>
                <p:oleObj name="Equation" r:id="rId12" imgW="723600" imgH="241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233B080-DB91-4E5A-9BDE-249C8B54E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84425" y="1828800"/>
                        <a:ext cx="1176338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54A751B-27FF-4451-85FA-E1901DABF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237919"/>
              </p:ext>
            </p:extLst>
          </p:nvPr>
        </p:nvGraphicFramePr>
        <p:xfrm>
          <a:off x="2395538" y="2130425"/>
          <a:ext cx="1174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3" name="Equation" r:id="rId14" imgW="723600" imgH="241200" progId="Equation.DSMT4">
                  <p:embed/>
                </p:oleObj>
              </mc:Choice>
              <mc:Fallback>
                <p:oleObj name="Equation" r:id="rId14" imgW="72360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6FCF70B-7D34-4E86-9D46-6283F0E82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95538" y="2130425"/>
                        <a:ext cx="117475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6C4F7CF-D5F2-4007-A20A-909CA0A5B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38205"/>
              </p:ext>
            </p:extLst>
          </p:nvPr>
        </p:nvGraphicFramePr>
        <p:xfrm>
          <a:off x="2390775" y="2430463"/>
          <a:ext cx="11747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4" name="Equation" r:id="rId16" imgW="723600" imgH="241200" progId="Equation.DSMT4">
                  <p:embed/>
                </p:oleObj>
              </mc:Choice>
              <mc:Fallback>
                <p:oleObj name="Equation" r:id="rId16" imgW="7236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1E4A03F-FDF0-4B0E-B314-4DB69EE81F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90775" y="2430463"/>
                        <a:ext cx="11747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90338D8-E400-4F21-A580-4DDB440B4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059962"/>
              </p:ext>
            </p:extLst>
          </p:nvPr>
        </p:nvGraphicFramePr>
        <p:xfrm>
          <a:off x="2022152" y="2516672"/>
          <a:ext cx="220663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5" name="Equation" r:id="rId18" imgW="126720" imgH="126720" progId="Equation.DSMT4">
                  <p:embed/>
                </p:oleObj>
              </mc:Choice>
              <mc:Fallback>
                <p:oleObj name="Equation" r:id="rId18" imgW="126720" imgH="126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87DFAB4-E816-4FA1-8B25-BAF828A4A3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22152" y="2516672"/>
                        <a:ext cx="220663" cy="22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F4EA442-228D-4C52-9CF6-3AF814EC5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428583"/>
              </p:ext>
            </p:extLst>
          </p:nvPr>
        </p:nvGraphicFramePr>
        <p:xfrm>
          <a:off x="2017514" y="1893575"/>
          <a:ext cx="220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" name="Equation" r:id="rId20" imgW="126720" imgH="139680" progId="Equation.DSMT4">
                  <p:embed/>
                </p:oleObj>
              </mc:Choice>
              <mc:Fallback>
                <p:oleObj name="Equation" r:id="rId20" imgW="126720" imgH="1396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90338D8-E400-4F21-A580-4DDB440B49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17514" y="1893575"/>
                        <a:ext cx="22066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217ADA4-7153-4F98-A70B-35973089F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28451"/>
              </p:ext>
            </p:extLst>
          </p:nvPr>
        </p:nvGraphicFramePr>
        <p:xfrm>
          <a:off x="2011013" y="2178864"/>
          <a:ext cx="222249" cy="30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" name="Equation" r:id="rId22" imgW="139680" imgH="190440" progId="Equation.DSMT4">
                  <p:embed/>
                </p:oleObj>
              </mc:Choice>
              <mc:Fallback>
                <p:oleObj name="Equation" r:id="rId22" imgW="139680" imgH="1904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90338D8-E400-4F21-A580-4DDB440B49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11013" y="2178864"/>
                        <a:ext cx="222249" cy="303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185BA54-D407-4FBB-846F-7748BF365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50217"/>
              </p:ext>
            </p:extLst>
          </p:nvPr>
        </p:nvGraphicFramePr>
        <p:xfrm>
          <a:off x="3663433" y="4602768"/>
          <a:ext cx="1033622" cy="289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" name="Equation" r:id="rId24" imgW="634680" imgH="177480" progId="Equation.DSMT4">
                  <p:embed/>
                </p:oleObj>
              </mc:Choice>
              <mc:Fallback>
                <p:oleObj name="Equation" r:id="rId24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663433" y="4602768"/>
                        <a:ext cx="1033622" cy="289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30EA6ED-DD5E-4351-8265-2C62179F6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47173"/>
              </p:ext>
            </p:extLst>
          </p:nvPr>
        </p:nvGraphicFramePr>
        <p:xfrm>
          <a:off x="5408911" y="4602768"/>
          <a:ext cx="2362222" cy="29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" name="Equation" r:id="rId26" imgW="1422360" imgH="177480" progId="Equation.DSMT4">
                  <p:embed/>
                </p:oleObj>
              </mc:Choice>
              <mc:Fallback>
                <p:oleObj name="Equation" r:id="rId26" imgW="1422360" imgH="177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185BA54-D407-4FBB-846F-7748BF3659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08911" y="4602768"/>
                        <a:ext cx="2362222" cy="295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9196DFC-6878-4D8A-8EA3-B48AACD4E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16729"/>
              </p:ext>
            </p:extLst>
          </p:nvPr>
        </p:nvGraphicFramePr>
        <p:xfrm>
          <a:off x="5254502" y="5521134"/>
          <a:ext cx="5588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" name="Equation" r:id="rId28" imgW="342720" imgH="177480" progId="Equation.DSMT4">
                  <p:embed/>
                </p:oleObj>
              </mc:Choice>
              <mc:Fallback>
                <p:oleObj name="Equation" r:id="rId28" imgW="342720" imgH="177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185BA54-D407-4FBB-846F-7748BF3659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54502" y="5521134"/>
                        <a:ext cx="5588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1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3SAT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3DM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F98A56-95F0-4D9E-B8D8-02E2BE9A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87999"/>
            <a:ext cx="8119872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8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8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3DM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ZOE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：给定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个男孩、女孩、宠物，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个三元组。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归约：对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中的每个三元组，引入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，表示其是否入选匹配。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设包含某男孩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女孩、宠物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的三元组下标为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，则引入约束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+…+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，表示恰有一个包含该男孩的三元组入选匹配。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所得矩阵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每行表示一个顶点，每列表示一个三元组。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181912"/>
            <a:ext cx="7277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搜索问题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999" y="1187999"/>
            <a:ext cx="8554569" cy="5220115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判定问题：判断问题是否存在至少一个解。亦称决策问题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搜索问题：找到一个可行解。若无可行解，则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优化问题：找到一个最优解。若无可行解，则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可满足性问题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：判断合取范式是否可满足。可行解数量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273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Horn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公式：每个子句内至多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正文字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：每个子句内至多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个文字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：每个子句内至多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个文字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E3SAT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：每个子句内恰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个文字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哈密顿路径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(path)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：课本称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Rudrata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路径，经过每个点恰一次的途径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(walk)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哈密顿路径问题：判断哈密顿路径存在与否。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旅行商问题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：寻找最短的哈密顿圈。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欧拉迹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(trail)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：经过每条边恰一次的途径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(walk)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欧拉迹问题：判断欧拉迹存在与否。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最小生成树问题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50" y="2765814"/>
            <a:ext cx="46101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ZOE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子集求和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：给定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视为矩阵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列选择向量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，每个列向量视为一个二进制数，从而得到一个子集求和问题。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81113F0-3FF8-44E8-AB6D-35BAC2845C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48606"/>
              </p:ext>
            </p:extLst>
          </p:nvPr>
        </p:nvGraphicFramePr>
        <p:xfrm>
          <a:off x="1268258" y="2308833"/>
          <a:ext cx="4680439" cy="3625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4" imgW="1803240" imgH="1396800" progId="Equation.DSMT4">
                  <p:embed/>
                </p:oleObj>
              </mc:Choice>
              <mc:Fallback>
                <p:oleObj name="Equation" r:id="rId4" imgW="18032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8258" y="2308833"/>
                        <a:ext cx="4680439" cy="3625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86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ZOE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ILP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问题的特殊情形与一般形式：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ILP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：给定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ILP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，所有数值均为整数。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重写为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重写为   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DE040D-44D1-49F7-90D2-162327A32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25119"/>
              </p:ext>
            </p:extLst>
          </p:nvPr>
        </p:nvGraphicFramePr>
        <p:xfrm>
          <a:off x="1420926" y="1858337"/>
          <a:ext cx="732121" cy="29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4" imgW="444240" imgH="177480" progId="Equation.DSMT4">
                  <p:embed/>
                </p:oleObj>
              </mc:Choice>
              <mc:Fallback>
                <p:oleObj name="Equation" r:id="rId4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926" y="1858337"/>
                        <a:ext cx="732121" cy="29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517A115-FAA2-42B3-83B2-C026CA112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26833"/>
              </p:ext>
            </p:extLst>
          </p:nvPr>
        </p:nvGraphicFramePr>
        <p:xfrm>
          <a:off x="3583849" y="2162909"/>
          <a:ext cx="1565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6" imgW="952200" imgH="177480" progId="Equation.DSMT4">
                  <p:embed/>
                </p:oleObj>
              </mc:Choice>
              <mc:Fallback>
                <p:oleObj name="Equation" r:id="rId6" imgW="952200" imgH="177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FDE040D-44D1-49F7-90D2-162327A32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3849" y="2162909"/>
                        <a:ext cx="1565275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6FA53C6-5E23-4A60-A722-CDE463302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001236"/>
              </p:ext>
            </p:extLst>
          </p:nvPr>
        </p:nvGraphicFramePr>
        <p:xfrm>
          <a:off x="3600450" y="2444750"/>
          <a:ext cx="1379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8" imgW="838080" imgH="228600" progId="Equation.DSMT4">
                  <p:embed/>
                </p:oleObj>
              </mc:Choice>
              <mc:Fallback>
                <p:oleObj name="Equation" r:id="rId8" imgW="83808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517A115-FAA2-42B3-83B2-C026CA1124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0450" y="2444750"/>
                        <a:ext cx="137953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57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6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哈密顿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路径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哈密顿圈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Rudrata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圈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将哈密顿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路径问题的一个实例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变换为哈密顿圈问题的一个实例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E’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0" y="2089992"/>
            <a:ext cx="7848000" cy="29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9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ZOE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哈密顿圈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Rudrata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)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带有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对边集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的哈密顿圈问题：给定图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及对边集合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。找一个经过每个顶点恰一次、每对边中恰一条的圈。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带有对边集的哈密顿圈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哈密顿圈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26804"/>
              </p:ext>
            </p:extLst>
          </p:nvPr>
        </p:nvGraphicFramePr>
        <p:xfrm>
          <a:off x="7084213" y="1245774"/>
          <a:ext cx="1072676" cy="30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4" imgW="660240" imgH="190440" progId="Equation.DSMT4">
                  <p:embed/>
                </p:oleObj>
              </mc:Choice>
              <mc:Fallback>
                <p:oleObj name="Equation" r:id="rId4" imgW="660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4213" y="1245774"/>
                        <a:ext cx="1072676" cy="309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900" y="2028225"/>
            <a:ext cx="4953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ZOE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哈密顿圈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Rudrata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)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：给定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归约：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ZOE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带有对边集合的哈密顿圈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左侧各方程中所有对应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的边和右侧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=0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对应的边构成对边集合。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65" y="2256935"/>
            <a:ext cx="6823710" cy="41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2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ZOE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哈密顿圈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Rudrata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)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归约：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带有对边集的哈密顿圈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哈密顿圈：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63" y="1633623"/>
            <a:ext cx="7740000" cy="3516291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6F646D6-7520-4343-B6E9-CED3F88E4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23997"/>
              </p:ext>
            </p:extLst>
          </p:nvPr>
        </p:nvGraphicFramePr>
        <p:xfrm>
          <a:off x="745881" y="5505537"/>
          <a:ext cx="3574519" cy="33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2145960" imgH="203040" progId="Equation.DSMT4">
                  <p:embed/>
                </p:oleObj>
              </mc:Choice>
              <mc:Fallback>
                <p:oleObj name="Equation" r:id="rId5" imgW="2145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881" y="5505537"/>
                        <a:ext cx="3574519" cy="338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9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62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哈密顿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TSP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给定图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，构造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顶点集不变；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中的边，则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边长为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边长为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为任意整数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中有哈密顿圈，则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中存在长度为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可行解。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中无哈密顿圈，则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中哈密顿圈长度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满足三角不等式，存在近似算法进行求解。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更大，未必满足三角不等式。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TSP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要么存在长度为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的可行解，要么最优解的长度为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。从而，若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，则不存在近似比为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的近似算法。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EFE035-498B-4DDE-996A-83575A23E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271980"/>
              </p:ext>
            </p:extLst>
          </p:nvPr>
        </p:nvGraphicFramePr>
        <p:xfrm>
          <a:off x="4210051" y="2095500"/>
          <a:ext cx="5937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Equation" r:id="rId4" imgW="380880" imgH="177480" progId="Equation.DSMT4">
                  <p:embed/>
                </p:oleObj>
              </mc:Choice>
              <mc:Fallback>
                <p:oleObj name="Equation" r:id="rId4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051" y="2095500"/>
                        <a:ext cx="59372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850211-F7E0-40E4-84EA-6C3B1B7E4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617092"/>
              </p:ext>
            </p:extLst>
          </p:nvPr>
        </p:nvGraphicFramePr>
        <p:xfrm>
          <a:off x="5001360" y="2987431"/>
          <a:ext cx="2806213" cy="33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Equation" r:id="rId6" imgW="1688760" imgH="203040" progId="Equation.DSMT4">
                  <p:embed/>
                </p:oleObj>
              </mc:Choice>
              <mc:Fallback>
                <p:oleObj name="Equation" r:id="rId6" imgW="1688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1360" y="2987431"/>
                        <a:ext cx="2806213" cy="33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F01DCEA-3B4E-40CA-A010-7BC09ED296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34556"/>
              </p:ext>
            </p:extLst>
          </p:nvPr>
        </p:nvGraphicFramePr>
        <p:xfrm>
          <a:off x="4221777" y="1256553"/>
          <a:ext cx="317501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" name="Equation" r:id="rId8" imgW="203040" imgH="177480" progId="Equation.DSMT4">
                  <p:embed/>
                </p:oleObj>
              </mc:Choice>
              <mc:Fallback>
                <p:oleObj name="Equation" r:id="rId8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21777" y="1256553"/>
                        <a:ext cx="317501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98C8FD4-1E85-45EB-A6F8-BB0568B98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74945"/>
              </p:ext>
            </p:extLst>
          </p:nvPr>
        </p:nvGraphicFramePr>
        <p:xfrm>
          <a:off x="1518382" y="1256553"/>
          <a:ext cx="10715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9" name="Equation" r:id="rId10" imgW="685800" imgH="203040" progId="Equation.DSMT4">
                  <p:embed/>
                </p:oleObj>
              </mc:Choice>
              <mc:Fallback>
                <p:oleObj name="Equation" r:id="rId10" imgW="68580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F01DCEA-3B4E-40CA-A010-7BC09ED2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8382" y="1256553"/>
                        <a:ext cx="10715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D98D297-EFA5-4F36-9C42-12C4A4A8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04270"/>
              </p:ext>
            </p:extLst>
          </p:nvPr>
        </p:nvGraphicFramePr>
        <p:xfrm>
          <a:off x="3453911" y="1820702"/>
          <a:ext cx="317501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" name="Equation" r:id="rId12" imgW="203040" imgH="177480" progId="Equation.DSMT4">
                  <p:embed/>
                </p:oleObj>
              </mc:Choice>
              <mc:Fallback>
                <p:oleObj name="Equation" r:id="rId12" imgW="203040" imgH="177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F01DCEA-3B4E-40CA-A010-7BC09ED2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53911" y="1820702"/>
                        <a:ext cx="317501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76D2865-B2E7-4EBD-9B84-39A5DDD8E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27055"/>
              </p:ext>
            </p:extLst>
          </p:nvPr>
        </p:nvGraphicFramePr>
        <p:xfrm>
          <a:off x="1919339" y="2095500"/>
          <a:ext cx="317501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Equation" r:id="rId14" imgW="203040" imgH="177480" progId="Equation.DSMT4">
                  <p:embed/>
                </p:oleObj>
              </mc:Choice>
              <mc:Fallback>
                <p:oleObj name="Equation" r:id="rId14" imgW="203040" imgH="177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F01DCEA-3B4E-40CA-A010-7BC09ED2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19339" y="2095500"/>
                        <a:ext cx="317501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6B8D638-8AC0-4FF6-8CB0-A77820741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323263"/>
              </p:ext>
            </p:extLst>
          </p:nvPr>
        </p:nvGraphicFramePr>
        <p:xfrm>
          <a:off x="3597523" y="2092799"/>
          <a:ext cx="5159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Equation" r:id="rId15" imgW="330120" imgH="177480" progId="Equation.DSMT4">
                  <p:embed/>
                </p:oleObj>
              </mc:Choice>
              <mc:Fallback>
                <p:oleObj name="Equation" r:id="rId15" imgW="330120" imgH="177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F01DCEA-3B4E-40CA-A010-7BC09ED2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97523" y="2092799"/>
                        <a:ext cx="51593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AD0E989-DA89-435E-AA06-2CFFC2A4B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337815"/>
              </p:ext>
            </p:extLst>
          </p:nvPr>
        </p:nvGraphicFramePr>
        <p:xfrm>
          <a:off x="2961545" y="2686402"/>
          <a:ext cx="317501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name="Equation" r:id="rId17" imgW="203040" imgH="177480" progId="Equation.DSMT4">
                  <p:embed/>
                </p:oleObj>
              </mc:Choice>
              <mc:Fallback>
                <p:oleObj name="Equation" r:id="rId17" imgW="20304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D98D297-EFA5-4F36-9C42-12C4A4A82B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1545" y="2686402"/>
                        <a:ext cx="317501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DF38F17-6516-4EFD-BB89-FFAA74522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958627"/>
              </p:ext>
            </p:extLst>
          </p:nvPr>
        </p:nvGraphicFramePr>
        <p:xfrm>
          <a:off x="2968874" y="2987431"/>
          <a:ext cx="317501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" name="Equation" r:id="rId18" imgW="203040" imgH="177480" progId="Equation.DSMT4">
                  <p:embed/>
                </p:oleObj>
              </mc:Choice>
              <mc:Fallback>
                <p:oleObj name="Equation" r:id="rId18" imgW="20304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D98D297-EFA5-4F36-9C42-12C4A4A82B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8874" y="2987431"/>
                        <a:ext cx="317501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9B1AEB6-6A21-4490-A193-26A6ECB2E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197569"/>
              </p:ext>
            </p:extLst>
          </p:nvPr>
        </p:nvGraphicFramePr>
        <p:xfrm>
          <a:off x="2630979" y="3610186"/>
          <a:ext cx="317501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Equation" r:id="rId19" imgW="203040" imgH="177480" progId="Equation.DSMT4">
                  <p:embed/>
                </p:oleObj>
              </mc:Choice>
              <mc:Fallback>
                <p:oleObj name="Equation" r:id="rId19" imgW="20304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D98D297-EFA5-4F36-9C42-12C4A4A82B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30979" y="3610186"/>
                        <a:ext cx="317501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538E8F3-3C71-4CD3-A80E-EFF3A196B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88120"/>
              </p:ext>
            </p:extLst>
          </p:nvPr>
        </p:nvGraphicFramePr>
        <p:xfrm>
          <a:off x="5452700" y="3915691"/>
          <a:ext cx="317501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name="Equation" r:id="rId20" imgW="203040" imgH="177480" progId="Equation.DSMT4">
                  <p:embed/>
                </p:oleObj>
              </mc:Choice>
              <mc:Fallback>
                <p:oleObj name="Equation" r:id="rId20" imgW="203040" imgH="177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D98D297-EFA5-4F36-9C42-12C4A4A82B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52700" y="3915691"/>
                        <a:ext cx="317501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B4624B6-E581-4855-812C-BB5EEDABF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83867"/>
              </p:ext>
            </p:extLst>
          </p:nvPr>
        </p:nvGraphicFramePr>
        <p:xfrm>
          <a:off x="983315" y="3610186"/>
          <a:ext cx="535067" cy="2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Equation" r:id="rId21" imgW="355320" imgH="177480" progId="Equation.DSMT4">
                  <p:embed/>
                </p:oleObj>
              </mc:Choice>
              <mc:Fallback>
                <p:oleObj name="Equation" r:id="rId21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3315" y="3610186"/>
                        <a:ext cx="535067" cy="267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BA4412C-6A72-43CC-A283-47147E0B1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5315"/>
              </p:ext>
            </p:extLst>
          </p:nvPr>
        </p:nvGraphicFramePr>
        <p:xfrm>
          <a:off x="977453" y="3972476"/>
          <a:ext cx="230187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Equation" r:id="rId23" imgW="152280" imgH="139680" progId="Equation.DSMT4">
                  <p:embed/>
                </p:oleObj>
              </mc:Choice>
              <mc:Fallback>
                <p:oleObj name="Equation" r:id="rId23" imgW="152280" imgH="1396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B4624B6-E581-4855-812C-BB5EEDABF2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77453" y="3972476"/>
                        <a:ext cx="230187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90B9341-8053-4D26-9DD4-814402632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99959"/>
              </p:ext>
            </p:extLst>
          </p:nvPr>
        </p:nvGraphicFramePr>
        <p:xfrm>
          <a:off x="3015218" y="4245931"/>
          <a:ext cx="609381" cy="25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Equation" r:id="rId25" imgW="368280" imgH="152280" progId="Equation.DSMT4">
                  <p:embed/>
                </p:oleObj>
              </mc:Choice>
              <mc:Fallback>
                <p:oleObj name="Equation" r:id="rId25" imgW="368280" imgH="1522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B4624B6-E581-4855-812C-BB5EEDABF2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15218" y="4245931"/>
                        <a:ext cx="609381" cy="253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999FD13-0B48-43F1-807D-9E023AB98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795"/>
              </p:ext>
            </p:extLst>
          </p:nvPr>
        </p:nvGraphicFramePr>
        <p:xfrm>
          <a:off x="4830888" y="4215438"/>
          <a:ext cx="7747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Equation" r:id="rId27" imgW="495000" imgH="177480" progId="Equation.DSMT4">
                  <p:embed/>
                </p:oleObj>
              </mc:Choice>
              <mc:Fallback>
                <p:oleObj name="Equation" r:id="rId27" imgW="495000" imgH="177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6B8D638-8AC0-4FF6-8CB0-A778207412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30888" y="4215438"/>
                        <a:ext cx="774700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0FC8408-020B-43BC-99FE-3E3DF9290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696305"/>
              </p:ext>
            </p:extLst>
          </p:nvPr>
        </p:nvGraphicFramePr>
        <p:xfrm>
          <a:off x="7884625" y="4207451"/>
          <a:ext cx="7937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Equation" r:id="rId29" imgW="507960" imgH="177480" progId="Equation.DSMT4">
                  <p:embed/>
                </p:oleObj>
              </mc:Choice>
              <mc:Fallback>
                <p:oleObj name="Equation" r:id="rId29" imgW="507960" imgH="177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6B8D638-8AC0-4FF6-8CB0-A778207412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884625" y="4207451"/>
                        <a:ext cx="793750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4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搜索问题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220115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最小割：切断边数最少的顶点二分法。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最小平衡割：割得两个顶点子集规模相近。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整数线性规划问题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ILP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中所有数为整数。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三维匹配问题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：三部图，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个三角形中找出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个独立三角形。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独立集：一组互不邻接的顶点。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独立集问题：规模为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的独立集存在与否。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顶点覆盖问题：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团问题：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最长路径问题：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子集求和问题：给定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个整数，判断是否可在前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个整数中选择一个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子集，使得其和为第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个整数。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2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6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49" y="2420817"/>
            <a:ext cx="5080210" cy="36000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33400" y="533400"/>
            <a:ext cx="8077200" cy="676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任意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NP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问题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SAT(Cook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定理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)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title"/>
          </p:nvPr>
        </p:nvSpPr>
        <p:spPr>
          <a:xfrm>
            <a:off x="394411" y="1187655"/>
            <a:ext cx="8077200" cy="28956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电路</a:t>
            </a:r>
            <a:r>
              <a:rPr lang="en-US" altLang="zh-CN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SAT</a:t>
            </a:r>
            <a:r>
              <a:rPr lang="zh-CN" alt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：不要求</a:t>
            </a:r>
            <a:r>
              <a:rPr lang="en-US" altLang="zh-CN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CNF</a:t>
            </a:r>
            <a:r>
              <a:rPr lang="zh-CN" alt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，故为</a:t>
            </a:r>
            <a:r>
              <a:rPr lang="en-US" altLang="zh-CN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SAT</a:t>
            </a:r>
            <a:r>
              <a:rPr lang="zh-CN" alt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的推广</a:t>
            </a:r>
            <a:br>
              <a:rPr lang="en-US" altLang="zh-CN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zh-CN" alt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给定电路，求其中未知输入的一个可满足赋值，使得输出门的值为</a:t>
            </a:r>
            <a:r>
              <a:rPr lang="en-US" altLang="zh-CN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true</a:t>
            </a:r>
            <a:r>
              <a:rPr lang="zh-CN" alt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，或者报告这样的赋值不存在。</a:t>
            </a:r>
            <a:endParaRPr lang="en-US" altLang="zh-CN" sz="2000" cap="none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007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SAT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电路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SAT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此过程并不困难，因为前者是后者的特殊情况。下图中，输入为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zh-CN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，没有已知输入。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CNF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存在真值指派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iff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存在使电路输出为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的未知输入。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16" y="1995873"/>
            <a:ext cx="2808000" cy="44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电路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SAT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SAT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任意电路可重写为合取范式。为每个门指定变量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，并用如下子句组模拟门的效果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真值表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85" y="2010503"/>
            <a:ext cx="6410325" cy="2638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9" y="2010503"/>
            <a:ext cx="2808000" cy="44372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98" y="2596066"/>
            <a:ext cx="4780402" cy="38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任意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NP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问题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电路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SAT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为任意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的实例，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的定义，存在多项式时间算法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，其输入是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和一个可能的解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，其输出为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都可编码成二进制串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仍用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S|=p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I|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长度的多项式函数。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一旦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给定，我们可以将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“编码”成一个电路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的输入是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，输出与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的输出相同。想象算法在真实计算机上运行。在一个时钟周期里，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内每个逻辑门对输入做运算产生输出，作为下一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时钟周期其它逻辑门的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输入。为算法执行过程中的每个时钟周期复制一份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门电路，将它们串联，以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作为原始输入，就构造出电路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中逻辑门的个数是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的多项式函数。这是因为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和时钟周期数都是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的多项式函数，且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内部逻辑门的个数为常数。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把电路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对应的结点作为已知输入结点，与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对应的结点作为未知输入结点，这样就构造出了电路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问题的实例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。原问题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有解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存在未知输入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任意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NP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问题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电路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SAT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给定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阶无向图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，判断其是否存在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顶点独立集？将其归约为电路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编码。用邻接矩阵表示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，需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-1)/2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比特，每条边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比特，第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当且仅当第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个顶点入选独立集。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设计算法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。其输入为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，输出为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，分别表示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大小为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的独立集存在与否。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的工作如下：首先检查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的个数是否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&gt;=2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；接着检查是否存在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中都被置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表明两者之间有边相连。当且仅当第一个检查结果为“是”，第二个检查结果为“否”，算法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将算法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翻译为逻辑语言。考虑一个简单情形：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。此时图中有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，分别表示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边的存在性；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，表示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是否属于独立集。上面第一个检查结果为：                                            ；第二个检查结果为：                                                            。于是，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的输出为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最后完成该归约：对于给定输入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所表示的图，其中存在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顶点独立集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下述布尔公式对应的电路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未知输入为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可满足：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56373"/>
              </p:ext>
            </p:extLst>
          </p:nvPr>
        </p:nvGraphicFramePr>
        <p:xfrm>
          <a:off x="3450183" y="4295482"/>
          <a:ext cx="2929033" cy="32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Equation" r:id="rId4" imgW="1815840" imgH="203040" progId="Equation.DSMT4">
                  <p:embed/>
                </p:oleObj>
              </mc:Choice>
              <mc:Fallback>
                <p:oleObj name="Equation" r:id="rId4" imgW="1815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0183" y="4295482"/>
                        <a:ext cx="2929033" cy="32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887993"/>
              </p:ext>
            </p:extLst>
          </p:nvPr>
        </p:nvGraphicFramePr>
        <p:xfrm>
          <a:off x="1113070" y="4593540"/>
          <a:ext cx="39735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Equation" r:id="rId6" imgW="2463480" imgH="203040" progId="Equation.DSMT4">
                  <p:embed/>
                </p:oleObj>
              </mc:Choice>
              <mc:Fallback>
                <p:oleObj name="Equation" r:id="rId6" imgW="246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3070" y="4593540"/>
                        <a:ext cx="3973512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77295"/>
              </p:ext>
            </p:extLst>
          </p:nvPr>
        </p:nvGraphicFramePr>
        <p:xfrm>
          <a:off x="7288653" y="4531628"/>
          <a:ext cx="635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8" imgW="393480" imgH="241200" progId="Equation.DSMT4">
                  <p:embed/>
                </p:oleObj>
              </mc:Choice>
              <mc:Fallback>
                <p:oleObj name="Equation" r:id="rId8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88653" y="4531628"/>
                        <a:ext cx="63500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12057"/>
              </p:ext>
            </p:extLst>
          </p:nvPr>
        </p:nvGraphicFramePr>
        <p:xfrm>
          <a:off x="860870" y="5559814"/>
          <a:ext cx="71675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Equation" r:id="rId10" imgW="4444920" imgH="241200" progId="Equation.DSMT4">
                  <p:embed/>
                </p:oleObj>
              </mc:Choice>
              <mc:Fallback>
                <p:oleObj name="Equation" r:id="rId10" imgW="4444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0870" y="5559814"/>
                        <a:ext cx="716756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3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问题与问题实例：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问题：背包容量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，物品体积向量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，物品价值向量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类物品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问题实例：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={2,3,4}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问题实例规模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与编码方式有关：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二进制编码，</a:t>
            </a:r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=24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110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,10,11,100,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101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一进制编码，</a:t>
            </a:r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=33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111111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,11,111,1111,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111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1111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11111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=1010000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=1….1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(80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            ，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</a:p>
          <a:p>
            <a:pPr marL="1200150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kW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算法：指数时间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多项式时间？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：可在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的多项式时间内解决的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问题的集合。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也说易解问题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也说问题存在多项式时间算法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也说问题存在高效算法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：给定的解的正确性可在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的多项式时间内检验的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问题的集合。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2F0265-A834-42BD-9EC9-AB8BB5337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71922"/>
              </p:ext>
            </p:extLst>
          </p:nvPr>
        </p:nvGraphicFramePr>
        <p:xfrm>
          <a:off x="4724889" y="2991703"/>
          <a:ext cx="908051" cy="35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4" imgW="647640" imgH="253800" progId="Equation.DSMT4">
                  <p:embed/>
                </p:oleObj>
              </mc:Choice>
              <mc:Fallback>
                <p:oleObj name="Equation" r:id="rId4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889" y="2991703"/>
                        <a:ext cx="908051" cy="356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3E6AA63-91F9-4BEC-81EC-39FB0E426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10500"/>
              </p:ext>
            </p:extLst>
          </p:nvPr>
        </p:nvGraphicFramePr>
        <p:xfrm>
          <a:off x="5735764" y="2987672"/>
          <a:ext cx="855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6" imgW="609480" imgH="253800" progId="Equation.DSMT4">
                  <p:embed/>
                </p:oleObj>
              </mc:Choice>
              <mc:Fallback>
                <p:oleObj name="Equation" r:id="rId6" imgW="60948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92F0265-A834-42BD-9EC9-AB8BB5337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35764" y="2987672"/>
                        <a:ext cx="855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5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易解与难解：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6B21294-E109-4846-9AE8-78C7C16C2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4271"/>
              </p:ext>
            </p:extLst>
          </p:nvPr>
        </p:nvGraphicFramePr>
        <p:xfrm>
          <a:off x="1400907" y="1846613"/>
          <a:ext cx="6096000" cy="39922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5210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4445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难解的问题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(NP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完全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易解的问题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(P)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77836"/>
                  </a:ext>
                </a:extLst>
              </a:tr>
              <a:tr h="426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3SAT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2SAT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Horn SAT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0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TSP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MST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最长路径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最短路径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2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3DM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2DM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2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背包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一进制数背包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4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独立集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树中的独立集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1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ILP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LP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9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哈密顿路径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欧拉迹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7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最小平衡割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最小割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1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216799"/>
            <a:ext cx="8380800" cy="5241601"/>
          </a:xfrm>
        </p:spPr>
        <p:txBody>
          <a:bodyPr anchor="t">
            <a:normAutofit lnSpcReduction="10000"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归约：将一个问题变换为另一个问题。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1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难解：所有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问题的求解都可以多项式时间内归约为该问题的求解！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观察归约的正反两个视角：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513" y="1592221"/>
            <a:ext cx="6734175" cy="1514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12" y="3765765"/>
            <a:ext cx="42195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49" y="1644860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SAT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3SAT</a:t>
            </a:r>
            <a:endParaRPr lang="zh-CN" altLang="en-US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归约：可满足性不变。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必要性：右侧满足，则我们断言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中至少一个为真。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4400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反证法。设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全假。则                                                                    不满足。矛盾。故断言成立，从而左侧满足。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充分性：左侧满足，则存在某个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为真。令                                        ，则右侧满足。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741600"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，令                                   。上式显然满足。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1600" lvl="1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3SAT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每个变量至多出现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次、每个文字至多出现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3SAT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设变量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次。将其第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次出现替换为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次出现替换为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正文字依然为正文字、负文字依然为负文字。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增加子句组：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564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证明：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992B35-ED6F-4ED3-B39B-A3006925D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22732"/>
              </p:ext>
            </p:extLst>
          </p:nvPr>
        </p:nvGraphicFramePr>
        <p:xfrm>
          <a:off x="951733" y="1391497"/>
          <a:ext cx="7658867" cy="114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" name="Equation" r:id="rId4" imgW="4775040" imgH="711000" progId="Equation.DSMT4">
                  <p:embed/>
                </p:oleObj>
              </mc:Choice>
              <mc:Fallback>
                <p:oleObj name="Equation" r:id="rId4" imgW="4775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1733" y="1391497"/>
                        <a:ext cx="7658867" cy="1140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424017C-128D-464B-8A6E-289E407C9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38298"/>
              </p:ext>
            </p:extLst>
          </p:nvPr>
        </p:nvGraphicFramePr>
        <p:xfrm>
          <a:off x="4296510" y="2447681"/>
          <a:ext cx="8747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" name="Equation" r:id="rId6" imgW="545760" imgH="228600" progId="Equation.DSMT4">
                  <p:embed/>
                </p:oleObj>
              </mc:Choice>
              <mc:Fallback>
                <p:oleObj name="Equation" r:id="rId6" imgW="54576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C992B35-ED6F-4ED3-B39B-A3006925D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6510" y="2447681"/>
                        <a:ext cx="874713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3954F14-6B79-4562-80DC-597EEED3B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57152"/>
              </p:ext>
            </p:extLst>
          </p:nvPr>
        </p:nvGraphicFramePr>
        <p:xfrm>
          <a:off x="3822832" y="2759075"/>
          <a:ext cx="42592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" name="Equation" r:id="rId8" imgW="2666880" imgH="228600" progId="Equation.DSMT4">
                  <p:embed/>
                </p:oleObj>
              </mc:Choice>
              <mc:Fallback>
                <p:oleObj name="Equation" r:id="rId8" imgW="26668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9BDF087-E2B9-4CB9-867D-4DA3BF027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22832" y="2759075"/>
                        <a:ext cx="4259262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24E0FB1-DE64-4574-BA74-963E7947D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72788"/>
              </p:ext>
            </p:extLst>
          </p:nvPr>
        </p:nvGraphicFramePr>
        <p:xfrm>
          <a:off x="5585930" y="3330575"/>
          <a:ext cx="25431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5" name="Equation" r:id="rId10" imgW="1587240" imgH="228600" progId="Equation.DSMT4">
                  <p:embed/>
                </p:oleObj>
              </mc:Choice>
              <mc:Fallback>
                <p:oleObj name="Equation" r:id="rId10" imgW="158724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9BDF087-E2B9-4CB9-867D-4DA3BF027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5930" y="3330575"/>
                        <a:ext cx="254317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7103437-DFA2-4187-85F0-46089CB45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307154"/>
              </p:ext>
            </p:extLst>
          </p:nvPr>
        </p:nvGraphicFramePr>
        <p:xfrm>
          <a:off x="1224400" y="3960992"/>
          <a:ext cx="70469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" name="Equation" r:id="rId12" imgW="4394160" imgH="228600" progId="Equation.DSMT4">
                  <p:embed/>
                </p:oleObj>
              </mc:Choice>
              <mc:Fallback>
                <p:oleObj name="Equation" r:id="rId12" imgW="439416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C992B35-ED6F-4ED3-B39B-A3006925D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24400" y="3960992"/>
                        <a:ext cx="70469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850C992-A380-4A57-BE0F-2F40021EA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58177"/>
              </p:ext>
            </p:extLst>
          </p:nvPr>
        </p:nvGraphicFramePr>
        <p:xfrm>
          <a:off x="2516558" y="4274770"/>
          <a:ext cx="21351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" name="Equation" r:id="rId14" imgW="1333440" imgH="228600" progId="Equation.DSMT4">
                  <p:embed/>
                </p:oleObj>
              </mc:Choice>
              <mc:Fallback>
                <p:oleObj name="Equation" r:id="rId14" imgW="13334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24E0FB1-DE64-4574-BA74-963E7947D9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6558" y="4274770"/>
                        <a:ext cx="2135188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0A48AFD-2964-4135-A337-CD5C8C9C5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15863"/>
              </p:ext>
            </p:extLst>
          </p:nvPr>
        </p:nvGraphicFramePr>
        <p:xfrm>
          <a:off x="2756890" y="5790974"/>
          <a:ext cx="27707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" name="Equation" r:id="rId16" imgW="1726920" imgH="228600" progId="Equation.DSMT4">
                  <p:embed/>
                </p:oleObj>
              </mc:Choice>
              <mc:Fallback>
                <p:oleObj name="Equation" r:id="rId16" imgW="1726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56890" y="5790974"/>
                        <a:ext cx="27707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E9DD55E-7794-4697-9FAE-777270D66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30436"/>
              </p:ext>
            </p:extLst>
          </p:nvPr>
        </p:nvGraphicFramePr>
        <p:xfrm>
          <a:off x="2437553" y="6072551"/>
          <a:ext cx="34448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" name="Equation" r:id="rId18" imgW="2145960" imgH="228600" progId="Equation.DSMT4">
                  <p:embed/>
                </p:oleObj>
              </mc:Choice>
              <mc:Fallback>
                <p:oleObj name="Equation" r:id="rId18" imgW="21459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0A48AFD-2964-4135-A337-CD5C8C9C5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37553" y="6072551"/>
                        <a:ext cx="344487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78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40000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归约的传递性与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完全性证明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0" y="1644861"/>
            <a:ext cx="5838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65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6341</TotalTime>
  <Words>2678</Words>
  <Application>Microsoft Office PowerPoint</Application>
  <PresentationFormat>全屏显示(4:3)</PresentationFormat>
  <Paragraphs>337</Paragraphs>
  <Slides>35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华文楷体</vt:lpstr>
      <vt:lpstr>楷体</vt:lpstr>
      <vt:lpstr>Arial</vt:lpstr>
      <vt:lpstr>Calibri</vt:lpstr>
      <vt:lpstr>Century Gothic</vt:lpstr>
      <vt:lpstr>Times New Roman</vt:lpstr>
      <vt:lpstr>Wingdings</vt:lpstr>
      <vt:lpstr>Wingdings 3</vt:lpstr>
      <vt:lpstr>切片</vt:lpstr>
      <vt:lpstr>Equation</vt:lpstr>
      <vt:lpstr>PowerPoint 演示文稿</vt:lpstr>
      <vt:lpstr>搜索问题</vt:lpstr>
      <vt:lpstr>搜索问题</vt:lpstr>
      <vt:lpstr>NP完全性</vt:lpstr>
      <vt:lpstr>NP完全性</vt:lpstr>
      <vt:lpstr>NP完全性</vt:lpstr>
      <vt:lpstr>NP完全性</vt:lpstr>
      <vt:lpstr>SAT3SAT</vt:lpstr>
      <vt:lpstr>NP完全性</vt:lpstr>
      <vt:lpstr>3SAT独立集</vt:lpstr>
      <vt:lpstr>NP完全性</vt:lpstr>
      <vt:lpstr>独立集顶点覆盖；独立集团</vt:lpstr>
      <vt:lpstr>NP完全性</vt:lpstr>
      <vt:lpstr>3SAT3DM</vt:lpstr>
      <vt:lpstr>3SAT3DM</vt:lpstr>
      <vt:lpstr>3SAT3DM</vt:lpstr>
      <vt:lpstr>NP完全性</vt:lpstr>
      <vt:lpstr>3DMZOE</vt:lpstr>
      <vt:lpstr>NP完全性</vt:lpstr>
      <vt:lpstr>ZOE子集求和</vt:lpstr>
      <vt:lpstr>NP完全性</vt:lpstr>
      <vt:lpstr>ZOEILP</vt:lpstr>
      <vt:lpstr>NP完全性</vt:lpstr>
      <vt:lpstr>哈密顿路径哈密顿圈(Rudrata圈)</vt:lpstr>
      <vt:lpstr>ZOE哈密顿圈(Rudrata圈)</vt:lpstr>
      <vt:lpstr>ZOE哈密顿圈(Rudrata圈)</vt:lpstr>
      <vt:lpstr>ZOE哈密顿圈(Rudrata圈)</vt:lpstr>
      <vt:lpstr>NP完全性</vt:lpstr>
      <vt:lpstr>哈密顿圈 TSP</vt:lpstr>
      <vt:lpstr>NP完全性</vt:lpstr>
      <vt:lpstr>电路SAT：不要求CNF，故为SAT的推广         给定电路，求其中未知输入的一个可满足赋值，使得输出门的值为true，或者报告这样的赋值不存在。       </vt:lpstr>
      <vt:lpstr>SAT 电路SAT</vt:lpstr>
      <vt:lpstr>电路SAT SAT</vt:lpstr>
      <vt:lpstr>任意NP问题 电路SAT</vt:lpstr>
      <vt:lpstr>任意NP问题 电路SAT</vt:lpstr>
    </vt:vector>
  </TitlesOfParts>
  <Company>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Administrator</cp:lastModifiedBy>
  <cp:revision>377</cp:revision>
  <dcterms:created xsi:type="dcterms:W3CDTF">2015-10-08T02:49:44Z</dcterms:created>
  <dcterms:modified xsi:type="dcterms:W3CDTF">2019-12-10T01:42:06Z</dcterms:modified>
</cp:coreProperties>
</file>