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9"/>
  </p:notesMasterIdLst>
  <p:sldIdLst>
    <p:sldId id="269" r:id="rId2"/>
    <p:sldId id="290" r:id="rId3"/>
    <p:sldId id="292" r:id="rId4"/>
    <p:sldId id="306" r:id="rId5"/>
    <p:sldId id="293" r:id="rId6"/>
    <p:sldId id="294" r:id="rId7"/>
    <p:sldId id="297" r:id="rId8"/>
    <p:sldId id="295" r:id="rId9"/>
    <p:sldId id="296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6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F6308-716E-44C1-99F2-B7FE68EB439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0EE18-FAAF-41A8-9195-29DB554D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7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86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63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4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08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60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38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98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8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78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3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39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58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03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0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3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5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1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792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0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044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41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8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6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2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7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1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10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9.wmf"/><Relationship Id="rId26" Type="http://schemas.openxmlformats.org/officeDocument/2006/relationships/oleObject" Target="../embeddings/oleObject26.bin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1.bin"/><Relationship Id="rId25" Type="http://schemas.openxmlformats.org/officeDocument/2006/relationships/image" Target="../media/image32.w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image" Target="../media/image34.w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8.bin"/><Relationship Id="rId24" Type="http://schemas.openxmlformats.org/officeDocument/2006/relationships/oleObject" Target="../embeddings/oleObject25.bin"/><Relationship Id="rId32" Type="http://schemas.openxmlformats.org/officeDocument/2006/relationships/image" Target="../media/image35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27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2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24.bin"/><Relationship Id="rId27" Type="http://schemas.openxmlformats.org/officeDocument/2006/relationships/image" Target="../media/image33.wmf"/><Relationship Id="rId30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1.png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0.wmf"/><Relationship Id="rId17" Type="http://schemas.openxmlformats.org/officeDocument/2006/relationships/image" Target="../media/image43.wmf"/><Relationship Id="rId2" Type="http://schemas.openxmlformats.org/officeDocument/2006/relationships/notesSlide" Target="../notesSlides/notesSlide11.xml"/><Relationship Id="rId16" Type="http://schemas.openxmlformats.org/officeDocument/2006/relationships/oleObject" Target="../embeddings/oleObject36.bin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42.wmf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6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5.png"/><Relationship Id="rId4" Type="http://schemas.openxmlformats.org/officeDocument/2006/relationships/image" Target="../media/image51.wmf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5.bin"/><Relationship Id="rId7" Type="http://schemas.openxmlformats.org/officeDocument/2006/relationships/image" Target="../media/image5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60.wmf"/><Relationship Id="rId5" Type="http://schemas.openxmlformats.org/officeDocument/2006/relationships/image" Target="../media/image57.emf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56.wmf"/><Relationship Id="rId9" Type="http://schemas.openxmlformats.org/officeDocument/2006/relationships/image" Target="../media/image5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3.png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wmf"/><Relationship Id="rId11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1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533400" y="1900800"/>
            <a:ext cx="7609800" cy="2152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章  </a:t>
            </a:r>
            <a:r>
              <a:rPr lang="en-US" altLang="zh-CN" sz="6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完全问题</a:t>
            </a:r>
            <a:endParaRPr lang="en-US" altLang="zh-CN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   的处理</a:t>
            </a:r>
          </a:p>
        </p:txBody>
      </p:sp>
    </p:spTree>
    <p:extLst>
      <p:ext uri="{BB962C8B-B14F-4D97-AF65-F5344CB8AC3E}">
        <p14:creationId xmlns:p14="http://schemas.microsoft.com/office/powerpoint/2010/main" val="14469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近似算法</a:t>
            </a:r>
            <a:endParaRPr lang="zh-CN" altLang="en-US" sz="20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满足三角不等式的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TSP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Double-tree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算法。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近似比为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表示最优解，任删一边得一棵生成树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99200"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(MST) ≤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(T) &lt;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(OPT)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沿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绕行一圈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(DFS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Fleury)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得欧拉环游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(Tour)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99200"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(Tour) = 2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(MST)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剔除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Tour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中的重复顶点，得哈密顿圈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99200"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由三角不等式，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(H) ≤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(Tour) 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故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(H)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≤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(Tour) = 2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(MST)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 2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(OPT)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该近似比紧确。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446E39-FA4C-4FE5-B8AC-1917C74BD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92" y="1600575"/>
            <a:ext cx="7948422" cy="17522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A878E5-FD64-4833-BC3E-6C61F055D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861" y="3364518"/>
            <a:ext cx="1909953" cy="17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3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近似算法</a:t>
            </a:r>
            <a:endParaRPr lang="zh-CN" altLang="en-US" sz="20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TSP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的不可近似性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(inapproximability)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若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             ，一般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TSP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不存在     近似算法。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将哈密顿圈问题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TSP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中包含哈密顿圈，则     中的最优哈密顿圈长度为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中不含哈密顿圈，则     中的最优哈密顿圈长度至少为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     运行     近似算法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所得结果           ，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“</a:t>
            </a:r>
            <a:r>
              <a:rPr lang="en-US" altLang="zh-CN" sz="18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中包含哈密顿圈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return “</a:t>
            </a:r>
            <a:r>
              <a:rPr lang="en-US" altLang="zh-CN" sz="18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中不含哈密顿圈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多项式时间近似方案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(PTAS)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：算法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的输入中除了问题实例，还有一个数          。对于任意固定的   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是一个近似比为        、运行时间为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的多项的近似算法。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典型运行时间：</a:t>
            </a: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9D60694-1D8D-438D-9615-CF2A1DF98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22579"/>
              </p:ext>
            </p:extLst>
          </p:nvPr>
        </p:nvGraphicFramePr>
        <p:xfrm>
          <a:off x="996955" y="1553541"/>
          <a:ext cx="796676" cy="28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5000" imgH="177480" progId="Equation.DSMT4">
                  <p:embed/>
                </p:oleObj>
              </mc:Choice>
              <mc:Fallback>
                <p:oleObj name="Equation" r:id="rId3" imgW="495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955" y="1553541"/>
                        <a:ext cx="796676" cy="285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C48731A-D533-47A6-8A41-D6303F09AC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900791"/>
              </p:ext>
            </p:extLst>
          </p:nvPr>
        </p:nvGraphicFramePr>
        <p:xfrm>
          <a:off x="2226528" y="1535839"/>
          <a:ext cx="8588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33160" imgH="228600" progId="Equation.DSMT4">
                  <p:embed/>
                </p:oleObj>
              </mc:Choice>
              <mc:Fallback>
                <p:oleObj name="Equation" r:id="rId5" imgW="53316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9D60694-1D8D-438D-9615-CF2A1DF989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6528" y="1535839"/>
                        <a:ext cx="858837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1D1431E-4888-42C5-868D-5C3C46B268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69565"/>
              </p:ext>
            </p:extLst>
          </p:nvPr>
        </p:nvGraphicFramePr>
        <p:xfrm>
          <a:off x="5029549" y="1506398"/>
          <a:ext cx="3270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C48731A-D533-47A6-8A41-D6303F09A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9549" y="1506398"/>
                        <a:ext cx="32702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6">
            <a:extLst>
              <a:ext uri="{FF2B5EF4-FFF2-40B4-BE49-F238E27FC236}">
                <a16:creationId xmlns:a16="http://schemas.microsoft.com/office/drawing/2014/main" id="{D78B7AE1-AA49-4EF2-8534-2A98F5029F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478756"/>
              </p:ext>
            </p:extLst>
          </p:nvPr>
        </p:nvGraphicFramePr>
        <p:xfrm>
          <a:off x="1820377" y="2176463"/>
          <a:ext cx="39592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0" imgH="482400" progId="Equation.DSMT4">
                  <p:embed/>
                </p:oleObj>
              </mc:Choice>
              <mc:Fallback>
                <p:oleObj name="Equation" r:id="rId9" imgW="2286000" imgH="482400" progId="Equation.DSMT4">
                  <p:embed/>
                  <p:pic>
                    <p:nvPicPr>
                      <p:cNvPr id="18438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377" y="2176463"/>
                        <a:ext cx="39592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9">
            <a:extLst>
              <a:ext uri="{FF2B5EF4-FFF2-40B4-BE49-F238E27FC236}">
                <a16:creationId xmlns:a16="http://schemas.microsoft.com/office/drawing/2014/main" id="{BD4598BB-89C5-4C53-8BBB-7C41803BC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65495"/>
              </p:ext>
            </p:extLst>
          </p:nvPr>
        </p:nvGraphicFramePr>
        <p:xfrm>
          <a:off x="3039553" y="1850971"/>
          <a:ext cx="1110420" cy="32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85800" imgH="203200" progId="Equation.DSMT4">
                  <p:embed/>
                </p:oleObj>
              </mc:Choice>
              <mc:Fallback>
                <p:oleObj name="Equation" r:id="rId11" imgW="685800" imgH="203200" progId="Equation.DSMT4">
                  <p:embed/>
                  <p:pic>
                    <p:nvPicPr>
                      <p:cNvPr id="18441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553" y="1850971"/>
                        <a:ext cx="1110420" cy="32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0">
            <a:extLst>
              <a:ext uri="{FF2B5EF4-FFF2-40B4-BE49-F238E27FC236}">
                <a16:creationId xmlns:a16="http://schemas.microsoft.com/office/drawing/2014/main" id="{50873AB9-1C30-40DD-B36D-5B0892675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969214"/>
              </p:ext>
            </p:extLst>
          </p:nvPr>
        </p:nvGraphicFramePr>
        <p:xfrm>
          <a:off x="5838944" y="1857113"/>
          <a:ext cx="1241793" cy="331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61669" imgH="203112" progId="Equation.DSMT4">
                  <p:embed/>
                </p:oleObj>
              </mc:Choice>
              <mc:Fallback>
                <p:oleObj name="Equation" r:id="rId13" imgW="761669" imgH="203112" progId="Equation.DSMT4">
                  <p:embed/>
                  <p:pic>
                    <p:nvPicPr>
                      <p:cNvPr id="18442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944" y="1857113"/>
                        <a:ext cx="1241793" cy="331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0">
            <a:extLst>
              <a:ext uri="{FF2B5EF4-FFF2-40B4-BE49-F238E27FC236}">
                <a16:creationId xmlns:a16="http://schemas.microsoft.com/office/drawing/2014/main" id="{056EB5A3-63D9-459D-891B-0CE6728419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418172"/>
              </p:ext>
            </p:extLst>
          </p:nvPr>
        </p:nvGraphicFramePr>
        <p:xfrm>
          <a:off x="4026268" y="3068798"/>
          <a:ext cx="3302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3040" imgH="177480" progId="Equation.DSMT4">
                  <p:embed/>
                </p:oleObj>
              </mc:Choice>
              <mc:Fallback>
                <p:oleObj name="Equation" r:id="rId15" imgW="203040" imgH="177480" progId="Equation.DSMT4">
                  <p:embed/>
                  <p:pic>
                    <p:nvPicPr>
                      <p:cNvPr id="12" name="对象 10">
                        <a:extLst>
                          <a:ext uri="{FF2B5EF4-FFF2-40B4-BE49-F238E27FC236}">
                            <a16:creationId xmlns:a16="http://schemas.microsoft.com/office/drawing/2014/main" id="{50873AB9-1C30-40DD-B36D-5B08926750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268" y="3068798"/>
                        <a:ext cx="3302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0">
            <a:extLst>
              <a:ext uri="{FF2B5EF4-FFF2-40B4-BE49-F238E27FC236}">
                <a16:creationId xmlns:a16="http://schemas.microsoft.com/office/drawing/2014/main" id="{FDBABFEC-A315-42E3-88FD-8AE4FC230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782037"/>
              </p:ext>
            </p:extLst>
          </p:nvPr>
        </p:nvGraphicFramePr>
        <p:xfrm>
          <a:off x="4032122" y="3379462"/>
          <a:ext cx="3302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03040" imgH="177480" progId="Equation.DSMT4">
                  <p:embed/>
                </p:oleObj>
              </mc:Choice>
              <mc:Fallback>
                <p:oleObj name="Equation" r:id="rId17" imgW="203040" imgH="177480" progId="Equation.DSMT4">
                  <p:embed/>
                  <p:pic>
                    <p:nvPicPr>
                      <p:cNvPr id="14" name="对象 10">
                        <a:extLst>
                          <a:ext uri="{FF2B5EF4-FFF2-40B4-BE49-F238E27FC236}">
                            <a16:creationId xmlns:a16="http://schemas.microsoft.com/office/drawing/2014/main" id="{056EB5A3-63D9-459D-891B-0CE672841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122" y="3379462"/>
                        <a:ext cx="3302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7">
            <a:extLst>
              <a:ext uri="{FF2B5EF4-FFF2-40B4-BE49-F238E27FC236}">
                <a16:creationId xmlns:a16="http://schemas.microsoft.com/office/drawing/2014/main" id="{F428C7DA-9E4D-485A-A452-E3742003E3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543783"/>
              </p:ext>
            </p:extLst>
          </p:nvPr>
        </p:nvGraphicFramePr>
        <p:xfrm>
          <a:off x="4029808" y="3665538"/>
          <a:ext cx="34940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082600" imgH="228600" progId="Equation.DSMT4">
                  <p:embed/>
                </p:oleObj>
              </mc:Choice>
              <mc:Fallback>
                <p:oleObj name="Equation" r:id="rId19" imgW="2082600" imgH="228600" progId="Equation.DSMT4">
                  <p:embed/>
                  <p:pic>
                    <p:nvPicPr>
                      <p:cNvPr id="18439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808" y="3665538"/>
                        <a:ext cx="3494088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5A647D4-2850-4717-8C7A-B9D0837751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827502"/>
              </p:ext>
            </p:extLst>
          </p:nvPr>
        </p:nvGraphicFramePr>
        <p:xfrm>
          <a:off x="2360480" y="3930998"/>
          <a:ext cx="3270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03040" imgH="228600" progId="Equation.DSMT4">
                  <p:embed/>
                </p:oleObj>
              </mc:Choice>
              <mc:Fallback>
                <p:oleObj name="Equation" r:id="rId21" imgW="20304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C1D1431E-4888-42C5-868D-5C3C46B268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0480" y="3930998"/>
                        <a:ext cx="32702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1D528F3-ECB9-4032-A863-BE9462FAB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148900"/>
              </p:ext>
            </p:extLst>
          </p:nvPr>
        </p:nvGraphicFramePr>
        <p:xfrm>
          <a:off x="3708035" y="5516453"/>
          <a:ext cx="22225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0" imgH="139680" progId="Equation.DSMT4">
                  <p:embed/>
                </p:oleObj>
              </mc:Choice>
              <mc:Fallback>
                <p:oleObj name="Equation" r:id="rId22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708035" y="5516453"/>
                        <a:ext cx="22225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7C3F410-2520-4C45-8F9E-6E1A892BB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105987"/>
              </p:ext>
            </p:extLst>
          </p:nvPr>
        </p:nvGraphicFramePr>
        <p:xfrm>
          <a:off x="1065691" y="5447820"/>
          <a:ext cx="6191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55320" imgH="177480" progId="Equation.DSMT4">
                  <p:embed/>
                </p:oleObj>
              </mc:Choice>
              <mc:Fallback>
                <p:oleObj name="Equation" r:id="rId24" imgW="355320" imgH="177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1D528F3-ECB9-4032-A863-BE9462FAB1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65691" y="5447820"/>
                        <a:ext cx="619125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2415BC3-5B99-4688-8C3F-0199134200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878171"/>
              </p:ext>
            </p:extLst>
          </p:nvPr>
        </p:nvGraphicFramePr>
        <p:xfrm>
          <a:off x="6158529" y="5442081"/>
          <a:ext cx="5556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17160" imgH="177480" progId="Equation.DSMT4">
                  <p:embed/>
                </p:oleObj>
              </mc:Choice>
              <mc:Fallback>
                <p:oleObj name="Equation" r:id="rId26" imgW="317160" imgH="177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1D528F3-ECB9-4032-A863-BE9462FAB1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158529" y="5442081"/>
                        <a:ext cx="555625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B093BA2-4D61-4779-A67E-DC38EF7E8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816653"/>
              </p:ext>
            </p:extLst>
          </p:nvPr>
        </p:nvGraphicFramePr>
        <p:xfrm>
          <a:off x="3027369" y="6032014"/>
          <a:ext cx="2110137" cy="3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282680" imgH="228600" progId="Equation.DSMT4">
                  <p:embed/>
                </p:oleObj>
              </mc:Choice>
              <mc:Fallback>
                <p:oleObj name="Equation" r:id="rId28" imgW="1282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027369" y="6032014"/>
                        <a:ext cx="2110137" cy="3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10">
            <a:extLst>
              <a:ext uri="{FF2B5EF4-FFF2-40B4-BE49-F238E27FC236}">
                <a16:creationId xmlns:a16="http://schemas.microsoft.com/office/drawing/2014/main" id="{9C9D8407-FC4D-4D52-9333-3775823E52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546011"/>
              </p:ext>
            </p:extLst>
          </p:nvPr>
        </p:nvGraphicFramePr>
        <p:xfrm>
          <a:off x="1537302" y="3977975"/>
          <a:ext cx="3302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03040" imgH="177480" progId="Equation.DSMT4">
                  <p:embed/>
                </p:oleObj>
              </mc:Choice>
              <mc:Fallback>
                <p:oleObj name="Equation" r:id="rId30" imgW="203040" imgH="177480" progId="Equation.DSMT4">
                  <p:embed/>
                  <p:pic>
                    <p:nvPicPr>
                      <p:cNvPr id="14" name="对象 10">
                        <a:extLst>
                          <a:ext uri="{FF2B5EF4-FFF2-40B4-BE49-F238E27FC236}">
                            <a16:creationId xmlns:a16="http://schemas.microsoft.com/office/drawing/2014/main" id="{056EB5A3-63D9-459D-891B-0CE672841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302" y="3977975"/>
                        <a:ext cx="3302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6664A579-95F0-4942-9E67-33FA90059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831746"/>
              </p:ext>
            </p:extLst>
          </p:nvPr>
        </p:nvGraphicFramePr>
        <p:xfrm>
          <a:off x="2875501" y="4254179"/>
          <a:ext cx="633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393480" imgH="228600" progId="Equation.DSMT4">
                  <p:embed/>
                </p:oleObj>
              </mc:Choice>
              <mc:Fallback>
                <p:oleObj name="Equation" r:id="rId31" imgW="39348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5A647D4-2850-4717-8C7A-B9D0837751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875501" y="4254179"/>
                        <a:ext cx="633412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8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近似算法</a:t>
            </a:r>
            <a:endParaRPr lang="zh-CN" altLang="en-US" sz="20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505878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背包问题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：容量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件物品体积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和价值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。最大价值装载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仿照其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nW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动态规划算法，可得其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动态规划算法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            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PTAS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：以             为单位划分区间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[0,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，各物品价值以新单位向下取整。运行动态规划算法，所得最优解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作为原始问题的近似解。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近似比为              ：设原始问题的最优解为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，总价值为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时间：                                                    ，                          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0881690-3EEB-454E-93DD-F4D1AE0665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91335"/>
              </p:ext>
            </p:extLst>
          </p:nvPr>
        </p:nvGraphicFramePr>
        <p:xfrm>
          <a:off x="7527186" y="1547813"/>
          <a:ext cx="8318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560" imgH="228600" progId="Equation.DSMT4">
                  <p:embed/>
                </p:oleObj>
              </mc:Choice>
              <mc:Fallback>
                <p:oleObj name="Equation" r:id="rId3" imgW="52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7186" y="1547813"/>
                        <a:ext cx="83185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FD5ED706-28D1-47AB-83D5-53F8A585A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970310"/>
              </p:ext>
            </p:extLst>
          </p:nvPr>
        </p:nvGraphicFramePr>
        <p:xfrm>
          <a:off x="1946518" y="1833075"/>
          <a:ext cx="85566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33160" imgH="228600" progId="Equation.DSMT4">
                  <p:embed/>
                </p:oleObj>
              </mc:Choice>
              <mc:Fallback>
                <p:oleObj name="Equation" r:id="rId5" imgW="53316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96A956A4-80C7-4716-8BFB-1CCDE09A7F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6518" y="1833075"/>
                        <a:ext cx="855663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7C500A64-EFAD-4A1F-8086-DCD1EBFEF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002005"/>
              </p:ext>
            </p:extLst>
          </p:nvPr>
        </p:nvGraphicFramePr>
        <p:xfrm>
          <a:off x="1958436" y="6052697"/>
          <a:ext cx="3422457" cy="48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45960" imgH="304560" progId="Equation.DSMT4">
                  <p:embed/>
                </p:oleObj>
              </mc:Choice>
              <mc:Fallback>
                <p:oleObj name="Equation" r:id="rId7" imgW="2145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8436" y="6052697"/>
                        <a:ext cx="3422457" cy="484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274ACE48-34A8-412C-ACBA-087C3F876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17348"/>
              </p:ext>
            </p:extLst>
          </p:nvPr>
        </p:nvGraphicFramePr>
        <p:xfrm>
          <a:off x="5500065" y="6083755"/>
          <a:ext cx="17922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0" imgH="241200" progId="Equation.DSMT4">
                  <p:embed/>
                </p:oleObj>
              </mc:Choice>
              <mc:Fallback>
                <p:oleObj name="Equation" r:id="rId9" imgW="1143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00065" y="6083755"/>
                        <a:ext cx="1792288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3399C9A8-E71C-48E0-B934-F2D0033CF0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567495"/>
              </p:ext>
            </p:extLst>
          </p:nvPr>
        </p:nvGraphicFramePr>
        <p:xfrm>
          <a:off x="4376455" y="2104796"/>
          <a:ext cx="226158" cy="349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9680" imgH="215640" progId="Equation.DSMT4">
                  <p:embed/>
                </p:oleObj>
              </mc:Choice>
              <mc:Fallback>
                <p:oleObj name="Equation" r:id="rId11" imgW="13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6455" y="2104796"/>
                        <a:ext cx="226158" cy="349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图片 28">
            <a:extLst>
              <a:ext uri="{FF2B5EF4-FFF2-40B4-BE49-F238E27FC236}">
                <a16:creationId xmlns:a16="http://schemas.microsoft.com/office/drawing/2014/main" id="{3830CF58-FB5D-400F-AE03-0B3BF5447B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8172" y="2472480"/>
            <a:ext cx="7351776" cy="1453896"/>
          </a:xfrm>
          <a:prstGeom prst="rect">
            <a:avLst/>
          </a:prstGeom>
        </p:spPr>
      </p:pic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9094CBF8-170A-42BB-B49A-2A8EEAC93C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384205"/>
              </p:ext>
            </p:extLst>
          </p:nvPr>
        </p:nvGraphicFramePr>
        <p:xfrm>
          <a:off x="1266774" y="4324425"/>
          <a:ext cx="6633899" cy="1504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254480" imgH="965160" progId="Equation.DSMT4">
                  <p:embed/>
                </p:oleObj>
              </mc:Choice>
              <mc:Fallback>
                <p:oleObj name="Equation" r:id="rId14" imgW="42544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66774" y="4324425"/>
                        <a:ext cx="6633899" cy="1504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45ACFE45-6776-456B-8C83-644FBAB81B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633545"/>
              </p:ext>
            </p:extLst>
          </p:nvPr>
        </p:nvGraphicFramePr>
        <p:xfrm>
          <a:off x="2307862" y="4003982"/>
          <a:ext cx="874953" cy="31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58720" imgH="203040" progId="Equation.DSMT4">
                  <p:embed/>
                </p:oleObj>
              </mc:Choice>
              <mc:Fallback>
                <p:oleObj name="Equation" r:id="rId16" imgW="558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07862" y="4003982"/>
                        <a:ext cx="874953" cy="318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40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近似算法</a:t>
            </a:r>
            <a:endParaRPr lang="zh-CN" altLang="en-US" sz="20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505878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可近似性：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优化问题的最佳近似比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通常基于            假设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完全优化问题的可近似性分层：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PTAS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，从而可以任意逼近，如背包问题；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存在常数近似算法，如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聚类、满足三角不等式的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TSP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近似算法，如集合覆盖。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不可近似性：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，则所有的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完全问题有多项式时间算法，近似算法无趣！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C5F3F69-713C-420C-ADED-41DFACCA01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602298"/>
              </p:ext>
            </p:extLst>
          </p:nvPr>
        </p:nvGraphicFramePr>
        <p:xfrm>
          <a:off x="5668602" y="1254602"/>
          <a:ext cx="796676" cy="28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5000" imgH="177480" progId="Equation.DSMT4">
                  <p:embed/>
                </p:oleObj>
              </mc:Choice>
              <mc:Fallback>
                <p:oleObj name="Equation" r:id="rId3" imgW="495000" imgH="177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9D60694-1D8D-438D-9615-CF2A1DF989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8602" y="1254602"/>
                        <a:ext cx="796676" cy="285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68506F9-8129-44E9-934F-F8935731D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106817"/>
              </p:ext>
            </p:extLst>
          </p:nvPr>
        </p:nvGraphicFramePr>
        <p:xfrm>
          <a:off x="1306133" y="3071439"/>
          <a:ext cx="868486" cy="28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33160" imgH="177480" progId="Equation.DSMT4">
                  <p:embed/>
                </p:oleObj>
              </mc:Choice>
              <mc:Fallback>
                <p:oleObj name="Equation" r:id="rId5" imgW="533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6133" y="3071439"/>
                        <a:ext cx="868486" cy="289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84FACAD-60BD-4B8D-B2F9-6D95A8C38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793526"/>
              </p:ext>
            </p:extLst>
          </p:nvPr>
        </p:nvGraphicFramePr>
        <p:xfrm>
          <a:off x="1299053" y="3390159"/>
          <a:ext cx="975220" cy="31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34680" imgH="203040" progId="Equation.DSMT4">
                  <p:embed/>
                </p:oleObj>
              </mc:Choice>
              <mc:Fallback>
                <p:oleObj name="Equation" r:id="rId7" imgW="634680" imgH="203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68506F9-8129-44E9-934F-F8935731D5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9053" y="3390159"/>
                        <a:ext cx="975220" cy="312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CD47ED5-826D-44DC-A03D-3859E180F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756568"/>
              </p:ext>
            </p:extLst>
          </p:nvPr>
        </p:nvGraphicFramePr>
        <p:xfrm>
          <a:off x="1295632" y="3689099"/>
          <a:ext cx="14319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76240" imgH="203040" progId="Equation.DSMT4">
                  <p:embed/>
                </p:oleObj>
              </mc:Choice>
              <mc:Fallback>
                <p:oleObj name="Equation" r:id="rId9" imgW="876240" imgH="203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784FACAD-60BD-4B8D-B2F9-6D95A8C385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632" y="3689099"/>
                        <a:ext cx="143192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F1190BD-5454-487C-894A-46B499CFC4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623018"/>
              </p:ext>
            </p:extLst>
          </p:nvPr>
        </p:nvGraphicFramePr>
        <p:xfrm>
          <a:off x="1290749" y="3949322"/>
          <a:ext cx="13493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25480" imgH="228600" progId="Equation.DSMT4">
                  <p:embed/>
                </p:oleObj>
              </mc:Choice>
              <mc:Fallback>
                <p:oleObj name="Equation" r:id="rId11" imgW="82548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5CD47ED5-826D-44DC-A03D-3859E180F3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90749" y="3949322"/>
                        <a:ext cx="13493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4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局部搜索中的启发式</a:t>
            </a:r>
            <a:endParaRPr lang="zh-CN" altLang="en-US" sz="20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505878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局部搜索：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类似生物进化。对解引入小的突变，测试之，有效则保留。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运行时间无保证，解的品质无保证，但实际运行效果经常不错。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TSP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：共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-1)/2!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个可行解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2-change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个邻居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3-change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个邻居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4FF1FE-7817-4BBD-B6CB-378B6EFB1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19" y="1617126"/>
            <a:ext cx="7566660" cy="1097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59E07D-0AE1-4EE2-8604-BA83B4FC8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20" y="3719825"/>
            <a:ext cx="6352381" cy="1147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8EF09F-B7C8-454D-98E6-B5773175D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718" y="5235768"/>
            <a:ext cx="6352381" cy="11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局部搜索中的启发式</a:t>
            </a:r>
            <a:endParaRPr lang="zh-CN" altLang="en-US" sz="20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505878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图划分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平衡割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输入：非负权值无向图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，实数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输出：顶点集划分为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两组，规模均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目标：最小割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难解。可仅关注              的情形而不失一般性。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邻居：互换一对跨割顶点可达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可能陷入局部最优解。扩大邻居的范围，一次交换两对顶点？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20BD0CF-7025-4997-8CC7-CAC2AC1D82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998037"/>
              </p:ext>
            </p:extLst>
          </p:nvPr>
        </p:nvGraphicFramePr>
        <p:xfrm>
          <a:off x="5524013" y="1553803"/>
          <a:ext cx="1222620" cy="331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9160" imgH="203040" progId="Equation.DSMT4">
                  <p:embed/>
                </p:oleObj>
              </mc:Choice>
              <mc:Fallback>
                <p:oleObj name="Equation" r:id="rId3" imgW="749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4013" y="1553803"/>
                        <a:ext cx="1222620" cy="331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75AC7CB-7C39-4D7E-80C1-CD5E68022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414271"/>
              </p:ext>
            </p:extLst>
          </p:nvPr>
        </p:nvGraphicFramePr>
        <p:xfrm>
          <a:off x="5720875" y="1840751"/>
          <a:ext cx="828896" cy="331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60" imgH="203040" progId="Equation.DSMT4">
                  <p:embed/>
                </p:oleObj>
              </mc:Choice>
              <mc:Fallback>
                <p:oleObj name="Equation" r:id="rId5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0875" y="1840751"/>
                        <a:ext cx="828896" cy="331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EA83937-2553-42D1-B50D-7B01C44C4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532961"/>
              </p:ext>
            </p:extLst>
          </p:nvPr>
        </p:nvGraphicFramePr>
        <p:xfrm>
          <a:off x="2951767" y="2459526"/>
          <a:ext cx="8493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0560" imgH="177480" progId="Equation.DSMT4">
                  <p:embed/>
                </p:oleObj>
              </mc:Choice>
              <mc:Fallback>
                <p:oleObj name="Equation" r:id="rId7" imgW="520560" imgH="177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20BD0CF-7025-4997-8CC7-CAC2AC1D8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51767" y="2459526"/>
                        <a:ext cx="849313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5F059F53-FC49-4832-A914-85590AC089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767" y="3068305"/>
            <a:ext cx="4040000" cy="1496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0F77D0-F4CB-428F-A07A-7C986B53EA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767" y="4937110"/>
            <a:ext cx="1483424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2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局部搜索中的启发式</a:t>
            </a:r>
            <a:endParaRPr lang="zh-CN" altLang="en-US" sz="20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505878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随机化：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随机选择初始解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随机选择邻居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例：共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个解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黑白对称，画出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35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99200"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非同构，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(8,4)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对解，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 = 4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对局部最优解，其中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由随机解出发，随机选择邻居，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99200"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最终到达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的概率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99200"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欲得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，约需重复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次实验。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56400" lvl="1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的精确值？马尔可夫链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56400" lvl="1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重复次数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服从几何分布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0B58EE8-1271-4E08-82EB-86B42F03E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193782"/>
              </p:ext>
            </p:extLst>
          </p:nvPr>
        </p:nvGraphicFramePr>
        <p:xfrm>
          <a:off x="1564542" y="2113884"/>
          <a:ext cx="852045" cy="39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560" imgH="241200" progId="Equation.DSMT4">
                  <p:embed/>
                </p:oleObj>
              </mc:Choice>
              <mc:Fallback>
                <p:oleObj name="Equation" r:id="rId3" imgW="520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4542" y="2113884"/>
                        <a:ext cx="852045" cy="39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53B2079D-2350-4F4A-A7FB-AEE3FBA1C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583" y="1282249"/>
            <a:ext cx="4137210" cy="5009760"/>
          </a:xfrm>
          <a:prstGeom prst="rect">
            <a:avLst/>
          </a:prstGeom>
        </p:spPr>
      </p:pic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CEF6CD2-CFB7-477B-AD59-8EA9D98988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974361"/>
              </p:ext>
            </p:extLst>
          </p:nvPr>
        </p:nvGraphicFramePr>
        <p:xfrm>
          <a:off x="1265599" y="3343058"/>
          <a:ext cx="1465873" cy="39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241200" progId="Equation.DSMT4">
                  <p:embed/>
                </p:oleObj>
              </mc:Choice>
              <mc:Fallback>
                <p:oleObj name="Equation" r:id="rId6" imgW="901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65599" y="3343058"/>
                        <a:ext cx="1465873" cy="39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2FF60E8D-1661-40D2-85D5-0758B0CEDE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91639"/>
              </p:ext>
            </p:extLst>
          </p:nvPr>
        </p:nvGraphicFramePr>
        <p:xfrm>
          <a:off x="3553342" y="4315923"/>
          <a:ext cx="749041" cy="31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203040" progId="Equation.DSMT4">
                  <p:embed/>
                </p:oleObj>
              </mc:Choice>
              <mc:Fallback>
                <p:oleObj name="Equation" r:id="rId8" imgW="482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53342" y="4315923"/>
                        <a:ext cx="749041" cy="31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6730D58-57B5-4828-A8AA-E7541DEED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33452"/>
              </p:ext>
            </p:extLst>
          </p:nvPr>
        </p:nvGraphicFramePr>
        <p:xfrm>
          <a:off x="1688196" y="5464242"/>
          <a:ext cx="3172945" cy="489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92160" imgH="291960" progId="Equation.DSMT4">
                  <p:embed/>
                </p:oleObj>
              </mc:Choice>
              <mc:Fallback>
                <p:oleObj name="Equation" r:id="rId10" imgW="1892160" imgH="29196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AD47F41-614D-4F8C-A392-0CBE6A33B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8196" y="5464242"/>
                        <a:ext cx="3172945" cy="489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75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局部搜索中的启发式</a:t>
            </a:r>
            <a:endParaRPr lang="zh-CN" altLang="en-US" sz="20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505878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局部最优解相对于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极多，甚至达到指数倍，重复实验法效果不显。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模拟退火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：不强求新解必须优于当前解。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        模拟物质降温结晶。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F4005A-E39F-4762-A651-62777D3E7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74" y="1922706"/>
            <a:ext cx="6454140" cy="1687830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DC5757B-E74B-413D-ACFB-C9A6A2712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493795"/>
              </p:ext>
            </p:extLst>
          </p:nvPr>
        </p:nvGraphicFramePr>
        <p:xfrm>
          <a:off x="1757867" y="3633984"/>
          <a:ext cx="543657" cy="347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160" imgH="203040" progId="Equation.DSMT4">
                  <p:embed/>
                </p:oleObj>
              </mc:Choice>
              <mc:Fallback>
                <p:oleObj name="Equation" r:id="rId4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7867" y="3633984"/>
                        <a:ext cx="543657" cy="347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8584328E-11B7-463A-A2CC-ACE1B546AA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74" y="1921324"/>
            <a:ext cx="65627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2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完全性：新征程的起点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220115"/>
          </a:xfrm>
        </p:spPr>
        <p:txBody>
          <a:bodyPr anchor="t">
            <a:normAutofit/>
          </a:bodyPr>
          <a:lstStyle/>
          <a:p>
            <a:pPr marL="284400" indent="-2844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遇到新的计算问题之后：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将其转化为已知的问题，如最短路径、最大流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为其设计新算法，如贪心、分治、动态规划等策略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证明其难解性，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难解、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PSAPCE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难解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对问题进行限制，如树内独立集、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Horn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SAT…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并行计算：更多的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随机算法：得到正确解的概率或运行时间有好的期望值！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平均情形复杂性：问题实例满足某种概率分布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平滑复杂性：对问题实例引入正态分布的随机扰动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近似算法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：退而求其次的近似解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参数算法：某些参数较小的时候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智能穷举搜索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：剪枝搜索树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启发式算法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：模拟退火、遗传、蚁群、粒子群、神经网络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量子计算机：没有人真正理解量子物理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——Richard Feynman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弦论计算机？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27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智能穷举搜索</a:t>
            </a:r>
            <a:r>
              <a:rPr lang="en-US" altLang="zh-CN" sz="2000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000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回溯方法计算可行解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                     。所有包含                  的解都不可行。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结点内为部分赋值尚未满足的子句。空子句永远无法满足。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04D81EC-0488-4235-A222-734DCE95A9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76194"/>
              </p:ext>
            </p:extLst>
          </p:nvPr>
        </p:nvGraphicFramePr>
        <p:xfrm>
          <a:off x="1927959" y="1218166"/>
          <a:ext cx="1389673" cy="384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25480" imgH="228600" progId="Equation.DSMT4">
                  <p:embed/>
                </p:oleObj>
              </mc:Choice>
              <mc:Fallback>
                <p:oleObj name="Equation" r:id="rId3" imgW="825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7959" y="1218166"/>
                        <a:ext cx="1389673" cy="384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FAB6828-FF9E-4299-93EB-C703806082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645671"/>
              </p:ext>
            </p:extLst>
          </p:nvPr>
        </p:nvGraphicFramePr>
        <p:xfrm>
          <a:off x="4602520" y="1218167"/>
          <a:ext cx="1133116" cy="384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2840" imgH="228600" progId="Equation.DSMT4">
                  <p:embed/>
                </p:oleObj>
              </mc:Choice>
              <mc:Fallback>
                <p:oleObj name="Equation" r:id="rId5" imgW="672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2520" y="1218167"/>
                        <a:ext cx="1133116" cy="384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5030EA60-079C-419C-A602-9C4FF810CD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765" y="1606068"/>
            <a:ext cx="757047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7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智能穷举搜索</a:t>
            </a:r>
            <a:r>
              <a:rPr lang="en-US" altLang="zh-CN" sz="2000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000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回溯方法计算可行解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回溯：若问题的解为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维向量，则回溯算法可以遍历所有的解，找到满足条件的解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一个或全部，可行或最优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算法逐步构造一棵搜索树。分支点对应部分解。树叶对应完全解。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算法从树根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初始状态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出发，尝试所有可达的点。当不能前行时，就后退一步或若干步，从另一点开始搜索，直至遍历所有点。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树的遍历可采用深度优先、广度优先、深广结合等方式。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为了加快搜索，应当适时剪枝。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在树的构造过程中，需反复如下决策：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扩展哪个部分解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(DFS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BFS…)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扩展部分解的哪个未知分量。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含小子句的点优先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独元最佳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、离根远者优先。小子句中变量优先。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test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每个结点：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失败：包含该部分解的完整解都不可行，剪枝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成功：找到了一个可行解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不确定：需要继续展开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21CB07-C5A6-4480-AEDA-C710EE83A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33" y="3511067"/>
            <a:ext cx="7794307" cy="27736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B41846-C6B8-4B87-9C57-DBD194615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06" y="533400"/>
            <a:ext cx="7948994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7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智能穷举搜索</a:t>
            </a:r>
            <a:r>
              <a:rPr lang="en-US" altLang="zh-CN" sz="2000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000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分支定界方法计算最优解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分支定界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(branch and bound)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是回溯的变形，常用于优化问题。以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最小化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费用为例。搜索树中分支点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对应于一个部分解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由根到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的路径给出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。我们依据这个部分解对将来所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要产生的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费用进行估计。若估计所得下界已经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大于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等于当前已知的完全解的最佳费用，则进行剪枝，不必搜索以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为根的子树。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上述算法中何时剪枝？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B512EC-F9CC-4E7F-A2DC-4CBBADB66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77" y="2945919"/>
            <a:ext cx="7688580" cy="23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8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智能穷举搜索</a:t>
            </a:r>
            <a:r>
              <a:rPr lang="en-US" altLang="zh-CN" sz="2000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000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分支定界方法计算最优解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旅行商问题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(TSP)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的部分解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R=[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：顶点集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内由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的一条哈密顿路径，是可行解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哈密顿圈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的一部分。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从任意选定的顶点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出发，初始问题为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[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{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如何扩展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R=[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？对                            ，生成结点                     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如何给出包含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的哈密顿圈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的长度的下界？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为当前已知最小哈密顿圈长。若    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，则无需扩展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9F4ECF2-4068-4E7F-8098-644B56A11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612048"/>
              </p:ext>
            </p:extLst>
          </p:nvPr>
        </p:nvGraphicFramePr>
        <p:xfrm>
          <a:off x="3919901" y="2179140"/>
          <a:ext cx="1809251" cy="318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55600" imgH="203040" progId="Equation.DSMT4">
                  <p:embed/>
                </p:oleObj>
              </mc:Choice>
              <mc:Fallback>
                <p:oleObj name="Equation" r:id="rId3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9901" y="2179140"/>
                        <a:ext cx="1809251" cy="318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7AF6AD7-53C3-4D10-8723-4AAADA0DB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934209"/>
              </p:ext>
            </p:extLst>
          </p:nvPr>
        </p:nvGraphicFramePr>
        <p:xfrm>
          <a:off x="7013334" y="2154106"/>
          <a:ext cx="1332081" cy="318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13334" y="2154106"/>
                        <a:ext cx="1332081" cy="318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E2D1857-6FCE-48DF-AF9D-14A071C44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337288"/>
              </p:ext>
            </p:extLst>
          </p:nvPr>
        </p:nvGraphicFramePr>
        <p:xfrm>
          <a:off x="1319826" y="2774950"/>
          <a:ext cx="711676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17840" imgH="203040" progId="Equation.DSMT4">
                  <p:embed/>
                </p:oleObj>
              </mc:Choice>
              <mc:Fallback>
                <p:oleObj name="Equation" r:id="rId7" imgW="4317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9826" y="2774950"/>
                        <a:ext cx="7116763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F4FD378-276F-4F45-9BF5-441C0DA53C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851155"/>
              </p:ext>
            </p:extLst>
          </p:nvPr>
        </p:nvGraphicFramePr>
        <p:xfrm>
          <a:off x="5527552" y="5540863"/>
          <a:ext cx="9080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83920" imgH="177480" progId="Equation.DSMT4">
                  <p:embed/>
                </p:oleObj>
              </mc:Choice>
              <mc:Fallback>
                <p:oleObj name="Equation" r:id="rId9" imgW="5839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27552" y="5540863"/>
                        <a:ext cx="9080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6E80667B-A6A3-4790-9F3B-4098AB32DF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0315" y="3145806"/>
            <a:ext cx="5524116" cy="2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6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智能穷举搜索</a:t>
            </a:r>
            <a:r>
              <a:rPr lang="en-US" altLang="zh-CN" sz="2000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000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分支定界方法计算最优解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分支定界方法求解旅行商问题：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点处：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={A,B,C}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(R=                    )=3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(MST(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))=5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(C,V-S)=1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(V-S,A)=1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lb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=3+5+1+1=10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4EEC39A-BB29-47AF-9F4F-03AE556968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340266"/>
              </p:ext>
            </p:extLst>
          </p:nvPr>
        </p:nvGraphicFramePr>
        <p:xfrm>
          <a:off x="3857137" y="5800603"/>
          <a:ext cx="1324460" cy="305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25480" imgH="190440" progId="Equation.DSMT4">
                  <p:embed/>
                </p:oleObj>
              </mc:Choice>
              <mc:Fallback>
                <p:oleObj name="Equation" r:id="rId3" imgW="825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7137" y="5800603"/>
                        <a:ext cx="1324460" cy="305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D7E1ACBC-2C77-4DDC-9E60-EB69F4E18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06" y="1707601"/>
            <a:ext cx="744378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近似算法</a:t>
            </a:r>
            <a:endParaRPr lang="zh-CN" altLang="en-US" sz="20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近似比：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通常要求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近似算法运行多项式时间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顶点覆盖问题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(VC)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：用最少的顶点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覆盖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所有的边。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是集合覆盖问题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(SC)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的特例。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章给出了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的一个近似比为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(log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的贪心近似算法。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套用到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，则是不断删除剩余度最大的顶点。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该近似比为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紧确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(tight)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匹配是一组独立的边。最大匹配问题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一个点至多覆盖匹配中的一条边。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|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最小顶点覆盖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    |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最大匹配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最大匹配的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个端点构成顶点覆盖。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    2|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故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最大匹配的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2|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个端点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构成一个近似比为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的近似解。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该近似比也是紧确的。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106018D-DE76-4A88-A2D5-B4804AE40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221083"/>
              </p:ext>
            </p:extLst>
          </p:nvPr>
        </p:nvGraphicFramePr>
        <p:xfrm>
          <a:off x="3150575" y="4902794"/>
          <a:ext cx="243254" cy="29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52280" progId="Equation.DSMT4">
                  <p:embed/>
                </p:oleObj>
              </mc:Choice>
              <mc:Fallback>
                <p:oleObj name="Equation" r:id="rId3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0575" y="4902794"/>
                        <a:ext cx="243254" cy="291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5C2D853-66D7-409B-ADAF-6E977BC21B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492837"/>
              </p:ext>
            </p:extLst>
          </p:nvPr>
        </p:nvGraphicFramePr>
        <p:xfrm>
          <a:off x="1784844" y="5508639"/>
          <a:ext cx="243253" cy="29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52280" progId="Equation.DSMT4">
                  <p:embed/>
                </p:oleObj>
              </mc:Choice>
              <mc:Fallback>
                <p:oleObj name="Equation" r:id="rId5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4844" y="5508639"/>
                        <a:ext cx="243253" cy="291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1A98990-653E-49D9-AF30-09E758167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642532"/>
              </p:ext>
            </p:extLst>
          </p:nvPr>
        </p:nvGraphicFramePr>
        <p:xfrm>
          <a:off x="4857750" y="4280250"/>
          <a:ext cx="400051" cy="273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200" imgH="164880" progId="Equation.DSMT4">
                  <p:embed/>
                </p:oleObj>
              </mc:Choice>
              <mc:Fallback>
                <p:oleObj name="Equation" r:id="rId7" imgW="2412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7750" y="4280250"/>
                        <a:ext cx="400051" cy="273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39DDE98-200C-4341-B883-288307B5F9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73105"/>
              </p:ext>
            </p:extLst>
          </p:nvPr>
        </p:nvGraphicFramePr>
        <p:xfrm>
          <a:off x="1669932" y="1378115"/>
          <a:ext cx="4496406" cy="720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09600" imgH="482400" progId="Equation.DSMT4">
                  <p:embed/>
                </p:oleObj>
              </mc:Choice>
              <mc:Fallback>
                <p:oleObj name="Equation" r:id="rId9" imgW="3009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9932" y="1378115"/>
                        <a:ext cx="4496406" cy="720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772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近似算法</a:t>
            </a:r>
            <a:endParaRPr lang="zh-CN" altLang="en-US" sz="20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聚类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-Cluster)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：用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个相同大小的圆盘覆盖一个点集，直径尽可能小。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输入：距离空间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(∙,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∙)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内点集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,…,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，整数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输出：将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划分为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个簇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,…,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目标：最小化聚类直径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算法：任选一点初始化簇心集，然后逐个选入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个距离当前簇心集最远的顶点。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个簇心选好之后，其余点就近聚簇。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当前最佳近似算法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近似比为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：令算法多循环一次，所得第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个点记为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到其簇心的距离记为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。则聚类直径不超过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个点                         两两间距至少为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。最优聚类中的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个簇中至少有一个簇包含其中两个点，从而其直径不小于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。故近似比为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CF5BC0C-6836-42B5-86D7-521FD77E1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180163"/>
              </p:ext>
            </p:extLst>
          </p:nvPr>
        </p:nvGraphicFramePr>
        <p:xfrm>
          <a:off x="3911110" y="2127615"/>
          <a:ext cx="2047329" cy="52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31560" imgH="317160" progId="Equation.DSMT4">
                  <p:embed/>
                </p:oleObj>
              </mc:Choice>
              <mc:Fallback>
                <p:oleObj name="Equation" r:id="rId3" imgW="1231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1110" y="2127615"/>
                        <a:ext cx="2047329" cy="527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E6E3EBC1-0BDA-4AE4-B6E0-5BB14A4FA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96" y="3432918"/>
            <a:ext cx="7507510" cy="1277874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6BC49FF-EA63-423E-A326-5A08772FD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084414"/>
              </p:ext>
            </p:extLst>
          </p:nvPr>
        </p:nvGraphicFramePr>
        <p:xfrm>
          <a:off x="5361358" y="5162181"/>
          <a:ext cx="1615578" cy="36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15920" imgH="228600" progId="Equation.DSMT4">
                  <p:embed/>
                </p:oleObj>
              </mc:Choice>
              <mc:Fallback>
                <p:oleObj name="Equation" r:id="rId6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61358" y="5162181"/>
                        <a:ext cx="1615578" cy="363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55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7262</TotalTime>
  <Words>1816</Words>
  <Application>Microsoft Office PowerPoint</Application>
  <PresentationFormat>全屏显示(4:3)</PresentationFormat>
  <Paragraphs>258</Paragraphs>
  <Slides>17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华文楷体</vt:lpstr>
      <vt:lpstr>楷体</vt:lpstr>
      <vt:lpstr>宋体</vt:lpstr>
      <vt:lpstr>Arial</vt:lpstr>
      <vt:lpstr>Calibri</vt:lpstr>
      <vt:lpstr>Century Gothic</vt:lpstr>
      <vt:lpstr>Times New Roman</vt:lpstr>
      <vt:lpstr>Wingdings</vt:lpstr>
      <vt:lpstr>Wingdings 3</vt:lpstr>
      <vt:lpstr>切片</vt:lpstr>
      <vt:lpstr>Equation</vt:lpstr>
      <vt:lpstr>PowerPoint 演示文稿</vt:lpstr>
      <vt:lpstr>NP完全性：新征程的起点</vt:lpstr>
      <vt:lpstr>智能穷举搜索——回溯方法计算可行解</vt:lpstr>
      <vt:lpstr>智能穷举搜索——回溯方法计算可行解</vt:lpstr>
      <vt:lpstr>智能穷举搜索——分支定界方法计算最优解</vt:lpstr>
      <vt:lpstr>智能穷举搜索——分支定界方法计算最优解</vt:lpstr>
      <vt:lpstr>智能穷举搜索——分支定界方法计算最优解</vt:lpstr>
      <vt:lpstr>近似算法</vt:lpstr>
      <vt:lpstr>近似算法</vt:lpstr>
      <vt:lpstr>近似算法</vt:lpstr>
      <vt:lpstr>近似算法</vt:lpstr>
      <vt:lpstr>近似算法</vt:lpstr>
      <vt:lpstr>近似算法</vt:lpstr>
      <vt:lpstr>局部搜索中的启发式</vt:lpstr>
      <vt:lpstr>局部搜索中的启发式</vt:lpstr>
      <vt:lpstr>局部搜索中的启发式</vt:lpstr>
      <vt:lpstr>局部搜索中的启发式</vt:lpstr>
    </vt:vector>
  </TitlesOfParts>
  <Company>ysu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信息论与计算理论</dc:title>
  <dc:creator>Gourmet Wang</dc:creator>
  <cp:lastModifiedBy>Hero</cp:lastModifiedBy>
  <cp:revision>452</cp:revision>
  <dcterms:created xsi:type="dcterms:W3CDTF">2015-10-08T02:49:44Z</dcterms:created>
  <dcterms:modified xsi:type="dcterms:W3CDTF">2021-06-16T05:54:35Z</dcterms:modified>
</cp:coreProperties>
</file>