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notesMasterIdLst>
    <p:notesMasterId r:id="rId32"/>
  </p:notesMasterIdLst>
  <p:sldIdLst>
    <p:sldId id="256" r:id="rId2"/>
    <p:sldId id="291" r:id="rId3"/>
    <p:sldId id="261" r:id="rId4"/>
    <p:sldId id="262" r:id="rId5"/>
    <p:sldId id="263" r:id="rId6"/>
    <p:sldId id="264" r:id="rId7"/>
    <p:sldId id="293" r:id="rId8"/>
    <p:sldId id="303" r:id="rId9"/>
    <p:sldId id="304" r:id="rId10"/>
    <p:sldId id="266" r:id="rId11"/>
    <p:sldId id="267" r:id="rId12"/>
    <p:sldId id="268" r:id="rId13"/>
    <p:sldId id="269" r:id="rId14"/>
    <p:sldId id="270" r:id="rId15"/>
    <p:sldId id="295" r:id="rId16"/>
    <p:sldId id="272" r:id="rId17"/>
    <p:sldId id="296" r:id="rId18"/>
    <p:sldId id="300" r:id="rId19"/>
    <p:sldId id="298" r:id="rId20"/>
    <p:sldId id="301" r:id="rId21"/>
    <p:sldId id="299" r:id="rId22"/>
    <p:sldId id="277" r:id="rId23"/>
    <p:sldId id="302" r:id="rId24"/>
    <p:sldId id="278" r:id="rId25"/>
    <p:sldId id="280" r:id="rId26"/>
    <p:sldId id="308" r:id="rId27"/>
    <p:sldId id="282" r:id="rId28"/>
    <p:sldId id="305" r:id="rId29"/>
    <p:sldId id="306" r:id="rId30"/>
    <p:sldId id="307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0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82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67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9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F6308-716E-44C1-99F2-B7FE68EB439A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0EE18-FAAF-41A8-9195-29DB554D0C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 two keys of the universe collide with probability at most 1/m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hash function h is drawn randomly from 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4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59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0EE18-FAAF-41A8-9195-29DB554D0CD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49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9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9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37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9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86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7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63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6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1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18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9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2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2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231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51.wmf"/><Relationship Id="rId5" Type="http://schemas.openxmlformats.org/officeDocument/2006/relationships/image" Target="../media/image46.png"/><Relationship Id="rId15" Type="http://schemas.openxmlformats.org/officeDocument/2006/relationships/oleObject" Target="../embeddings/oleObject37.bin"/><Relationship Id="rId10" Type="http://schemas.openxmlformats.org/officeDocument/2006/relationships/oleObject" Target="../embeddings/oleObject35.bin"/><Relationship Id="rId4" Type="http://schemas.openxmlformats.org/officeDocument/2006/relationships/image" Target="../media/image48.wmf"/><Relationship Id="rId9" Type="http://schemas.openxmlformats.org/officeDocument/2006/relationships/image" Target="../media/image50.wmf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46.png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7.wmf"/><Relationship Id="rId4" Type="http://schemas.openxmlformats.org/officeDocument/2006/relationships/image" Target="../media/image47.png"/><Relationship Id="rId9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59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9.bin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70.png"/><Relationship Id="rId4" Type="http://schemas.openxmlformats.org/officeDocument/2006/relationships/image" Target="../media/image67.wmf"/><Relationship Id="rId9" Type="http://schemas.openxmlformats.org/officeDocument/2006/relationships/image" Target="../media/image6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76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2.png"/><Relationship Id="rId5" Type="http://schemas.openxmlformats.org/officeDocument/2006/relationships/image" Target="../media/image83.wmf"/><Relationship Id="rId4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725598" y="1900800"/>
            <a:ext cx="7609800" cy="2152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cap="none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Chapter 1 </a:t>
            </a:r>
            <a:br>
              <a:rPr lang="en-US" altLang="zh-CN" sz="6000" cap="none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6000" cap="none" dirty="0" smtClean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Algorithms with Numbers</a:t>
            </a:r>
            <a:endParaRPr lang="zh-CN" altLang="en-US" sz="6000" cap="none" dirty="0"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Greatest Common Divisor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Euclid’s rule: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Euclid’s algorithm: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complexity: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=0;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How much time?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06" y="1828340"/>
            <a:ext cx="7680960" cy="6734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04" y="3054932"/>
            <a:ext cx="7280910" cy="18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7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Greatest Common Divisor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395999" y="1353600"/>
            <a:ext cx="8375251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correctness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Euclid’s algorithm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follows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immediately from Euclid’s rule. In order to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figure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out its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running time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we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need to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understand how quickly the arguments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decrease with each successive recursive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call. In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single round, arguments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become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): their order is swapped, and the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larger of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them,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gets reduced to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6" y="3222181"/>
            <a:ext cx="7560000" cy="25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3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 Extension of Euclid's Algorithm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property of GCD: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Lemma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divides both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for some integers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then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necessarily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Proof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a common divisor of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so it cannot exceed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greatest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common divisor; that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other hand, since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is a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common divisor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it must also divide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which implies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. So,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Extended Euclid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Algorithm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602536"/>
              </p:ext>
            </p:extLst>
          </p:nvPr>
        </p:nvGraphicFramePr>
        <p:xfrm>
          <a:off x="4170697" y="2643177"/>
          <a:ext cx="1356474" cy="32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0697" y="2643177"/>
                        <a:ext cx="1356474" cy="329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624523"/>
              </p:ext>
            </p:extLst>
          </p:nvPr>
        </p:nvGraphicFramePr>
        <p:xfrm>
          <a:off x="2302099" y="3251060"/>
          <a:ext cx="1356474" cy="32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02099" y="3251060"/>
                        <a:ext cx="1356474" cy="329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131" y="3924119"/>
            <a:ext cx="7607617" cy="22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 Extension of Euclid's Algorithm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599"/>
            <a:ext cx="8380800" cy="5192805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Lemma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For any positive integers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the extended Euclid algorithm returns integers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such that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Proof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I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you ignore the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's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's, the extended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algorithm is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same as the original. So, at least we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4572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recursive nature of the algorithm suggests a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proof by induction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recursion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ends when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0, so it is convenient to do induction on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4572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 case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 is easy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check directly.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Pick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any larger value of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algorithm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finds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by calling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Since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we can apply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inductive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hypothesis to this recursive call and conclude that the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returns are correct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s-E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s-E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s-E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</a:t>
            </a:r>
            <a:r>
              <a:rPr lang="es-E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s-E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(</a:t>
            </a:r>
            <a:r>
              <a:rPr lang="es-E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s-E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s-E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s-E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s-E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Since                                          , we find</a:t>
            </a:r>
          </a:p>
          <a:p>
            <a:pPr marL="342000" indent="457200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457200"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Therefore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thus validating the algorithm's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behavior on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input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231096"/>
              </p:ext>
            </p:extLst>
          </p:nvPr>
        </p:nvGraphicFramePr>
        <p:xfrm>
          <a:off x="1427255" y="4435454"/>
          <a:ext cx="2674578" cy="36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3" name="Equation" r:id="rId3" imgW="1930320" imgH="266400" progId="Equation.DSMT4">
                  <p:embed/>
                </p:oleObj>
              </mc:Choice>
              <mc:Fallback>
                <p:oleObj name="Equation" r:id="rId3" imgW="19303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7255" y="4435454"/>
                        <a:ext cx="2674578" cy="36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413862"/>
              </p:ext>
            </p:extLst>
          </p:nvPr>
        </p:nvGraphicFramePr>
        <p:xfrm>
          <a:off x="1645571" y="4851560"/>
          <a:ext cx="51562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Equation" r:id="rId5" imgW="3720960" imgH="520560" progId="Equation.DSMT4">
                  <p:embed/>
                </p:oleObj>
              </mc:Choice>
              <mc:Fallback>
                <p:oleObj name="Equation" r:id="rId5" imgW="372096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5571" y="4851560"/>
                        <a:ext cx="5156200" cy="719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996242"/>
              </p:ext>
            </p:extLst>
          </p:nvPr>
        </p:nvGraphicFramePr>
        <p:xfrm>
          <a:off x="4601769" y="5650633"/>
          <a:ext cx="1725335" cy="377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5" name="Equation" r:id="rId7" imgW="1218960" imgH="266400" progId="Equation.DSMT4">
                  <p:embed/>
                </p:oleObj>
              </mc:Choice>
              <mc:Fallback>
                <p:oleObj name="Equation" r:id="rId7" imgW="1218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1769" y="5650633"/>
                        <a:ext cx="1725335" cy="377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20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Division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599"/>
            <a:ext cx="8380800" cy="5192805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 real arithmetic, every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number          has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 inverse,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1/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and dividing by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is the same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as multiplying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by this inverse. In modular arithmetic, we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say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is the multiplicative inverse of </a:t>
            </a:r>
            <a:r>
              <a:rPr lang="en-US" altLang="zh-CN" sz="2000" i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modulo </a:t>
            </a:r>
            <a:r>
              <a:rPr lang="en-US" altLang="zh-CN" sz="2000" i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if </a:t>
            </a:r>
            <a:r>
              <a:rPr lang="en-US" altLang="zh-CN" sz="2000" i="1" dirty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There can be at most one such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denote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by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But this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inverse does not always exist!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</a:pPr>
            <a:endParaRPr lang="en-US" altLang="zh-CN" sz="2000" dirty="0" smtClean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gcd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 (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 say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are relatively prime), the extended Euclid algorithm gives us integers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such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that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Ny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1, which means that 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.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Thus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is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's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inverse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27733"/>
              </p:ext>
            </p:extLst>
          </p:nvPr>
        </p:nvGraphicFramePr>
        <p:xfrm>
          <a:off x="4141012" y="1427495"/>
          <a:ext cx="559123" cy="262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9" name="Equation" r:id="rId3" imgW="406080" imgH="190440" progId="Equation.DSMT4">
                  <p:embed/>
                </p:oleObj>
              </mc:Choice>
              <mc:Fallback>
                <p:oleObj name="Equation" r:id="rId3" imgW="406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1012" y="1427495"/>
                        <a:ext cx="559123" cy="262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23687"/>
              </p:ext>
            </p:extLst>
          </p:nvPr>
        </p:nvGraphicFramePr>
        <p:xfrm>
          <a:off x="2668587" y="3209038"/>
          <a:ext cx="190341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0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8587" y="3209038"/>
                        <a:ext cx="1903413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18787"/>
              </p:ext>
            </p:extLst>
          </p:nvPr>
        </p:nvGraphicFramePr>
        <p:xfrm>
          <a:off x="1484313" y="4179888"/>
          <a:ext cx="35448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1" name="Equation" r:id="rId7" imgW="2577960" imgH="228600" progId="Equation.DSMT4">
                  <p:embed/>
                </p:oleObj>
              </mc:Choice>
              <mc:Fallback>
                <p:oleObj name="Equation" r:id="rId7" imgW="257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4313" y="4179888"/>
                        <a:ext cx="354488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34601"/>
              </p:ext>
            </p:extLst>
          </p:nvPr>
        </p:nvGraphicFramePr>
        <p:xfrm>
          <a:off x="1960563" y="5384802"/>
          <a:ext cx="15192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2" name="Equation" r:id="rId9" imgW="1104840" imgH="228600" progId="Equation.DSMT4">
                  <p:embed/>
                </p:oleObj>
              </mc:Choice>
              <mc:Fallback>
                <p:oleObj name="Equation" r:id="rId9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0563" y="5384802"/>
                        <a:ext cx="151923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88768"/>
              </p:ext>
            </p:extLst>
          </p:nvPr>
        </p:nvGraphicFramePr>
        <p:xfrm>
          <a:off x="6184081" y="2036856"/>
          <a:ext cx="15192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" name="Equation" r:id="rId11" imgW="1104840" imgH="228600" progId="Equation.DSMT4">
                  <p:embed/>
                </p:oleObj>
              </mc:Choice>
              <mc:Fallback>
                <p:oleObj name="Equation" r:id="rId11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84081" y="2036856"/>
                        <a:ext cx="1519237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00107"/>
              </p:ext>
            </p:extLst>
          </p:nvPr>
        </p:nvGraphicFramePr>
        <p:xfrm>
          <a:off x="810397" y="3878555"/>
          <a:ext cx="43132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" name="Equation" r:id="rId13" imgW="3136680" imgH="228600" progId="Equation.DSMT4">
                  <p:embed/>
                </p:oleObj>
              </mc:Choice>
              <mc:Fallback>
                <p:oleObj name="Equation" r:id="rId13" imgW="313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0397" y="3878555"/>
                        <a:ext cx="431323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4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Division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599"/>
            <a:ext cx="8450966" cy="5192805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Example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wish to compute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(mod 25).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the extended Euclid algorithm, we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find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that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15·25-34·11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1. Reducing both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sides modulo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25, we have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. So                               is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inverse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 (mod 25).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division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theorem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any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has a multiplicative inverse modulo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and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only if it is relatively prime to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When this inverse exists, it can be found in time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(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where as usual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denotes the number of bits of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by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running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extended Euclid algorithm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449167"/>
              </p:ext>
            </p:extLst>
          </p:nvPr>
        </p:nvGraphicFramePr>
        <p:xfrm>
          <a:off x="4061133" y="2030058"/>
          <a:ext cx="20256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4" name="Equation" r:id="rId3" imgW="1473120" imgH="228600" progId="Equation.DSMT4">
                  <p:embed/>
                </p:oleObj>
              </mc:Choice>
              <mc:Fallback>
                <p:oleObj name="Equation" r:id="rId3" imgW="1473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61133" y="2030058"/>
                        <a:ext cx="20256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34471"/>
              </p:ext>
            </p:extLst>
          </p:nvPr>
        </p:nvGraphicFramePr>
        <p:xfrm>
          <a:off x="6531791" y="2035882"/>
          <a:ext cx="1851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31791" y="2035882"/>
                        <a:ext cx="185102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6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Testing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 decide whether a number is prime without actually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trying to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factor the number?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8" y="2092201"/>
            <a:ext cx="7718298" cy="44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Testing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When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≥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1" y="1425207"/>
            <a:ext cx="7707630" cy="415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5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Testing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8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a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prime number,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can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pass Fermat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test.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is a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composite number,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can pass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Fermat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test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with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some probability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64" y="4967592"/>
            <a:ext cx="6486525" cy="1221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0" y="1418432"/>
            <a:ext cx="5293995" cy="27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Testing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pass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Fermat's test for all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relatively prime to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(very rare)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Ignoring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Carmichael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numbers:</a:t>
            </a:r>
          </a:p>
          <a:p>
            <a:pPr marL="7992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992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Lemma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If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for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some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relatively prime to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then it must hold for at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least half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choices of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Proof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255804"/>
              </p:ext>
            </p:extLst>
          </p:nvPr>
        </p:nvGraphicFramePr>
        <p:xfrm>
          <a:off x="1245760" y="3209925"/>
          <a:ext cx="41386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7" name="Equation" r:id="rId3" imgW="3009600" imgH="266400" progId="Equation.DSMT4">
                  <p:embed/>
                </p:oleObj>
              </mc:Choice>
              <mc:Fallback>
                <p:oleObj name="Equation" r:id="rId3" imgW="3009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5760" y="3209925"/>
                        <a:ext cx="4138612" cy="366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598" y="1723512"/>
            <a:ext cx="6486525" cy="1221581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054806"/>
              </p:ext>
            </p:extLst>
          </p:nvPr>
        </p:nvGraphicFramePr>
        <p:xfrm>
          <a:off x="1250832" y="3503613"/>
          <a:ext cx="504666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8" name="Equation" r:id="rId6" imgW="3670200" imgH="266400" progId="Equation.DSMT4">
                  <p:embed/>
                </p:oleObj>
              </mc:Choice>
              <mc:Fallback>
                <p:oleObj name="Equation" r:id="rId6" imgW="3670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0832" y="3503613"/>
                        <a:ext cx="5046663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008823"/>
              </p:ext>
            </p:extLst>
          </p:nvPr>
        </p:nvGraphicFramePr>
        <p:xfrm>
          <a:off x="1949074" y="3814818"/>
          <a:ext cx="16938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quation" r:id="rId8" imgW="1231560" imgH="266400" progId="Equation.DSMT4">
                  <p:embed/>
                </p:oleObj>
              </mc:Choice>
              <mc:Fallback>
                <p:oleObj name="Equation" r:id="rId8" imgW="1231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49074" y="3814818"/>
                        <a:ext cx="1693862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052737"/>
              </p:ext>
            </p:extLst>
          </p:nvPr>
        </p:nvGraphicFramePr>
        <p:xfrm>
          <a:off x="794287" y="1433187"/>
          <a:ext cx="1606550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quation" r:id="rId10" imgW="1168200" imgH="190440" progId="Equation.DSMT4">
                  <p:embed/>
                </p:oleObj>
              </mc:Choice>
              <mc:Fallback>
                <p:oleObj name="Equation" r:id="rId10" imgW="11682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4287" y="1433187"/>
                        <a:ext cx="1606550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26279"/>
              </p:ext>
            </p:extLst>
          </p:nvPr>
        </p:nvGraphicFramePr>
        <p:xfrm>
          <a:off x="822325" y="4792751"/>
          <a:ext cx="3946525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Equation" r:id="rId12" imgW="2869920" imgH="825480" progId="Equation.DSMT4">
                  <p:embed/>
                </p:oleObj>
              </mc:Choice>
              <mc:Fallback>
                <p:oleObj name="Equation" r:id="rId12" imgW="28699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2325" y="4792751"/>
                        <a:ext cx="3946525" cy="1135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2284" y="4588614"/>
            <a:ext cx="3162300" cy="1676400"/>
          </a:xfrm>
          <a:prstGeom prst="rect">
            <a:avLst/>
          </a:prstGeom>
        </p:spPr>
      </p:pic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23288"/>
              </p:ext>
            </p:extLst>
          </p:nvPr>
        </p:nvGraphicFramePr>
        <p:xfrm>
          <a:off x="1539894" y="4479925"/>
          <a:ext cx="15017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" name="Equation" r:id="rId15" imgW="1091880" imgH="215640" progId="Equation.DSMT4">
                  <p:embed/>
                </p:oleObj>
              </mc:Choice>
              <mc:Fallback>
                <p:oleObj name="Equation" r:id="rId15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39894" y="4479925"/>
                        <a:ext cx="1501775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42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Bases and logs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xmlns="" id="{722585B7-98C3-4D92-B469-F9F8124C8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largest number with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digits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 base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i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-1: 999=10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 base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to write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digits are needed.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 base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as 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          times digits are needed.       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big-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notation,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base is irrelevant, and we write the size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simply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as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(log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power to which you need to raise 2 in order to obtain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             )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number of times you must halve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get down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 (                     )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number of bits in the binary representation of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              )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depth of a complete binary tree with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nodes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583562C4-8921-41E3-AF3A-C4E76726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466306"/>
              </p:ext>
            </p:extLst>
          </p:nvPr>
        </p:nvGraphicFramePr>
        <p:xfrm>
          <a:off x="3501166" y="1667483"/>
          <a:ext cx="1433148" cy="42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9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1166" y="1667483"/>
                        <a:ext cx="1433148" cy="421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A17062C7-DADF-4980-81B1-9E864313D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50799"/>
              </p:ext>
            </p:extLst>
          </p:nvPr>
        </p:nvGraphicFramePr>
        <p:xfrm>
          <a:off x="2593322" y="1995746"/>
          <a:ext cx="23812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0" name="Equation" r:id="rId5" imgW="1434960" imgH="228600" progId="Equation.DSMT4">
                  <p:embed/>
                </p:oleObj>
              </mc:Choice>
              <mc:Fallback>
                <p:oleObj name="Equation" r:id="rId5" imgW="143496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583562C4-8921-41E3-AF3A-C4E7672694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3322" y="1995746"/>
                        <a:ext cx="23812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88154B03-609F-480F-A3AE-CE79BA193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55232"/>
              </p:ext>
            </p:extLst>
          </p:nvPr>
        </p:nvGraphicFramePr>
        <p:xfrm>
          <a:off x="5106693" y="1993871"/>
          <a:ext cx="6746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1" name="Equation" r:id="rId7" imgW="406080" imgH="228600" progId="Equation.DSMT4">
                  <p:embed/>
                </p:oleObj>
              </mc:Choice>
              <mc:Fallback>
                <p:oleObj name="Equation" r:id="rId7" imgW="4060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xmlns="" id="{A17062C7-DADF-4980-81B1-9E864313D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6693" y="1993871"/>
                        <a:ext cx="674688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1DD300FE-8E67-43D4-9977-7511D7937E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643876"/>
              </p:ext>
            </p:extLst>
          </p:nvPr>
        </p:nvGraphicFramePr>
        <p:xfrm>
          <a:off x="1253035" y="4663982"/>
          <a:ext cx="26574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2" name="Equation" r:id="rId9" imgW="1600200" imgH="393480" progId="Equation.DSMT4">
                  <p:embed/>
                </p:oleObj>
              </mc:Choice>
              <mc:Fallback>
                <p:oleObj name="Equation" r:id="rId9" imgW="160020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xmlns="" id="{88154B03-609F-480F-A3AE-CE79BA193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3035" y="4663982"/>
                        <a:ext cx="2657475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xmlns="" id="{583562C4-8921-41E3-AF3A-C4E76726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23215"/>
              </p:ext>
            </p:extLst>
          </p:nvPr>
        </p:nvGraphicFramePr>
        <p:xfrm>
          <a:off x="790022" y="5318285"/>
          <a:ext cx="1263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3" name="Equation" r:id="rId11" imgW="761760" imgH="253800" progId="Equation.DSMT4">
                  <p:embed/>
                </p:oleObj>
              </mc:Choice>
              <mc:Fallback>
                <p:oleObj name="Equation" r:id="rId11" imgW="761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0022" y="5318285"/>
                        <a:ext cx="12636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583562C4-8921-41E3-AF3A-C4E76726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385518"/>
              </p:ext>
            </p:extLst>
          </p:nvPr>
        </p:nvGraphicFramePr>
        <p:xfrm>
          <a:off x="7042676" y="3806299"/>
          <a:ext cx="13287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4" name="Equation" r:id="rId13" imgW="799920" imgH="253800" progId="Equation.DSMT4">
                  <p:embed/>
                </p:oleObj>
              </mc:Choice>
              <mc:Fallback>
                <p:oleObj name="Equation" r:id="rId13" imgW="799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42676" y="3806299"/>
                        <a:ext cx="1328738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583562C4-8921-41E3-AF3A-C4E76726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813657"/>
              </p:ext>
            </p:extLst>
          </p:nvPr>
        </p:nvGraphicFramePr>
        <p:xfrm>
          <a:off x="7426325" y="3498589"/>
          <a:ext cx="865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5" name="Equation" r:id="rId15" imgW="520560" imgH="253800" progId="Equation.DSMT4">
                  <p:embed/>
                </p:oleObj>
              </mc:Choice>
              <mc:Fallback>
                <p:oleObj name="Equation" r:id="rId15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26325" y="3498589"/>
                        <a:ext cx="865188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xmlns="" id="{583562C4-8921-41E3-AF3A-C4E767269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835072"/>
              </p:ext>
            </p:extLst>
          </p:nvPr>
        </p:nvGraphicFramePr>
        <p:xfrm>
          <a:off x="6638540" y="4119833"/>
          <a:ext cx="8651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16" name="Equation" r:id="rId17" imgW="520560" imgH="253800" progId="Equation.DSMT4">
                  <p:embed/>
                </p:oleObj>
              </mc:Choice>
              <mc:Fallback>
                <p:oleObj name="Equation" r:id="rId17" imgW="520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38540" y="4119833"/>
                        <a:ext cx="865188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9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Testing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8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(Algorithm 1.7 returns yes when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(Algorithm 1.7 returns yes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when                 )          .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64" y="4967592"/>
            <a:ext cx="6486525" cy="1221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086" y="1424256"/>
            <a:ext cx="5293995" cy="2780348"/>
          </a:xfrm>
          <a:prstGeom prst="rect">
            <a:avLst/>
          </a:prstGeom>
        </p:spPr>
      </p:pic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639284"/>
              </p:ext>
            </p:extLst>
          </p:nvPr>
        </p:nvGraphicFramePr>
        <p:xfrm>
          <a:off x="4385545" y="4302983"/>
          <a:ext cx="108267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0" name="Equation" r:id="rId5" imgW="787320" imgH="190440" progId="Equation.DSMT4">
                  <p:embed/>
                </p:oleObj>
              </mc:Choice>
              <mc:Fallback>
                <p:oleObj name="Equation" r:id="rId5" imgW="787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5545" y="4302983"/>
                        <a:ext cx="1082675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75433"/>
              </p:ext>
            </p:extLst>
          </p:nvPr>
        </p:nvGraphicFramePr>
        <p:xfrm>
          <a:off x="4386263" y="4604276"/>
          <a:ext cx="10826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1" name="Equation" r:id="rId7" imgW="787320" imgH="203040" progId="Equation.DSMT4">
                  <p:embed/>
                </p:oleObj>
              </mc:Choice>
              <mc:Fallback>
                <p:oleObj name="Equation" r:id="rId7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86263" y="4604276"/>
                        <a:ext cx="108267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5089"/>
              </p:ext>
            </p:extLst>
          </p:nvPr>
        </p:nvGraphicFramePr>
        <p:xfrm>
          <a:off x="5565706" y="4610421"/>
          <a:ext cx="61118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2" name="Equation" r:id="rId9" imgW="444240" imgH="190440" progId="Equation.DSMT4">
                  <p:embed/>
                </p:oleObj>
              </mc:Choice>
              <mc:Fallback>
                <p:oleObj name="Equation" r:id="rId9" imgW="44424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5706" y="4610421"/>
                        <a:ext cx="61118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002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Testing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8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(Algorithm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1.8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returns yes when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= 1.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(Algorithm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1.8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returns yes when                 )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90" y="1426890"/>
            <a:ext cx="7567612" cy="2740343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86873"/>
              </p:ext>
            </p:extLst>
          </p:nvPr>
        </p:nvGraphicFramePr>
        <p:xfrm>
          <a:off x="4385545" y="4302981"/>
          <a:ext cx="108267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4" imgW="787320" imgH="190440" progId="Equation.DSMT4">
                  <p:embed/>
                </p:oleObj>
              </mc:Choice>
              <mc:Fallback>
                <p:oleObj name="Equation" r:id="rId4" imgW="7873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5545" y="4302981"/>
                        <a:ext cx="1082675" cy="261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139102"/>
              </p:ext>
            </p:extLst>
          </p:nvPr>
        </p:nvGraphicFramePr>
        <p:xfrm>
          <a:off x="4386263" y="4604274"/>
          <a:ext cx="108267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Equation" r:id="rId6" imgW="787320" imgH="203040" progId="Equation.DSMT4">
                  <p:embed/>
                </p:oleObj>
              </mc:Choice>
              <mc:Fallback>
                <p:oleObj name="Equation" r:id="rId6" imgW="787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86263" y="4604274"/>
                        <a:ext cx="108267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70419"/>
              </p:ext>
            </p:extLst>
          </p:nvPr>
        </p:nvGraphicFramePr>
        <p:xfrm>
          <a:off x="5569505" y="4562352"/>
          <a:ext cx="698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Equation" r:id="rId8" imgW="507960" imgH="228600" progId="Equation.DSMT4">
                  <p:embed/>
                </p:oleObj>
              </mc:Choice>
              <mc:Fallback>
                <p:oleObj name="Equation" r:id="rId8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69505" y="4562352"/>
                        <a:ext cx="6985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2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Generating Random Primes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rimes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abundant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Lagrange's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prime number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theorem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Let         be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number of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primes      . Then                       , or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more precisely,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Such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abundance makes it simple to generate a random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-bit prime: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Pick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random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-bit number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Run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 on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passes the test, output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else repeat the process.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complexity: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rounds</a:t>
            </a:r>
          </a:p>
          <a:p>
            <a:pPr marL="684000">
              <a:spcBef>
                <a:spcPts val="0"/>
              </a:spcBef>
              <a:spcAft>
                <a:spcPts val="0"/>
              </a:spcAft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Randomized Algorithms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Monte Carlo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the error probability can be bounded, polynomial time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Las Vegas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always get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correct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solution, expected polynomial time.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49310"/>
              </p:ext>
            </p:extLst>
          </p:nvPr>
        </p:nvGraphicFramePr>
        <p:xfrm>
          <a:off x="4834013" y="1733314"/>
          <a:ext cx="523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6" name="Equation" r:id="rId3" imgW="380880" imgH="228600" progId="Equation.DSMT4">
                  <p:embed/>
                </p:oleObj>
              </mc:Choice>
              <mc:Fallback>
                <p:oleObj name="Equation" r:id="rId3" imgW="380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34013" y="1733314"/>
                        <a:ext cx="523875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259250"/>
              </p:ext>
            </p:extLst>
          </p:nvPr>
        </p:nvGraphicFramePr>
        <p:xfrm>
          <a:off x="7887871" y="1754384"/>
          <a:ext cx="366712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7" name="Equation" r:id="rId5" imgW="266400" imgH="177480" progId="Equation.DSMT4">
                  <p:embed/>
                </p:oleObj>
              </mc:Choice>
              <mc:Fallback>
                <p:oleObj name="Equation" r:id="rId5" imgW="2664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87871" y="1754384"/>
                        <a:ext cx="366712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905217"/>
              </p:ext>
            </p:extLst>
          </p:nvPr>
        </p:nvGraphicFramePr>
        <p:xfrm>
          <a:off x="1396261" y="2045451"/>
          <a:ext cx="13970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8" name="Equation" r:id="rId7" imgW="1015920" imgH="228600" progId="Equation.DSMT4">
                  <p:embed/>
                </p:oleObj>
              </mc:Choice>
              <mc:Fallback>
                <p:oleObj name="Equation" r:id="rId7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6261" y="2045451"/>
                        <a:ext cx="13970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616740"/>
              </p:ext>
            </p:extLst>
          </p:nvPr>
        </p:nvGraphicFramePr>
        <p:xfrm>
          <a:off x="3358717" y="2409871"/>
          <a:ext cx="14843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9" name="Equation" r:id="rId9" imgW="1079280" imgH="457200" progId="Equation.DSMT4">
                  <p:embed/>
                </p:oleObj>
              </mc:Choice>
              <mc:Fallback>
                <p:oleObj name="Equation" r:id="rId9" imgW="1079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8717" y="2409871"/>
                        <a:ext cx="1484312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766089"/>
              </p:ext>
            </p:extLst>
          </p:nvPr>
        </p:nvGraphicFramePr>
        <p:xfrm>
          <a:off x="1264645" y="4779817"/>
          <a:ext cx="4697412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0" name="Equation" r:id="rId11" imgW="3416040" imgH="215640" progId="Equation.DSMT4">
                  <p:embed/>
                </p:oleObj>
              </mc:Choice>
              <mc:Fallback>
                <p:oleObj name="Equation" r:id="rId11" imgW="3416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64645" y="4779817"/>
                        <a:ext cx="4697412" cy="29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93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Generating Random Primes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Such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abundance makes it simple to generate a random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-bit prime: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Pick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random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-bit number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Run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primality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test on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passes the test, output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else repeat the process.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This is a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Monte Carlo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randomized algorithm.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output of the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algorithm is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really prime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5" y="3367442"/>
            <a:ext cx="7934325" cy="22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Cryptography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Cryptography: Encode and Decode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Private-key protocols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Alice and Bob meet beforehand and together choose a secret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codebook.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Public-key protocols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need to meet in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advance.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Bob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makes public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his encryption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function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but not the decryption function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Martin E.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Hellman and Whitfield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Diffie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introduced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ideas of public-key cryptography and digital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signatures in 1976.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They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were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awarded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ACM's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2015 A.M. Turing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Award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16" y="1875544"/>
            <a:ext cx="6980873" cy="13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9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Private-key protocols</a:t>
            </a:r>
            <a:r>
              <a:rPr lang="en-US" altLang="zh-CN" sz="2000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 One-time PAD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Alice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Bob meet beforehand and secretly choose a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 binary string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of the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length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Safe?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reused: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reveals whether the two messages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begin or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end the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same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i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46500"/>
              </p:ext>
            </p:extLst>
          </p:nvPr>
        </p:nvGraphicFramePr>
        <p:xfrm>
          <a:off x="1698625" y="2072007"/>
          <a:ext cx="480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5" name="Equation" r:id="rId3" imgW="4800600" imgH="736560" progId="Equation.DSMT4">
                  <p:embed/>
                </p:oleObj>
              </mc:Choice>
              <mc:Fallback>
                <p:oleObj name="Equation" r:id="rId3" imgW="480060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8625" y="2072007"/>
                        <a:ext cx="480060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625" y="3008394"/>
            <a:ext cx="1524000" cy="1524000"/>
          </a:xfrm>
          <a:prstGeom prst="rect">
            <a:avLst/>
          </a:prstGeom>
        </p:spPr>
      </p:pic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887281"/>
              </p:ext>
            </p:extLst>
          </p:nvPr>
        </p:nvGraphicFramePr>
        <p:xfrm>
          <a:off x="1252154" y="5377309"/>
          <a:ext cx="4940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6" name="Equation" r:id="rId6" imgW="4940280" imgH="330120" progId="Equation.DSMT4">
                  <p:embed/>
                </p:oleObj>
              </mc:Choice>
              <mc:Fallback>
                <p:oleObj name="Equation" r:id="rId6" imgW="49402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2154" y="5377309"/>
                        <a:ext cx="4940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56444"/>
              </p:ext>
            </p:extLst>
          </p:nvPr>
        </p:nvGraphicFramePr>
        <p:xfrm>
          <a:off x="1837669" y="4771258"/>
          <a:ext cx="2489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7" name="Equation" r:id="rId8" imgW="2489040" imgH="304560" progId="Equation.DSMT4">
                  <p:embed/>
                </p:oleObj>
              </mc:Choice>
              <mc:Fallback>
                <p:oleObj name="Equation" r:id="rId8" imgW="24890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7669" y="4771258"/>
                        <a:ext cx="24892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7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Cryptography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—RSA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RSA: 1977, Ronald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L.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Rivest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Adi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Shamir, Leonard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M.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Adleman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The most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famous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public-key protocols.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2002 Turing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Award.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Think of messages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numbers modulo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messages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larger than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can be broken into smaller pieces.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encryption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function will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be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bijection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{0,1,…,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-1},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the decryption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function will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 its inverse.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Pick any two primes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let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For any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relatively prime to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 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mapping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is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bijection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on {0,1,…,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-1}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2.  let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modulo 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Then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Proof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Because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relatively prime to 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-1), it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invertible. Let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That is 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So            , such that                                   . 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Using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Fermat's little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theorem,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28474"/>
              </p:ext>
            </p:extLst>
          </p:nvPr>
        </p:nvGraphicFramePr>
        <p:xfrm>
          <a:off x="2538500" y="3506367"/>
          <a:ext cx="14493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3" imgW="1054080" imgH="228600" progId="Equation.DSMT4">
                  <p:embed/>
                </p:oleObj>
              </mc:Choice>
              <mc:Fallback>
                <p:oleObj name="Equation" r:id="rId3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500" y="3506367"/>
                        <a:ext cx="144938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23879"/>
              </p:ext>
            </p:extLst>
          </p:nvPr>
        </p:nvGraphicFramePr>
        <p:xfrm>
          <a:off x="1432158" y="3813765"/>
          <a:ext cx="6985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5" imgW="507960" imgH="228600" progId="Equation.DSMT4">
                  <p:embed/>
                </p:oleObj>
              </mc:Choice>
              <mc:Fallback>
                <p:oleObj name="Equation" r:id="rId5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2158" y="3813765"/>
                        <a:ext cx="69850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014355"/>
              </p:ext>
            </p:extLst>
          </p:nvPr>
        </p:nvGraphicFramePr>
        <p:xfrm>
          <a:off x="4694036" y="3821113"/>
          <a:ext cx="37719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7" imgW="2743200" imgH="266400" progId="Equation.DSMT4">
                  <p:embed/>
                </p:oleObj>
              </mc:Choice>
              <mc:Fallback>
                <p:oleObj name="Equation" r:id="rId7" imgW="2743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94036" y="3821113"/>
                        <a:ext cx="3771900" cy="36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153175"/>
              </p:ext>
            </p:extLst>
          </p:nvPr>
        </p:nvGraphicFramePr>
        <p:xfrm>
          <a:off x="7804686" y="4122738"/>
          <a:ext cx="7683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9" imgW="558720" imgH="228600" progId="Equation.DSMT4">
                  <p:embed/>
                </p:oleObj>
              </mc:Choice>
              <mc:Fallback>
                <p:oleObj name="Equation" r:id="rId9" imgW="558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04686" y="4122738"/>
                        <a:ext cx="7683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038617"/>
              </p:ext>
            </p:extLst>
          </p:nvPr>
        </p:nvGraphicFramePr>
        <p:xfrm>
          <a:off x="1580982" y="4474007"/>
          <a:ext cx="246221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11" imgW="1790640" imgH="228600" progId="Equation.DSMT4">
                  <p:embed/>
                </p:oleObj>
              </mc:Choice>
              <mc:Fallback>
                <p:oleObj name="Equation" r:id="rId11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0982" y="4474007"/>
                        <a:ext cx="2462212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29757"/>
              </p:ext>
            </p:extLst>
          </p:nvPr>
        </p:nvGraphicFramePr>
        <p:xfrm>
          <a:off x="4458869" y="4477267"/>
          <a:ext cx="715962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3" imgW="520560" imgH="190440" progId="Equation.DSMT4">
                  <p:embed/>
                </p:oleObj>
              </mc:Choice>
              <mc:Fallback>
                <p:oleObj name="Equation" r:id="rId13" imgW="5205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58869" y="4477267"/>
                        <a:ext cx="715962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763718"/>
              </p:ext>
            </p:extLst>
          </p:nvPr>
        </p:nvGraphicFramePr>
        <p:xfrm>
          <a:off x="6248198" y="4474006"/>
          <a:ext cx="22177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5" imgW="1612800" imgH="228600" progId="Equation.DSMT4">
                  <p:embed/>
                </p:oleObj>
              </mc:Choice>
              <mc:Fallback>
                <p:oleObj name="Equation" r:id="rId15" imgW="1612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48198" y="4474006"/>
                        <a:ext cx="2217738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653428"/>
              </p:ext>
            </p:extLst>
          </p:nvPr>
        </p:nvGraphicFramePr>
        <p:xfrm>
          <a:off x="831850" y="5106988"/>
          <a:ext cx="76565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7" imgW="5689440" imgH="876240" progId="Equation.DSMT4">
                  <p:embed/>
                </p:oleObj>
              </mc:Choice>
              <mc:Fallback>
                <p:oleObj name="Equation" r:id="rId17" imgW="568944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31850" y="5106988"/>
                        <a:ext cx="7656513" cy="11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4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Cryptography</a:t>
            </a:r>
            <a:r>
              <a:rPr lang="en-US" altLang="zh-CN" sz="2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—RSA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security of RSA hinges upon a simple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assumption: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68400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Given 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i="1" baseline="30000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(mod 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it is computationally intractable to determine 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x.</a:t>
            </a:r>
            <a:endParaRPr lang="zh-CN" altLang="en-US" i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29" y="1423704"/>
            <a:ext cx="66960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Universal </a:t>
            </a:r>
            <a:r>
              <a:rPr lang="en-US" altLang="zh-CN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hashing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Problem: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Store an unknown set           of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keys.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Mapping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keys from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into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bins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([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]={0,…,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-1}, few collisions.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Any deterministic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hash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function: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not allow for rehashing. 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|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|&gt;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facing an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adversary, will fail.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Universal hashing. Pick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hash function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randomly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universal family: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99200">
              <a:spcBef>
                <a:spcPts val="0"/>
              </a:spcBef>
              <a:spcAft>
                <a:spcPts val="0"/>
              </a:spcAft>
            </a:pPr>
            <a:endParaRPr lang="en-US" altLang="zh-CN" sz="2000" i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Mainly used for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hashing integers, vectors, strings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89" y="4021956"/>
            <a:ext cx="5074920" cy="1897380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96732"/>
              </p:ext>
            </p:extLst>
          </p:nvPr>
        </p:nvGraphicFramePr>
        <p:xfrm>
          <a:off x="4033838" y="1438275"/>
          <a:ext cx="685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5" imgW="685800" imgH="266400" progId="Equation.DSMT4">
                  <p:embed/>
                </p:oleObj>
              </mc:Choice>
              <mc:Fallback>
                <p:oleObj name="Equation" r:id="rId5" imgW="685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3838" y="1438275"/>
                        <a:ext cx="6858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501175"/>
              </p:ext>
            </p:extLst>
          </p:nvPr>
        </p:nvGraphicFramePr>
        <p:xfrm>
          <a:off x="1284034" y="3236913"/>
          <a:ext cx="6299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7" imgW="6298920" imgH="330120" progId="Equation.DSMT4">
                  <p:embed/>
                </p:oleObj>
              </mc:Choice>
              <mc:Fallback>
                <p:oleObj name="Equation" r:id="rId7" imgW="62989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4034" y="3236913"/>
                        <a:ext cx="6299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79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Universal </a:t>
            </a:r>
            <a:r>
              <a:rPr lang="en-US" altLang="zh-CN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hashing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94432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Universal hashing for integers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choose a prime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as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table size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(a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little larger than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expected).</a:t>
            </a:r>
            <a:endParaRPr lang="en-US" altLang="zh-CN" sz="2000" i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let |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(overestimate is OK).</a:t>
            </a:r>
            <a:endParaRPr lang="en-US" altLang="zh-CN" sz="2000" baseline="30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view each key as a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-tuple of integers modulo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i="1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Universal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hashing for IP</a:t>
            </a:r>
          </a:p>
          <a:p>
            <a:pPr marL="7992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=257</a:t>
            </a:r>
          </a:p>
          <a:p>
            <a:pPr marL="799200" indent="-34290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257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&gt;2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32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=256</a:t>
            </a:r>
            <a:r>
              <a:rPr lang="en-US" altLang="zh-CN" sz="2000" baseline="30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2000" baseline="300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99200" indent="-342900"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192.168.0.1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992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)=(87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+23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+125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+4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)mod 257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11443"/>
              </p:ext>
            </p:extLst>
          </p:nvPr>
        </p:nvGraphicFramePr>
        <p:xfrm>
          <a:off x="1252085" y="2614613"/>
          <a:ext cx="5727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4" imgW="5727600" imgH="355320" progId="Equation.DSMT4">
                  <p:embed/>
                </p:oleObj>
              </mc:Choice>
              <mc:Fallback>
                <p:oleObj name="Equation" r:id="rId4" imgW="5727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085" y="2614613"/>
                        <a:ext cx="57277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9389" y="3083177"/>
            <a:ext cx="3383280" cy="126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Addition</a:t>
            </a:r>
            <a:endParaRPr lang="zh-CN" altLang="en-US" sz="2000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sum of any three single-digit numbers is at most two digits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long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53+35 in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binary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complexity: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there a faster algorithm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No!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ADD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instruction?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79" y="2050702"/>
            <a:ext cx="4221956" cy="11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Universal </a:t>
            </a:r>
            <a:r>
              <a:rPr lang="en-US" altLang="zh-CN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hashing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94432" cy="4989600"/>
          </a:xfrm>
        </p:spPr>
        <p:txBody>
          <a:bodyPr anchor="t">
            <a:norm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Property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Two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distinct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IP: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Chose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uniformly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{0,1,…,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-1}, then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Proof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Since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assume </a:t>
            </a:r>
            <a:r>
              <a:rPr lang="en-US" altLang="zh-CN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w.l.o.g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           . Want to compute the probability 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lvl="1"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Pick 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random.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Draw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then pause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think: What is the probability that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last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drawn number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such that equation (1) holds? So far the left-hand side of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equation (1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evaluates to some number, call it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ince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is prime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and     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,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 has a unique inverse modulo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 Thus for equation (1) to hold, the last number 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must be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precisely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mod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whose probability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1/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122905"/>
              </p:ext>
            </p:extLst>
          </p:nvPr>
        </p:nvGraphicFramePr>
        <p:xfrm>
          <a:off x="1863037" y="2024743"/>
          <a:ext cx="382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4" imgW="3822480" imgH="330120" progId="Equation.DSMT4">
                  <p:embed/>
                </p:oleObj>
              </mc:Choice>
              <mc:Fallback>
                <p:oleObj name="Equation" r:id="rId4" imgW="3822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3037" y="2024743"/>
                        <a:ext cx="3822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331743"/>
              </p:ext>
            </p:extLst>
          </p:nvPr>
        </p:nvGraphicFramePr>
        <p:xfrm>
          <a:off x="2107946" y="2396327"/>
          <a:ext cx="571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6" imgW="571320" imgH="253800" progId="Equation.DSMT4">
                  <p:embed/>
                </p:oleObj>
              </mc:Choice>
              <mc:Fallback>
                <p:oleObj name="Equation" r:id="rId6" imgW="57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7946" y="2396327"/>
                        <a:ext cx="571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398020"/>
              </p:ext>
            </p:extLst>
          </p:nvPr>
        </p:nvGraphicFramePr>
        <p:xfrm>
          <a:off x="4369562" y="2333843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8" imgW="736560" imgH="330120" progId="Equation.DSMT4">
                  <p:embed/>
                </p:oleObj>
              </mc:Choice>
              <mc:Fallback>
                <p:oleObj name="Equation" r:id="rId8" imgW="736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69562" y="2333843"/>
                        <a:ext cx="736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501832"/>
              </p:ext>
            </p:extLst>
          </p:nvPr>
        </p:nvGraphicFramePr>
        <p:xfrm>
          <a:off x="2119313" y="2641600"/>
          <a:ext cx="4889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Equation" r:id="rId10" imgW="4889160" imgH="1168200" progId="Equation.DSMT4">
                  <p:embed/>
                </p:oleObj>
              </mc:Choice>
              <mc:Fallback>
                <p:oleObj name="Equation" r:id="rId10" imgW="4889160" imgH="1168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9313" y="2641600"/>
                        <a:ext cx="4889500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459459"/>
              </p:ext>
            </p:extLst>
          </p:nvPr>
        </p:nvGraphicFramePr>
        <p:xfrm>
          <a:off x="2961386" y="4773896"/>
          <a:ext cx="736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Equation" r:id="rId12" imgW="736560" imgH="330120" progId="Equation.DSMT4">
                  <p:embed/>
                </p:oleObj>
              </mc:Choice>
              <mc:Fallback>
                <p:oleObj name="Equation" r:id="rId12" imgW="736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1386" y="4773896"/>
                        <a:ext cx="736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53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Multiplication</a:t>
            </a:r>
            <a:endParaRPr lang="zh-CN" altLang="en-US" cap="none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tandard Algorithm: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complexity: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C578BB2D-CCCE-44ED-8C02-84536CDC9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131813"/>
              </p:ext>
            </p:extLst>
          </p:nvPr>
        </p:nvGraphicFramePr>
        <p:xfrm>
          <a:off x="2957108" y="1449644"/>
          <a:ext cx="672840" cy="24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7108" y="1449644"/>
                        <a:ext cx="672840" cy="24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270" y="1786887"/>
            <a:ext cx="6615113" cy="230743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270" y="4527604"/>
            <a:ext cx="2807494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Multiplication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599"/>
            <a:ext cx="8380800" cy="5198629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Al Khwarizmi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Algotihm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Recursive algorithm: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complexity: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Can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we do better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Intuitively,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No. But, Yes!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Chapter 2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96" y="1725097"/>
            <a:ext cx="2290763" cy="1331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995" y="3404319"/>
            <a:ext cx="4851083" cy="233124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C578BB2D-CCCE-44ED-8C02-84536CDC9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528996"/>
              </p:ext>
            </p:extLst>
          </p:nvPr>
        </p:nvGraphicFramePr>
        <p:xfrm>
          <a:off x="3399744" y="1449644"/>
          <a:ext cx="672840" cy="24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8" name="Equation" r:id="rId5" imgW="672840" imgH="241200" progId="Equation.DSMT4">
                  <p:embed/>
                </p:oleObj>
              </mc:Choice>
              <mc:Fallback>
                <p:oleObj name="Equation" r:id="rId5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9744" y="1449644"/>
                        <a:ext cx="672840" cy="24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78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Division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8380800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complexity: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To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divide an integer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by another integer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means to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find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 quotient</a:t>
            </a:r>
          </a:p>
          <a:p>
            <a:pPr marL="342000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a remainder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where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&lt;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return (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How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much time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075953"/>
              </p:ext>
            </p:extLst>
          </p:nvPr>
        </p:nvGraphicFramePr>
        <p:xfrm>
          <a:off x="5357612" y="1734600"/>
          <a:ext cx="560923" cy="31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Equation" r:id="rId3" imgW="406080" imgH="228600" progId="Equation.DSMT4">
                  <p:embed/>
                </p:oleObj>
              </mc:Choice>
              <mc:Fallback>
                <p:oleObj name="Equation" r:id="rId3" imgW="406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7612" y="1734600"/>
                        <a:ext cx="560923" cy="31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3483" y="2385890"/>
            <a:ext cx="6768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Arithmetic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idx="1"/>
          </p:nvPr>
        </p:nvSpPr>
        <p:spPr>
          <a:xfrm>
            <a:off x="395999" y="1353600"/>
            <a:ext cx="7210411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are congruent modulo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Complete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residue system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modulo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0,1,2,…,</a:t>
            </a:r>
            <a:r>
              <a: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-1}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Additive abelian group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Multiplicative commutative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monoid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含幺半群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Distributive law</a:t>
            </a:r>
            <a:endParaRPr lang="en-US" altLang="zh-CN" sz="2000" i="1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a prime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number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then the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residue system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a 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domain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！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Substitution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rule: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                          and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then                                     and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25037"/>
              </p:ext>
            </p:extLst>
          </p:nvPr>
        </p:nvGraphicFramePr>
        <p:xfrm>
          <a:off x="2854472" y="4786480"/>
          <a:ext cx="1536984" cy="325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0" name="Equation" r:id="rId3" imgW="1079280" imgH="228600" progId="Equation.DSMT4">
                  <p:embed/>
                </p:oleObj>
              </mc:Choice>
              <mc:Fallback>
                <p:oleObj name="Equation" r:id="rId3" imgW="1079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4472" y="4786480"/>
                        <a:ext cx="1536984" cy="325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186069"/>
              </p:ext>
            </p:extLst>
          </p:nvPr>
        </p:nvGraphicFramePr>
        <p:xfrm>
          <a:off x="4836469" y="4768664"/>
          <a:ext cx="157321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1" name="Equation" r:id="rId5" imgW="1104840" imgH="228600" progId="Equation.DSMT4">
                  <p:embed/>
                </p:oleObj>
              </mc:Choice>
              <mc:Fallback>
                <p:oleObj name="Equation" r:id="rId5" imgW="1104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36469" y="4768664"/>
                        <a:ext cx="1573212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763595"/>
              </p:ext>
            </p:extLst>
          </p:nvPr>
        </p:nvGraphicFramePr>
        <p:xfrm>
          <a:off x="1759182" y="5091649"/>
          <a:ext cx="2332037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2" name="Equation" r:id="rId7" imgW="1638000" imgH="228600" progId="Equation.DSMT4">
                  <p:embed/>
                </p:oleObj>
              </mc:Choice>
              <mc:Fallback>
                <p:oleObj name="Equation" r:id="rId7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9182" y="5091649"/>
                        <a:ext cx="2332037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861806"/>
              </p:ext>
            </p:extLst>
          </p:nvPr>
        </p:nvGraphicFramePr>
        <p:xfrm>
          <a:off x="4506031" y="5091649"/>
          <a:ext cx="1897063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3" name="Equation" r:id="rId9" imgW="1333440" imgH="228600" progId="Equation.DSMT4">
                  <p:embed/>
                </p:oleObj>
              </mc:Choice>
              <mc:Fallback>
                <p:oleObj name="Equation" r:id="rId9" imgW="1333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06031" y="5091649"/>
                        <a:ext cx="1897063" cy="325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2463" y="2076847"/>
            <a:ext cx="3733800" cy="853440"/>
          </a:xfrm>
          <a:prstGeom prst="rect">
            <a:avLst/>
          </a:prstGeom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243706"/>
              </p:ext>
            </p:extLst>
          </p:nvPr>
        </p:nvGraphicFramePr>
        <p:xfrm>
          <a:off x="1363349" y="1736937"/>
          <a:ext cx="29083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4" name="Equation" r:id="rId12" imgW="2044440" imgH="228600" progId="Equation.DSMT4">
                  <p:embed/>
                </p:oleObj>
              </mc:Choice>
              <mc:Fallback>
                <p:oleObj name="Equation" r:id="rId12" imgW="2044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3349" y="1736937"/>
                        <a:ext cx="29083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009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Addition</a:t>
            </a:r>
            <a:r>
              <a:rPr lang="en-US" altLang="zh-CN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Multiplication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3600"/>
            <a:ext cx="7856898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Addition: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Multiplication: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Modular Division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: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?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).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467034"/>
              </p:ext>
            </p:extLst>
          </p:nvPr>
        </p:nvGraphicFramePr>
        <p:xfrm>
          <a:off x="1218509" y="1767414"/>
          <a:ext cx="451643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Equation" r:id="rId3" imgW="3174840" imgH="1028520" progId="Equation.DSMT4">
                  <p:embed/>
                </p:oleObj>
              </mc:Choice>
              <mc:Fallback>
                <p:oleObj name="Equation" r:id="rId3" imgW="317484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8509" y="1767414"/>
                        <a:ext cx="4516438" cy="146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601563"/>
              </p:ext>
            </p:extLst>
          </p:nvPr>
        </p:nvGraphicFramePr>
        <p:xfrm>
          <a:off x="1223272" y="3951814"/>
          <a:ext cx="4716462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9" name="Equation" r:id="rId5" imgW="3314520" imgH="1028520" progId="Equation.DSMT4">
                  <p:embed/>
                </p:oleObj>
              </mc:Choice>
              <mc:Fallback>
                <p:oleObj name="Equation" r:id="rId5" imgW="3314520" imgH="1028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3272" y="3951814"/>
                        <a:ext cx="4716462" cy="146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7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676200"/>
          </a:xfrm>
        </p:spPr>
        <p:txBody>
          <a:bodyPr>
            <a:normAutofit/>
          </a:bodyPr>
          <a:lstStyle/>
          <a:p>
            <a:r>
              <a:rPr lang="en-US" altLang="zh-CN" cap="none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Modular Exponentiation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占位符 2"/>
          <p:cNvSpPr>
            <a:spLocks noGrp="1"/>
          </p:cNvSpPr>
          <p:nvPr>
            <p:ph type="body" idx="1"/>
          </p:nvPr>
        </p:nvSpPr>
        <p:spPr>
          <a:xfrm>
            <a:off x="396000" y="1359424"/>
            <a:ext cx="8077004" cy="4989600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mod </a:t>
            </a:r>
            <a:r>
              <a:rPr lang="en-US" altLang="zh-CN" sz="2000" i="1" dirty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N</a:t>
            </a:r>
            <a:r>
              <a:rPr lang="zh-CN" altLang="en-US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the result &lt; 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but </a:t>
            </a:r>
            <a:r>
              <a:rPr lang="en-US" altLang="zh-CN" sz="200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i="1" baseline="30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000" i="1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can be very large.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0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Time complexity: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O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)</a:t>
            </a:r>
            <a:endParaRPr lang="en-US" altLang="zh-CN" sz="2000" dirty="0">
              <a:solidFill>
                <a:schemeClr val="bg1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3" y="1824824"/>
            <a:ext cx="7307580" cy="97345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55" y="3490640"/>
            <a:ext cx="65379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0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6675</TotalTime>
  <Words>1898</Words>
  <Application>Microsoft Office PowerPoint</Application>
  <PresentationFormat>全屏显示(4:3)</PresentationFormat>
  <Paragraphs>339</Paragraphs>
  <Slides>30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华文楷体</vt:lpstr>
      <vt:lpstr>华文行楷</vt:lpstr>
      <vt:lpstr>宋体</vt:lpstr>
      <vt:lpstr>幼圆</vt:lpstr>
      <vt:lpstr>Calibri</vt:lpstr>
      <vt:lpstr>Century Gothic</vt:lpstr>
      <vt:lpstr>Times New Roman</vt:lpstr>
      <vt:lpstr>Wingdings</vt:lpstr>
      <vt:lpstr>Wingdings 3</vt:lpstr>
      <vt:lpstr>切片</vt:lpstr>
      <vt:lpstr>Equation</vt:lpstr>
      <vt:lpstr>MathType 6.0 Equation</vt:lpstr>
      <vt:lpstr>Chapter 1  Algorithms with Numbers</vt:lpstr>
      <vt:lpstr>Bases and logs</vt:lpstr>
      <vt:lpstr>Addition</vt:lpstr>
      <vt:lpstr>Multiplication</vt:lpstr>
      <vt:lpstr>Multiplication</vt:lpstr>
      <vt:lpstr>Division</vt:lpstr>
      <vt:lpstr>Modular Arithmetic</vt:lpstr>
      <vt:lpstr>Modular Addition, Modular Multiplication</vt:lpstr>
      <vt:lpstr>Modular Exponentiation</vt:lpstr>
      <vt:lpstr>Greatest Common Divisor</vt:lpstr>
      <vt:lpstr>Greatest Common Divisor</vt:lpstr>
      <vt:lpstr>An Extension of Euclid's Algorithm</vt:lpstr>
      <vt:lpstr>An Extension of Euclid's Algorithm</vt:lpstr>
      <vt:lpstr>Modular Division</vt:lpstr>
      <vt:lpstr>Modular Division</vt:lpstr>
      <vt:lpstr>Primality Testing</vt:lpstr>
      <vt:lpstr>Primality Testing</vt:lpstr>
      <vt:lpstr>Primality Testing</vt:lpstr>
      <vt:lpstr>Primality Testing</vt:lpstr>
      <vt:lpstr>Primality Testing</vt:lpstr>
      <vt:lpstr>Primality Testing</vt:lpstr>
      <vt:lpstr>Generating Random Primes</vt:lpstr>
      <vt:lpstr>Generating Random Primes</vt:lpstr>
      <vt:lpstr>Cryptography</vt:lpstr>
      <vt:lpstr>Private-key protocols— One-time PAD</vt:lpstr>
      <vt:lpstr>Cryptography—RSA</vt:lpstr>
      <vt:lpstr>Cryptography—RSA</vt:lpstr>
      <vt:lpstr>Universal hashing</vt:lpstr>
      <vt:lpstr>Universal hashing</vt:lpstr>
      <vt:lpstr>Universal hashing</vt:lpstr>
    </vt:vector>
  </TitlesOfParts>
  <Company>ysu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信息论与计算理论</dc:title>
  <dc:creator>Gourmet Wang</dc:creator>
  <cp:lastModifiedBy>Windows User</cp:lastModifiedBy>
  <cp:revision>396</cp:revision>
  <dcterms:created xsi:type="dcterms:W3CDTF">2015-10-08T02:49:44Z</dcterms:created>
  <dcterms:modified xsi:type="dcterms:W3CDTF">2021-09-12T13:45:13Z</dcterms:modified>
</cp:coreProperties>
</file>