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60" r:id="rId2"/>
    <p:sldId id="298" r:id="rId3"/>
    <p:sldId id="299" r:id="rId4"/>
    <p:sldId id="300" r:id="rId5"/>
    <p:sldId id="301" r:id="rId6"/>
    <p:sldId id="302" r:id="rId7"/>
    <p:sldId id="304" r:id="rId8"/>
    <p:sldId id="303" r:id="rId9"/>
    <p:sldId id="310" r:id="rId10"/>
    <p:sldId id="305" r:id="rId11"/>
    <p:sldId id="306" r:id="rId12"/>
    <p:sldId id="307" r:id="rId13"/>
    <p:sldId id="308" r:id="rId14"/>
    <p:sldId id="30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7432" autoAdjust="0"/>
  </p:normalViewPr>
  <p:slideViewPr>
    <p:cSldViewPr>
      <p:cViewPr varScale="1">
        <p:scale>
          <a:sx n="144" d="100"/>
          <a:sy n="144" d="100"/>
        </p:scale>
        <p:origin x="22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44FDD-CC50-4294-8AC5-8B37FA67645A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B92BE-B928-427D-8552-81DBDAE2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9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329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7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93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0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7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6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6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0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对于一条有向边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，站在</a:t>
            </a:r>
            <a:r>
              <a:rPr lang="en-US" altLang="zh-CN" dirty="0" smtClean="0"/>
              <a:t>u</a:t>
            </a:r>
            <a:r>
              <a:rPr lang="zh-CN" altLang="en-US" dirty="0" smtClean="0"/>
              <a:t>点看向</a:t>
            </a:r>
            <a:r>
              <a:rPr lang="en-US" altLang="zh-CN" dirty="0" smtClean="0"/>
              <a:t>v</a:t>
            </a:r>
            <a:r>
              <a:rPr lang="zh-CN" altLang="en-US" dirty="0" smtClean="0"/>
              <a:t>。若</a:t>
            </a:r>
            <a:r>
              <a:rPr lang="en-US" altLang="zh-CN" dirty="0" smtClean="0"/>
              <a:t>v</a:t>
            </a:r>
            <a:r>
              <a:rPr lang="zh-CN" altLang="en-US" dirty="0" smtClean="0"/>
              <a:t>尚未访问，则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被收入搜索树内，成为树边。若</a:t>
            </a:r>
            <a:r>
              <a:rPr lang="en-US" altLang="zh-CN" dirty="0" smtClean="0"/>
              <a:t>v</a:t>
            </a:r>
            <a:r>
              <a:rPr lang="zh-CN" altLang="en-US" dirty="0" smtClean="0"/>
              <a:t>已经被访问过，则有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种可能性。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(1). 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的非儿子后代。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为前向边。对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的访问已经发生。经过的是从</a:t>
            </a:r>
            <a:r>
              <a:rPr lang="en-US" altLang="zh-CN" dirty="0" smtClean="0"/>
              <a:t>u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的其它路径。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(2). 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的祖先。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为回边。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(3). v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的祖先，也不是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的非儿子后代。</a:t>
            </a:r>
            <a:r>
              <a:rPr lang="en-US" altLang="zh-CN" dirty="0" smtClean="0"/>
              <a:t>v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的祖先，表明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的访问已经结束。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61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对于一条有向边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，站在</a:t>
            </a:r>
            <a:r>
              <a:rPr lang="en-US" altLang="zh-CN" dirty="0" smtClean="0"/>
              <a:t>u</a:t>
            </a:r>
            <a:r>
              <a:rPr lang="zh-CN" altLang="en-US" dirty="0" smtClean="0"/>
              <a:t>点看向</a:t>
            </a:r>
            <a:r>
              <a:rPr lang="en-US" altLang="zh-CN" dirty="0" smtClean="0"/>
              <a:t>v</a:t>
            </a:r>
            <a:r>
              <a:rPr lang="zh-CN" altLang="en-US" dirty="0" smtClean="0"/>
              <a:t>。若</a:t>
            </a:r>
            <a:r>
              <a:rPr lang="en-US" altLang="zh-CN" dirty="0" smtClean="0"/>
              <a:t>v</a:t>
            </a:r>
            <a:r>
              <a:rPr lang="zh-CN" altLang="en-US" dirty="0" smtClean="0"/>
              <a:t>尚未访问，则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被收入搜索树内，成为树边。若</a:t>
            </a:r>
            <a:r>
              <a:rPr lang="en-US" altLang="zh-CN" dirty="0" smtClean="0"/>
              <a:t>v</a:t>
            </a:r>
            <a:r>
              <a:rPr lang="zh-CN" altLang="en-US" dirty="0" smtClean="0"/>
              <a:t>已经被访问过，则有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种可能性。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(1). 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的非儿子后代。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为前向边。对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的访问已经发生。经过的是从</a:t>
            </a:r>
            <a:r>
              <a:rPr lang="en-US" altLang="zh-CN" dirty="0" smtClean="0"/>
              <a:t>u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的其它路径。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(2). 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的祖先。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为回边。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(3). v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的祖先，也不是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的非儿子后代。</a:t>
            </a:r>
            <a:r>
              <a:rPr lang="en-US" altLang="zh-CN" dirty="0" smtClean="0"/>
              <a:t>v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的祖先，表明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的访问已经结束。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2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92BE-B928-427D-8552-81DBDAE2CF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3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Chapter </a:t>
            </a:r>
            <a:r>
              <a:rPr lang="en-US" altLang="zh-CN" sz="6000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6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6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6000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Decompositions </a:t>
            </a:r>
            <a:r>
              <a:rPr lang="en-US" altLang="zh-CN" sz="6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of Graphs</a:t>
            </a:r>
            <a:endParaRPr lang="zh-CN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 txBox="1">
            <a:spLocks/>
          </p:cNvSpPr>
          <p:nvPr/>
        </p:nvSpPr>
        <p:spPr>
          <a:xfrm>
            <a:off x="467544" y="4120679"/>
            <a:ext cx="8229600" cy="1612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School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Science, </a:t>
            </a:r>
            <a:r>
              <a:rPr lang="en-US" altLang="zh-CN" sz="2800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Yanshan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University</a:t>
            </a:r>
          </a:p>
          <a:p>
            <a:pPr algn="r"/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Wang 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Gang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1.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 has a cycle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reveals a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edge.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Proof. if 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 back edge, then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path from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search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consist a cycle.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Conversely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the graph has a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prstClr val="black"/>
                </a:solidFill>
                <a:latin typeface="Times New Roman"/>
                <a:ea typeface="楷体" panose="02010609060101010101" pitchFamily="49" charset="-122"/>
                <a:cs typeface="Times New Roman"/>
              </a:rPr>
              <a:t>→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Times New Roman"/>
                <a:ea typeface="楷体" panose="02010609060101010101" pitchFamily="49" charset="-122"/>
                <a:cs typeface="Times New Roman"/>
              </a:rPr>
              <a:t> → ∙∙∙→ 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prstClr val="black"/>
                </a:solidFill>
                <a:latin typeface="Times New Roman"/>
                <a:ea typeface="楷体" panose="02010609060101010101" pitchFamily="49" charset="-122"/>
                <a:cs typeface="Times New Roman"/>
              </a:rPr>
              <a:t> 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at the first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(the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 pre number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cycle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discovered. Suppose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altLang="zh-CN" sz="2000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cycle are reachable from it and will therefore be its descendants in the search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tree. In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particular, the edge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prstClr val="black"/>
                </a:solidFill>
                <a:latin typeface="Times New Roman"/>
                <a:ea typeface="楷体" panose="02010609060101010101" pitchFamily="49" charset="-122"/>
                <a:cs typeface="Times New Roman"/>
              </a:rPr>
              <a:t>→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 node to its ancestor and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thus 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edge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-273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2.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dag,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leads to a vertex with a lower post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number.</a:t>
            </a:r>
          </a:p>
          <a:p>
            <a:pPr marL="547200" indent="-273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edges 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post(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edges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each dag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topologically sorted, in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 post numbers.</a:t>
            </a:r>
          </a:p>
          <a:p>
            <a:pPr marL="273600" indent="-273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3.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dag has at least one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at least one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7200" indent="-273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 with a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number, must be a source.</a:t>
            </a:r>
          </a:p>
          <a:p>
            <a:pPr marL="547200" indent="-273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 with a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number, must be a sink.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acyclic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graph’s property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6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Strongly connected components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 is a dag of its strongly connected components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strongly connected 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strongly connected component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Strongly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03212"/>
              </p:ext>
            </p:extLst>
          </p:nvPr>
        </p:nvGraphicFramePr>
        <p:xfrm>
          <a:off x="4281636" y="1287463"/>
          <a:ext cx="3314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3" name="Equation" r:id="rId6" imgW="3314520" imgH="279360" progId="Equation.DSMT4">
                  <p:embed/>
                </p:oleObj>
              </mc:Choice>
              <mc:Fallback>
                <p:oleObj name="Equation" r:id="rId6" imgW="3314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81636" y="1287463"/>
                        <a:ext cx="3314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9632" y="2012597"/>
            <a:ext cx="6343650" cy="31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9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1.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explore() is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started at node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it will terminate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precisely when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nodes reachable from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been visited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call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explore()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node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sink strongly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component, then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retrieve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exactly that component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node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sink strongly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 is hard.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get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node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strongly connected component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node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receives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highest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DFS must lie in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source strongly connected component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follows from the following more general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3.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strongly connected component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graph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sink strongly connected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of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i="1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lgorithm for strongly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3.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strongly connected components, and there is an edge from a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in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 node in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highest post number in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bigger than the highest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number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strongly connected components can be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linearized by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arranging them in decreasing order of their highest post numbers.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lgorithm for strongly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880" y="2201160"/>
            <a:ext cx="50479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(1) If DFS visits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all of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traversed before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gets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stuck. Therefore the first node visited in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post number than any node of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visited first, DFS will get stuck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seeing all of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before seeing any of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the property follows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791" y="2060848"/>
            <a:ext cx="2538413" cy="3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0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SCC(</a:t>
            </a:r>
            <a:r>
              <a:rPr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A digraph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all strongly connected components of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Run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vertices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descending order of post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while Q is not empty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  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Q.pop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    explore(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retrive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nodes just explored from Q, output them as a component</a:t>
            </a:r>
          </a:p>
          <a:p>
            <a:pPr marL="273600" indent="-273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one construct an adjacency list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linear time?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linear time, does one order the vertices of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decreasing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values?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lgorithm for strongly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 set: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Edge set: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212" y="2472347"/>
            <a:ext cx="2552700" cy="1781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6481" y="2472348"/>
            <a:ext cx="3267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 set: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Edge set: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Adjacency List                                                  Adjacency Matrix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(|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|+|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|)                                       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(|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>
              <a:spcBef>
                <a:spcPts val="0"/>
              </a:spcBef>
              <a:buClr>
                <a:prstClr val="white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120" y="1228167"/>
            <a:ext cx="1531620" cy="10687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599" y="3038753"/>
            <a:ext cx="6883718" cy="22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 set: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Edge set: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Adjacency List                                          Adjacency Matrix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1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(|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|+|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|)                                       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(|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>
              <a:spcBef>
                <a:spcPts val="0"/>
              </a:spcBef>
              <a:buClr>
                <a:prstClr val="white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888" y="1248172"/>
            <a:ext cx="1960245" cy="1028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127" y="2972181"/>
            <a:ext cx="6493193" cy="24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 of an adjacency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list, visit all the vertex.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2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false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208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defTabSz="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explore(</a:t>
            </a:r>
            <a:r>
              <a:rPr lang="en-US" altLang="zh-CN" sz="20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3600" indent="0" defTabSz="45720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 defTabSz="457200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visited(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true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</a:p>
          <a:p>
            <a:pPr marL="273600" indent="0" defTabSz="45720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reachable from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73600" indent="0" defTabSz="45720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true</a:t>
            </a:r>
          </a:p>
          <a:p>
            <a:pPr marL="273600" indent="0" defTabSz="457200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edge 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200" indent="0" defTabSz="45720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 visited(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20800" indent="0" defTabSz="457200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undirected graphs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056BFEA0-73ED-4A50-9CC1-D893CA9FA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1772815"/>
            <a:ext cx="3817620" cy="45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vertices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reachable from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some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it misses, choose any path from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look at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 on that path that the procedure actually visited. Call this node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let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node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immediately after it on the same path.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visited but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not. This is a contradiction: while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explore() was at node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would have noticed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moved on to it.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vertex: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Marking 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visited.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adjacent edges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if they lead somewhere new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During 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each edge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is examined twice: explore(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explore(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73600" indent="-273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(|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|) +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(2|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E|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(|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|+|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|).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Depth-First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earch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undirected graphs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700" y="2564904"/>
            <a:ext cx="4427220" cy="3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9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node,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 the times of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final departure.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2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false</a:t>
            </a:r>
          </a:p>
          <a:p>
            <a:pPr marL="2736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defTabSz="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explore(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3600" indent="0" defTabSz="45720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73600" indent="0" defTabSz="45720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visited(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true for all nodes</a:t>
            </a:r>
          </a:p>
          <a:p>
            <a:pPr marL="273600" indent="0" defTabSz="45720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reachable from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73600" indent="0" defTabSz="45720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273600" indent="0" defTabSz="45720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previsit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3600" indent="0" defTabSz="45720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edge 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marL="547200" indent="0" defTabSz="45720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explore(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3600" indent="0" defTabSz="45720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postvisit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undirected graphs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96136" y="3547600"/>
            <a:ext cx="2448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clock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postvisit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clock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867" y="3284984"/>
            <a:ext cx="7632573" cy="317173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50128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 run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verbatim on directed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edges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actually part of the DFS forest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edges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from a node to a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nonchild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descendant in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DFS tree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edges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to an ancestor in the DFS tree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edges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to neither descendant nor ancestor;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lead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node that has already been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 explored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(that is, already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postvisited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00" y="1556792"/>
            <a:ext cx="4881563" cy="27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39" y="4518327"/>
            <a:ext cx="7891463" cy="1724025"/>
          </a:xfrm>
          <a:prstGeom prst="rect">
            <a:avLst/>
          </a:prstGeom>
        </p:spPr>
      </p:pic>
      <p:sp>
        <p:nvSpPr>
          <p:cNvPr id="3" name="内容占位符 1"/>
          <p:cNvSpPr txBox="1">
            <a:spLocks/>
          </p:cNvSpPr>
          <p:nvPr/>
        </p:nvSpPr>
        <p:spPr>
          <a:xfrm>
            <a:off x="574675" y="1196752"/>
            <a:ext cx="8029773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 run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verbatim on directed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AA88C2A0-98D4-4E6C-88B1-F89DF2A0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52386"/>
              </p:ext>
            </p:extLst>
          </p:nvPr>
        </p:nvGraphicFramePr>
        <p:xfrm>
          <a:off x="41021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21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2"/>
          <p:cNvSpPr txBox="1">
            <a:spLocks/>
          </p:cNvSpPr>
          <p:nvPr/>
        </p:nvSpPr>
        <p:spPr>
          <a:xfrm>
            <a:off x="474761" y="480946"/>
            <a:ext cx="8229600" cy="715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1556792"/>
            <a:ext cx="4881563" cy="27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6641</TotalTime>
  <Words>1497</Words>
  <Application>Microsoft Office PowerPoint</Application>
  <PresentationFormat>全屏显示(4:3)</PresentationFormat>
  <Paragraphs>191</Paragraphs>
  <Slides>14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华文楷体</vt:lpstr>
      <vt:lpstr>华文新魏</vt:lpstr>
      <vt:lpstr>华文行楷</vt:lpstr>
      <vt:lpstr>楷体</vt:lpstr>
      <vt:lpstr>宋体</vt:lpstr>
      <vt:lpstr>Calibri</vt:lpstr>
      <vt:lpstr>Candara</vt:lpstr>
      <vt:lpstr>Symbol</vt:lpstr>
      <vt:lpstr>Times New Roman</vt:lpstr>
      <vt:lpstr>Wingdings</vt:lpstr>
      <vt:lpstr>波形</vt:lpstr>
      <vt:lpstr>Equation</vt:lpstr>
      <vt:lpstr>Chapter 3  Decompositions of Graphs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User</cp:lastModifiedBy>
  <cp:revision>497</cp:revision>
  <dcterms:modified xsi:type="dcterms:W3CDTF">2021-09-29T17:24:34Z</dcterms:modified>
</cp:coreProperties>
</file>