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60" r:id="rId2"/>
    <p:sldId id="300" r:id="rId3"/>
    <p:sldId id="301" r:id="rId4"/>
    <p:sldId id="304" r:id="rId5"/>
    <p:sldId id="305" r:id="rId6"/>
    <p:sldId id="306" r:id="rId7"/>
    <p:sldId id="302" r:id="rId8"/>
    <p:sldId id="307" r:id="rId9"/>
    <p:sldId id="308" r:id="rId10"/>
    <p:sldId id="309" r:id="rId11"/>
    <p:sldId id="315" r:id="rId12"/>
    <p:sldId id="316" r:id="rId13"/>
    <p:sldId id="312" r:id="rId14"/>
    <p:sldId id="313" r:id="rId15"/>
    <p:sldId id="318" r:id="rId16"/>
    <p:sldId id="319" r:id="rId17"/>
    <p:sldId id="331" r:id="rId18"/>
    <p:sldId id="322" r:id="rId19"/>
    <p:sldId id="332" r:id="rId20"/>
    <p:sldId id="321" r:id="rId21"/>
    <p:sldId id="323" r:id="rId22"/>
    <p:sldId id="324" r:id="rId23"/>
    <p:sldId id="325" r:id="rId24"/>
    <p:sldId id="330" r:id="rId25"/>
    <p:sldId id="326" r:id="rId26"/>
    <p:sldId id="327" r:id="rId27"/>
    <p:sldId id="329"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7432" autoAdjust="0"/>
  </p:normalViewPr>
  <p:slideViewPr>
    <p:cSldViewPr>
      <p:cViewPr varScale="1">
        <p:scale>
          <a:sx n="144" d="100"/>
          <a:sy n="144" d="100"/>
        </p:scale>
        <p:origin x="227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44FDD-CC50-4294-8AC5-8B37FA67645A}" type="datetimeFigureOut">
              <a:rPr lang="zh-CN" altLang="en-US" smtClean="0"/>
              <a:t>2021/10/18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FB92BE-B928-427D-8552-81DBDAE2CFE1}" type="slidenum">
              <a:rPr lang="zh-CN" altLang="en-US" smtClean="0"/>
              <a:t>‹#›</a:t>
            </a:fld>
            <a:endParaRPr lang="zh-CN" altLang="en-US"/>
          </a:p>
        </p:txBody>
      </p:sp>
    </p:spTree>
    <p:extLst>
      <p:ext uri="{BB962C8B-B14F-4D97-AF65-F5344CB8AC3E}">
        <p14:creationId xmlns:p14="http://schemas.microsoft.com/office/powerpoint/2010/main" val="289599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2</a:t>
            </a:fld>
            <a:endParaRPr lang="zh-CN" altLang="en-US"/>
          </a:p>
        </p:txBody>
      </p:sp>
    </p:spTree>
    <p:extLst>
      <p:ext uri="{BB962C8B-B14F-4D97-AF65-F5344CB8AC3E}">
        <p14:creationId xmlns:p14="http://schemas.microsoft.com/office/powerpoint/2010/main" val="66735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11</a:t>
            </a:fld>
            <a:endParaRPr lang="zh-CN" altLang="en-US"/>
          </a:p>
        </p:txBody>
      </p:sp>
    </p:spTree>
    <p:extLst>
      <p:ext uri="{BB962C8B-B14F-4D97-AF65-F5344CB8AC3E}">
        <p14:creationId xmlns:p14="http://schemas.microsoft.com/office/powerpoint/2010/main" val="1778202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12</a:t>
            </a:fld>
            <a:endParaRPr lang="zh-CN" altLang="en-US"/>
          </a:p>
        </p:txBody>
      </p:sp>
    </p:spTree>
    <p:extLst>
      <p:ext uri="{BB962C8B-B14F-4D97-AF65-F5344CB8AC3E}">
        <p14:creationId xmlns:p14="http://schemas.microsoft.com/office/powerpoint/2010/main" val="2077191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13</a:t>
            </a:fld>
            <a:endParaRPr lang="zh-CN" altLang="en-US"/>
          </a:p>
        </p:txBody>
      </p:sp>
    </p:spTree>
    <p:extLst>
      <p:ext uri="{BB962C8B-B14F-4D97-AF65-F5344CB8AC3E}">
        <p14:creationId xmlns:p14="http://schemas.microsoft.com/office/powerpoint/2010/main" val="268576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14</a:t>
            </a:fld>
            <a:endParaRPr lang="zh-CN" altLang="en-US"/>
          </a:p>
        </p:txBody>
      </p:sp>
    </p:spTree>
    <p:extLst>
      <p:ext uri="{BB962C8B-B14F-4D97-AF65-F5344CB8AC3E}">
        <p14:creationId xmlns:p14="http://schemas.microsoft.com/office/powerpoint/2010/main" val="4075826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15</a:t>
            </a:fld>
            <a:endParaRPr lang="zh-CN" altLang="en-US"/>
          </a:p>
        </p:txBody>
      </p:sp>
    </p:spTree>
    <p:extLst>
      <p:ext uri="{BB962C8B-B14F-4D97-AF65-F5344CB8AC3E}">
        <p14:creationId xmlns:p14="http://schemas.microsoft.com/office/powerpoint/2010/main" val="2920086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16</a:t>
            </a:fld>
            <a:endParaRPr lang="zh-CN" altLang="en-US"/>
          </a:p>
        </p:txBody>
      </p:sp>
    </p:spTree>
    <p:extLst>
      <p:ext uri="{BB962C8B-B14F-4D97-AF65-F5344CB8AC3E}">
        <p14:creationId xmlns:p14="http://schemas.microsoft.com/office/powerpoint/2010/main" val="2868543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17</a:t>
            </a:fld>
            <a:endParaRPr lang="zh-CN" altLang="en-US"/>
          </a:p>
        </p:txBody>
      </p:sp>
    </p:spTree>
    <p:extLst>
      <p:ext uri="{BB962C8B-B14F-4D97-AF65-F5344CB8AC3E}">
        <p14:creationId xmlns:p14="http://schemas.microsoft.com/office/powerpoint/2010/main" val="1481059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18</a:t>
            </a:fld>
            <a:endParaRPr lang="zh-CN" altLang="en-US"/>
          </a:p>
        </p:txBody>
      </p:sp>
    </p:spTree>
    <p:extLst>
      <p:ext uri="{BB962C8B-B14F-4D97-AF65-F5344CB8AC3E}">
        <p14:creationId xmlns:p14="http://schemas.microsoft.com/office/powerpoint/2010/main" val="2465308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19</a:t>
            </a:fld>
            <a:endParaRPr lang="zh-CN" altLang="en-US"/>
          </a:p>
        </p:txBody>
      </p:sp>
    </p:spTree>
    <p:extLst>
      <p:ext uri="{BB962C8B-B14F-4D97-AF65-F5344CB8AC3E}">
        <p14:creationId xmlns:p14="http://schemas.microsoft.com/office/powerpoint/2010/main" val="3019755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20</a:t>
            </a:fld>
            <a:endParaRPr lang="zh-CN" altLang="en-US"/>
          </a:p>
        </p:txBody>
      </p:sp>
    </p:spTree>
    <p:extLst>
      <p:ext uri="{BB962C8B-B14F-4D97-AF65-F5344CB8AC3E}">
        <p14:creationId xmlns:p14="http://schemas.microsoft.com/office/powerpoint/2010/main" val="360387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3</a:t>
            </a:fld>
            <a:endParaRPr lang="zh-CN" altLang="en-US"/>
          </a:p>
        </p:txBody>
      </p:sp>
    </p:spTree>
    <p:extLst>
      <p:ext uri="{BB962C8B-B14F-4D97-AF65-F5344CB8AC3E}">
        <p14:creationId xmlns:p14="http://schemas.microsoft.com/office/powerpoint/2010/main" val="799255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21</a:t>
            </a:fld>
            <a:endParaRPr lang="zh-CN" altLang="en-US"/>
          </a:p>
        </p:txBody>
      </p:sp>
    </p:spTree>
    <p:extLst>
      <p:ext uri="{BB962C8B-B14F-4D97-AF65-F5344CB8AC3E}">
        <p14:creationId xmlns:p14="http://schemas.microsoft.com/office/powerpoint/2010/main" val="2621640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22</a:t>
            </a:fld>
            <a:endParaRPr lang="zh-CN" altLang="en-US"/>
          </a:p>
        </p:txBody>
      </p:sp>
    </p:spTree>
    <p:extLst>
      <p:ext uri="{BB962C8B-B14F-4D97-AF65-F5344CB8AC3E}">
        <p14:creationId xmlns:p14="http://schemas.microsoft.com/office/powerpoint/2010/main" val="4100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23</a:t>
            </a:fld>
            <a:endParaRPr lang="zh-CN" altLang="en-US"/>
          </a:p>
        </p:txBody>
      </p:sp>
    </p:spTree>
    <p:extLst>
      <p:ext uri="{BB962C8B-B14F-4D97-AF65-F5344CB8AC3E}">
        <p14:creationId xmlns:p14="http://schemas.microsoft.com/office/powerpoint/2010/main" val="3294436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24</a:t>
            </a:fld>
            <a:endParaRPr lang="zh-CN" altLang="en-US"/>
          </a:p>
        </p:txBody>
      </p:sp>
    </p:spTree>
    <p:extLst>
      <p:ext uri="{BB962C8B-B14F-4D97-AF65-F5344CB8AC3E}">
        <p14:creationId xmlns:p14="http://schemas.microsoft.com/office/powerpoint/2010/main" val="2002775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显然正确。</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考虑一个逐步赋值而得的赋值树。每一次把</a:t>
            </a:r>
            <a:r>
              <a:rPr lang="en-US" altLang="zh-CN" dirty="0" smtClean="0"/>
              <a:t>0</a:t>
            </a:r>
            <a:r>
              <a:rPr lang="zh-CN" altLang="en-US" dirty="0" smtClean="0"/>
              <a:t>值的变量改为</a:t>
            </a:r>
            <a:r>
              <a:rPr lang="en-US" altLang="zh-CN" dirty="0" smtClean="0"/>
              <a:t>1</a:t>
            </a:r>
            <a:r>
              <a:rPr lang="zh-CN" altLang="en-US" dirty="0" smtClean="0"/>
              <a:t>值，都是不得已而为之。且对任何赋值均需如此。</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若本算法所得赋值未能满足原</a:t>
            </a:r>
            <a:r>
              <a:rPr lang="en-US" altLang="zh-CN" dirty="0" smtClean="0"/>
              <a:t>CNF</a:t>
            </a:r>
            <a:r>
              <a:rPr lang="zh-CN" altLang="en-US" dirty="0" smtClean="0"/>
              <a:t>，则能做变动的就是把更多的变量由</a:t>
            </a:r>
            <a:r>
              <a:rPr lang="en-US" altLang="zh-CN" dirty="0" smtClean="0"/>
              <a:t>0</a:t>
            </a:r>
            <a:r>
              <a:rPr lang="zh-CN" altLang="en-US" dirty="0" smtClean="0"/>
              <a:t>改</a:t>
            </a:r>
            <a:r>
              <a:rPr lang="en-US" altLang="zh-CN" dirty="0" smtClean="0"/>
              <a:t>1.</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但是这样只能使得纯否定子句更加不满足。</a:t>
            </a: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25</a:t>
            </a:fld>
            <a:endParaRPr lang="zh-CN" altLang="en-US"/>
          </a:p>
        </p:txBody>
      </p:sp>
    </p:spTree>
    <p:extLst>
      <p:ext uri="{BB962C8B-B14F-4D97-AF65-F5344CB8AC3E}">
        <p14:creationId xmlns:p14="http://schemas.microsoft.com/office/powerpoint/2010/main" val="1196164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26</a:t>
            </a:fld>
            <a:endParaRPr lang="zh-CN" altLang="en-US"/>
          </a:p>
        </p:txBody>
      </p:sp>
    </p:spTree>
    <p:extLst>
      <p:ext uri="{BB962C8B-B14F-4D97-AF65-F5344CB8AC3E}">
        <p14:creationId xmlns:p14="http://schemas.microsoft.com/office/powerpoint/2010/main" val="3702947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27</a:t>
            </a:fld>
            <a:endParaRPr lang="zh-CN" altLang="en-US"/>
          </a:p>
        </p:txBody>
      </p:sp>
    </p:spTree>
    <p:extLst>
      <p:ext uri="{BB962C8B-B14F-4D97-AF65-F5344CB8AC3E}">
        <p14:creationId xmlns:p14="http://schemas.microsoft.com/office/powerpoint/2010/main" val="3316208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4</a:t>
            </a:fld>
            <a:endParaRPr lang="zh-CN" altLang="en-US"/>
          </a:p>
        </p:txBody>
      </p:sp>
    </p:spTree>
    <p:extLst>
      <p:ext uri="{BB962C8B-B14F-4D97-AF65-F5344CB8AC3E}">
        <p14:creationId xmlns:p14="http://schemas.microsoft.com/office/powerpoint/2010/main" val="3926347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5</a:t>
            </a:fld>
            <a:endParaRPr lang="zh-CN" altLang="en-US"/>
          </a:p>
        </p:txBody>
      </p:sp>
    </p:spTree>
    <p:extLst>
      <p:ext uri="{BB962C8B-B14F-4D97-AF65-F5344CB8AC3E}">
        <p14:creationId xmlns:p14="http://schemas.microsoft.com/office/powerpoint/2010/main" val="12098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6</a:t>
            </a:fld>
            <a:endParaRPr lang="zh-CN" altLang="en-US"/>
          </a:p>
        </p:txBody>
      </p:sp>
    </p:spTree>
    <p:extLst>
      <p:ext uri="{BB962C8B-B14F-4D97-AF65-F5344CB8AC3E}">
        <p14:creationId xmlns:p14="http://schemas.microsoft.com/office/powerpoint/2010/main" val="618029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7</a:t>
            </a:fld>
            <a:endParaRPr lang="zh-CN" altLang="en-US"/>
          </a:p>
        </p:txBody>
      </p:sp>
    </p:spTree>
    <p:extLst>
      <p:ext uri="{BB962C8B-B14F-4D97-AF65-F5344CB8AC3E}">
        <p14:creationId xmlns:p14="http://schemas.microsoft.com/office/powerpoint/2010/main" val="2861443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8</a:t>
            </a:fld>
            <a:endParaRPr lang="zh-CN" altLang="en-US"/>
          </a:p>
        </p:txBody>
      </p:sp>
    </p:spTree>
    <p:extLst>
      <p:ext uri="{BB962C8B-B14F-4D97-AF65-F5344CB8AC3E}">
        <p14:creationId xmlns:p14="http://schemas.microsoft.com/office/powerpoint/2010/main" val="411240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9</a:t>
            </a:fld>
            <a:endParaRPr lang="zh-CN" altLang="en-US"/>
          </a:p>
        </p:txBody>
      </p:sp>
    </p:spTree>
    <p:extLst>
      <p:ext uri="{BB962C8B-B14F-4D97-AF65-F5344CB8AC3E}">
        <p14:creationId xmlns:p14="http://schemas.microsoft.com/office/powerpoint/2010/main" val="3951372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2FB92BE-B928-427D-8552-81DBDAE2CFE1}" type="slidenum">
              <a:rPr lang="zh-CN" altLang="en-US" smtClean="0"/>
              <a:t>10</a:t>
            </a:fld>
            <a:endParaRPr lang="zh-CN" altLang="en-US"/>
          </a:p>
        </p:txBody>
      </p:sp>
    </p:spTree>
    <p:extLst>
      <p:ext uri="{BB962C8B-B14F-4D97-AF65-F5344CB8AC3E}">
        <p14:creationId xmlns:p14="http://schemas.microsoft.com/office/powerpoint/2010/main" val="167842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2021/10/18</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9.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9.wmf"/><Relationship Id="rId3" Type="http://schemas.openxmlformats.org/officeDocument/2006/relationships/notesSlide" Target="../notesSlides/notesSlide13.xml"/><Relationship Id="rId7" Type="http://schemas.openxmlformats.org/officeDocument/2006/relationships/image" Target="../media/image16.wmf"/><Relationship Id="rId12"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7.wmf"/><Relationship Id="rId1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4.wmf"/><Relationship Id="rId3" Type="http://schemas.openxmlformats.org/officeDocument/2006/relationships/notesSlide" Target="../notesSlides/notesSlide22.xml"/><Relationship Id="rId7" Type="http://schemas.openxmlformats.org/officeDocument/2006/relationships/image" Target="../media/image31.wmf"/><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2.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25.xml"/><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6.png"/><Relationship Id="rId5" Type="http://schemas.openxmlformats.org/officeDocument/2006/relationships/image" Target="../media/image35.wmf"/><Relationship Id="rId10" Type="http://schemas.openxmlformats.org/officeDocument/2006/relationships/image" Target="../media/image40.png"/><Relationship Id="rId4" Type="http://schemas.openxmlformats.org/officeDocument/2006/relationships/oleObject" Target="../embeddings/oleObject18.bin"/><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6.xml"/><Relationship Id="rId7" Type="http://schemas.openxmlformats.org/officeDocument/2006/relationships/image" Target="../media/image42.wmf"/><Relationship Id="rId12" Type="http://schemas.openxmlformats.org/officeDocument/2006/relationships/image" Target="../media/image45.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43.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sz="6000" dirty="0">
                <a:latin typeface="Times New Roman" panose="02020603050405020304" pitchFamily="18" charset="0"/>
                <a:ea typeface="华文行楷" panose="02010800040101010101" pitchFamily="2" charset="-122"/>
                <a:cs typeface="Times New Roman" panose="02020603050405020304" pitchFamily="18" charset="0"/>
              </a:rPr>
              <a:t>Chapter </a:t>
            </a:r>
            <a:r>
              <a:rPr lang="en-US" altLang="zh-CN" sz="6000" dirty="0" smtClean="0">
                <a:latin typeface="Times New Roman" panose="02020603050405020304" pitchFamily="18" charset="0"/>
                <a:ea typeface="华文行楷" panose="02010800040101010101" pitchFamily="2" charset="-122"/>
                <a:cs typeface="Times New Roman" panose="02020603050405020304" pitchFamily="18" charset="0"/>
              </a:rPr>
              <a:t>5 </a:t>
            </a:r>
            <a:r>
              <a:rPr lang="en-US" altLang="zh-CN" sz="6000" dirty="0">
                <a:latin typeface="Times New Roman" panose="02020603050405020304" pitchFamily="18" charset="0"/>
                <a:ea typeface="华文行楷" panose="02010800040101010101" pitchFamily="2" charset="-122"/>
                <a:cs typeface="Times New Roman" panose="02020603050405020304" pitchFamily="18" charset="0"/>
              </a:rPr>
              <a:t/>
            </a:r>
            <a:br>
              <a:rPr lang="en-US" altLang="zh-CN" sz="6000" dirty="0">
                <a:latin typeface="Times New Roman" panose="02020603050405020304" pitchFamily="18" charset="0"/>
                <a:ea typeface="华文行楷" panose="02010800040101010101" pitchFamily="2" charset="-122"/>
                <a:cs typeface="Times New Roman" panose="02020603050405020304" pitchFamily="18" charset="0"/>
              </a:rPr>
            </a:br>
            <a:r>
              <a:rPr lang="en-US" altLang="zh-CN" sz="6000" dirty="0" smtClean="0">
                <a:latin typeface="Times New Roman" panose="02020603050405020304" pitchFamily="18" charset="0"/>
                <a:ea typeface="华文行楷" panose="02010800040101010101" pitchFamily="2" charset="-122"/>
                <a:cs typeface="Times New Roman" panose="02020603050405020304" pitchFamily="18" charset="0"/>
              </a:rPr>
              <a:t>Greedy Algorithms</a:t>
            </a:r>
            <a:endParaRPr lang="zh-CN" altLang="en-US" sz="6000" dirty="0">
              <a:solidFill>
                <a:schemeClr val="bg1"/>
              </a:solidFill>
              <a:latin typeface="Times New Roman" panose="02020603050405020304" pitchFamily="18" charset="0"/>
              <a:cs typeface="Times New Roman" panose="02020603050405020304" pitchFamily="18" charset="0"/>
            </a:endParaRPr>
          </a:p>
        </p:txBody>
      </p:sp>
      <p:sp>
        <p:nvSpPr>
          <p:cNvPr id="3" name="标题 2"/>
          <p:cNvSpPr txBox="1">
            <a:spLocks/>
          </p:cNvSpPr>
          <p:nvPr/>
        </p:nvSpPr>
        <p:spPr>
          <a:xfrm>
            <a:off x="467544" y="4120679"/>
            <a:ext cx="8229600" cy="161257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altLang="zh-CN" sz="2800" dirty="0" smtClean="0">
                <a:solidFill>
                  <a:srgbClr val="7030A0"/>
                </a:solidFill>
                <a:latin typeface="Times New Roman" panose="02020603050405020304" pitchFamily="18" charset="0"/>
                <a:ea typeface="+mn-ea"/>
                <a:cs typeface="Times New Roman" panose="02020603050405020304" pitchFamily="18" charset="0"/>
              </a:rPr>
              <a:t>School </a:t>
            </a:r>
            <a:r>
              <a:rPr lang="en-US" altLang="zh-CN" sz="2800" dirty="0">
                <a:solidFill>
                  <a:srgbClr val="7030A0"/>
                </a:solidFill>
                <a:latin typeface="Times New Roman" panose="02020603050405020304" pitchFamily="18" charset="0"/>
                <a:ea typeface="+mn-ea"/>
                <a:cs typeface="Times New Roman" panose="02020603050405020304" pitchFamily="18" charset="0"/>
              </a:rPr>
              <a:t>of Science, </a:t>
            </a:r>
            <a:r>
              <a:rPr lang="en-US" altLang="zh-CN" sz="2800" dirty="0" err="1">
                <a:solidFill>
                  <a:srgbClr val="7030A0"/>
                </a:solidFill>
                <a:latin typeface="Times New Roman" panose="02020603050405020304" pitchFamily="18" charset="0"/>
                <a:ea typeface="+mn-ea"/>
                <a:cs typeface="Times New Roman" panose="02020603050405020304" pitchFamily="18" charset="0"/>
              </a:rPr>
              <a:t>Yanshan</a:t>
            </a:r>
            <a:r>
              <a:rPr lang="en-US" altLang="zh-CN" sz="2800" dirty="0">
                <a:solidFill>
                  <a:srgbClr val="7030A0"/>
                </a:solidFill>
                <a:latin typeface="Times New Roman" panose="02020603050405020304" pitchFamily="18" charset="0"/>
                <a:ea typeface="+mn-ea"/>
                <a:cs typeface="Times New Roman" panose="02020603050405020304" pitchFamily="18" charset="0"/>
              </a:rPr>
              <a:t> University</a:t>
            </a:r>
          </a:p>
          <a:p>
            <a:pPr algn="r"/>
            <a:r>
              <a:rPr lang="en-US" altLang="zh-CN" sz="2800" dirty="0">
                <a:solidFill>
                  <a:srgbClr val="7030A0"/>
                </a:solidFill>
                <a:latin typeface="Times New Roman" panose="02020603050405020304" pitchFamily="18" charset="0"/>
                <a:ea typeface="+mn-ea"/>
                <a:cs typeface="Times New Roman" panose="02020603050405020304" pitchFamily="18" charset="0"/>
              </a:rPr>
              <a:t>Wang </a:t>
            </a:r>
            <a:r>
              <a:rPr lang="en-US" altLang="zh-CN" sz="2800" dirty="0" smtClean="0">
                <a:solidFill>
                  <a:srgbClr val="7030A0"/>
                </a:solidFill>
                <a:latin typeface="Times New Roman" panose="02020603050405020304" pitchFamily="18" charset="0"/>
                <a:ea typeface="+mn-ea"/>
                <a:cs typeface="Times New Roman" panose="02020603050405020304" pitchFamily="18" charset="0"/>
              </a:rPr>
              <a:t>Gang</a:t>
            </a:r>
            <a:endParaRPr lang="en-US" altLang="zh-CN" sz="2800" dirty="0">
              <a:solidFill>
                <a:srgbClr val="7030A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35061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a:solidFill>
                  <a:schemeClr val="tx1"/>
                </a:solidFill>
                <a:latin typeface="Times New Roman" panose="02020603050405020304" pitchFamily="18" charset="0"/>
                <a:cs typeface="Times New Roman" panose="02020603050405020304" pitchFamily="18" charset="0"/>
              </a:rPr>
              <a:t>Property </a:t>
            </a:r>
            <a:r>
              <a:rPr lang="en-US" altLang="zh-CN" sz="2000" dirty="0" smtClean="0">
                <a:solidFill>
                  <a:schemeClr val="tx1"/>
                </a:solidFill>
                <a:latin typeface="Times New Roman" panose="02020603050405020304" pitchFamily="18" charset="0"/>
                <a:cs typeface="Times New Roman" panose="02020603050405020304" pitchFamily="18" charset="0"/>
              </a:rPr>
              <a:t>1.  </a:t>
            </a:r>
          </a:p>
          <a:p>
            <a:pPr lvl="1">
              <a:lnSpc>
                <a:spcPct val="110000"/>
              </a:lnSpc>
              <a:spcBef>
                <a:spcPts val="0"/>
              </a:spcBef>
              <a:buFont typeface="Arial" panose="020B0604020202020204" pitchFamily="34" charset="0"/>
              <a:buChar char="•"/>
            </a:pPr>
            <a:r>
              <a:rPr lang="en-US" altLang="zh-CN" sz="1800" i="1" dirty="0" smtClean="0">
                <a:solidFill>
                  <a:schemeClr val="tx1"/>
                </a:solidFill>
                <a:latin typeface="Times New Roman" panose="02020603050405020304" pitchFamily="18" charset="0"/>
                <a:cs typeface="Times New Roman" panose="02020603050405020304" pitchFamily="18" charset="0"/>
              </a:rPr>
              <a:t>rank</a:t>
            </a:r>
            <a:r>
              <a:rPr lang="en-US" altLang="zh-CN" sz="1800" dirty="0" smtClean="0">
                <a:solidFill>
                  <a:schemeClr val="tx1"/>
                </a:solidFill>
                <a:latin typeface="Times New Roman" panose="02020603050405020304" pitchFamily="18" charset="0"/>
                <a:cs typeface="Times New Roman" panose="02020603050405020304" pitchFamily="18" charset="0"/>
              </a:rPr>
              <a:t>(</a:t>
            </a:r>
            <a:r>
              <a:rPr lang="en-US" altLang="zh-CN" sz="1800" i="1" dirty="0" smtClean="0">
                <a:solidFill>
                  <a:schemeClr val="tx1"/>
                </a:solidFill>
                <a:latin typeface="Times New Roman" panose="02020603050405020304" pitchFamily="18" charset="0"/>
                <a:cs typeface="Times New Roman" panose="02020603050405020304" pitchFamily="18" charset="0"/>
              </a:rPr>
              <a:t>x</a:t>
            </a:r>
            <a:r>
              <a:rPr lang="en-US" altLang="zh-CN" sz="1800" dirty="0" smtClean="0">
                <a:solidFill>
                  <a:schemeClr val="tx1"/>
                </a:solidFill>
                <a:latin typeface="Times New Roman" panose="02020603050405020304" pitchFamily="18" charset="0"/>
                <a:cs typeface="Times New Roman" panose="02020603050405020304" pitchFamily="18" charset="0"/>
              </a:rPr>
              <a:t>) is the </a:t>
            </a:r>
            <a:r>
              <a:rPr lang="en-US" altLang="zh-CN" sz="1800" dirty="0">
                <a:solidFill>
                  <a:schemeClr val="tx1"/>
                </a:solidFill>
                <a:latin typeface="Times New Roman" panose="02020603050405020304" pitchFamily="18" charset="0"/>
                <a:cs typeface="Times New Roman" panose="02020603050405020304" pitchFamily="18" charset="0"/>
              </a:rPr>
              <a:t>height of the </a:t>
            </a:r>
            <a:r>
              <a:rPr lang="en-US" altLang="zh-CN" sz="1800" dirty="0" err="1">
                <a:solidFill>
                  <a:schemeClr val="tx1"/>
                </a:solidFill>
                <a:latin typeface="Times New Roman" panose="02020603050405020304" pitchFamily="18" charset="0"/>
                <a:cs typeface="Times New Roman" panose="02020603050405020304" pitchFamily="18" charset="0"/>
              </a:rPr>
              <a:t>subtree</a:t>
            </a:r>
            <a:r>
              <a:rPr lang="en-US" altLang="zh-CN" sz="1800" dirty="0">
                <a:solidFill>
                  <a:schemeClr val="tx1"/>
                </a:solidFill>
                <a:latin typeface="Times New Roman" panose="02020603050405020304" pitchFamily="18" charset="0"/>
                <a:cs typeface="Times New Roman" panose="02020603050405020304" pitchFamily="18" charset="0"/>
              </a:rPr>
              <a:t> rooted at that node.</a:t>
            </a:r>
          </a:p>
          <a:p>
            <a:pPr>
              <a:lnSpc>
                <a:spcPct val="110000"/>
              </a:lnSpc>
              <a:spcBef>
                <a:spcPts val="0"/>
              </a:spcBef>
              <a:buFont typeface="Wingdings" panose="05000000000000000000" pitchFamily="2" charset="2"/>
              <a:buChar char="l"/>
            </a:pPr>
            <a:r>
              <a:rPr lang="en-US" altLang="zh-CN" sz="2000" dirty="0">
                <a:solidFill>
                  <a:schemeClr val="tx1"/>
                </a:solidFill>
                <a:latin typeface="Times New Roman" panose="02020603050405020304" pitchFamily="18" charset="0"/>
                <a:cs typeface="Times New Roman" panose="02020603050405020304" pitchFamily="18" charset="0"/>
              </a:rPr>
              <a:t>Property </a:t>
            </a:r>
            <a:r>
              <a:rPr lang="en-US" altLang="zh-CN" sz="2000" dirty="0" smtClean="0">
                <a:solidFill>
                  <a:schemeClr val="tx1"/>
                </a:solidFill>
                <a:latin typeface="Times New Roman" panose="02020603050405020304" pitchFamily="18" charset="0"/>
                <a:cs typeface="Times New Roman" panose="02020603050405020304" pitchFamily="18" charset="0"/>
              </a:rPr>
              <a:t>2.  Any </a:t>
            </a:r>
            <a:r>
              <a:rPr lang="en-US" altLang="zh-CN" sz="2000" dirty="0">
                <a:solidFill>
                  <a:schemeClr val="tx1"/>
                </a:solidFill>
                <a:latin typeface="Times New Roman" panose="02020603050405020304" pitchFamily="18" charset="0"/>
                <a:cs typeface="Times New Roman" panose="02020603050405020304" pitchFamily="18" charset="0"/>
              </a:rPr>
              <a:t>root node of rank </a:t>
            </a:r>
            <a:r>
              <a:rPr lang="en-US" altLang="zh-CN" sz="2000" i="1"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has at least 2</a:t>
            </a:r>
            <a:r>
              <a:rPr lang="en-US" altLang="zh-CN" sz="2000" i="1" baseline="30000"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nodes in its tree. </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lvl="1">
              <a:lnSpc>
                <a:spcPct val="110000"/>
              </a:lnSpc>
              <a:spcBef>
                <a:spcPts val="0"/>
              </a:spcBef>
              <a:buFont typeface="Arial" panose="020B0604020202020204" pitchFamily="34" charset="0"/>
              <a:buChar char="•"/>
            </a:pPr>
            <a:r>
              <a:rPr lang="en-US" altLang="zh-CN" sz="1800" dirty="0" smtClean="0">
                <a:solidFill>
                  <a:schemeClr val="tx1"/>
                </a:solidFill>
                <a:latin typeface="Times New Roman" panose="02020603050405020304" pitchFamily="18" charset="0"/>
                <a:cs typeface="Times New Roman" panose="02020603050405020304" pitchFamily="18" charset="0"/>
              </a:rPr>
              <a:t>Merger </a:t>
            </a:r>
            <a:r>
              <a:rPr lang="en-US" altLang="zh-CN" sz="1800" dirty="0">
                <a:solidFill>
                  <a:schemeClr val="tx1"/>
                </a:solidFill>
                <a:latin typeface="Times New Roman" panose="02020603050405020304" pitchFamily="18" charset="0"/>
                <a:cs typeface="Times New Roman" panose="02020603050405020304" pitchFamily="18" charset="0"/>
              </a:rPr>
              <a:t>two trees with roots of rank </a:t>
            </a:r>
            <a:r>
              <a:rPr lang="en-US" altLang="zh-CN" sz="1800" i="1" dirty="0" smtClean="0">
                <a:solidFill>
                  <a:schemeClr val="tx1"/>
                </a:solidFill>
                <a:latin typeface="Times New Roman" panose="02020603050405020304" pitchFamily="18" charset="0"/>
                <a:cs typeface="Times New Roman" panose="02020603050405020304" pitchFamily="18" charset="0"/>
              </a:rPr>
              <a:t>k</a:t>
            </a:r>
            <a:r>
              <a:rPr lang="en-US" altLang="zh-CN" sz="1800" dirty="0">
                <a:solidFill>
                  <a:schemeClr val="tx1"/>
                </a:solidFill>
                <a:latin typeface="Times New Roman" panose="02020603050405020304" pitchFamily="18" charset="0"/>
                <a:cs typeface="Times New Roman" panose="02020603050405020304" pitchFamily="18" charset="0"/>
              </a:rPr>
              <a:t>-1, </a:t>
            </a:r>
            <a:r>
              <a:rPr lang="en-US" altLang="zh-CN" sz="1800" dirty="0" smtClean="0">
                <a:solidFill>
                  <a:schemeClr val="tx1"/>
                </a:solidFill>
                <a:latin typeface="Times New Roman" panose="02020603050405020304" pitchFamily="18" charset="0"/>
                <a:cs typeface="Times New Roman" panose="02020603050405020304" pitchFamily="18" charset="0"/>
              </a:rPr>
              <a:t>then we get a </a:t>
            </a:r>
            <a:r>
              <a:rPr lang="en-US" altLang="zh-CN" sz="1800" dirty="0">
                <a:solidFill>
                  <a:schemeClr val="tx1"/>
                </a:solidFill>
                <a:latin typeface="Times New Roman" panose="02020603050405020304" pitchFamily="18" charset="0"/>
                <a:cs typeface="Times New Roman" panose="02020603050405020304" pitchFamily="18" charset="0"/>
              </a:rPr>
              <a:t>root node with rank </a:t>
            </a:r>
            <a:r>
              <a:rPr lang="en-US" altLang="zh-CN" sz="1800" i="1" dirty="0" smtClean="0">
                <a:solidFill>
                  <a:schemeClr val="tx1"/>
                </a:solidFill>
                <a:latin typeface="Times New Roman" panose="02020603050405020304" pitchFamily="18" charset="0"/>
                <a:cs typeface="Times New Roman" panose="02020603050405020304" pitchFamily="18" charset="0"/>
              </a:rPr>
              <a:t>k</a:t>
            </a:r>
            <a:r>
              <a:rPr lang="en-US" altLang="zh-CN" sz="1800" dirty="0" smtClean="0">
                <a:solidFill>
                  <a:schemeClr val="tx1"/>
                </a:solidFill>
                <a:latin typeface="Times New Roman" panose="02020603050405020304" pitchFamily="18" charset="0"/>
                <a:cs typeface="Times New Roman" panose="02020603050405020304" pitchFamily="18" charset="0"/>
              </a:rPr>
              <a:t>. </a:t>
            </a:r>
          </a:p>
          <a:p>
            <a:pPr lvl="1">
              <a:lnSpc>
                <a:spcPct val="110000"/>
              </a:lnSpc>
              <a:spcBef>
                <a:spcPts val="0"/>
              </a:spcBef>
              <a:buFont typeface="Arial" panose="020B0604020202020204" pitchFamily="34" charset="0"/>
              <a:buChar char="•"/>
            </a:pPr>
            <a:r>
              <a:rPr lang="en-US" altLang="zh-CN" sz="1800" dirty="0" smtClean="0">
                <a:solidFill>
                  <a:schemeClr val="tx1"/>
                </a:solidFill>
                <a:latin typeface="Times New Roman" panose="02020603050405020304" pitchFamily="18" charset="0"/>
                <a:cs typeface="Times New Roman" panose="02020603050405020304" pitchFamily="18" charset="0"/>
              </a:rPr>
              <a:t>Induction.</a:t>
            </a:r>
            <a:endParaRPr lang="en-US" altLang="zh-CN" sz="1800" dirty="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r>
              <a:rPr lang="en-US" altLang="zh-CN" sz="2000" dirty="0">
                <a:solidFill>
                  <a:schemeClr val="tx1"/>
                </a:solidFill>
                <a:latin typeface="Times New Roman" panose="02020603050405020304" pitchFamily="18" charset="0"/>
                <a:cs typeface="Times New Roman" panose="02020603050405020304" pitchFamily="18" charset="0"/>
              </a:rPr>
              <a:t>Property </a:t>
            </a:r>
            <a:r>
              <a:rPr lang="en-US" altLang="zh-CN" sz="2000" dirty="0" smtClean="0">
                <a:solidFill>
                  <a:schemeClr val="tx1"/>
                </a:solidFill>
                <a:latin typeface="Times New Roman" panose="02020603050405020304" pitchFamily="18" charset="0"/>
                <a:cs typeface="Times New Roman" panose="02020603050405020304" pitchFamily="18" charset="0"/>
              </a:rPr>
              <a:t>3. </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dirty="0" smtClean="0">
                <a:solidFill>
                  <a:schemeClr val="tx1"/>
                </a:solidFill>
                <a:latin typeface="Times New Roman" panose="02020603050405020304" pitchFamily="18" charset="0"/>
                <a:cs typeface="Times New Roman" panose="02020603050405020304" pitchFamily="18" charset="0"/>
              </a:rPr>
              <a:t> elements, then </a:t>
            </a:r>
            <a:r>
              <a:rPr lang="en-US" altLang="zh-CN" sz="2000" dirty="0">
                <a:solidFill>
                  <a:schemeClr val="tx1"/>
                </a:solidFill>
                <a:latin typeface="Times New Roman" panose="02020603050405020304" pitchFamily="18" charset="0"/>
                <a:cs typeface="Times New Roman" panose="02020603050405020304" pitchFamily="18" charset="0"/>
              </a:rPr>
              <a:t>at most </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dirty="0" smtClean="0">
                <a:solidFill>
                  <a:schemeClr val="tx1"/>
                </a:solidFill>
                <a:latin typeface="Times New Roman" panose="02020603050405020304" pitchFamily="18" charset="0"/>
                <a:cs typeface="Times New Roman" panose="02020603050405020304" pitchFamily="18" charset="0"/>
              </a:rPr>
              <a:t>/2</a:t>
            </a:r>
            <a:r>
              <a:rPr lang="en-US" altLang="zh-CN" sz="2000" i="1" baseline="30000" dirty="0" smtClean="0">
                <a:solidFill>
                  <a:schemeClr val="tx1"/>
                </a:solidFill>
                <a:latin typeface="Times New Roman" panose="02020603050405020304" pitchFamily="18" charset="0"/>
                <a:cs typeface="Times New Roman" panose="02020603050405020304" pitchFamily="18" charset="0"/>
              </a:rPr>
              <a:t>k</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nodes of rank </a:t>
            </a:r>
            <a:r>
              <a:rPr lang="en-US" altLang="zh-CN" sz="2000" i="1" dirty="0">
                <a:solidFill>
                  <a:schemeClr val="tx1"/>
                </a:solidFill>
                <a:latin typeface="Times New Roman" panose="02020603050405020304" pitchFamily="18" charset="0"/>
                <a:cs typeface="Times New Roman" panose="02020603050405020304" pitchFamily="18" charset="0"/>
              </a:rPr>
              <a:t>k</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lvl="1">
              <a:lnSpc>
                <a:spcPct val="110000"/>
              </a:lnSpc>
              <a:spcBef>
                <a:spcPts val="0"/>
              </a:spcBef>
              <a:buFont typeface="Arial" panose="020B0604020202020204" pitchFamily="34" charset="0"/>
              <a:buChar char="•"/>
            </a:pPr>
            <a:r>
              <a:rPr lang="en-US" altLang="zh-CN" sz="1800" dirty="0">
                <a:solidFill>
                  <a:schemeClr val="tx1"/>
                </a:solidFill>
                <a:latin typeface="Times New Roman" panose="02020603050405020304" pitchFamily="18" charset="0"/>
                <a:cs typeface="Times New Roman" panose="02020603050405020304" pitchFamily="18" charset="0"/>
              </a:rPr>
              <a:t>the maximum rank is </a:t>
            </a:r>
            <a:r>
              <a:rPr lang="en-US" altLang="zh-CN" sz="1800" dirty="0" err="1" smtClean="0">
                <a:solidFill>
                  <a:schemeClr val="tx1"/>
                </a:solidFill>
                <a:latin typeface="Times New Roman" panose="02020603050405020304" pitchFamily="18" charset="0"/>
                <a:cs typeface="Times New Roman" panose="02020603050405020304" pitchFamily="18" charset="0"/>
              </a:rPr>
              <a:t>log</a:t>
            </a:r>
            <a:r>
              <a:rPr lang="en-US" altLang="zh-CN" sz="1800" i="1" dirty="0" err="1" smtClean="0">
                <a:solidFill>
                  <a:schemeClr val="tx1"/>
                </a:solidFill>
                <a:latin typeface="Times New Roman" panose="02020603050405020304" pitchFamily="18" charset="0"/>
                <a:cs typeface="Times New Roman" panose="02020603050405020304" pitchFamily="18" charset="0"/>
              </a:rPr>
              <a:t>n</a:t>
            </a:r>
            <a:r>
              <a:rPr lang="en-US" altLang="zh-CN" sz="1800" dirty="0" smtClean="0">
                <a:solidFill>
                  <a:schemeClr val="tx1"/>
                </a:solidFill>
                <a:latin typeface="Times New Roman" panose="02020603050405020304" pitchFamily="18" charset="0"/>
                <a:cs typeface="Times New Roman" panose="02020603050405020304" pitchFamily="18" charset="0"/>
              </a:rPr>
              <a:t>;</a:t>
            </a:r>
          </a:p>
          <a:p>
            <a:pPr lvl="1">
              <a:lnSpc>
                <a:spcPct val="110000"/>
              </a:lnSpc>
              <a:spcBef>
                <a:spcPts val="0"/>
              </a:spcBef>
              <a:buFont typeface="Arial" panose="020B0604020202020204" pitchFamily="34" charset="0"/>
              <a:buChar char="•"/>
            </a:pPr>
            <a:r>
              <a:rPr lang="en-US" altLang="zh-CN" sz="1800" dirty="0" smtClean="0">
                <a:solidFill>
                  <a:schemeClr val="tx1"/>
                </a:solidFill>
                <a:latin typeface="Times New Roman" panose="02020603050405020304" pitchFamily="18" charset="0"/>
                <a:cs typeface="Times New Roman" panose="02020603050405020304" pitchFamily="18" charset="0"/>
              </a:rPr>
              <a:t>trees </a:t>
            </a:r>
            <a:r>
              <a:rPr lang="en-US" altLang="zh-CN" sz="1800" dirty="0">
                <a:solidFill>
                  <a:schemeClr val="tx1"/>
                </a:solidFill>
                <a:latin typeface="Times New Roman" panose="02020603050405020304" pitchFamily="18" charset="0"/>
                <a:cs typeface="Times New Roman" panose="02020603050405020304" pitchFamily="18" charset="0"/>
              </a:rPr>
              <a:t>have height </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log</a:t>
            </a:r>
            <a:r>
              <a:rPr lang="en-US" altLang="zh-CN" sz="1800" i="1" dirty="0" err="1" smtClean="0">
                <a:solidFill>
                  <a:schemeClr val="tx1"/>
                </a:solidFill>
                <a:latin typeface="Times New Roman" panose="02020603050405020304" pitchFamily="18" charset="0"/>
                <a:cs typeface="Times New Roman" panose="02020603050405020304" pitchFamily="18" charset="0"/>
              </a:rPr>
              <a:t>n</a:t>
            </a:r>
            <a:r>
              <a:rPr lang="en-US" altLang="zh-CN" sz="1800" dirty="0" smtClean="0">
                <a:solidFill>
                  <a:schemeClr val="tx1"/>
                </a:solidFill>
                <a:latin typeface="Times New Roman" panose="02020603050405020304" pitchFamily="18" charset="0"/>
                <a:cs typeface="Times New Roman" panose="02020603050405020304" pitchFamily="18" charset="0"/>
              </a:rPr>
              <a:t>;</a:t>
            </a:r>
          </a:p>
          <a:p>
            <a:pPr lvl="1">
              <a:lnSpc>
                <a:spcPct val="110000"/>
              </a:lnSpc>
              <a:spcBef>
                <a:spcPts val="0"/>
              </a:spcBef>
              <a:buFont typeface="Arial" panose="020B0604020202020204" pitchFamily="34" charset="0"/>
              <a:buChar char="•"/>
            </a:pPr>
            <a:r>
              <a:rPr lang="en-US" altLang="zh-CN" sz="1800" i="1" dirty="0" smtClean="0">
                <a:solidFill>
                  <a:schemeClr val="tx1"/>
                </a:solidFill>
                <a:latin typeface="Times New Roman" panose="02020603050405020304" pitchFamily="18" charset="0"/>
                <a:cs typeface="Times New Roman" panose="02020603050405020304" pitchFamily="18" charset="0"/>
              </a:rPr>
              <a:t>find</a:t>
            </a:r>
            <a:r>
              <a:rPr lang="en-US" altLang="zh-CN" sz="1800" dirty="0" smtClean="0">
                <a:solidFill>
                  <a:schemeClr val="tx1"/>
                </a:solidFill>
                <a:latin typeface="Times New Roman" panose="02020603050405020304" pitchFamily="18" charset="0"/>
                <a:cs typeface="Times New Roman" panose="02020603050405020304" pitchFamily="18" charset="0"/>
              </a:rPr>
              <a:t>(</a:t>
            </a:r>
            <a:r>
              <a:rPr lang="en-US" altLang="zh-CN" sz="1800" i="1" dirty="0" smtClean="0">
                <a:solidFill>
                  <a:schemeClr val="tx1"/>
                </a:solidFill>
                <a:latin typeface="Times New Roman" panose="02020603050405020304" pitchFamily="18" charset="0"/>
                <a:cs typeface="Times New Roman" panose="02020603050405020304" pitchFamily="18" charset="0"/>
              </a:rPr>
              <a:t>x</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and </a:t>
            </a:r>
            <a:r>
              <a:rPr lang="en-US" altLang="zh-CN" sz="1800" i="1" dirty="0" smtClean="0">
                <a:solidFill>
                  <a:schemeClr val="tx1"/>
                </a:solidFill>
                <a:latin typeface="Times New Roman" panose="02020603050405020304" pitchFamily="18" charset="0"/>
                <a:cs typeface="Times New Roman" panose="02020603050405020304" pitchFamily="18" charset="0"/>
              </a:rPr>
              <a:t>union</a:t>
            </a:r>
            <a:r>
              <a:rPr lang="en-US" altLang="zh-CN" sz="1800" dirty="0" smtClean="0">
                <a:solidFill>
                  <a:schemeClr val="tx1"/>
                </a:solidFill>
                <a:latin typeface="Times New Roman" panose="02020603050405020304" pitchFamily="18" charset="0"/>
                <a:cs typeface="Times New Roman" panose="02020603050405020304" pitchFamily="18" charset="0"/>
              </a:rPr>
              <a:t>(</a:t>
            </a:r>
            <a:r>
              <a:rPr lang="en-US" altLang="zh-CN" sz="1800" i="1" dirty="0" smtClean="0">
                <a:solidFill>
                  <a:schemeClr val="tx1"/>
                </a:solidFill>
                <a:latin typeface="Times New Roman" panose="02020603050405020304" pitchFamily="18" charset="0"/>
                <a:cs typeface="Times New Roman" panose="02020603050405020304" pitchFamily="18" charset="0"/>
              </a:rPr>
              <a:t>x</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i="1" dirty="0" smtClean="0">
                <a:solidFill>
                  <a:schemeClr val="tx1"/>
                </a:solidFill>
                <a:latin typeface="Times New Roman" panose="02020603050405020304" pitchFamily="18" charset="0"/>
                <a:cs typeface="Times New Roman" panose="02020603050405020304" pitchFamily="18" charset="0"/>
              </a:rPr>
              <a:t>y</a:t>
            </a:r>
            <a:r>
              <a:rPr lang="en-US" altLang="zh-CN" sz="1800" dirty="0" smtClean="0">
                <a:solidFill>
                  <a:schemeClr val="tx1"/>
                </a:solidFill>
                <a:latin typeface="Times New Roman" panose="02020603050405020304" pitchFamily="18" charset="0"/>
                <a:cs typeface="Times New Roman" panose="02020603050405020304" pitchFamily="18" charset="0"/>
              </a:rPr>
              <a:t>)                 .</a:t>
            </a:r>
          </a:p>
          <a:p>
            <a:pPr marL="301943" lvl="1" indent="0">
              <a:lnSpc>
                <a:spcPct val="110000"/>
              </a:lnSpc>
              <a:spcBef>
                <a:spcPts val="0"/>
              </a:spcBef>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r>
              <a:rPr lang="en-US" altLang="zh-CN" sz="2000" dirty="0" smtClean="0">
                <a:solidFill>
                  <a:schemeClr val="tx1"/>
                </a:solidFill>
                <a:latin typeface="Times New Roman" panose="02020603050405020304" pitchFamily="18" charset="0"/>
                <a:cs typeface="Times New Roman" panose="02020603050405020304" pitchFamily="18" charset="0"/>
              </a:rPr>
              <a:t>Time complexity </a:t>
            </a:r>
            <a:r>
              <a:rPr lang="en-US" altLang="zh-CN" sz="2000" dirty="0">
                <a:solidFill>
                  <a:schemeClr val="tx1"/>
                </a:solidFill>
                <a:latin typeface="Times New Roman" panose="02020603050405020304" pitchFamily="18" charset="0"/>
                <a:cs typeface="Times New Roman" panose="02020603050405020304" pitchFamily="18" charset="0"/>
              </a:rPr>
              <a:t>for </a:t>
            </a:r>
            <a:r>
              <a:rPr lang="en-US" altLang="zh-CN" sz="2000" dirty="0" err="1">
                <a:solidFill>
                  <a:schemeClr val="tx1"/>
                </a:solidFill>
                <a:latin typeface="Times New Roman" panose="02020603050405020304" pitchFamily="18" charset="0"/>
                <a:cs typeface="Times New Roman" panose="02020603050405020304" pitchFamily="18" charset="0"/>
              </a:rPr>
              <a:t>Kruskal's</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algorithm</a:t>
            </a:r>
          </a:p>
          <a:p>
            <a:pPr lvl="1">
              <a:lnSpc>
                <a:spcPct val="110000"/>
              </a:lnSpc>
              <a:spcBef>
                <a:spcPts val="0"/>
              </a:spcBef>
              <a:buFont typeface="Arial" panose="020B0604020202020204" pitchFamily="34" charset="0"/>
              <a:buChar char="•"/>
            </a:pPr>
            <a:r>
              <a:rPr lang="en-US" altLang="zh-CN" sz="18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Sorting edges: </a:t>
            </a:r>
            <a:r>
              <a:rPr lang="en-US" altLang="zh-CN" sz="1800" i="1"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18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dirty="0" err="1"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t>
            </a:r>
            <a:r>
              <a:rPr lang="en-US" altLang="zh-CN" sz="1800" dirty="0" err="1"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800" i="1" dirty="0" err="1"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t>
            </a:r>
            <a:r>
              <a:rPr lang="en-US" altLang="zh-CN" sz="18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18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dirty="0" err="1"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t>
            </a:r>
            <a:r>
              <a:rPr lang="en-US" altLang="zh-CN" sz="1800" dirty="0" err="1"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800" i="1" dirty="0" err="1"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18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p>
          <a:p>
            <a:pPr lvl="1">
              <a:lnSpc>
                <a:spcPct val="110000"/>
              </a:lnSpc>
              <a:spcBef>
                <a:spcPts val="0"/>
              </a:spcBef>
              <a:buFont typeface="Arial" panose="020B0604020202020204" pitchFamily="34" charset="0"/>
              <a:buChar char="•"/>
            </a:pPr>
            <a:r>
              <a:rPr lang="en-US" altLang="zh-CN" sz="1800" i="1" dirty="0" smtClean="0">
                <a:solidFill>
                  <a:schemeClr val="tx1"/>
                </a:solidFill>
                <a:latin typeface="Times New Roman" panose="02020603050405020304" pitchFamily="18" charset="0"/>
                <a:cs typeface="Times New Roman" panose="02020603050405020304" pitchFamily="18" charset="0"/>
              </a:rPr>
              <a:t>m</a:t>
            </a:r>
            <a:r>
              <a:rPr lang="zh-CN" altLang="en-US"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smtClean="0">
                <a:solidFill>
                  <a:schemeClr val="tx1"/>
                </a:solidFill>
                <a:latin typeface="Times New Roman" panose="02020603050405020304" pitchFamily="18" charset="0"/>
                <a:cs typeface="Times New Roman" panose="02020603050405020304" pitchFamily="18" charset="0"/>
              </a:rPr>
              <a:t>iterations: 2 </a:t>
            </a:r>
            <a:r>
              <a:rPr lang="en-US" altLang="zh-CN" sz="1800" i="1" dirty="0" smtClean="0">
                <a:solidFill>
                  <a:schemeClr val="tx1"/>
                </a:solidFill>
                <a:latin typeface="Times New Roman" panose="02020603050405020304" pitchFamily="18" charset="0"/>
                <a:cs typeface="Times New Roman" panose="02020603050405020304" pitchFamily="18" charset="0"/>
              </a:rPr>
              <a:t>find</a:t>
            </a:r>
            <a:r>
              <a:rPr lang="en-US" altLang="zh-CN" sz="1800" dirty="0" smtClean="0">
                <a:solidFill>
                  <a:schemeClr val="tx1"/>
                </a:solidFill>
                <a:latin typeface="Times New Roman" panose="02020603050405020304" pitchFamily="18" charset="0"/>
                <a:cs typeface="Times New Roman" panose="02020603050405020304" pitchFamily="18" charset="0"/>
              </a:rPr>
              <a:t>(</a:t>
            </a:r>
            <a:r>
              <a:rPr lang="en-US" altLang="zh-CN" sz="1800" i="1" dirty="0" smtClean="0">
                <a:solidFill>
                  <a:schemeClr val="tx1"/>
                </a:solidFill>
                <a:latin typeface="Times New Roman" panose="02020603050405020304" pitchFamily="18" charset="0"/>
                <a:cs typeface="Times New Roman" panose="02020603050405020304" pitchFamily="18" charset="0"/>
              </a:rPr>
              <a:t>x</a:t>
            </a:r>
            <a:r>
              <a:rPr lang="en-US" altLang="zh-CN" sz="1800" dirty="0" smtClean="0">
                <a:solidFill>
                  <a:schemeClr val="tx1"/>
                </a:solidFill>
                <a:latin typeface="Times New Roman" panose="02020603050405020304" pitchFamily="18" charset="0"/>
                <a:cs typeface="Times New Roman" panose="02020603050405020304" pitchFamily="18" charset="0"/>
              </a:rPr>
              <a:t>), 1</a:t>
            </a:r>
            <a:r>
              <a:rPr lang="zh-CN" altLang="en-US" sz="1800" dirty="0" smtClean="0">
                <a:solidFill>
                  <a:schemeClr val="tx1"/>
                </a:solidFill>
                <a:latin typeface="Times New Roman" panose="02020603050405020304" pitchFamily="18" charset="0"/>
                <a:cs typeface="Times New Roman" panose="02020603050405020304" pitchFamily="18" charset="0"/>
              </a:rPr>
              <a:t> </a:t>
            </a:r>
            <a:r>
              <a:rPr lang="en-US" altLang="zh-CN" sz="1800" i="1" dirty="0" smtClean="0">
                <a:solidFill>
                  <a:schemeClr val="tx1"/>
                </a:solidFill>
                <a:latin typeface="Times New Roman" panose="02020603050405020304" pitchFamily="18" charset="0"/>
                <a:cs typeface="Times New Roman" panose="02020603050405020304" pitchFamily="18" charset="0"/>
              </a:rPr>
              <a:t>union</a:t>
            </a:r>
            <a:r>
              <a:rPr lang="en-US" altLang="zh-CN" sz="1800" dirty="0" smtClean="0">
                <a:solidFill>
                  <a:schemeClr val="tx1"/>
                </a:solidFill>
                <a:latin typeface="Times New Roman" panose="02020603050405020304" pitchFamily="18" charset="0"/>
                <a:cs typeface="Times New Roman" panose="02020603050405020304" pitchFamily="18" charset="0"/>
              </a:rPr>
              <a:t>(</a:t>
            </a:r>
            <a:r>
              <a:rPr lang="en-US" altLang="zh-CN" sz="1800" i="1" dirty="0" smtClean="0">
                <a:solidFill>
                  <a:schemeClr val="tx1"/>
                </a:solidFill>
                <a:latin typeface="Times New Roman" panose="02020603050405020304" pitchFamily="18" charset="0"/>
                <a:cs typeface="Times New Roman" panose="02020603050405020304" pitchFamily="18" charset="0"/>
              </a:rPr>
              <a:t>x</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i="1" dirty="0" smtClean="0">
                <a:solidFill>
                  <a:schemeClr val="tx1"/>
                </a:solidFill>
                <a:latin typeface="Times New Roman" panose="02020603050405020304" pitchFamily="18" charset="0"/>
                <a:cs typeface="Times New Roman" panose="02020603050405020304" pitchFamily="18" charset="0"/>
              </a:rPr>
              <a:t>y</a:t>
            </a:r>
            <a:r>
              <a:rPr lang="en-US" altLang="zh-CN" sz="1800" dirty="0" smtClean="0">
                <a:solidFill>
                  <a:schemeClr val="tx1"/>
                </a:solidFill>
                <a:latin typeface="Times New Roman" panose="02020603050405020304" pitchFamily="18" charset="0"/>
                <a:cs typeface="Times New Roman" panose="02020603050405020304" pitchFamily="18" charset="0"/>
              </a:rPr>
              <a:t>), that is </a:t>
            </a:r>
            <a:endParaRPr lang="en-US" altLang="zh-CN" sz="1800" i="1"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r>
              <a:rPr lang="en-US" altLang="zh-CN" sz="2000" dirty="0" smtClean="0">
                <a:solidFill>
                  <a:schemeClr val="tx1"/>
                </a:solidFill>
                <a:latin typeface="Times New Roman" panose="02020603050405020304" pitchFamily="18" charset="0"/>
                <a:cs typeface="Times New Roman" panose="02020603050405020304" pitchFamily="18" charset="0"/>
              </a:rPr>
              <a:t>If </a:t>
            </a:r>
            <a:r>
              <a:rPr lang="en-US" altLang="zh-CN" sz="2000" dirty="0">
                <a:solidFill>
                  <a:schemeClr val="tx1"/>
                </a:solidFill>
                <a:latin typeface="Times New Roman" panose="02020603050405020304" pitchFamily="18" charset="0"/>
                <a:cs typeface="Times New Roman" panose="02020603050405020304" pitchFamily="18" charset="0"/>
              </a:rPr>
              <a:t>the edges are given </a:t>
            </a:r>
            <a:r>
              <a:rPr lang="en-US" altLang="zh-CN" sz="2000" dirty="0" smtClean="0">
                <a:solidFill>
                  <a:schemeClr val="tx1"/>
                </a:solidFill>
                <a:latin typeface="Times New Roman" panose="02020603050405020304" pitchFamily="18" charset="0"/>
                <a:cs typeface="Times New Roman" panose="02020603050405020304" pitchFamily="18" charset="0"/>
              </a:rPr>
              <a:t>sorted</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or </a:t>
            </a:r>
            <a:r>
              <a:rPr lang="en-US" altLang="zh-CN" sz="2000" dirty="0">
                <a:solidFill>
                  <a:schemeClr val="tx1"/>
                </a:solidFill>
                <a:latin typeface="Times New Roman" panose="02020603050405020304" pitchFamily="18" charset="0"/>
                <a:cs typeface="Times New Roman" panose="02020603050405020304" pitchFamily="18" charset="0"/>
              </a:rPr>
              <a:t>if the weights are small (say, </a:t>
            </a:r>
            <a:r>
              <a:rPr lang="en-US" altLang="zh-CN" sz="2000" i="1" dirty="0" smtClean="0">
                <a:solidFill>
                  <a:schemeClr val="tx1"/>
                </a:solidFill>
                <a:latin typeface="Times New Roman" panose="02020603050405020304" pitchFamily="18" charset="0"/>
                <a:cs typeface="Times New Roman" panose="02020603050405020304" pitchFamily="18" charset="0"/>
              </a:rPr>
              <a:t>O</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m</a:t>
            </a:r>
            <a:r>
              <a:rPr lang="en-US" altLang="zh-CN" sz="2000" dirty="0" smtClean="0">
                <a:solidFill>
                  <a:schemeClr val="tx1"/>
                </a:solidFill>
                <a:latin typeface="Times New Roman" panose="02020603050405020304" pitchFamily="18" charset="0"/>
                <a:cs typeface="Times New Roman" panose="02020603050405020304" pitchFamily="18" charset="0"/>
              </a:rPr>
              <a:t>)) so that </a:t>
            </a:r>
            <a:r>
              <a:rPr lang="en-US" altLang="zh-CN" sz="2000" dirty="0">
                <a:solidFill>
                  <a:schemeClr val="tx1"/>
                </a:solidFill>
                <a:latin typeface="Times New Roman" panose="02020603050405020304" pitchFamily="18" charset="0"/>
                <a:cs typeface="Times New Roman" panose="02020603050405020304" pitchFamily="18" charset="0"/>
              </a:rPr>
              <a:t>sorting can be done in linear time, can we perform union's and find's faster than log </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a:t>
            </a:r>
            <a:endParaRPr lang="en-US" altLang="zh-CN" sz="2000" dirty="0" smtClean="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a:solidFill>
                  <a:schemeClr val="tx1"/>
                </a:solidFill>
                <a:latin typeface="Times New Roman" panose="02020603050405020304" pitchFamily="18" charset="0"/>
                <a:cs typeface="Times New Roman" panose="02020603050405020304" pitchFamily="18" charset="0"/>
              </a:rPr>
              <a:t>merge-find </a:t>
            </a:r>
            <a:r>
              <a:rPr lang="en-US" altLang="zh-CN" sz="2800" dirty="0" smtClean="0">
                <a:solidFill>
                  <a:schemeClr val="tx1"/>
                </a:solidFill>
                <a:latin typeface="Times New Roman" panose="02020603050405020304" pitchFamily="18" charset="0"/>
                <a:cs typeface="Times New Roman" panose="02020603050405020304" pitchFamily="18" charset="0"/>
              </a:rPr>
              <a:t>set (disjoint-set </a:t>
            </a:r>
            <a:r>
              <a:rPr lang="en-US" altLang="zh-CN" sz="2800" dirty="0">
                <a:solidFill>
                  <a:schemeClr val="tx1"/>
                </a:solidFill>
                <a:latin typeface="Times New Roman" panose="02020603050405020304" pitchFamily="18" charset="0"/>
                <a:cs typeface="Times New Roman" panose="02020603050405020304" pitchFamily="18" charset="0"/>
              </a:rPr>
              <a:t>data </a:t>
            </a:r>
            <a:r>
              <a:rPr lang="en-US" altLang="zh-CN" sz="2800" dirty="0" smtClean="0">
                <a:solidFill>
                  <a:schemeClr val="tx1"/>
                </a:solidFill>
                <a:latin typeface="Times New Roman" panose="02020603050405020304" pitchFamily="18" charset="0"/>
                <a:cs typeface="Times New Roman" panose="02020603050405020304" pitchFamily="18" charset="0"/>
              </a:rPr>
              <a:t>structure)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23648670"/>
              </p:ext>
            </p:extLst>
          </p:nvPr>
        </p:nvGraphicFramePr>
        <p:xfrm>
          <a:off x="2135376" y="1277938"/>
          <a:ext cx="3365500" cy="304800"/>
        </p:xfrm>
        <a:graphic>
          <a:graphicData uri="http://schemas.openxmlformats.org/presentationml/2006/ole">
            <mc:AlternateContent xmlns:mc="http://schemas.openxmlformats.org/markup-compatibility/2006">
              <mc:Choice xmlns:v="urn:schemas-microsoft-com:vml" Requires="v">
                <p:oleObj spid="_x0000_s85129" name="Equation" r:id="rId4" imgW="3365280" imgH="304560" progId="Equation.DSMT4">
                  <p:embed/>
                </p:oleObj>
              </mc:Choice>
              <mc:Fallback>
                <p:oleObj name="Equation" r:id="rId4" imgW="3365280" imgH="304560" progId="Equation.DSMT4">
                  <p:embed/>
                  <p:pic>
                    <p:nvPicPr>
                      <p:cNvPr id="0" name=""/>
                      <p:cNvPicPr/>
                      <p:nvPr/>
                    </p:nvPicPr>
                    <p:blipFill>
                      <a:blip r:embed="rId5"/>
                      <a:stretch>
                        <a:fillRect/>
                      </a:stretch>
                    </p:blipFill>
                    <p:spPr>
                      <a:xfrm>
                        <a:off x="2135376" y="1277938"/>
                        <a:ext cx="3365500" cy="3048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22536196"/>
              </p:ext>
            </p:extLst>
          </p:nvPr>
        </p:nvGraphicFramePr>
        <p:xfrm>
          <a:off x="3318744" y="3791817"/>
          <a:ext cx="965200" cy="266700"/>
        </p:xfrm>
        <a:graphic>
          <a:graphicData uri="http://schemas.openxmlformats.org/presentationml/2006/ole">
            <mc:AlternateContent xmlns:mc="http://schemas.openxmlformats.org/markup-compatibility/2006">
              <mc:Choice xmlns:v="urn:schemas-microsoft-com:vml" Requires="v">
                <p:oleObj spid="_x0000_s85130" name="Equation" r:id="rId6" imgW="965160" imgH="266400" progId="Equation.DSMT4">
                  <p:embed/>
                </p:oleObj>
              </mc:Choice>
              <mc:Fallback>
                <p:oleObj name="Equation" r:id="rId6" imgW="965160" imgH="266400" progId="Equation.DSMT4">
                  <p:embed/>
                  <p:pic>
                    <p:nvPicPr>
                      <p:cNvPr id="0" name=""/>
                      <p:cNvPicPr/>
                      <p:nvPr/>
                    </p:nvPicPr>
                    <p:blipFill>
                      <a:blip r:embed="rId7"/>
                      <a:stretch>
                        <a:fillRect/>
                      </a:stretch>
                    </p:blipFill>
                    <p:spPr>
                      <a:xfrm>
                        <a:off x="3318744" y="3791817"/>
                        <a:ext cx="965200" cy="2667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74136445"/>
              </p:ext>
            </p:extLst>
          </p:nvPr>
        </p:nvGraphicFramePr>
        <p:xfrm>
          <a:off x="5215736" y="5060983"/>
          <a:ext cx="2590800" cy="266700"/>
        </p:xfrm>
        <a:graphic>
          <a:graphicData uri="http://schemas.openxmlformats.org/presentationml/2006/ole">
            <mc:AlternateContent xmlns:mc="http://schemas.openxmlformats.org/markup-compatibility/2006">
              <mc:Choice xmlns:v="urn:schemas-microsoft-com:vml" Requires="v">
                <p:oleObj spid="_x0000_s85131" name="Equation" r:id="rId8" imgW="2590560" imgH="266400" progId="Equation.DSMT4">
                  <p:embed/>
                </p:oleObj>
              </mc:Choice>
              <mc:Fallback>
                <p:oleObj name="Equation" r:id="rId8" imgW="2590560" imgH="266400" progId="Equation.DSMT4">
                  <p:embed/>
                  <p:pic>
                    <p:nvPicPr>
                      <p:cNvPr id="0" name=""/>
                      <p:cNvPicPr/>
                      <p:nvPr/>
                    </p:nvPicPr>
                    <p:blipFill>
                      <a:blip r:embed="rId9"/>
                      <a:stretch>
                        <a:fillRect/>
                      </a:stretch>
                    </p:blipFill>
                    <p:spPr>
                      <a:xfrm>
                        <a:off x="5215736" y="5060983"/>
                        <a:ext cx="2590800" cy="266700"/>
                      </a:xfrm>
                      <a:prstGeom prst="rect">
                        <a:avLst/>
                      </a:prstGeom>
                    </p:spPr>
                  </p:pic>
                </p:oleObj>
              </mc:Fallback>
            </mc:AlternateContent>
          </a:graphicData>
        </a:graphic>
      </p:graphicFrame>
    </p:spTree>
    <p:extLst>
      <p:ext uri="{BB962C8B-B14F-4D97-AF65-F5344CB8AC3E}">
        <p14:creationId xmlns:p14="http://schemas.microsoft.com/office/powerpoint/2010/main" val="88793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arn(inVertical)">
                                      <p:cBhvr>
                                        <p:cTn id="21" dur="500"/>
                                        <p:tgtEl>
                                          <p:spTgt spid="3">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arn(inVertical)">
                                      <p:cBhvr>
                                        <p:cTn id="24" dur="500"/>
                                        <p:tgtEl>
                                          <p:spTgt spid="3">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arn(inVertical)">
                                      <p:cBhvr>
                                        <p:cTn id="27" dur="500"/>
                                        <p:tgtEl>
                                          <p:spTgt spid="3">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arn(inVertical)">
                                      <p:cBhvr>
                                        <p:cTn id="35" dur="500"/>
                                        <p:tgtEl>
                                          <p:spTgt spid="3">
                                            <p:txEl>
                                              <p:pRg st="10" end="10"/>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arn(inVertical)">
                                      <p:cBhvr>
                                        <p:cTn id="38" dur="500"/>
                                        <p:tgtEl>
                                          <p:spTgt spid="3">
                                            <p:txEl>
                                              <p:pRg st="11" end="11"/>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barn(inVertical)">
                                      <p:cBhvr>
                                        <p:cTn id="41" dur="500"/>
                                        <p:tgtEl>
                                          <p:spTgt spid="3">
                                            <p:txEl>
                                              <p:pRg st="12" end="12"/>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barn(inVertical)">
                                      <p:cBhvr>
                                        <p:cTn id="4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smtClean="0">
                <a:solidFill>
                  <a:srgbClr val="FF0000"/>
                </a:solidFill>
                <a:latin typeface="Times New Roman" panose="02020603050405020304" pitchFamily="18" charset="0"/>
                <a:cs typeface="Times New Roman" panose="02020603050405020304" pitchFamily="18" charset="0"/>
              </a:rPr>
              <a:t>Path compression</a:t>
            </a:r>
            <a:r>
              <a:rPr lang="en-US" altLang="zh-CN" sz="2000" dirty="0" smtClean="0">
                <a:solidFill>
                  <a:schemeClr val="tx1"/>
                </a:solidFill>
                <a:latin typeface="Times New Roman" panose="02020603050405020304" pitchFamily="18" charset="0"/>
                <a:cs typeface="Times New Roman" panose="02020603050405020304" pitchFamily="18" charset="0"/>
              </a:rPr>
              <a:t>: a routine maintenance for the merge-find set</a:t>
            </a:r>
          </a:p>
          <a:p>
            <a:pPr marL="273600" indent="0">
              <a:lnSpc>
                <a:spcPct val="110000"/>
              </a:lnSpc>
              <a:spcBef>
                <a:spcPts val="0"/>
              </a:spcBef>
              <a:buNone/>
            </a:pPr>
            <a:r>
              <a:rPr lang="en-US" altLang="zh-CN" sz="2000" u="sng" dirty="0">
                <a:solidFill>
                  <a:srgbClr val="7030A0"/>
                </a:solidFill>
                <a:latin typeface="Times New Roman" panose="02020603050405020304" pitchFamily="18" charset="0"/>
                <a:cs typeface="Times New Roman" panose="02020603050405020304" pitchFamily="18" charset="0"/>
              </a:rPr>
              <a:t>function </a:t>
            </a:r>
            <a:r>
              <a:rPr lang="en-US" altLang="zh-CN" sz="2000" i="1" u="sng" dirty="0">
                <a:solidFill>
                  <a:srgbClr val="7030A0"/>
                </a:solidFill>
                <a:latin typeface="Times New Roman" panose="02020603050405020304" pitchFamily="18" charset="0"/>
                <a:cs typeface="Times New Roman" panose="02020603050405020304" pitchFamily="18" charset="0"/>
              </a:rPr>
              <a:t>find</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i="1" dirty="0">
                <a:solidFill>
                  <a:srgbClr val="7030A0"/>
                </a:solidFill>
                <a:latin typeface="Times New Roman" panose="02020603050405020304" pitchFamily="18" charset="0"/>
                <a:cs typeface="Times New Roman" panose="02020603050405020304" pitchFamily="18" charset="0"/>
              </a:rPr>
              <a:t>x</a:t>
            </a:r>
            <a:r>
              <a:rPr lang="en-US" altLang="zh-CN" sz="2000" dirty="0">
                <a:solidFill>
                  <a:srgbClr val="7030A0"/>
                </a:solidFill>
                <a:latin typeface="Times New Roman" panose="02020603050405020304" pitchFamily="18" charset="0"/>
                <a:cs typeface="Times New Roman" panose="02020603050405020304" pitchFamily="18" charset="0"/>
              </a:rPr>
              <a:t>)</a:t>
            </a:r>
          </a:p>
          <a:p>
            <a:pPr marL="273600" indent="0">
              <a:lnSpc>
                <a:spcPct val="110000"/>
              </a:lnSpc>
              <a:spcBef>
                <a:spcPts val="0"/>
              </a:spcBef>
              <a:buNone/>
            </a:pPr>
            <a:r>
              <a:rPr lang="en-US" altLang="zh-CN" sz="2000" dirty="0">
                <a:solidFill>
                  <a:srgbClr val="7030A0"/>
                </a:solidFill>
                <a:latin typeface="Times New Roman" panose="02020603050405020304" pitchFamily="18" charset="0"/>
                <a:cs typeface="Times New Roman" panose="02020603050405020304" pitchFamily="18" charset="0"/>
              </a:rPr>
              <a:t> </a:t>
            </a:r>
            <a:r>
              <a:rPr lang="en-US" altLang="zh-CN" sz="2000" dirty="0" smtClean="0">
                <a:solidFill>
                  <a:srgbClr val="7030A0"/>
                </a:solidFill>
                <a:latin typeface="Times New Roman" panose="02020603050405020304" pitchFamily="18" charset="0"/>
                <a:cs typeface="Times New Roman" panose="02020603050405020304" pitchFamily="18" charset="0"/>
              </a:rPr>
              <a:t>    if </a:t>
            </a:r>
            <a:r>
              <a:rPr lang="en-US" altLang="zh-CN" sz="2000" i="1" dirty="0" smtClean="0">
                <a:solidFill>
                  <a:srgbClr val="7030A0"/>
                </a:solidFill>
                <a:latin typeface="Times New Roman" panose="02020603050405020304" pitchFamily="18" charset="0"/>
                <a:cs typeface="Times New Roman" panose="02020603050405020304" pitchFamily="18" charset="0"/>
              </a:rPr>
              <a:t>x</a:t>
            </a:r>
            <a:r>
              <a:rPr lang="en-US" altLang="zh-CN" sz="2000" dirty="0" smtClean="0">
                <a:solidFill>
                  <a:srgbClr val="7030A0"/>
                </a:solidFill>
                <a:latin typeface="Times New Roman" panose="02020603050405020304" pitchFamily="18" charset="0"/>
                <a:cs typeface="Times New Roman" panose="02020603050405020304" pitchFamily="18" charset="0"/>
              </a:rPr>
              <a:t> ≠ </a:t>
            </a:r>
            <a:r>
              <a:rPr lang="el-GR" altLang="zh-CN" sz="2000" i="1" dirty="0" smtClean="0">
                <a:solidFill>
                  <a:srgbClr val="7030A0"/>
                </a:solidFill>
                <a:latin typeface="Times New Roman" panose="02020603050405020304" pitchFamily="18" charset="0"/>
                <a:cs typeface="Times New Roman" panose="02020603050405020304" pitchFamily="18" charset="0"/>
              </a:rPr>
              <a:t>π</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i="1" dirty="0">
                <a:solidFill>
                  <a:srgbClr val="7030A0"/>
                </a:solidFill>
                <a:latin typeface="Times New Roman" panose="02020603050405020304" pitchFamily="18" charset="0"/>
                <a:cs typeface="Times New Roman" panose="02020603050405020304" pitchFamily="18" charset="0"/>
              </a:rPr>
              <a:t>x</a:t>
            </a:r>
            <a:r>
              <a:rPr lang="en-US" altLang="zh-CN" sz="2000" dirty="0" smtClean="0">
                <a:solidFill>
                  <a:srgbClr val="7030A0"/>
                </a:solidFill>
                <a:latin typeface="Times New Roman" panose="02020603050405020304" pitchFamily="18" charset="0"/>
                <a:cs typeface="Times New Roman" panose="02020603050405020304" pitchFamily="18" charset="0"/>
              </a:rPr>
              <a:t>):   </a:t>
            </a:r>
            <a:r>
              <a:rPr lang="el-GR" altLang="zh-CN" sz="2000" i="1" dirty="0" smtClean="0">
                <a:solidFill>
                  <a:srgbClr val="7030A0"/>
                </a:solidFill>
                <a:latin typeface="Times New Roman" panose="02020603050405020304" pitchFamily="18" charset="0"/>
                <a:cs typeface="Times New Roman" panose="02020603050405020304" pitchFamily="18" charset="0"/>
              </a:rPr>
              <a:t>π</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i="1" dirty="0">
                <a:solidFill>
                  <a:srgbClr val="7030A0"/>
                </a:solidFill>
                <a:latin typeface="Times New Roman" panose="02020603050405020304" pitchFamily="18" charset="0"/>
                <a:cs typeface="Times New Roman" panose="02020603050405020304" pitchFamily="18" charset="0"/>
              </a:rPr>
              <a:t>x</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dirty="0" smtClean="0">
                <a:solidFill>
                  <a:srgbClr val="7030A0"/>
                </a:solidFill>
                <a:latin typeface="Times New Roman" panose="02020603050405020304" pitchFamily="18" charset="0"/>
                <a:cs typeface="Times New Roman" panose="02020603050405020304" pitchFamily="18" charset="0"/>
              </a:rPr>
              <a:t> </a:t>
            </a:r>
            <a:r>
              <a:rPr lang="en-US" altLang="zh-CN" sz="2000" dirty="0">
                <a:solidFill>
                  <a:srgbClr val="7030A0"/>
                </a:solidFill>
                <a:latin typeface="Times New Roman" panose="02020603050405020304" pitchFamily="18" charset="0"/>
                <a:cs typeface="Times New Roman" panose="02020603050405020304" pitchFamily="18" charset="0"/>
              </a:rPr>
              <a:t>= </a:t>
            </a:r>
            <a:r>
              <a:rPr lang="en-US" altLang="zh-CN" sz="2000" i="1" dirty="0" smtClean="0">
                <a:solidFill>
                  <a:srgbClr val="7030A0"/>
                </a:solidFill>
                <a:latin typeface="Times New Roman" panose="02020603050405020304" pitchFamily="18" charset="0"/>
                <a:cs typeface="Times New Roman" panose="02020603050405020304" pitchFamily="18" charset="0"/>
              </a:rPr>
              <a:t>find</a:t>
            </a:r>
            <a:r>
              <a:rPr lang="en-US" altLang="zh-CN" sz="2000" dirty="0" smtClean="0">
                <a:solidFill>
                  <a:srgbClr val="7030A0"/>
                </a:solidFill>
                <a:latin typeface="Times New Roman" panose="02020603050405020304" pitchFamily="18" charset="0"/>
                <a:cs typeface="Times New Roman" panose="02020603050405020304" pitchFamily="18" charset="0"/>
              </a:rPr>
              <a:t>(</a:t>
            </a:r>
            <a:r>
              <a:rPr lang="el-GR" altLang="zh-CN" sz="2000" i="1" dirty="0">
                <a:solidFill>
                  <a:srgbClr val="7030A0"/>
                </a:solidFill>
                <a:latin typeface="Times New Roman" panose="02020603050405020304" pitchFamily="18" charset="0"/>
                <a:cs typeface="Times New Roman" panose="02020603050405020304" pitchFamily="18" charset="0"/>
              </a:rPr>
              <a:t>π</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i="1" dirty="0">
                <a:solidFill>
                  <a:srgbClr val="7030A0"/>
                </a:solidFill>
                <a:latin typeface="Times New Roman" panose="02020603050405020304" pitchFamily="18" charset="0"/>
                <a:cs typeface="Times New Roman" panose="02020603050405020304" pitchFamily="18" charset="0"/>
              </a:rPr>
              <a:t>x</a:t>
            </a:r>
            <a:r>
              <a:rPr lang="en-US" altLang="zh-CN" sz="2000" dirty="0" smtClean="0">
                <a:solidFill>
                  <a:srgbClr val="7030A0"/>
                </a:solidFill>
                <a:latin typeface="Times New Roman" panose="02020603050405020304" pitchFamily="18" charset="0"/>
                <a:cs typeface="Times New Roman" panose="02020603050405020304" pitchFamily="18" charset="0"/>
              </a:rPr>
              <a:t>))</a:t>
            </a:r>
            <a:endParaRPr lang="en-US" altLang="zh-CN" sz="2000" dirty="0">
              <a:solidFill>
                <a:srgbClr val="7030A0"/>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r>
              <a:rPr lang="en-US" altLang="zh-CN" sz="2000" dirty="0">
                <a:solidFill>
                  <a:srgbClr val="7030A0"/>
                </a:solidFill>
                <a:latin typeface="Times New Roman" panose="02020603050405020304" pitchFamily="18" charset="0"/>
                <a:cs typeface="Times New Roman" panose="02020603050405020304" pitchFamily="18" charset="0"/>
              </a:rPr>
              <a:t>return </a:t>
            </a:r>
            <a:r>
              <a:rPr lang="el-GR" altLang="zh-CN" sz="2000" i="1" dirty="0">
                <a:solidFill>
                  <a:srgbClr val="7030A0"/>
                </a:solidFill>
                <a:latin typeface="Times New Roman" panose="02020603050405020304" pitchFamily="18" charset="0"/>
                <a:cs typeface="Times New Roman" panose="02020603050405020304" pitchFamily="18" charset="0"/>
              </a:rPr>
              <a:t>π</a:t>
            </a:r>
            <a:r>
              <a:rPr lang="en-US" altLang="zh-CN" sz="2000" dirty="0" smtClean="0">
                <a:solidFill>
                  <a:srgbClr val="7030A0"/>
                </a:solidFill>
                <a:latin typeface="Times New Roman" panose="02020603050405020304" pitchFamily="18" charset="0"/>
                <a:cs typeface="Times New Roman" panose="02020603050405020304" pitchFamily="18" charset="0"/>
              </a:rPr>
              <a:t>(</a:t>
            </a:r>
            <a:r>
              <a:rPr lang="en-US" altLang="zh-CN" sz="2000" i="1" dirty="0" smtClean="0">
                <a:solidFill>
                  <a:srgbClr val="7030A0"/>
                </a:solidFill>
                <a:latin typeface="Times New Roman" panose="02020603050405020304" pitchFamily="18" charset="0"/>
                <a:cs typeface="Times New Roman" panose="02020603050405020304" pitchFamily="18" charset="0"/>
              </a:rPr>
              <a:t>x</a:t>
            </a:r>
            <a:r>
              <a:rPr lang="en-US" altLang="zh-CN" sz="2000" dirty="0">
                <a:solidFill>
                  <a:srgbClr val="7030A0"/>
                </a:solidFill>
                <a:latin typeface="Times New Roman" panose="02020603050405020304" pitchFamily="18" charset="0"/>
                <a:cs typeface="Times New Roman" panose="02020603050405020304" pitchFamily="18" charset="0"/>
              </a:rPr>
              <a:t>)</a:t>
            </a:r>
          </a:p>
          <a:p>
            <a:pPr>
              <a:lnSpc>
                <a:spcPct val="110000"/>
              </a:lnSpc>
              <a:spcBef>
                <a:spcPts val="0"/>
              </a:spcBef>
              <a:buFont typeface="Wingdings" panose="05000000000000000000" pitchFamily="2" charset="2"/>
              <a:buChar char="l"/>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a:solidFill>
                  <a:schemeClr val="tx1"/>
                </a:solidFill>
                <a:latin typeface="Times New Roman" panose="02020603050405020304" pitchFamily="18" charset="0"/>
                <a:cs typeface="Times New Roman" panose="02020603050405020304" pitchFamily="18" charset="0"/>
              </a:rPr>
              <a:t>merge-find </a:t>
            </a:r>
            <a:r>
              <a:rPr lang="en-US" altLang="zh-CN" sz="2800" dirty="0" smtClean="0">
                <a:solidFill>
                  <a:schemeClr val="tx1"/>
                </a:solidFill>
                <a:latin typeface="Times New Roman" panose="02020603050405020304" pitchFamily="18" charset="0"/>
                <a:cs typeface="Times New Roman" panose="02020603050405020304" pitchFamily="18" charset="0"/>
              </a:rPr>
              <a:t>set </a:t>
            </a:r>
            <a:r>
              <a:rPr lang="en-US" altLang="zh-CN" sz="2800" dirty="0">
                <a:solidFill>
                  <a:schemeClr val="tx1"/>
                </a:solidFill>
                <a:latin typeface="Times New Roman" panose="02020603050405020304" pitchFamily="18" charset="0"/>
                <a:cs typeface="Times New Roman" panose="02020603050405020304" pitchFamily="18" charset="0"/>
              </a:rPr>
              <a:t>(path compression)</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899592" y="2708920"/>
            <a:ext cx="7616666" cy="2207419"/>
          </a:xfrm>
          <a:prstGeom prst="rect">
            <a:avLst/>
          </a:prstGeom>
        </p:spPr>
      </p:pic>
    </p:spTree>
    <p:extLst>
      <p:ext uri="{BB962C8B-B14F-4D97-AF65-F5344CB8AC3E}">
        <p14:creationId xmlns:p14="http://schemas.microsoft.com/office/powerpoint/2010/main" val="567521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smtClean="0">
                <a:solidFill>
                  <a:srgbClr val="FF0000"/>
                </a:solidFill>
                <a:latin typeface="Times New Roman" panose="02020603050405020304" pitchFamily="18" charset="0"/>
                <a:cs typeface="Times New Roman" panose="02020603050405020304" pitchFamily="18" charset="0"/>
              </a:rPr>
              <a:t>Path compression</a:t>
            </a:r>
            <a:r>
              <a:rPr lang="en-US" altLang="zh-CN" sz="2000" dirty="0" smtClean="0">
                <a:solidFill>
                  <a:schemeClr val="tx1"/>
                </a:solidFill>
                <a:latin typeface="Times New Roman" panose="02020603050405020304" pitchFamily="18" charset="0"/>
                <a:cs typeface="Times New Roman" panose="02020603050405020304" pitchFamily="18" charset="0"/>
              </a:rPr>
              <a:t>: a routine maintenance for the merge-find set</a:t>
            </a:r>
          </a:p>
          <a:p>
            <a:pPr marL="273600" indent="0">
              <a:lnSpc>
                <a:spcPct val="110000"/>
              </a:lnSpc>
              <a:spcBef>
                <a:spcPts val="0"/>
              </a:spcBef>
              <a:buNone/>
            </a:pPr>
            <a:r>
              <a:rPr lang="en-US" altLang="zh-CN" sz="2000" u="sng" dirty="0">
                <a:solidFill>
                  <a:srgbClr val="7030A0"/>
                </a:solidFill>
                <a:latin typeface="Times New Roman" panose="02020603050405020304" pitchFamily="18" charset="0"/>
                <a:cs typeface="Times New Roman" panose="02020603050405020304" pitchFamily="18" charset="0"/>
              </a:rPr>
              <a:t>function </a:t>
            </a:r>
            <a:r>
              <a:rPr lang="en-US" altLang="zh-CN" sz="2000" i="1" u="sng" dirty="0">
                <a:solidFill>
                  <a:srgbClr val="7030A0"/>
                </a:solidFill>
                <a:latin typeface="Times New Roman" panose="02020603050405020304" pitchFamily="18" charset="0"/>
                <a:cs typeface="Times New Roman" panose="02020603050405020304" pitchFamily="18" charset="0"/>
              </a:rPr>
              <a:t>find</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i="1" dirty="0">
                <a:solidFill>
                  <a:srgbClr val="7030A0"/>
                </a:solidFill>
                <a:latin typeface="Times New Roman" panose="02020603050405020304" pitchFamily="18" charset="0"/>
                <a:cs typeface="Times New Roman" panose="02020603050405020304" pitchFamily="18" charset="0"/>
              </a:rPr>
              <a:t>x</a:t>
            </a:r>
            <a:r>
              <a:rPr lang="en-US" altLang="zh-CN" sz="2000" dirty="0">
                <a:solidFill>
                  <a:srgbClr val="7030A0"/>
                </a:solidFill>
                <a:latin typeface="Times New Roman" panose="02020603050405020304" pitchFamily="18" charset="0"/>
                <a:cs typeface="Times New Roman" panose="02020603050405020304" pitchFamily="18" charset="0"/>
              </a:rPr>
              <a:t>)</a:t>
            </a:r>
          </a:p>
          <a:p>
            <a:pPr marL="273600" indent="0">
              <a:lnSpc>
                <a:spcPct val="110000"/>
              </a:lnSpc>
              <a:spcBef>
                <a:spcPts val="0"/>
              </a:spcBef>
              <a:buNone/>
            </a:pPr>
            <a:r>
              <a:rPr lang="en-US" altLang="zh-CN" sz="2000" dirty="0">
                <a:solidFill>
                  <a:srgbClr val="7030A0"/>
                </a:solidFill>
                <a:latin typeface="Times New Roman" panose="02020603050405020304" pitchFamily="18" charset="0"/>
                <a:cs typeface="Times New Roman" panose="02020603050405020304" pitchFamily="18" charset="0"/>
              </a:rPr>
              <a:t> </a:t>
            </a:r>
            <a:r>
              <a:rPr lang="en-US" altLang="zh-CN" sz="2000" dirty="0" smtClean="0">
                <a:solidFill>
                  <a:srgbClr val="7030A0"/>
                </a:solidFill>
                <a:latin typeface="Times New Roman" panose="02020603050405020304" pitchFamily="18" charset="0"/>
                <a:cs typeface="Times New Roman" panose="02020603050405020304" pitchFamily="18" charset="0"/>
              </a:rPr>
              <a:t>    if </a:t>
            </a:r>
            <a:r>
              <a:rPr lang="en-US" altLang="zh-CN" sz="2000" i="1" dirty="0" smtClean="0">
                <a:solidFill>
                  <a:srgbClr val="7030A0"/>
                </a:solidFill>
                <a:latin typeface="Times New Roman" panose="02020603050405020304" pitchFamily="18" charset="0"/>
                <a:cs typeface="Times New Roman" panose="02020603050405020304" pitchFamily="18" charset="0"/>
              </a:rPr>
              <a:t>x</a:t>
            </a:r>
            <a:r>
              <a:rPr lang="en-US" altLang="zh-CN" sz="2000" dirty="0" smtClean="0">
                <a:solidFill>
                  <a:srgbClr val="7030A0"/>
                </a:solidFill>
                <a:latin typeface="Times New Roman" panose="02020603050405020304" pitchFamily="18" charset="0"/>
                <a:cs typeface="Times New Roman" panose="02020603050405020304" pitchFamily="18" charset="0"/>
              </a:rPr>
              <a:t> ≠ </a:t>
            </a:r>
            <a:r>
              <a:rPr lang="el-GR" altLang="zh-CN" sz="2000" i="1" dirty="0" smtClean="0">
                <a:solidFill>
                  <a:srgbClr val="7030A0"/>
                </a:solidFill>
                <a:latin typeface="Times New Roman" panose="02020603050405020304" pitchFamily="18" charset="0"/>
                <a:cs typeface="Times New Roman" panose="02020603050405020304" pitchFamily="18" charset="0"/>
              </a:rPr>
              <a:t>π</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i="1" dirty="0">
                <a:solidFill>
                  <a:srgbClr val="7030A0"/>
                </a:solidFill>
                <a:latin typeface="Times New Roman" panose="02020603050405020304" pitchFamily="18" charset="0"/>
                <a:cs typeface="Times New Roman" panose="02020603050405020304" pitchFamily="18" charset="0"/>
              </a:rPr>
              <a:t>x</a:t>
            </a:r>
            <a:r>
              <a:rPr lang="en-US" altLang="zh-CN" sz="2000" dirty="0" smtClean="0">
                <a:solidFill>
                  <a:srgbClr val="7030A0"/>
                </a:solidFill>
                <a:latin typeface="Times New Roman" panose="02020603050405020304" pitchFamily="18" charset="0"/>
                <a:cs typeface="Times New Roman" panose="02020603050405020304" pitchFamily="18" charset="0"/>
              </a:rPr>
              <a:t>):   </a:t>
            </a:r>
            <a:r>
              <a:rPr lang="el-GR" altLang="zh-CN" sz="2000" i="1" dirty="0" smtClean="0">
                <a:solidFill>
                  <a:srgbClr val="7030A0"/>
                </a:solidFill>
                <a:latin typeface="Times New Roman" panose="02020603050405020304" pitchFamily="18" charset="0"/>
                <a:cs typeface="Times New Roman" panose="02020603050405020304" pitchFamily="18" charset="0"/>
              </a:rPr>
              <a:t>π</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i="1" dirty="0">
                <a:solidFill>
                  <a:srgbClr val="7030A0"/>
                </a:solidFill>
                <a:latin typeface="Times New Roman" panose="02020603050405020304" pitchFamily="18" charset="0"/>
                <a:cs typeface="Times New Roman" panose="02020603050405020304" pitchFamily="18" charset="0"/>
              </a:rPr>
              <a:t>x</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dirty="0" smtClean="0">
                <a:solidFill>
                  <a:srgbClr val="7030A0"/>
                </a:solidFill>
                <a:latin typeface="Times New Roman" panose="02020603050405020304" pitchFamily="18" charset="0"/>
                <a:cs typeface="Times New Roman" panose="02020603050405020304" pitchFamily="18" charset="0"/>
              </a:rPr>
              <a:t> </a:t>
            </a:r>
            <a:r>
              <a:rPr lang="en-US" altLang="zh-CN" sz="2000" dirty="0">
                <a:solidFill>
                  <a:srgbClr val="7030A0"/>
                </a:solidFill>
                <a:latin typeface="Times New Roman" panose="02020603050405020304" pitchFamily="18" charset="0"/>
                <a:cs typeface="Times New Roman" panose="02020603050405020304" pitchFamily="18" charset="0"/>
              </a:rPr>
              <a:t>= </a:t>
            </a:r>
            <a:r>
              <a:rPr lang="en-US" altLang="zh-CN" sz="2000" i="1" dirty="0" smtClean="0">
                <a:solidFill>
                  <a:srgbClr val="7030A0"/>
                </a:solidFill>
                <a:latin typeface="Times New Roman" panose="02020603050405020304" pitchFamily="18" charset="0"/>
                <a:cs typeface="Times New Roman" panose="02020603050405020304" pitchFamily="18" charset="0"/>
              </a:rPr>
              <a:t>find</a:t>
            </a:r>
            <a:r>
              <a:rPr lang="en-US" altLang="zh-CN" sz="2000" dirty="0" smtClean="0">
                <a:solidFill>
                  <a:srgbClr val="7030A0"/>
                </a:solidFill>
                <a:latin typeface="Times New Roman" panose="02020603050405020304" pitchFamily="18" charset="0"/>
                <a:cs typeface="Times New Roman" panose="02020603050405020304" pitchFamily="18" charset="0"/>
              </a:rPr>
              <a:t>(</a:t>
            </a:r>
            <a:r>
              <a:rPr lang="el-GR" altLang="zh-CN" sz="2000" i="1" dirty="0">
                <a:solidFill>
                  <a:srgbClr val="7030A0"/>
                </a:solidFill>
                <a:latin typeface="Times New Roman" panose="02020603050405020304" pitchFamily="18" charset="0"/>
                <a:cs typeface="Times New Roman" panose="02020603050405020304" pitchFamily="18" charset="0"/>
              </a:rPr>
              <a:t>π</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i="1" dirty="0">
                <a:solidFill>
                  <a:srgbClr val="7030A0"/>
                </a:solidFill>
                <a:latin typeface="Times New Roman" panose="02020603050405020304" pitchFamily="18" charset="0"/>
                <a:cs typeface="Times New Roman" panose="02020603050405020304" pitchFamily="18" charset="0"/>
              </a:rPr>
              <a:t>x</a:t>
            </a:r>
            <a:r>
              <a:rPr lang="en-US" altLang="zh-CN" sz="2000" dirty="0" smtClean="0">
                <a:solidFill>
                  <a:srgbClr val="7030A0"/>
                </a:solidFill>
                <a:latin typeface="Times New Roman" panose="02020603050405020304" pitchFamily="18" charset="0"/>
                <a:cs typeface="Times New Roman" panose="02020603050405020304" pitchFamily="18" charset="0"/>
              </a:rPr>
              <a:t>))</a:t>
            </a:r>
            <a:endParaRPr lang="en-US" altLang="zh-CN" sz="2000" dirty="0">
              <a:solidFill>
                <a:srgbClr val="7030A0"/>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r>
              <a:rPr lang="en-US" altLang="zh-CN" sz="2000" dirty="0">
                <a:solidFill>
                  <a:srgbClr val="7030A0"/>
                </a:solidFill>
                <a:latin typeface="Times New Roman" panose="02020603050405020304" pitchFamily="18" charset="0"/>
                <a:cs typeface="Times New Roman" panose="02020603050405020304" pitchFamily="18" charset="0"/>
              </a:rPr>
              <a:t>return </a:t>
            </a:r>
            <a:r>
              <a:rPr lang="el-GR" altLang="zh-CN" sz="2000" i="1" dirty="0">
                <a:solidFill>
                  <a:srgbClr val="7030A0"/>
                </a:solidFill>
                <a:latin typeface="Times New Roman" panose="02020603050405020304" pitchFamily="18" charset="0"/>
                <a:cs typeface="Times New Roman" panose="02020603050405020304" pitchFamily="18" charset="0"/>
              </a:rPr>
              <a:t>π</a:t>
            </a:r>
            <a:r>
              <a:rPr lang="en-US" altLang="zh-CN" sz="2000" dirty="0" smtClean="0">
                <a:solidFill>
                  <a:srgbClr val="7030A0"/>
                </a:solidFill>
                <a:latin typeface="Times New Roman" panose="02020603050405020304" pitchFamily="18" charset="0"/>
                <a:cs typeface="Times New Roman" panose="02020603050405020304" pitchFamily="18" charset="0"/>
              </a:rPr>
              <a:t>(</a:t>
            </a:r>
            <a:r>
              <a:rPr lang="en-US" altLang="zh-CN" sz="2000" i="1" dirty="0" smtClean="0">
                <a:solidFill>
                  <a:srgbClr val="7030A0"/>
                </a:solidFill>
                <a:latin typeface="Times New Roman" panose="02020603050405020304" pitchFamily="18" charset="0"/>
                <a:cs typeface="Times New Roman" panose="02020603050405020304" pitchFamily="18" charset="0"/>
              </a:rPr>
              <a:t>x</a:t>
            </a:r>
            <a:r>
              <a:rPr lang="en-US" altLang="zh-CN" sz="2000" dirty="0" smtClean="0">
                <a:solidFill>
                  <a:srgbClr val="7030A0"/>
                </a:solidFill>
                <a:latin typeface="Times New Roman" panose="02020603050405020304" pitchFamily="18" charset="0"/>
                <a:cs typeface="Times New Roman" panose="02020603050405020304" pitchFamily="18" charset="0"/>
              </a:rPr>
              <a:t>)</a:t>
            </a:r>
          </a:p>
          <a:p>
            <a:pPr marL="273600" indent="0">
              <a:lnSpc>
                <a:spcPct val="110000"/>
              </a:lnSpc>
              <a:spcBef>
                <a:spcPts val="0"/>
              </a:spcBef>
              <a:buNone/>
            </a:pPr>
            <a:endParaRPr lang="en-US" altLang="zh-CN" sz="2000" dirty="0">
              <a:solidFill>
                <a:srgbClr val="7030A0"/>
              </a:solidFill>
              <a:latin typeface="Times New Roman" panose="02020603050405020304" pitchFamily="18" charset="0"/>
              <a:cs typeface="Times New Roman" panose="02020603050405020304" pitchFamily="18" charset="0"/>
            </a:endParaRPr>
          </a:p>
          <a:p>
            <a:pPr marL="273600" indent="-273600">
              <a:lnSpc>
                <a:spcPct val="110000"/>
              </a:lnSpc>
              <a:spcBef>
                <a:spcPts val="0"/>
              </a:spcBef>
              <a:buFont typeface="+mj-lt"/>
              <a:buAutoNum type="arabicPeriod"/>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find</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when a series of parent pointers is followed up to the root, they all point directly to the root.</a:t>
            </a:r>
          </a:p>
          <a:p>
            <a:pPr marL="273600" indent="-273600">
              <a:lnSpc>
                <a:spcPct val="110000"/>
              </a:lnSpc>
              <a:spcBef>
                <a:spcPts val="0"/>
              </a:spcBef>
              <a:buFont typeface="+mj-lt"/>
              <a:buAutoNum type="arabicPeriod"/>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find</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only touch the insides of trees, whereas </a:t>
            </a:r>
            <a:r>
              <a:rPr lang="en-US" altLang="zh-CN" sz="2000" i="1" dirty="0">
                <a:solidFill>
                  <a:schemeClr val="tx1"/>
                </a:solidFill>
                <a:latin typeface="Times New Roman" panose="02020603050405020304" pitchFamily="18" charset="0"/>
                <a:cs typeface="Times New Roman" panose="02020603050405020304" pitchFamily="18" charset="0"/>
              </a:rPr>
              <a:t>union</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y</a:t>
            </a:r>
            <a:r>
              <a:rPr lang="en-US" altLang="zh-CN" sz="2000" dirty="0">
                <a:solidFill>
                  <a:schemeClr val="tx1"/>
                </a:solidFill>
                <a:latin typeface="Times New Roman" panose="02020603050405020304" pitchFamily="18" charset="0"/>
                <a:cs typeface="Times New Roman" panose="02020603050405020304" pitchFamily="18" charset="0"/>
              </a:rPr>
              <a:t>) only look at the top level. So path compression has no effect on </a:t>
            </a:r>
            <a:r>
              <a:rPr lang="en-US" altLang="zh-CN" sz="2000" i="1" dirty="0">
                <a:solidFill>
                  <a:schemeClr val="tx1"/>
                </a:solidFill>
                <a:latin typeface="Times New Roman" panose="02020603050405020304" pitchFamily="18" charset="0"/>
                <a:cs typeface="Times New Roman" panose="02020603050405020304" pitchFamily="18" charset="0"/>
              </a:rPr>
              <a:t>union</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y</a:t>
            </a:r>
            <a:r>
              <a:rPr lang="en-US" altLang="zh-CN" sz="2000" dirty="0">
                <a:solidFill>
                  <a:schemeClr val="tx1"/>
                </a:solidFill>
                <a:latin typeface="Times New Roman" panose="02020603050405020304" pitchFamily="18" charset="0"/>
                <a:cs typeface="Times New Roman" panose="02020603050405020304" pitchFamily="18" charset="0"/>
              </a:rPr>
              <a:t>) and leaves the top level unchanged</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marL="273600" indent="-273600">
              <a:lnSpc>
                <a:spcPct val="110000"/>
              </a:lnSpc>
              <a:spcBef>
                <a:spcPts val="0"/>
              </a:spcBef>
              <a:buFont typeface="+mj-lt"/>
              <a:buAutoNum type="arabicPeriod" startAt="3"/>
            </a:pPr>
            <a:r>
              <a:rPr lang="en-US" altLang="zh-CN" sz="2000" dirty="0">
                <a:solidFill>
                  <a:schemeClr val="tx1"/>
                </a:solidFill>
                <a:latin typeface="Times New Roman" panose="02020603050405020304" pitchFamily="18" charset="0"/>
                <a:cs typeface="Times New Roman" panose="02020603050405020304" pitchFamily="18" charset="0"/>
              </a:rPr>
              <a:t>Once a node ceases to be a root, it never resurfaces, and its rank is forever fixed. Thus the ranks of all nodes are unchanged by path compression, even though these numbers can no longer be interpreted as tree heights. </a:t>
            </a:r>
          </a:p>
          <a:p>
            <a:pPr marL="273600" indent="-273600">
              <a:lnSpc>
                <a:spcPct val="110000"/>
              </a:lnSpc>
              <a:spcBef>
                <a:spcPts val="0"/>
              </a:spcBef>
              <a:buFont typeface="+mj-lt"/>
              <a:buAutoNum type="arabicPeriod" startAt="3"/>
            </a:pPr>
            <a:r>
              <a:rPr lang="en-US" altLang="zh-CN" sz="2000" dirty="0">
                <a:solidFill>
                  <a:schemeClr val="tx1"/>
                </a:solidFill>
                <a:latin typeface="Times New Roman" panose="02020603050405020304" pitchFamily="18" charset="0"/>
                <a:cs typeface="Times New Roman" panose="02020603050405020304" pitchFamily="18" charset="0"/>
              </a:rPr>
              <a:t>Properties 1-3 still hold</a:t>
            </a:r>
            <a:r>
              <a:rPr lang="en-US" altLang="zh-CN" sz="2000" dirty="0" smtClean="0">
                <a:solidFill>
                  <a:schemeClr val="tx1"/>
                </a:solidFill>
                <a:latin typeface="Times New Roman" panose="02020603050405020304" pitchFamily="18" charset="0"/>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a:solidFill>
                  <a:schemeClr val="tx1"/>
                </a:solidFill>
                <a:latin typeface="Times New Roman" panose="02020603050405020304" pitchFamily="18" charset="0"/>
                <a:cs typeface="Times New Roman" panose="02020603050405020304" pitchFamily="18" charset="0"/>
              </a:rPr>
              <a:t>merge-find </a:t>
            </a:r>
            <a:r>
              <a:rPr lang="en-US" altLang="zh-CN" sz="2800" dirty="0" smtClean="0">
                <a:solidFill>
                  <a:schemeClr val="tx1"/>
                </a:solidFill>
                <a:latin typeface="Times New Roman" panose="02020603050405020304" pitchFamily="18" charset="0"/>
                <a:cs typeface="Times New Roman" panose="02020603050405020304" pitchFamily="18" charset="0"/>
              </a:rPr>
              <a:t>set </a:t>
            </a:r>
            <a:r>
              <a:rPr lang="en-US" altLang="zh-CN" sz="2800" dirty="0">
                <a:solidFill>
                  <a:schemeClr val="tx1"/>
                </a:solidFill>
                <a:latin typeface="Times New Roman" panose="02020603050405020304" pitchFamily="18" charset="0"/>
                <a:cs typeface="Times New Roman" panose="02020603050405020304" pitchFamily="18" charset="0"/>
              </a:rPr>
              <a:t>(path compression)</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10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arn(inVertical)">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smtClean="0">
                <a:solidFill>
                  <a:srgbClr val="FF0000"/>
                </a:solidFill>
                <a:latin typeface="Times New Roman" panose="02020603050405020304" pitchFamily="18" charset="0"/>
                <a:cs typeface="Times New Roman" panose="02020603050405020304" pitchFamily="18" charset="0"/>
              </a:rPr>
              <a:t>Time complexity</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In a sequence of </a:t>
            </a:r>
            <a:r>
              <a:rPr lang="en-US" altLang="zh-CN" sz="2000" i="1" dirty="0">
                <a:solidFill>
                  <a:schemeClr val="tx1"/>
                </a:solidFill>
                <a:latin typeface="Times New Roman" panose="02020603050405020304" pitchFamily="18" charset="0"/>
                <a:cs typeface="Times New Roman" panose="02020603050405020304" pitchFamily="18" charset="0"/>
              </a:rPr>
              <a:t>find</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operations, some may take longer </a:t>
            </a:r>
            <a:r>
              <a:rPr lang="en-US" altLang="zh-CN" sz="2000" dirty="0" smtClean="0">
                <a:solidFill>
                  <a:schemeClr val="tx1"/>
                </a:solidFill>
                <a:latin typeface="Times New Roman" panose="02020603050405020304" pitchFamily="18" charset="0"/>
                <a:cs typeface="Times New Roman" panose="02020603050405020304" pitchFamily="18" charset="0"/>
              </a:rPr>
              <a:t>than </a:t>
            </a:r>
            <a:r>
              <a:rPr lang="en-US" altLang="zh-CN" sz="2000" dirty="0">
                <a:solidFill>
                  <a:schemeClr val="tx1"/>
                </a:solidFill>
                <a:latin typeface="Times New Roman" panose="02020603050405020304" pitchFamily="18" charset="0"/>
                <a:cs typeface="Times New Roman" panose="02020603050405020304" pitchFamily="18" charset="0"/>
              </a:rPr>
              <a:t>others</a:t>
            </a:r>
            <a:r>
              <a:rPr lang="en-US" altLang="zh-CN" sz="2000" dirty="0" smtClean="0">
                <a:solidFill>
                  <a:schemeClr val="tx1"/>
                </a:solidFill>
                <a:latin typeface="Times New Roman" panose="02020603050405020304" pitchFamily="18" charset="0"/>
                <a:cs typeface="Times New Roman" panose="02020603050405020304" pitchFamily="18" charset="0"/>
              </a:rPr>
              <a:t>. Give </a:t>
            </a:r>
            <a:r>
              <a:rPr lang="en-US" altLang="zh-CN" sz="2000" dirty="0">
                <a:solidFill>
                  <a:schemeClr val="tx1"/>
                </a:solidFill>
                <a:latin typeface="Times New Roman" panose="02020603050405020304" pitchFamily="18" charset="0"/>
                <a:cs typeface="Times New Roman" panose="02020603050405020304" pitchFamily="18" charset="0"/>
              </a:rPr>
              <a:t>each node </a:t>
            </a:r>
            <a:r>
              <a:rPr lang="en-US" altLang="zh-CN" sz="2000" dirty="0" smtClean="0">
                <a:solidFill>
                  <a:schemeClr val="tx1"/>
                </a:solidFill>
                <a:latin typeface="Times New Roman" panose="02020603050405020304" pitchFamily="18" charset="0"/>
                <a:cs typeface="Times New Roman" panose="02020603050405020304" pitchFamily="18" charset="0"/>
              </a:rPr>
              <a:t>a certain </a:t>
            </a:r>
            <a:r>
              <a:rPr lang="en-US" altLang="zh-CN" sz="2000" dirty="0">
                <a:solidFill>
                  <a:schemeClr val="tx1"/>
                </a:solidFill>
                <a:latin typeface="Times New Roman" panose="02020603050405020304" pitchFamily="18" charset="0"/>
                <a:cs typeface="Times New Roman" panose="02020603050405020304" pitchFamily="18" charset="0"/>
              </a:rPr>
              <a:t>amount of pocket money, </a:t>
            </a:r>
            <a:r>
              <a:rPr lang="en-US" altLang="zh-CN" sz="2000" dirty="0" smtClean="0">
                <a:solidFill>
                  <a:schemeClr val="tx1"/>
                </a:solidFill>
                <a:latin typeface="Times New Roman" panose="02020603050405020304" pitchFamily="18" charset="0"/>
                <a:cs typeface="Times New Roman" panose="02020603050405020304" pitchFamily="18" charset="0"/>
              </a:rPr>
              <a:t>such </a:t>
            </a:r>
            <a:r>
              <a:rPr lang="en-US" altLang="zh-CN" sz="2000" dirty="0">
                <a:solidFill>
                  <a:schemeClr val="tx1"/>
                </a:solidFill>
                <a:latin typeface="Times New Roman" panose="02020603050405020304" pitchFamily="18" charset="0"/>
                <a:cs typeface="Times New Roman" panose="02020603050405020304" pitchFamily="18" charset="0"/>
              </a:rPr>
              <a:t>that the total money doled out is at most </a:t>
            </a:r>
            <a:r>
              <a:rPr lang="en-US" altLang="zh-CN" sz="2000" i="1" dirty="0" err="1" smtClean="0">
                <a:solidFill>
                  <a:schemeClr val="tx1"/>
                </a:solidFill>
                <a:latin typeface="Times New Roman" panose="02020603050405020304" pitchFamily="18" charset="0"/>
                <a:cs typeface="Times New Roman" panose="02020603050405020304" pitchFamily="18" charset="0"/>
              </a:rPr>
              <a:t>n</a:t>
            </a:r>
            <a:r>
              <a:rPr lang="en-US" altLang="zh-CN" sz="2000" dirty="0" err="1" smtClean="0">
                <a:solidFill>
                  <a:schemeClr val="tx1"/>
                </a:solidFill>
                <a:latin typeface="Times New Roman" panose="02020603050405020304" pitchFamily="18" charset="0"/>
                <a:cs typeface="Times New Roman" panose="02020603050405020304" pitchFamily="18" charset="0"/>
              </a:rPr>
              <a:t>log</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dirty="0" smtClean="0">
                <a:solidFill>
                  <a:schemeClr val="tx1"/>
                </a:solidFill>
                <a:latin typeface="Times New Roman" panose="02020603050405020304" pitchFamily="18" charset="0"/>
                <a:cs typeface="Times New Roman" panose="02020603050405020304" pitchFamily="18" charset="0"/>
              </a:rPr>
              <a:t> dollars. </a:t>
            </a:r>
          </a:p>
          <a:p>
            <a:pPr lvl="1">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E</a:t>
            </a:r>
            <a:r>
              <a:rPr lang="en-US" altLang="zh-CN" sz="2000" dirty="0" smtClean="0">
                <a:solidFill>
                  <a:schemeClr val="tx1"/>
                </a:solidFill>
                <a:latin typeface="Times New Roman" panose="02020603050405020304" pitchFamily="18" charset="0"/>
                <a:cs typeface="Times New Roman" panose="02020603050405020304" pitchFamily="18" charset="0"/>
              </a:rPr>
              <a:t>ach </a:t>
            </a:r>
            <a:r>
              <a:rPr lang="en-US" altLang="zh-CN" sz="2000" i="1" dirty="0" smtClean="0">
                <a:solidFill>
                  <a:schemeClr val="tx1"/>
                </a:solidFill>
                <a:latin typeface="Times New Roman" panose="02020603050405020304" pitchFamily="18" charset="0"/>
                <a:cs typeface="Times New Roman" panose="02020603050405020304" pitchFamily="18" charset="0"/>
              </a:rPr>
              <a:t>find</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x</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takes </a:t>
            </a:r>
            <a:r>
              <a:rPr lang="en-US" altLang="zh-CN" sz="2000" i="1" dirty="0" smtClean="0">
                <a:solidFill>
                  <a:schemeClr val="tx1"/>
                </a:solidFill>
                <a:latin typeface="Times New Roman" panose="02020603050405020304" pitchFamily="18" charset="0"/>
                <a:cs typeface="Times New Roman" panose="02020603050405020304" pitchFamily="18" charset="0"/>
              </a:rPr>
              <a:t>O</a:t>
            </a:r>
            <a:r>
              <a:rPr lang="en-US" altLang="zh-CN" sz="2000" dirty="0" smtClean="0">
                <a:solidFill>
                  <a:schemeClr val="tx1"/>
                </a:solidFill>
                <a:latin typeface="Times New Roman" panose="02020603050405020304" pitchFamily="18" charset="0"/>
                <a:cs typeface="Times New Roman" panose="02020603050405020304" pitchFamily="18" charset="0"/>
              </a:rPr>
              <a:t>(log*</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steps, plus some additional amount of </a:t>
            </a:r>
            <a:r>
              <a:rPr lang="en-US" altLang="zh-CN" sz="2000" dirty="0" smtClean="0">
                <a:solidFill>
                  <a:schemeClr val="tx1"/>
                </a:solidFill>
                <a:latin typeface="Times New Roman" panose="02020603050405020304" pitchFamily="18" charset="0"/>
                <a:cs typeface="Times New Roman" panose="02020603050405020304" pitchFamily="18" charset="0"/>
              </a:rPr>
              <a:t>time that </a:t>
            </a:r>
            <a:r>
              <a:rPr lang="en-US" altLang="zh-CN" sz="2000" dirty="0">
                <a:solidFill>
                  <a:schemeClr val="tx1"/>
                </a:solidFill>
                <a:latin typeface="Times New Roman" panose="02020603050405020304" pitchFamily="18" charset="0"/>
                <a:cs typeface="Times New Roman" panose="02020603050405020304" pitchFamily="18" charset="0"/>
              </a:rPr>
              <a:t>can be </a:t>
            </a:r>
            <a:r>
              <a:rPr lang="en-US" altLang="zh-CN" sz="2000" dirty="0" smtClean="0">
                <a:solidFill>
                  <a:schemeClr val="tx1"/>
                </a:solidFill>
                <a:latin typeface="Times New Roman" panose="02020603050405020304" pitchFamily="18" charset="0"/>
                <a:cs typeface="Times New Roman" panose="02020603050405020304" pitchFamily="18" charset="0"/>
              </a:rPr>
              <a:t>paid for </a:t>
            </a:r>
            <a:r>
              <a:rPr lang="en-US" altLang="zh-CN" sz="2000" dirty="0">
                <a:solidFill>
                  <a:schemeClr val="tx1"/>
                </a:solidFill>
                <a:latin typeface="Times New Roman" panose="02020603050405020304" pitchFamily="18" charset="0"/>
                <a:cs typeface="Times New Roman" panose="02020603050405020304" pitchFamily="18" charset="0"/>
              </a:rPr>
              <a:t>using the pocket money of the nodes </a:t>
            </a:r>
            <a:r>
              <a:rPr lang="en-US" altLang="zh-CN" sz="2000" dirty="0" smtClean="0">
                <a:solidFill>
                  <a:schemeClr val="tx1"/>
                </a:solidFill>
                <a:latin typeface="Times New Roman" panose="02020603050405020304" pitchFamily="18" charset="0"/>
                <a:cs typeface="Times New Roman" panose="02020603050405020304" pitchFamily="18" charset="0"/>
              </a:rPr>
              <a:t>involved</a:t>
            </a:r>
            <a:r>
              <a:rPr lang="en-US" altLang="zh-CN" sz="2000" dirty="0"/>
              <a:t> </a:t>
            </a:r>
            <a:r>
              <a:rPr lang="en-US" altLang="zh-CN" sz="2000" dirty="0" smtClean="0">
                <a:solidFill>
                  <a:schemeClr val="tx1"/>
                </a:solidFill>
              </a:rPr>
              <a:t>―</a:t>
            </a:r>
            <a:r>
              <a:rPr lang="en-US" altLang="zh-CN" sz="2000" dirty="0" smtClean="0"/>
              <a:t> </a:t>
            </a:r>
            <a:r>
              <a:rPr lang="en-US" altLang="zh-CN" sz="2000" dirty="0" smtClean="0">
                <a:solidFill>
                  <a:schemeClr val="tx1"/>
                </a:solidFill>
                <a:latin typeface="Times New Roman" panose="02020603050405020304" pitchFamily="18" charset="0"/>
                <a:cs typeface="Times New Roman" panose="02020603050405020304" pitchFamily="18" charset="0"/>
              </a:rPr>
              <a:t>one </a:t>
            </a:r>
            <a:r>
              <a:rPr lang="en-US" altLang="zh-CN" sz="2000" dirty="0">
                <a:solidFill>
                  <a:schemeClr val="tx1"/>
                </a:solidFill>
                <a:latin typeface="Times New Roman" panose="02020603050405020304" pitchFamily="18" charset="0"/>
                <a:cs typeface="Times New Roman" panose="02020603050405020304" pitchFamily="18" charset="0"/>
              </a:rPr>
              <a:t>dollar per unit </a:t>
            </a:r>
            <a:r>
              <a:rPr lang="en-US" altLang="zh-CN" sz="2000" dirty="0" smtClean="0">
                <a:solidFill>
                  <a:schemeClr val="tx1"/>
                </a:solidFill>
                <a:latin typeface="Times New Roman" panose="02020603050405020304" pitchFamily="18" charset="0"/>
                <a:cs typeface="Times New Roman" panose="02020603050405020304" pitchFamily="18" charset="0"/>
              </a:rPr>
              <a:t>of time</a:t>
            </a:r>
            <a:r>
              <a:rPr lang="en-US" altLang="zh-CN" sz="2000" dirty="0">
                <a:solidFill>
                  <a:schemeClr val="tx1"/>
                </a:solidFill>
                <a:latin typeface="Times New Roman" panose="02020603050405020304" pitchFamily="18" charset="0"/>
                <a:cs typeface="Times New Roman" panose="02020603050405020304" pitchFamily="18" charset="0"/>
              </a:rPr>
              <a:t>. </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lvl="1">
              <a:lnSpc>
                <a:spcPct val="110000"/>
              </a:lnSpc>
              <a:spcBef>
                <a:spcPts val="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rPr>
              <a:t>The </a:t>
            </a:r>
            <a:r>
              <a:rPr lang="en-US" altLang="zh-CN" sz="2000" dirty="0">
                <a:solidFill>
                  <a:schemeClr val="tx1"/>
                </a:solidFill>
                <a:latin typeface="Times New Roman" panose="02020603050405020304" pitchFamily="18" charset="0"/>
                <a:cs typeface="Times New Roman" panose="02020603050405020304" pitchFamily="18" charset="0"/>
              </a:rPr>
              <a:t>overall time for </a:t>
            </a:r>
            <a:r>
              <a:rPr lang="en-US" altLang="zh-CN" sz="2000" i="1" dirty="0">
                <a:solidFill>
                  <a:schemeClr val="tx1"/>
                </a:solidFill>
                <a:latin typeface="Times New Roman" panose="02020603050405020304" pitchFamily="18" charset="0"/>
                <a:cs typeface="Times New Roman" panose="02020603050405020304" pitchFamily="18" charset="0"/>
              </a:rPr>
              <a:t>m</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smtClean="0">
                <a:solidFill>
                  <a:schemeClr val="tx1"/>
                </a:solidFill>
                <a:latin typeface="Times New Roman" panose="02020603050405020304" pitchFamily="18" charset="0"/>
                <a:cs typeface="Times New Roman" panose="02020603050405020304" pitchFamily="18" charset="0"/>
              </a:rPr>
              <a:t>find</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x</a:t>
            </a:r>
            <a:r>
              <a:rPr lang="en-US" altLang="zh-CN" sz="2000" dirty="0" smtClean="0">
                <a:solidFill>
                  <a:schemeClr val="tx1"/>
                </a:solidFill>
                <a:latin typeface="Times New Roman" panose="02020603050405020304" pitchFamily="18" charset="0"/>
                <a:cs typeface="Times New Roman" panose="02020603050405020304" pitchFamily="18" charset="0"/>
              </a:rPr>
              <a:t>) is at most </a:t>
            </a:r>
            <a:r>
              <a:rPr lang="en-US" altLang="zh-CN" sz="2000" i="1" dirty="0" smtClean="0">
                <a:solidFill>
                  <a:schemeClr val="tx1"/>
                </a:solidFill>
                <a:latin typeface="Times New Roman" panose="02020603050405020304" pitchFamily="18" charset="0"/>
                <a:cs typeface="Times New Roman" panose="02020603050405020304" pitchFamily="18" charset="0"/>
              </a:rPr>
              <a:t>O</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err="1" smtClean="0">
                <a:solidFill>
                  <a:schemeClr val="tx1"/>
                </a:solidFill>
                <a:latin typeface="Times New Roman" panose="02020603050405020304" pitchFamily="18" charset="0"/>
                <a:cs typeface="Times New Roman" panose="02020603050405020304" pitchFamily="18" charset="0"/>
              </a:rPr>
              <a:t>m</a:t>
            </a:r>
            <a:r>
              <a:rPr lang="en-US" altLang="zh-CN" sz="2000" dirty="0" err="1" smtClean="0">
                <a:solidFill>
                  <a:schemeClr val="tx1"/>
                </a:solidFill>
                <a:latin typeface="Times New Roman" panose="02020603050405020304" pitchFamily="18" charset="0"/>
                <a:cs typeface="Times New Roman" panose="02020603050405020304" pitchFamily="18" charset="0"/>
              </a:rPr>
              <a:t>log</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dirty="0" smtClean="0">
                <a:solidFill>
                  <a:schemeClr val="tx1"/>
                </a:solidFill>
                <a:latin typeface="Times New Roman" panose="02020603050405020304" pitchFamily="18" charset="0"/>
                <a:cs typeface="Times New Roman" panose="02020603050405020304" pitchFamily="18" charset="0"/>
              </a:rPr>
              <a:t>) + </a:t>
            </a:r>
            <a:r>
              <a:rPr lang="en-US" altLang="zh-CN" sz="2000" i="1" dirty="0" smtClean="0">
                <a:solidFill>
                  <a:schemeClr val="tx1"/>
                </a:solidFill>
                <a:latin typeface="Times New Roman" panose="02020603050405020304" pitchFamily="18" charset="0"/>
                <a:cs typeface="Times New Roman" panose="02020603050405020304" pitchFamily="18" charset="0"/>
              </a:rPr>
              <a:t>O</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err="1" smtClean="0">
                <a:solidFill>
                  <a:schemeClr val="tx1"/>
                </a:solidFill>
                <a:latin typeface="Times New Roman" panose="02020603050405020304" pitchFamily="18" charset="0"/>
                <a:cs typeface="Times New Roman" panose="02020603050405020304" pitchFamily="18" charset="0"/>
              </a:rPr>
              <a:t>n</a:t>
            </a:r>
            <a:r>
              <a:rPr lang="en-US" altLang="zh-CN" sz="2000" dirty="0" err="1" smtClean="0">
                <a:solidFill>
                  <a:schemeClr val="tx1"/>
                </a:solidFill>
                <a:latin typeface="Times New Roman" panose="02020603050405020304" pitchFamily="18" charset="0"/>
                <a:cs typeface="Times New Roman" panose="02020603050405020304" pitchFamily="18" charset="0"/>
              </a:rPr>
              <a:t>log</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a:lnSpc>
                <a:spcPct val="110000"/>
              </a:lnSpc>
              <a:spcBef>
                <a:spcPts val="0"/>
              </a:spcBef>
              <a:buFont typeface="Wingdings" panose="05000000000000000000" pitchFamily="2" charset="2"/>
              <a:buChar char="Ø"/>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a:solidFill>
                  <a:schemeClr val="tx1"/>
                </a:solidFill>
                <a:latin typeface="Times New Roman" panose="02020603050405020304" pitchFamily="18" charset="0"/>
                <a:cs typeface="Times New Roman" panose="02020603050405020304" pitchFamily="18" charset="0"/>
              </a:rPr>
              <a:t>merge-find </a:t>
            </a:r>
            <a:r>
              <a:rPr lang="en-US" altLang="zh-CN" sz="2800" dirty="0" smtClean="0">
                <a:solidFill>
                  <a:schemeClr val="tx1"/>
                </a:solidFill>
                <a:latin typeface="Times New Roman" panose="02020603050405020304" pitchFamily="18" charset="0"/>
                <a:cs typeface="Times New Roman" panose="02020603050405020304" pitchFamily="18" charset="0"/>
              </a:rPr>
              <a:t>set (path compression</a:t>
            </a:r>
            <a:r>
              <a:rPr lang="en-US" altLang="zh-CN" sz="2800" dirty="0">
                <a:solidFill>
                  <a:schemeClr val="tx1"/>
                </a:solidFill>
                <a:latin typeface="Times New Roman" panose="02020603050405020304" pitchFamily="18" charset="0"/>
                <a:cs typeface="Times New Roman" panose="02020603050405020304" pitchFamily="18" charset="0"/>
              </a:rPr>
              <a: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09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p:cNvGraphicFramePr>
            <a:graphicFrameLocks noChangeAspect="1"/>
          </p:cNvGraphicFramePr>
          <p:nvPr>
            <p:extLst>
              <p:ext uri="{D42A27DB-BD31-4B8C-83A1-F6EECF244321}">
                <p14:modId xmlns:p14="http://schemas.microsoft.com/office/powerpoint/2010/main" val="875856382"/>
              </p:ext>
            </p:extLst>
          </p:nvPr>
        </p:nvGraphicFramePr>
        <p:xfrm>
          <a:off x="1350276" y="2575621"/>
          <a:ext cx="4635500" cy="342900"/>
        </p:xfrm>
        <a:graphic>
          <a:graphicData uri="http://schemas.openxmlformats.org/presentationml/2006/ole">
            <mc:AlternateContent xmlns:mc="http://schemas.openxmlformats.org/markup-compatibility/2006">
              <mc:Choice xmlns:v="urn:schemas-microsoft-com:vml" Requires="v">
                <p:oleObj spid="_x0000_s87294" name="Equation" r:id="rId4" imgW="4635360" imgH="342720" progId="Equation.DSMT4">
                  <p:embed/>
                </p:oleObj>
              </mc:Choice>
              <mc:Fallback>
                <p:oleObj name="Equation" r:id="rId4" imgW="4635360" imgH="342720" progId="Equation.DSMT4">
                  <p:embed/>
                  <p:pic>
                    <p:nvPicPr>
                      <p:cNvPr id="0" name=""/>
                      <p:cNvPicPr/>
                      <p:nvPr/>
                    </p:nvPicPr>
                    <p:blipFill>
                      <a:blip r:embed="rId5"/>
                      <a:stretch>
                        <a:fillRect/>
                      </a:stretch>
                    </p:blipFill>
                    <p:spPr>
                      <a:xfrm>
                        <a:off x="1350276" y="2575621"/>
                        <a:ext cx="4635500" cy="342900"/>
                      </a:xfrm>
                      <a:prstGeom prst="rect">
                        <a:avLst/>
                      </a:prstGeom>
                    </p:spPr>
                  </p:pic>
                </p:oleObj>
              </mc:Fallback>
            </mc:AlternateContent>
          </a:graphicData>
        </a:graphic>
      </p:graphicFrame>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273600" indent="-273600">
              <a:lnSpc>
                <a:spcPct val="110000"/>
              </a:lnSpc>
              <a:spcBef>
                <a:spcPts val="0"/>
              </a:spcBef>
              <a:buFont typeface="+mj-lt"/>
              <a:buAutoNum type="arabicPeriod"/>
            </a:pPr>
            <a:r>
              <a:rPr lang="en-US" altLang="zh-CN" sz="2000" dirty="0">
                <a:solidFill>
                  <a:schemeClr val="tx1"/>
                </a:solidFill>
                <a:latin typeface="Times New Roman" panose="02020603050405020304" pitchFamily="18" charset="0"/>
                <a:cs typeface="Times New Roman" panose="02020603050405020304" pitchFamily="18" charset="0"/>
              </a:rPr>
              <a:t>By Property 3, for </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elements, their rank values                         .</a:t>
            </a:r>
          </a:p>
          <a:p>
            <a:pPr marL="273600" indent="-273600">
              <a:lnSpc>
                <a:spcPct val="110000"/>
              </a:lnSpc>
              <a:spcBef>
                <a:spcPts val="0"/>
              </a:spcBef>
              <a:buFont typeface="+mj-lt"/>
              <a:buAutoNum type="arabicPeriod"/>
            </a:pPr>
            <a:r>
              <a:rPr lang="en-US" altLang="zh-CN" sz="2000" dirty="0">
                <a:solidFill>
                  <a:schemeClr val="tx1"/>
                </a:solidFill>
                <a:latin typeface="Times New Roman" panose="02020603050405020304" pitchFamily="18" charset="0"/>
                <a:cs typeface="Times New Roman" panose="02020603050405020304" pitchFamily="18" charset="0"/>
              </a:rPr>
              <a:t>Partition {1, …, log </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into log*</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intervals</a:t>
            </a:r>
            <a:r>
              <a:rPr lang="en-US" altLang="zh-CN" sz="2000" i="1" dirty="0">
                <a:solidFill>
                  <a:schemeClr val="tx1"/>
                </a:solidFill>
                <a:latin typeface="Times New Roman" panose="02020603050405020304" pitchFamily="18" charset="0"/>
                <a:cs typeface="Times New Roman" panose="02020603050405020304" pitchFamily="18" charset="0"/>
              </a:rPr>
              <a:t>.</a:t>
            </a:r>
          </a:p>
          <a:p>
            <a:pPr lvl="1">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 </a:t>
            </a:r>
          </a:p>
          <a:p>
            <a:pPr lvl="1">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log*</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a:t>
            </a:r>
          </a:p>
          <a:p>
            <a:pPr lvl="1">
              <a:lnSpc>
                <a:spcPct val="110000"/>
              </a:lnSpc>
              <a:spcBef>
                <a:spcPts val="0"/>
              </a:spcBef>
              <a:buFont typeface="Wingdings" panose="05000000000000000000" pitchFamily="2" charset="2"/>
              <a:buChar char="Ø"/>
            </a:pPr>
            <a:endParaRPr lang="zh-CN" altLang="en-US" sz="2000" dirty="0">
              <a:solidFill>
                <a:schemeClr val="tx1"/>
              </a:solidFill>
              <a:latin typeface="Times New Roman" panose="02020603050405020304" pitchFamily="18" charset="0"/>
              <a:cs typeface="Times New Roman" panose="02020603050405020304" pitchFamily="18" charset="0"/>
            </a:endParaRPr>
          </a:p>
          <a:p>
            <a:pPr lvl="1">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In practice, </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 </a:t>
            </a:r>
            <a:r>
              <a:rPr lang="en-US" altLang="zh-CN" sz="2000" dirty="0" smtClean="0">
                <a:solidFill>
                  <a:schemeClr val="tx1"/>
                </a:solidFill>
                <a:latin typeface="Times New Roman" panose="02020603050405020304" pitchFamily="18" charset="0"/>
                <a:cs typeface="Times New Roman" panose="02020603050405020304" pitchFamily="18" charset="0"/>
              </a:rPr>
              <a:t>2</a:t>
            </a:r>
            <a:r>
              <a:rPr lang="en-US" altLang="zh-CN" sz="2000" baseline="30000" dirty="0" smtClean="0">
                <a:solidFill>
                  <a:schemeClr val="tx1"/>
                </a:solidFill>
                <a:latin typeface="Times New Roman" panose="02020603050405020304" pitchFamily="18" charset="0"/>
                <a:cs typeface="Times New Roman" panose="02020603050405020304" pitchFamily="18" charset="0"/>
              </a:rPr>
              <a:t>65536</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so log*</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 5.</a:t>
            </a:r>
          </a:p>
          <a:p>
            <a:pPr marL="0" indent="0">
              <a:lnSpc>
                <a:spcPct val="110000"/>
              </a:lnSpc>
              <a:spcBef>
                <a:spcPts val="0"/>
              </a:spcBef>
              <a:buClr>
                <a:srgbClr val="7030A0"/>
              </a:buClr>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273600" indent="-273600">
              <a:lnSpc>
                <a:spcPct val="110000"/>
              </a:lnSpc>
              <a:spcBef>
                <a:spcPts val="0"/>
              </a:spcBef>
              <a:buClr>
                <a:srgbClr val="7030A0"/>
              </a:buClr>
              <a:buFont typeface="+mj-lt"/>
              <a:buAutoNum type="arabicPeriod" startAt="3"/>
            </a:pPr>
            <a:r>
              <a:rPr lang="en-US" altLang="zh-CN" sz="2000" dirty="0" smtClean="0">
                <a:solidFill>
                  <a:schemeClr val="tx1"/>
                </a:solidFill>
                <a:latin typeface="Times New Roman" panose="02020603050405020304" pitchFamily="18" charset="0"/>
                <a:cs typeface="Times New Roman" panose="02020603050405020304" pitchFamily="18" charset="0"/>
              </a:rPr>
              <a:t>A </a:t>
            </a:r>
            <a:r>
              <a:rPr lang="en-US" altLang="zh-CN" sz="2000" dirty="0">
                <a:solidFill>
                  <a:schemeClr val="tx1"/>
                </a:solidFill>
                <a:latin typeface="Times New Roman" panose="02020603050405020304" pitchFamily="18" charset="0"/>
                <a:cs typeface="Times New Roman" panose="02020603050405020304" pitchFamily="18" charset="0"/>
              </a:rPr>
              <a:t>node receives its allowance as soon as it ceases to be a root, at which </a:t>
            </a:r>
            <a:r>
              <a:rPr lang="en-US" altLang="zh-CN" sz="2000" dirty="0" smtClean="0">
                <a:solidFill>
                  <a:schemeClr val="tx1"/>
                </a:solidFill>
                <a:latin typeface="Times New Roman" panose="02020603050405020304" pitchFamily="18" charset="0"/>
                <a:cs typeface="Times New Roman" panose="02020603050405020304" pitchFamily="18" charset="0"/>
              </a:rPr>
              <a:t>point its </a:t>
            </a:r>
            <a:r>
              <a:rPr lang="en-US" altLang="zh-CN" sz="2000" dirty="0">
                <a:solidFill>
                  <a:schemeClr val="tx1"/>
                </a:solidFill>
                <a:latin typeface="Times New Roman" panose="02020603050405020304" pitchFamily="18" charset="0"/>
                <a:cs typeface="Times New Roman" panose="02020603050405020304" pitchFamily="18" charset="0"/>
              </a:rPr>
              <a:t>rank is </a:t>
            </a:r>
            <a:r>
              <a:rPr lang="en-US" altLang="zh-CN" sz="2000" dirty="0" smtClean="0">
                <a:solidFill>
                  <a:schemeClr val="tx1"/>
                </a:solidFill>
                <a:latin typeface="Times New Roman" panose="02020603050405020304" pitchFamily="18" charset="0"/>
                <a:cs typeface="Times New Roman" panose="02020603050405020304" pitchFamily="18" charset="0"/>
              </a:rPr>
              <a:t>fixed. If </a:t>
            </a:r>
            <a:r>
              <a:rPr lang="en-US" altLang="zh-CN" sz="2000" dirty="0">
                <a:solidFill>
                  <a:schemeClr val="tx1"/>
                </a:solidFill>
                <a:latin typeface="Times New Roman" panose="02020603050405020304" pitchFamily="18" charset="0"/>
                <a:cs typeface="Times New Roman" panose="02020603050405020304" pitchFamily="18" charset="0"/>
              </a:rPr>
              <a:t>this rank lies in the </a:t>
            </a:r>
            <a:r>
              <a:rPr lang="en-US" altLang="zh-CN" sz="2000" dirty="0" smtClean="0">
                <a:solidFill>
                  <a:schemeClr val="tx1"/>
                </a:solidFill>
                <a:latin typeface="Times New Roman" panose="02020603050405020304" pitchFamily="18" charset="0"/>
                <a:cs typeface="Times New Roman" panose="02020603050405020304" pitchFamily="18" charset="0"/>
              </a:rPr>
              <a:t>interval </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 2</a:t>
            </a:r>
            <a:r>
              <a:rPr lang="en-US" altLang="zh-CN" sz="2000" i="1" baseline="30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the node receives 2</a:t>
            </a:r>
            <a:r>
              <a:rPr lang="en-US" altLang="zh-CN" sz="2000" i="1" baseline="30000"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dollars.</a:t>
            </a:r>
          </a:p>
          <a:p>
            <a:pPr marL="273600" indent="-273600">
              <a:lnSpc>
                <a:spcPct val="110000"/>
              </a:lnSpc>
              <a:spcBef>
                <a:spcPts val="0"/>
              </a:spcBef>
              <a:buClr>
                <a:srgbClr val="7030A0"/>
              </a:buClr>
              <a:buFont typeface="+mj-lt"/>
              <a:buAutoNum type="arabicPeriod" startAt="3"/>
            </a:pPr>
            <a:r>
              <a:rPr lang="en-US" altLang="zh-CN" sz="2000" dirty="0">
                <a:solidFill>
                  <a:schemeClr val="tx1"/>
                </a:solidFill>
                <a:latin typeface="Times New Roman" panose="02020603050405020304" pitchFamily="18" charset="0"/>
                <a:cs typeface="Times New Roman" panose="02020603050405020304" pitchFamily="18" charset="0"/>
              </a:rPr>
              <a:t>By Property 3, the number of nodes with rank &gt; </a:t>
            </a:r>
            <a:r>
              <a:rPr lang="en-US" altLang="zh-CN" sz="2000" i="1"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is bounded </a:t>
            </a:r>
            <a:r>
              <a:rPr lang="en-US" altLang="zh-CN" sz="2000" dirty="0" smtClean="0">
                <a:solidFill>
                  <a:schemeClr val="tx1"/>
                </a:solidFill>
                <a:latin typeface="Times New Roman" panose="02020603050405020304" pitchFamily="18" charset="0"/>
                <a:cs typeface="Times New Roman" panose="02020603050405020304" pitchFamily="18" charset="0"/>
              </a:rPr>
              <a:t>by</a:t>
            </a:r>
          </a:p>
          <a:p>
            <a:pPr marL="0" indent="0">
              <a:lnSpc>
                <a:spcPct val="110000"/>
              </a:lnSpc>
              <a:spcBef>
                <a:spcPts val="0"/>
              </a:spcBef>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r>
              <a:rPr lang="en-US" altLang="zh-CN" sz="2000" dirty="0" smtClean="0">
                <a:solidFill>
                  <a:schemeClr val="tx1"/>
                </a:solidFill>
                <a:latin typeface="Times New Roman" panose="02020603050405020304" pitchFamily="18" charset="0"/>
                <a:cs typeface="Times New Roman" panose="02020603050405020304" pitchFamily="18" charset="0"/>
              </a:rPr>
              <a:t>The </a:t>
            </a:r>
            <a:r>
              <a:rPr lang="en-US" altLang="zh-CN" sz="2000" dirty="0">
                <a:solidFill>
                  <a:schemeClr val="tx1"/>
                </a:solidFill>
                <a:latin typeface="Times New Roman" panose="02020603050405020304" pitchFamily="18" charset="0"/>
                <a:cs typeface="Times New Roman" panose="02020603050405020304" pitchFamily="18" charset="0"/>
              </a:rPr>
              <a:t>total money given to nodes in </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 …, </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i="1" baseline="30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p>
          <a:p>
            <a:pPr marL="273600" indent="-273600">
              <a:lnSpc>
                <a:spcPct val="110000"/>
              </a:lnSpc>
              <a:spcBef>
                <a:spcPts val="0"/>
              </a:spcBef>
              <a:buClr>
                <a:srgbClr val="7030A0"/>
              </a:buClr>
              <a:buFont typeface="+mj-lt"/>
              <a:buAutoNum type="arabicPeriod" startAt="5"/>
            </a:pPr>
            <a:r>
              <a:rPr lang="en-US" altLang="zh-CN" sz="2000" dirty="0" smtClean="0">
                <a:solidFill>
                  <a:schemeClr val="tx1"/>
                </a:solidFill>
                <a:latin typeface="Times New Roman" panose="02020603050405020304" pitchFamily="18" charset="0"/>
                <a:cs typeface="Times New Roman" panose="02020603050405020304" pitchFamily="18" charset="0"/>
              </a:rPr>
              <a:t>There </a:t>
            </a:r>
            <a:r>
              <a:rPr lang="en-US" altLang="zh-CN" sz="2000" dirty="0">
                <a:solidFill>
                  <a:schemeClr val="tx1"/>
                </a:solidFill>
                <a:latin typeface="Times New Roman" panose="02020603050405020304" pitchFamily="18" charset="0"/>
                <a:cs typeface="Times New Roman" panose="02020603050405020304" pitchFamily="18" charset="0"/>
              </a:rPr>
              <a:t>are </a:t>
            </a:r>
            <a:r>
              <a:rPr lang="en-US" altLang="zh-CN" sz="2000" dirty="0" smtClean="0">
                <a:solidFill>
                  <a:schemeClr val="tx1"/>
                </a:solidFill>
                <a:latin typeface="Times New Roman" panose="02020603050405020304" pitchFamily="18" charset="0"/>
                <a:cs typeface="Times New Roman" panose="02020603050405020304" pitchFamily="18" charset="0"/>
              </a:rPr>
              <a:t>log*</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intervals, the total money disbursed to all nodes is </a:t>
            </a:r>
            <a:r>
              <a:rPr lang="en-US" altLang="zh-CN" sz="2000" i="1" dirty="0" err="1" smtClean="0">
                <a:solidFill>
                  <a:schemeClr val="tx1"/>
                </a:solidFill>
                <a:latin typeface="Times New Roman" panose="02020603050405020304" pitchFamily="18" charset="0"/>
                <a:cs typeface="Times New Roman" panose="02020603050405020304" pitchFamily="18" charset="0"/>
              </a:rPr>
              <a:t>n</a:t>
            </a:r>
            <a:r>
              <a:rPr lang="en-US" altLang="zh-CN" sz="2000" dirty="0" err="1" smtClean="0">
                <a:solidFill>
                  <a:schemeClr val="tx1"/>
                </a:solidFill>
                <a:latin typeface="Times New Roman" panose="02020603050405020304" pitchFamily="18" charset="0"/>
                <a:cs typeface="Times New Roman" panose="02020603050405020304" pitchFamily="18" charset="0"/>
              </a:rPr>
              <a:t>log</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dirty="0" smtClean="0">
                <a:solidFill>
                  <a:schemeClr val="tx1"/>
                </a:solidFill>
                <a:latin typeface="Times New Roman" panose="02020603050405020304" pitchFamily="18" charset="0"/>
                <a:cs typeface="Times New Roman" panose="02020603050405020304" pitchFamily="18" charset="0"/>
              </a:rPr>
              <a:t>.</a:t>
            </a: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a:solidFill>
                  <a:schemeClr val="tx1"/>
                </a:solidFill>
                <a:latin typeface="Times New Roman" panose="02020603050405020304" pitchFamily="18" charset="0"/>
                <a:cs typeface="Times New Roman" panose="02020603050405020304" pitchFamily="18" charset="0"/>
              </a:rPr>
              <a:t>merge-find </a:t>
            </a:r>
            <a:r>
              <a:rPr lang="en-US" altLang="zh-CN" sz="2800" dirty="0" smtClean="0">
                <a:solidFill>
                  <a:schemeClr val="tx1"/>
                </a:solidFill>
                <a:latin typeface="Times New Roman" panose="02020603050405020304" pitchFamily="18" charset="0"/>
                <a:cs typeface="Times New Roman" panose="02020603050405020304" pitchFamily="18" charset="0"/>
              </a:rPr>
              <a:t>set (path compression</a:t>
            </a:r>
            <a:r>
              <a:rPr lang="en-US" altLang="zh-CN" sz="2800" dirty="0">
                <a:solidFill>
                  <a:schemeClr val="tx1"/>
                </a:solidFill>
                <a:latin typeface="Times New Roman" panose="02020603050405020304" pitchFamily="18" charset="0"/>
                <a:cs typeface="Times New Roman" panose="02020603050405020304" pitchFamily="18" charset="0"/>
              </a:rPr>
              <a: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025805647"/>
              </p:ext>
            </p:extLst>
          </p:nvPr>
        </p:nvGraphicFramePr>
        <p:xfrm>
          <a:off x="5844749" y="1274584"/>
          <a:ext cx="1536700" cy="304800"/>
        </p:xfrm>
        <a:graphic>
          <a:graphicData uri="http://schemas.openxmlformats.org/presentationml/2006/ole">
            <mc:AlternateContent xmlns:mc="http://schemas.openxmlformats.org/markup-compatibility/2006">
              <mc:Choice xmlns:v="urn:schemas-microsoft-com:vml" Requires="v">
                <p:oleObj spid="_x0000_s87295" name="Equation" r:id="rId6" imgW="1536480" imgH="304560" progId="Equation.DSMT4">
                  <p:embed/>
                </p:oleObj>
              </mc:Choice>
              <mc:Fallback>
                <p:oleObj name="Equation" r:id="rId6" imgW="1536480" imgH="304560" progId="Equation.DSMT4">
                  <p:embed/>
                  <p:pic>
                    <p:nvPicPr>
                      <p:cNvPr id="0" name=""/>
                      <p:cNvPicPr/>
                      <p:nvPr/>
                    </p:nvPicPr>
                    <p:blipFill>
                      <a:blip r:embed="rId7"/>
                      <a:stretch>
                        <a:fillRect/>
                      </a:stretch>
                    </p:blipFill>
                    <p:spPr>
                      <a:xfrm>
                        <a:off x="5844749" y="1274584"/>
                        <a:ext cx="1536700" cy="3048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741123529"/>
              </p:ext>
            </p:extLst>
          </p:nvPr>
        </p:nvGraphicFramePr>
        <p:xfrm>
          <a:off x="1259632" y="1906579"/>
          <a:ext cx="7213600" cy="342900"/>
        </p:xfrm>
        <a:graphic>
          <a:graphicData uri="http://schemas.openxmlformats.org/presentationml/2006/ole">
            <mc:AlternateContent xmlns:mc="http://schemas.openxmlformats.org/markup-compatibility/2006">
              <mc:Choice xmlns:v="urn:schemas-microsoft-com:vml" Requires="v">
                <p:oleObj spid="_x0000_s87296" name="Equation" r:id="rId8" imgW="7213320" imgH="342720" progId="Equation.DSMT4">
                  <p:embed/>
                </p:oleObj>
              </mc:Choice>
              <mc:Fallback>
                <p:oleObj name="Equation" r:id="rId8" imgW="7213320" imgH="342720" progId="Equation.DSMT4">
                  <p:embed/>
                  <p:pic>
                    <p:nvPicPr>
                      <p:cNvPr id="0" name=""/>
                      <p:cNvPicPr/>
                      <p:nvPr/>
                    </p:nvPicPr>
                    <p:blipFill>
                      <a:blip r:embed="rId9"/>
                      <a:stretch>
                        <a:fillRect/>
                      </a:stretch>
                    </p:blipFill>
                    <p:spPr>
                      <a:xfrm>
                        <a:off x="1259632" y="1906579"/>
                        <a:ext cx="7213600" cy="3429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016481646"/>
              </p:ext>
            </p:extLst>
          </p:nvPr>
        </p:nvGraphicFramePr>
        <p:xfrm>
          <a:off x="1960364" y="2279097"/>
          <a:ext cx="3949700" cy="304800"/>
        </p:xfrm>
        <a:graphic>
          <a:graphicData uri="http://schemas.openxmlformats.org/presentationml/2006/ole">
            <mc:AlternateContent xmlns:mc="http://schemas.openxmlformats.org/markup-compatibility/2006">
              <mc:Choice xmlns:v="urn:schemas-microsoft-com:vml" Requires="v">
                <p:oleObj spid="_x0000_s87297" name="Equation" r:id="rId10" imgW="3949560" imgH="304560" progId="Equation.DSMT4">
                  <p:embed/>
                </p:oleObj>
              </mc:Choice>
              <mc:Fallback>
                <p:oleObj name="Equation" r:id="rId10" imgW="3949560" imgH="304560" progId="Equation.DSMT4">
                  <p:embed/>
                  <p:pic>
                    <p:nvPicPr>
                      <p:cNvPr id="0" name=""/>
                      <p:cNvPicPr/>
                      <p:nvPr/>
                    </p:nvPicPr>
                    <p:blipFill>
                      <a:blip r:embed="rId11"/>
                      <a:stretch>
                        <a:fillRect/>
                      </a:stretch>
                    </p:blipFill>
                    <p:spPr>
                      <a:xfrm>
                        <a:off x="1960364" y="2279097"/>
                        <a:ext cx="3949700" cy="30480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758422277"/>
              </p:ext>
            </p:extLst>
          </p:nvPr>
        </p:nvGraphicFramePr>
        <p:xfrm>
          <a:off x="5860032" y="5260108"/>
          <a:ext cx="1549400" cy="342900"/>
        </p:xfrm>
        <a:graphic>
          <a:graphicData uri="http://schemas.openxmlformats.org/presentationml/2006/ole">
            <mc:AlternateContent xmlns:mc="http://schemas.openxmlformats.org/markup-compatibility/2006">
              <mc:Choice xmlns:v="urn:schemas-microsoft-com:vml" Requires="v">
                <p:oleObj spid="_x0000_s87298" name="Equation" r:id="rId12" imgW="1549080" imgH="342720" progId="Equation.DSMT4">
                  <p:embed/>
                </p:oleObj>
              </mc:Choice>
              <mc:Fallback>
                <p:oleObj name="Equation" r:id="rId12" imgW="1549080" imgH="342720" progId="Equation.DSMT4">
                  <p:embed/>
                  <p:pic>
                    <p:nvPicPr>
                      <p:cNvPr id="0" name=""/>
                      <p:cNvPicPr/>
                      <p:nvPr/>
                    </p:nvPicPr>
                    <p:blipFill>
                      <a:blip r:embed="rId13"/>
                      <a:stretch>
                        <a:fillRect/>
                      </a:stretch>
                    </p:blipFill>
                    <p:spPr>
                      <a:xfrm>
                        <a:off x="5860032" y="5260108"/>
                        <a:ext cx="1549400" cy="3429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715402241"/>
              </p:ext>
            </p:extLst>
          </p:nvPr>
        </p:nvGraphicFramePr>
        <p:xfrm>
          <a:off x="2691680" y="4912679"/>
          <a:ext cx="2781300" cy="342900"/>
        </p:xfrm>
        <a:graphic>
          <a:graphicData uri="http://schemas.openxmlformats.org/presentationml/2006/ole">
            <mc:AlternateContent xmlns:mc="http://schemas.openxmlformats.org/markup-compatibility/2006">
              <mc:Choice xmlns:v="urn:schemas-microsoft-com:vml" Requires="v">
                <p:oleObj spid="_x0000_s87299" name="Equation" r:id="rId14" imgW="2781000" imgH="342720" progId="Equation.DSMT4">
                  <p:embed/>
                </p:oleObj>
              </mc:Choice>
              <mc:Fallback>
                <p:oleObj name="Equation" r:id="rId14" imgW="2781000" imgH="342720" progId="Equation.DSMT4">
                  <p:embed/>
                  <p:pic>
                    <p:nvPicPr>
                      <p:cNvPr id="0" name=""/>
                      <p:cNvPicPr/>
                      <p:nvPr/>
                    </p:nvPicPr>
                    <p:blipFill>
                      <a:blip r:embed="rId15"/>
                      <a:stretch>
                        <a:fillRect/>
                      </a:stretch>
                    </p:blipFill>
                    <p:spPr>
                      <a:xfrm>
                        <a:off x="2691680" y="4912679"/>
                        <a:ext cx="2781300" cy="342900"/>
                      </a:xfrm>
                      <a:prstGeom prst="rect">
                        <a:avLst/>
                      </a:prstGeom>
                    </p:spPr>
                  </p:pic>
                </p:oleObj>
              </mc:Fallback>
            </mc:AlternateContent>
          </a:graphicData>
        </a:graphic>
      </p:graphicFrame>
    </p:spTree>
    <p:extLst>
      <p:ext uri="{BB962C8B-B14F-4D97-AF65-F5344CB8AC3E}">
        <p14:creationId xmlns:p14="http://schemas.microsoft.com/office/powerpoint/2010/main" val="387194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arn(inVertic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arn(inVertical)">
                                      <p:cBhvr>
                                        <p:cTn id="12" dur="500"/>
                                        <p:tgtEl>
                                          <p:spTgt spid="3">
                                            <p:txEl>
                                              <p:pRg st="8" end="8"/>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barn(inVertical)">
                                      <p:cBhvr>
                                        <p:cTn id="15" dur="500"/>
                                        <p:tgtEl>
                                          <p:spTgt spid="3">
                                            <p:txEl>
                                              <p:pRg st="10" end="1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par>
                                <p:cTn id="19" presetID="16" presetClass="entr" presetSubtype="21"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barn(inVertical)">
                                      <p:cBhvr>
                                        <p:cTn id="2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273600" indent="-273600">
              <a:lnSpc>
                <a:spcPct val="110000"/>
              </a:lnSpc>
              <a:spcBef>
                <a:spcPts val="0"/>
              </a:spcBef>
              <a:buFont typeface="+mj-lt"/>
              <a:buAutoNum type="arabicPeriod" startAt="6"/>
            </a:pPr>
            <a:r>
              <a:rPr lang="en-US" altLang="zh-CN" sz="2000" dirty="0" smtClean="0">
                <a:solidFill>
                  <a:schemeClr val="tx1"/>
                </a:solidFill>
                <a:latin typeface="Times New Roman" panose="02020603050405020304" pitchFamily="18" charset="0"/>
                <a:cs typeface="Times New Roman" panose="02020603050405020304" pitchFamily="18" charset="0"/>
              </a:rPr>
              <a:t>The </a:t>
            </a:r>
            <a:r>
              <a:rPr lang="en-US" altLang="zh-CN" sz="2000" dirty="0">
                <a:solidFill>
                  <a:schemeClr val="tx1"/>
                </a:solidFill>
                <a:latin typeface="Times New Roman" panose="02020603050405020304" pitchFamily="18" charset="0"/>
                <a:cs typeface="Times New Roman" panose="02020603050405020304" pitchFamily="18" charset="0"/>
              </a:rPr>
              <a:t>time taken by a specific </a:t>
            </a:r>
            <a:r>
              <a:rPr lang="en-US" altLang="zh-CN" sz="2000" i="1" dirty="0">
                <a:solidFill>
                  <a:schemeClr val="tx1"/>
                </a:solidFill>
                <a:latin typeface="Times New Roman" panose="02020603050405020304" pitchFamily="18" charset="0"/>
                <a:cs typeface="Times New Roman" panose="02020603050405020304" pitchFamily="18" charset="0"/>
              </a:rPr>
              <a:t>find</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is the number of pointers followed. Consider the ascending rank values along this chain of nodes up to the root. Nodes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on the chain fall into two categories: </a:t>
            </a:r>
          </a:p>
          <a:p>
            <a:pPr marL="273600" indent="0">
              <a:lnSpc>
                <a:spcPct val="110000"/>
              </a:lnSpc>
              <a:spcBef>
                <a:spcPts val="0"/>
              </a:spcBef>
              <a:buNone/>
            </a:pPr>
            <a:r>
              <a:rPr lang="en-US" altLang="zh-CN" sz="2000" dirty="0">
                <a:solidFill>
                  <a:schemeClr val="tx1"/>
                </a:solidFill>
                <a:latin typeface="Times New Roman" panose="02020603050405020304" pitchFamily="18" charset="0"/>
                <a:cs typeface="Times New Roman" panose="02020603050405020304" pitchFamily="18" charset="0"/>
              </a:rPr>
              <a:t>(1) the rank of </a:t>
            </a:r>
            <a:r>
              <a:rPr lang="el-GR" altLang="zh-CN" sz="2000" i="1" dirty="0">
                <a:solidFill>
                  <a:schemeClr val="tx1"/>
                </a:solidFill>
                <a:latin typeface="Times New Roman" panose="02020603050405020304" pitchFamily="18" charset="0"/>
                <a:cs typeface="Times New Roman" panose="02020603050405020304" pitchFamily="18" charset="0"/>
              </a:rPr>
              <a:t>π</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is in </a:t>
            </a:r>
            <a:r>
              <a:rPr lang="en-US" altLang="zh-CN" sz="2000" dirty="0">
                <a:solidFill>
                  <a:srgbClr val="0070C0"/>
                </a:solidFill>
                <a:latin typeface="Times New Roman" panose="02020603050405020304" pitchFamily="18" charset="0"/>
                <a:cs typeface="Times New Roman" panose="02020603050405020304" pitchFamily="18" charset="0"/>
              </a:rPr>
              <a:t>a higher interval</a:t>
            </a:r>
            <a:r>
              <a:rPr lang="en-US" altLang="zh-CN" sz="2000" dirty="0">
                <a:solidFill>
                  <a:schemeClr val="tx1"/>
                </a:solidFill>
                <a:latin typeface="Times New Roman" panose="02020603050405020304" pitchFamily="18" charset="0"/>
                <a:cs typeface="Times New Roman" panose="02020603050405020304" pitchFamily="18" charset="0"/>
              </a:rPr>
              <a:t> than the rank of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a:t>
            </a:r>
          </a:p>
          <a:p>
            <a:pPr marL="273600" indent="0">
              <a:lnSpc>
                <a:spcPct val="110000"/>
              </a:lnSpc>
              <a:spcBef>
                <a:spcPts val="0"/>
              </a:spcBef>
              <a:buNone/>
            </a:pPr>
            <a:r>
              <a:rPr lang="en-US" altLang="zh-CN" sz="2000" dirty="0">
                <a:solidFill>
                  <a:schemeClr val="tx1"/>
                </a:solidFill>
                <a:latin typeface="Times New Roman" panose="02020603050405020304" pitchFamily="18" charset="0"/>
                <a:cs typeface="Times New Roman" panose="02020603050405020304" pitchFamily="18" charset="0"/>
              </a:rPr>
              <a:t>      ―At most log*</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nodes of this </a:t>
            </a:r>
            <a:r>
              <a:rPr lang="en-US" altLang="zh-CN" sz="2000" dirty="0" smtClean="0">
                <a:solidFill>
                  <a:schemeClr val="tx1"/>
                </a:solidFill>
                <a:latin typeface="Times New Roman" panose="02020603050405020304" pitchFamily="18" charset="0"/>
                <a:cs typeface="Times New Roman" panose="02020603050405020304" pitchFamily="18" charset="0"/>
              </a:rPr>
              <a:t>type.</a:t>
            </a:r>
            <a:endParaRPr lang="en-US" altLang="zh-CN" sz="2000" dirty="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r>
              <a:rPr lang="en-US" altLang="zh-CN" sz="2000" dirty="0">
                <a:solidFill>
                  <a:schemeClr val="tx1"/>
                </a:solidFill>
                <a:latin typeface="Times New Roman" panose="02020603050405020304" pitchFamily="18" charset="0"/>
                <a:cs typeface="Times New Roman" panose="02020603050405020304" pitchFamily="18" charset="0"/>
              </a:rPr>
              <a:t>(2) the rank of </a:t>
            </a:r>
            <a:r>
              <a:rPr lang="en-US" altLang="zh-CN" sz="2000" i="1" dirty="0">
                <a:solidFill>
                  <a:schemeClr val="tx1"/>
                </a:solidFill>
                <a:latin typeface="Times New Roman" panose="02020603050405020304" pitchFamily="18" charset="0"/>
                <a:cs typeface="Times New Roman" panose="02020603050405020304" pitchFamily="18" charset="0"/>
              </a:rPr>
              <a:t>π</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is in </a:t>
            </a:r>
            <a:r>
              <a:rPr lang="en-US" altLang="zh-CN" sz="2000" dirty="0">
                <a:solidFill>
                  <a:srgbClr val="0070C0"/>
                </a:solidFill>
                <a:latin typeface="Times New Roman" panose="02020603050405020304" pitchFamily="18" charset="0"/>
                <a:cs typeface="Times New Roman" panose="02020603050405020304" pitchFamily="18" charset="0"/>
              </a:rPr>
              <a:t>the same interval </a:t>
            </a:r>
            <a:r>
              <a:rPr lang="en-US" altLang="zh-CN" sz="2000" dirty="0">
                <a:solidFill>
                  <a:schemeClr val="tx1"/>
                </a:solidFill>
                <a:latin typeface="Times New Roman" panose="02020603050405020304" pitchFamily="18" charset="0"/>
                <a:cs typeface="Times New Roman" panose="02020603050405020304" pitchFamily="18" charset="0"/>
              </a:rPr>
              <a:t>as the rank of </a:t>
            </a:r>
            <a:r>
              <a:rPr lang="en-US" altLang="zh-CN" sz="2000" i="1" dirty="0">
                <a:solidFill>
                  <a:schemeClr val="tx1"/>
                </a:solidFill>
                <a:latin typeface="Times New Roman" panose="02020603050405020304" pitchFamily="18" charset="0"/>
                <a:cs typeface="Times New Roman" panose="02020603050405020304" pitchFamily="18" charset="0"/>
              </a:rPr>
              <a:t>x.</a:t>
            </a:r>
            <a:endParaRPr lang="en-US" altLang="zh-CN" sz="2000" dirty="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r>
              <a:rPr lang="en-US" altLang="zh-CN" sz="2000" dirty="0">
                <a:solidFill>
                  <a:schemeClr val="tx1"/>
                </a:solidFill>
                <a:latin typeface="Times New Roman" panose="02020603050405020304" pitchFamily="18" charset="0"/>
                <a:cs typeface="Times New Roman" panose="02020603050405020304" pitchFamily="18" charset="0"/>
              </a:rPr>
              <a:t>      ―Each </a:t>
            </a:r>
            <a:r>
              <a:rPr lang="en-US" altLang="zh-CN" sz="2000" dirty="0" smtClean="0">
                <a:solidFill>
                  <a:schemeClr val="tx1"/>
                </a:solidFill>
                <a:latin typeface="Times New Roman" panose="02020603050405020304" pitchFamily="18" charset="0"/>
                <a:cs typeface="Times New Roman" panose="02020603050405020304" pitchFamily="18" charset="0"/>
              </a:rPr>
              <a:t>node must pay </a:t>
            </a:r>
            <a:r>
              <a:rPr lang="en-US" altLang="zh-CN" sz="2000" dirty="0">
                <a:solidFill>
                  <a:schemeClr val="tx1"/>
                </a:solidFill>
                <a:latin typeface="Times New Roman" panose="02020603050405020304" pitchFamily="18" charset="0"/>
                <a:cs typeface="Times New Roman" panose="02020603050405020304" pitchFamily="18" charset="0"/>
              </a:rPr>
              <a:t>a dollar </a:t>
            </a:r>
            <a:r>
              <a:rPr lang="en-US" altLang="zh-CN" sz="2000" dirty="0" smtClean="0">
                <a:solidFill>
                  <a:schemeClr val="tx1"/>
                </a:solidFill>
                <a:latin typeface="Times New Roman" panose="02020603050405020304" pitchFamily="18" charset="0"/>
                <a:cs typeface="Times New Roman" panose="02020603050405020304" pitchFamily="18" charset="0"/>
              </a:rPr>
              <a:t>for it's processing time.</a:t>
            </a:r>
          </a:p>
          <a:p>
            <a:pPr marL="273600" indent="0">
              <a:lnSpc>
                <a:spcPct val="110000"/>
              </a:lnSpc>
              <a:spcBef>
                <a:spcPts val="0"/>
              </a:spcBef>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273600" indent="-273600">
              <a:lnSpc>
                <a:spcPct val="110000"/>
              </a:lnSpc>
              <a:spcBef>
                <a:spcPts val="0"/>
              </a:spcBef>
              <a:buFont typeface="+mj-lt"/>
              <a:buAutoNum type="arabicPeriod" startAt="7"/>
            </a:pPr>
            <a:r>
              <a:rPr lang="en-US" altLang="zh-CN" sz="2000" dirty="0">
                <a:solidFill>
                  <a:schemeClr val="tx1"/>
                </a:solidFill>
                <a:latin typeface="Times New Roman" panose="02020603050405020304" pitchFamily="18" charset="0"/>
                <a:cs typeface="Times New Roman" panose="02020603050405020304" pitchFamily="18" charset="0"/>
              </a:rPr>
              <a:t>Is the initial allowance of each node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enough to cover all of its payments in the sequence of find operations? Here's the crucial observation: each time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pays a dollar, its parent changes to one of higher rank. Therefore, if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's rank lies in </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 …, 2</a:t>
            </a:r>
            <a:r>
              <a:rPr lang="en-US" altLang="zh-CN" sz="2000" i="1" baseline="30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rPr>
              <a:t>, it has to pay at most 2</a:t>
            </a:r>
            <a:r>
              <a:rPr lang="en-US" altLang="zh-CN" sz="2000" i="1" baseline="30000"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dollars before its parent's rank is in a higher interval; whereupon it never has to pay again.</a:t>
            </a:r>
          </a:p>
          <a:p>
            <a:pPr marL="27360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a:solidFill>
                  <a:schemeClr val="tx1"/>
                </a:solidFill>
                <a:latin typeface="Times New Roman" panose="02020603050405020304" pitchFamily="18" charset="0"/>
                <a:cs typeface="Times New Roman" panose="02020603050405020304" pitchFamily="18" charset="0"/>
              </a:rPr>
              <a:t>merge-find </a:t>
            </a:r>
            <a:r>
              <a:rPr lang="en-US" altLang="zh-CN" sz="2800" dirty="0" smtClean="0">
                <a:solidFill>
                  <a:schemeClr val="tx1"/>
                </a:solidFill>
                <a:latin typeface="Times New Roman" panose="02020603050405020304" pitchFamily="18" charset="0"/>
                <a:cs typeface="Times New Roman" panose="02020603050405020304" pitchFamily="18" charset="0"/>
              </a:rPr>
              <a:t>set (path compression</a:t>
            </a:r>
            <a:r>
              <a:rPr lang="en-US" altLang="zh-CN" sz="2800" dirty="0">
                <a:solidFill>
                  <a:schemeClr val="tx1"/>
                </a:solidFill>
                <a:latin typeface="Times New Roman" panose="02020603050405020304" pitchFamily="18" charset="0"/>
                <a:cs typeface="Times New Roman" panose="02020603050405020304" pitchFamily="18" charset="0"/>
              </a:rPr>
              <a: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Clr>
                <a:srgbClr val="00B0F0"/>
              </a:buClr>
              <a:buSzTx/>
              <a:buFont typeface="Wingdings" panose="05000000000000000000" pitchFamily="2" charset="2"/>
              <a:buChar char="l"/>
              <a:defRPr/>
            </a:pPr>
            <a:r>
              <a:rPr lang="zh-CN" altLang="en-US" sz="2000" dirty="0">
                <a:solidFill>
                  <a:schemeClr val="tx1"/>
                </a:solidFill>
                <a:latin typeface="Times New Roman" panose="02020603050405020304" pitchFamily="18" charset="0"/>
                <a:cs typeface="Times New Roman" panose="02020603050405020304" pitchFamily="18" charset="0"/>
              </a:rPr>
              <a:t>姚期智</a:t>
            </a:r>
            <a:r>
              <a:rPr lang="en-US" altLang="zh-CN" sz="2000" dirty="0" smtClean="0">
                <a:solidFill>
                  <a:schemeClr val="tx1"/>
                </a:solidFill>
                <a:latin typeface="Times New Roman" panose="02020603050405020304" pitchFamily="18" charset="0"/>
                <a:cs typeface="Times New Roman" panose="02020603050405020304" pitchFamily="18" charset="0"/>
              </a:rPr>
              <a:t>(1946</a:t>
            </a:r>
            <a:r>
              <a:rPr lang="zh-CN" altLang="en-US"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smtClean="0">
                <a:solidFill>
                  <a:schemeClr val="tx1"/>
                </a:solidFill>
                <a:latin typeface="Times New Roman" panose="02020603050405020304" pitchFamily="18" charset="0"/>
                <a:cs typeface="Times New Roman" panose="02020603050405020304" pitchFamily="18" charset="0"/>
              </a:rPr>
              <a:t>：生于上海，祖籍湖北孝感，</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Clr>
                <a:srgbClr val="00B0F0"/>
              </a:buClr>
              <a:buSzTx/>
              <a:buNone/>
              <a:defRPr/>
            </a:pPr>
            <a:r>
              <a:rPr lang="zh-CN" altLang="en-US" sz="2000" dirty="0" smtClean="0">
                <a:solidFill>
                  <a:schemeClr val="tx1"/>
                </a:solidFill>
                <a:latin typeface="Times New Roman" panose="02020603050405020304" pitchFamily="18" charset="0"/>
                <a:cs typeface="Times New Roman" panose="02020603050405020304" pitchFamily="18" charset="0"/>
              </a:rPr>
              <a:t>清华大学交叉信息研究院</a:t>
            </a:r>
            <a:r>
              <a:rPr lang="zh-CN" altLang="en-US" sz="2000" dirty="0">
                <a:solidFill>
                  <a:schemeClr val="tx1"/>
                </a:solidFill>
                <a:latin typeface="Times New Roman" panose="02020603050405020304" pitchFamily="18" charset="0"/>
                <a:cs typeface="Times New Roman" panose="02020603050405020304" pitchFamily="18" charset="0"/>
              </a:rPr>
              <a:t>院长</a:t>
            </a:r>
            <a:r>
              <a:rPr lang="zh-CN" altLang="en-US" sz="2000" dirty="0" smtClean="0">
                <a:solidFill>
                  <a:schemeClr val="tx1"/>
                </a:solidFill>
                <a:latin typeface="Times New Roman" panose="02020603050405020304" pitchFamily="18" charset="0"/>
                <a:cs typeface="Times New Roman" panose="02020603050405020304" pitchFamily="18" charset="0"/>
              </a:rPr>
              <a:t>。</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Clr>
                <a:srgbClr val="00B0F0"/>
              </a:buClr>
              <a:buSzTx/>
              <a:buNone/>
              <a:defRPr/>
            </a:pP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曾任教</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MIT</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、斯坦福</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、伯克利、普林斯顿</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marL="273600" indent="0">
              <a:lnSpc>
                <a:spcPct val="110000"/>
              </a:lnSpc>
              <a:spcBef>
                <a:spcPts val="0"/>
              </a:spcBef>
              <a:buClr>
                <a:srgbClr val="00B0F0"/>
              </a:buClr>
              <a:buSzTx/>
              <a:buNone/>
              <a:defRPr/>
            </a:pP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美国计算机协会</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会士</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国际密码协会会士、</a:t>
            </a:r>
            <a:endPar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marL="273600" indent="0">
              <a:lnSpc>
                <a:spcPct val="110000"/>
              </a:lnSpc>
              <a:spcBef>
                <a:spcPts val="0"/>
              </a:spcBef>
              <a:buClr>
                <a:srgbClr val="00B0F0"/>
              </a:buClr>
              <a:buSzTx/>
              <a:buNone/>
              <a:defRPr/>
            </a:pP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美国国家科学院</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院士</a:t>
            </a:r>
            <a:r>
              <a:rPr lang="zh-CN" altLang="en-US" sz="200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、中国科学院</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院士。</a:t>
            </a:r>
            <a:endParaRPr lang="en-US" altLang="zh-CN" sz="2000" dirty="0">
              <a:solidFill>
                <a:schemeClr val="tx1"/>
              </a:solidFill>
              <a:latin typeface="Times New Roman" panose="02020603050405020304" pitchFamily="18" charset="0"/>
              <a:cs typeface="Times New Roman" panose="02020603050405020304" pitchFamily="18" charset="0"/>
            </a:endParaRPr>
          </a:p>
          <a:p>
            <a:pPr lvl="1">
              <a:lnSpc>
                <a:spcPct val="110000"/>
              </a:lnSpc>
              <a:spcBef>
                <a:spcPts val="0"/>
              </a:spcBef>
              <a:buClr>
                <a:srgbClr val="00B0F0"/>
              </a:buClr>
              <a:buSzTx/>
              <a:buFont typeface="Wingdings" panose="05000000000000000000" pitchFamily="2" charset="2"/>
              <a:buChar char="Ø"/>
              <a:defRPr/>
            </a:pPr>
            <a:r>
              <a:rPr lang="en-US" altLang="zh-CN" sz="2000" dirty="0">
                <a:solidFill>
                  <a:schemeClr val="tx1"/>
                </a:solidFill>
                <a:latin typeface="Times New Roman" panose="02020603050405020304" pitchFamily="18" charset="0"/>
                <a:cs typeface="Times New Roman" panose="02020603050405020304" pitchFamily="18" charset="0"/>
              </a:rPr>
              <a:t>1967</a:t>
            </a:r>
            <a:r>
              <a:rPr lang="zh-CN" altLang="en-US" sz="2000" dirty="0" smtClean="0">
                <a:solidFill>
                  <a:schemeClr val="tx1"/>
                </a:solidFill>
                <a:latin typeface="Times New Roman" panose="02020603050405020304" pitchFamily="18" charset="0"/>
                <a:cs typeface="Times New Roman" panose="02020603050405020304" pitchFamily="18" charset="0"/>
              </a:rPr>
              <a:t>年</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chemeClr val="tx1"/>
                </a:solidFill>
                <a:latin typeface="Times New Roman" panose="02020603050405020304" pitchFamily="18" charset="0"/>
                <a:cs typeface="Times New Roman" panose="02020603050405020304" pitchFamily="18" charset="0"/>
              </a:rPr>
              <a:t>台湾大学物理</a:t>
            </a:r>
            <a:r>
              <a:rPr lang="zh-CN" altLang="en-US" sz="2000" dirty="0">
                <a:solidFill>
                  <a:schemeClr val="tx1"/>
                </a:solidFill>
                <a:latin typeface="Times New Roman" panose="02020603050405020304" pitchFamily="18" charset="0"/>
                <a:cs typeface="Times New Roman" panose="02020603050405020304" pitchFamily="18" charset="0"/>
              </a:rPr>
              <a:t>学</a:t>
            </a:r>
            <a:r>
              <a:rPr lang="zh-CN" altLang="en-US" sz="2000" dirty="0" smtClean="0">
                <a:solidFill>
                  <a:schemeClr val="tx1"/>
                </a:solidFill>
                <a:latin typeface="Times New Roman" panose="02020603050405020304" pitchFamily="18" charset="0"/>
                <a:cs typeface="Times New Roman" panose="02020603050405020304" pitchFamily="18" charset="0"/>
              </a:rPr>
              <a:t>学士</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lvl="1">
              <a:lnSpc>
                <a:spcPct val="110000"/>
              </a:lnSpc>
              <a:spcBef>
                <a:spcPts val="0"/>
              </a:spcBef>
              <a:buClr>
                <a:srgbClr val="00B0F0"/>
              </a:buClr>
              <a:buSzTx/>
              <a:buFont typeface="Wingdings" panose="05000000000000000000" pitchFamily="2" charset="2"/>
              <a:buChar char="Ø"/>
              <a:defRPr/>
            </a:pPr>
            <a:r>
              <a:rPr lang="en-US" altLang="zh-CN" sz="2000" dirty="0" smtClean="0">
                <a:solidFill>
                  <a:schemeClr val="tx1"/>
                </a:solidFill>
                <a:latin typeface="Times New Roman" panose="02020603050405020304" pitchFamily="18" charset="0"/>
                <a:cs typeface="Times New Roman" panose="02020603050405020304" pitchFamily="18" charset="0"/>
              </a:rPr>
              <a:t>1972</a:t>
            </a:r>
            <a:r>
              <a:rPr lang="zh-CN" altLang="en-US" sz="2000" dirty="0" smtClean="0">
                <a:solidFill>
                  <a:schemeClr val="tx1"/>
                </a:solidFill>
                <a:latin typeface="Times New Roman" panose="02020603050405020304" pitchFamily="18" charset="0"/>
                <a:cs typeface="Times New Roman" panose="02020603050405020304" pitchFamily="18" charset="0"/>
              </a:rPr>
              <a:t>年</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chemeClr val="tx1"/>
                </a:solidFill>
                <a:latin typeface="Times New Roman" panose="02020603050405020304" pitchFamily="18" charset="0"/>
                <a:cs typeface="Times New Roman" panose="02020603050405020304" pitchFamily="18" charset="0"/>
              </a:rPr>
              <a:t>哈佛</a:t>
            </a:r>
            <a:r>
              <a:rPr lang="zh-CN" altLang="en-US" sz="2000" dirty="0">
                <a:solidFill>
                  <a:schemeClr val="tx1"/>
                </a:solidFill>
                <a:latin typeface="Times New Roman" panose="02020603050405020304" pitchFamily="18" charset="0"/>
                <a:cs typeface="Times New Roman" panose="02020603050405020304" pitchFamily="18" charset="0"/>
              </a:rPr>
              <a:t>大学</a:t>
            </a:r>
            <a:r>
              <a:rPr lang="zh-CN" altLang="en-US" sz="2000" dirty="0" smtClean="0">
                <a:solidFill>
                  <a:schemeClr val="tx1"/>
                </a:solidFill>
                <a:latin typeface="Times New Roman" panose="02020603050405020304" pitchFamily="18" charset="0"/>
                <a:cs typeface="Times New Roman" panose="02020603050405020304" pitchFamily="18" charset="0"/>
              </a:rPr>
              <a:t>物理</a:t>
            </a:r>
            <a:r>
              <a:rPr lang="zh-CN" altLang="en-US" sz="2000" dirty="0">
                <a:solidFill>
                  <a:schemeClr val="tx1"/>
                </a:solidFill>
                <a:latin typeface="Times New Roman" panose="02020603050405020304" pitchFamily="18" charset="0"/>
                <a:cs typeface="Times New Roman" panose="02020603050405020304" pitchFamily="18" charset="0"/>
              </a:rPr>
              <a:t>学</a:t>
            </a:r>
            <a:r>
              <a:rPr lang="zh-CN" altLang="en-US" sz="2000" dirty="0" smtClean="0">
                <a:solidFill>
                  <a:schemeClr val="tx1"/>
                </a:solidFill>
                <a:latin typeface="Times New Roman" panose="02020603050405020304" pitchFamily="18" charset="0"/>
                <a:cs typeface="Times New Roman" panose="02020603050405020304" pitchFamily="18" charset="0"/>
              </a:rPr>
              <a:t>博士</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lvl="1">
              <a:lnSpc>
                <a:spcPct val="110000"/>
              </a:lnSpc>
              <a:spcBef>
                <a:spcPts val="0"/>
              </a:spcBef>
              <a:buClr>
                <a:srgbClr val="00B0F0"/>
              </a:buClr>
              <a:buSzTx/>
              <a:buFont typeface="Wingdings" panose="05000000000000000000" pitchFamily="2" charset="2"/>
              <a:buChar char="Ø"/>
              <a:defRPr/>
            </a:pPr>
            <a:r>
              <a:rPr lang="en-US" altLang="zh-CN" sz="2000" dirty="0" smtClean="0">
                <a:solidFill>
                  <a:schemeClr val="tx1"/>
                </a:solidFill>
                <a:latin typeface="Times New Roman" panose="02020603050405020304" pitchFamily="18" charset="0"/>
                <a:cs typeface="Times New Roman" panose="02020603050405020304" pitchFamily="18" charset="0"/>
              </a:rPr>
              <a:t>1975</a:t>
            </a:r>
            <a:r>
              <a:rPr lang="zh-CN" altLang="en-US" sz="2000" dirty="0" smtClean="0">
                <a:solidFill>
                  <a:schemeClr val="tx1"/>
                </a:solidFill>
                <a:latin typeface="Times New Roman" panose="02020603050405020304" pitchFamily="18" charset="0"/>
                <a:cs typeface="Times New Roman" panose="02020603050405020304" pitchFamily="18" charset="0"/>
              </a:rPr>
              <a:t>年</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chemeClr val="tx1"/>
                </a:solidFill>
                <a:latin typeface="Times New Roman" panose="02020603050405020304" pitchFamily="18" charset="0"/>
                <a:cs typeface="Times New Roman" panose="02020603050405020304" pitchFamily="18" charset="0"/>
              </a:rPr>
              <a:t>伊利诺伊</a:t>
            </a:r>
            <a:r>
              <a:rPr lang="zh-CN" altLang="en-US" sz="2000" dirty="0">
                <a:solidFill>
                  <a:schemeClr val="tx1"/>
                </a:solidFill>
                <a:latin typeface="Times New Roman" panose="02020603050405020304" pitchFamily="18" charset="0"/>
                <a:cs typeface="Times New Roman" panose="02020603050405020304" pitchFamily="18" charset="0"/>
              </a:rPr>
              <a:t>大学计算机科学</a:t>
            </a:r>
            <a:r>
              <a:rPr lang="zh-CN" altLang="en-US" sz="2000" dirty="0" smtClean="0">
                <a:solidFill>
                  <a:schemeClr val="tx1"/>
                </a:solidFill>
                <a:latin typeface="Times New Roman" panose="02020603050405020304" pitchFamily="18" charset="0"/>
                <a:cs typeface="Times New Roman" panose="02020603050405020304" pitchFamily="18" charset="0"/>
              </a:rPr>
              <a:t>博士</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547200">
              <a:lnSpc>
                <a:spcPct val="110000"/>
              </a:lnSpc>
              <a:spcBef>
                <a:spcPts val="0"/>
              </a:spcBef>
              <a:buClr>
                <a:srgbClr val="00B050"/>
              </a:buClr>
              <a:buSzTx/>
              <a:buFont typeface="Wingdings" panose="05000000000000000000" pitchFamily="2" charset="2"/>
              <a:buChar char="Ø"/>
              <a:defRPr/>
            </a:pP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1987</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年</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波</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里亚</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奖</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(George </a:t>
            </a:r>
            <a:r>
              <a:rPr lang="en-US" altLang="zh-CN" sz="20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Polya</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Prize)</a:t>
            </a:r>
          </a:p>
          <a:p>
            <a:pPr marL="547200">
              <a:lnSpc>
                <a:spcPct val="110000"/>
              </a:lnSpc>
              <a:spcBef>
                <a:spcPts val="0"/>
              </a:spcBef>
              <a:buClr>
                <a:srgbClr val="00B050"/>
              </a:buClr>
              <a:buSzTx/>
              <a:buFont typeface="Wingdings" panose="05000000000000000000" pitchFamily="2" charset="2"/>
              <a:buChar char="Ø"/>
              <a:defRPr/>
            </a:pP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1996</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年，高</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德纳</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奖</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(Donald </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E. Knuth </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Prize)</a:t>
            </a:r>
          </a:p>
          <a:p>
            <a:pPr marL="547200">
              <a:lnSpc>
                <a:spcPct val="110000"/>
              </a:lnSpc>
              <a:spcBef>
                <a:spcPts val="0"/>
              </a:spcBef>
              <a:buClr>
                <a:srgbClr val="00B050"/>
              </a:buClr>
              <a:buSzTx/>
              <a:buFont typeface="Wingdings" panose="05000000000000000000" pitchFamily="2" charset="2"/>
              <a:buChar char="Ø"/>
              <a:defRPr/>
            </a:pP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2000</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年，图</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灵</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奖</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(A.M</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Turing </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Award)</a:t>
            </a:r>
            <a:endPar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marL="547200">
              <a:lnSpc>
                <a:spcPct val="110000"/>
              </a:lnSpc>
              <a:spcBef>
                <a:spcPts val="0"/>
              </a:spcBef>
              <a:buClr>
                <a:srgbClr val="00B050"/>
              </a:buClr>
              <a:buSzTx/>
              <a:buFont typeface="Wingdings" panose="05000000000000000000" pitchFamily="2" charset="2"/>
              <a:buChar char="Ø"/>
              <a:defRPr/>
            </a:pP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2021</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年，京都</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奖</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(Kyoto </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Prize</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marL="547200" indent="-273600">
              <a:lnSpc>
                <a:spcPct val="110000"/>
              </a:lnSpc>
              <a:spcBef>
                <a:spcPts val="0"/>
              </a:spcBef>
              <a:buClr>
                <a:srgbClr val="00B0F0"/>
              </a:buClr>
              <a:buSzTx/>
              <a:buFont typeface="Wingdings" panose="05000000000000000000" pitchFamily="2" charset="2"/>
              <a:buChar char="Ø"/>
              <a:defRPr/>
            </a:pP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在基于计算复杂性</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的伪随机数生成理论、密码学、通信</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复杂性</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量子</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通信和计算</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等领域，做出了重要贡献。</a:t>
            </a:r>
            <a:endPar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2800" dirty="0" smtClean="0">
                <a:solidFill>
                  <a:schemeClr val="tx1"/>
                </a:solidFill>
                <a:latin typeface="Times New Roman" panose="02020603050405020304" pitchFamily="18" charset="0"/>
                <a:cs typeface="Times New Roman" panose="02020603050405020304" pitchFamily="18" charset="0"/>
              </a:rPr>
              <a:t>姚</a:t>
            </a:r>
            <a:r>
              <a:rPr lang="zh-CN" altLang="en-US" sz="2800" dirty="0">
                <a:solidFill>
                  <a:schemeClr val="tx1"/>
                </a:solidFill>
                <a:latin typeface="Times New Roman" panose="02020603050405020304" pitchFamily="18" charset="0"/>
                <a:cs typeface="Times New Roman" panose="02020603050405020304" pitchFamily="18" charset="0"/>
              </a:rPr>
              <a:t>期智</a:t>
            </a:r>
          </a:p>
        </p:txBody>
      </p:sp>
      <p:pic>
        <p:nvPicPr>
          <p:cNvPr id="99330" name="Picture 2" descr="查看源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327000"/>
            <a:ext cx="2503170" cy="375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566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smtClean="0">
                <a:solidFill>
                  <a:schemeClr val="tx1"/>
                </a:solidFill>
                <a:latin typeface="Times New Roman" panose="02020603050405020304" pitchFamily="18" charset="0"/>
                <a:cs typeface="Times New Roman" panose="02020603050405020304" pitchFamily="18" charset="0"/>
              </a:rPr>
              <a:t>Let</a:t>
            </a:r>
            <a:r>
              <a:rPr lang="en-US" altLang="zh-CN" sz="2000" i="1" dirty="0" smtClean="0">
                <a:solidFill>
                  <a:schemeClr val="tx1"/>
                </a:solidFill>
                <a:latin typeface="Times New Roman" panose="02020603050405020304" pitchFamily="18" charset="0"/>
                <a:cs typeface="Times New Roman" panose="02020603050405020304" pitchFamily="18" charset="0"/>
              </a:rPr>
              <a:t> G</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V</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E</a:t>
            </a:r>
            <a:r>
              <a:rPr lang="en-US" altLang="zh-CN" sz="2000" dirty="0" smtClean="0">
                <a:solidFill>
                  <a:schemeClr val="tx1"/>
                </a:solidFill>
                <a:latin typeface="Times New Roman" panose="02020603050405020304" pitchFamily="18" charset="0"/>
                <a:cs typeface="Times New Roman" panose="02020603050405020304" pitchFamily="18" charset="0"/>
              </a:rPr>
              <a:t>) be an undirected, </a:t>
            </a:r>
            <a:r>
              <a:rPr lang="en-US" altLang="zh-CN" sz="2000" dirty="0" err="1" smtClean="0">
                <a:solidFill>
                  <a:schemeClr val="tx1"/>
                </a:solidFill>
                <a:latin typeface="Times New Roman" panose="02020603050405020304" pitchFamily="18" charset="0"/>
                <a:cs typeface="Times New Roman" panose="02020603050405020304" pitchFamily="18" charset="0"/>
              </a:rPr>
              <a:t>unweighted</a:t>
            </a:r>
            <a:r>
              <a:rPr lang="en-US" altLang="zh-CN" sz="2000" dirty="0" smtClean="0">
                <a:solidFill>
                  <a:schemeClr val="tx1"/>
                </a:solidFill>
                <a:latin typeface="Times New Roman" panose="02020603050405020304" pitchFamily="18" charset="0"/>
                <a:cs typeface="Times New Roman" panose="02020603050405020304" pitchFamily="18" charset="0"/>
              </a:rPr>
              <a:t> graph. A minimum </a:t>
            </a:r>
            <a:r>
              <a:rPr lang="en-US" altLang="zh-CN" sz="2000" dirty="0">
                <a:solidFill>
                  <a:schemeClr val="tx1"/>
                </a:solidFill>
                <a:latin typeface="Times New Roman" panose="02020603050405020304" pitchFamily="18" charset="0"/>
                <a:cs typeface="Times New Roman" panose="02020603050405020304" pitchFamily="18" charset="0"/>
              </a:rPr>
              <a:t>cut </a:t>
            </a:r>
            <a:r>
              <a:rPr lang="en-US" altLang="zh-CN" sz="2000" i="1" dirty="0" smtClean="0">
                <a:solidFill>
                  <a:schemeClr val="tx1"/>
                </a:solidFill>
                <a:latin typeface="Times New Roman" panose="02020603050405020304" pitchFamily="18" charset="0"/>
                <a:cs typeface="Times New Roman" panose="02020603050405020304" pitchFamily="18" charset="0"/>
              </a:rPr>
              <a:t>S</a:t>
            </a:r>
            <a:r>
              <a:rPr lang="en-US" altLang="zh-CN" sz="2000" dirty="0" smtClean="0">
                <a:solidFill>
                  <a:schemeClr val="tx1"/>
                </a:solidFill>
                <a:latin typeface="Times New Roman" panose="02020603050405020304" pitchFamily="18" charset="0"/>
                <a:cs typeface="Times New Roman" panose="02020603050405020304" pitchFamily="18" charset="0"/>
              </a:rPr>
              <a:t> is a </a:t>
            </a:r>
            <a:r>
              <a:rPr lang="en-US" altLang="zh-CN" sz="2000" dirty="0">
                <a:solidFill>
                  <a:schemeClr val="tx1"/>
                </a:solidFill>
                <a:latin typeface="Times New Roman" panose="02020603050405020304" pitchFamily="18" charset="0"/>
                <a:cs typeface="Times New Roman" panose="02020603050405020304" pitchFamily="18" charset="0"/>
              </a:rPr>
              <a:t>partition of </a:t>
            </a:r>
            <a:r>
              <a:rPr lang="en-US" altLang="zh-CN" sz="2000" i="1" dirty="0" smtClean="0">
                <a:solidFill>
                  <a:schemeClr val="tx1"/>
                </a:solidFill>
                <a:latin typeface="Times New Roman" panose="02020603050405020304" pitchFamily="18" charset="0"/>
                <a:cs typeface="Times New Roman" panose="02020603050405020304" pitchFamily="18" charset="0"/>
              </a:rPr>
              <a:t>V </a:t>
            </a:r>
            <a:r>
              <a:rPr lang="en-US" altLang="zh-CN" sz="2000" dirty="0" smtClean="0">
                <a:solidFill>
                  <a:schemeClr val="tx1"/>
                </a:solidFill>
                <a:latin typeface="Times New Roman" panose="02020603050405020304" pitchFamily="18" charset="0"/>
                <a:cs typeface="Times New Roman" panose="02020603050405020304" pitchFamily="18" charset="0"/>
              </a:rPr>
              <a:t>into </a:t>
            </a:r>
            <a:r>
              <a:rPr lang="en-US" altLang="zh-CN" sz="2000" i="1" dirty="0">
                <a:solidFill>
                  <a:schemeClr val="tx1"/>
                </a:solidFill>
                <a:latin typeface="Times New Roman" panose="02020603050405020304" pitchFamily="18" charset="0"/>
                <a:cs typeface="Times New Roman" panose="02020603050405020304" pitchFamily="18" charset="0"/>
              </a:rPr>
              <a:t>S</a:t>
            </a:r>
            <a:r>
              <a:rPr lang="en-US" altLang="zh-CN" sz="2000" dirty="0">
                <a:solidFill>
                  <a:schemeClr val="tx1"/>
                </a:solidFill>
                <a:latin typeface="Times New Roman" panose="02020603050405020304" pitchFamily="18" charset="0"/>
                <a:cs typeface="Times New Roman" panose="02020603050405020304" pitchFamily="18" charset="0"/>
              </a:rPr>
              <a:t> and </a:t>
            </a:r>
            <a:r>
              <a:rPr lang="en-US" altLang="zh-CN" sz="2000" i="1" dirty="0" smtClean="0">
                <a:solidFill>
                  <a:schemeClr val="tx1"/>
                </a:solidFill>
                <a:latin typeface="Times New Roman" panose="02020603050405020304" pitchFamily="18" charset="0"/>
                <a:cs typeface="Times New Roman" panose="02020603050405020304" pitchFamily="18" charset="0"/>
              </a:rPr>
              <a:t>V−S</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that minimizes the number of edges </a:t>
            </a:r>
            <a:r>
              <a:rPr lang="en-US" altLang="zh-CN" sz="2000" dirty="0" smtClean="0">
                <a:solidFill>
                  <a:schemeClr val="tx1"/>
                </a:solidFill>
                <a:latin typeface="Times New Roman" panose="02020603050405020304" pitchFamily="18" charset="0"/>
                <a:cs typeface="Times New Roman" panose="02020603050405020304" pitchFamily="18" charset="0"/>
              </a:rPr>
              <a:t>crossing </a:t>
            </a:r>
            <a:r>
              <a:rPr lang="en-US" altLang="zh-CN" sz="2000" dirty="0">
                <a:solidFill>
                  <a:schemeClr val="tx1"/>
                </a:solidFill>
                <a:latin typeface="Times New Roman" panose="02020603050405020304" pitchFamily="18" charset="0"/>
                <a:cs typeface="Times New Roman" panose="02020603050405020304" pitchFamily="18" charset="0"/>
              </a:rPr>
              <a:t>the partition</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a:lnSpc>
                <a:spcPct val="110000"/>
              </a:lnSpc>
              <a:spcBef>
                <a:spcPts val="0"/>
              </a:spcBef>
              <a:buFont typeface="Wingdings" panose="05000000000000000000" pitchFamily="2" charset="2"/>
              <a:buChar char="l"/>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A </a:t>
            </a:r>
            <a:r>
              <a:rPr lang="en-US" altLang="zh-CN" sz="2800" dirty="0">
                <a:solidFill>
                  <a:schemeClr val="tx1"/>
                </a:solidFill>
                <a:latin typeface="Times New Roman" panose="02020603050405020304" pitchFamily="18" charset="0"/>
                <a:cs typeface="Times New Roman" panose="02020603050405020304" pitchFamily="18" charset="0"/>
              </a:rPr>
              <a:t>randomized algorithm for </a:t>
            </a:r>
            <a:r>
              <a:rPr lang="en-US" altLang="zh-CN" sz="2800" dirty="0" err="1">
                <a:solidFill>
                  <a:schemeClr val="tx1"/>
                </a:solidFill>
                <a:latin typeface="Times New Roman" panose="02020603050405020304" pitchFamily="18" charset="0"/>
                <a:cs typeface="Times New Roman" panose="02020603050405020304" pitchFamily="18" charset="0"/>
              </a:rPr>
              <a:t>unweighted</a:t>
            </a:r>
            <a:r>
              <a:rPr lang="en-US" altLang="zh-CN" sz="2800" dirty="0">
                <a:solidFill>
                  <a:schemeClr val="tx1"/>
                </a:solidFill>
                <a:latin typeface="Times New Roman" panose="02020603050405020304" pitchFamily="18" charset="0"/>
                <a:cs typeface="Times New Roman" panose="02020603050405020304" pitchFamily="18" charset="0"/>
              </a:rPr>
              <a:t> minimum cut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pic>
        <p:nvPicPr>
          <p:cNvPr id="92162" name="Picture 2" descr="https://upload.wikimedia.org/wikipedia/commons/thumb/c/c0/Min_cut_example.svg/1920px-Min_cut_exampl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2348880"/>
            <a:ext cx="4572000" cy="3555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560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smtClean="0">
                <a:solidFill>
                  <a:schemeClr val="tx1"/>
                </a:solidFill>
                <a:latin typeface="Times New Roman" panose="02020603050405020304" pitchFamily="18" charset="0"/>
                <a:cs typeface="Times New Roman" panose="02020603050405020304" pitchFamily="18" charset="0"/>
              </a:rPr>
              <a:t>Prerequisites: (1) </a:t>
            </a:r>
            <a:r>
              <a:rPr lang="en-US" altLang="zh-CN" sz="2000" i="1" dirty="0">
                <a:solidFill>
                  <a:schemeClr val="tx1"/>
                </a:solidFill>
                <a:latin typeface="Times New Roman" panose="02020603050405020304" pitchFamily="18" charset="0"/>
                <a:cs typeface="Times New Roman" panose="02020603050405020304" pitchFamily="18" charset="0"/>
              </a:rPr>
              <a:t>G</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V</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E</a:t>
            </a:r>
            <a:r>
              <a:rPr lang="en-US" altLang="zh-CN" sz="2000" dirty="0">
                <a:solidFill>
                  <a:schemeClr val="tx1"/>
                </a:solidFill>
                <a:latin typeface="Times New Roman" panose="02020603050405020304" pitchFamily="18" charset="0"/>
                <a:cs typeface="Times New Roman" panose="02020603050405020304" pitchFamily="18" charset="0"/>
              </a:rPr>
              <a:t>) be an undirected, </a:t>
            </a:r>
            <a:r>
              <a:rPr lang="en-US" altLang="zh-CN" sz="2000" dirty="0" err="1">
                <a:solidFill>
                  <a:schemeClr val="tx1"/>
                </a:solidFill>
                <a:latin typeface="Times New Roman" panose="02020603050405020304" pitchFamily="18" charset="0"/>
                <a:cs typeface="Times New Roman" panose="02020603050405020304" pitchFamily="18" charset="0"/>
              </a:rPr>
              <a:t>unweighted</a:t>
            </a:r>
            <a:r>
              <a:rPr lang="en-US" altLang="zh-CN" sz="2000" dirty="0">
                <a:solidFill>
                  <a:schemeClr val="tx1"/>
                </a:solidFill>
                <a:latin typeface="Times New Roman" panose="02020603050405020304" pitchFamily="18" charset="0"/>
                <a:cs typeface="Times New Roman" panose="02020603050405020304" pitchFamily="18" charset="0"/>
              </a:rPr>
              <a:t> graph</a:t>
            </a:r>
            <a:r>
              <a:rPr lang="en-US" altLang="zh-CN" sz="2000" dirty="0" smtClean="0">
                <a:solidFill>
                  <a:schemeClr val="tx1"/>
                </a:solidFill>
                <a:latin typeface="Times New Roman" panose="02020603050405020304" pitchFamily="18" charset="0"/>
                <a:cs typeface="Times New Roman" panose="02020603050405020304" pitchFamily="18" charset="0"/>
              </a:rPr>
              <a:t>. </a:t>
            </a:r>
          </a:p>
          <a:p>
            <a:pPr marL="273600" indent="0">
              <a:lnSpc>
                <a:spcPct val="110000"/>
              </a:lnSpc>
              <a:spcBef>
                <a:spcPts val="0"/>
              </a:spcBef>
              <a:buNone/>
            </a:pPr>
            <a:r>
              <a:rPr lang="en-US" altLang="zh-CN" sz="2000" dirty="0" smtClean="0">
                <a:solidFill>
                  <a:schemeClr val="tx1"/>
                </a:solidFill>
                <a:latin typeface="Times New Roman" panose="02020603050405020304" pitchFamily="18" charset="0"/>
                <a:cs typeface="Times New Roman" panose="02020603050405020304" pitchFamily="18" charset="0"/>
              </a:rPr>
              <a:t>(2) The </a:t>
            </a:r>
            <a:r>
              <a:rPr lang="en-US" altLang="zh-CN" sz="2000" dirty="0">
                <a:solidFill>
                  <a:schemeClr val="tx1"/>
                </a:solidFill>
                <a:latin typeface="Times New Roman" panose="02020603050405020304" pitchFamily="18" charset="0"/>
                <a:cs typeface="Times New Roman" panose="02020603050405020304" pitchFamily="18" charset="0"/>
              </a:rPr>
              <a:t>edges were ordered uniformly at random for </a:t>
            </a:r>
            <a:r>
              <a:rPr lang="en-US" altLang="zh-CN" sz="2000" dirty="0" err="1">
                <a:solidFill>
                  <a:schemeClr val="tx1"/>
                </a:solidFill>
                <a:latin typeface="Times New Roman" panose="02020603050405020304" pitchFamily="18" charset="0"/>
                <a:cs typeface="Times New Roman" panose="02020603050405020304" pitchFamily="18" charset="0"/>
              </a:rPr>
              <a:t>Kruskal's</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algorithm to </a:t>
            </a:r>
            <a:r>
              <a:rPr lang="en-US" altLang="zh-CN" sz="2000" dirty="0">
                <a:solidFill>
                  <a:schemeClr val="tx1"/>
                </a:solidFill>
                <a:latin typeface="Times New Roman" panose="02020603050405020304" pitchFamily="18" charset="0"/>
                <a:cs typeface="Times New Roman" panose="02020603050405020304" pitchFamily="18" charset="0"/>
              </a:rPr>
              <a:t>process them</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marL="27360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27360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At any stage of </a:t>
            </a:r>
            <a:r>
              <a:rPr lang="en-US" altLang="zh-CN" sz="2000" dirty="0" err="1">
                <a:solidFill>
                  <a:schemeClr val="tx1"/>
                </a:solidFill>
                <a:latin typeface="Times New Roman" panose="02020603050405020304" pitchFamily="18" charset="0"/>
                <a:cs typeface="Times New Roman" panose="02020603050405020304" pitchFamily="18" charset="0"/>
              </a:rPr>
              <a:t>Kruskal's</a:t>
            </a:r>
            <a:r>
              <a:rPr lang="en-US" altLang="zh-CN" sz="2000" dirty="0">
                <a:solidFill>
                  <a:schemeClr val="tx1"/>
                </a:solidFill>
                <a:latin typeface="Times New Roman" panose="02020603050405020304" pitchFamily="18" charset="0"/>
                <a:cs typeface="Times New Roman" panose="02020603050405020304" pitchFamily="18" charset="0"/>
              </a:rPr>
              <a:t> algorithm, </a:t>
            </a:r>
            <a:r>
              <a:rPr lang="en-US" altLang="zh-CN" sz="2000" i="1" dirty="0">
                <a:solidFill>
                  <a:schemeClr val="tx1"/>
                </a:solidFill>
                <a:latin typeface="Times New Roman" panose="02020603050405020304" pitchFamily="18" charset="0"/>
                <a:cs typeface="Times New Roman" panose="02020603050405020304" pitchFamily="18" charset="0"/>
              </a:rPr>
              <a:t>V</a:t>
            </a:r>
            <a:r>
              <a:rPr lang="en-US" altLang="zh-CN" sz="2000" dirty="0">
                <a:solidFill>
                  <a:schemeClr val="tx1"/>
                </a:solidFill>
                <a:latin typeface="Times New Roman" panose="02020603050405020304" pitchFamily="18" charset="0"/>
                <a:cs typeface="Times New Roman" panose="02020603050405020304" pitchFamily="18" charset="0"/>
              </a:rPr>
              <a:t> is partitioned into connected components. Each component can be viewed as a cut that separated it from the rest of the graph. </a:t>
            </a:r>
          </a:p>
          <a:p>
            <a:pPr>
              <a:lnSpc>
                <a:spcPct val="110000"/>
              </a:lnSpc>
              <a:spcBef>
                <a:spcPts val="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rPr>
              <a:t>Remove </a:t>
            </a:r>
            <a:r>
              <a:rPr lang="en-US" altLang="zh-CN" sz="2000" dirty="0">
                <a:solidFill>
                  <a:schemeClr val="tx1"/>
                </a:solidFill>
                <a:latin typeface="Times New Roman" panose="02020603050405020304" pitchFamily="18" charset="0"/>
                <a:cs typeface="Times New Roman" panose="02020603050405020304" pitchFamily="18" charset="0"/>
              </a:rPr>
              <a:t>the last </a:t>
            </a:r>
            <a:r>
              <a:rPr lang="en-US" altLang="zh-CN" sz="2000" dirty="0" smtClean="0">
                <a:solidFill>
                  <a:schemeClr val="tx1"/>
                </a:solidFill>
                <a:latin typeface="Times New Roman" panose="02020603050405020304" pitchFamily="18" charset="0"/>
                <a:cs typeface="Times New Roman" panose="02020603050405020304" pitchFamily="18" charset="0"/>
              </a:rPr>
              <a:t>edge added </a:t>
            </a:r>
            <a:r>
              <a:rPr lang="en-US" altLang="zh-CN" sz="2000" dirty="0">
                <a:solidFill>
                  <a:schemeClr val="tx1"/>
                </a:solidFill>
                <a:latin typeface="Times New Roman" panose="02020603050405020304" pitchFamily="18" charset="0"/>
                <a:cs typeface="Times New Roman" panose="02020603050405020304" pitchFamily="18" charset="0"/>
              </a:rPr>
              <a:t>to the spanning </a:t>
            </a:r>
            <a:r>
              <a:rPr lang="en-US" altLang="zh-CN" sz="2000" dirty="0" smtClean="0">
                <a:solidFill>
                  <a:schemeClr val="tx1"/>
                </a:solidFill>
                <a:latin typeface="Times New Roman" panose="02020603050405020304" pitchFamily="18" charset="0"/>
                <a:cs typeface="Times New Roman" panose="02020603050405020304" pitchFamily="18" charset="0"/>
              </a:rPr>
              <a:t>tree, thus defines </a:t>
            </a:r>
            <a:r>
              <a:rPr lang="en-US" altLang="zh-CN" sz="2000" dirty="0">
                <a:solidFill>
                  <a:schemeClr val="tx1"/>
                </a:solidFill>
                <a:latin typeface="Times New Roman" panose="02020603050405020304" pitchFamily="18" charset="0"/>
                <a:cs typeface="Times New Roman" panose="02020603050405020304" pitchFamily="18" charset="0"/>
              </a:rPr>
              <a:t>a cut (</a:t>
            </a:r>
            <a:r>
              <a:rPr lang="en-US" altLang="zh-CN" sz="2000" i="1" dirty="0" smtClean="0">
                <a:solidFill>
                  <a:schemeClr val="tx1"/>
                </a:solidFill>
                <a:latin typeface="Times New Roman" panose="02020603050405020304" pitchFamily="18" charset="0"/>
                <a:cs typeface="Times New Roman" panose="02020603050405020304" pitchFamily="18" charset="0"/>
              </a:rPr>
              <a:t>S</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i="1" dirty="0" smtClean="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A </a:t>
            </a:r>
            <a:r>
              <a:rPr lang="en-US" altLang="zh-CN" sz="2800" dirty="0">
                <a:solidFill>
                  <a:schemeClr val="tx1"/>
                </a:solidFill>
                <a:latin typeface="Times New Roman" panose="02020603050405020304" pitchFamily="18" charset="0"/>
                <a:cs typeface="Times New Roman" panose="02020603050405020304" pitchFamily="18" charset="0"/>
              </a:rPr>
              <a:t>randomized algorithm for </a:t>
            </a:r>
            <a:r>
              <a:rPr lang="en-US" altLang="zh-CN" sz="2800" dirty="0" err="1">
                <a:solidFill>
                  <a:schemeClr val="tx1"/>
                </a:solidFill>
                <a:latin typeface="Times New Roman" panose="02020603050405020304" pitchFamily="18" charset="0"/>
                <a:cs typeface="Times New Roman" panose="02020603050405020304" pitchFamily="18" charset="0"/>
              </a:rPr>
              <a:t>unweighted</a:t>
            </a:r>
            <a:r>
              <a:rPr lang="en-US" altLang="zh-CN" sz="2800" dirty="0">
                <a:solidFill>
                  <a:schemeClr val="tx1"/>
                </a:solidFill>
                <a:latin typeface="Times New Roman" panose="02020603050405020304" pitchFamily="18" charset="0"/>
                <a:cs typeface="Times New Roman" panose="02020603050405020304" pitchFamily="18" charset="0"/>
              </a:rPr>
              <a:t> minimum cut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38264404"/>
              </p:ext>
            </p:extLst>
          </p:nvPr>
        </p:nvGraphicFramePr>
        <p:xfrm>
          <a:off x="8100516" y="5596820"/>
          <a:ext cx="215900" cy="292100"/>
        </p:xfrm>
        <a:graphic>
          <a:graphicData uri="http://schemas.openxmlformats.org/presentationml/2006/ole">
            <mc:AlternateContent xmlns:mc="http://schemas.openxmlformats.org/markup-compatibility/2006">
              <mc:Choice xmlns:v="urn:schemas-microsoft-com:vml" Requires="v">
                <p:oleObj spid="_x0000_s89125" name="Equation" r:id="rId4" imgW="215640" imgH="291960" progId="Equation.DSMT4">
                  <p:embed/>
                </p:oleObj>
              </mc:Choice>
              <mc:Fallback>
                <p:oleObj name="Equation" r:id="rId4" imgW="215640" imgH="291960" progId="Equation.DSMT4">
                  <p:embed/>
                  <p:pic>
                    <p:nvPicPr>
                      <p:cNvPr id="0" name=""/>
                      <p:cNvPicPr/>
                      <p:nvPr/>
                    </p:nvPicPr>
                    <p:blipFill>
                      <a:blip r:embed="rId5"/>
                      <a:stretch>
                        <a:fillRect/>
                      </a:stretch>
                    </p:blipFill>
                    <p:spPr>
                      <a:xfrm>
                        <a:off x="8100516" y="5596820"/>
                        <a:ext cx="215900" cy="292100"/>
                      </a:xfrm>
                      <a:prstGeom prst="rect">
                        <a:avLst/>
                      </a:prstGeom>
                    </p:spPr>
                  </p:pic>
                </p:oleObj>
              </mc:Fallback>
            </mc:AlternateContent>
          </a:graphicData>
        </a:graphic>
      </p:graphicFrame>
      <p:pic>
        <p:nvPicPr>
          <p:cNvPr id="7" name="图片 6"/>
          <p:cNvPicPr>
            <a:picLocks noChangeAspect="1"/>
          </p:cNvPicPr>
          <p:nvPr/>
        </p:nvPicPr>
        <p:blipFill>
          <a:blip r:embed="rId6"/>
          <a:stretch>
            <a:fillRect/>
          </a:stretch>
        </p:blipFill>
        <p:spPr>
          <a:xfrm>
            <a:off x="936416" y="2348880"/>
            <a:ext cx="7380000" cy="2196641"/>
          </a:xfrm>
          <a:prstGeom prst="rect">
            <a:avLst/>
          </a:prstGeom>
        </p:spPr>
      </p:pic>
    </p:spTree>
    <p:extLst>
      <p:ext uri="{BB962C8B-B14F-4D97-AF65-F5344CB8AC3E}">
        <p14:creationId xmlns:p14="http://schemas.microsoft.com/office/powerpoint/2010/main" val="350299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arn(inVertical)">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barn(inVertical)">
                                      <p:cBhvr>
                                        <p:cTn id="12" dur="500"/>
                                        <p:tgtEl>
                                          <p:spTgt spid="3">
                                            <p:txEl>
                                              <p:pRg st="10" end="1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Let </a:t>
            </a:r>
            <a:r>
              <a:rPr lang="en-US" altLang="zh-CN" sz="2000" i="1" dirty="0" smtClean="0">
                <a:solidFill>
                  <a:srgbClr val="0070C0"/>
                </a:solidFill>
                <a:latin typeface="Times New Roman" panose="02020603050405020304" pitchFamily="18" charset="0"/>
                <a:cs typeface="Times New Roman" panose="02020603050405020304" pitchFamily="18" charset="0"/>
              </a:rPr>
              <a:t>C</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be </a:t>
            </a:r>
            <a:r>
              <a:rPr lang="en-US" altLang="zh-CN" sz="2000" dirty="0" smtClean="0">
                <a:solidFill>
                  <a:schemeClr val="tx1"/>
                </a:solidFill>
                <a:latin typeface="Times New Roman" panose="02020603050405020304" pitchFamily="18" charset="0"/>
                <a:cs typeface="Times New Roman" panose="02020603050405020304" pitchFamily="18" charset="0"/>
              </a:rPr>
              <a:t>a </a:t>
            </a:r>
            <a:r>
              <a:rPr lang="en-US" altLang="zh-CN" sz="2000" dirty="0">
                <a:solidFill>
                  <a:schemeClr val="tx1"/>
                </a:solidFill>
                <a:latin typeface="Times New Roman" panose="02020603050405020304" pitchFamily="18" charset="0"/>
                <a:cs typeface="Times New Roman" panose="02020603050405020304" pitchFamily="18" charset="0"/>
              </a:rPr>
              <a:t>minimum </a:t>
            </a:r>
            <a:r>
              <a:rPr lang="en-US" altLang="zh-CN" sz="2000" dirty="0" smtClean="0">
                <a:solidFill>
                  <a:schemeClr val="tx1"/>
                </a:solidFill>
                <a:latin typeface="Times New Roman" panose="02020603050405020304" pitchFamily="18" charset="0"/>
                <a:cs typeface="Times New Roman" panose="02020603050405020304" pitchFamily="18" charset="0"/>
              </a:rPr>
              <a:t>cut, </a:t>
            </a:r>
            <a:r>
              <a:rPr lang="en-US" altLang="zh-CN" sz="2000" i="1" dirty="0" smtClean="0">
                <a:solidFill>
                  <a:srgbClr val="0070C0"/>
                </a:solidFill>
                <a:latin typeface="Times New Roman" panose="02020603050405020304" pitchFamily="18" charset="0"/>
                <a:cs typeface="Times New Roman" panose="02020603050405020304" pitchFamily="18" charset="0"/>
              </a:rPr>
              <a:t>c</a:t>
            </a:r>
            <a:r>
              <a:rPr lang="en-US" altLang="zh-CN" sz="2000" dirty="0" smtClean="0">
                <a:solidFill>
                  <a:schemeClr val="tx1"/>
                </a:solidFill>
                <a:latin typeface="Times New Roman" panose="02020603050405020304" pitchFamily="18" charset="0"/>
                <a:cs typeface="Times New Roman" panose="02020603050405020304" pitchFamily="18" charset="0"/>
              </a:rPr>
              <a:t> its size, and </a:t>
            </a:r>
            <a:r>
              <a:rPr lang="en-US" altLang="zh-CN" sz="2000" i="1" dirty="0" smtClean="0">
                <a:solidFill>
                  <a:srgbClr val="0070C0"/>
                </a:solidFill>
                <a:latin typeface="Times New Roman" panose="02020603050405020304" pitchFamily="18" charset="0"/>
                <a:cs typeface="Times New Roman" panose="02020603050405020304" pitchFamily="18" charset="0"/>
              </a:rPr>
              <a:t>T</a:t>
            </a:r>
            <a:r>
              <a:rPr lang="en-US" altLang="zh-CN" sz="2000" dirty="0" smtClean="0">
                <a:solidFill>
                  <a:schemeClr val="tx1"/>
                </a:solidFill>
                <a:latin typeface="Times New Roman" panose="02020603050405020304" pitchFamily="18" charset="0"/>
                <a:cs typeface="Times New Roman" panose="02020603050405020304" pitchFamily="18" charset="0"/>
              </a:rPr>
              <a:t> the </a:t>
            </a:r>
            <a:r>
              <a:rPr lang="en-US" altLang="zh-CN" sz="2000" dirty="0" err="1" smtClean="0">
                <a:solidFill>
                  <a:schemeClr val="tx1"/>
                </a:solidFill>
                <a:latin typeface="Times New Roman" panose="02020603050405020304" pitchFamily="18" charset="0"/>
                <a:cs typeface="Times New Roman" panose="02020603050405020304" pitchFamily="18" charset="0"/>
              </a:rPr>
              <a:t>mst</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err="1">
                <a:solidFill>
                  <a:schemeClr val="tx1"/>
                </a:solidFill>
                <a:latin typeface="Times New Roman" panose="02020603050405020304" pitchFamily="18" charset="0"/>
                <a:cs typeface="Times New Roman" panose="02020603050405020304" pitchFamily="18" charset="0"/>
              </a:rPr>
              <a:t>Kruskal's</a:t>
            </a:r>
            <a:r>
              <a:rPr lang="en-US" altLang="zh-CN" sz="2000" dirty="0">
                <a:solidFill>
                  <a:schemeClr val="tx1"/>
                </a:solidFill>
                <a:latin typeface="Times New Roman" panose="02020603050405020304" pitchFamily="18" charset="0"/>
                <a:cs typeface="Times New Roman" panose="02020603050405020304" pitchFamily="18" charset="0"/>
              </a:rPr>
              <a:t> algorithm </a:t>
            </a:r>
            <a:r>
              <a:rPr lang="en-US" altLang="zh-CN" sz="2000" dirty="0" smtClean="0">
                <a:solidFill>
                  <a:schemeClr val="tx1"/>
                </a:solidFill>
                <a:latin typeface="Times New Roman" panose="02020603050405020304" pitchFamily="18" charset="0"/>
                <a:cs typeface="Times New Roman" panose="02020603050405020304" pitchFamily="18" charset="0"/>
              </a:rPr>
              <a:t>gets. Now there are </a:t>
            </a:r>
            <a:r>
              <a:rPr lang="en-US" altLang="zh-CN" sz="2000" i="1" dirty="0">
                <a:solidFill>
                  <a:srgbClr val="0070C0"/>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components. Let </a:t>
            </a:r>
            <a:r>
              <a:rPr lang="en-US" altLang="zh-CN" sz="2000" i="1" dirty="0" smtClean="0">
                <a:solidFill>
                  <a:srgbClr val="0070C0"/>
                </a:solidFill>
                <a:latin typeface="Times New Roman" panose="02020603050405020304" pitchFamily="18" charset="0"/>
                <a:cs typeface="Times New Roman" panose="02020603050405020304" pitchFamily="18" charset="0"/>
              </a:rPr>
              <a:t>e</a:t>
            </a:r>
            <a:r>
              <a:rPr lang="en-US" altLang="zh-CN" sz="2000" i="1" baseline="-25000" dirty="0" smtClean="0">
                <a:solidFill>
                  <a:srgbClr val="0070C0"/>
                </a:solidFill>
                <a:latin typeface="Times New Roman" panose="02020603050405020304" pitchFamily="18" charset="0"/>
                <a:cs typeface="Times New Roman" panose="02020603050405020304" pitchFamily="18" charset="0"/>
              </a:rPr>
              <a:t>n </a:t>
            </a:r>
            <a:r>
              <a:rPr lang="en-US" altLang="zh-CN" sz="2000" dirty="0" smtClean="0">
                <a:solidFill>
                  <a:schemeClr val="tx1"/>
                </a:solidFill>
                <a:latin typeface="Times New Roman" panose="02020603050405020304" pitchFamily="18" charset="0"/>
                <a:cs typeface="Times New Roman" panose="02020603050405020304" pitchFamily="18" charset="0"/>
              </a:rPr>
              <a:t>be the edge chosen</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next, </a:t>
            </a:r>
            <a:r>
              <a:rPr lang="en-US" altLang="zh-CN" sz="2000" i="1" dirty="0" smtClean="0">
                <a:solidFill>
                  <a:srgbClr val="0070C0"/>
                </a:solidFill>
                <a:latin typeface="Times New Roman" panose="02020603050405020304" pitchFamily="18" charset="0"/>
                <a:cs typeface="Times New Roman" panose="02020603050405020304" pitchFamily="18" charset="0"/>
              </a:rPr>
              <a:t>e</a:t>
            </a:r>
            <a:r>
              <a:rPr lang="en-US" altLang="zh-CN" sz="2000" i="1" baseline="-25000" dirty="0" smtClean="0">
                <a:solidFill>
                  <a:srgbClr val="0070C0"/>
                </a:solidFill>
                <a:latin typeface="Times New Roman" panose="02020603050405020304" pitchFamily="18" charset="0"/>
                <a:cs typeface="Times New Roman" panose="02020603050405020304" pitchFamily="18" charset="0"/>
              </a:rPr>
              <a:t>l</a:t>
            </a:r>
            <a:r>
              <a:rPr lang="en-US" altLang="zh-CN" sz="2000" dirty="0" smtClean="0">
                <a:solidFill>
                  <a:schemeClr val="tx1"/>
                </a:solidFill>
                <a:latin typeface="Times New Roman" panose="02020603050405020304" pitchFamily="18" charset="0"/>
                <a:cs typeface="Times New Roman" panose="02020603050405020304" pitchFamily="18" charset="0"/>
              </a:rPr>
              <a:t> the last.</a:t>
            </a:r>
          </a:p>
          <a:p>
            <a:pPr>
              <a:lnSpc>
                <a:spcPct val="110000"/>
              </a:lnSpc>
              <a:spcBef>
                <a:spcPts val="60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   </a:t>
            </a:r>
          </a:p>
          <a:p>
            <a:pPr>
              <a:lnSpc>
                <a:spcPct val="110000"/>
              </a:lnSpc>
              <a:spcBef>
                <a:spcPts val="0"/>
              </a:spcBef>
              <a:buFont typeface="Wingdings" panose="05000000000000000000" pitchFamily="2" charset="2"/>
              <a:buChar char="Ø"/>
            </a:pPr>
            <a:endPar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endParaRPr>
          </a:p>
          <a:p>
            <a:pPr>
              <a:lnSpc>
                <a:spcPct val="110000"/>
              </a:lnSpc>
              <a:spcBef>
                <a:spcPts val="0"/>
              </a:spcBef>
              <a:buFont typeface="Wingdings" panose="05000000000000000000" pitchFamily="2" charset="2"/>
              <a:buChar char="Ø"/>
            </a:pPr>
            <a:endParaRPr lang="en-US" altLang="zh-CN" sz="2000" dirty="0">
              <a:solidFill>
                <a:schemeClr val="tx1"/>
              </a:solidFill>
              <a:latin typeface="Times New Roman" panose="02020603050405020304" pitchFamily="18" charset="0"/>
              <a:cs typeface="Times New Roman" panose="02020603050405020304" pitchFamily="18" charset="0"/>
              <a:sym typeface="Euclid Symbol" panose="05050102010706020507" pitchFamily="18" charset="2"/>
            </a:endParaRPr>
          </a:p>
          <a:p>
            <a:pPr>
              <a:lnSpc>
                <a:spcPct val="110000"/>
              </a:lnSpc>
              <a:spcBef>
                <a:spcPts val="0"/>
              </a:spcBef>
              <a:buFont typeface="Wingdings" panose="05000000000000000000" pitchFamily="2" charset="2"/>
              <a:buChar char="Ø"/>
            </a:pPr>
            <a:endPar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endParaRPr>
          </a:p>
          <a:p>
            <a:pPr>
              <a:lnSpc>
                <a:spcPct val="110000"/>
              </a:lnSpc>
              <a:spcBef>
                <a:spcPts val="0"/>
              </a:spcBef>
              <a:buFont typeface="Wingdings" panose="05000000000000000000" pitchFamily="2" charset="2"/>
              <a:buChar char="Ø"/>
            </a:pPr>
            <a:endParaRPr lang="en-US" altLang="zh-CN" sz="2000" dirty="0">
              <a:solidFill>
                <a:schemeClr val="tx1"/>
              </a:solidFill>
              <a:latin typeface="Times New Roman" panose="02020603050405020304" pitchFamily="18" charset="0"/>
              <a:cs typeface="Times New Roman" panose="02020603050405020304" pitchFamily="18" charset="0"/>
              <a:sym typeface="Euclid Symbol" panose="05050102010706020507" pitchFamily="18" charset="2"/>
            </a:endParaRPr>
          </a:p>
          <a:p>
            <a:pPr>
              <a:lnSpc>
                <a:spcPct val="110000"/>
              </a:lnSpc>
              <a:spcBef>
                <a:spcPts val="0"/>
              </a:spcBef>
              <a:buFont typeface="Wingdings" panose="05000000000000000000" pitchFamily="2" charset="2"/>
              <a:buChar char="Ø"/>
            </a:pPr>
            <a:endPar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endParaRPr>
          </a:p>
          <a:p>
            <a:pPr>
              <a:lnSpc>
                <a:spcPct val="110000"/>
              </a:lnSpc>
              <a:spcBef>
                <a:spcPts val="0"/>
              </a:spcBef>
              <a:buFont typeface="Wingdings" panose="05000000000000000000" pitchFamily="2" charset="2"/>
              <a:buChar char="Ø"/>
            </a:pPr>
            <a:endPar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endParaRPr>
          </a:p>
          <a:p>
            <a:pPr marL="0" indent="0">
              <a:lnSpc>
                <a:spcPct val="110000"/>
              </a:lnSpc>
              <a:spcBef>
                <a:spcPts val="0"/>
              </a:spcBef>
              <a:buNone/>
            </a:pPr>
            <a:endPar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endParaRPr>
          </a:p>
          <a:p>
            <a:pPr>
              <a:lnSpc>
                <a:spcPct val="110000"/>
              </a:lnSpc>
              <a:spcBef>
                <a:spcPts val="120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Repeating </a:t>
            </a:r>
            <a:r>
              <a:rPr lang="en-US" altLang="zh-CN" sz="2000" dirty="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the process </a:t>
            </a:r>
            <a:r>
              <a:rPr lang="en-US" altLang="zh-CN" sz="2000" i="1" dirty="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O</a:t>
            </a:r>
            <a:r>
              <a:rPr lang="en-US" altLang="zh-CN" sz="2000" dirty="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a:t>
            </a:r>
            <a:r>
              <a:rPr lang="en-US" altLang="zh-CN" sz="2000" i="1" dirty="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n</a:t>
            </a:r>
            <a:r>
              <a:rPr lang="en-US" altLang="zh-CN" sz="2000" baseline="30000" dirty="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2</a:t>
            </a:r>
            <a:r>
              <a:rPr lang="en-US" altLang="zh-CN" sz="2000" dirty="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 times and outputting the smallest cut found </a:t>
            </a:r>
            <a:r>
              <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yields </a:t>
            </a:r>
            <a:r>
              <a:rPr lang="en-US" altLang="zh-CN" sz="2000" i="1"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C</a:t>
            </a:r>
            <a:r>
              <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 </a:t>
            </a:r>
            <a:r>
              <a:rPr lang="en-US" altLang="zh-CN" sz="2000" dirty="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with high </a:t>
            </a:r>
            <a:r>
              <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probability. </a:t>
            </a:r>
            <a:endParaRPr lang="en-US" altLang="zh-CN" sz="4800" i="1" baseline="-25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endParaRPr>
          </a:p>
          <a:p>
            <a:pPr>
              <a:lnSpc>
                <a:spcPct val="110000"/>
              </a:lnSpc>
              <a:spcBef>
                <a:spcPts val="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Time complexity: </a:t>
            </a:r>
            <a:r>
              <a:rPr lang="en-US" altLang="zh-CN" sz="2000" i="1"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O</a:t>
            </a:r>
            <a:r>
              <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a:t>
            </a:r>
            <a:r>
              <a:rPr lang="en-US" altLang="zh-CN" sz="2000" i="1"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n</a:t>
            </a:r>
            <a:r>
              <a:rPr lang="en-US" altLang="zh-CN" sz="2000" baseline="30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2</a:t>
            </a:r>
            <a:r>
              <a:rPr lang="en-US" altLang="zh-CN" sz="2000" i="1"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m</a:t>
            </a:r>
            <a:r>
              <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log</a:t>
            </a:r>
            <a:r>
              <a:rPr lang="en-US" altLang="zh-CN" sz="2000" i="1"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n</a:t>
            </a:r>
            <a:r>
              <a:rPr lang="en-US" altLang="zh-CN" sz="2000" dirty="0" smtClean="0">
                <a:solidFill>
                  <a:schemeClr val="tx1"/>
                </a:solidFill>
                <a:latin typeface="Times New Roman" panose="02020603050405020304" pitchFamily="18" charset="0"/>
                <a:cs typeface="Times New Roman" panose="02020603050405020304" pitchFamily="18" charset="0"/>
                <a:sym typeface="Euclid Symbol" panose="05050102010706020507" pitchFamily="18" charset="2"/>
              </a:rPr>
              <a:t>).</a:t>
            </a: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A </a:t>
            </a:r>
            <a:r>
              <a:rPr lang="en-US" altLang="zh-CN" sz="2800" dirty="0">
                <a:solidFill>
                  <a:schemeClr val="tx1"/>
                </a:solidFill>
                <a:latin typeface="Times New Roman" panose="02020603050405020304" pitchFamily="18" charset="0"/>
                <a:cs typeface="Times New Roman" panose="02020603050405020304" pitchFamily="18" charset="0"/>
              </a:rPr>
              <a:t>randomized algorithm for </a:t>
            </a:r>
            <a:r>
              <a:rPr lang="en-US" altLang="zh-CN" sz="2800" dirty="0" err="1">
                <a:solidFill>
                  <a:schemeClr val="tx1"/>
                </a:solidFill>
                <a:latin typeface="Times New Roman" panose="02020603050405020304" pitchFamily="18" charset="0"/>
                <a:cs typeface="Times New Roman" panose="02020603050405020304" pitchFamily="18" charset="0"/>
              </a:rPr>
              <a:t>unweighted</a:t>
            </a:r>
            <a:r>
              <a:rPr lang="en-US" altLang="zh-CN" sz="2800" dirty="0">
                <a:solidFill>
                  <a:schemeClr val="tx1"/>
                </a:solidFill>
                <a:latin typeface="Times New Roman" panose="02020603050405020304" pitchFamily="18" charset="0"/>
                <a:cs typeface="Times New Roman" panose="02020603050405020304" pitchFamily="18" charset="0"/>
              </a:rPr>
              <a:t> minimum cut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68005706"/>
              </p:ext>
            </p:extLst>
          </p:nvPr>
        </p:nvGraphicFramePr>
        <p:xfrm>
          <a:off x="974205" y="1980896"/>
          <a:ext cx="6223000" cy="2768600"/>
        </p:xfrm>
        <a:graphic>
          <a:graphicData uri="http://schemas.openxmlformats.org/presentationml/2006/ole">
            <mc:AlternateContent xmlns:mc="http://schemas.openxmlformats.org/markup-compatibility/2006">
              <mc:Choice xmlns:v="urn:schemas-microsoft-com:vml" Requires="v">
                <p:oleObj spid="_x0000_s100385" name="Equation" r:id="rId4" imgW="6222960" imgH="2768400" progId="Equation.DSMT4">
                  <p:embed/>
                </p:oleObj>
              </mc:Choice>
              <mc:Fallback>
                <p:oleObj name="Equation" r:id="rId4" imgW="6222960" imgH="2768400" progId="Equation.DSMT4">
                  <p:embed/>
                  <p:pic>
                    <p:nvPicPr>
                      <p:cNvPr id="0" name=""/>
                      <p:cNvPicPr/>
                      <p:nvPr/>
                    </p:nvPicPr>
                    <p:blipFill>
                      <a:blip r:embed="rId5"/>
                      <a:stretch>
                        <a:fillRect/>
                      </a:stretch>
                    </p:blipFill>
                    <p:spPr>
                      <a:xfrm>
                        <a:off x="974205" y="1980896"/>
                        <a:ext cx="6223000" cy="2768600"/>
                      </a:xfrm>
                      <a:prstGeom prst="rect">
                        <a:avLst/>
                      </a:prstGeom>
                    </p:spPr>
                  </p:pic>
                </p:oleObj>
              </mc:Fallback>
            </mc:AlternateContent>
          </a:graphicData>
        </a:graphic>
      </p:graphicFrame>
      <p:pic>
        <p:nvPicPr>
          <p:cNvPr id="8" name="图片 7"/>
          <p:cNvPicPr>
            <a:picLocks noChangeAspect="1"/>
          </p:cNvPicPr>
          <p:nvPr/>
        </p:nvPicPr>
        <p:blipFill>
          <a:blip r:embed="rId6"/>
          <a:stretch>
            <a:fillRect/>
          </a:stretch>
        </p:blipFill>
        <p:spPr>
          <a:xfrm>
            <a:off x="5652120" y="2060848"/>
            <a:ext cx="2581275" cy="1485900"/>
          </a:xfrm>
          <a:prstGeom prst="rect">
            <a:avLst/>
          </a:prstGeom>
        </p:spPr>
      </p:pic>
    </p:spTree>
    <p:extLst>
      <p:ext uri="{BB962C8B-B14F-4D97-AF65-F5344CB8AC3E}">
        <p14:creationId xmlns:p14="http://schemas.microsoft.com/office/powerpoint/2010/main" val="154726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arn(inVertical)">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arn(inVertical)">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a:solidFill>
                  <a:schemeClr val="tx1"/>
                </a:solidFill>
                <a:latin typeface="Times New Roman" panose="02020603050405020304" pitchFamily="18" charset="0"/>
                <a:cs typeface="Times New Roman" panose="02020603050405020304" pitchFamily="18" charset="0"/>
              </a:rPr>
              <a:t>Minimum </a:t>
            </a:r>
            <a:r>
              <a:rPr lang="en-US" altLang="zh-CN" sz="2000" dirty="0" smtClean="0">
                <a:solidFill>
                  <a:schemeClr val="tx1"/>
                </a:solidFill>
                <a:latin typeface="Times New Roman" panose="02020603050405020304" pitchFamily="18" charset="0"/>
                <a:cs typeface="Times New Roman" panose="02020603050405020304" pitchFamily="18" charset="0"/>
              </a:rPr>
              <a:t>Spanning Tree (MST): </a:t>
            </a:r>
          </a:p>
          <a:p>
            <a:pPr>
              <a:lnSpc>
                <a:spcPct val="110000"/>
              </a:lnSpc>
              <a:spcBef>
                <a:spcPts val="0"/>
              </a:spcBef>
              <a:buFont typeface="Wingdings" panose="05000000000000000000" pitchFamily="2" charset="2"/>
              <a:buChar char="l"/>
            </a:pP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r>
              <a:rPr lang="en-US" altLang="zh-CN" sz="2000" dirty="0">
                <a:solidFill>
                  <a:schemeClr val="tx1"/>
                </a:solidFill>
                <a:latin typeface="Times New Roman" panose="02020603050405020304" pitchFamily="18" charset="0"/>
                <a:cs typeface="Times New Roman" panose="02020603050405020304" pitchFamily="18" charset="0"/>
              </a:rPr>
              <a:t>Tree: </a:t>
            </a:r>
            <a:r>
              <a:rPr lang="en-US" altLang="zh-CN" sz="2000" dirty="0" smtClean="0">
                <a:solidFill>
                  <a:schemeClr val="tx1"/>
                </a:solidFill>
                <a:latin typeface="Times New Roman" panose="02020603050405020304" pitchFamily="18" charset="0"/>
                <a:cs typeface="Times New Roman" panose="02020603050405020304" pitchFamily="18" charset="0"/>
              </a:rPr>
              <a:t>connected, undirected, acyclic;</a:t>
            </a:r>
          </a:p>
          <a:p>
            <a:pPr marL="0" indent="0">
              <a:lnSpc>
                <a:spcPct val="110000"/>
              </a:lnSpc>
              <a:spcBef>
                <a:spcPts val="0"/>
              </a:spcBef>
              <a:buNone/>
            </a:pPr>
            <a:r>
              <a:rPr lang="en-US" altLang="zh-CN" sz="2000" dirty="0" smtClean="0">
                <a:solidFill>
                  <a:schemeClr val="tx1"/>
                </a:solidFill>
                <a:latin typeface="Times New Roman" panose="02020603050405020304" pitchFamily="18" charset="0"/>
                <a:cs typeface="Times New Roman" panose="02020603050405020304" pitchFamily="18" charset="0"/>
              </a:rPr>
              <a:t>              connected</a:t>
            </a:r>
            <a:r>
              <a:rPr lang="en-US" altLang="zh-CN" sz="2000" dirty="0">
                <a:solidFill>
                  <a:schemeClr val="tx1"/>
                </a:solidFill>
                <a:latin typeface="Times New Roman" panose="02020603050405020304" pitchFamily="18" charset="0"/>
                <a:cs typeface="Times New Roman" panose="02020603050405020304" pitchFamily="18" charset="0"/>
              </a:rPr>
              <a:t>, undirected</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dirty="0" smtClean="0">
                <a:solidFill>
                  <a:schemeClr val="tx1"/>
                </a:solidFill>
                <a:latin typeface="Times New Roman" panose="02020603050405020304" pitchFamily="18" charset="0"/>
                <a:cs typeface="Times New Roman" panose="02020603050405020304" pitchFamily="18" charset="0"/>
              </a:rPr>
              <a:t>-1 edges;</a:t>
            </a:r>
          </a:p>
          <a:p>
            <a:pPr marL="0" indent="0">
              <a:lnSpc>
                <a:spcPct val="110000"/>
              </a:lnSpc>
              <a:spcBef>
                <a:spcPts val="0"/>
              </a:spcBef>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a unique </a:t>
            </a:r>
            <a:r>
              <a:rPr lang="en-US" altLang="zh-CN" sz="2000" dirty="0">
                <a:solidFill>
                  <a:schemeClr val="tx1"/>
                </a:solidFill>
                <a:latin typeface="Times New Roman" panose="02020603050405020304" pitchFamily="18" charset="0"/>
                <a:cs typeface="Times New Roman" panose="02020603050405020304" pitchFamily="18" charset="0"/>
              </a:rPr>
              <a:t>path between </a:t>
            </a:r>
            <a:r>
              <a:rPr lang="en-US" altLang="zh-CN" sz="2000" dirty="0" smtClean="0">
                <a:solidFill>
                  <a:schemeClr val="tx1"/>
                </a:solidFill>
                <a:latin typeface="Times New Roman" panose="02020603050405020304" pitchFamily="18" charset="0"/>
                <a:cs typeface="Times New Roman" panose="02020603050405020304" pitchFamily="18" charset="0"/>
              </a:rPr>
              <a:t>any pair </a:t>
            </a:r>
            <a:r>
              <a:rPr lang="en-US" altLang="zh-CN" sz="2000" dirty="0">
                <a:solidFill>
                  <a:schemeClr val="tx1"/>
                </a:solidFill>
                <a:latin typeface="Times New Roman" panose="02020603050405020304" pitchFamily="18" charset="0"/>
                <a:cs typeface="Times New Roman" panose="02020603050405020304" pitchFamily="18" charset="0"/>
              </a:rPr>
              <a:t>of nodes</a:t>
            </a:r>
            <a:r>
              <a:rPr lang="en-US" altLang="zh-CN" sz="2000" dirty="0" smtClean="0">
                <a:solidFill>
                  <a:schemeClr val="tx1"/>
                </a:solidFill>
                <a:latin typeface="Times New Roman" panose="02020603050405020304" pitchFamily="18" charset="0"/>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Minimum Spanning Tree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943424" y="1714560"/>
            <a:ext cx="7277100" cy="1495425"/>
          </a:xfrm>
          <a:prstGeom prst="rect">
            <a:avLst/>
          </a:prstGeom>
        </p:spPr>
      </p:pic>
    </p:spTree>
    <p:extLst>
      <p:ext uri="{BB962C8B-B14F-4D97-AF65-F5344CB8AC3E}">
        <p14:creationId xmlns:p14="http://schemas.microsoft.com/office/powerpoint/2010/main" val="2538511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a:solidFill>
                  <a:schemeClr val="tx1"/>
                </a:solidFill>
                <a:latin typeface="Times New Roman" panose="02020603050405020304" pitchFamily="18" charset="0"/>
                <a:cs typeface="Times New Roman" panose="02020603050405020304" pitchFamily="18" charset="0"/>
              </a:rPr>
              <a:t>Prim's </a:t>
            </a:r>
            <a:r>
              <a:rPr lang="en-US" altLang="zh-CN" sz="2000" dirty="0" smtClean="0">
                <a:solidFill>
                  <a:schemeClr val="tx1"/>
                </a:solidFill>
                <a:latin typeface="Times New Roman" panose="02020603050405020304" pitchFamily="18" charset="0"/>
                <a:cs typeface="Times New Roman" panose="02020603050405020304" pitchFamily="18" charset="0"/>
              </a:rPr>
              <a:t>algorithm is </a:t>
            </a:r>
            <a:r>
              <a:rPr lang="en-US" altLang="zh-CN" sz="2000" dirty="0">
                <a:solidFill>
                  <a:schemeClr val="tx1"/>
                </a:solidFill>
                <a:latin typeface="Times New Roman" panose="02020603050405020304" pitchFamily="18" charset="0"/>
                <a:cs typeface="Times New Roman" panose="02020603050405020304" pitchFamily="18" charset="0"/>
              </a:rPr>
              <a:t>strongly reminiscent of </a:t>
            </a:r>
            <a:r>
              <a:rPr lang="en-US" altLang="zh-CN" sz="2000" dirty="0" err="1" smtClean="0">
                <a:solidFill>
                  <a:schemeClr val="tx1"/>
                </a:solidFill>
                <a:latin typeface="Times New Roman" panose="02020603050405020304" pitchFamily="18" charset="0"/>
                <a:cs typeface="Times New Roman" panose="02020603050405020304" pitchFamily="18" charset="0"/>
              </a:rPr>
              <a:t>Dijkstra's</a:t>
            </a:r>
            <a:r>
              <a:rPr lang="en-US" altLang="zh-CN" sz="2000" dirty="0">
                <a:solidFill>
                  <a:schemeClr val="tx1"/>
                </a:solidFill>
                <a:latin typeface="Times New Roman" panose="02020603050405020304" pitchFamily="18" charset="0"/>
                <a:cs typeface="Times New Roman" panose="02020603050405020304" pitchFamily="18" charset="0"/>
              </a:rPr>
              <a:t> algorithm, and in fact the </a:t>
            </a:r>
            <a:r>
              <a:rPr lang="en-US" altLang="zh-CN" sz="2000" dirty="0" err="1">
                <a:solidFill>
                  <a:schemeClr val="tx1"/>
                </a:solidFill>
                <a:latin typeface="Times New Roman" panose="02020603050405020304" pitchFamily="18" charset="0"/>
                <a:cs typeface="Times New Roman" panose="02020603050405020304" pitchFamily="18" charset="0"/>
              </a:rPr>
              <a:t>pseudocode</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is </a:t>
            </a:r>
            <a:r>
              <a:rPr lang="en-US" altLang="zh-CN" sz="2000" dirty="0">
                <a:solidFill>
                  <a:schemeClr val="tx1"/>
                </a:solidFill>
                <a:latin typeface="Times New Roman" panose="02020603050405020304" pitchFamily="18" charset="0"/>
                <a:cs typeface="Times New Roman" panose="02020603050405020304" pitchFamily="18" charset="0"/>
              </a:rPr>
              <a:t>almost </a:t>
            </a:r>
            <a:r>
              <a:rPr lang="en-US" altLang="zh-CN" sz="2000" dirty="0" smtClean="0">
                <a:solidFill>
                  <a:schemeClr val="tx1"/>
                </a:solidFill>
                <a:latin typeface="Times New Roman" panose="02020603050405020304" pitchFamily="18" charset="0"/>
                <a:cs typeface="Times New Roman" panose="02020603050405020304" pitchFamily="18" charset="0"/>
              </a:rPr>
              <a:t>identical.</a:t>
            </a:r>
          </a:p>
          <a:p>
            <a:pPr lvl="1">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Prim's algorithm </a:t>
            </a:r>
            <a:r>
              <a:rPr lang="en-US" altLang="zh-CN" sz="2000" dirty="0" smtClean="0">
                <a:solidFill>
                  <a:schemeClr val="tx1"/>
                </a:solidFill>
                <a:latin typeface="Times New Roman" panose="02020603050405020304" pitchFamily="18" charset="0"/>
                <a:cs typeface="Times New Roman" panose="02020603050405020304" pitchFamily="18" charset="0"/>
              </a:rPr>
              <a:t>always maintains a </a:t>
            </a:r>
            <a:r>
              <a:rPr lang="en-US" altLang="zh-CN" sz="2000" dirty="0" err="1" smtClean="0">
                <a:solidFill>
                  <a:schemeClr val="tx1"/>
                </a:solidFill>
                <a:latin typeface="Times New Roman" panose="02020603050405020304" pitchFamily="18" charset="0"/>
                <a:cs typeface="Times New Roman" panose="02020603050405020304" pitchFamily="18" charset="0"/>
              </a:rPr>
              <a:t>subtree</a:t>
            </a:r>
            <a:r>
              <a:rPr lang="en-US" altLang="zh-CN" sz="2000" dirty="0" smtClean="0">
                <a:solidFill>
                  <a:schemeClr val="tx1"/>
                </a:solidFill>
                <a:latin typeface="Times New Roman" panose="02020603050405020304" pitchFamily="18" charset="0"/>
                <a:cs typeface="Times New Roman" panose="02020603050405020304" pitchFamily="18" charset="0"/>
              </a:rPr>
              <a:t>. On </a:t>
            </a:r>
            <a:r>
              <a:rPr lang="en-US" altLang="zh-CN" sz="2000" dirty="0">
                <a:solidFill>
                  <a:schemeClr val="tx1"/>
                </a:solidFill>
                <a:latin typeface="Times New Roman" panose="02020603050405020304" pitchFamily="18" charset="0"/>
                <a:cs typeface="Times New Roman" panose="02020603050405020304" pitchFamily="18" charset="0"/>
              </a:rPr>
              <a:t>each iteration, </a:t>
            </a:r>
            <a:r>
              <a:rPr lang="en-US" altLang="zh-CN" sz="2000" dirty="0" smtClean="0">
                <a:solidFill>
                  <a:schemeClr val="tx1"/>
                </a:solidFill>
                <a:latin typeface="Times New Roman" panose="02020603050405020304" pitchFamily="18" charset="0"/>
                <a:cs typeface="Times New Roman" panose="02020603050405020304" pitchFamily="18" charset="0"/>
              </a:rPr>
              <a:t>the </a:t>
            </a:r>
            <a:r>
              <a:rPr lang="en-US" altLang="zh-CN" sz="2000" dirty="0" err="1" smtClean="0">
                <a:solidFill>
                  <a:schemeClr val="tx1"/>
                </a:solidFill>
                <a:latin typeface="Times New Roman" panose="02020603050405020304" pitchFamily="18" charset="0"/>
                <a:cs typeface="Times New Roman" panose="02020603050405020304" pitchFamily="18" charset="0"/>
              </a:rPr>
              <a:t>subtree</a:t>
            </a:r>
            <a:r>
              <a:rPr lang="en-US" altLang="zh-CN" sz="2000" dirty="0" smtClean="0">
                <a:solidFill>
                  <a:schemeClr val="tx1"/>
                </a:solidFill>
                <a:latin typeface="Times New Roman" panose="02020603050405020304" pitchFamily="18" charset="0"/>
                <a:cs typeface="Times New Roman" panose="02020603050405020304" pitchFamily="18" charset="0"/>
              </a:rPr>
              <a:t> grows </a:t>
            </a:r>
            <a:r>
              <a:rPr lang="en-US" altLang="zh-CN" sz="2000" dirty="0">
                <a:solidFill>
                  <a:schemeClr val="tx1"/>
                </a:solidFill>
                <a:latin typeface="Times New Roman" panose="02020603050405020304" pitchFamily="18" charset="0"/>
                <a:cs typeface="Times New Roman" panose="02020603050405020304" pitchFamily="18" charset="0"/>
              </a:rPr>
              <a:t>by one edge, namely, the lightest </a:t>
            </a:r>
            <a:r>
              <a:rPr lang="en-US" altLang="zh-CN" sz="2000" dirty="0" smtClean="0">
                <a:solidFill>
                  <a:schemeClr val="tx1"/>
                </a:solidFill>
                <a:latin typeface="Times New Roman" panose="02020603050405020304" pitchFamily="18" charset="0"/>
                <a:cs typeface="Times New Roman" panose="02020603050405020304" pitchFamily="18" charset="0"/>
              </a:rPr>
              <a:t>edge between </a:t>
            </a:r>
            <a:r>
              <a:rPr lang="en-US" altLang="zh-CN" sz="2000" dirty="0">
                <a:solidFill>
                  <a:schemeClr val="tx1"/>
                </a:solidFill>
                <a:latin typeface="Times New Roman" panose="02020603050405020304" pitchFamily="18" charset="0"/>
                <a:cs typeface="Times New Roman" panose="02020603050405020304" pitchFamily="18" charset="0"/>
              </a:rPr>
              <a:t>a vertex in </a:t>
            </a:r>
            <a:r>
              <a:rPr lang="en-US" altLang="zh-CN" sz="2000" dirty="0" smtClean="0">
                <a:solidFill>
                  <a:schemeClr val="tx1"/>
                </a:solidFill>
                <a:latin typeface="Times New Roman" panose="02020603050405020304" pitchFamily="18" charset="0"/>
                <a:cs typeface="Times New Roman" panose="02020603050405020304" pitchFamily="18" charset="0"/>
              </a:rPr>
              <a:t>the </a:t>
            </a:r>
            <a:r>
              <a:rPr lang="en-US" altLang="zh-CN" sz="2000" dirty="0" err="1" smtClean="0">
                <a:solidFill>
                  <a:schemeClr val="tx1"/>
                </a:solidFill>
                <a:latin typeface="Times New Roman" panose="02020603050405020304" pitchFamily="18" charset="0"/>
                <a:cs typeface="Times New Roman" panose="02020603050405020304" pitchFamily="18" charset="0"/>
              </a:rPr>
              <a:t>subtree</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and a vertex outside </a:t>
            </a:r>
            <a:r>
              <a:rPr lang="en-US" altLang="zh-CN" sz="2000" dirty="0" smtClean="0">
                <a:solidFill>
                  <a:schemeClr val="tx1"/>
                </a:solidFill>
                <a:latin typeface="Times New Roman" panose="02020603050405020304" pitchFamily="18" charset="0"/>
                <a:cs typeface="Times New Roman" panose="02020603050405020304" pitchFamily="18" charset="0"/>
              </a:rPr>
              <a:t>it.</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Minimum Spanning Tree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012685" y="3212976"/>
            <a:ext cx="7153751" cy="2670334"/>
          </a:xfrm>
          <a:prstGeom prst="rect">
            <a:avLst/>
          </a:prstGeom>
        </p:spPr>
      </p:pic>
    </p:spTree>
    <p:extLst>
      <p:ext uri="{BB962C8B-B14F-4D97-AF65-F5344CB8AC3E}">
        <p14:creationId xmlns:p14="http://schemas.microsoft.com/office/powerpoint/2010/main" val="2887472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a:solidFill>
                  <a:schemeClr val="tx1"/>
                </a:solidFill>
                <a:latin typeface="Times New Roman" panose="02020603050405020304" pitchFamily="18" charset="0"/>
                <a:cs typeface="Times New Roman" panose="02020603050405020304" pitchFamily="18" charset="0"/>
              </a:rPr>
              <a:t>Prim's </a:t>
            </a:r>
            <a:r>
              <a:rPr lang="en-US" altLang="zh-CN" sz="2000" dirty="0" smtClean="0">
                <a:solidFill>
                  <a:schemeClr val="tx1"/>
                </a:solidFill>
                <a:latin typeface="Times New Roman" panose="02020603050405020304" pitchFamily="18" charset="0"/>
                <a:cs typeface="Times New Roman" panose="02020603050405020304" pitchFamily="18" charset="0"/>
              </a:rPr>
              <a:t>algorithm is </a:t>
            </a:r>
            <a:r>
              <a:rPr lang="en-US" altLang="zh-CN" sz="2000" dirty="0">
                <a:solidFill>
                  <a:schemeClr val="tx1"/>
                </a:solidFill>
                <a:latin typeface="Times New Roman" panose="02020603050405020304" pitchFamily="18" charset="0"/>
                <a:cs typeface="Times New Roman" panose="02020603050405020304" pitchFamily="18" charset="0"/>
              </a:rPr>
              <a:t>strongly reminiscent of </a:t>
            </a:r>
            <a:r>
              <a:rPr lang="en-US" altLang="zh-CN" sz="2000" dirty="0" err="1" smtClean="0">
                <a:solidFill>
                  <a:schemeClr val="tx1"/>
                </a:solidFill>
                <a:latin typeface="Times New Roman" panose="02020603050405020304" pitchFamily="18" charset="0"/>
                <a:cs typeface="Times New Roman" panose="02020603050405020304" pitchFamily="18" charset="0"/>
              </a:rPr>
              <a:t>Dijkstra's</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algorithm.</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Minimum Spanning Tree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928710" y="1705123"/>
            <a:ext cx="7740000" cy="4604197"/>
          </a:xfrm>
          <a:prstGeom prst="rect">
            <a:avLst/>
          </a:prstGeom>
        </p:spPr>
      </p:pic>
    </p:spTree>
    <p:extLst>
      <p:ext uri="{BB962C8B-B14F-4D97-AF65-F5344CB8AC3E}">
        <p14:creationId xmlns:p14="http://schemas.microsoft.com/office/powerpoint/2010/main" val="2754177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smtClean="0">
                <a:solidFill>
                  <a:schemeClr val="tx1"/>
                </a:solidFill>
                <a:latin typeface="Times New Roman" panose="02020603050405020304" pitchFamily="18" charset="0"/>
                <a:cs typeface="Times New Roman" panose="02020603050405020304" pitchFamily="18" charset="0"/>
              </a:rPr>
              <a:t>Example. </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Minimum Spanning Tree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966616" y="1757464"/>
            <a:ext cx="7560000" cy="4130341"/>
          </a:xfrm>
          <a:prstGeom prst="rect">
            <a:avLst/>
          </a:prstGeom>
        </p:spPr>
      </p:pic>
    </p:spTree>
    <p:extLst>
      <p:ext uri="{BB962C8B-B14F-4D97-AF65-F5344CB8AC3E}">
        <p14:creationId xmlns:p14="http://schemas.microsoft.com/office/powerpoint/2010/main" val="1899333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smtClean="0">
                <a:solidFill>
                  <a:schemeClr val="tx1"/>
                </a:solidFill>
                <a:latin typeface="Times New Roman" panose="02020603050405020304" pitchFamily="18" charset="0"/>
                <a:cs typeface="Times New Roman" panose="02020603050405020304" pitchFamily="18" charset="0"/>
              </a:rPr>
              <a:t> </a:t>
            </a:r>
          </a:p>
          <a:p>
            <a:pPr marL="615780" indent="-342900">
              <a:lnSpc>
                <a:spcPct val="110000"/>
              </a:lnSpc>
              <a:spcBef>
                <a:spcPts val="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rPr>
              <a:t>A</a:t>
            </a:r>
            <a:r>
              <a:rPr lang="en-US" altLang="zh-CN" sz="2000" dirty="0" smtClean="0">
                <a:solidFill>
                  <a:srgbClr val="0070C0"/>
                </a:solidFill>
                <a:latin typeface="Times New Roman" panose="02020603050405020304" pitchFamily="18" charset="0"/>
                <a:cs typeface="Times New Roman" panose="02020603050405020304" pitchFamily="18" charset="0"/>
              </a:rPr>
              <a:t> literal</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is either a variable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or its negation </a:t>
            </a:r>
            <a:r>
              <a:rPr lang="en-US" altLang="zh-CN" sz="2000" i="1" dirty="0">
                <a:solidFill>
                  <a:schemeClr val="tx1"/>
                </a:solidFill>
                <a:latin typeface="Times New Roman" panose="02020603050405020304" pitchFamily="18" charset="0"/>
                <a:cs typeface="Times New Roman" panose="02020603050405020304" pitchFamily="18" charset="0"/>
              </a:rPr>
              <a:t> </a:t>
            </a:r>
            <a:r>
              <a:rPr lang="en-US" altLang="zh-CN" sz="2000" i="1" dirty="0" smtClean="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615780" indent="-342900">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A </a:t>
            </a:r>
            <a:r>
              <a:rPr lang="en-US" altLang="zh-CN" sz="2000" dirty="0">
                <a:solidFill>
                  <a:schemeClr val="accent2"/>
                </a:solidFill>
                <a:latin typeface="Times New Roman" panose="02020603050405020304" pitchFamily="18" charset="0"/>
                <a:cs typeface="Times New Roman" panose="02020603050405020304" pitchFamily="18" charset="0"/>
              </a:rPr>
              <a:t>clause</a:t>
            </a:r>
            <a:r>
              <a:rPr lang="en-US" altLang="zh-CN" sz="2000" dirty="0">
                <a:solidFill>
                  <a:schemeClr val="tx1"/>
                </a:solidFill>
                <a:latin typeface="Times New Roman" panose="02020603050405020304" pitchFamily="18" charset="0"/>
                <a:cs typeface="Times New Roman" panose="02020603050405020304" pitchFamily="18" charset="0"/>
              </a:rPr>
              <a:t> is an OR of </a:t>
            </a:r>
            <a:r>
              <a:rPr lang="en-US" altLang="zh-CN" sz="2000" dirty="0" smtClean="0">
                <a:solidFill>
                  <a:schemeClr val="tx1"/>
                </a:solidFill>
                <a:latin typeface="Times New Roman" panose="02020603050405020304" pitchFamily="18" charset="0"/>
                <a:cs typeface="Times New Roman" panose="02020603050405020304" pitchFamily="18" charset="0"/>
              </a:rPr>
              <a:t>any </a:t>
            </a:r>
            <a:r>
              <a:rPr lang="en-US" altLang="zh-CN" sz="2000" dirty="0">
                <a:solidFill>
                  <a:schemeClr val="tx1"/>
                </a:solidFill>
                <a:latin typeface="Times New Roman" panose="02020603050405020304" pitchFamily="18" charset="0"/>
                <a:cs typeface="Times New Roman" panose="02020603050405020304" pitchFamily="18" charset="0"/>
              </a:rPr>
              <a:t>number of negative </a:t>
            </a:r>
            <a:r>
              <a:rPr lang="en-US" altLang="zh-CN" sz="2000" dirty="0" smtClean="0">
                <a:solidFill>
                  <a:schemeClr val="tx1"/>
                </a:solidFill>
                <a:latin typeface="Times New Roman" panose="02020603050405020304" pitchFamily="18" charset="0"/>
                <a:cs typeface="Times New Roman" panose="02020603050405020304" pitchFamily="18" charset="0"/>
              </a:rPr>
              <a:t>literals.</a:t>
            </a:r>
          </a:p>
          <a:p>
            <a:pPr>
              <a:lnSpc>
                <a:spcPct val="110000"/>
              </a:lnSpc>
              <a:spcBef>
                <a:spcPts val="0"/>
              </a:spcBef>
              <a:buFont typeface="Wingdings" panose="05000000000000000000" pitchFamily="2" charset="2"/>
              <a:buChar char="l"/>
            </a:pPr>
            <a:r>
              <a:rPr lang="en-US" altLang="zh-CN" sz="2000" dirty="0" smtClean="0">
                <a:solidFill>
                  <a:schemeClr val="accent2"/>
                </a:solidFill>
                <a:latin typeface="Times New Roman" panose="02020603050405020304" pitchFamily="18" charset="0"/>
                <a:cs typeface="Times New Roman" panose="02020603050405020304" pitchFamily="18" charset="0"/>
              </a:rPr>
              <a:t>Horn formulas</a:t>
            </a:r>
            <a:r>
              <a:rPr lang="en-US" altLang="zh-CN" sz="2000" dirty="0" smtClean="0">
                <a:solidFill>
                  <a:schemeClr val="tx1"/>
                </a:solidFill>
                <a:latin typeface="Times New Roman" panose="02020603050405020304" pitchFamily="18" charset="0"/>
                <a:cs typeface="Times New Roman" panose="02020603050405020304" pitchFamily="18" charset="0"/>
              </a:rPr>
              <a:t> are CNF made of two kinds of Horn clauses</a:t>
            </a:r>
          </a:p>
          <a:p>
            <a:pPr lvl="1">
              <a:lnSpc>
                <a:spcPct val="110000"/>
              </a:lnSpc>
              <a:spcBef>
                <a:spcPts val="0"/>
              </a:spcBef>
              <a:buFont typeface="Wingdings" panose="05000000000000000000" pitchFamily="2" charset="2"/>
              <a:buChar char="Ø"/>
            </a:pPr>
            <a:r>
              <a:rPr lang="en-US" altLang="zh-CN" sz="2000" dirty="0" smtClean="0">
                <a:solidFill>
                  <a:schemeClr val="accent2"/>
                </a:solidFill>
                <a:latin typeface="Times New Roman" panose="02020603050405020304" pitchFamily="18" charset="0"/>
                <a:cs typeface="Times New Roman" panose="02020603050405020304" pitchFamily="18" charset="0"/>
              </a:rPr>
              <a:t>Implications</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exactly </a:t>
            </a:r>
            <a:r>
              <a:rPr lang="en-US" altLang="zh-CN" sz="2000" dirty="0">
                <a:solidFill>
                  <a:schemeClr val="tx1"/>
                </a:solidFill>
                <a:latin typeface="Times New Roman" panose="02020603050405020304" pitchFamily="18" charset="0"/>
                <a:cs typeface="Times New Roman" panose="02020603050405020304" pitchFamily="18" charset="0"/>
              </a:rPr>
              <a:t>one positive </a:t>
            </a:r>
            <a:r>
              <a:rPr lang="en-US" altLang="zh-CN" sz="2000" dirty="0" smtClean="0">
                <a:solidFill>
                  <a:schemeClr val="tx1"/>
                </a:solidFill>
                <a:latin typeface="Times New Roman" panose="02020603050405020304" pitchFamily="18" charset="0"/>
                <a:cs typeface="Times New Roman" panose="02020603050405020304" pitchFamily="18" charset="0"/>
              </a:rPr>
              <a:t>literal.</a:t>
            </a:r>
          </a:p>
          <a:p>
            <a:pPr marL="301943" lvl="1" indent="0">
              <a:lnSpc>
                <a:spcPct val="110000"/>
              </a:lnSpc>
              <a:spcBef>
                <a:spcPts val="0"/>
              </a:spcBef>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p>
          <a:p>
            <a:pPr marL="301943" lvl="1" indent="0">
              <a:lnSpc>
                <a:spcPct val="110000"/>
              </a:lnSpc>
              <a:spcBef>
                <a:spcPts val="0"/>
              </a:spcBef>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rgbClr val="0070C0"/>
                </a:solidFill>
                <a:latin typeface="Times New Roman" panose="02020603050405020304" pitchFamily="18" charset="0"/>
                <a:cs typeface="Times New Roman" panose="02020603050405020304" pitchFamily="18" charset="0"/>
              </a:rPr>
              <a:t>singleton</a:t>
            </a:r>
            <a:r>
              <a:rPr lang="en-US" altLang="zh-CN" sz="2000" dirty="0" smtClean="0">
                <a:solidFill>
                  <a:schemeClr val="tx1"/>
                </a:solidFill>
                <a:latin typeface="Times New Roman" panose="02020603050405020304" pitchFamily="18" charset="0"/>
                <a:cs typeface="Times New Roman" panose="02020603050405020304" pitchFamily="18" charset="0"/>
              </a:rPr>
              <a:t> is a degenerate implication.</a:t>
            </a:r>
          </a:p>
          <a:p>
            <a:pPr lvl="1">
              <a:lnSpc>
                <a:spcPct val="110000"/>
              </a:lnSpc>
              <a:spcBef>
                <a:spcPts val="0"/>
              </a:spcBef>
              <a:buFont typeface="Wingdings" panose="05000000000000000000" pitchFamily="2" charset="2"/>
              <a:buChar char="Ø"/>
            </a:pPr>
            <a:r>
              <a:rPr lang="en-US" altLang="zh-CN" sz="2000" dirty="0" smtClean="0">
                <a:solidFill>
                  <a:schemeClr val="accent2"/>
                </a:solidFill>
                <a:latin typeface="Times New Roman" panose="02020603050405020304" pitchFamily="18" charset="0"/>
                <a:cs typeface="Times New Roman" panose="02020603050405020304" pitchFamily="18" charset="0"/>
              </a:rPr>
              <a:t>Pure </a:t>
            </a:r>
            <a:r>
              <a:rPr lang="en-US" altLang="zh-CN" sz="2000" dirty="0">
                <a:solidFill>
                  <a:schemeClr val="accent2"/>
                </a:solidFill>
                <a:latin typeface="Times New Roman" panose="02020603050405020304" pitchFamily="18" charset="0"/>
                <a:cs typeface="Times New Roman" panose="02020603050405020304" pitchFamily="18" charset="0"/>
              </a:rPr>
              <a:t>negative </a:t>
            </a:r>
            <a:r>
              <a:rPr lang="en-US" altLang="zh-CN" sz="2000" dirty="0" smtClean="0">
                <a:solidFill>
                  <a:schemeClr val="accent2"/>
                </a:solidFill>
                <a:latin typeface="Times New Roman" panose="02020603050405020304" pitchFamily="18" charset="0"/>
                <a:cs typeface="Times New Roman" panose="02020603050405020304" pitchFamily="18" charset="0"/>
              </a:rPr>
              <a:t>clauses</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no </a:t>
            </a:r>
            <a:r>
              <a:rPr lang="en-US" altLang="zh-CN" sz="2000" dirty="0">
                <a:solidFill>
                  <a:schemeClr val="tx1"/>
                </a:solidFill>
                <a:latin typeface="Times New Roman" panose="02020603050405020304" pitchFamily="18" charset="0"/>
                <a:cs typeface="Times New Roman" panose="02020603050405020304" pitchFamily="18" charset="0"/>
              </a:rPr>
              <a:t>positive </a:t>
            </a:r>
            <a:r>
              <a:rPr lang="en-US" altLang="zh-CN" sz="2000" dirty="0" smtClean="0">
                <a:solidFill>
                  <a:schemeClr val="tx1"/>
                </a:solidFill>
                <a:latin typeface="Times New Roman" panose="02020603050405020304" pitchFamily="18" charset="0"/>
                <a:cs typeface="Times New Roman" panose="02020603050405020304" pitchFamily="18" charset="0"/>
              </a:rPr>
              <a:t>literal. </a:t>
            </a:r>
            <a:endParaRPr lang="en-US" altLang="zh-CN" sz="2000" i="1" dirty="0" smtClean="0">
              <a:solidFill>
                <a:schemeClr val="tx1"/>
              </a:solidFill>
              <a:latin typeface="Times New Roman" panose="02020603050405020304" pitchFamily="18" charset="0"/>
              <a:cs typeface="Times New Roman" panose="02020603050405020304" pitchFamily="18" charset="0"/>
            </a:endParaRPr>
          </a:p>
          <a:p>
            <a:pPr lvl="1">
              <a:lnSpc>
                <a:spcPct val="110000"/>
              </a:lnSpc>
              <a:spcBef>
                <a:spcPts val="0"/>
              </a:spcBef>
              <a:buFont typeface="Wingdings" panose="05000000000000000000" pitchFamily="2" charset="2"/>
              <a:buChar char="Ø"/>
            </a:pPr>
            <a:endParaRPr lang="en-US" altLang="zh-CN" sz="2000" i="1"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r>
              <a:rPr lang="en-US" altLang="zh-CN" sz="2000" dirty="0" smtClean="0">
                <a:solidFill>
                  <a:schemeClr val="tx1"/>
                </a:solidFill>
                <a:latin typeface="Times New Roman" panose="02020603050405020304" pitchFamily="18" charset="0"/>
                <a:cs typeface="Times New Roman" panose="02020603050405020304" pitchFamily="18" charset="0"/>
              </a:rPr>
              <a:t>Strategy: </a:t>
            </a:r>
            <a:r>
              <a:rPr lang="en-US" altLang="zh-CN" sz="2000" dirty="0">
                <a:solidFill>
                  <a:schemeClr val="tx1"/>
                </a:solidFill>
                <a:latin typeface="Times New Roman" panose="02020603050405020304" pitchFamily="18" charset="0"/>
                <a:cs typeface="Times New Roman" panose="02020603050405020304" pitchFamily="18" charset="0"/>
              </a:rPr>
              <a:t>We start with all variables </a:t>
            </a:r>
            <a:r>
              <a:rPr lang="en-US" altLang="zh-CN" sz="2000" dirty="0" smtClean="0">
                <a:solidFill>
                  <a:schemeClr val="tx1"/>
                </a:solidFill>
                <a:latin typeface="Times New Roman" panose="02020603050405020304" pitchFamily="18" charset="0"/>
                <a:cs typeface="Times New Roman" panose="02020603050405020304" pitchFamily="18" charset="0"/>
              </a:rPr>
              <a:t>false. </a:t>
            </a:r>
            <a:r>
              <a:rPr lang="en-US" altLang="zh-CN" sz="2000" dirty="0">
                <a:solidFill>
                  <a:schemeClr val="tx1"/>
                </a:solidFill>
                <a:latin typeface="Times New Roman" panose="02020603050405020304" pitchFamily="18" charset="0"/>
                <a:cs typeface="Times New Roman" panose="02020603050405020304" pitchFamily="18" charset="0"/>
              </a:rPr>
              <a:t>We </a:t>
            </a:r>
            <a:r>
              <a:rPr lang="en-US" altLang="zh-CN" sz="2000" dirty="0" smtClean="0">
                <a:solidFill>
                  <a:schemeClr val="tx1"/>
                </a:solidFill>
                <a:latin typeface="Times New Roman" panose="02020603050405020304" pitchFamily="18" charset="0"/>
                <a:cs typeface="Times New Roman" panose="02020603050405020304" pitchFamily="18" charset="0"/>
              </a:rPr>
              <a:t>then proceed </a:t>
            </a:r>
            <a:r>
              <a:rPr lang="en-US" altLang="zh-CN" sz="2000" dirty="0">
                <a:solidFill>
                  <a:schemeClr val="tx1"/>
                </a:solidFill>
                <a:latin typeface="Times New Roman" panose="02020603050405020304" pitchFamily="18" charset="0"/>
                <a:cs typeface="Times New Roman" panose="02020603050405020304" pitchFamily="18" charset="0"/>
              </a:rPr>
              <a:t>to set some of them to true, one by one, but very reluctantly, and only if we </a:t>
            </a:r>
            <a:r>
              <a:rPr lang="en-US" altLang="zh-CN" sz="2000" dirty="0" smtClean="0">
                <a:solidFill>
                  <a:schemeClr val="tx1"/>
                </a:solidFill>
                <a:latin typeface="Times New Roman" panose="02020603050405020304" pitchFamily="18" charset="0"/>
                <a:cs typeface="Times New Roman" panose="02020603050405020304" pitchFamily="18" charset="0"/>
              </a:rPr>
              <a:t>absolutely have </a:t>
            </a:r>
            <a:r>
              <a:rPr lang="en-US" altLang="zh-CN" sz="2000" dirty="0">
                <a:solidFill>
                  <a:schemeClr val="tx1"/>
                </a:solidFill>
                <a:latin typeface="Times New Roman" panose="02020603050405020304" pitchFamily="18" charset="0"/>
                <a:cs typeface="Times New Roman" panose="02020603050405020304" pitchFamily="18" charset="0"/>
              </a:rPr>
              <a:t>to because an implication would otherwise be violated. Once we are done with this </a:t>
            </a:r>
            <a:r>
              <a:rPr lang="en-US" altLang="zh-CN" sz="2000" dirty="0" smtClean="0">
                <a:solidFill>
                  <a:schemeClr val="tx1"/>
                </a:solidFill>
                <a:latin typeface="Times New Roman" panose="02020603050405020304" pitchFamily="18" charset="0"/>
                <a:cs typeface="Times New Roman" panose="02020603050405020304" pitchFamily="18" charset="0"/>
              </a:rPr>
              <a:t>phase and </a:t>
            </a:r>
            <a:r>
              <a:rPr lang="en-US" altLang="zh-CN" sz="2000" dirty="0">
                <a:solidFill>
                  <a:schemeClr val="tx1"/>
                </a:solidFill>
                <a:latin typeface="Times New Roman" panose="02020603050405020304" pitchFamily="18" charset="0"/>
                <a:cs typeface="Times New Roman" panose="02020603050405020304" pitchFamily="18" charset="0"/>
              </a:rPr>
              <a:t>all implications are </a:t>
            </a:r>
            <a:r>
              <a:rPr lang="en-US" altLang="zh-CN" sz="2000" dirty="0" smtClean="0">
                <a:solidFill>
                  <a:schemeClr val="tx1"/>
                </a:solidFill>
                <a:latin typeface="Times New Roman" panose="02020603050405020304" pitchFamily="18" charset="0"/>
                <a:cs typeface="Times New Roman" panose="02020603050405020304" pitchFamily="18" charset="0"/>
              </a:rPr>
              <a:t>satisfied</a:t>
            </a:r>
            <a:r>
              <a:rPr lang="en-US" altLang="zh-CN" sz="2000" dirty="0">
                <a:solidFill>
                  <a:schemeClr val="tx1"/>
                </a:solidFill>
                <a:latin typeface="Times New Roman" panose="02020603050405020304" pitchFamily="18" charset="0"/>
                <a:cs typeface="Times New Roman" panose="02020603050405020304" pitchFamily="18" charset="0"/>
              </a:rPr>
              <a:t>, only then do we turn to the negative clauses and make </a:t>
            </a:r>
            <a:r>
              <a:rPr lang="en-US" altLang="zh-CN" sz="2000" dirty="0" smtClean="0">
                <a:solidFill>
                  <a:schemeClr val="tx1"/>
                </a:solidFill>
                <a:latin typeface="Times New Roman" panose="02020603050405020304" pitchFamily="18" charset="0"/>
                <a:cs typeface="Times New Roman" panose="02020603050405020304" pitchFamily="18" charset="0"/>
              </a:rPr>
              <a:t>sure they </a:t>
            </a:r>
            <a:r>
              <a:rPr lang="en-US" altLang="zh-CN" sz="2000" dirty="0">
                <a:solidFill>
                  <a:schemeClr val="tx1"/>
                </a:solidFill>
                <a:latin typeface="Times New Roman" panose="02020603050405020304" pitchFamily="18" charset="0"/>
                <a:cs typeface="Times New Roman" panose="02020603050405020304" pitchFamily="18" charset="0"/>
              </a:rPr>
              <a:t>are all </a:t>
            </a:r>
            <a:r>
              <a:rPr lang="en-US" altLang="zh-CN" sz="2000" dirty="0" smtClean="0">
                <a:solidFill>
                  <a:schemeClr val="tx1"/>
                </a:solidFill>
                <a:latin typeface="Times New Roman" panose="02020603050405020304" pitchFamily="18" charset="0"/>
                <a:cs typeface="Times New Roman" panose="02020603050405020304" pitchFamily="18" charset="0"/>
              </a:rPr>
              <a:t>satisfied</a:t>
            </a:r>
            <a:r>
              <a:rPr lang="en-US" altLang="zh-CN" sz="2000" dirty="0">
                <a:solidFill>
                  <a:schemeClr val="tx1"/>
                </a:solidFill>
                <a:latin typeface="Times New Roman" panose="02020603050405020304" pitchFamily="18" charset="0"/>
                <a:cs typeface="Times New Roman" panose="02020603050405020304" pitchFamily="18" charset="0"/>
              </a:rPr>
              <a:t>.</a:t>
            </a: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Horn </a:t>
            </a:r>
            <a:r>
              <a:rPr lang="en-US" altLang="zh-CN" sz="2800" dirty="0">
                <a:solidFill>
                  <a:schemeClr val="tx1"/>
                </a:solidFill>
                <a:latin typeface="Times New Roman" panose="02020603050405020304" pitchFamily="18" charset="0"/>
                <a:cs typeface="Times New Roman" panose="02020603050405020304" pitchFamily="18" charset="0"/>
              </a:rPr>
              <a:t>formulas</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53143450"/>
              </p:ext>
            </p:extLst>
          </p:nvPr>
        </p:nvGraphicFramePr>
        <p:xfrm>
          <a:off x="2871788" y="2949575"/>
          <a:ext cx="2997200" cy="304800"/>
        </p:xfrm>
        <a:graphic>
          <a:graphicData uri="http://schemas.openxmlformats.org/presentationml/2006/ole">
            <mc:AlternateContent xmlns:mc="http://schemas.openxmlformats.org/markup-compatibility/2006">
              <mc:Choice xmlns:v="urn:schemas-microsoft-com:vml" Requires="v">
                <p:oleObj spid="_x0000_s95332" name="Equation" r:id="rId4" imgW="2997000" imgH="304560" progId="Equation.DSMT4">
                  <p:embed/>
                </p:oleObj>
              </mc:Choice>
              <mc:Fallback>
                <p:oleObj name="Equation" r:id="rId4" imgW="2997000" imgH="304560" progId="Equation.DSMT4">
                  <p:embed/>
                  <p:pic>
                    <p:nvPicPr>
                      <p:cNvPr id="0" name=""/>
                      <p:cNvPicPr/>
                      <p:nvPr/>
                    </p:nvPicPr>
                    <p:blipFill>
                      <a:blip r:embed="rId5"/>
                      <a:stretch>
                        <a:fillRect/>
                      </a:stretch>
                    </p:blipFill>
                    <p:spPr>
                      <a:xfrm>
                        <a:off x="2871788" y="2949575"/>
                        <a:ext cx="2997200" cy="3048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20546501"/>
              </p:ext>
            </p:extLst>
          </p:nvPr>
        </p:nvGraphicFramePr>
        <p:xfrm>
          <a:off x="5154613" y="3284538"/>
          <a:ext cx="1409700" cy="292100"/>
        </p:xfrm>
        <a:graphic>
          <a:graphicData uri="http://schemas.openxmlformats.org/presentationml/2006/ole">
            <mc:AlternateContent xmlns:mc="http://schemas.openxmlformats.org/markup-compatibility/2006">
              <mc:Choice xmlns:v="urn:schemas-microsoft-com:vml" Requires="v">
                <p:oleObj spid="_x0000_s95333" name="Equation" r:id="rId6" imgW="1409400" imgH="291960" progId="Equation.DSMT4">
                  <p:embed/>
                </p:oleObj>
              </mc:Choice>
              <mc:Fallback>
                <p:oleObj name="Equation" r:id="rId6" imgW="1409400" imgH="291960" progId="Equation.DSMT4">
                  <p:embed/>
                  <p:pic>
                    <p:nvPicPr>
                      <p:cNvPr id="0" name=""/>
                      <p:cNvPicPr/>
                      <p:nvPr/>
                    </p:nvPicPr>
                    <p:blipFill>
                      <a:blip r:embed="rId7"/>
                      <a:stretch>
                        <a:fillRect/>
                      </a:stretch>
                    </p:blipFill>
                    <p:spPr>
                      <a:xfrm>
                        <a:off x="5154613" y="3284538"/>
                        <a:ext cx="1409700" cy="2921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2348220"/>
              </p:ext>
            </p:extLst>
          </p:nvPr>
        </p:nvGraphicFramePr>
        <p:xfrm>
          <a:off x="5538316" y="3645024"/>
          <a:ext cx="977900" cy="279400"/>
        </p:xfrm>
        <a:graphic>
          <a:graphicData uri="http://schemas.openxmlformats.org/presentationml/2006/ole">
            <mc:AlternateContent xmlns:mc="http://schemas.openxmlformats.org/markup-compatibility/2006">
              <mc:Choice xmlns:v="urn:schemas-microsoft-com:vml" Requires="v">
                <p:oleObj spid="_x0000_s95334" name="Equation" r:id="rId8" imgW="977760" imgH="279360" progId="Equation.DSMT4">
                  <p:embed/>
                </p:oleObj>
              </mc:Choice>
              <mc:Fallback>
                <p:oleObj name="Equation" r:id="rId8" imgW="977760" imgH="279360" progId="Equation.DSMT4">
                  <p:embed/>
                  <p:pic>
                    <p:nvPicPr>
                      <p:cNvPr id="0" name=""/>
                      <p:cNvPicPr/>
                      <p:nvPr/>
                    </p:nvPicPr>
                    <p:blipFill>
                      <a:blip r:embed="rId9"/>
                      <a:stretch>
                        <a:fillRect/>
                      </a:stretch>
                    </p:blipFill>
                    <p:spPr>
                      <a:xfrm>
                        <a:off x="5538316" y="3645024"/>
                        <a:ext cx="977900" cy="279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97920921"/>
              </p:ext>
            </p:extLst>
          </p:nvPr>
        </p:nvGraphicFramePr>
        <p:xfrm>
          <a:off x="925513" y="1285875"/>
          <a:ext cx="4508500" cy="304800"/>
        </p:xfrm>
        <a:graphic>
          <a:graphicData uri="http://schemas.openxmlformats.org/presentationml/2006/ole">
            <mc:AlternateContent xmlns:mc="http://schemas.openxmlformats.org/markup-compatibility/2006">
              <mc:Choice xmlns:v="urn:schemas-microsoft-com:vml" Requires="v">
                <p:oleObj spid="_x0000_s95335" name="Equation" r:id="rId10" imgW="4508280" imgH="304560" progId="Equation.DSMT4">
                  <p:embed/>
                </p:oleObj>
              </mc:Choice>
              <mc:Fallback>
                <p:oleObj name="Equation" r:id="rId10" imgW="4508280" imgH="304560" progId="Equation.DSMT4">
                  <p:embed/>
                  <p:pic>
                    <p:nvPicPr>
                      <p:cNvPr id="0" name=""/>
                      <p:cNvPicPr/>
                      <p:nvPr/>
                    </p:nvPicPr>
                    <p:blipFill>
                      <a:blip r:embed="rId11"/>
                      <a:stretch>
                        <a:fillRect/>
                      </a:stretch>
                    </p:blipFill>
                    <p:spPr>
                      <a:xfrm>
                        <a:off x="925513" y="1285875"/>
                        <a:ext cx="4508500" cy="3048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45960209"/>
              </p:ext>
            </p:extLst>
          </p:nvPr>
        </p:nvGraphicFramePr>
        <p:xfrm>
          <a:off x="5749754" y="1648678"/>
          <a:ext cx="190500" cy="228600"/>
        </p:xfrm>
        <a:graphic>
          <a:graphicData uri="http://schemas.openxmlformats.org/presentationml/2006/ole">
            <mc:AlternateContent xmlns:mc="http://schemas.openxmlformats.org/markup-compatibility/2006">
              <mc:Choice xmlns:v="urn:schemas-microsoft-com:vml" Requires="v">
                <p:oleObj spid="_x0000_s95336" name="Equation" r:id="rId12" imgW="190440" imgH="228600" progId="Equation.DSMT4">
                  <p:embed/>
                </p:oleObj>
              </mc:Choice>
              <mc:Fallback>
                <p:oleObj name="Equation" r:id="rId12" imgW="190440" imgH="228600" progId="Equation.DSMT4">
                  <p:embed/>
                  <p:pic>
                    <p:nvPicPr>
                      <p:cNvPr id="0" name=""/>
                      <p:cNvPicPr/>
                      <p:nvPr/>
                    </p:nvPicPr>
                    <p:blipFill>
                      <a:blip r:embed="rId13"/>
                      <a:stretch>
                        <a:fillRect/>
                      </a:stretch>
                    </p:blipFill>
                    <p:spPr>
                      <a:xfrm>
                        <a:off x="5749754" y="1648678"/>
                        <a:ext cx="190500" cy="228600"/>
                      </a:xfrm>
                      <a:prstGeom prst="rect">
                        <a:avLst/>
                      </a:prstGeom>
                    </p:spPr>
                  </p:pic>
                </p:oleObj>
              </mc:Fallback>
            </mc:AlternateContent>
          </a:graphicData>
        </a:graphic>
      </p:graphicFrame>
    </p:spTree>
    <p:extLst>
      <p:ext uri="{BB962C8B-B14F-4D97-AF65-F5344CB8AC3E}">
        <p14:creationId xmlns:p14="http://schemas.microsoft.com/office/powerpoint/2010/main" val="120433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arn(inVertical)">
                                      <p:cBhvr>
                                        <p:cTn id="19" dur="500"/>
                                        <p:tgtEl>
                                          <p:spTgt spid="3">
                                            <p:txEl>
                                              <p:pRg st="7" end="7"/>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arn(inVertic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smtClean="0">
                <a:solidFill>
                  <a:schemeClr val="tx1"/>
                </a:solidFill>
                <a:latin typeface="Times New Roman" panose="02020603050405020304" pitchFamily="18" charset="0"/>
                <a:cs typeface="Times New Roman" panose="02020603050405020304" pitchFamily="18" charset="0"/>
              </a:rPr>
              <a:t>A stingy algorithm for Horn formulas</a:t>
            </a:r>
          </a:p>
          <a:p>
            <a:pPr marL="576000" lvl="1" indent="-273600">
              <a:lnSpc>
                <a:spcPct val="110000"/>
              </a:lnSpc>
              <a:spcBef>
                <a:spcPts val="0"/>
              </a:spcBef>
              <a:buFont typeface="+mj-lt"/>
              <a:buAutoNum type="arabicPeriod"/>
            </a:pPr>
            <a:r>
              <a:rPr lang="en-US" altLang="zh-CN" sz="2000" dirty="0" smtClean="0">
                <a:solidFill>
                  <a:schemeClr val="tx1"/>
                </a:solidFill>
                <a:latin typeface="Times New Roman" panose="02020603050405020304" pitchFamily="18" charset="0"/>
                <a:cs typeface="Times New Roman" panose="02020603050405020304" pitchFamily="18" charset="0"/>
              </a:rPr>
              <a:t> set all </a:t>
            </a:r>
            <a:r>
              <a:rPr lang="en-US" altLang="zh-CN" sz="2000" dirty="0">
                <a:solidFill>
                  <a:schemeClr val="tx1"/>
                </a:solidFill>
                <a:latin typeface="Times New Roman" panose="02020603050405020304" pitchFamily="18" charset="0"/>
                <a:cs typeface="Times New Roman" panose="02020603050405020304" pitchFamily="18" charset="0"/>
              </a:rPr>
              <a:t>variables </a:t>
            </a:r>
            <a:r>
              <a:rPr lang="en-US" altLang="zh-CN" sz="2000" dirty="0" smtClean="0">
                <a:solidFill>
                  <a:schemeClr val="tx1"/>
                </a:solidFill>
                <a:latin typeface="Times New Roman" panose="02020603050405020304" pitchFamily="18" charset="0"/>
                <a:cs typeface="Times New Roman" panose="02020603050405020304" pitchFamily="18" charset="0"/>
              </a:rPr>
              <a:t>to 0</a:t>
            </a:r>
            <a:endParaRPr lang="en-US" altLang="zh-CN" sz="2000" dirty="0">
              <a:solidFill>
                <a:schemeClr val="tx1"/>
              </a:solidFill>
              <a:latin typeface="Times New Roman" panose="02020603050405020304" pitchFamily="18" charset="0"/>
              <a:cs typeface="Times New Roman" panose="02020603050405020304" pitchFamily="18" charset="0"/>
            </a:endParaRPr>
          </a:p>
          <a:p>
            <a:pPr marL="576000" lvl="1" indent="-273600">
              <a:lnSpc>
                <a:spcPct val="110000"/>
              </a:lnSpc>
              <a:spcBef>
                <a:spcPts val="0"/>
              </a:spcBef>
              <a:buFont typeface="+mj-lt"/>
              <a:buAutoNum type="arabicPeriod"/>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b="1" dirty="0" smtClean="0">
                <a:solidFill>
                  <a:schemeClr val="tx1"/>
                </a:solidFill>
                <a:latin typeface="Times New Roman" panose="02020603050405020304" pitchFamily="18" charset="0"/>
                <a:cs typeface="Times New Roman" panose="02020603050405020304" pitchFamily="18" charset="0"/>
              </a:rPr>
              <a:t>while</a:t>
            </a:r>
            <a:r>
              <a:rPr lang="en-US" altLang="zh-CN" sz="2000" dirty="0" smtClean="0">
                <a:solidFill>
                  <a:schemeClr val="tx1"/>
                </a:solidFill>
                <a:latin typeface="Times New Roman" panose="02020603050405020304" pitchFamily="18" charset="0"/>
                <a:cs typeface="Times New Roman" panose="02020603050405020304" pitchFamily="18" charset="0"/>
              </a:rPr>
              <a:t> there </a:t>
            </a:r>
            <a:r>
              <a:rPr lang="en-US" altLang="zh-CN" sz="2000" dirty="0">
                <a:solidFill>
                  <a:schemeClr val="tx1"/>
                </a:solidFill>
                <a:latin typeface="Times New Roman" panose="02020603050405020304" pitchFamily="18" charset="0"/>
                <a:cs typeface="Times New Roman" panose="02020603050405020304" pitchFamily="18" charset="0"/>
              </a:rPr>
              <a:t>is an implication that is not satisfied</a:t>
            </a:r>
            <a:endParaRPr lang="zh-CN" altLang="en-US" sz="2000" dirty="0">
              <a:solidFill>
                <a:schemeClr val="tx1"/>
              </a:solidFill>
              <a:latin typeface="Times New Roman" panose="02020603050405020304" pitchFamily="18" charset="0"/>
              <a:cs typeface="Times New Roman" panose="02020603050405020304" pitchFamily="18" charset="0"/>
            </a:endParaRPr>
          </a:p>
          <a:p>
            <a:pPr marL="576000" lvl="1" indent="-273600">
              <a:lnSpc>
                <a:spcPct val="110000"/>
              </a:lnSpc>
              <a:spcBef>
                <a:spcPts val="0"/>
              </a:spcBef>
              <a:buFont typeface="+mj-lt"/>
              <a:buAutoNum type="arabicPeriod"/>
            </a:pP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set </a:t>
            </a:r>
            <a:r>
              <a:rPr lang="en-US" altLang="zh-CN" sz="2000" dirty="0">
                <a:solidFill>
                  <a:schemeClr val="tx1"/>
                </a:solidFill>
                <a:latin typeface="Times New Roman" panose="02020603050405020304" pitchFamily="18" charset="0"/>
                <a:cs typeface="Times New Roman" panose="02020603050405020304" pitchFamily="18" charset="0"/>
              </a:rPr>
              <a:t>the right-hand variable of the implication to </a:t>
            </a:r>
            <a:r>
              <a:rPr lang="en-US" altLang="zh-CN" sz="2000" dirty="0" smtClean="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p>
            <a:pPr marL="576000" lvl="1" indent="-273600">
              <a:lnSpc>
                <a:spcPct val="110000"/>
              </a:lnSpc>
              <a:spcBef>
                <a:spcPts val="0"/>
              </a:spcBef>
              <a:buFont typeface="+mj-lt"/>
              <a:buAutoNum type="arabicPeriod"/>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b="1" dirty="0" smtClean="0">
                <a:solidFill>
                  <a:schemeClr val="tx1"/>
                </a:solidFill>
                <a:latin typeface="Times New Roman" panose="02020603050405020304" pitchFamily="18" charset="0"/>
                <a:cs typeface="Times New Roman" panose="02020603050405020304" pitchFamily="18" charset="0"/>
              </a:rPr>
              <a:t>if</a:t>
            </a:r>
            <a:r>
              <a:rPr lang="en-US" altLang="zh-CN" sz="2000" dirty="0" smtClean="0">
                <a:solidFill>
                  <a:schemeClr val="tx1"/>
                </a:solidFill>
                <a:latin typeface="Times New Roman" panose="02020603050405020304" pitchFamily="18" charset="0"/>
                <a:cs typeface="Times New Roman" panose="02020603050405020304" pitchFamily="18" charset="0"/>
              </a:rPr>
              <a:t> all </a:t>
            </a:r>
            <a:r>
              <a:rPr lang="en-US" altLang="zh-CN" sz="2000" dirty="0">
                <a:solidFill>
                  <a:schemeClr val="tx1"/>
                </a:solidFill>
                <a:latin typeface="Times New Roman" panose="02020603050405020304" pitchFamily="18" charset="0"/>
                <a:cs typeface="Times New Roman" panose="02020603050405020304" pitchFamily="18" charset="0"/>
              </a:rPr>
              <a:t>pure negative clauses are satisfied</a:t>
            </a:r>
            <a:endParaRPr lang="zh-CN" altLang="en-US" sz="2000" dirty="0">
              <a:solidFill>
                <a:schemeClr val="tx1"/>
              </a:solidFill>
              <a:latin typeface="Times New Roman" panose="02020603050405020304" pitchFamily="18" charset="0"/>
              <a:cs typeface="Times New Roman" panose="02020603050405020304" pitchFamily="18" charset="0"/>
            </a:endParaRPr>
          </a:p>
          <a:p>
            <a:pPr marL="576000" lvl="1" indent="-273600">
              <a:lnSpc>
                <a:spcPct val="110000"/>
              </a:lnSpc>
              <a:spcBef>
                <a:spcPts val="0"/>
              </a:spcBef>
              <a:buFont typeface="+mj-lt"/>
              <a:buAutoNum type="arabicPeriod"/>
            </a:pP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return</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the </a:t>
            </a:r>
            <a:r>
              <a:rPr lang="en-US" altLang="zh-CN" sz="2000" dirty="0">
                <a:solidFill>
                  <a:schemeClr val="tx1"/>
                </a:solidFill>
                <a:latin typeface="Times New Roman" panose="02020603050405020304" pitchFamily="18" charset="0"/>
                <a:cs typeface="Times New Roman" panose="02020603050405020304" pitchFamily="18" charset="0"/>
              </a:rPr>
              <a:t>assignment</a:t>
            </a:r>
            <a:endParaRPr lang="zh-CN" altLang="en-US" sz="2000" dirty="0">
              <a:solidFill>
                <a:schemeClr val="tx1"/>
              </a:solidFill>
              <a:latin typeface="Times New Roman" panose="02020603050405020304" pitchFamily="18" charset="0"/>
              <a:cs typeface="Times New Roman" panose="02020603050405020304" pitchFamily="18" charset="0"/>
            </a:endParaRPr>
          </a:p>
          <a:p>
            <a:pPr marL="576000" lvl="1" indent="-273600">
              <a:lnSpc>
                <a:spcPct val="110000"/>
              </a:lnSpc>
              <a:spcBef>
                <a:spcPts val="0"/>
              </a:spcBef>
              <a:buFont typeface="+mj-lt"/>
              <a:buAutoNum type="arabicPeriod"/>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b="1" dirty="0" smtClean="0">
                <a:solidFill>
                  <a:schemeClr val="tx1"/>
                </a:solidFill>
                <a:latin typeface="Times New Roman" panose="02020603050405020304" pitchFamily="18" charset="0"/>
                <a:cs typeface="Times New Roman" panose="02020603050405020304" pitchFamily="18" charset="0"/>
              </a:rPr>
              <a:t>else</a:t>
            </a:r>
            <a:r>
              <a:rPr lang="en-US" altLang="zh-CN" sz="2000" dirty="0" smtClean="0">
                <a:solidFill>
                  <a:schemeClr val="tx1"/>
                </a:solidFill>
                <a:latin typeface="Times New Roman" panose="02020603050405020304" pitchFamily="18" charset="0"/>
                <a:cs typeface="Times New Roman" panose="02020603050405020304" pitchFamily="18" charset="0"/>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marL="576000" lvl="1" indent="-273600">
              <a:lnSpc>
                <a:spcPct val="110000"/>
              </a:lnSpc>
              <a:spcBef>
                <a:spcPts val="0"/>
              </a:spcBef>
              <a:buFont typeface="+mj-lt"/>
              <a:buAutoNum type="arabicPeriod"/>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return</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“formula </a:t>
            </a:r>
            <a:r>
              <a:rPr lang="en-US" altLang="zh-CN" sz="2000" dirty="0">
                <a:solidFill>
                  <a:schemeClr val="tx1"/>
                </a:solidFill>
                <a:latin typeface="Times New Roman" panose="02020603050405020304" pitchFamily="18" charset="0"/>
                <a:cs typeface="Times New Roman" panose="02020603050405020304" pitchFamily="18" charset="0"/>
              </a:rPr>
              <a:t>is not </a:t>
            </a:r>
            <a:r>
              <a:rPr lang="en-US" altLang="zh-CN" sz="2000" dirty="0" err="1">
                <a:solidFill>
                  <a:schemeClr val="tx1"/>
                </a:solidFill>
                <a:latin typeface="Times New Roman" panose="02020603050405020304" pitchFamily="18" charset="0"/>
                <a:cs typeface="Times New Roman" panose="02020603050405020304" pitchFamily="18" charset="0"/>
              </a:rPr>
              <a:t>satisfiable</a:t>
            </a:r>
            <a:r>
              <a:rPr lang="en-US" altLang="zh-CN" sz="2000" dirty="0">
                <a:solidFill>
                  <a:schemeClr val="tx1"/>
                </a:solidFill>
                <a:latin typeface="Times New Roman" panose="02020603050405020304" pitchFamily="18" charset="0"/>
                <a:cs typeface="Times New Roman" panose="02020603050405020304" pitchFamily="18" charset="0"/>
              </a:rPr>
              <a:t>’’</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Ø"/>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rPr>
              <a:t>In the while loop, the order to scan implications is vague. When a right-hand variable is set to 1, </a:t>
            </a:r>
            <a:r>
              <a:rPr lang="en-US" altLang="zh-CN" sz="2000" dirty="0">
                <a:solidFill>
                  <a:srgbClr val="FF0000"/>
                </a:solidFill>
                <a:latin typeface="Times New Roman" panose="02020603050405020304" pitchFamily="18" charset="0"/>
                <a:cs typeface="Times New Roman" panose="02020603050405020304" pitchFamily="18" charset="0"/>
              </a:rPr>
              <a:t>other implications </a:t>
            </a:r>
            <a:r>
              <a:rPr lang="en-US" altLang="zh-CN" sz="2000" dirty="0" smtClean="0">
                <a:solidFill>
                  <a:srgbClr val="FF0000"/>
                </a:solidFill>
                <a:latin typeface="Times New Roman" panose="02020603050405020304" pitchFamily="18" charset="0"/>
                <a:cs typeface="Times New Roman" panose="02020603050405020304" pitchFamily="18" charset="0"/>
              </a:rPr>
              <a:t>previously satisfied may become </a:t>
            </a:r>
            <a:r>
              <a:rPr lang="en-US" altLang="zh-CN" sz="2000" dirty="0">
                <a:solidFill>
                  <a:srgbClr val="FF0000"/>
                </a:solidFill>
                <a:latin typeface="Times New Roman" panose="02020603050405020304" pitchFamily="18" charset="0"/>
                <a:cs typeface="Times New Roman" panose="02020603050405020304" pitchFamily="18" charset="0"/>
              </a:rPr>
              <a:t>unsatisfied</a:t>
            </a:r>
            <a:r>
              <a:rPr lang="en-US" altLang="zh-CN" sz="2000" dirty="0" smtClean="0">
                <a:solidFill>
                  <a:schemeClr val="tx1"/>
                </a:solidFill>
                <a:latin typeface="Times New Roman" panose="02020603050405020304" pitchFamily="18" charset="0"/>
                <a:cs typeface="Times New Roman" panose="02020603050405020304" pitchFamily="18" charset="0"/>
              </a:rPr>
              <a:t>. But each implication is processed at most once. </a:t>
            </a:r>
            <a:r>
              <a:rPr lang="en-US" altLang="zh-CN" sz="2000" dirty="0" smtClean="0">
                <a:solidFill>
                  <a:srgbClr val="FF0000"/>
                </a:solidFill>
                <a:latin typeface="Times New Roman" panose="02020603050405020304" pitchFamily="18" charset="0"/>
                <a:cs typeface="Times New Roman" panose="02020603050405020304" pitchFamily="18" charset="0"/>
              </a:rPr>
              <a:t>?</a:t>
            </a:r>
          </a:p>
          <a:p>
            <a:pPr>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Time Complexity: in time linear in the length of the formula</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marL="547200">
              <a:lnSpc>
                <a:spcPct val="110000"/>
              </a:lnSpc>
              <a:spcBef>
                <a:spcPts val="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rPr>
              <a:t>Variable-clause incident list</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Horn </a:t>
            </a:r>
            <a:r>
              <a:rPr lang="en-US" altLang="zh-CN" sz="2800" dirty="0">
                <a:solidFill>
                  <a:schemeClr val="tx1"/>
                </a:solidFill>
                <a:latin typeface="Times New Roman" panose="02020603050405020304" pitchFamily="18" charset="0"/>
                <a:cs typeface="Times New Roman" panose="02020603050405020304" pitchFamily="18" charset="0"/>
              </a:rPr>
              <a:t>formulas</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19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arn(inVertical)">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barn(inVertical)">
                                      <p:cBhvr>
                                        <p:cTn id="12" dur="500"/>
                                        <p:tgtEl>
                                          <p:spTgt spid="3">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barn(inVertical)">
                                      <p:cBhvr>
                                        <p:cTn id="1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rPr>
              <a:t>Correctness: </a:t>
            </a:r>
          </a:p>
          <a:p>
            <a:pPr marL="273600" indent="0">
              <a:lnSpc>
                <a:spcPct val="110000"/>
              </a:lnSpc>
              <a:spcBef>
                <a:spcPts val="0"/>
              </a:spcBef>
              <a:buNone/>
            </a:pPr>
            <a:r>
              <a:rPr lang="en-US" altLang="zh-CN" sz="2000" dirty="0">
                <a:solidFill>
                  <a:schemeClr val="tx1"/>
                </a:solidFill>
                <a:latin typeface="Times New Roman" panose="02020603050405020304" pitchFamily="18" charset="0"/>
                <a:cs typeface="Times New Roman" panose="02020603050405020304" pitchFamily="18" charset="0"/>
              </a:rPr>
              <a:t>(1) </a:t>
            </a:r>
            <a:r>
              <a:rPr lang="en-US" altLang="zh-CN" sz="2000" dirty="0" smtClean="0">
                <a:solidFill>
                  <a:schemeClr val="tx1"/>
                </a:solidFill>
                <a:latin typeface="Times New Roman" panose="02020603050405020304" pitchFamily="18" charset="0"/>
                <a:cs typeface="Times New Roman" panose="02020603050405020304" pitchFamily="18" charset="0"/>
              </a:rPr>
              <a:t>If the algorithm </a:t>
            </a:r>
            <a:r>
              <a:rPr lang="en-US" altLang="zh-CN" sz="2000" dirty="0">
                <a:solidFill>
                  <a:schemeClr val="tx1"/>
                </a:solidFill>
                <a:latin typeface="Times New Roman" panose="02020603050405020304" pitchFamily="18" charset="0"/>
                <a:cs typeface="Times New Roman" panose="02020603050405020304" pitchFamily="18" charset="0"/>
              </a:rPr>
              <a:t>returns an assignment, this </a:t>
            </a:r>
            <a:r>
              <a:rPr lang="en-US" altLang="zh-CN" sz="2000" dirty="0" smtClean="0">
                <a:solidFill>
                  <a:schemeClr val="tx1"/>
                </a:solidFill>
                <a:latin typeface="Times New Roman" panose="02020603050405020304" pitchFamily="18" charset="0"/>
                <a:cs typeface="Times New Roman" panose="02020603050405020304" pitchFamily="18" charset="0"/>
              </a:rPr>
              <a:t>assignment satisfies </a:t>
            </a:r>
            <a:r>
              <a:rPr lang="en-US" altLang="zh-CN" sz="2000" dirty="0">
                <a:solidFill>
                  <a:schemeClr val="tx1"/>
                </a:solidFill>
                <a:latin typeface="Times New Roman" panose="02020603050405020304" pitchFamily="18" charset="0"/>
                <a:cs typeface="Times New Roman" panose="02020603050405020304" pitchFamily="18" charset="0"/>
              </a:rPr>
              <a:t>both the implications and the negative clauses, and so it is indeed a </a:t>
            </a:r>
            <a:r>
              <a:rPr lang="en-US" altLang="zh-CN" sz="2000" dirty="0" smtClean="0">
                <a:solidFill>
                  <a:schemeClr val="tx1"/>
                </a:solidFill>
                <a:latin typeface="Times New Roman" panose="02020603050405020304" pitchFamily="18" charset="0"/>
                <a:cs typeface="Times New Roman" panose="02020603050405020304" pitchFamily="18" charset="0"/>
              </a:rPr>
              <a:t>satisfying truth </a:t>
            </a:r>
            <a:r>
              <a:rPr lang="en-US" altLang="zh-CN" sz="2000" dirty="0">
                <a:solidFill>
                  <a:schemeClr val="tx1"/>
                </a:solidFill>
                <a:latin typeface="Times New Roman" panose="02020603050405020304" pitchFamily="18" charset="0"/>
                <a:cs typeface="Times New Roman" panose="02020603050405020304" pitchFamily="18" charset="0"/>
              </a:rPr>
              <a:t>assignment of the input Horn formula</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marL="273600" indent="0">
              <a:lnSpc>
                <a:spcPct val="110000"/>
              </a:lnSpc>
              <a:spcBef>
                <a:spcPts val="0"/>
              </a:spcBef>
              <a:buNone/>
            </a:pPr>
            <a:r>
              <a:rPr lang="en-US" altLang="zh-CN" sz="2000" dirty="0" smtClean="0">
                <a:solidFill>
                  <a:schemeClr val="tx1"/>
                </a:solidFill>
                <a:latin typeface="Times New Roman" panose="02020603050405020304" pitchFamily="18" charset="0"/>
                <a:cs typeface="Times New Roman" panose="02020603050405020304" pitchFamily="18" charset="0"/>
              </a:rPr>
              <a:t>(2</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We need </a:t>
            </a:r>
            <a:r>
              <a:rPr lang="en-US" altLang="zh-CN" sz="2000" dirty="0">
                <a:solidFill>
                  <a:schemeClr val="tx1"/>
                </a:solidFill>
                <a:latin typeface="Times New Roman" panose="02020603050405020304" pitchFamily="18" charset="0"/>
                <a:cs typeface="Times New Roman" panose="02020603050405020304" pitchFamily="18" charset="0"/>
              </a:rPr>
              <a:t>to convince ourselves that </a:t>
            </a:r>
            <a:r>
              <a:rPr lang="en-US" altLang="zh-CN" sz="2000" dirty="0" smtClean="0">
                <a:solidFill>
                  <a:schemeClr val="tx1"/>
                </a:solidFill>
                <a:latin typeface="Times New Roman" panose="02020603050405020304" pitchFamily="18" charset="0"/>
                <a:cs typeface="Times New Roman" panose="02020603050405020304" pitchFamily="18" charset="0"/>
              </a:rPr>
              <a:t>if the </a:t>
            </a:r>
            <a:r>
              <a:rPr lang="en-US" altLang="zh-CN" sz="2000" dirty="0">
                <a:solidFill>
                  <a:schemeClr val="tx1"/>
                </a:solidFill>
                <a:latin typeface="Times New Roman" panose="02020603050405020304" pitchFamily="18" charset="0"/>
                <a:cs typeface="Times New Roman" panose="02020603050405020304" pitchFamily="18" charset="0"/>
              </a:rPr>
              <a:t>algorithm </a:t>
            </a:r>
            <a:r>
              <a:rPr lang="en-US" altLang="zh-CN" sz="2000" dirty="0" smtClean="0">
                <a:solidFill>
                  <a:schemeClr val="tx1"/>
                </a:solidFill>
                <a:latin typeface="Times New Roman" panose="02020603050405020304" pitchFamily="18" charset="0"/>
                <a:cs typeface="Times New Roman" panose="02020603050405020304" pitchFamily="18" charset="0"/>
              </a:rPr>
              <a:t>finds </a:t>
            </a:r>
            <a:r>
              <a:rPr lang="en-US" altLang="zh-CN" sz="2000" dirty="0">
                <a:solidFill>
                  <a:schemeClr val="tx1"/>
                </a:solidFill>
                <a:latin typeface="Times New Roman" panose="02020603050405020304" pitchFamily="18" charset="0"/>
                <a:cs typeface="Times New Roman" panose="02020603050405020304" pitchFamily="18" charset="0"/>
              </a:rPr>
              <a:t>no satisfying assignment, then there really is none. This is so because </a:t>
            </a:r>
            <a:r>
              <a:rPr lang="en-US" altLang="zh-CN" sz="2000" dirty="0" smtClean="0">
                <a:solidFill>
                  <a:schemeClr val="tx1"/>
                </a:solidFill>
                <a:latin typeface="Times New Roman" panose="02020603050405020304" pitchFamily="18" charset="0"/>
                <a:cs typeface="Times New Roman" panose="02020603050405020304" pitchFamily="18" charset="0"/>
              </a:rPr>
              <a:t>our stingy rule maintains </a:t>
            </a:r>
            <a:r>
              <a:rPr lang="en-US" altLang="zh-CN" sz="2000" dirty="0">
                <a:solidFill>
                  <a:schemeClr val="tx1"/>
                </a:solidFill>
                <a:latin typeface="Times New Roman" panose="02020603050405020304" pitchFamily="18" charset="0"/>
                <a:cs typeface="Times New Roman" panose="02020603050405020304" pitchFamily="18" charset="0"/>
              </a:rPr>
              <a:t>the following invariant:</a:t>
            </a:r>
          </a:p>
          <a:p>
            <a:pPr marL="273600" lvl="1" indent="0">
              <a:lnSpc>
                <a:spcPct val="110000"/>
              </a:lnSpc>
              <a:spcBef>
                <a:spcPts val="0"/>
              </a:spcBef>
              <a:buNone/>
            </a:pPr>
            <a:r>
              <a:rPr lang="en-US" altLang="zh-CN" sz="2000" i="1" dirty="0">
                <a:solidFill>
                  <a:srgbClr val="0070C0"/>
                </a:solidFill>
                <a:latin typeface="Times New Roman" panose="02020603050405020304" pitchFamily="18" charset="0"/>
                <a:cs typeface="Times New Roman" panose="02020603050405020304" pitchFamily="18" charset="0"/>
              </a:rPr>
              <a:t>If a certain set of variables is set to true, then they must be true in any </a:t>
            </a:r>
            <a:r>
              <a:rPr lang="en-US" altLang="zh-CN" sz="2000" i="1" dirty="0" smtClean="0">
                <a:solidFill>
                  <a:srgbClr val="0070C0"/>
                </a:solidFill>
                <a:latin typeface="Times New Roman" panose="02020603050405020304" pitchFamily="18" charset="0"/>
                <a:cs typeface="Times New Roman" panose="02020603050405020304" pitchFamily="18" charset="0"/>
              </a:rPr>
              <a:t>satisfying assignment</a:t>
            </a:r>
            <a:r>
              <a:rPr lang="en-US" altLang="zh-CN" sz="2000" i="1" dirty="0">
                <a:solidFill>
                  <a:srgbClr val="0070C0"/>
                </a:solidFill>
                <a:latin typeface="Times New Roman" panose="02020603050405020304" pitchFamily="18" charset="0"/>
                <a:cs typeface="Times New Roman" panose="02020603050405020304" pitchFamily="18" charset="0"/>
              </a:rPr>
              <a:t>.</a:t>
            </a:r>
          </a:p>
          <a:p>
            <a:pPr marL="273600" indent="0">
              <a:lnSpc>
                <a:spcPct val="110000"/>
              </a:lnSpc>
              <a:spcBef>
                <a:spcPts val="0"/>
              </a:spcBef>
              <a:buNone/>
            </a:pPr>
            <a:r>
              <a:rPr lang="en-US" altLang="zh-CN" sz="2000" dirty="0">
                <a:solidFill>
                  <a:schemeClr val="tx1"/>
                </a:solidFill>
                <a:latin typeface="Times New Roman" panose="02020603050405020304" pitchFamily="18" charset="0"/>
                <a:cs typeface="Times New Roman" panose="02020603050405020304" pitchFamily="18" charset="0"/>
              </a:rPr>
              <a:t>Hence, if the truth assignment found after the while loop does not satisfy the negative </a:t>
            </a:r>
            <a:r>
              <a:rPr lang="en-US" altLang="zh-CN" sz="2000" dirty="0" smtClean="0">
                <a:solidFill>
                  <a:schemeClr val="tx1"/>
                </a:solidFill>
                <a:latin typeface="Times New Roman" panose="02020603050405020304" pitchFamily="18" charset="0"/>
                <a:cs typeface="Times New Roman" panose="02020603050405020304" pitchFamily="18" charset="0"/>
              </a:rPr>
              <a:t>clauses, there </a:t>
            </a:r>
            <a:r>
              <a:rPr lang="en-US" altLang="zh-CN" sz="2000" dirty="0">
                <a:solidFill>
                  <a:schemeClr val="tx1"/>
                </a:solidFill>
                <a:latin typeface="Times New Roman" panose="02020603050405020304" pitchFamily="18" charset="0"/>
                <a:cs typeface="Times New Roman" panose="02020603050405020304" pitchFamily="18" charset="0"/>
              </a:rPr>
              <a:t>can be no satisfying truth assignment.</a:t>
            </a:r>
            <a:endParaRPr lang="zh-CN" altLang="en-US" sz="2000" dirty="0">
              <a:solidFill>
                <a:schemeClr val="tx1"/>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Horn </a:t>
            </a:r>
            <a:r>
              <a:rPr lang="en-US" altLang="zh-CN" sz="2800" dirty="0">
                <a:solidFill>
                  <a:schemeClr val="tx1"/>
                </a:solidFill>
                <a:latin typeface="Times New Roman" panose="02020603050405020304" pitchFamily="18" charset="0"/>
                <a:cs typeface="Times New Roman" panose="02020603050405020304" pitchFamily="18" charset="0"/>
              </a:rPr>
              <a:t>formulas</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32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smtClean="0">
                <a:solidFill>
                  <a:schemeClr val="tx1"/>
                </a:solidFill>
                <a:latin typeface="Times New Roman" panose="02020603050405020304" pitchFamily="18" charset="0"/>
                <a:cs typeface="Times New Roman" panose="02020603050405020304" pitchFamily="18" charset="0"/>
              </a:rPr>
              <a:t>Set Cover</a:t>
            </a:r>
          </a:p>
          <a:p>
            <a:pPr marL="301943" lvl="1" indent="0">
              <a:lnSpc>
                <a:spcPct val="110000"/>
              </a:lnSpc>
              <a:spcBef>
                <a:spcPts val="0"/>
              </a:spcBef>
              <a:buNone/>
            </a:pPr>
            <a:r>
              <a:rPr lang="en-US" altLang="zh-CN" sz="2000" dirty="0" smtClean="0">
                <a:solidFill>
                  <a:schemeClr val="tx1"/>
                </a:solidFill>
                <a:latin typeface="Times New Roman" panose="02020603050405020304" pitchFamily="18" charset="0"/>
                <a:cs typeface="Times New Roman" panose="02020603050405020304" pitchFamily="18" charset="0"/>
              </a:rPr>
              <a:t>Input</a:t>
            </a:r>
            <a:r>
              <a:rPr lang="en-US" altLang="zh-CN" sz="2000" dirty="0">
                <a:solidFill>
                  <a:schemeClr val="tx1"/>
                </a:solidFill>
                <a:latin typeface="Times New Roman" panose="02020603050405020304" pitchFamily="18" charset="0"/>
                <a:cs typeface="Times New Roman" panose="02020603050405020304" pitchFamily="18" charset="0"/>
              </a:rPr>
              <a:t>: A set of elements B; </a:t>
            </a:r>
            <a:r>
              <a:rPr lang="en-US" altLang="zh-CN" sz="2000" dirty="0" smtClean="0">
                <a:solidFill>
                  <a:schemeClr val="tx1"/>
                </a:solidFill>
                <a:latin typeface="Times New Roman" panose="02020603050405020304" pitchFamily="18" charset="0"/>
                <a:cs typeface="Times New Roman" panose="02020603050405020304" pitchFamily="18" charset="0"/>
              </a:rPr>
              <a:t>sets</a:t>
            </a:r>
          </a:p>
          <a:p>
            <a:pPr marL="301943" lvl="1" indent="0">
              <a:lnSpc>
                <a:spcPct val="110000"/>
              </a:lnSpc>
              <a:spcBef>
                <a:spcPts val="0"/>
              </a:spcBef>
              <a:buNone/>
            </a:pPr>
            <a:r>
              <a:rPr lang="en-US" altLang="zh-CN" sz="2000" dirty="0">
                <a:solidFill>
                  <a:schemeClr val="tx1"/>
                </a:solidFill>
                <a:latin typeface="Times New Roman" panose="02020603050405020304" pitchFamily="18" charset="0"/>
                <a:cs typeface="Times New Roman" panose="02020603050405020304" pitchFamily="18" charset="0"/>
              </a:rPr>
              <a:t>Output: A selection of the </a:t>
            </a:r>
            <a:r>
              <a:rPr lang="en-US" altLang="zh-CN" sz="2000" i="1" dirty="0">
                <a:solidFill>
                  <a:schemeClr val="tx1"/>
                </a:solidFill>
                <a:latin typeface="Times New Roman" panose="02020603050405020304" pitchFamily="18" charset="0"/>
                <a:cs typeface="Times New Roman" panose="02020603050405020304" pitchFamily="18" charset="0"/>
              </a:rPr>
              <a:t>S</a:t>
            </a:r>
            <a:r>
              <a:rPr lang="en-US" altLang="zh-CN" sz="2000" i="1" baseline="-25000" dirty="0">
                <a:solidFill>
                  <a:schemeClr val="tx1"/>
                </a:solidFill>
                <a:latin typeface="Times New Roman" panose="02020603050405020304" pitchFamily="18" charset="0"/>
                <a:cs typeface="Times New Roman" panose="02020603050405020304" pitchFamily="18" charset="0"/>
              </a:rPr>
              <a:t>i</a:t>
            </a:r>
            <a:r>
              <a:rPr lang="en-US" altLang="zh-CN" sz="2000" dirty="0">
                <a:solidFill>
                  <a:schemeClr val="tx1"/>
                </a:solidFill>
                <a:latin typeface="Times New Roman" panose="02020603050405020304" pitchFamily="18" charset="0"/>
                <a:cs typeface="Times New Roman" panose="02020603050405020304" pitchFamily="18" charset="0"/>
              </a:rPr>
              <a:t> whose union is </a:t>
            </a:r>
            <a:r>
              <a:rPr lang="en-US" altLang="zh-CN" sz="2000" i="1" dirty="0">
                <a:solidFill>
                  <a:schemeClr val="tx1"/>
                </a:solidFill>
                <a:latin typeface="Times New Roman" panose="02020603050405020304" pitchFamily="18" charset="0"/>
                <a:cs typeface="Times New Roman" panose="02020603050405020304" pitchFamily="18" charset="0"/>
              </a:rPr>
              <a:t>B</a:t>
            </a:r>
            <a:r>
              <a:rPr lang="en-US" altLang="zh-CN" sz="2000" dirty="0">
                <a:solidFill>
                  <a:schemeClr val="tx1"/>
                </a:solidFill>
                <a:latin typeface="Times New Roman" panose="02020603050405020304" pitchFamily="18" charset="0"/>
                <a:cs typeface="Times New Roman" panose="02020603050405020304" pitchFamily="18" charset="0"/>
              </a:rPr>
              <a:t>.</a:t>
            </a:r>
          </a:p>
          <a:p>
            <a:pPr marL="301943" lvl="1" indent="0">
              <a:lnSpc>
                <a:spcPct val="110000"/>
              </a:lnSpc>
              <a:spcBef>
                <a:spcPts val="0"/>
              </a:spcBef>
              <a:buNone/>
            </a:pPr>
            <a:r>
              <a:rPr lang="en-US" altLang="zh-CN" sz="2000" dirty="0">
                <a:solidFill>
                  <a:schemeClr val="tx1"/>
                </a:solidFill>
                <a:latin typeface="Times New Roman" panose="02020603050405020304" pitchFamily="18" charset="0"/>
                <a:cs typeface="Times New Roman" panose="02020603050405020304" pitchFamily="18" charset="0"/>
              </a:rPr>
              <a:t>Cost: Number of sets picked</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a:lnSpc>
                <a:spcPct val="110000"/>
              </a:lnSpc>
              <a:spcBef>
                <a:spcPts val="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rPr>
              <a:t>A greedy </a:t>
            </a:r>
            <a:r>
              <a:rPr lang="en-US" altLang="zh-CN" sz="2000" dirty="0">
                <a:solidFill>
                  <a:schemeClr val="tx1"/>
                </a:solidFill>
                <a:latin typeface="Times New Roman" panose="02020603050405020304" pitchFamily="18" charset="0"/>
                <a:cs typeface="Times New Roman" panose="02020603050405020304" pitchFamily="18" charset="0"/>
              </a:rPr>
              <a:t>approximation </a:t>
            </a:r>
            <a:r>
              <a:rPr lang="en-US" altLang="zh-CN" sz="2000" dirty="0" smtClean="0">
                <a:solidFill>
                  <a:schemeClr val="tx1"/>
                </a:solidFill>
                <a:latin typeface="Times New Roman" panose="02020603050405020304" pitchFamily="18" charset="0"/>
                <a:cs typeface="Times New Roman" panose="02020603050405020304" pitchFamily="18" charset="0"/>
              </a:rPr>
              <a:t>algorithm:</a:t>
            </a:r>
          </a:p>
          <a:p>
            <a:pPr marL="301943" lvl="1" indent="0">
              <a:lnSpc>
                <a:spcPct val="110000"/>
              </a:lnSpc>
              <a:spcBef>
                <a:spcPts val="0"/>
              </a:spcBef>
              <a:buNone/>
            </a:pPr>
            <a:r>
              <a:rPr lang="en-US" altLang="zh-CN" sz="2000" dirty="0" smtClean="0">
                <a:solidFill>
                  <a:schemeClr val="tx1"/>
                </a:solidFill>
                <a:latin typeface="Times New Roman" panose="02020603050405020304" pitchFamily="18" charset="0"/>
                <a:cs typeface="Times New Roman" panose="02020603050405020304" pitchFamily="18" charset="0"/>
              </a:rPr>
              <a:t>     Pick </a:t>
            </a:r>
            <a:r>
              <a:rPr lang="en-US" altLang="zh-CN" sz="2000" dirty="0">
                <a:solidFill>
                  <a:schemeClr val="tx1"/>
                </a:solidFill>
                <a:latin typeface="Times New Roman" panose="02020603050405020304" pitchFamily="18" charset="0"/>
                <a:cs typeface="Times New Roman" panose="02020603050405020304" pitchFamily="18" charset="0"/>
              </a:rPr>
              <a:t>the set </a:t>
            </a:r>
            <a:r>
              <a:rPr lang="en-US" altLang="zh-CN" sz="2000" i="1" dirty="0">
                <a:solidFill>
                  <a:schemeClr val="tx1"/>
                </a:solidFill>
                <a:latin typeface="Times New Roman" panose="02020603050405020304" pitchFamily="18" charset="0"/>
                <a:cs typeface="Times New Roman" panose="02020603050405020304" pitchFamily="18" charset="0"/>
              </a:rPr>
              <a:t>S</a:t>
            </a:r>
            <a:r>
              <a:rPr lang="en-US" altLang="zh-CN" sz="2000" i="1" baseline="-25000" dirty="0">
                <a:solidFill>
                  <a:schemeClr val="tx1"/>
                </a:solidFill>
                <a:latin typeface="Times New Roman" panose="02020603050405020304" pitchFamily="18" charset="0"/>
                <a:cs typeface="Times New Roman" panose="02020603050405020304" pitchFamily="18" charset="0"/>
              </a:rPr>
              <a:t>i</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with the largest number of uncovered elements.</a:t>
            </a: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Set Cover</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29293791"/>
              </p:ext>
            </p:extLst>
          </p:nvPr>
        </p:nvGraphicFramePr>
        <p:xfrm>
          <a:off x="4165368" y="1599428"/>
          <a:ext cx="1739900" cy="330200"/>
        </p:xfrm>
        <a:graphic>
          <a:graphicData uri="http://schemas.openxmlformats.org/presentationml/2006/ole">
            <mc:AlternateContent xmlns:mc="http://schemas.openxmlformats.org/markup-compatibility/2006">
              <mc:Choice xmlns:v="urn:schemas-microsoft-com:vml" Requires="v">
                <p:oleObj spid="_x0000_s96286" name="Equation" r:id="rId4" imgW="1739880" imgH="330120" progId="Equation.DSMT4">
                  <p:embed/>
                </p:oleObj>
              </mc:Choice>
              <mc:Fallback>
                <p:oleObj name="Equation" r:id="rId4" imgW="1739880" imgH="330120" progId="Equation.DSMT4">
                  <p:embed/>
                  <p:pic>
                    <p:nvPicPr>
                      <p:cNvPr id="0" name=""/>
                      <p:cNvPicPr/>
                      <p:nvPr/>
                    </p:nvPicPr>
                    <p:blipFill>
                      <a:blip r:embed="rId5"/>
                      <a:stretch>
                        <a:fillRect/>
                      </a:stretch>
                    </p:blipFill>
                    <p:spPr>
                      <a:xfrm>
                        <a:off x="4165368" y="1599428"/>
                        <a:ext cx="1739900" cy="330200"/>
                      </a:xfrm>
                      <a:prstGeom prst="rect">
                        <a:avLst/>
                      </a:prstGeom>
                    </p:spPr>
                  </p:pic>
                </p:oleObj>
              </mc:Fallback>
            </mc:AlternateContent>
          </a:graphicData>
        </a:graphic>
      </p:graphicFrame>
      <p:pic>
        <p:nvPicPr>
          <p:cNvPr id="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187" y="3357312"/>
            <a:ext cx="3955560"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3187" y="3357312"/>
            <a:ext cx="3955560"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3187" y="3357312"/>
            <a:ext cx="3955560"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3187" y="3357312"/>
            <a:ext cx="3955560"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3187" y="3357312"/>
            <a:ext cx="3955560"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27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51032" y="2879328"/>
            <a:ext cx="4297032" cy="1938992"/>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that                                              </a:t>
            </a:r>
            <a:r>
              <a:rPr lang="en-US" altLang="zh-CN" sz="2000" dirty="0">
                <a:latin typeface="Times New Roman" panose="02020603050405020304" pitchFamily="18" charset="0"/>
                <a:cs typeface="Times New Roman" panose="02020603050405020304" pitchFamily="18" charset="0"/>
              </a:rPr>
              <a:t>, which </a:t>
            </a:r>
            <a:r>
              <a:rPr lang="en-US" altLang="zh-CN" sz="2000" dirty="0" smtClean="0">
                <a:latin typeface="Times New Roman" panose="02020603050405020304" pitchFamily="18" charset="0"/>
                <a:cs typeface="Times New Roman" panose="02020603050405020304" pitchFamily="18" charset="0"/>
              </a:rPr>
              <a:t>implies                           .</a:t>
            </a:r>
          </a:p>
          <a:p>
            <a:r>
              <a:rPr lang="en-US" altLang="zh-CN" sz="2000" dirty="0" smtClean="0">
                <a:latin typeface="Times New Roman" panose="02020603050405020304" pitchFamily="18" charset="0"/>
                <a:cs typeface="Times New Roman" panose="02020603050405020304" pitchFamily="18" charset="0"/>
              </a:rPr>
              <a:t>      Further </a:t>
            </a:r>
            <a:r>
              <a:rPr lang="en-US" altLang="zh-CN" sz="2000" dirty="0">
                <a:latin typeface="Times New Roman" panose="02020603050405020304" pitchFamily="18" charset="0"/>
                <a:cs typeface="Times New Roman" panose="02020603050405020304" pitchFamily="18" charset="0"/>
              </a:rPr>
              <a:t>more, </a:t>
            </a:r>
            <a:r>
              <a:rPr lang="en-US" altLang="zh-CN" sz="2000" dirty="0" smtClean="0">
                <a:latin typeface="Times New Roman" panose="02020603050405020304" pitchFamily="18" charset="0"/>
                <a:cs typeface="Times New Roman" panose="02020603050405020304" pitchFamily="18" charset="0"/>
              </a:rPr>
              <a:t>because                 ,</a:t>
            </a:r>
          </a:p>
          <a:p>
            <a:r>
              <a:rPr lang="en-US" altLang="zh-CN" sz="2000" dirty="0" smtClean="0">
                <a:latin typeface="Times New Roman" panose="02020603050405020304" pitchFamily="18" charset="0"/>
                <a:cs typeface="Times New Roman" panose="02020603050405020304" pitchFamily="18" charset="0"/>
              </a:rPr>
              <a:t>                                                          </a:t>
            </a:r>
          </a:p>
          <a:p>
            <a:r>
              <a:rPr lang="en-US" altLang="zh-CN" sz="2000" dirty="0" smtClean="0">
                <a:latin typeface="Times New Roman" panose="02020603050405020304" pitchFamily="18" charset="0"/>
                <a:cs typeface="Times New Roman" panose="02020603050405020304" pitchFamily="18" charset="0"/>
              </a:rPr>
              <a:t>At </a:t>
            </a:r>
            <a:r>
              <a:rPr lang="en-US" altLang="zh-CN" sz="2000" i="1" dirty="0" smtClean="0">
                <a:latin typeface="Times New Roman" panose="02020603050405020304" pitchFamily="18" charset="0"/>
                <a:cs typeface="Times New Roman" panose="02020603050405020304" pitchFamily="18" charset="0"/>
              </a:rPr>
              <a:t>t </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k</a:t>
            </a:r>
            <a:r>
              <a:rPr lang="en-US" altLang="zh-CN" sz="2000" dirty="0" err="1" smtClean="0">
                <a:latin typeface="Times New Roman" panose="02020603050405020304" pitchFamily="18" charset="0"/>
                <a:cs typeface="Times New Roman" panose="02020603050405020304" pitchFamily="18" charset="0"/>
              </a:rPr>
              <a:t>ln</a:t>
            </a:r>
            <a:r>
              <a:rPr lang="en-US" altLang="zh-CN" sz="2000" i="1" dirty="0" err="1"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n</a:t>
            </a:r>
            <a:r>
              <a:rPr lang="en-US" altLang="zh-CN" sz="2000" i="1" baseline="-25000" dirty="0" err="1" smtClean="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&lt;</a:t>
            </a:r>
            <a:r>
              <a:rPr lang="en-US" altLang="zh-CN" sz="2000" i="1" dirty="0" smtClean="0">
                <a:latin typeface="Times New Roman" panose="02020603050405020304" pitchFamily="18" charset="0"/>
                <a:cs typeface="Times New Roman" panose="02020603050405020304" pitchFamily="18" charset="0"/>
              </a:rPr>
              <a:t>ne</a:t>
            </a:r>
            <a:r>
              <a:rPr lang="en-US" altLang="zh-CN" sz="2000" i="1" baseline="30000" dirty="0" smtClean="0">
                <a:latin typeface="Times New Roman" panose="02020603050405020304" pitchFamily="18" charset="0"/>
                <a:cs typeface="Times New Roman" panose="02020603050405020304" pitchFamily="18" charset="0"/>
              </a:rPr>
              <a:t>-</a:t>
            </a:r>
            <a:r>
              <a:rPr lang="en-US" altLang="zh-CN" sz="2000" baseline="30000" dirty="0" err="1" smtClean="0">
                <a:latin typeface="Times New Roman" panose="02020603050405020304" pitchFamily="18" charset="0"/>
                <a:cs typeface="Times New Roman" panose="02020603050405020304" pitchFamily="18" charset="0"/>
              </a:rPr>
              <a:t>ln</a:t>
            </a:r>
            <a:r>
              <a:rPr lang="en-US" altLang="zh-CN" sz="2000" i="1" baseline="30000" dirty="0" err="1"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 =1, which means no elements remain to be covered.</a:t>
            </a:r>
            <a:endParaRPr lang="en-US" altLang="zh-CN" sz="2000" dirty="0">
              <a:latin typeface="Times New Roman" panose="02020603050405020304" pitchFamily="18" charset="0"/>
              <a:cs typeface="Times New Roman" panose="02020603050405020304" pitchFamily="18" charset="0"/>
            </a:endParaRPr>
          </a:p>
        </p:txBody>
      </p:sp>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b="1" dirty="0" smtClean="0">
                <a:solidFill>
                  <a:schemeClr val="tx1"/>
                </a:solidFill>
                <a:latin typeface="Times New Roman" panose="02020603050405020304" pitchFamily="18" charset="0"/>
                <a:cs typeface="Times New Roman" panose="02020603050405020304" pitchFamily="18" charset="0"/>
              </a:rPr>
              <a:t>Theorem</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Suppose </a:t>
            </a:r>
            <a:r>
              <a:rPr lang="en-US" altLang="zh-CN" sz="2000" i="1" dirty="0">
                <a:solidFill>
                  <a:schemeClr val="tx1"/>
                </a:solidFill>
                <a:latin typeface="Times New Roman" panose="02020603050405020304" pitchFamily="18" charset="0"/>
                <a:cs typeface="Times New Roman" panose="02020603050405020304" pitchFamily="18" charset="0"/>
              </a:rPr>
              <a:t>B</a:t>
            </a:r>
            <a:r>
              <a:rPr lang="en-US" altLang="zh-CN" sz="2000" dirty="0">
                <a:solidFill>
                  <a:schemeClr val="tx1"/>
                </a:solidFill>
                <a:latin typeface="Times New Roman" panose="02020603050405020304" pitchFamily="18" charset="0"/>
                <a:cs typeface="Times New Roman" panose="02020603050405020304" pitchFamily="18" charset="0"/>
              </a:rPr>
              <a:t> contains </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elements and that the optimal cover consists of </a:t>
            </a:r>
            <a:r>
              <a:rPr lang="en-US" altLang="zh-CN" sz="2000" i="1"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sets. Then </a:t>
            </a:r>
            <a:r>
              <a:rPr lang="en-US" altLang="zh-CN" sz="2000" dirty="0" smtClean="0">
                <a:solidFill>
                  <a:schemeClr val="tx1"/>
                </a:solidFill>
                <a:latin typeface="Times New Roman" panose="02020603050405020304" pitchFamily="18" charset="0"/>
                <a:cs typeface="Times New Roman" panose="02020603050405020304" pitchFamily="18" charset="0"/>
              </a:rPr>
              <a:t>the greedy </a:t>
            </a:r>
            <a:r>
              <a:rPr lang="en-US" altLang="zh-CN" sz="2000" dirty="0">
                <a:solidFill>
                  <a:schemeClr val="tx1"/>
                </a:solidFill>
                <a:latin typeface="Times New Roman" panose="02020603050405020304" pitchFamily="18" charset="0"/>
                <a:cs typeface="Times New Roman" panose="02020603050405020304" pitchFamily="18" charset="0"/>
              </a:rPr>
              <a:t>algorithm will use at most </a:t>
            </a:r>
            <a:r>
              <a:rPr lang="en-US" altLang="zh-CN" sz="2000" i="1" dirty="0" err="1" smtClean="0">
                <a:solidFill>
                  <a:schemeClr val="tx1"/>
                </a:solidFill>
                <a:latin typeface="Times New Roman" panose="02020603050405020304" pitchFamily="18" charset="0"/>
                <a:cs typeface="Times New Roman" panose="02020603050405020304" pitchFamily="18" charset="0"/>
              </a:rPr>
              <a:t>k</a:t>
            </a:r>
            <a:r>
              <a:rPr lang="en-US" altLang="zh-CN" sz="2000" dirty="0" err="1" smtClean="0">
                <a:solidFill>
                  <a:schemeClr val="tx1"/>
                </a:solidFill>
                <a:latin typeface="Times New Roman" panose="02020603050405020304" pitchFamily="18" charset="0"/>
                <a:cs typeface="Times New Roman" panose="02020603050405020304" pitchFamily="18" charset="0"/>
              </a:rPr>
              <a:t>ln</a:t>
            </a:r>
            <a:r>
              <a:rPr lang="en-US" altLang="zh-CN" sz="2000" i="1" dirty="0" err="1" smtClean="0">
                <a:solidFill>
                  <a:schemeClr val="tx1"/>
                </a:solidFill>
                <a:latin typeface="Times New Roman" panose="02020603050405020304" pitchFamily="18" charset="0"/>
                <a:cs typeface="Times New Roman" panose="02020603050405020304" pitchFamily="18" charset="0"/>
              </a:rPr>
              <a:t>n</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sets</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Proof. Let </a:t>
            </a:r>
            <a:r>
              <a:rPr lang="en-US" altLang="zh-CN" sz="2000" i="1" dirty="0" err="1">
                <a:solidFill>
                  <a:schemeClr val="tx1"/>
                </a:solidFill>
                <a:latin typeface="Times New Roman" panose="02020603050405020304" pitchFamily="18" charset="0"/>
                <a:cs typeface="Times New Roman" panose="02020603050405020304" pitchFamily="18" charset="0"/>
              </a:rPr>
              <a:t>n</a:t>
            </a:r>
            <a:r>
              <a:rPr lang="en-US" altLang="zh-CN" sz="2000" i="1" baseline="-25000" dirty="0" err="1">
                <a:solidFill>
                  <a:schemeClr val="tx1"/>
                </a:solidFill>
                <a:latin typeface="Times New Roman" panose="02020603050405020304" pitchFamily="18" charset="0"/>
                <a:cs typeface="Times New Roman" panose="02020603050405020304" pitchFamily="18" charset="0"/>
              </a:rPr>
              <a:t>t</a:t>
            </a:r>
            <a:r>
              <a:rPr lang="en-US" altLang="zh-CN" sz="2000" dirty="0">
                <a:solidFill>
                  <a:schemeClr val="tx1"/>
                </a:solidFill>
                <a:latin typeface="Times New Roman" panose="02020603050405020304" pitchFamily="18" charset="0"/>
                <a:cs typeface="Times New Roman" panose="02020603050405020304" pitchFamily="18" charset="0"/>
              </a:rPr>
              <a:t> be the number of elements </a:t>
            </a:r>
            <a:r>
              <a:rPr lang="en-US" altLang="zh-CN" sz="2000" dirty="0" smtClean="0">
                <a:solidFill>
                  <a:schemeClr val="tx1"/>
                </a:solidFill>
                <a:latin typeface="Times New Roman" panose="02020603050405020304" pitchFamily="18" charset="0"/>
                <a:cs typeface="Times New Roman" panose="02020603050405020304" pitchFamily="18" charset="0"/>
              </a:rPr>
              <a:t>still not </a:t>
            </a:r>
            <a:r>
              <a:rPr lang="en-US" altLang="zh-CN" sz="2000" dirty="0">
                <a:solidFill>
                  <a:schemeClr val="tx1"/>
                </a:solidFill>
                <a:latin typeface="Times New Roman" panose="02020603050405020304" pitchFamily="18" charset="0"/>
                <a:cs typeface="Times New Roman" panose="02020603050405020304" pitchFamily="18" charset="0"/>
              </a:rPr>
              <a:t>covered after </a:t>
            </a:r>
            <a:r>
              <a:rPr lang="en-US" altLang="zh-CN" sz="2000" i="1" dirty="0">
                <a:solidFill>
                  <a:schemeClr val="tx1"/>
                </a:solidFill>
                <a:latin typeface="Times New Roman" panose="02020603050405020304" pitchFamily="18" charset="0"/>
                <a:cs typeface="Times New Roman" panose="02020603050405020304" pitchFamily="18" charset="0"/>
              </a:rPr>
              <a:t>t</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iterations (</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baseline="-25000" dirty="0" smtClean="0">
                <a:solidFill>
                  <a:schemeClr val="tx1"/>
                </a:solidFill>
                <a:latin typeface="Times New Roman" panose="02020603050405020304" pitchFamily="18" charset="0"/>
                <a:cs typeface="Times New Roman" panose="02020603050405020304" pitchFamily="18" charset="0"/>
              </a:rPr>
              <a:t>0</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Since these </a:t>
            </a:r>
            <a:r>
              <a:rPr lang="en-US" altLang="zh-CN" sz="2000" dirty="0" smtClean="0">
                <a:solidFill>
                  <a:schemeClr val="tx1"/>
                </a:solidFill>
                <a:latin typeface="Times New Roman" panose="02020603050405020304" pitchFamily="18" charset="0"/>
                <a:cs typeface="Times New Roman" panose="02020603050405020304" pitchFamily="18" charset="0"/>
              </a:rPr>
              <a:t>elements </a:t>
            </a:r>
            <a:r>
              <a:rPr lang="en-US" altLang="zh-CN" sz="2000" dirty="0">
                <a:solidFill>
                  <a:schemeClr val="tx1"/>
                </a:solidFill>
                <a:latin typeface="Times New Roman" panose="02020603050405020304" pitchFamily="18" charset="0"/>
                <a:cs typeface="Times New Roman" panose="02020603050405020304" pitchFamily="18" charset="0"/>
              </a:rPr>
              <a:t>are covered by the optimal </a:t>
            </a:r>
            <a:r>
              <a:rPr lang="en-US" altLang="zh-CN" sz="2000" i="1"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sets, there must </a:t>
            </a:r>
            <a:r>
              <a:rPr lang="en-US" altLang="zh-CN" sz="2000" dirty="0" smtClean="0">
                <a:solidFill>
                  <a:schemeClr val="tx1"/>
                </a:solidFill>
                <a:latin typeface="Times New Roman" panose="02020603050405020304" pitchFamily="18" charset="0"/>
                <a:cs typeface="Times New Roman" panose="02020603050405020304" pitchFamily="18" charset="0"/>
              </a:rPr>
              <a:t>be some </a:t>
            </a:r>
            <a:r>
              <a:rPr lang="en-US" altLang="zh-CN" sz="2000" dirty="0">
                <a:solidFill>
                  <a:schemeClr val="tx1"/>
                </a:solidFill>
                <a:latin typeface="Times New Roman" panose="02020603050405020304" pitchFamily="18" charset="0"/>
                <a:cs typeface="Times New Roman" panose="02020603050405020304" pitchFamily="18" charset="0"/>
              </a:rPr>
              <a:t>set with at least </a:t>
            </a:r>
            <a:r>
              <a:rPr lang="en-US" altLang="zh-CN" sz="2000" i="1" dirty="0" err="1" smtClean="0">
                <a:solidFill>
                  <a:schemeClr val="tx1"/>
                </a:solidFill>
                <a:latin typeface="Times New Roman" panose="02020603050405020304" pitchFamily="18" charset="0"/>
                <a:cs typeface="Times New Roman" panose="02020603050405020304" pitchFamily="18" charset="0"/>
              </a:rPr>
              <a:t>n</a:t>
            </a:r>
            <a:r>
              <a:rPr lang="en-US" altLang="zh-CN" sz="2000" i="1" baseline="-25000" dirty="0" err="1" smtClean="0">
                <a:solidFill>
                  <a:schemeClr val="tx1"/>
                </a:solidFill>
                <a:latin typeface="Times New Roman" panose="02020603050405020304" pitchFamily="18" charset="0"/>
                <a:cs typeface="Times New Roman" panose="02020603050405020304" pitchFamily="18" charset="0"/>
              </a:rPr>
              <a:t>t</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k</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of them. </a:t>
            </a:r>
            <a:r>
              <a:rPr lang="en-US" altLang="zh-CN" sz="2000" dirty="0" smtClean="0">
                <a:solidFill>
                  <a:schemeClr val="tx1"/>
                </a:solidFill>
                <a:latin typeface="Times New Roman" panose="02020603050405020304" pitchFamily="18" charset="0"/>
                <a:cs typeface="Times New Roman" panose="02020603050405020304" pitchFamily="18" charset="0"/>
              </a:rPr>
              <a:t>So </a:t>
            </a:r>
            <a:r>
              <a:rPr lang="en-US" altLang="zh-CN" sz="2000" dirty="0">
                <a:solidFill>
                  <a:schemeClr val="tx1"/>
                </a:solidFill>
                <a:latin typeface="Times New Roman" panose="02020603050405020304" pitchFamily="18" charset="0"/>
                <a:cs typeface="Times New Roman" panose="02020603050405020304" pitchFamily="18" charset="0"/>
              </a:rPr>
              <a:t>the greedy strategy will ensure </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Ø"/>
            </a:pPr>
            <a:endParaRPr lang="en-US" altLang="zh-CN" sz="2000" i="1" dirty="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Set Cover</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70067755"/>
              </p:ext>
            </p:extLst>
          </p:nvPr>
        </p:nvGraphicFramePr>
        <p:xfrm>
          <a:off x="1390472" y="2941638"/>
          <a:ext cx="2870200" cy="330200"/>
        </p:xfrm>
        <a:graphic>
          <a:graphicData uri="http://schemas.openxmlformats.org/presentationml/2006/ole">
            <mc:AlternateContent xmlns:mc="http://schemas.openxmlformats.org/markup-compatibility/2006">
              <mc:Choice xmlns:v="urn:schemas-microsoft-com:vml" Requires="v">
                <p:oleObj spid="_x0000_s98422" name="Equation" r:id="rId4" imgW="2869920" imgH="330120" progId="Equation.DSMT4">
                  <p:embed/>
                </p:oleObj>
              </mc:Choice>
              <mc:Fallback>
                <p:oleObj name="Equation" r:id="rId4" imgW="2869920" imgH="330120" progId="Equation.DSMT4">
                  <p:embed/>
                  <p:pic>
                    <p:nvPicPr>
                      <p:cNvPr id="0" name=""/>
                      <p:cNvPicPr/>
                      <p:nvPr/>
                    </p:nvPicPr>
                    <p:blipFill>
                      <a:blip r:embed="rId5"/>
                      <a:stretch>
                        <a:fillRect/>
                      </a:stretch>
                    </p:blipFill>
                    <p:spPr>
                      <a:xfrm>
                        <a:off x="1390472" y="2941638"/>
                        <a:ext cx="2870200" cy="3302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66772926"/>
              </p:ext>
            </p:extLst>
          </p:nvPr>
        </p:nvGraphicFramePr>
        <p:xfrm>
          <a:off x="1757864" y="3215378"/>
          <a:ext cx="1638300" cy="355600"/>
        </p:xfrm>
        <a:graphic>
          <a:graphicData uri="http://schemas.openxmlformats.org/presentationml/2006/ole">
            <mc:AlternateContent xmlns:mc="http://schemas.openxmlformats.org/markup-compatibility/2006">
              <mc:Choice xmlns:v="urn:schemas-microsoft-com:vml" Requires="v">
                <p:oleObj spid="_x0000_s98423" name="Equation" r:id="rId6" imgW="1638000" imgH="355320" progId="Equation.DSMT4">
                  <p:embed/>
                </p:oleObj>
              </mc:Choice>
              <mc:Fallback>
                <p:oleObj name="Equation" r:id="rId6" imgW="1638000" imgH="355320" progId="Equation.DSMT4">
                  <p:embed/>
                  <p:pic>
                    <p:nvPicPr>
                      <p:cNvPr id="0" name=""/>
                      <p:cNvPicPr/>
                      <p:nvPr/>
                    </p:nvPicPr>
                    <p:blipFill>
                      <a:blip r:embed="rId7"/>
                      <a:stretch>
                        <a:fillRect/>
                      </a:stretch>
                    </p:blipFill>
                    <p:spPr>
                      <a:xfrm>
                        <a:off x="1757864" y="3215378"/>
                        <a:ext cx="1638300" cy="3556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147717321"/>
              </p:ext>
            </p:extLst>
          </p:nvPr>
        </p:nvGraphicFramePr>
        <p:xfrm>
          <a:off x="3645480" y="3522356"/>
          <a:ext cx="1016000" cy="292100"/>
        </p:xfrm>
        <a:graphic>
          <a:graphicData uri="http://schemas.openxmlformats.org/presentationml/2006/ole">
            <mc:AlternateContent xmlns:mc="http://schemas.openxmlformats.org/markup-compatibility/2006">
              <mc:Choice xmlns:v="urn:schemas-microsoft-com:vml" Requires="v">
                <p:oleObj spid="_x0000_s98424" name="Equation" r:id="rId8" imgW="1015920" imgH="291960" progId="Equation.DSMT4">
                  <p:embed/>
                </p:oleObj>
              </mc:Choice>
              <mc:Fallback>
                <p:oleObj name="Equation" r:id="rId8" imgW="1015920" imgH="291960" progId="Equation.DSMT4">
                  <p:embed/>
                  <p:pic>
                    <p:nvPicPr>
                      <p:cNvPr id="0" name=""/>
                      <p:cNvPicPr/>
                      <p:nvPr/>
                    </p:nvPicPr>
                    <p:blipFill>
                      <a:blip r:embed="rId9"/>
                      <a:stretch>
                        <a:fillRect/>
                      </a:stretch>
                    </p:blipFill>
                    <p:spPr>
                      <a:xfrm>
                        <a:off x="3645480" y="3522356"/>
                        <a:ext cx="1016000" cy="2921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666992743"/>
              </p:ext>
            </p:extLst>
          </p:nvPr>
        </p:nvGraphicFramePr>
        <p:xfrm>
          <a:off x="1117724" y="3821113"/>
          <a:ext cx="3670300" cy="355600"/>
        </p:xfrm>
        <a:graphic>
          <a:graphicData uri="http://schemas.openxmlformats.org/presentationml/2006/ole">
            <mc:AlternateContent xmlns:mc="http://schemas.openxmlformats.org/markup-compatibility/2006">
              <mc:Choice xmlns:v="urn:schemas-microsoft-com:vml" Requires="v">
                <p:oleObj spid="_x0000_s98425" name="Equation" r:id="rId10" imgW="3670200" imgH="355320" progId="Equation.DSMT4">
                  <p:embed/>
                </p:oleObj>
              </mc:Choice>
              <mc:Fallback>
                <p:oleObj name="Equation" r:id="rId10" imgW="3670200" imgH="355320" progId="Equation.DSMT4">
                  <p:embed/>
                  <p:pic>
                    <p:nvPicPr>
                      <p:cNvPr id="0" name=""/>
                      <p:cNvPicPr/>
                      <p:nvPr/>
                    </p:nvPicPr>
                    <p:blipFill>
                      <a:blip r:embed="rId11"/>
                      <a:stretch>
                        <a:fillRect/>
                      </a:stretch>
                    </p:blipFill>
                    <p:spPr>
                      <a:xfrm>
                        <a:off x="1117724" y="3821113"/>
                        <a:ext cx="3670300" cy="355600"/>
                      </a:xfrm>
                      <a:prstGeom prst="rect">
                        <a:avLst/>
                      </a:prstGeom>
                    </p:spPr>
                  </p:pic>
                </p:oleObj>
              </mc:Fallback>
            </mc:AlternateContent>
          </a:graphicData>
        </a:graphic>
      </p:graphicFrame>
      <p:pic>
        <p:nvPicPr>
          <p:cNvPr id="5" name="图片 4"/>
          <p:cNvPicPr>
            <a:picLocks noChangeAspect="1"/>
          </p:cNvPicPr>
          <p:nvPr/>
        </p:nvPicPr>
        <p:blipFill>
          <a:blip r:embed="rId12"/>
          <a:stretch>
            <a:fillRect/>
          </a:stretch>
        </p:blipFill>
        <p:spPr>
          <a:xfrm>
            <a:off x="5354532" y="3034283"/>
            <a:ext cx="3180398" cy="1971675"/>
          </a:xfrm>
          <a:prstGeom prst="rect">
            <a:avLst/>
          </a:prstGeom>
        </p:spPr>
      </p:pic>
    </p:spTree>
    <p:extLst>
      <p:ext uri="{BB962C8B-B14F-4D97-AF65-F5344CB8AC3E}">
        <p14:creationId xmlns:p14="http://schemas.microsoft.com/office/powerpoint/2010/main" val="54780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a:solidFill>
                  <a:schemeClr val="tx1"/>
                </a:solidFill>
                <a:latin typeface="Times New Roman" panose="02020603050405020304" pitchFamily="18" charset="0"/>
                <a:cs typeface="Times New Roman" panose="02020603050405020304" pitchFamily="18" charset="0"/>
              </a:rPr>
              <a:t>Greedy </a:t>
            </a:r>
            <a:r>
              <a:rPr lang="en-US" altLang="zh-CN" sz="2000" dirty="0" err="1" smtClean="0">
                <a:solidFill>
                  <a:schemeClr val="tx1"/>
                </a:solidFill>
                <a:latin typeface="Times New Roman" panose="02020603050405020304" pitchFamily="18" charset="0"/>
                <a:cs typeface="Times New Roman" panose="02020603050405020304" pitchFamily="18" charset="0"/>
              </a:rPr>
              <a:t>Kruskal</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repeatedly </a:t>
            </a:r>
            <a:r>
              <a:rPr lang="en-US" altLang="zh-CN" sz="2000" dirty="0">
                <a:solidFill>
                  <a:schemeClr val="tx1"/>
                </a:solidFill>
                <a:latin typeface="Times New Roman" panose="02020603050405020304" pitchFamily="18" charset="0"/>
                <a:cs typeface="Times New Roman" panose="02020603050405020304" pitchFamily="18" charset="0"/>
              </a:rPr>
              <a:t>add the next lightest edge that doesn't produce a cycle. </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l"/>
            </a:pPr>
            <a:r>
              <a:rPr lang="en-US" altLang="zh-CN" sz="2000" dirty="0" smtClean="0">
                <a:solidFill>
                  <a:srgbClr val="FF0000"/>
                </a:solidFill>
                <a:latin typeface="Times New Roman" panose="02020603050405020304" pitchFamily="18" charset="0"/>
                <a:cs typeface="Times New Roman" panose="02020603050405020304" pitchFamily="18" charset="0"/>
              </a:rPr>
              <a:t>avoid cycles</a:t>
            </a:r>
            <a:endParaRPr lang="en-US" altLang="zh-CN" sz="2000" dirty="0">
              <a:solidFill>
                <a:srgbClr val="FF0000"/>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Minimum </a:t>
            </a:r>
            <a:r>
              <a:rPr lang="en-US" altLang="zh-CN" sz="2800" dirty="0">
                <a:solidFill>
                  <a:schemeClr val="tx1"/>
                </a:solidFill>
                <a:latin typeface="Times New Roman" panose="02020603050405020304" pitchFamily="18" charset="0"/>
                <a:cs typeface="Times New Roman" panose="02020603050405020304" pitchFamily="18" charset="0"/>
              </a:rPr>
              <a:t>Spanning </a:t>
            </a:r>
            <a:r>
              <a:rPr lang="en-US" altLang="zh-CN" sz="2800" dirty="0" smtClean="0">
                <a:solidFill>
                  <a:schemeClr val="tx1"/>
                </a:solidFill>
                <a:latin typeface="Times New Roman" panose="02020603050405020304" pitchFamily="18" charset="0"/>
                <a:cs typeface="Times New Roman" panose="02020603050405020304" pitchFamily="18" charset="0"/>
              </a:rPr>
              <a:t>Tree</a:t>
            </a:r>
            <a:endParaRPr lang="en-US" altLang="zh-CN" sz="2800" dirty="0">
              <a:solidFill>
                <a:schemeClr val="tx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899592" y="2060847"/>
            <a:ext cx="7200000" cy="3234886"/>
          </a:xfrm>
          <a:prstGeom prst="rect">
            <a:avLst/>
          </a:prstGeom>
        </p:spPr>
      </p:pic>
    </p:spTree>
    <p:extLst>
      <p:ext uri="{BB962C8B-B14F-4D97-AF65-F5344CB8AC3E}">
        <p14:creationId xmlns:p14="http://schemas.microsoft.com/office/powerpoint/2010/main" val="790211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err="1" smtClean="0">
                <a:solidFill>
                  <a:schemeClr val="tx1"/>
                </a:solidFill>
                <a:latin typeface="Times New Roman" panose="02020603050405020304" pitchFamily="18" charset="0"/>
                <a:cs typeface="Times New Roman" panose="02020603050405020304" pitchFamily="18" charset="0"/>
              </a:rPr>
              <a:t>Kruskal's</a:t>
            </a:r>
            <a:r>
              <a:rPr lang="en-US" altLang="zh-CN" sz="2000" dirty="0" smtClean="0">
                <a:solidFill>
                  <a:schemeClr val="tx1"/>
                </a:solidFill>
                <a:latin typeface="Times New Roman" panose="02020603050405020304" pitchFamily="18" charset="0"/>
                <a:cs typeface="Times New Roman" panose="02020603050405020304" pitchFamily="18" charset="0"/>
              </a:rPr>
              <a:t> algorithm:</a:t>
            </a: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Minimum </a:t>
            </a:r>
            <a:r>
              <a:rPr lang="en-US" altLang="zh-CN" sz="2800" dirty="0">
                <a:solidFill>
                  <a:schemeClr val="tx1"/>
                </a:solidFill>
                <a:latin typeface="Times New Roman" panose="02020603050405020304" pitchFamily="18" charset="0"/>
                <a:cs typeface="Times New Roman" panose="02020603050405020304" pitchFamily="18" charset="0"/>
              </a:rPr>
              <a:t>Spanning </a:t>
            </a:r>
            <a:r>
              <a:rPr lang="en-US" altLang="zh-CN" sz="2800" dirty="0" smtClean="0">
                <a:solidFill>
                  <a:schemeClr val="tx1"/>
                </a:solidFill>
                <a:latin typeface="Times New Roman" panose="02020603050405020304" pitchFamily="18" charset="0"/>
                <a:cs typeface="Times New Roman" panose="02020603050405020304" pitchFamily="18" charset="0"/>
              </a:rPr>
              <a:t>Tree</a:t>
            </a:r>
            <a:endParaRPr lang="en-US" altLang="zh-CN" sz="2800" dirty="0">
              <a:solidFill>
                <a:schemeClr val="tx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901808" y="1628800"/>
            <a:ext cx="7410450" cy="4606290"/>
          </a:xfrm>
          <a:prstGeom prst="rect">
            <a:avLst/>
          </a:prstGeom>
        </p:spPr>
      </p:pic>
    </p:spTree>
    <p:extLst>
      <p:ext uri="{BB962C8B-B14F-4D97-AF65-F5344CB8AC3E}">
        <p14:creationId xmlns:p14="http://schemas.microsoft.com/office/powerpoint/2010/main" val="521732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88255" y="1508080"/>
            <a:ext cx="7414260" cy="4732020"/>
          </a:xfrm>
          <a:prstGeom prst="rect">
            <a:avLst/>
          </a:prstGeom>
        </p:spPr>
      </p:pic>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err="1" smtClean="0">
                <a:solidFill>
                  <a:schemeClr val="tx1"/>
                </a:solidFill>
                <a:latin typeface="Times New Roman" panose="02020603050405020304" pitchFamily="18" charset="0"/>
                <a:cs typeface="Times New Roman" panose="02020603050405020304" pitchFamily="18" charset="0"/>
              </a:rPr>
              <a:t>Kruskal's</a:t>
            </a:r>
            <a:r>
              <a:rPr lang="en-US" altLang="zh-CN" sz="2000" dirty="0" smtClean="0">
                <a:solidFill>
                  <a:schemeClr val="tx1"/>
                </a:solidFill>
                <a:latin typeface="Times New Roman" panose="02020603050405020304" pitchFamily="18" charset="0"/>
                <a:cs typeface="Times New Roman" panose="02020603050405020304" pitchFamily="18" charset="0"/>
              </a:rPr>
              <a:t> algorithm:</a:t>
            </a: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Minimum </a:t>
            </a:r>
            <a:r>
              <a:rPr lang="en-US" altLang="zh-CN" sz="2800" dirty="0">
                <a:solidFill>
                  <a:schemeClr val="tx1"/>
                </a:solidFill>
                <a:latin typeface="Times New Roman" panose="02020603050405020304" pitchFamily="18" charset="0"/>
                <a:cs typeface="Times New Roman" panose="02020603050405020304" pitchFamily="18" charset="0"/>
              </a:rPr>
              <a:t>Spanning </a:t>
            </a:r>
            <a:r>
              <a:rPr lang="en-US" altLang="zh-CN" sz="2800" dirty="0" smtClean="0">
                <a:solidFill>
                  <a:schemeClr val="tx1"/>
                </a:solidFill>
                <a:latin typeface="Times New Roman" panose="02020603050405020304" pitchFamily="18" charset="0"/>
                <a:cs typeface="Times New Roman" panose="02020603050405020304" pitchFamily="18" charset="0"/>
              </a:rPr>
              <a:t>Tree</a:t>
            </a:r>
            <a:endParaRPr lang="en-US" altLang="zh-C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005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err="1" smtClean="0">
                <a:solidFill>
                  <a:schemeClr val="tx1"/>
                </a:solidFill>
                <a:latin typeface="Times New Roman" panose="02020603050405020304" pitchFamily="18" charset="0"/>
                <a:cs typeface="Times New Roman" panose="02020603050405020304" pitchFamily="18" charset="0"/>
              </a:rPr>
              <a:t>Kruskal's</a:t>
            </a:r>
            <a:r>
              <a:rPr lang="en-US" altLang="zh-CN" sz="2000" dirty="0" smtClean="0">
                <a:solidFill>
                  <a:schemeClr val="tx1"/>
                </a:solidFill>
                <a:latin typeface="Times New Roman" panose="02020603050405020304" pitchFamily="18" charset="0"/>
                <a:cs typeface="Times New Roman" panose="02020603050405020304" pitchFamily="18" charset="0"/>
              </a:rPr>
              <a:t> algorithm:</a:t>
            </a: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Minimum </a:t>
            </a:r>
            <a:r>
              <a:rPr lang="en-US" altLang="zh-CN" sz="2800" dirty="0">
                <a:solidFill>
                  <a:schemeClr val="tx1"/>
                </a:solidFill>
                <a:latin typeface="Times New Roman" panose="02020603050405020304" pitchFamily="18" charset="0"/>
                <a:cs typeface="Times New Roman" panose="02020603050405020304" pitchFamily="18" charset="0"/>
              </a:rPr>
              <a:t>Spanning </a:t>
            </a:r>
            <a:r>
              <a:rPr lang="en-US" altLang="zh-CN" sz="2800" dirty="0" smtClean="0">
                <a:solidFill>
                  <a:schemeClr val="tx1"/>
                </a:solidFill>
                <a:latin typeface="Times New Roman" panose="02020603050405020304" pitchFamily="18" charset="0"/>
                <a:cs typeface="Times New Roman" panose="02020603050405020304" pitchFamily="18" charset="0"/>
              </a:rPr>
              <a:t>Tree</a:t>
            </a:r>
            <a:endParaRPr lang="en-US" altLang="zh-CN" sz="2800" dirty="0">
              <a:solidFill>
                <a:schemeClr val="tx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870472" y="1630920"/>
            <a:ext cx="7437120" cy="1306830"/>
          </a:xfrm>
          <a:prstGeom prst="rect">
            <a:avLst/>
          </a:prstGeom>
        </p:spPr>
      </p:pic>
    </p:spTree>
    <p:extLst>
      <p:ext uri="{BB962C8B-B14F-4D97-AF65-F5344CB8AC3E}">
        <p14:creationId xmlns:p14="http://schemas.microsoft.com/office/powerpoint/2010/main" val="2862892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b="1" dirty="0" smtClean="0">
                <a:solidFill>
                  <a:schemeClr val="tx1"/>
                </a:solidFill>
                <a:latin typeface="Times New Roman" panose="02020603050405020304" pitchFamily="18" charset="0"/>
                <a:cs typeface="Times New Roman" panose="02020603050405020304" pitchFamily="18" charset="0"/>
              </a:rPr>
              <a:t>Cut Property</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Suppose edges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are part of a </a:t>
            </a:r>
            <a:r>
              <a:rPr lang="en-US" altLang="zh-CN" sz="2000" dirty="0" smtClean="0">
                <a:solidFill>
                  <a:schemeClr val="tx1"/>
                </a:solidFill>
                <a:latin typeface="Times New Roman" panose="02020603050405020304" pitchFamily="18" charset="0"/>
                <a:cs typeface="Times New Roman" panose="02020603050405020304" pitchFamily="18" charset="0"/>
              </a:rPr>
              <a:t>minimum spanning tree of </a:t>
            </a:r>
            <a:r>
              <a:rPr lang="en-US" altLang="zh-CN" sz="2000" i="1" dirty="0" smtClean="0">
                <a:solidFill>
                  <a:schemeClr val="tx1"/>
                </a:solidFill>
                <a:latin typeface="Times New Roman" panose="02020603050405020304" pitchFamily="18" charset="0"/>
                <a:cs typeface="Times New Roman" panose="02020603050405020304" pitchFamily="18" charset="0"/>
              </a:rPr>
              <a:t>G</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V</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i="1" dirty="0" smtClean="0">
                <a:solidFill>
                  <a:schemeClr val="tx1"/>
                </a:solidFill>
                <a:latin typeface="Times New Roman" panose="02020603050405020304" pitchFamily="18" charset="0"/>
                <a:cs typeface="Times New Roman" panose="02020603050405020304" pitchFamily="18" charset="0"/>
              </a:rPr>
              <a:t>E</a:t>
            </a:r>
            <a:r>
              <a:rPr lang="en-US" altLang="zh-CN" sz="2000" dirty="0">
                <a:solidFill>
                  <a:schemeClr val="tx1"/>
                </a:solidFill>
                <a:latin typeface="Times New Roman" panose="02020603050405020304" pitchFamily="18" charset="0"/>
                <a:cs typeface="Times New Roman" panose="02020603050405020304" pitchFamily="18" charset="0"/>
              </a:rPr>
              <a:t>). Pick </a:t>
            </a:r>
            <a:r>
              <a:rPr lang="en-US" altLang="zh-CN" sz="2000" dirty="0" smtClean="0">
                <a:solidFill>
                  <a:schemeClr val="tx1"/>
                </a:solidFill>
                <a:latin typeface="Times New Roman" panose="02020603050405020304" pitchFamily="18" charset="0"/>
                <a:cs typeface="Times New Roman" panose="02020603050405020304" pitchFamily="18" charset="0"/>
              </a:rPr>
              <a:t>any subset </a:t>
            </a:r>
            <a:r>
              <a:rPr lang="en-US" altLang="zh-CN" sz="2000" dirty="0">
                <a:solidFill>
                  <a:schemeClr val="tx1"/>
                </a:solidFill>
                <a:latin typeface="Times New Roman" panose="02020603050405020304" pitchFamily="18" charset="0"/>
                <a:cs typeface="Times New Roman" panose="02020603050405020304" pitchFamily="18" charset="0"/>
              </a:rPr>
              <a:t>of nodes </a:t>
            </a:r>
            <a:r>
              <a:rPr lang="en-US" altLang="zh-CN" sz="2000" i="1" dirty="0">
                <a:solidFill>
                  <a:schemeClr val="tx1"/>
                </a:solidFill>
                <a:latin typeface="Times New Roman" panose="02020603050405020304" pitchFamily="18" charset="0"/>
                <a:cs typeface="Times New Roman" panose="02020603050405020304" pitchFamily="18" charset="0"/>
              </a:rPr>
              <a:t>S</a:t>
            </a:r>
            <a:r>
              <a:rPr lang="en-US" altLang="zh-CN" sz="2000" dirty="0">
                <a:solidFill>
                  <a:schemeClr val="tx1"/>
                </a:solidFill>
                <a:latin typeface="Times New Roman" panose="02020603050405020304" pitchFamily="18" charset="0"/>
                <a:cs typeface="Times New Roman" panose="02020603050405020304" pitchFamily="18" charset="0"/>
              </a:rPr>
              <a:t> for which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does not cross between </a:t>
            </a:r>
            <a:r>
              <a:rPr lang="en-US" altLang="zh-CN" sz="2000" i="1" dirty="0">
                <a:solidFill>
                  <a:schemeClr val="tx1"/>
                </a:solidFill>
                <a:latin typeface="Times New Roman" panose="02020603050405020304" pitchFamily="18" charset="0"/>
                <a:cs typeface="Times New Roman" panose="02020603050405020304" pitchFamily="18" charset="0"/>
              </a:rPr>
              <a:t>S</a:t>
            </a:r>
            <a:r>
              <a:rPr lang="en-US" altLang="zh-CN" sz="2000" dirty="0">
                <a:solidFill>
                  <a:schemeClr val="tx1"/>
                </a:solidFill>
                <a:latin typeface="Times New Roman" panose="02020603050405020304" pitchFamily="18" charset="0"/>
                <a:cs typeface="Times New Roman" panose="02020603050405020304" pitchFamily="18" charset="0"/>
              </a:rPr>
              <a:t> and </a:t>
            </a:r>
            <a:r>
              <a:rPr lang="en-US" altLang="zh-CN" sz="2000" i="1" dirty="0" smtClean="0">
                <a:solidFill>
                  <a:schemeClr val="tx1"/>
                </a:solidFill>
                <a:latin typeface="Times New Roman" panose="02020603050405020304" pitchFamily="18" charset="0"/>
                <a:cs typeface="Times New Roman" panose="02020603050405020304" pitchFamily="18" charset="0"/>
              </a:rPr>
              <a:t>V</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i="1" dirty="0" smtClean="0">
                <a:solidFill>
                  <a:schemeClr val="tx1"/>
                </a:solidFill>
                <a:latin typeface="Times New Roman" panose="02020603050405020304" pitchFamily="18" charset="0"/>
                <a:cs typeface="Times New Roman" panose="02020603050405020304" pitchFamily="18" charset="0"/>
              </a:rPr>
              <a:t>S</a:t>
            </a:r>
            <a:r>
              <a:rPr lang="en-US" altLang="zh-CN" sz="2000" dirty="0">
                <a:solidFill>
                  <a:schemeClr val="tx1"/>
                </a:solidFill>
                <a:latin typeface="Times New Roman" panose="02020603050405020304" pitchFamily="18" charset="0"/>
                <a:cs typeface="Times New Roman" panose="02020603050405020304" pitchFamily="18" charset="0"/>
              </a:rPr>
              <a:t>, and let </a:t>
            </a:r>
            <a:r>
              <a:rPr lang="en-US" altLang="zh-CN" sz="2000" i="1" dirty="0">
                <a:solidFill>
                  <a:schemeClr val="tx1"/>
                </a:solidFill>
                <a:latin typeface="Times New Roman" panose="02020603050405020304" pitchFamily="18" charset="0"/>
                <a:cs typeface="Times New Roman" panose="02020603050405020304" pitchFamily="18" charset="0"/>
              </a:rPr>
              <a:t>e</a:t>
            </a:r>
            <a:r>
              <a:rPr lang="en-US" altLang="zh-CN" sz="2000" dirty="0">
                <a:solidFill>
                  <a:schemeClr val="tx1"/>
                </a:solidFill>
                <a:latin typeface="Times New Roman" panose="02020603050405020304" pitchFamily="18" charset="0"/>
                <a:cs typeface="Times New Roman" panose="02020603050405020304" pitchFamily="18" charset="0"/>
              </a:rPr>
              <a:t> be the </a:t>
            </a:r>
            <a:r>
              <a:rPr lang="en-US" altLang="zh-CN" sz="2000" dirty="0" smtClean="0">
                <a:solidFill>
                  <a:schemeClr val="tx1"/>
                </a:solidFill>
                <a:latin typeface="Times New Roman" panose="02020603050405020304" pitchFamily="18" charset="0"/>
                <a:cs typeface="Times New Roman" panose="02020603050405020304" pitchFamily="18" charset="0"/>
              </a:rPr>
              <a:t>lightest edge </a:t>
            </a:r>
            <a:r>
              <a:rPr lang="en-US" altLang="zh-CN" sz="2000" dirty="0">
                <a:solidFill>
                  <a:schemeClr val="tx1"/>
                </a:solidFill>
                <a:latin typeface="Times New Roman" panose="02020603050405020304" pitchFamily="18" charset="0"/>
                <a:cs typeface="Times New Roman" panose="02020603050405020304" pitchFamily="18" charset="0"/>
              </a:rPr>
              <a:t>across this partition. </a:t>
            </a:r>
            <a:r>
              <a:rPr lang="en-US" altLang="zh-CN" sz="2000" dirty="0" smtClean="0">
                <a:solidFill>
                  <a:schemeClr val="tx1"/>
                </a:solidFill>
                <a:latin typeface="Times New Roman" panose="02020603050405020304" pitchFamily="18" charset="0"/>
                <a:cs typeface="Times New Roman" panose="02020603050405020304" pitchFamily="18" charset="0"/>
              </a:rPr>
              <a:t>Then            is </a:t>
            </a:r>
            <a:r>
              <a:rPr lang="en-US" altLang="zh-CN" sz="2000" dirty="0">
                <a:solidFill>
                  <a:schemeClr val="tx1"/>
                </a:solidFill>
                <a:latin typeface="Times New Roman" panose="02020603050405020304" pitchFamily="18" charset="0"/>
                <a:cs typeface="Times New Roman" panose="02020603050405020304" pitchFamily="18" charset="0"/>
              </a:rPr>
              <a:t>part of some MST. </a:t>
            </a: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smtClean="0">
                <a:solidFill>
                  <a:schemeClr val="tx1"/>
                </a:solidFill>
                <a:latin typeface="Times New Roman" panose="02020603050405020304" pitchFamily="18" charset="0"/>
                <a:cs typeface="Times New Roman" panose="02020603050405020304" pitchFamily="18" charset="0"/>
              </a:rPr>
              <a:t>Correctness </a:t>
            </a:r>
            <a:r>
              <a:rPr lang="en-US" altLang="zh-CN" sz="2800" dirty="0">
                <a:solidFill>
                  <a:schemeClr val="tx1"/>
                </a:solidFill>
                <a:latin typeface="Times New Roman" panose="02020603050405020304" pitchFamily="18" charset="0"/>
                <a:cs typeface="Times New Roman" panose="02020603050405020304" pitchFamily="18" charset="0"/>
              </a:rPr>
              <a:t>of </a:t>
            </a:r>
            <a:r>
              <a:rPr lang="en-US" altLang="zh-CN" sz="2800" dirty="0" err="1" smtClean="0">
                <a:solidFill>
                  <a:schemeClr val="tx1"/>
                </a:solidFill>
                <a:latin typeface="Times New Roman" panose="02020603050405020304" pitchFamily="18" charset="0"/>
                <a:cs typeface="Times New Roman" panose="02020603050405020304" pitchFamily="18" charset="0"/>
              </a:rPr>
              <a:t>Kruskal's</a:t>
            </a:r>
            <a:r>
              <a:rPr lang="en-US" altLang="zh-CN" sz="2800" dirty="0" smtClean="0">
                <a:solidFill>
                  <a:schemeClr val="tx1"/>
                </a:solidFill>
                <a:latin typeface="Times New Roman" panose="02020603050405020304" pitchFamily="18" charset="0"/>
                <a:cs typeface="Times New Roman" panose="02020603050405020304" pitchFamily="18" charset="0"/>
              </a:rPr>
              <a:t> algorithm</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61325841"/>
              </p:ext>
            </p:extLst>
          </p:nvPr>
        </p:nvGraphicFramePr>
        <p:xfrm>
          <a:off x="7660332" y="1940128"/>
          <a:ext cx="800100" cy="304800"/>
        </p:xfrm>
        <a:graphic>
          <a:graphicData uri="http://schemas.openxmlformats.org/presentationml/2006/ole">
            <mc:AlternateContent xmlns:mc="http://schemas.openxmlformats.org/markup-compatibility/2006">
              <mc:Choice xmlns:v="urn:schemas-microsoft-com:vml" Requires="v">
                <p:oleObj spid="_x0000_s84011" name="Equation" r:id="rId4" imgW="799920" imgH="304560" progId="Equation.DSMT4">
                  <p:embed/>
                </p:oleObj>
              </mc:Choice>
              <mc:Fallback>
                <p:oleObj name="Equation" r:id="rId4" imgW="799920" imgH="304560" progId="Equation.DSMT4">
                  <p:embed/>
                  <p:pic>
                    <p:nvPicPr>
                      <p:cNvPr id="0" name=""/>
                      <p:cNvPicPr/>
                      <p:nvPr/>
                    </p:nvPicPr>
                    <p:blipFill>
                      <a:blip r:embed="rId5"/>
                      <a:stretch>
                        <a:fillRect/>
                      </a:stretch>
                    </p:blipFill>
                    <p:spPr>
                      <a:xfrm>
                        <a:off x="7660332" y="1940128"/>
                        <a:ext cx="800100" cy="304800"/>
                      </a:xfrm>
                      <a:prstGeom prst="rect">
                        <a:avLst/>
                      </a:prstGeom>
                    </p:spPr>
                  </p:pic>
                </p:oleObj>
              </mc:Fallback>
            </mc:AlternateContent>
          </a:graphicData>
        </a:graphic>
      </p:graphicFrame>
      <p:pic>
        <p:nvPicPr>
          <p:cNvPr id="7" name="图片 6"/>
          <p:cNvPicPr>
            <a:picLocks noChangeAspect="1"/>
          </p:cNvPicPr>
          <p:nvPr/>
        </p:nvPicPr>
        <p:blipFill>
          <a:blip r:embed="rId6"/>
          <a:stretch>
            <a:fillRect/>
          </a:stretch>
        </p:blipFill>
        <p:spPr>
          <a:xfrm>
            <a:off x="1327358" y="2905854"/>
            <a:ext cx="6557010" cy="2899410"/>
          </a:xfrm>
          <a:prstGeom prst="rect">
            <a:avLst/>
          </a:prstGeom>
        </p:spPr>
      </p:pic>
    </p:spTree>
    <p:extLst>
      <p:ext uri="{BB962C8B-B14F-4D97-AF65-F5344CB8AC3E}">
        <p14:creationId xmlns:p14="http://schemas.microsoft.com/office/powerpoint/2010/main" val="1313672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a:solidFill>
                  <a:schemeClr val="tx1"/>
                </a:solidFill>
                <a:latin typeface="Times New Roman" panose="02020603050405020304" pitchFamily="18" charset="0"/>
                <a:cs typeface="Times New Roman" panose="02020603050405020304" pitchFamily="18" charset="0"/>
              </a:rPr>
              <a:t> </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Ø"/>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 </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Ø"/>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Ø"/>
            </a:pPr>
            <a:endParaRPr lang="en-US" altLang="zh-CN" sz="2000" dirty="0">
              <a:solidFill>
                <a:schemeClr val="tx1"/>
              </a:solidFill>
              <a:latin typeface="Times New Roman" panose="02020603050405020304" pitchFamily="18" charset="0"/>
              <a:cs typeface="Times New Roman" panose="02020603050405020304" pitchFamily="18" charset="0"/>
            </a:endParaRPr>
          </a:p>
          <a:p>
            <a:pPr>
              <a:lnSpc>
                <a:spcPct val="110000"/>
              </a:lnSpc>
              <a:spcBef>
                <a:spcPts val="0"/>
              </a:spcBef>
              <a:buFont typeface="Wingdings" panose="05000000000000000000" pitchFamily="2" charset="2"/>
              <a:buChar char="Ø"/>
            </a:pPr>
            <a:r>
              <a:rPr lang="en-US" altLang="zh-CN" sz="2000" dirty="0" smtClean="0">
                <a:solidFill>
                  <a:schemeClr val="tx1"/>
                </a:solidFill>
                <a:latin typeface="Times New Roman" panose="02020603050405020304" pitchFamily="18" charset="0"/>
                <a:cs typeface="Times New Roman" panose="02020603050405020304" pitchFamily="18" charset="0"/>
              </a:rPr>
              <a:t> </a:t>
            </a:r>
          </a:p>
          <a:p>
            <a:pPr>
              <a:lnSpc>
                <a:spcPct val="110000"/>
              </a:lnSpc>
              <a:spcBef>
                <a:spcPts val="0"/>
              </a:spcBef>
              <a:buFont typeface="Wingdings" panose="05000000000000000000" pitchFamily="2" charset="2"/>
              <a:buChar char="l"/>
            </a:pPr>
            <a:endParaRPr lang="en-US" altLang="zh-CN" sz="2000" dirty="0" smtClean="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a:solidFill>
                  <a:srgbClr val="FF0000"/>
                </a:solidFill>
                <a:latin typeface="Times New Roman" panose="02020603050405020304" pitchFamily="18" charset="0"/>
                <a:cs typeface="Times New Roman" panose="02020603050405020304" pitchFamily="18" charset="0"/>
              </a:rPr>
              <a:t>merge-find </a:t>
            </a:r>
            <a:r>
              <a:rPr lang="en-US" altLang="zh-CN" sz="2800" dirty="0" smtClean="0">
                <a:solidFill>
                  <a:srgbClr val="FF0000"/>
                </a:solidFill>
                <a:latin typeface="Times New Roman" panose="02020603050405020304" pitchFamily="18" charset="0"/>
                <a:cs typeface="Times New Roman" panose="02020603050405020304" pitchFamily="18" charset="0"/>
              </a:rPr>
              <a:t>set</a:t>
            </a:r>
            <a:r>
              <a:rPr lang="en-US" altLang="zh-CN" sz="2800" dirty="0" smtClean="0">
                <a:solidFill>
                  <a:schemeClr val="tx1"/>
                </a:solidFill>
                <a:latin typeface="Times New Roman" panose="02020603050405020304" pitchFamily="18" charset="0"/>
                <a:cs typeface="Times New Roman" panose="02020603050405020304" pitchFamily="18" charset="0"/>
              </a:rPr>
              <a:t> (disjoint-set </a:t>
            </a:r>
            <a:r>
              <a:rPr lang="en-US" altLang="zh-CN" sz="2800" dirty="0">
                <a:solidFill>
                  <a:schemeClr val="tx1"/>
                </a:solidFill>
                <a:latin typeface="Times New Roman" panose="02020603050405020304" pitchFamily="18" charset="0"/>
                <a:cs typeface="Times New Roman" panose="02020603050405020304" pitchFamily="18" charset="0"/>
              </a:rPr>
              <a:t>data </a:t>
            </a:r>
            <a:r>
              <a:rPr lang="en-US" altLang="zh-CN" sz="2800" dirty="0" smtClean="0">
                <a:solidFill>
                  <a:schemeClr val="tx1"/>
                </a:solidFill>
                <a:latin typeface="Times New Roman" panose="02020603050405020304" pitchFamily="18" charset="0"/>
                <a:cs typeface="Times New Roman" panose="02020603050405020304" pitchFamily="18" charset="0"/>
              </a:rPr>
              <a:t>structure)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3563888" y="1294175"/>
            <a:ext cx="5019294" cy="4789932"/>
          </a:xfrm>
          <a:prstGeom prst="rect">
            <a:avLst/>
          </a:prstGeom>
        </p:spPr>
      </p:pic>
      <p:sp>
        <p:nvSpPr>
          <p:cNvPr id="8" name="文本框 7"/>
          <p:cNvSpPr txBox="1"/>
          <p:nvPr/>
        </p:nvSpPr>
        <p:spPr>
          <a:xfrm>
            <a:off x="848390" y="1197337"/>
            <a:ext cx="2615585" cy="3477875"/>
          </a:xfrm>
          <a:prstGeom prst="rect">
            <a:avLst/>
          </a:prstGeom>
          <a:noFill/>
        </p:spPr>
        <p:txBody>
          <a:bodyPr wrap="square" rtlCol="0">
            <a:spAutoFit/>
          </a:bodyPr>
          <a:lstStyle/>
          <a:p>
            <a:pPr>
              <a:lnSpc>
                <a:spcPct val="110000"/>
              </a:lnSpc>
              <a:spcBef>
                <a:spcPts val="0"/>
              </a:spcBef>
            </a:pPr>
            <a:r>
              <a:rPr lang="en-US" altLang="zh-CN" sz="2000" dirty="0" smtClean="0">
                <a:latin typeface="Times New Roman" panose="02020603050405020304" pitchFamily="18" charset="0"/>
                <a:cs typeface="Times New Roman" panose="02020603050405020304" pitchFamily="18" charset="0"/>
              </a:rPr>
              <a:t>One way to store </a:t>
            </a:r>
            <a:r>
              <a:rPr lang="en-US" altLang="zh-CN" sz="2000" dirty="0">
                <a:latin typeface="Times New Roman" panose="02020603050405020304" pitchFamily="18" charset="0"/>
                <a:cs typeface="Times New Roman" panose="02020603050405020304" pitchFamily="18" charset="0"/>
              </a:rPr>
              <a:t>a set </a:t>
            </a:r>
            <a:r>
              <a:rPr lang="en-US" altLang="zh-CN" sz="2000" dirty="0" smtClean="0">
                <a:latin typeface="Times New Roman" panose="02020603050405020304" pitchFamily="18" charset="0"/>
                <a:cs typeface="Times New Roman" panose="02020603050405020304" pitchFamily="18" charset="0"/>
              </a:rPr>
              <a:t>is as a </a:t>
            </a:r>
            <a:r>
              <a:rPr lang="en-US" altLang="zh-CN" sz="2000" dirty="0">
                <a:latin typeface="Times New Roman" panose="02020603050405020304" pitchFamily="18" charset="0"/>
                <a:cs typeface="Times New Roman" panose="02020603050405020304" pitchFamily="18" charset="0"/>
              </a:rPr>
              <a:t>directed tree. </a:t>
            </a:r>
            <a:r>
              <a:rPr lang="en-US" altLang="zh-CN" sz="2000" dirty="0" smtClean="0">
                <a:latin typeface="Times New Roman" panose="02020603050405020304" pitchFamily="18" charset="0"/>
                <a:cs typeface="Times New Roman" panose="02020603050405020304" pitchFamily="18" charset="0"/>
              </a:rPr>
              <a:t>Nodes </a:t>
            </a:r>
            <a:r>
              <a:rPr lang="en-US" altLang="zh-CN" sz="2000" dirty="0">
                <a:latin typeface="Times New Roman" panose="02020603050405020304" pitchFamily="18" charset="0"/>
                <a:cs typeface="Times New Roman" panose="02020603050405020304" pitchFamily="18" charset="0"/>
              </a:rPr>
              <a:t>are elements of the </a:t>
            </a:r>
            <a:r>
              <a:rPr lang="en-US" altLang="zh-CN" sz="2000" dirty="0" smtClean="0">
                <a:latin typeface="Times New Roman" panose="02020603050405020304" pitchFamily="18" charset="0"/>
                <a:cs typeface="Times New Roman" panose="02020603050405020304" pitchFamily="18" charset="0"/>
              </a:rPr>
              <a:t>set, arranged in </a:t>
            </a:r>
            <a:r>
              <a:rPr lang="en-US" altLang="zh-CN" sz="2000" dirty="0">
                <a:latin typeface="Times New Roman" panose="02020603050405020304" pitchFamily="18" charset="0"/>
                <a:cs typeface="Times New Roman" panose="02020603050405020304" pitchFamily="18" charset="0"/>
              </a:rPr>
              <a:t>no </a:t>
            </a:r>
            <a:r>
              <a:rPr lang="en-US" altLang="zh-CN" sz="2000" dirty="0" smtClean="0">
                <a:latin typeface="Times New Roman" panose="02020603050405020304" pitchFamily="18" charset="0"/>
                <a:cs typeface="Times New Roman" panose="02020603050405020304" pitchFamily="18" charset="0"/>
              </a:rPr>
              <a:t>particular order</a:t>
            </a:r>
            <a:r>
              <a:rPr lang="en-US" altLang="zh-CN" sz="2000" dirty="0">
                <a:latin typeface="Times New Roman" panose="02020603050405020304" pitchFamily="18" charset="0"/>
                <a:cs typeface="Times New Roman" panose="02020603050405020304" pitchFamily="18" charset="0"/>
              </a:rPr>
              <a:t>. </a:t>
            </a:r>
            <a:endParaRPr lang="en-US" altLang="zh-CN" sz="2000" dirty="0" smtClean="0">
              <a:latin typeface="Times New Roman" panose="02020603050405020304" pitchFamily="18" charset="0"/>
              <a:cs typeface="Times New Roman" panose="02020603050405020304" pitchFamily="18" charset="0"/>
            </a:endParaRPr>
          </a:p>
          <a:p>
            <a:pPr>
              <a:lnSpc>
                <a:spcPct val="110000"/>
              </a:lnSpc>
              <a:spcBef>
                <a:spcPts val="0"/>
              </a:spcBef>
            </a:pPr>
            <a:r>
              <a:rPr lang="en-US" altLang="zh-CN" sz="2000" dirty="0" smtClean="0">
                <a:latin typeface="Times New Roman" panose="02020603050405020304" pitchFamily="18" charset="0"/>
                <a:cs typeface="Times New Roman" panose="02020603050405020304" pitchFamily="18" charset="0"/>
              </a:rPr>
              <a:t>Each node </a:t>
            </a:r>
            <a:r>
              <a:rPr lang="en-US" altLang="zh-CN" sz="2000" dirty="0">
                <a:latin typeface="Times New Roman" panose="02020603050405020304" pitchFamily="18" charset="0"/>
                <a:cs typeface="Times New Roman" panose="02020603050405020304" pitchFamily="18" charset="0"/>
              </a:rPr>
              <a:t>has a parent pointer and </a:t>
            </a:r>
            <a:r>
              <a:rPr lang="en-US" altLang="zh-CN" sz="2000" dirty="0" smtClean="0">
                <a:latin typeface="Times New Roman" panose="02020603050405020304" pitchFamily="18" charset="0"/>
                <a:cs typeface="Times New Roman" panose="02020603050405020304" pitchFamily="18" charset="0"/>
              </a:rPr>
              <a:t>also a </a:t>
            </a:r>
            <a:r>
              <a:rPr lang="en-US" altLang="zh-CN" sz="2000" dirty="0">
                <a:latin typeface="Times New Roman" panose="02020603050405020304" pitchFamily="18" charset="0"/>
                <a:cs typeface="Times New Roman" panose="02020603050405020304" pitchFamily="18" charset="0"/>
              </a:rPr>
              <a:t>rank representing the height of the </a:t>
            </a:r>
            <a:r>
              <a:rPr lang="en-US" altLang="zh-CN" sz="2000" dirty="0" err="1">
                <a:latin typeface="Times New Roman" panose="02020603050405020304" pitchFamily="18" charset="0"/>
                <a:cs typeface="Times New Roman" panose="02020603050405020304" pitchFamily="18" charset="0"/>
              </a:rPr>
              <a:t>subtree</a:t>
            </a:r>
            <a:r>
              <a:rPr lang="en-US" altLang="zh-CN" sz="2000" dirty="0">
                <a:latin typeface="Times New Roman" panose="02020603050405020304" pitchFamily="18" charset="0"/>
                <a:cs typeface="Times New Roman" panose="02020603050405020304" pitchFamily="18" charset="0"/>
              </a:rPr>
              <a:t> hanging from it</a:t>
            </a:r>
            <a:r>
              <a:rPr lang="en-US" altLang="zh-CN"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673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txBox="1">
            <a:spLocks/>
          </p:cNvSpPr>
          <p:nvPr/>
        </p:nvSpPr>
        <p:spPr>
          <a:xfrm>
            <a:off x="574675" y="1196752"/>
            <a:ext cx="8029773" cy="525658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10000"/>
              </a:lnSpc>
              <a:spcBef>
                <a:spcPts val="0"/>
              </a:spcBef>
              <a:buFont typeface="Wingdings" panose="05000000000000000000" pitchFamily="2" charset="2"/>
              <a:buChar char="l"/>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p>
          <a:p>
            <a:pPr>
              <a:lnSpc>
                <a:spcPct val="110000"/>
              </a:lnSpc>
              <a:spcBef>
                <a:spcPts val="0"/>
              </a:spcBef>
              <a:buFont typeface="Wingdings" panose="05000000000000000000" pitchFamily="2" charset="2"/>
              <a:buChar char="l"/>
            </a:pPr>
            <a:endParaRPr lang="en-US" altLang="zh-CN" sz="2000" dirty="0" smtClean="0">
              <a:solidFill>
                <a:schemeClr val="tx1"/>
              </a:solidFill>
              <a:latin typeface="Times New Roman" panose="02020603050405020304" pitchFamily="18" charset="0"/>
              <a:cs typeface="Times New Roman" panose="02020603050405020304" pitchFamily="18" charset="0"/>
            </a:endParaRPr>
          </a:p>
        </p:txBody>
      </p:sp>
      <p:sp>
        <p:nvSpPr>
          <p:cNvPr id="6" name="标题 2"/>
          <p:cNvSpPr txBox="1">
            <a:spLocks/>
          </p:cNvSpPr>
          <p:nvPr/>
        </p:nvSpPr>
        <p:spPr>
          <a:xfrm>
            <a:off x="474761" y="480946"/>
            <a:ext cx="8229600" cy="715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800" dirty="0">
                <a:solidFill>
                  <a:schemeClr val="tx1"/>
                </a:solidFill>
                <a:latin typeface="Times New Roman" panose="02020603050405020304" pitchFamily="18" charset="0"/>
                <a:cs typeface="Times New Roman" panose="02020603050405020304" pitchFamily="18" charset="0"/>
              </a:rPr>
              <a:t>merge-find </a:t>
            </a:r>
            <a:r>
              <a:rPr lang="en-US" altLang="zh-CN" sz="2800" dirty="0" smtClean="0">
                <a:solidFill>
                  <a:schemeClr val="tx1"/>
                </a:solidFill>
                <a:latin typeface="Times New Roman" panose="02020603050405020304" pitchFamily="18" charset="0"/>
                <a:cs typeface="Times New Roman" panose="02020603050405020304" pitchFamily="18" charset="0"/>
              </a:rPr>
              <a:t>set (disjoint-set </a:t>
            </a:r>
            <a:r>
              <a:rPr lang="en-US" altLang="zh-CN" sz="2800" dirty="0">
                <a:solidFill>
                  <a:schemeClr val="tx1"/>
                </a:solidFill>
                <a:latin typeface="Times New Roman" panose="02020603050405020304" pitchFamily="18" charset="0"/>
                <a:cs typeface="Times New Roman" panose="02020603050405020304" pitchFamily="18" charset="0"/>
              </a:rPr>
              <a:t>data </a:t>
            </a:r>
            <a:r>
              <a:rPr lang="en-US" altLang="zh-CN" sz="2800" dirty="0" smtClean="0">
                <a:solidFill>
                  <a:schemeClr val="tx1"/>
                </a:solidFill>
                <a:latin typeface="Times New Roman" panose="02020603050405020304" pitchFamily="18" charset="0"/>
                <a:cs typeface="Times New Roman" panose="02020603050405020304" pitchFamily="18" charset="0"/>
              </a:rPr>
              <a:t>structure)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997015" y="1299999"/>
            <a:ext cx="5139500" cy="5073777"/>
          </a:xfrm>
          <a:prstGeom prst="rect">
            <a:avLst/>
          </a:prstGeom>
        </p:spPr>
      </p:pic>
    </p:spTree>
    <p:extLst>
      <p:ext uri="{BB962C8B-B14F-4D97-AF65-F5344CB8AC3E}">
        <p14:creationId xmlns:p14="http://schemas.microsoft.com/office/powerpoint/2010/main" val="662453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8599</TotalTime>
  <Words>2025</Words>
  <Application>Microsoft Office PowerPoint</Application>
  <PresentationFormat>全屏显示(4:3)</PresentationFormat>
  <Paragraphs>223</Paragraphs>
  <Slides>27</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42" baseType="lpstr">
      <vt:lpstr>华文楷体</vt:lpstr>
      <vt:lpstr>华文新魏</vt:lpstr>
      <vt:lpstr>华文行楷</vt:lpstr>
      <vt:lpstr>楷体</vt:lpstr>
      <vt:lpstr>宋体</vt:lpstr>
      <vt:lpstr>Arial</vt:lpstr>
      <vt:lpstr>Calibri</vt:lpstr>
      <vt:lpstr>Candara</vt:lpstr>
      <vt:lpstr>Euclid Symbol</vt:lpstr>
      <vt:lpstr>Symbol</vt:lpstr>
      <vt:lpstr>Times New Roman</vt:lpstr>
      <vt:lpstr>Wingdings</vt:lpstr>
      <vt:lpstr>波形</vt:lpstr>
      <vt:lpstr>Equation</vt:lpstr>
      <vt:lpstr>MathType 7.0 Equation</vt:lpstr>
      <vt:lpstr>Chapter 5  Greedy Algorithms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User</cp:lastModifiedBy>
  <cp:revision>643</cp:revision>
  <dcterms:modified xsi:type="dcterms:W3CDTF">2021-10-18T08:59:05Z</dcterms:modified>
</cp:coreProperties>
</file>