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0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8" r:id="rId15"/>
    <p:sldId id="313" r:id="rId16"/>
    <p:sldId id="314" r:id="rId17"/>
    <p:sldId id="319" r:id="rId18"/>
    <p:sldId id="316" r:id="rId19"/>
    <p:sldId id="31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7432" autoAdjust="0"/>
  </p:normalViewPr>
  <p:slideViewPr>
    <p:cSldViewPr>
      <p:cViewPr varScale="1">
        <p:scale>
          <a:sx n="164" d="100"/>
          <a:sy n="164" d="100"/>
        </p:scale>
        <p:origin x="170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4FDD-CC50-4294-8AC5-8B37FA67645A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92BE-B928-427D-8552-81DBDAE2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9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DAG</a:t>
            </a:r>
            <a:r>
              <a:rPr lang="zh-CN" altLang="en-US" dirty="0" smtClean="0"/>
              <a:t>的拓扑排序：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，各点按照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值排序即可。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5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2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9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67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5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97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8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4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6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4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6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1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0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0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6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1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2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1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Chapter </a:t>
            </a:r>
            <a:r>
              <a:rPr lang="en-US" altLang="zh-CN" sz="6000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6000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Dynamic </a:t>
            </a:r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programming</a:t>
            </a:r>
            <a:endParaRPr lang="zh-CN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467544" y="4120679"/>
            <a:ext cx="8229600" cy="161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School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Science, </a:t>
            </a:r>
            <a:r>
              <a:rPr lang="en-US" altLang="zh-CN" sz="280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Yanshan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University</a:t>
            </a:r>
          </a:p>
          <a:p>
            <a:pPr algn="r"/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Wang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Gang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0-1 knapsack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Knowing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value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doesn't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help us,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 don't know whether or not item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already got used up in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this partial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solution. We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refine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 concept of a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subproblem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to carry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additional information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about the items being used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value achievable using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 capacity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</a:t>
            </a: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items 1,…,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3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all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 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all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endParaRPr lang="en-US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3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-1),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-1)+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two-dimensional table, with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columns. Each table entry takes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time.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remains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17443"/>
              </p:ext>
            </p:extLst>
          </p:nvPr>
        </p:nvGraphicFramePr>
        <p:xfrm>
          <a:off x="1181968" y="3277776"/>
          <a:ext cx="490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7" name="Equation" r:id="rId4" imgW="4902120" imgH="355320" progId="Equation.DSMT4">
                  <p:embed/>
                </p:oleObj>
              </mc:Choice>
              <mc:Fallback>
                <p:oleObj name="Equation" r:id="rId4" imgW="49021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1968" y="3277776"/>
                        <a:ext cx="4902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3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DP, a recursive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formula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expresses large problems in terms of smaller ones and is then used to fill out a table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 solution values in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bottom-up manner.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formula also suggests a recursive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algorithm. But naive recursion can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 terribly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inefficient.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trick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called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memorization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is of help.</a:t>
            </a: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hash table, initially empty, holds values of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indexed by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u="sng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u="sng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knapsack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is in hash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table   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max{knapsack(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into hash table, with key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Complexity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nW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). Larger constant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factor in this big-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notation.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some cases,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memoization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pays off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 automatically solves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every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subproblem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needed,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memorization only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ends up solving the ones that are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actually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used.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Problem: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61" y="1628800"/>
            <a:ext cx="7740000" cy="41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possible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parenthesizations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correspond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 the various full binary trees with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leaves,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whose number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is exponential in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ubtrees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of an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optimal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tree must also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 optimal.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Subtrees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correspond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products of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form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.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Define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minimum cost of multiplying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.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01" y="1965544"/>
            <a:ext cx="7452932" cy="2596325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71930"/>
              </p:ext>
            </p:extLst>
          </p:nvPr>
        </p:nvGraphicFramePr>
        <p:xfrm>
          <a:off x="3059832" y="4952618"/>
          <a:ext cx="1689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1" name="Equation" r:id="rId5" imgW="1688760" imgH="355320" progId="Equation.DSMT4">
                  <p:embed/>
                </p:oleObj>
              </mc:Choice>
              <mc:Fallback>
                <p:oleObj name="Equation" r:id="rId5" imgW="16887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2" y="4952618"/>
                        <a:ext cx="1689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081029"/>
              </p:ext>
            </p:extLst>
          </p:nvPr>
        </p:nvGraphicFramePr>
        <p:xfrm>
          <a:off x="5188832" y="5289323"/>
          <a:ext cx="16875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2" name="Equation" r:id="rId7" imgW="1687086" imgH="353533" progId="Equation.DSMT4">
                  <p:embed/>
                </p:oleObj>
              </mc:Choice>
              <mc:Fallback>
                <p:oleObj name="Equation" r:id="rId7" imgW="1687086" imgH="3535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8832" y="5289323"/>
                        <a:ext cx="168751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3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Subproblem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minimum cost of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multiplying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=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DP algorithm:</a:t>
            </a: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i="1" dirty="0" smtClean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i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i="1" dirty="0" smtClean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i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i="1" dirty="0" smtClean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i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Complexity: The subproblems constitute a two-dimensional table, each of whose entries takes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time to compute. The overall running time is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92248"/>
              </p:ext>
            </p:extLst>
          </p:nvPr>
        </p:nvGraphicFramePr>
        <p:xfrm>
          <a:off x="6268863" y="1263139"/>
          <a:ext cx="16875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2" name="Equation" r:id="rId4" imgW="1687086" imgH="353533" progId="Equation.DSMT4">
                  <p:embed/>
                </p:oleObj>
              </mc:Choice>
              <mc:Fallback>
                <p:oleObj name="Equation" r:id="rId4" imgW="1687086" imgH="3535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8863" y="1263139"/>
                        <a:ext cx="168751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55126"/>
              </p:ext>
            </p:extLst>
          </p:nvPr>
        </p:nvGraphicFramePr>
        <p:xfrm>
          <a:off x="3168904" y="1599532"/>
          <a:ext cx="5283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3" name="Equation" r:id="rId6" imgW="5283000" imgH="355320" progId="Equation.DSMT4">
                  <p:embed/>
                </p:oleObj>
              </mc:Choice>
              <mc:Fallback>
                <p:oleObj name="Equation" r:id="rId6" imgW="5283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8904" y="1599532"/>
                        <a:ext cx="5283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51137" y="2359497"/>
            <a:ext cx="6067687" cy="246221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0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         //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denotes 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subproblem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size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for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min{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9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roblem: the shortest path from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that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uses at most </a:t>
            </a:r>
            <a:r>
              <a:rPr lang="en-US" altLang="zh-CN" sz="20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edges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Adapt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Dijkstra's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algorithm to this new task? Not quite: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that algorithm focuses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 the length of each shortest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 without  remembering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number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 hops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the path, which is now a crucial piece of information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trick is to choose subproblems so that all vital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information is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remembered and carried forward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length of the shortest path from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that uses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edges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Complexity?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paths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369271"/>
              </p:ext>
            </p:extLst>
          </p:nvPr>
        </p:nvGraphicFramePr>
        <p:xfrm>
          <a:off x="1828288" y="3969316"/>
          <a:ext cx="292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7" name="Equation" r:id="rId4" imgW="2920680" imgH="444240" progId="Equation.DSMT4">
                  <p:embed/>
                </p:oleObj>
              </mc:Choice>
              <mc:Fallback>
                <p:oleObj name="Equation" r:id="rId4" imgW="2920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288" y="3969316"/>
                        <a:ext cx="2921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55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66" y="3744441"/>
            <a:ext cx="5824538" cy="16287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50880" y="3573016"/>
            <a:ext cx="7454285" cy="2585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 = 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 =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-1)+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-1), 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-1)}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All-pairs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paths:</a:t>
            </a: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Bellman-Ford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algorithm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times. </a:t>
            </a: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dynamic programming-based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gradually expand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permissible intermediate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length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shortest path from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which only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{1, 2, …,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as intermediates.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shorter path </a:t>
            </a:r>
            <a:r>
              <a:rPr lang="en-US" altLang="zh-CN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)&lt;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All-pairs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823250"/>
              </p:ext>
            </p:extLst>
          </p:nvPr>
        </p:nvGraphicFramePr>
        <p:xfrm>
          <a:off x="5253008" y="1560496"/>
          <a:ext cx="203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6" name="Equation" r:id="rId5" imgW="2031840" imgH="317160" progId="Equation.DSMT4">
                  <p:embed/>
                </p:oleObj>
              </mc:Choice>
              <mc:Fallback>
                <p:oleObj name="Equation" r:id="rId5" imgW="20318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3008" y="1560496"/>
                        <a:ext cx="203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26032"/>
              </p:ext>
            </p:extLst>
          </p:nvPr>
        </p:nvGraphicFramePr>
        <p:xfrm>
          <a:off x="6444208" y="1862296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7" name="Equation" r:id="rId7" imgW="736560" imgH="317160" progId="Equation.DSMT4">
                  <p:embed/>
                </p:oleObj>
              </mc:Choice>
              <mc:Fallback>
                <p:oleObj name="Equation" r:id="rId7" imgW="736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4208" y="1862296"/>
                        <a:ext cx="736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965088"/>
              </p:ext>
            </p:extLst>
          </p:nvPr>
        </p:nvGraphicFramePr>
        <p:xfrm>
          <a:off x="2097088" y="4491038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8" name="Equation" r:id="rId9" imgW="177480" imgH="177480" progId="Equation.DSMT4">
                  <p:embed/>
                </p:oleObj>
              </mc:Choice>
              <mc:Fallback>
                <p:oleObj name="Equation" r:id="rId9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7088" y="4491038"/>
                        <a:ext cx="1778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818009"/>
              </p:ext>
            </p:extLst>
          </p:nvPr>
        </p:nvGraphicFramePr>
        <p:xfrm>
          <a:off x="3030538" y="4216400"/>
          <a:ext cx="228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9" name="Equation" r:id="rId11" imgW="228600" imgH="177480" progId="Equation.DSMT4">
                  <p:embed/>
                </p:oleObj>
              </mc:Choice>
              <mc:Fallback>
                <p:oleObj name="Equation" r:id="rId11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0538" y="4216400"/>
                        <a:ext cx="228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4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of a DP algorithm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easy to discern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of subproblems: in many cases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the total number of edges in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dag! We visit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nodes in linearized order,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node's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inedges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most often,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constant amount of work per edge. By the end, each edge of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has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examined once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It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often too wasteful to store the entire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dag.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a particular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only needs to be remembered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subproblems depending on it have been solved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Example. 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algorithm,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not needed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(·, ·,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been computed.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only need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uclid Symbol" panose="05050102010706020507" pitchFamily="18" charset="2"/>
              </a:rPr>
              <a:t>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the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values, one for odd values of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one for even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DP algorithm often does a crucial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bookkeeping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record a path in the dag.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memory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TSP: Find a shortest Hamiltonian cycle.  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-1)!/2</a:t>
            </a:r>
          </a:p>
          <a:p>
            <a:pPr marL="274320"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a subset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1, and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length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visiting each node in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exactly once, starting at 1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ending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What should we pick as the second-to-last city?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are at most 2</a:t>
            </a:r>
            <a:r>
              <a:rPr lang="en-US" altLang="zh-CN" sz="20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subproblems, and each one takes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solve. The total running time is therefore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5852" y="3074784"/>
            <a:ext cx="5461752" cy="246221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({1}, 1) = 0</a:t>
            </a:r>
          </a:p>
          <a:p>
            <a:pPr indent="0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to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=|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  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of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containing 1</a:t>
            </a:r>
          </a:p>
          <a:p>
            <a:pPr indent="0">
              <a:lnSpc>
                <a:spcPct val="110000"/>
              </a:lnSpc>
              <a:buNone/>
            </a:pP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1) = </a:t>
            </a:r>
          </a:p>
          <a:p>
            <a:pPr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  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min{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-{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sz="20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1737"/>
              </p:ext>
            </p:extLst>
          </p:nvPr>
        </p:nvGraphicFramePr>
        <p:xfrm>
          <a:off x="3600952" y="1620458"/>
          <a:ext cx="762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3" name="Equation" r:id="rId4" imgW="761760" imgH="291960" progId="Equation.DSMT4">
                  <p:embed/>
                </p:oleObj>
              </mc:Choice>
              <mc:Fallback>
                <p:oleObj name="Equation" r:id="rId4" imgW="761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0952" y="1620458"/>
                        <a:ext cx="762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8209"/>
              </p:ext>
            </p:extLst>
          </p:nvPr>
        </p:nvGraphicFramePr>
        <p:xfrm>
          <a:off x="6417205" y="1626282"/>
          <a:ext cx="571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4" name="Equation" r:id="rId6" imgW="571320" imgH="291960" progId="Equation.DSMT4">
                  <p:embed/>
                </p:oleObj>
              </mc:Choice>
              <mc:Fallback>
                <p:oleObj name="Equation" r:id="rId6" imgW="571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7205" y="1626282"/>
                        <a:ext cx="571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999300"/>
              </p:ext>
            </p:extLst>
          </p:nvPr>
        </p:nvGraphicFramePr>
        <p:xfrm>
          <a:off x="1228106" y="2601968"/>
          <a:ext cx="321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5" name="Equation" r:id="rId8" imgW="3213000" imgH="444240" progId="Equation.DSMT4">
                  <p:embed/>
                </p:oleObj>
              </mc:Choice>
              <mc:Fallback>
                <p:oleObj name="Equation" r:id="rId8" imgW="3213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8106" y="2601968"/>
                        <a:ext cx="3213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703011"/>
              </p:ext>
            </p:extLst>
          </p:nvPr>
        </p:nvGraphicFramePr>
        <p:xfrm>
          <a:off x="3078641" y="3839656"/>
          <a:ext cx="762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6" name="Equation" r:id="rId10" imgW="761760" imgH="291960" progId="Equation.DSMT4">
                  <p:embed/>
                </p:oleObj>
              </mc:Choice>
              <mc:Fallback>
                <p:oleObj name="Equation" r:id="rId10" imgW="761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8641" y="3839656"/>
                        <a:ext cx="762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25343"/>
              </p:ext>
            </p:extLst>
          </p:nvPr>
        </p:nvGraphicFramePr>
        <p:xfrm>
          <a:off x="2975248" y="4204776"/>
          <a:ext cx="228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7" name="Equation" r:id="rId12" imgW="228600" imgH="177480" progId="Equation.DSMT4">
                  <p:embed/>
                </p:oleObj>
              </mc:Choice>
              <mc:Fallback>
                <p:oleObj name="Equation" r:id="rId12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5248" y="4204776"/>
                        <a:ext cx="228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01132"/>
              </p:ext>
            </p:extLst>
          </p:nvPr>
        </p:nvGraphicFramePr>
        <p:xfrm>
          <a:off x="2676516" y="4505899"/>
          <a:ext cx="1143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8" name="Equation" r:id="rId14" imgW="1143000" imgH="291960" progId="Equation.DSMT4">
                  <p:embed/>
                </p:oleObj>
              </mc:Choice>
              <mc:Fallback>
                <p:oleObj name="Equation" r:id="rId14" imgW="1143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76516" y="4505899"/>
                        <a:ext cx="1143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448840"/>
              </p:ext>
            </p:extLst>
          </p:nvPr>
        </p:nvGraphicFramePr>
        <p:xfrm>
          <a:off x="4225399" y="4846131"/>
          <a:ext cx="1130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9" name="Equation" r:id="rId16" imgW="1130040" imgH="291960" progId="Equation.DSMT4">
                  <p:embed/>
                </p:oleObj>
              </mc:Choice>
              <mc:Fallback>
                <p:oleObj name="Equation" r:id="rId16" imgW="1130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25399" y="4846131"/>
                        <a:ext cx="1130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2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set: A node subset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edges between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largest independent set in a graph is believed to be intractable. W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tree, the problem can be solved in linear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size of largest independent set of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hanging from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in trees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984763"/>
              </p:ext>
            </p:extLst>
          </p:nvPr>
        </p:nvGraphicFramePr>
        <p:xfrm>
          <a:off x="4122480" y="1286232"/>
          <a:ext cx="660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6" name="Equation" r:id="rId4" imgW="660240" imgH="266400" progId="Equation.DSMT4">
                  <p:embed/>
                </p:oleObj>
              </mc:Choice>
              <mc:Fallback>
                <p:oleObj name="Equation" r:id="rId4" imgW="660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2480" y="1286232"/>
                        <a:ext cx="660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112" y="3429000"/>
            <a:ext cx="2541270" cy="265176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074341"/>
              </p:ext>
            </p:extLst>
          </p:nvPr>
        </p:nvGraphicFramePr>
        <p:xfrm>
          <a:off x="1633961" y="2967832"/>
          <a:ext cx="459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7" name="Equation" r:id="rId7" imgW="4597200" imgH="787320" progId="Equation.DSMT4">
                  <p:embed/>
                </p:oleObj>
              </mc:Choice>
              <mc:Fallback>
                <p:oleObj name="Equation" r:id="rId7" imgW="45972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3961" y="2967832"/>
                        <a:ext cx="4597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algorithm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8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all </a:t>
            </a:r>
            <a:r>
              <a:rPr lang="en-US" altLang="zh-CN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(·) 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to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6048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marL="6048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linearized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n-US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8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18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technique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more specialized methods fail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implicit dag of subproblems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answers to small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subproblems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larger ones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tackling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one by one, smallest first,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fill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a table of solution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DP's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= number of subproblems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uclid Symbol" panose="05050102010706020507" pitchFamily="18" charset="2"/>
              </a:rPr>
              <a:t>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subproblems 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 in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32" y="1625543"/>
            <a:ext cx="7158990" cy="189357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43919"/>
              </p:ext>
            </p:extLst>
          </p:nvPr>
        </p:nvGraphicFramePr>
        <p:xfrm>
          <a:off x="2063368" y="4226564"/>
          <a:ext cx="927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0" name="Equation" r:id="rId5" imgW="927000" imgH="266400" progId="Equation.DSMT4">
                  <p:embed/>
                </p:oleObj>
              </mc:Choice>
              <mc:Fallback>
                <p:oleObj name="Equation" r:id="rId5" imgW="927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368" y="4226564"/>
                        <a:ext cx="9271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88319"/>
              </p:ext>
            </p:extLst>
          </p:nvPr>
        </p:nvGraphicFramePr>
        <p:xfrm>
          <a:off x="1662113" y="4521200"/>
          <a:ext cx="326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1" name="Equation" r:id="rId7" imgW="3263760" imgH="317160" progId="Equation.DSMT4">
                  <p:embed/>
                </p:oleObj>
              </mc:Choice>
              <mc:Fallback>
                <p:oleObj name="Equation" r:id="rId7" imgW="32637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2113" y="4521200"/>
                        <a:ext cx="3263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4967"/>
              </p:ext>
            </p:extLst>
          </p:nvPr>
        </p:nvGraphicFramePr>
        <p:xfrm>
          <a:off x="3912280" y="3674504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2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2280" y="3674504"/>
                        <a:ext cx="203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5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longest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subsequences = the longest paths in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longest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ending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6048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n-NO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nn-NO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nn-NO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2, ..., </a:t>
            </a:r>
            <a:r>
              <a:rPr lang="nn-NO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nn-NO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8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n-NO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nn-NO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)=1+max{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n-NO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8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n-NO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max</a:t>
            </a:r>
            <a:r>
              <a:rPr lang="nn-NO" altLang="zh-CN" sz="18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nn-NO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nn-NO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n-NO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nn-NO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subsequences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314061"/>
            <a:ext cx="4114800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80" y="2300168"/>
            <a:ext cx="5832000" cy="22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 + max{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 …,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-1)}. It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suggests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recursive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 same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solved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and over again!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divide-and-conquer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substantially smaller subproblems; the recursion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has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and a polynomial number of nodes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only slightly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smaller; the recursion tree generally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polynomial depth and an exponential number of nodes; most of these nodes are repeats;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explicitly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enumerating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subproblems and solving them in the right order.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Recursion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69759"/>
            <a:ext cx="3811334" cy="2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distance: 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the min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edits ― insertions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deletions, and substitutions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characters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transform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first string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the second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possible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alignment.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minimum edit distance between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[1…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and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[1…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rightmost column of a best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three things: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244166"/>
              </p:ext>
            </p:extLst>
          </p:nvPr>
        </p:nvGraphicFramePr>
        <p:xfrm>
          <a:off x="1278696" y="2611496"/>
          <a:ext cx="643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9" name="Equation" r:id="rId4" imgW="6438600" imgH="685800" progId="Equation.DSMT4">
                  <p:embed/>
                </p:oleObj>
              </mc:Choice>
              <mc:Fallback>
                <p:oleObj name="Equation" r:id="rId4" imgW="6438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8696" y="2611496"/>
                        <a:ext cx="643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021675"/>
              </p:ext>
            </p:extLst>
          </p:nvPr>
        </p:nvGraphicFramePr>
        <p:xfrm>
          <a:off x="1237480" y="4341915"/>
          <a:ext cx="660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0" name="Equation" r:id="rId6" imgW="6603840" imgH="1066680" progId="Equation.DSMT4">
                  <p:embed/>
                </p:oleObj>
              </mc:Choice>
              <mc:Fallback>
                <p:oleObj name="Equation" r:id="rId6" imgW="660384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7480" y="4341915"/>
                        <a:ext cx="66040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2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 to all the subproblems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form a two-dimensional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 Any feasible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 these subproblems is fine.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DP algorithm  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64" y="1905184"/>
            <a:ext cx="7330164" cy="262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22" y="4853900"/>
            <a:ext cx="6808470" cy="14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dag: from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edit distance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shortest path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dag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0291" y="1872350"/>
            <a:ext cx="30283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node: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length: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solid line, diff = 1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dotted line, diff = 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64969"/>
              </p:ext>
            </p:extLst>
          </p:nvPr>
        </p:nvGraphicFramePr>
        <p:xfrm>
          <a:off x="1312128" y="2578224"/>
          <a:ext cx="1981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2" name="Equation" r:id="rId4" imgW="1981080" imgH="1066680" progId="Equation.DSMT4">
                  <p:embed/>
                </p:oleObj>
              </mc:Choice>
              <mc:Fallback>
                <p:oleObj name="Equation" r:id="rId4" imgW="198108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2128" y="2578224"/>
                        <a:ext cx="19812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008" y="1968056"/>
            <a:ext cx="410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takes creativity and experimentation.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standard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choices that seem to arise repeatedly in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DP:</a:t>
            </a: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is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subproblems.</a:t>
            </a: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input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and </a:t>
            </a: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y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nm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subproblems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i="1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input is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…,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subproblems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The input is a rooted tree. A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subproblem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is a rooted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subtree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01943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Subproblems in DP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40" y="2155417"/>
            <a:ext cx="3752483" cy="4568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21" y="3061617"/>
            <a:ext cx="3752483" cy="4568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37" y="3361297"/>
            <a:ext cx="2963651" cy="45686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069" y="3974425"/>
            <a:ext cx="3752483" cy="45686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019" y="4581128"/>
            <a:ext cx="2980373" cy="15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Knapsack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of weights </a:t>
            </a:r>
            <a:r>
              <a:rPr lang="en-US" altLang="zh-CN" sz="20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altLang="zh-CN" sz="20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Find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valuable combination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items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fit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 bag of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</a:t>
            </a:r>
            <a:r>
              <a:rPr lang="en-US" altLang="zh-CN" sz="20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Two versions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one or unlimited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quantities of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each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item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Both versions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Unbounded knapsack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subproblems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calls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smaller capacities.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item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already been 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knapsack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maximum value achievable with a knapsack of capacity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8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l-PL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= 0</a:t>
            </a:r>
          </a:p>
          <a:p>
            <a:pPr marL="1008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l-PL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pl-PL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08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l-PL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l-PL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l-PL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l-PL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l-PL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zh-CN" sz="18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l-PL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zh-CN" sz="18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zh-CN" sz="18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pl-PL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8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pl-PL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l-PL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one-dimensional table of length 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in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left-to-right order.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entry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take up to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time to compute.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running time is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longest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in an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dag!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030724"/>
              </p:ext>
            </p:extLst>
          </p:nvPr>
        </p:nvGraphicFramePr>
        <p:xfrm>
          <a:off x="2705640" y="2282696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9" name="Equation" r:id="rId4" imgW="965160" imgH="304560" progId="Equation.DSMT4">
                  <p:embed/>
                </p:oleObj>
              </mc:Choice>
              <mc:Fallback>
                <p:oleObj name="Equation" r:id="rId4" imgW="965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640" y="2282696"/>
                        <a:ext cx="965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25803"/>
              </p:ext>
            </p:extLst>
          </p:nvPr>
        </p:nvGraphicFramePr>
        <p:xfrm>
          <a:off x="1196956" y="3607960"/>
          <a:ext cx="334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0" name="Equation" r:id="rId6" imgW="3340080" imgH="368280" progId="Equation.DSMT4">
                  <p:embed/>
                </p:oleObj>
              </mc:Choice>
              <mc:Fallback>
                <p:oleObj name="Equation" r:id="rId6" imgW="33400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6956" y="3607960"/>
                        <a:ext cx="3340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86" name="Picture 38" descr="https://upload.wikimedia.org/wikipedia/commons/thumb/f/fd/Knapsack.svg/1920px-Knapsack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607960"/>
            <a:ext cx="178722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3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8995</TotalTime>
  <Words>1874</Words>
  <Application>Microsoft Office PowerPoint</Application>
  <PresentationFormat>全屏显示(4:3)</PresentationFormat>
  <Paragraphs>243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华文楷体</vt:lpstr>
      <vt:lpstr>华文新魏</vt:lpstr>
      <vt:lpstr>华文行楷</vt:lpstr>
      <vt:lpstr>楷体</vt:lpstr>
      <vt:lpstr>宋体</vt:lpstr>
      <vt:lpstr>Calibri</vt:lpstr>
      <vt:lpstr>Candara</vt:lpstr>
      <vt:lpstr>Euclid Symbol</vt:lpstr>
      <vt:lpstr>Symbol</vt:lpstr>
      <vt:lpstr>Times New Roman</vt:lpstr>
      <vt:lpstr>Wingdings</vt:lpstr>
      <vt:lpstr>波形</vt:lpstr>
      <vt:lpstr>Equation</vt:lpstr>
      <vt:lpstr>Chapter 6  Dynamic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User</cp:lastModifiedBy>
  <cp:revision>699</cp:revision>
  <dcterms:modified xsi:type="dcterms:W3CDTF">2021-10-17T22:26:57Z</dcterms:modified>
</cp:coreProperties>
</file>