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60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7432" autoAdjust="0"/>
  </p:normalViewPr>
  <p:slideViewPr>
    <p:cSldViewPr>
      <p:cViewPr varScale="1">
        <p:scale>
          <a:sx n="144" d="100"/>
          <a:sy n="144" d="100"/>
        </p:scale>
        <p:origin x="155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44FDD-CC50-4294-8AC5-8B37FA67645A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B92BE-B928-427D-8552-81DBDAE2C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992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782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DFS</a:t>
            </a:r>
            <a:r>
              <a:rPr lang="zh-CN" altLang="en-US" dirty="0" smtClean="0"/>
              <a:t>可绕树一圈找出一条欧拉迹。此处恰合适。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Fleury</a:t>
            </a:r>
            <a:r>
              <a:rPr lang="zh-CN" altLang="en-US" dirty="0" smtClean="0"/>
              <a:t>算法可于一般图中找出一条欧拉迹。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038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298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22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 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…… </a:t>
            </a:r>
            <a:r>
              <a:rPr lang="zh-CN" alt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为单位划分区间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[0,</a:t>
            </a:r>
            <a:r>
              <a:rPr lang="en-US" altLang="zh-CN" sz="12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，各物品价值以新单位向下取整。运行动态规划算法，所得最优解作为原始问题的近似解。</a:t>
            </a:r>
            <a:endParaRPr lang="en-US" altLang="zh-CN" sz="120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在新的缩小后的物品价值下，新的最优解只会比原始物品价值下的最优解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更好。</a:t>
            </a:r>
            <a:endParaRPr lang="en-US" altLang="zh-CN" sz="120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045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367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局部搜索的运行时间无保证，解的品质无保证，但实际运行效果经常不错。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310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009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261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8629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68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942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315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612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0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451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在已知</a:t>
            </a:r>
            <a:r>
              <a:rPr lang="en-US" altLang="zh-CN" dirty="0" err="1" smtClean="0"/>
              <a:t>besrsofar</a:t>
            </a:r>
            <a:r>
              <a:rPr lang="en-US" altLang="zh-CN" dirty="0" smtClean="0"/>
              <a:t>=11</a:t>
            </a:r>
            <a:r>
              <a:rPr lang="zh-CN" altLang="en-US" dirty="0" smtClean="0"/>
              <a:t>的情况下，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为何从</a:t>
            </a:r>
            <a:r>
              <a:rPr lang="en-US" altLang="zh-CN" dirty="0" err="1" smtClean="0"/>
              <a:t>lb</a:t>
            </a:r>
            <a:r>
              <a:rPr lang="en-US" altLang="zh-CN" dirty="0" smtClean="0"/>
              <a:t>=14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ABCH</a:t>
            </a:r>
            <a:r>
              <a:rPr lang="zh-CN" altLang="en-US" dirty="0" smtClean="0"/>
              <a:t>扩展为</a:t>
            </a:r>
            <a:r>
              <a:rPr lang="en-US" altLang="zh-CN" dirty="0" smtClean="0"/>
              <a:t>ABCHG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可以避免吗？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967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336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545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2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emf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620888"/>
          </a:xfrm>
        </p:spPr>
        <p:txBody>
          <a:bodyPr>
            <a:normAutofit/>
          </a:bodyPr>
          <a:lstStyle/>
          <a:p>
            <a:r>
              <a:rPr lang="en-US" altLang="zh-CN" sz="6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Chapter </a:t>
            </a:r>
            <a:r>
              <a:rPr lang="en-US" altLang="zh-CN" sz="6000" dirty="0" smtClean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9 </a:t>
            </a:r>
            <a:r>
              <a:rPr lang="en-US" altLang="zh-CN" sz="6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6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</a:br>
            <a:r>
              <a:rPr lang="en-US" altLang="zh-CN" sz="6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Coping with </a:t>
            </a:r>
            <a:r>
              <a:rPr lang="en-US" altLang="zh-CN" sz="6000" dirty="0" smtClean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NPC</a:t>
            </a:r>
            <a:endParaRPr lang="zh-CN" alt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 txBox="1">
            <a:spLocks/>
          </p:cNvSpPr>
          <p:nvPr/>
        </p:nvSpPr>
        <p:spPr>
          <a:xfrm>
            <a:off x="467544" y="4120679"/>
            <a:ext cx="8229600" cy="16125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zh-CN" sz="2800" dirty="0" smtClean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School 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of Science, </a:t>
            </a:r>
            <a:r>
              <a:rPr lang="en-US" altLang="zh-CN" sz="2800" dirty="0" err="1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Yanshan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University</a:t>
            </a:r>
          </a:p>
          <a:p>
            <a:pPr algn="r"/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Wang </a:t>
            </a:r>
            <a:r>
              <a:rPr lang="en-US" altLang="zh-CN" sz="2800" dirty="0" smtClean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Gang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06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i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-Cluster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Cover a point set with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identical disks, the smaller the better.</a:t>
            </a:r>
          </a:p>
          <a:p>
            <a:pPr marL="547200" indent="0"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Input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Points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={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,…,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with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underlying 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metric </a:t>
            </a:r>
            <a:r>
              <a:rPr kumimoji="1"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∙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,∙), integer </a:t>
            </a:r>
            <a:r>
              <a:rPr kumimoji="1"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547200" indent="0"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Output: A partition of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into </a:t>
            </a:r>
            <a:r>
              <a:rPr kumimoji="1"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clusters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,…,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kumimoji="1"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47200" indent="0"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Goal: Minimize the diameter of the clusters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  <a:p>
            <a:pPr marL="54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kumimoji="1"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4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kumimoji="1"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4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kumimoji="1"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4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kumimoji="1"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4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kumimoji="1"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4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-Cluster</a:t>
            </a:r>
            <a:r>
              <a:rPr kumimoji="1"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APX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(2):</a:t>
            </a:r>
          </a:p>
          <a:p>
            <a:pPr marL="547200" indent="-2736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Iterate once more, get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sz="20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marL="547200" indent="-2736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Let </a:t>
            </a:r>
            <a:r>
              <a:rPr kumimoji="1"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min</a:t>
            </a:r>
            <a:r>
              <a:rPr kumimoji="1" lang="en-US" altLang="zh-CN" sz="20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{1,..,</a:t>
            </a:r>
            <a:r>
              <a:rPr kumimoji="1" lang="en-US" altLang="zh-CN" sz="20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en-US" altLang="zh-CN" sz="2000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 Then diameter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marL="547200" indent="-2736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</a:t>
            </a:r>
            <a:r>
              <a:rPr kumimoji="1"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 points are all at a distance at least </a:t>
            </a:r>
            <a:r>
              <a:rPr kumimoji="1"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from each other. Any 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clusters must put two of them in the same 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cluster. So diameter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4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kumimoji="1"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267392"/>
              </p:ext>
            </p:extLst>
          </p:nvPr>
        </p:nvGraphicFramePr>
        <p:xfrm>
          <a:off x="5766073" y="2247752"/>
          <a:ext cx="204628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4" imgW="2046753" imgH="525619" progId="Equation.DSMT4">
                  <p:embed/>
                </p:oleObj>
              </mc:Choice>
              <mc:Fallback>
                <p:oleObj name="Equation" r:id="rId4" imgW="2046753" imgH="52561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66073" y="2247752"/>
                        <a:ext cx="2046287" cy="52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403648" y="2784991"/>
            <a:ext cx="5832648" cy="150810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Pick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point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first cluster center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 to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Let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the point in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is farthest from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(i.e., that maximizes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∙,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clusters: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{all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whose closest center is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15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Metric TSP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The double-tree algorithm.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kumimoji="1"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kumimoji="1"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kumimoji="1"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kumimoji="1"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kumimoji="1"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kumimoji="1"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Metric TSP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APX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(2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):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-273600"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Removing any edge from OPT, get a spanning tree T.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73600" lvl="1" indent="0">
              <a:spcBef>
                <a:spcPts val="0"/>
              </a:spcBef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cost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(MST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≤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(T) &lt;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cost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(OPT)</a:t>
            </a:r>
          </a:p>
          <a:p>
            <a:pPr marL="0" lvl="1" indent="-273600">
              <a:spcBef>
                <a:spcPts val="0"/>
              </a:spcBef>
              <a:buFont typeface="+mj-lt"/>
              <a:buAutoNum type="arabicPeriod" startAt="2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Circling around MST, get an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Euler Tour. (DFS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or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Fleury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).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73600" lvl="1" indent="0">
              <a:spcBef>
                <a:spcPts val="0"/>
              </a:spcBef>
              <a:buNone/>
            </a:pP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cost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(Tour)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2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(MST)</a:t>
            </a:r>
          </a:p>
          <a:p>
            <a:pPr marL="0" lvl="1" indent="-273600">
              <a:spcBef>
                <a:spcPts val="0"/>
              </a:spcBef>
              <a:buFont typeface="+mj-lt"/>
              <a:buAutoNum type="arabicPeriod" startAt="3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Skipping any vertices have visited, get a Hamiltonian cycle H.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73600" lvl="1" indent="0"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cost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(H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≤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(Tour)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(triangle inequality)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1" indent="-273600">
              <a:spcBef>
                <a:spcPts val="0"/>
              </a:spcBef>
              <a:buFont typeface="+mj-lt"/>
              <a:buAutoNum type="arabicPeriod" startAt="4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cost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(H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≤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(Tour) = 2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(MST) &lt; 2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(OPT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).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kumimoji="1"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92446E39-FA4C-4FE5-B8AC-1917C74BD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92" y="1600575"/>
            <a:ext cx="7948422" cy="17522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4FA878E5-FD64-4833-BC3E-6C61F055D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861" y="3362816"/>
            <a:ext cx="1909953" cy="174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6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Inapproximability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If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≠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NP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l-GR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α</a:t>
            </a:r>
            <a:r>
              <a:rPr lang="en-US" altLang="zh-CN" sz="20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1, TSP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Euclid Symbol" panose="05050102010706020507" pitchFamily="18" charset="2"/>
              </a:rPr>
              <a:t>APX(</a:t>
            </a:r>
            <a:r>
              <a:rPr lang="el-GR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α</a:t>
            </a:r>
            <a:r>
              <a:rPr lang="en-US" altLang="zh-CN" sz="20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Euclid Symbol" panose="05050102010706020507" pitchFamily="18" charset="2"/>
              </a:rPr>
              <a:t>).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Proof. Reduce the HC instance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to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TSP instance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G'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E'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kumimoji="1"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Euclid 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kumimoji="1"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kumimoji="1"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2736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a Hamiltonian cycle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same cycle in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G'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tour of length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6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Otherwise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Hamiltonian cycles in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G'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length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l-GR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α</a:t>
            </a:r>
            <a:r>
              <a:rPr kumimoji="1" lang="en-US" altLang="zh-CN" sz="20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+1).</a:t>
            </a:r>
            <a:endParaRPr kumimoji="1"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kumimoji="1"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273600" indent="0"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Suppose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TSP has 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an algorithm 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with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approximation 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ratio </a:t>
            </a:r>
            <a:r>
              <a:rPr lang="el-GR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α</a:t>
            </a:r>
            <a:r>
              <a:rPr lang="en-US" altLang="zh-CN" sz="20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run 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on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G'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OPT</a:t>
            </a:r>
            <a:r>
              <a:rPr lang="en-US" altLang="zh-CN" sz="20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G'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a Hamiltonian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cycle. Otherwise,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not.</a:t>
            </a:r>
            <a:endParaRPr kumimoji="1"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689608"/>
              </p:ext>
            </p:extLst>
          </p:nvPr>
        </p:nvGraphicFramePr>
        <p:xfrm>
          <a:off x="1619672" y="1912558"/>
          <a:ext cx="3098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4" imgW="3098520" imgH="736560" progId="Equation.DSMT4">
                  <p:embed/>
                </p:oleObj>
              </mc:Choice>
              <mc:Fallback>
                <p:oleObj name="Equation" r:id="rId4" imgW="309852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19672" y="1912558"/>
                        <a:ext cx="30988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511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PTAS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A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polynomial-time approximation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scheme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is a family of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algorithms {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l-GR" altLang="zh-CN" sz="20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ε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},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where there is an algorithm for each </a:t>
            </a:r>
            <a:r>
              <a:rPr lang="el-GR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ε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 0, such that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l-GR" altLang="zh-CN" sz="20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ε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is a (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1+</a:t>
            </a:r>
            <a:r>
              <a:rPr lang="el-GR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ε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)-approximation algorithm.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kumimoji="1"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Knapsack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items of weights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0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values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Find the most valuable combination of items that can be fit into a bag of capacity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Knapsack</a:t>
            </a:r>
            <a:r>
              <a:rPr kumimoji="1"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nW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Euclid Symbol" panose="05050102010706020507" pitchFamily="18" charset="2"/>
              </a:rPr>
              <a:t>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Euclid Symbol" panose="05050102010706020507" pitchFamily="18" charset="2"/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Knapsack</a:t>
            </a:r>
            <a:r>
              <a:rPr kumimoji="1"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nV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l-GR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Σ</a:t>
            </a:r>
            <a:r>
              <a:rPr kumimoji="1" lang="en-US" altLang="zh-CN" sz="2000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 sz="2000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(DP)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Knapsack</a:t>
            </a:r>
            <a:r>
              <a:rPr kumimoji="1"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PTAS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83248" y="4005064"/>
            <a:ext cx="6037024" cy="1785104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Discard any item with weight &gt;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max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Rescale values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dynamic programming algorithm with values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the resulting choice of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707657"/>
              </p:ext>
            </p:extLst>
          </p:nvPr>
        </p:nvGraphicFramePr>
        <p:xfrm>
          <a:off x="2618323" y="4682552"/>
          <a:ext cx="1701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4" imgW="1701720" imgH="482400" progId="Equation.DSMT4">
                  <p:embed/>
                </p:oleObj>
              </mc:Choice>
              <mc:Fallback>
                <p:oleObj name="Equation" r:id="rId4" imgW="17017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18323" y="4682552"/>
                        <a:ext cx="1701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933754"/>
              </p:ext>
            </p:extLst>
          </p:nvPr>
        </p:nvGraphicFramePr>
        <p:xfrm>
          <a:off x="6691472" y="5139720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6" imgW="190440" imgH="330120" progId="Equation.DSMT4">
                  <p:embed/>
                </p:oleObj>
              </mc:Choice>
              <mc:Fallback>
                <p:oleObj name="Equation" r:id="rId6" imgW="1904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91472" y="5139720"/>
                        <a:ext cx="1905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943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Knapsack</a:t>
            </a:r>
            <a:r>
              <a:rPr kumimoji="1"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PTAS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kumimoji="1"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kumimoji="1"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kumimoji="1"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kumimoji="1"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kumimoji="1"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kumimoji="1"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Ratio 1/(1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</a:t>
            </a:r>
            <a:r>
              <a:rPr lang="el-GR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ε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): Let 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be an original optimal solution,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with total value 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kumimoji="1"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kumimoji="1"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kumimoji="1"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kumimoji="1"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kumimoji="1"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Complexity:  </a:t>
            </a:r>
            <a:endParaRPr kumimoji="1"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521609"/>
              </p:ext>
            </p:extLst>
          </p:nvPr>
        </p:nvGraphicFramePr>
        <p:xfrm>
          <a:off x="1035050" y="4019194"/>
          <a:ext cx="70739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1" name="Equation" r:id="rId4" imgW="7073640" imgH="1574640" progId="Equation.DSMT4">
                  <p:embed/>
                </p:oleObj>
              </mc:Choice>
              <mc:Fallback>
                <p:oleObj name="Equation" r:id="rId4" imgW="7073640" imgH="1574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5050" y="4019194"/>
                        <a:ext cx="7073900" cy="157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62521"/>
              </p:ext>
            </p:extLst>
          </p:nvPr>
        </p:nvGraphicFramePr>
        <p:xfrm>
          <a:off x="2275160" y="5720004"/>
          <a:ext cx="553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" name="Equation" r:id="rId6" imgW="5537160" imgH="457200" progId="Equation.DSMT4">
                  <p:embed/>
                </p:oleObj>
              </mc:Choice>
              <mc:Fallback>
                <p:oleObj name="Equation" r:id="rId6" imgW="55371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75160" y="5720004"/>
                        <a:ext cx="5537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77424" y="1689160"/>
            <a:ext cx="6037024" cy="1785104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Discard any item with weight &gt;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max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Rescale values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dynamic programming algorithm with values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the resulting choice of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635957"/>
              </p:ext>
            </p:extLst>
          </p:nvPr>
        </p:nvGraphicFramePr>
        <p:xfrm>
          <a:off x="2612499" y="2366648"/>
          <a:ext cx="1701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" name="Equation" r:id="rId8" imgW="1701720" imgH="482400" progId="Equation.DSMT4">
                  <p:embed/>
                </p:oleObj>
              </mc:Choice>
              <mc:Fallback>
                <p:oleObj name="Equation" r:id="rId8" imgW="17017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12499" y="2366648"/>
                        <a:ext cx="1701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317268"/>
              </p:ext>
            </p:extLst>
          </p:nvPr>
        </p:nvGraphicFramePr>
        <p:xfrm>
          <a:off x="6685648" y="2823816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" name="Equation" r:id="rId10" imgW="190440" imgH="330120" progId="Equation.DSMT4">
                  <p:embed/>
                </p:oleObj>
              </mc:Choice>
              <mc:Fallback>
                <p:oleObj name="Equation" r:id="rId10" imgW="1904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85648" y="2823816"/>
                        <a:ext cx="1905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627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Approximability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lower bounds on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approximation ratios (If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≠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NP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kumimoji="1" lang="en-US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NPC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optimization problems are 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classified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as follows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PTAS:  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Knapsack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APX(c): 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Vertex Cover,</a:t>
            </a:r>
            <a:r>
              <a:rPr lang="en-US" altLang="zh-CN" sz="2000" i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-Cluster, 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Metric TSP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APX(log 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):   Set Cover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:   TSP</a:t>
            </a:r>
            <a:endParaRPr kumimoji="1"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kumimoji="1"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 </a:t>
            </a:r>
            <a:r>
              <a:rPr kumimoji="1" lang="en-US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kumimoji="1" lang="en-US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NP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all </a:t>
            </a:r>
            <a:r>
              <a:rPr kumimoji="1" lang="en-US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NPC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problems can be 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solved exactly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 polynomial time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Then approximation algorithms are not funny any more!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kumimoji="1"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pproximation algorithms often perform much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better on typical instances than their worst-case approximation 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ratio.</a:t>
            </a: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235805"/>
              </p:ext>
            </p:extLst>
          </p:nvPr>
        </p:nvGraphicFramePr>
        <p:xfrm>
          <a:off x="1144736" y="2958976"/>
          <a:ext cx="736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4" imgW="736560" imgH="253800" progId="Equation.DSMT4">
                  <p:embed/>
                </p:oleObj>
              </mc:Choice>
              <mc:Fallback>
                <p:oleObj name="Equation" r:id="rId4" imgW="736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4736" y="2958976"/>
                        <a:ext cx="7366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278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Local search: Mimic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evolution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Introduce small mutations, try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them out, and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keep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them if they work well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kumimoji="1"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kumimoji="1"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kumimoji="1"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kumimoji="1"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TSP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-1)/2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 feasible solutions.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2-change, 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0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neighbors</a:t>
            </a:r>
            <a:endParaRPr kumimoji="1"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kumimoji="1"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kumimoji="1"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kumimoji="1"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3-change, 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0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neighbors</a:t>
            </a:r>
            <a:endParaRPr kumimoji="1"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heuristics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77424" y="1931928"/>
            <a:ext cx="6037024" cy="1323439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any initial solution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is some solution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s'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neighborhood of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cost(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s'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cost(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replace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s'</a:t>
            </a:r>
            <a:endParaRPr lang="en-US" altLang="zh-CN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DC59E07D-0AE1-4EE2-8604-BA83B4FC8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721" y="3933056"/>
            <a:ext cx="5717143" cy="10328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FA8EF09F-B7C8-454D-98E6-B5773175D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719" y="5229200"/>
            <a:ext cx="5717143" cy="107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2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Balanced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Cut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(Graph Partitioning)</a:t>
            </a:r>
          </a:p>
          <a:p>
            <a:pPr marL="273600" indent="0"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Input: 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Undirected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graph 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=(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 nonnegative weights, </a:t>
            </a:r>
            <a:r>
              <a:rPr kumimoji="1" lang="el-GR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α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l-GR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(0, ½].</a:t>
            </a:r>
            <a:endParaRPr kumimoji="1"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273600" indent="0"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Output: P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artition 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into 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and </a:t>
            </a:r>
            <a:r>
              <a:rPr kumimoji="1"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each of size at 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least </a:t>
            </a:r>
            <a:r>
              <a:rPr kumimoji="1" lang="el-GR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α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|V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|.</a:t>
            </a:r>
            <a:endParaRPr kumimoji="1"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273600" indent="0"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Goal: Minimize the capacity of the cut (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Balanced Cut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kumimoji="1" lang="en-US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NP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-hard.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Let </a:t>
            </a:r>
            <a:r>
              <a:rPr kumimoji="1" lang="el-GR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α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½, </a:t>
            </a:r>
            <a:r>
              <a:rPr kumimoji="1"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w.l.o.g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Neighbors: obtainable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by swapping one pair of vertices across the 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cut.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kumimoji="1"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kumimoji="1"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kumimoji="1"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kumimoji="1"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May trap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into local 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optima.</a:t>
            </a:r>
            <a:endParaRPr kumimoji="1"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heuristics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5F059F53-FC49-4832-A914-85590AC08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927" y="3284984"/>
            <a:ext cx="3597113" cy="1332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A30F77D0-F4CB-428F-A07A-7C986B53E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716" y="4978232"/>
            <a:ext cx="1329780" cy="13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0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Randomization: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Pick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random initial 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solution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Pick a 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random neighbor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Example:  </a:t>
            </a:r>
            <a:r>
              <a:rPr kumimoji="1"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solutions.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8,4): 8 pairs of solutions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</a:t>
            </a:r>
            <a:endParaRPr kumimoji="1" lang="en-US" altLang="zh-CN" sz="20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cost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 pairs of local optima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pairs of optima</a:t>
            </a:r>
            <a:endParaRPr kumimoji="1"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Dealing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local optima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659730"/>
              </p:ext>
            </p:extLst>
          </p:nvPr>
        </p:nvGraphicFramePr>
        <p:xfrm>
          <a:off x="1948472" y="2225740"/>
          <a:ext cx="850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4" imgW="850383" imgH="393134" progId="Equation.DSMT4">
                  <p:embed/>
                </p:oleObj>
              </mc:Choice>
              <mc:Fallback>
                <p:oleObj name="Equation" r:id="rId4" imgW="850383" imgH="39313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48472" y="2225740"/>
                        <a:ext cx="850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412776"/>
            <a:ext cx="3960000" cy="4801461"/>
          </a:xfrm>
          <a:prstGeom prst="rect">
            <a:avLst/>
          </a:prstGeom>
        </p:spPr>
      </p:pic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523861"/>
              </p:ext>
            </p:extLst>
          </p:nvPr>
        </p:nvGraphicFramePr>
        <p:xfrm>
          <a:off x="1756787" y="2913296"/>
          <a:ext cx="1460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7" imgW="1460160" imgH="355320" progId="Equation.DSMT4">
                  <p:embed/>
                </p:oleObj>
              </mc:Choice>
              <mc:Fallback>
                <p:oleObj name="Equation" r:id="rId7" imgW="146016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6787" y="2913296"/>
                        <a:ext cx="14605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908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When there are too many local optima,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simply repeating the local search a few times is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ineffective.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Simulated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Annealing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kumimoji="1"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mimics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physics of 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crystallization.</a:t>
            </a:r>
          </a:p>
          <a:p>
            <a:pPr marL="273600" indent="0"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Occasionally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allow 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worse moves, in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hope that they will pull the search out of dead ends.</a:t>
            </a:r>
            <a:endParaRPr kumimoji="1"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Dealing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local optima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38F4005A-E39F-4762-A651-62777D3E7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220" y="3037314"/>
            <a:ext cx="6454140" cy="1687830"/>
          </a:xfrm>
          <a:prstGeom prst="rect">
            <a:avLst/>
          </a:prstGeom>
          <a:ln w="12700">
            <a:solidFill>
              <a:srgbClr val="00B050"/>
            </a:solidFill>
          </a:ln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444940"/>
              </p:ext>
            </p:extLst>
          </p:nvPr>
        </p:nvGraphicFramePr>
        <p:xfrm>
          <a:off x="3192200" y="1885755"/>
          <a:ext cx="5429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5" imgW="542560" imgH="345972" progId="Equation.DSMT4">
                  <p:embed/>
                </p:oleObj>
              </mc:Choice>
              <mc:Fallback>
                <p:oleObj name="Equation" r:id="rId5" imgW="542560" imgH="34597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92200" y="1885755"/>
                        <a:ext cx="542925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942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Facing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computational problem, you may try to</a:t>
            </a:r>
          </a:p>
          <a:p>
            <a:pPr marL="54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 it into a known problem;</a:t>
            </a:r>
          </a:p>
          <a:p>
            <a:pPr marL="54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 new algorithm, using divide-conquer, DP…;</a:t>
            </a:r>
          </a:p>
          <a:p>
            <a:pPr marL="54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 that it is NP-completeness.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NPC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not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end, but the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beginning of a fascinating adventure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4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case complexity;</a:t>
            </a:r>
          </a:p>
          <a:p>
            <a:pPr marL="54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Smoothed complexity;</a:t>
            </a:r>
          </a:p>
          <a:p>
            <a:pPr marL="54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Restricted subproblems, such as Horn SAT;</a:t>
            </a:r>
          </a:p>
          <a:p>
            <a:pPr marL="54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algorithms;</a:t>
            </a:r>
          </a:p>
          <a:p>
            <a:pPr marL="54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Randomized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4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Parameterized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algorithms;</a:t>
            </a:r>
          </a:p>
          <a:p>
            <a:pPr marL="54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algorithms;</a:t>
            </a:r>
          </a:p>
          <a:p>
            <a:pPr marL="54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Intelligent 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exhaustive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algorithms;</a:t>
            </a:r>
          </a:p>
          <a:p>
            <a:pPr marL="54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Heuristic algorithms;</a:t>
            </a:r>
          </a:p>
          <a:p>
            <a:pPr marL="54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Quantum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algorithms; ……</a:t>
            </a: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Coping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NP-completeness</a:t>
            </a:r>
          </a:p>
        </p:txBody>
      </p:sp>
    </p:spTree>
    <p:extLst>
      <p:ext uri="{BB962C8B-B14F-4D97-AF65-F5344CB8AC3E}">
        <p14:creationId xmlns:p14="http://schemas.microsoft.com/office/powerpoint/2010/main" val="388423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996952"/>
            <a:ext cx="6858000" cy="3181350"/>
          </a:xfrm>
          <a:prstGeom prst="rect">
            <a:avLst/>
          </a:prstGeom>
        </p:spPr>
      </p:pic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When there are too many local optima,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simply repeating the local search a few times is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ineffective.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Simulated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Annealing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mimics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physics of 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crystallization.</a:t>
            </a:r>
          </a:p>
          <a:p>
            <a:pPr marL="273600" indent="0"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Occasionally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allow 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worse moves, in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hope that they will pull the search out of dead ends.</a:t>
            </a:r>
            <a:endParaRPr kumimoji="1"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Dealing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local optima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206323"/>
              </p:ext>
            </p:extLst>
          </p:nvPr>
        </p:nvGraphicFramePr>
        <p:xfrm>
          <a:off x="3192200" y="1885755"/>
          <a:ext cx="5429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5" imgW="542560" imgH="345972" progId="Equation.DSMT4">
                  <p:embed/>
                </p:oleObj>
              </mc:Choice>
              <mc:Fallback>
                <p:oleObj name="Equation" r:id="rId5" imgW="542560" imgH="34597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92200" y="1885755"/>
                        <a:ext cx="542925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093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SAT: (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∙∙∙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All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assignments with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0 are not feasible.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node contains clauses still unsatisfied by the partial assignment so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far.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empty clause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can never be satisfied.</a:t>
            </a: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Reject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solution by looking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it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90" y="1628800"/>
            <a:ext cx="75628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8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101781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Backtracking: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the solution is a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-dimensional vector, after considering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cases, backtracking finds a feasible solution.</a:t>
            </a:r>
          </a:p>
          <a:p>
            <a:pPr marL="54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Construct a search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tree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incrementally. Each branching node corresponds to a partial solution, and also a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subproblem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Each leaf node corresponds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to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complete solution.</a:t>
            </a:r>
          </a:p>
          <a:p>
            <a:pPr marL="54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Start searching from the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root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and try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all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reachable nodes. Step back one or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several steps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 necessary,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and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restart searching.</a:t>
            </a:r>
          </a:p>
          <a:p>
            <a:pPr marL="54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search tree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may be traversed in multiple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ways, such as DFS, BFS.</a:t>
            </a:r>
          </a:p>
          <a:p>
            <a:pPr marL="54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Prune at the right time to accelerate searching. </a:t>
            </a:r>
          </a:p>
          <a:p>
            <a:pPr marL="54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During the construction of the search tree, need to make decisions:</a:t>
            </a:r>
          </a:p>
          <a:p>
            <a:pPr marL="54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which partial solution to expand? (DFS, BFS)</a:t>
            </a:r>
          </a:p>
          <a:p>
            <a:pPr marL="54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which component of the current partial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solution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to expand?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Reject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solution by looking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it</a:t>
            </a:r>
          </a:p>
        </p:txBody>
      </p:sp>
    </p:spTree>
    <p:extLst>
      <p:ext uri="{BB962C8B-B14F-4D97-AF65-F5344CB8AC3E}">
        <p14:creationId xmlns:p14="http://schemas.microsoft.com/office/powerpoint/2010/main" val="97845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backtracking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requires a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looks at a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solution and quickly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declares one of three outcomes:</a:t>
            </a:r>
          </a:p>
          <a:p>
            <a:pPr marL="2736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Failure: the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solution can not be expanded into a full solution.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6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Success: a solution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found.</a:t>
            </a:r>
          </a:p>
          <a:p>
            <a:pPr marL="2736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Uncertainty.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Reject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solution by looking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it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98806" y="2996952"/>
            <a:ext cx="6197530" cy="3170099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some problem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active subproblems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nonempty: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remove it from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expand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into smaller subproblems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zh-CN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succeeds: halt and announce this solution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fails: discard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endParaRPr lang="en-US" altLang="zh-CN" sz="2000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Announce that there is no solution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76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BnB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particular kind of backtracking search algorithm for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optimisation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problems.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solution found so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 is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prune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portions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search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tree,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upon an over-estimate (the bound function) of the best possible solution within an unexplored portion of the search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Where is the pruning?</a:t>
            </a: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an optimal solution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3648" y="2683504"/>
            <a:ext cx="5832648" cy="2862322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some problem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active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subproblems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bestsofar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∞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nonempty: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it from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into smaller subproblems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zh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complete solution:  update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bestsofar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lowerbound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&lt;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bestsofar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add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bestsofar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6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partial solution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R=[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for TSP: a Hamiltonian path form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to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in the vertex set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which is part of a feasible solution (Hamiltonian cycle).</a:t>
            </a:r>
          </a:p>
          <a:p>
            <a:pPr marL="273600" indent="-2736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Choose 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arbitrarily,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 start searching from [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{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},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].</a:t>
            </a:r>
          </a:p>
          <a:p>
            <a:pPr marL="273600" indent="-2736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Extend R=[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 by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an edge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 where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, and get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000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∪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},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].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(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ways).</a:t>
            </a:r>
          </a:p>
          <a:p>
            <a:pPr marL="273600" indent="-2736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How to lower-bound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cost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of a Hamiltonian cycle H containing R?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len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(H)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lb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len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(R) + 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dist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+ 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len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(MST(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+ 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dist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273600" indent="-273600">
              <a:lnSpc>
                <a:spcPct val="11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 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lb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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bestsofar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do not expand R.</a:t>
            </a: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TSP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763368"/>
              </p:ext>
            </p:extLst>
          </p:nvPr>
        </p:nvGraphicFramePr>
        <p:xfrm>
          <a:off x="5399032" y="2294344"/>
          <a:ext cx="571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4" imgW="571320" imgH="253800" progId="Equation.DSMT4">
                  <p:embed/>
                </p:oleObj>
              </mc:Choice>
              <mc:Fallback>
                <p:oleObj name="Equation" r:id="rId4" imgW="571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9032" y="2294344"/>
                        <a:ext cx="571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8035" y="3637730"/>
            <a:ext cx="5571106" cy="22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2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Each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node of the tree represents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path from the root to that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node.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Node C: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={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A,B,C}. 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len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(R=A↔B↔C)=3, 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len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(MST(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))=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5,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(C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V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)=1, 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A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lb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=3+5+1+1=10.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bestsofar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∞.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TSP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24" y="1568516"/>
            <a:ext cx="7443788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Approximation ratio: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An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approximation algorithm runs in poly(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time.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Vertex Cover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Cover all edges with the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least number of vertices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547200" indent="-2736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VC is a special case of Set Cover.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Chapter 5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shows that SC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APX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kumimoji="1" lang="en-US" altLang="zh-CN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 so VC</a:t>
            </a:r>
            <a:r>
              <a:rPr kumimoji="1" lang="en-US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APX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kumimoji="1" lang="en-US" altLang="zh-CN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(tight ratio)</a:t>
            </a:r>
            <a:endParaRPr kumimoji="1"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4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Repeatedly pick the vertex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of highest degree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left so far.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Matching: a set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of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independent edges. Maximal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Matching</a:t>
            </a:r>
            <a:r>
              <a:rPr kumimoji="1"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54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 vertex covers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at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most one matching edge.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472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|minimum vertex cover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|maximal matching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</a:p>
          <a:p>
            <a:pPr marL="54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={vertices saturated by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is a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vertex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cover.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472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 = 2|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2|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</a:p>
          <a:p>
            <a:pPr marL="54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VC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APX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(2).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(tight ratio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825960"/>
              </p:ext>
            </p:extLst>
          </p:nvPr>
        </p:nvGraphicFramePr>
        <p:xfrm>
          <a:off x="3150840" y="1058560"/>
          <a:ext cx="3581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4" imgW="3581280" imgH="736560" progId="Equation.DSMT4">
                  <p:embed/>
                </p:oleObj>
              </mc:Choice>
              <mc:Fallback>
                <p:oleObj name="Equation" r:id="rId4" imgW="358128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50840" y="1058560"/>
                        <a:ext cx="35814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08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14795</TotalTime>
  <Words>1974</Words>
  <Application>Microsoft Office PowerPoint</Application>
  <PresentationFormat>全屏显示(4:3)</PresentationFormat>
  <Paragraphs>283</Paragraphs>
  <Slides>20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仿宋</vt:lpstr>
      <vt:lpstr>华文楷体</vt:lpstr>
      <vt:lpstr>华文新魏</vt:lpstr>
      <vt:lpstr>华文行楷</vt:lpstr>
      <vt:lpstr>楷体</vt:lpstr>
      <vt:lpstr>宋体</vt:lpstr>
      <vt:lpstr>Calibri</vt:lpstr>
      <vt:lpstr>Candara</vt:lpstr>
      <vt:lpstr>Euclid Symbol</vt:lpstr>
      <vt:lpstr>Symbol</vt:lpstr>
      <vt:lpstr>Times New Roman</vt:lpstr>
      <vt:lpstr>Wingdings</vt:lpstr>
      <vt:lpstr>波形</vt:lpstr>
      <vt:lpstr>Equation</vt:lpstr>
      <vt:lpstr>Chapter 9  Coping with NPC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Windows User</cp:lastModifiedBy>
  <cp:revision>1080</cp:revision>
  <dcterms:modified xsi:type="dcterms:W3CDTF">2021-11-07T19:23:01Z</dcterms:modified>
</cp:coreProperties>
</file>