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79" r:id="rId4"/>
    <p:sldMasterId id="2147483694" r:id="rId5"/>
  </p:sldMasterIdLst>
  <p:notesMasterIdLst>
    <p:notesMasterId r:id="rId7"/>
  </p:notesMasterIdLst>
  <p:sldIdLst>
    <p:sldId id="364" r:id="rId6"/>
    <p:sldId id="295" r:id="rId8"/>
    <p:sldId id="365" r:id="rId9"/>
    <p:sldId id="366" r:id="rId10"/>
    <p:sldId id="298" r:id="rId11"/>
    <p:sldId id="367" r:id="rId12"/>
    <p:sldId id="373" r:id="rId13"/>
    <p:sldId id="374" r:id="rId14"/>
    <p:sldId id="300" r:id="rId15"/>
    <p:sldId id="301" r:id="rId16"/>
    <p:sldId id="302" r:id="rId17"/>
    <p:sldId id="303" r:id="rId18"/>
    <p:sldId id="304" r:id="rId19"/>
    <p:sldId id="305" r:id="rId20"/>
    <p:sldId id="306" r:id="rId21"/>
    <p:sldId id="411" r:id="rId22"/>
    <p:sldId id="412" r:id="rId23"/>
    <p:sldId id="308" r:id="rId24"/>
    <p:sldId id="309" r:id="rId25"/>
    <p:sldId id="377" r:id="rId26"/>
    <p:sldId id="311" r:id="rId27"/>
    <p:sldId id="378" r:id="rId28"/>
    <p:sldId id="312" r:id="rId29"/>
    <p:sldId id="313" r:id="rId30"/>
    <p:sldId id="314" r:id="rId31"/>
    <p:sldId id="315" r:id="rId32"/>
    <p:sldId id="316" r:id="rId33"/>
    <p:sldId id="317" r:id="rId34"/>
    <p:sldId id="413" r:id="rId35"/>
    <p:sldId id="442" r:id="rId36"/>
    <p:sldId id="318" r:id="rId37"/>
    <p:sldId id="443" r:id="rId38"/>
    <p:sldId id="319" r:id="rId39"/>
    <p:sldId id="331" r:id="rId40"/>
    <p:sldId id="332" r:id="rId41"/>
    <p:sldId id="320" r:id="rId42"/>
    <p:sldId id="321" r:id="rId43"/>
    <p:sldId id="333" r:id="rId44"/>
    <p:sldId id="322" r:id="rId45"/>
    <p:sldId id="334" r:id="rId46"/>
    <p:sldId id="323" r:id="rId47"/>
    <p:sldId id="324" r:id="rId48"/>
    <p:sldId id="325" r:id="rId49"/>
    <p:sldId id="326" r:id="rId50"/>
    <p:sldId id="327" r:id="rId51"/>
    <p:sldId id="328" r:id="rId52"/>
    <p:sldId id="329" r:id="rId53"/>
    <p:sldId id="414" r:id="rId5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15FF"/>
    <a:srgbClr val="0F009E"/>
    <a:srgbClr val="251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9" d="100"/>
          <a:sy n="109" d="100"/>
        </p:scale>
        <p:origin x="1116" y="96"/>
      </p:cViewPr>
      <p:guideLst>
        <p:guide orient="horz" pos="219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717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csdn.net/so/search?q=%E9%9B%86%E5%90%88&amp;spm=1001.2101.3001.7020" TargetMode="External"/><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baidu.com/link?url=pdGzbeZvDWq112wB3P_3n7eHGapQPIfya6KxLuJwNwgqYzTKFs6KdY1FVPWiLZ-78YEBWI-tK4WO6ERgNSdfA_"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FFFF"/>
                </a:solidFill>
                <a:latin typeface="Calibri" panose="020F0502020204030204" charset="0"/>
                <a:ea typeface="宋体" panose="02010600030101010101" pitchFamily="2" charset="-122"/>
              </a:defRPr>
            </a:lvl1pPr>
            <a:lvl2pPr marL="742950" indent="-285750">
              <a:defRPr>
                <a:solidFill>
                  <a:srgbClr val="FFFFFF"/>
                </a:solidFill>
                <a:latin typeface="Calibri" panose="020F0502020204030204" charset="0"/>
                <a:ea typeface="宋体" panose="02010600030101010101" pitchFamily="2" charset="-122"/>
              </a:defRPr>
            </a:lvl2pPr>
            <a:lvl3pPr marL="1143000" indent="-228600">
              <a:defRPr>
                <a:solidFill>
                  <a:srgbClr val="FFFFFF"/>
                </a:solidFill>
                <a:latin typeface="Calibri" panose="020F0502020204030204" charset="0"/>
                <a:ea typeface="宋体" panose="02010600030101010101" pitchFamily="2" charset="-122"/>
              </a:defRPr>
            </a:lvl3pPr>
            <a:lvl4pPr marL="1600200" indent="-228600">
              <a:defRPr>
                <a:solidFill>
                  <a:srgbClr val="FFFFFF"/>
                </a:solidFill>
                <a:latin typeface="Calibri" panose="020F0502020204030204" charset="0"/>
                <a:ea typeface="宋体" panose="02010600030101010101" pitchFamily="2" charset="-122"/>
              </a:defRPr>
            </a:lvl4pPr>
            <a:lvl5pPr marL="2057400" indent="-228600">
              <a:defRPr>
                <a:solidFill>
                  <a:srgbClr val="FFFFFF"/>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fld id="{99D93A89-757D-4EE1-8C91-D9E248A9A45E}" type="slidenum">
              <a:rPr altLang="zh-CN">
                <a:solidFill>
                  <a:schemeClr val="tx1"/>
                </a:solidFill>
                <a:latin typeface="Arial" panose="020B0604020202020204" pitchFamily="34" charset="0"/>
              </a:rPr>
            </a:fld>
            <a:endParaRPr lang="zh-CN" altLang="zh-CN">
              <a:solidFill>
                <a:schemeClr val="tx1"/>
              </a:solidFill>
              <a:latin typeface="Arial" panose="020B0604020202020204" pitchFamily="34" charset="0"/>
            </a:endParaRPr>
          </a:p>
        </p:txBody>
      </p:sp>
      <p:sp>
        <p:nvSpPr>
          <p:cNvPr id="5123" name="Rectangle 2"/>
          <p:cNvSpPr>
            <a:spLocks noGrp="1" noRot="1" noChangeAspect="1" noChangeArrowheads="1" noTextEdit="1"/>
          </p:cNvSpPr>
          <p:nvPr>
            <p:ph type="sldImg" idx="4294967295"/>
          </p:nvPr>
        </p:nvSpPr>
        <p:spPr/>
      </p:sp>
      <p:sp>
        <p:nvSpPr>
          <p:cNvPr id="5124" name="Rectangle 3"/>
          <p:cNvSpPr>
            <a:spLocks noGrp="1" noChangeArrowheads="1"/>
          </p:cNvSpPr>
          <p:nvPr>
            <p:ph type="body" idx="4294967295"/>
          </p:nvPr>
        </p:nvSpPr>
        <p:spPr/>
        <p:txBody>
          <a:bodyPr/>
          <a:lstStyle/>
          <a:p>
            <a:pPr eaLnBrk="1" hangingPunct="1"/>
            <a:r>
              <a:rPr lang="en-US" altLang="zh-CN"/>
              <a:t>1</a:t>
            </a:r>
            <a:r>
              <a:rPr lang="zh-CN" altLang="en-US"/>
              <a:t>学时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nchorCtr="0"/>
          <a:lstStyle/>
          <a:p>
            <a:pPr lvl="0"/>
            <a:r>
              <a:rPr lang="zh-CN" altLang="en-US" dirty="0"/>
              <a:t>回归：预测连续值；分类：预测离散值</a:t>
            </a:r>
            <a:endParaRPr lang="zh-CN" altLang="en-US" dirty="0"/>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p:sp>
      <p:sp>
        <p:nvSpPr>
          <p:cNvPr id="32770" name="文本占位符 2"/>
          <p:cNvSpPr>
            <a:spLocks noGrp="1"/>
          </p:cNvSpPr>
          <p:nvPr>
            <p:ph type="body"/>
          </p:nvPr>
        </p:nvSpPr>
        <p:spPr/>
        <p:txBody>
          <a:bodyPr wrap="square" lIns="91440" tIns="45720" rIns="91440" bIns="45720" anchor="t" anchorCtr="0"/>
          <a:lstStyle/>
          <a:p>
            <a:pPr lvl="0"/>
            <a:r>
              <a:rPr lang="en-US" altLang="zh-CN"/>
              <a:t>Accuracy</a:t>
            </a:r>
            <a:r>
              <a:rPr lang="zh-CN" altLang="en-US"/>
              <a:t>准确</a:t>
            </a:r>
            <a:endParaRPr lang="en-US" altLang="zh-CN"/>
          </a:p>
          <a:p>
            <a:pPr lvl="0"/>
            <a:r>
              <a:rPr lang="en-US" altLang="zh-CN"/>
              <a:t>P </a:t>
            </a:r>
            <a:r>
              <a:rPr lang="zh-CN" altLang="en-US"/>
              <a:t>容易漏掉真正的阳性样本</a:t>
            </a:r>
            <a:r>
              <a:rPr lang="en-US" altLang="zh-CN"/>
              <a:t>1/1</a:t>
            </a:r>
            <a:r>
              <a:rPr lang="zh-CN" altLang="en-US"/>
              <a:t>；</a:t>
            </a:r>
            <a:r>
              <a:rPr lang="en-US" altLang="zh-CN"/>
              <a:t>R</a:t>
            </a:r>
            <a:r>
              <a:rPr lang="zh-CN" altLang="en-US"/>
              <a:t>容易混入假阳性的样本，以保证</a:t>
            </a:r>
            <a:r>
              <a:rPr lang="en-US" altLang="zh-CN"/>
              <a:t>TP</a:t>
            </a:r>
            <a:r>
              <a:rPr lang="zh-CN" altLang="en-US"/>
              <a:t>增加。辨析一下二者与准确率的关系</a:t>
            </a:r>
            <a:endParaRPr lang="zh-CN" altLang="en-US"/>
          </a:p>
          <a:p>
            <a:pPr lvl="0"/>
            <a:r>
              <a:rPr lang="zh-CN" altLang="en-US"/>
              <a:t>根据上边公式的不同，可以借此理解不同指标的意义。</a:t>
            </a:r>
            <a:endParaRPr lang="zh-CN" altLang="en-US"/>
          </a:p>
          <a:p>
            <a:pPr lvl="0"/>
            <a:r>
              <a:rPr lang="en-US" altLang="zh-CN"/>
              <a:t>P</a:t>
            </a:r>
            <a:r>
              <a:rPr lang="zh-CN" altLang="en-US"/>
              <a:t>的分母 表示轻易不要断定一个样本是阳性的，这样</a:t>
            </a:r>
            <a:r>
              <a:rPr lang="en-US" altLang="zh-CN"/>
              <a:t>P</a:t>
            </a:r>
            <a:r>
              <a:rPr lang="zh-CN" altLang="en-US"/>
              <a:t>值才会大；</a:t>
            </a:r>
            <a:endParaRPr lang="zh-CN" altLang="en-US"/>
          </a:p>
          <a:p>
            <a:pPr lvl="0"/>
            <a:r>
              <a:rPr lang="zh-CN" altLang="en-US"/>
              <a:t>而 </a:t>
            </a:r>
            <a:r>
              <a:rPr lang="en-US" altLang="zh-CN"/>
              <a:t>R</a:t>
            </a:r>
            <a:r>
              <a:rPr lang="zh-CN" altLang="en-US"/>
              <a:t>的分母是固定的，分之越大其</a:t>
            </a:r>
            <a:r>
              <a:rPr lang="en-US" altLang="zh-CN"/>
              <a:t>R</a:t>
            </a:r>
            <a:r>
              <a:rPr lang="zh-CN" altLang="en-US"/>
              <a:t>值就越大！ 那就多判断几个阳性的呗，只要看着像就判断是阳性的。</a:t>
            </a:r>
            <a:endParaRPr lang="zh-CN" altLang="en-US"/>
          </a:p>
          <a:p>
            <a:pPr lvl="0"/>
            <a:endParaRPr lang="zh-CN" altLang="en-US"/>
          </a:p>
          <a:p>
            <a:pPr lvl="0"/>
            <a:r>
              <a:rPr lang="zh-CN" altLang="en-US"/>
              <a:t>准确率是最常用的指标，可以总体上衡量一个预测的性能。但是某些情况下，我们也许会更偏向于其他两种情况。</a:t>
            </a:r>
            <a:endParaRPr lang="zh-CN" altLang="en-US"/>
          </a:p>
          <a:p>
            <a:pPr lvl="0"/>
            <a:endParaRPr lang="zh-CN" altLang="en-US"/>
          </a:p>
          <a:p>
            <a:pPr lvl="0"/>
            <a:r>
              <a:rPr lang="zh-CN" altLang="en-US"/>
              <a:t>「宁愿漏掉，不可错杀」</a:t>
            </a:r>
            <a:endParaRPr lang="zh-CN" altLang="en-US"/>
          </a:p>
          <a:p>
            <a:pPr lvl="0"/>
            <a:endParaRPr lang="zh-CN" altLang="en-US"/>
          </a:p>
          <a:p>
            <a:pPr lvl="0"/>
            <a:r>
              <a:rPr lang="zh-CN" altLang="en-US"/>
              <a:t>在识别垃圾邮件的场景中可能偏向这一种思路，因为我们不希望很多的正常邮件被误杀，这样会造成严重的困扰。</a:t>
            </a:r>
            <a:endParaRPr lang="zh-CN" altLang="en-US"/>
          </a:p>
          <a:p>
            <a:pPr lvl="0"/>
            <a:r>
              <a:rPr lang="zh-CN" altLang="en-US"/>
              <a:t>因此，Precision 将是一个被侧重关心的指标。</a:t>
            </a:r>
            <a:endParaRPr lang="zh-CN" altLang="en-US"/>
          </a:p>
          <a:p>
            <a:pPr lvl="0"/>
            <a:endParaRPr lang="zh-CN" altLang="en-US"/>
          </a:p>
          <a:p>
            <a:pPr lvl="0"/>
            <a:r>
              <a:rPr lang="zh-CN" altLang="en-US"/>
              <a:t>「宁愿错杀，不可漏掉」</a:t>
            </a:r>
            <a:endParaRPr lang="zh-CN" altLang="en-US"/>
          </a:p>
          <a:p>
            <a:pPr lvl="0"/>
            <a:endParaRPr lang="zh-CN" altLang="en-US"/>
          </a:p>
          <a:p>
            <a:pPr lvl="0"/>
            <a:r>
              <a:rPr lang="zh-CN" altLang="en-US"/>
              <a:t>在金融风控领域大多偏向这种思路，我们希望系统能够筛选出所有有风险的行为或用户，然后交给人工鉴别，漏掉一个可能造成灾难性后果。</a:t>
            </a:r>
            <a:endParaRPr lang="zh-CN" altLang="en-US"/>
          </a:p>
          <a:p>
            <a:pPr lvl="0"/>
            <a:r>
              <a:rPr lang="zh-CN" altLang="en-US"/>
              <a:t>因此，Recall 将是一个被侧重关心的指标</a:t>
            </a:r>
            <a:endParaRPr lang="zh-CN" altLang="en-US"/>
          </a:p>
          <a:p>
            <a:pPr lvl="0"/>
            <a:r>
              <a:rPr lang="zh-CN" altLang="en-US"/>
              <a:t>————————————————</a:t>
            </a:r>
            <a:endParaRPr lang="zh-CN" altLang="en-US"/>
          </a:p>
          <a:p>
            <a:pPr lvl="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p:sp>
      <p:sp>
        <p:nvSpPr>
          <p:cNvPr id="34818"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p:sp>
      <p:sp>
        <p:nvSpPr>
          <p:cNvPr id="36866" name="文本占位符 2"/>
          <p:cNvSpPr>
            <a:spLocks noGrp="1"/>
          </p:cNvSpPr>
          <p:nvPr>
            <p:ph type="body"/>
          </p:nvPr>
        </p:nvSpPr>
        <p:spPr/>
        <p:txBody>
          <a:bodyPr wrap="square" lIns="91440" tIns="45720" rIns="91440" bIns="45720" anchor="t" anchorCtr="0"/>
          <a:lstStyle/>
          <a:p>
            <a:pPr lvl="0"/>
            <a:r>
              <a:rPr lang="zh-CN" altLang="en-US"/>
              <a:t>比如阈值0.9，只有第一个样本被我判断为正例，那么我的查准率precision就是100%,但是查全率recall就是10%。</a:t>
            </a:r>
            <a:endParaRPr lang="zh-CN" altLang="en-US"/>
          </a:p>
          <a:p>
            <a:pPr lvl="0"/>
            <a:r>
              <a:rPr lang="zh-CN" altLang="en-US"/>
              <a:t>怎么去解读这条曲线呢？ 在相同</a:t>
            </a:r>
            <a:r>
              <a:rPr lang="en-US" altLang="zh-CN"/>
              <a:t>P</a:t>
            </a:r>
            <a:r>
              <a:rPr lang="zh-CN" altLang="en-US"/>
              <a:t>值情况下，</a:t>
            </a:r>
            <a:r>
              <a:rPr lang="en-US" altLang="zh-CN"/>
              <a:t>R</a:t>
            </a:r>
            <a:r>
              <a:rPr lang="zh-CN" altLang="en-US"/>
              <a:t>值越大的分类器的效果越好；反之，在相同</a:t>
            </a:r>
            <a:r>
              <a:rPr lang="en-US" altLang="zh-CN"/>
              <a:t>R</a:t>
            </a:r>
            <a:r>
              <a:rPr lang="zh-CN" altLang="en-US"/>
              <a:t>值情况下，</a:t>
            </a:r>
            <a:r>
              <a:rPr lang="en-US" altLang="zh-CN"/>
              <a:t>P</a:t>
            </a:r>
            <a:r>
              <a:rPr lang="zh-CN" altLang="en-US"/>
              <a:t>值越大的分类器越好。所以，选择的是包含在外的，或者是说外圈的。</a:t>
            </a:r>
            <a:endParaRPr lang="zh-CN" altLang="en-US"/>
          </a:p>
          <a:p>
            <a:pPr lvl="0"/>
            <a:endParaRPr lang="zh-CN" altLang="en-US"/>
          </a:p>
          <a:p>
            <a:pPr lvl="0"/>
            <a:r>
              <a:rPr lang="zh-CN" altLang="en-US"/>
              <a:t>阈值0.1，所有样本都被我判断为正例，查全率是100%，查准率就是50%</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给定 </a:t>
            </a:r>
            <a:r>
              <a:rPr lang="en-US" altLang="zh-CN" sz="1200" b="0" i="0" kern="1200" dirty="0" smtClean="0">
                <a:solidFill>
                  <a:schemeClr val="tx1"/>
                </a:solidFill>
                <a:effectLst/>
                <a:latin typeface="+mn-lt"/>
                <a:ea typeface="+mn-ea"/>
                <a:cs typeface="+mn-cs"/>
              </a:rPr>
              <a:t>m</a:t>
            </a:r>
            <a:r>
              <a:rPr lang="en-US" altLang="zh-CN" sz="1200" b="0" i="0" kern="1200" baseline="300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个正例和</a:t>
            </a:r>
            <a:r>
              <a:rPr lang="en-US" altLang="zh-CN" sz="1200" b="0" i="0" kern="1200" dirty="0" smtClean="0">
                <a:solidFill>
                  <a:schemeClr val="tx1"/>
                </a:solidFill>
                <a:effectLst/>
                <a:latin typeface="+mn-lt"/>
                <a:ea typeface="+mn-ea"/>
                <a:cs typeface="+mn-cs"/>
              </a:rPr>
              <a:t>m</a:t>
            </a:r>
            <a:r>
              <a:rPr lang="en-US" altLang="zh-CN" sz="1200" b="0" i="0" kern="1200" baseline="300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个反例，令</a:t>
            </a:r>
            <a:r>
              <a:rPr lang="en-US" altLang="zh-CN" sz="1200" b="0" i="0" kern="1200" dirty="0" smtClean="0">
                <a:solidFill>
                  <a:schemeClr val="tx1"/>
                </a:solidFill>
                <a:effectLst/>
                <a:latin typeface="+mn-lt"/>
                <a:ea typeface="+mn-ea"/>
                <a:cs typeface="+mn-cs"/>
              </a:rPr>
              <a:t>D</a:t>
            </a:r>
            <a:r>
              <a:rPr lang="en-US" altLang="zh-CN" sz="1200" b="0" i="0" kern="1200" baseline="300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a:t>
            </a:r>
            <a:r>
              <a:rPr lang="en-US" altLang="zh-CN" sz="1200" b="0" i="0" kern="1200" baseline="300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分别表示正、反例</a:t>
            </a:r>
            <a:r>
              <a:rPr lang="zh-CN" altLang="en-US" sz="1200" b="0" i="0" u="none" strike="noStrike" kern="1200" dirty="0" smtClean="0">
                <a:solidFill>
                  <a:schemeClr val="tx1"/>
                </a:solidFill>
                <a:effectLst/>
                <a:latin typeface="+mn-lt"/>
                <a:ea typeface="+mn-ea"/>
                <a:cs typeface="+mn-cs"/>
                <a:hlinkClick r:id="rId3"/>
              </a:rPr>
              <a:t>集合</a:t>
            </a:r>
            <a:r>
              <a:rPr lang="zh-CN" altLang="en-US" sz="1200" b="0" i="0" kern="1200" dirty="0" smtClean="0">
                <a:solidFill>
                  <a:schemeClr val="tx1"/>
                </a:solidFill>
                <a:effectLst/>
                <a:latin typeface="+mn-lt"/>
                <a:ea typeface="+mn-ea"/>
                <a:cs typeface="+mn-cs"/>
              </a:rPr>
              <a:t>，则排序损失定义为：</a:t>
            </a:r>
            <a:endParaRPr lang="en-US" altLang="zh-CN" sz="1200" b="0" i="0" kern="1200" dirty="0" smtClean="0">
              <a:solidFill>
                <a:schemeClr val="tx1"/>
              </a:solidFill>
              <a:effectLst/>
              <a:latin typeface="+mn-lt"/>
              <a:ea typeface="+mn-ea"/>
              <a:cs typeface="+mn-cs"/>
            </a:endParaRPr>
          </a:p>
          <a:p>
            <a:r>
              <a:rPr lang="zh-CN" altLang="en-US" dirty="0" smtClean="0"/>
              <a:t>解释：排序是按照样本被预测成正例的概率由大到小降序排列。理想中的预测是正例都排在反例的前面。但是不一定会是理想的，有可能出现了损失：有的反例出现在了正例的前面，但是要怎样计算这种损失呢？遍历每一个反例，对于每一个出现在该反例后面或相等的正例：（比较都是按照预测称为正例的概率来比较的）</a:t>
            </a:r>
            <a:r>
              <a:rPr lang="en-US" altLang="zh-CN" dirty="0" smtClean="0"/>
              <a:t>1. </a:t>
            </a:r>
            <a:r>
              <a:rPr lang="zh-CN" altLang="en-US" dirty="0" smtClean="0"/>
              <a:t>若该正例小于该反例，则记录一个罚分</a:t>
            </a:r>
            <a:r>
              <a:rPr lang="en-US" altLang="zh-CN" dirty="0" smtClean="0"/>
              <a:t>2. </a:t>
            </a:r>
            <a:r>
              <a:rPr lang="zh-CN" altLang="en-US" dirty="0" smtClean="0"/>
              <a:t>若该正例等于该反例，则记录</a:t>
            </a:r>
            <a:r>
              <a:rPr lang="en-US" altLang="zh-CN" dirty="0" smtClean="0"/>
              <a:t>0.5</a:t>
            </a:r>
            <a:r>
              <a:rPr lang="zh-CN" altLang="en-US" dirty="0" smtClean="0"/>
              <a:t>个罚分将所有的罚分相加，记为</a:t>
            </a:r>
            <a:r>
              <a:rPr lang="en-US" altLang="zh-CN" dirty="0" smtClean="0"/>
              <a:t>sum</a:t>
            </a:r>
            <a:r>
              <a:rPr lang="zh-CN" altLang="en-US" dirty="0" smtClean="0"/>
              <a:t>，  </a:t>
            </a:r>
            <a:endParaRPr lang="en-US" altLang="zh-CN" dirty="0" smtClean="0"/>
          </a:p>
          <a:p>
            <a:r>
              <a:rPr lang="en-US" altLang="zh-CN" dirty="0" smtClean="0"/>
              <a:t>AUC = 1- sum</a:t>
            </a:r>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假设正样本有</a:t>
            </a:r>
            <a:r>
              <a:rPr lang="en-US" altLang="zh-CN" dirty="0" smtClean="0"/>
              <a:t>M </a:t>
            </a:r>
            <a:r>
              <a:rPr lang="zh-CN" altLang="en-US" dirty="0" smtClean="0"/>
              <a:t>个，负样本有</a:t>
            </a:r>
            <a:r>
              <a:rPr lang="en-US" altLang="zh-CN" dirty="0" smtClean="0"/>
              <a:t>N </a:t>
            </a:r>
            <a:r>
              <a:rPr lang="zh-CN" altLang="en-US" dirty="0" smtClean="0"/>
              <a:t>个，在所有</a:t>
            </a:r>
            <a:r>
              <a:rPr lang="en-US" altLang="zh-CN" dirty="0" smtClean="0"/>
              <a:t>M∗N</a:t>
            </a:r>
            <a:r>
              <a:rPr lang="zh-CN" altLang="en-US" dirty="0" smtClean="0"/>
              <a:t>个正负样本对中，有多少正样本比负样本分高。提高</a:t>
            </a:r>
            <a:r>
              <a:rPr lang="en-US" altLang="zh-CN" dirty="0" smtClean="0"/>
              <a:t>AUC</a:t>
            </a:r>
            <a:r>
              <a:rPr lang="zh-CN" altLang="en-US" dirty="0" smtClean="0"/>
              <a:t>意味着，将所有样本按</a:t>
            </a:r>
            <a:r>
              <a:rPr lang="en-US" altLang="zh-CN" dirty="0" smtClean="0"/>
              <a:t>score</a:t>
            </a:r>
            <a:r>
              <a:rPr lang="zh-CN" altLang="en-US" dirty="0" smtClean="0"/>
              <a:t>排序，正样本要尽量排在负样本前面。</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为了求的组合中正样本的</a:t>
            </a:r>
            <a:r>
              <a:rPr lang="en-US" altLang="zh-CN" sz="1200" b="0" i="0" kern="1200" dirty="0" smtClean="0">
                <a:solidFill>
                  <a:schemeClr val="tx1"/>
                </a:solidFill>
                <a:effectLst/>
                <a:latin typeface="+mn-lt"/>
                <a:ea typeface="+mn-ea"/>
                <a:cs typeface="+mn-cs"/>
              </a:rPr>
              <a:t>score</a:t>
            </a:r>
            <a:r>
              <a:rPr lang="zh-CN" altLang="en-US" sz="1200" b="0" i="0" kern="1200" dirty="0" smtClean="0">
                <a:solidFill>
                  <a:schemeClr val="tx1"/>
                </a:solidFill>
                <a:effectLst/>
                <a:latin typeface="+mn-lt"/>
                <a:ea typeface="+mn-ea"/>
                <a:cs typeface="+mn-cs"/>
              </a:rPr>
              <a:t>值大于负样本，如果所有的正样本</a:t>
            </a:r>
            <a:r>
              <a:rPr lang="en-US" altLang="zh-CN" sz="1200" b="0" i="0" kern="1200" dirty="0" smtClean="0">
                <a:solidFill>
                  <a:schemeClr val="tx1"/>
                </a:solidFill>
                <a:effectLst/>
                <a:latin typeface="+mn-lt"/>
                <a:ea typeface="+mn-ea"/>
                <a:cs typeface="+mn-cs"/>
              </a:rPr>
              <a:t>score</a:t>
            </a:r>
            <a:r>
              <a:rPr lang="zh-CN" altLang="en-US" sz="1200" b="0" i="0" kern="1200" dirty="0" smtClean="0">
                <a:solidFill>
                  <a:schemeClr val="tx1"/>
                </a:solidFill>
                <a:effectLst/>
                <a:latin typeface="+mn-lt"/>
                <a:ea typeface="+mn-ea"/>
                <a:cs typeface="+mn-cs"/>
              </a:rPr>
              <a:t>值都是大于负样本的，那么第一位与任意的进行组合</a:t>
            </a:r>
            <a:r>
              <a:rPr lang="en-US" altLang="zh-CN" sz="1200" b="0" i="0" kern="1200" dirty="0" smtClean="0">
                <a:solidFill>
                  <a:schemeClr val="tx1"/>
                </a:solidFill>
                <a:effectLst/>
                <a:latin typeface="+mn-lt"/>
                <a:ea typeface="+mn-ea"/>
                <a:cs typeface="+mn-cs"/>
              </a:rPr>
              <a:t>score</a:t>
            </a:r>
            <a:r>
              <a:rPr lang="zh-CN" altLang="en-US" sz="1200" b="0" i="0" kern="1200" dirty="0" smtClean="0">
                <a:solidFill>
                  <a:schemeClr val="tx1"/>
                </a:solidFill>
                <a:effectLst/>
                <a:latin typeface="+mn-lt"/>
                <a:ea typeface="+mn-ea"/>
                <a:cs typeface="+mn-cs"/>
              </a:rPr>
              <a:t>值都要大，我们取它的</a:t>
            </a:r>
            <a:r>
              <a:rPr lang="en-US" altLang="zh-CN" sz="1200" b="0" i="0" kern="1200" dirty="0" smtClean="0">
                <a:solidFill>
                  <a:schemeClr val="tx1"/>
                </a:solidFill>
                <a:effectLst/>
                <a:latin typeface="+mn-lt"/>
                <a:ea typeface="+mn-ea"/>
                <a:cs typeface="+mn-cs"/>
              </a:rPr>
              <a:t>rank</a:t>
            </a:r>
            <a:r>
              <a:rPr lang="zh-CN" altLang="en-US" sz="1200" b="0" i="0" kern="1200" dirty="0" smtClean="0">
                <a:solidFill>
                  <a:schemeClr val="tx1"/>
                </a:solidFill>
                <a:effectLst/>
                <a:latin typeface="+mn-lt"/>
                <a:ea typeface="+mn-ea"/>
                <a:cs typeface="+mn-cs"/>
              </a:rPr>
              <a:t>值为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，但是</a:t>
            </a:r>
            <a:r>
              <a:rPr lang="en-US" altLang="zh-CN" sz="1200" b="0" i="0" kern="1200" dirty="0" smtClean="0">
                <a:solidFill>
                  <a:schemeClr val="tx1"/>
                </a:solidFill>
                <a:effectLst/>
                <a:latin typeface="+mn-lt"/>
                <a:ea typeface="+mn-ea"/>
                <a:cs typeface="+mn-cs"/>
              </a:rPr>
              <a:t>n-1</a:t>
            </a:r>
            <a:r>
              <a:rPr lang="zh-CN" altLang="en-US" sz="1200" b="0" i="0" kern="1200" dirty="0" smtClean="0">
                <a:solidFill>
                  <a:schemeClr val="tx1"/>
                </a:solidFill>
                <a:effectLst/>
                <a:latin typeface="+mn-lt"/>
                <a:ea typeface="+mn-ea"/>
                <a:cs typeface="+mn-cs"/>
              </a:rPr>
              <a:t>中有</a:t>
            </a:r>
            <a:r>
              <a:rPr lang="en-US" altLang="zh-CN" sz="1200" b="0" i="0" kern="1200" dirty="0" smtClean="0">
                <a:solidFill>
                  <a:schemeClr val="tx1"/>
                </a:solidFill>
                <a:effectLst/>
                <a:latin typeface="+mn-lt"/>
                <a:ea typeface="+mn-ea"/>
                <a:cs typeface="+mn-cs"/>
              </a:rPr>
              <a:t>M-1</a:t>
            </a:r>
            <a:r>
              <a:rPr lang="zh-CN" altLang="en-US" sz="1200" b="0" i="0" kern="1200" dirty="0" smtClean="0">
                <a:solidFill>
                  <a:schemeClr val="tx1"/>
                </a:solidFill>
                <a:effectLst/>
                <a:latin typeface="+mn-lt"/>
                <a:ea typeface="+mn-ea"/>
                <a:cs typeface="+mn-cs"/>
              </a:rPr>
              <a:t>是正样例和正样例的组合这种是不在统计范围内的（为计算方便我们取</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组，相应的不符合的有</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个），所以要减掉，那么同理排在第二位的</a:t>
            </a:r>
            <a:r>
              <a:rPr lang="en-US" altLang="zh-CN" sz="1200" b="0" i="0" kern="1200" dirty="0" smtClean="0">
                <a:solidFill>
                  <a:schemeClr val="tx1"/>
                </a:solidFill>
                <a:effectLst/>
                <a:latin typeface="+mn-lt"/>
                <a:ea typeface="+mn-ea"/>
                <a:cs typeface="+mn-cs"/>
              </a:rPr>
              <a:t>n-1</a:t>
            </a:r>
            <a:r>
              <a:rPr lang="zh-CN" altLang="en-US" sz="1200" b="0" i="0" kern="1200" dirty="0" smtClean="0">
                <a:solidFill>
                  <a:schemeClr val="tx1"/>
                </a:solidFill>
                <a:effectLst/>
                <a:latin typeface="+mn-lt"/>
                <a:ea typeface="+mn-ea"/>
                <a:cs typeface="+mn-cs"/>
              </a:rPr>
              <a:t>，会有</a:t>
            </a:r>
            <a:r>
              <a:rPr lang="en-US" altLang="zh-CN" sz="1200" b="0" i="0" kern="1200" dirty="0" smtClean="0">
                <a:solidFill>
                  <a:schemeClr val="tx1"/>
                </a:solidFill>
                <a:effectLst/>
                <a:latin typeface="+mn-lt"/>
                <a:ea typeface="+mn-ea"/>
                <a:cs typeface="+mn-cs"/>
              </a:rPr>
              <a:t>M-1</a:t>
            </a:r>
            <a:r>
              <a:rPr lang="zh-CN" altLang="en-US" sz="1200" b="0" i="0" kern="1200" dirty="0" smtClean="0">
                <a:solidFill>
                  <a:schemeClr val="tx1"/>
                </a:solidFill>
                <a:effectLst/>
                <a:latin typeface="+mn-lt"/>
                <a:ea typeface="+mn-ea"/>
                <a:cs typeface="+mn-cs"/>
              </a:rPr>
              <a:t>个是不满足的，依次类推，故得到后面的公式</a:t>
            </a:r>
            <a:r>
              <a:rPr lang="en-US" altLang="zh-CN" sz="1200" b="0" i="0" kern="1200" dirty="0" smtClean="0">
                <a:solidFill>
                  <a:schemeClr val="tx1"/>
                </a:solidFill>
                <a:effectLst/>
                <a:latin typeface="+mn-lt"/>
                <a:ea typeface="+mn-ea"/>
                <a:cs typeface="+mn-cs"/>
              </a:rPr>
              <a:t>M*(M+1)/2</a:t>
            </a:r>
            <a:r>
              <a:rPr lang="zh-CN" altLang="en-US" sz="1200" b="0" i="0" kern="1200" dirty="0" smtClean="0">
                <a:solidFill>
                  <a:schemeClr val="tx1"/>
                </a:solidFill>
                <a:effectLst/>
                <a:latin typeface="+mn-lt"/>
                <a:ea typeface="+mn-ea"/>
                <a:cs typeface="+mn-cs"/>
              </a:rPr>
              <a:t>，我们可以验证在正样本</a:t>
            </a:r>
            <a:r>
              <a:rPr lang="en-US" altLang="zh-CN" sz="1200" b="0" i="0" kern="1200" dirty="0" smtClean="0">
                <a:solidFill>
                  <a:schemeClr val="tx1"/>
                </a:solidFill>
                <a:effectLst/>
                <a:latin typeface="+mn-lt"/>
                <a:ea typeface="+mn-ea"/>
                <a:cs typeface="+mn-cs"/>
              </a:rPr>
              <a:t>score</a:t>
            </a:r>
            <a:r>
              <a:rPr lang="zh-CN" altLang="en-US" sz="1200" b="0" i="0" kern="1200" dirty="0" smtClean="0">
                <a:solidFill>
                  <a:schemeClr val="tx1"/>
                </a:solidFill>
                <a:effectLst/>
                <a:latin typeface="+mn-lt"/>
                <a:ea typeface="+mn-ea"/>
                <a:cs typeface="+mn-cs"/>
              </a:rPr>
              <a:t>都大于负样本的假设下，</a:t>
            </a:r>
            <a:r>
              <a:rPr lang="en-US" altLang="zh-CN" sz="1200" b="0" i="0" kern="1200" dirty="0" smtClean="0">
                <a:solidFill>
                  <a:schemeClr val="tx1"/>
                </a:solidFill>
                <a:effectLst/>
                <a:latin typeface="+mn-lt"/>
                <a:ea typeface="+mn-ea"/>
                <a:cs typeface="+mn-cs"/>
              </a:rPr>
              <a:t>AUC</a:t>
            </a:r>
            <a:r>
              <a:rPr lang="zh-CN" altLang="en-US" sz="1200" b="0" i="0" kern="1200" dirty="0" smtClean="0">
                <a:solidFill>
                  <a:schemeClr val="tx1"/>
                </a:solidFill>
                <a:effectLst/>
                <a:latin typeface="+mn-lt"/>
                <a:ea typeface="+mn-ea"/>
                <a:cs typeface="+mn-cs"/>
              </a:rPr>
              <a:t>的值为</a:t>
            </a:r>
            <a:r>
              <a:rPr lang="en-US" altLang="zh-CN" sz="1200" b="0" i="0" kern="1200" dirty="0" smtClean="0">
                <a:solidFill>
                  <a:schemeClr val="tx1"/>
                </a:solidFill>
                <a:effectLst/>
                <a:latin typeface="+mn-lt"/>
                <a:ea typeface="+mn-ea"/>
                <a:cs typeface="+mn-cs"/>
              </a:rPr>
              <a:t>1</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、根据上面的解释，不难得出，</a:t>
            </a:r>
            <a:r>
              <a:rPr lang="en-US" altLang="zh-CN" sz="1200" b="0" i="0" kern="1200" dirty="0" smtClean="0">
                <a:solidFill>
                  <a:schemeClr val="tx1"/>
                </a:solidFill>
                <a:effectLst/>
                <a:latin typeface="+mn-lt"/>
                <a:ea typeface="+mn-ea"/>
                <a:cs typeface="+mn-cs"/>
              </a:rPr>
              <a:t>rank</a:t>
            </a:r>
            <a:r>
              <a:rPr lang="zh-CN" altLang="en-US" sz="1200" b="0" i="0" kern="1200" dirty="0" smtClean="0">
                <a:solidFill>
                  <a:schemeClr val="tx1"/>
                </a:solidFill>
                <a:effectLst/>
                <a:latin typeface="+mn-lt"/>
                <a:ea typeface="+mn-ea"/>
                <a:cs typeface="+mn-cs"/>
              </a:rPr>
              <a:t>的值代表的是能够产生</a:t>
            </a:r>
            <a:r>
              <a:rPr lang="en-US" altLang="zh-CN" sz="1200" b="0" i="0" kern="1200" dirty="0" smtClean="0">
                <a:solidFill>
                  <a:schemeClr val="tx1"/>
                </a:solidFill>
                <a:effectLst/>
                <a:latin typeface="+mn-lt"/>
                <a:ea typeface="+mn-ea"/>
                <a:cs typeface="+mn-cs"/>
              </a:rPr>
              <a:t>score</a:t>
            </a:r>
            <a:r>
              <a:rPr lang="zh-CN" altLang="en-US" sz="1200" b="0" i="0" kern="1200" dirty="0" smtClean="0">
                <a:solidFill>
                  <a:schemeClr val="tx1"/>
                </a:solidFill>
                <a:effectLst/>
                <a:latin typeface="+mn-lt"/>
                <a:ea typeface="+mn-ea"/>
                <a:cs typeface="+mn-cs"/>
              </a:rPr>
              <a:t>前大后小的这样的组合数，但是这里包含了（正，正）的情况，所以要减去这样的组（即排在它后面正例的个数），即可得到上面的公式</a:t>
            </a:r>
            <a:endParaRPr lang="zh-CN" altLang="en-US" sz="1200" b="0" i="0" kern="1200" dirty="0" smtClean="0">
              <a:solidFill>
                <a:schemeClr val="tx1"/>
              </a:solidFill>
              <a:effectLst/>
              <a:latin typeface="+mn-lt"/>
              <a:ea typeface="+mn-ea"/>
              <a:cs typeface="+mn-cs"/>
            </a:endParaRPr>
          </a:p>
          <a:p>
            <a:r>
              <a:rPr lang="en-US" altLang="zh-CN" dirty="0" smtClean="0"/>
              <a:t>https://blog.csdn.net/yijuan_hw/article/details/83189281?spm=1001.2101.3001.6650.2&amp;utm_medium=distribute.pc_relevant.none-task-blog-2%7Edefault%7ECTRLIST%7ERate-2-83189281-blog-48711355.t5_layer_eslanding_SACD_04&amp;depth_1-utm_source=distribute.pc_relevant.none-task-blog-2%7Edefault%7ECTRLIST%7ERate-2-83189281-blog-48711355.t5_layer_eslanding_SACD_04&amp;utm_relevant_index=5</a:t>
            </a:r>
            <a:endParaRPr lang="en-US" altLang="zh-CN" dirty="0" smtClean="0"/>
          </a:p>
          <a:p>
            <a:endParaRPr lang="en-US" altLang="zh-CN" dirty="0" smtClean="0"/>
          </a:p>
          <a:p>
            <a:r>
              <a:rPr lang="en-US" altLang="zh-CN" dirty="0" smtClean="0"/>
              <a:t>https://blog.csdn.net/pzy20062141/article/details/48711355?spm=1001.2101.3001.6661.1&amp;utm_medium=distribute.pc_relevant_t0.none-task-blog-2%7Edefault%7ECTRLIST%7ERate-1-48711355-blog-108931093.t5_layer_eslanding_S_0&amp;depth_1-utm_source=distribute.pc_relevant_t0.none-task-blog-2%7Edefault%7ECTRLIST%7ERate-1-48711355-blog-108931093.t5_layer_eslanding_S_0&amp;utm_relevant_index=1</a:t>
            </a:r>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p:sp>
      <p:sp>
        <p:nvSpPr>
          <p:cNvPr id="46082" name="文本占位符 2"/>
          <p:cNvSpPr>
            <a:spLocks noGrp="1"/>
          </p:cNvSpPr>
          <p:nvPr>
            <p:ph type="body"/>
          </p:nvPr>
        </p:nvSpPr>
        <p:spPr/>
        <p:txBody>
          <a:bodyPr lIns="91440" tIns="45720" rIns="91440" bIns="45720" anchor="t" anchorCtr="0"/>
          <a:lstStyle/>
          <a:p>
            <a:pPr lvl="0"/>
            <a:r>
              <a:rPr lang="zh-CN" altLang="en-US"/>
              <a:t>求</a:t>
            </a:r>
            <a:r>
              <a:rPr lang="en-US" altLang="zh-CN"/>
              <a:t>score</a:t>
            </a:r>
            <a:r>
              <a:rPr lang="zh-CN" altLang="en-US"/>
              <a:t>的时候用的是 </a:t>
            </a:r>
            <a:r>
              <a:rPr lang="en-US" altLang="zh-CN"/>
              <a:t>clf.decision_function(X_test),  </a:t>
            </a:r>
            <a:r>
              <a:rPr lang="zh-CN" altLang="en-US"/>
              <a:t>而直接看分类结果用的是  </a:t>
            </a:r>
            <a:r>
              <a:rPr lang="en-US" altLang="zh-CN"/>
              <a:t>clf.</a:t>
            </a:r>
            <a:r>
              <a:rPr lang="zh-CN" altLang="en-US"/>
              <a:t>predict </a:t>
            </a:r>
            <a:r>
              <a:rPr lang="en-US" altLang="zh-CN"/>
              <a:t>(X_test</a:t>
            </a:r>
            <a:r>
              <a:rPr lang="zh-CN" altLang="en-US"/>
              <a: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p:sp>
      <p:sp>
        <p:nvSpPr>
          <p:cNvPr id="52226" name="文本占位符 2"/>
          <p:cNvSpPr>
            <a:spLocks noGrp="1"/>
          </p:cNvSpPr>
          <p:nvPr>
            <p:ph type="body"/>
          </p:nvPr>
        </p:nvSpPr>
        <p:spPr/>
        <p:txBody>
          <a:bodyPr lIns="91440" tIns="45720" rIns="91440" bIns="45720" anchor="t" anchorCtr="0"/>
          <a:lstStyle/>
          <a:p>
            <a:pPr lvl="0"/>
            <a:r>
              <a:rPr lang="zh-CN" altLang="en-US"/>
              <a:t>sklearn通过OneVsRestClassifier实现svm.SVC的多分类</a:t>
            </a:r>
            <a:r>
              <a:rPr lang="en-US" altLang="zh-CN"/>
              <a:t>,</a:t>
            </a:r>
            <a:r>
              <a:rPr lang="zh-CN" altLang="en-US"/>
              <a:t>因为原本 </a:t>
            </a:r>
            <a:r>
              <a:rPr lang="en-US" altLang="zh-CN"/>
              <a:t>svm</a:t>
            </a:r>
            <a:r>
              <a:rPr lang="zh-CN" altLang="en-US"/>
              <a:t>只能用于二分类，OneVsRestClassifier通过一对多，将问题转化！</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b="1" dirty="0" smtClean="0">
                <a:solidFill>
                  <a:schemeClr val="bg2">
                    <a:lumMod val="60000"/>
                    <a:lumOff val="40000"/>
                  </a:schemeClr>
                </a:solidFill>
                <a:latin typeface="Calibri" panose="020F0502020204030204" charset="0"/>
              </a:rPr>
              <a:t>特异性</a:t>
            </a:r>
            <a:r>
              <a:rPr lang="zh-CN" altLang="en-US" sz="1200" b="1" dirty="0" smtClean="0">
                <a:solidFill>
                  <a:schemeClr val="bg2">
                    <a:lumMod val="60000"/>
                    <a:lumOff val="40000"/>
                  </a:schemeClr>
                </a:solidFill>
                <a:latin typeface="Calibri" panose="020F0502020204030204" charset="0"/>
              </a:rPr>
              <a:t>是</a:t>
            </a:r>
            <a:r>
              <a:rPr lang="zh-CN" altLang="en-US" sz="1200" b="0" u="sng" kern="1200" dirty="0" smtClean="0">
                <a:solidFill>
                  <a:schemeClr val="tx1"/>
                </a:solidFill>
                <a:effectLst/>
                <a:latin typeface="+mn-lt"/>
                <a:ea typeface="+mn-ea"/>
                <a:cs typeface="+mn-cs"/>
                <a:hlinkClick r:id="rId3"/>
              </a:rPr>
              <a:t>机器学习中</a:t>
            </a:r>
            <a:r>
              <a:rPr lang="zh-CN" altLang="en-US" sz="1200" b="0" i="0" u="sng" kern="1200" dirty="0" smtClean="0">
                <a:solidFill>
                  <a:schemeClr val="tx1"/>
                </a:solidFill>
                <a:effectLst/>
                <a:latin typeface="+mn-lt"/>
                <a:ea typeface="+mn-ea"/>
                <a:cs typeface="+mn-cs"/>
                <a:hlinkClick r:id="rId3"/>
              </a:rPr>
              <a:t>样本不</a:t>
            </a:r>
            <a:r>
              <a:rPr lang="zh-CN" altLang="en-US" sz="1200" b="0" u="sng" kern="1200" dirty="0" smtClean="0">
                <a:solidFill>
                  <a:schemeClr val="tx1"/>
                </a:solidFill>
                <a:effectLst/>
                <a:latin typeface="+mn-lt"/>
                <a:ea typeface="+mn-ea"/>
                <a:cs typeface="+mn-cs"/>
                <a:hlinkClick r:id="rId3"/>
              </a:rPr>
              <a:t>平衡</a:t>
            </a:r>
            <a:r>
              <a:rPr lang="zh-CN" altLang="en-US" sz="1200" b="0" u="sng" kern="1200" dirty="0" smtClean="0">
                <a:solidFill>
                  <a:schemeClr val="tx1"/>
                </a:solidFill>
                <a:effectLst/>
                <a:latin typeface="+mn-lt"/>
                <a:ea typeface="+mn-ea"/>
                <a:cs typeface="+mn-cs"/>
              </a:rPr>
              <a:t>情况下常用的评价指标！！！</a:t>
            </a:r>
            <a:endParaRPr lang="zh-CN" altLang="en-US" sz="1200" b="0" kern="1200" dirty="0" smtClean="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那么我们用什么指标来判断模型？</a:t>
            </a:r>
            <a:endParaRPr lang="en-US" altLang="zh-CN" dirty="0" smtClean="0"/>
          </a:p>
          <a:p>
            <a:r>
              <a:rPr lang="zh-CN" altLang="en-US" dirty="0" smtClean="0"/>
              <a:t>后面三个是工程指标，第一个泛化能力最重要</a:t>
            </a:r>
            <a:endParaRPr lang="en-US" altLang="zh-CN" dirty="0" smtClean="0"/>
          </a:p>
          <a:p>
            <a:endParaRPr lang="en-US" altLang="zh-CN" dirty="0" smtClean="0"/>
          </a:p>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TextEdit="1"/>
          </p:cNvSpPr>
          <p:nvPr>
            <p:ph type="sldImg"/>
          </p:nvPr>
        </p:nvSpPr>
        <p:spPr/>
      </p:sp>
      <p:sp>
        <p:nvSpPr>
          <p:cNvPr id="60418" name="备注占位符 2"/>
          <p:cNvSpPr>
            <a:spLocks noGrp="1"/>
          </p:cNvSpPr>
          <p:nvPr>
            <p:ph type="body"/>
          </p:nvPr>
        </p:nvSpPr>
        <p:spPr/>
        <p:txBody>
          <a:bodyPr wrap="square" lIns="91440" tIns="45720" rIns="91440" bIns="45720" anchor="t" anchorCtr="0"/>
          <a:lstStyle/>
          <a:p>
            <a:pPr lvl="0"/>
            <a:r>
              <a:rPr lang="zh-CN" altLang="en-US" dirty="0"/>
              <a:t>给予均方误差的回归任务</a:t>
            </a:r>
            <a:endParaRPr lang="zh-CN" altLang="en-US" dirty="0"/>
          </a:p>
        </p:txBody>
      </p:sp>
      <p:sp>
        <p:nvSpPr>
          <p:cNvPr id="60419"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en-US" altLang="zh-CN" dirty="0" smtClean="0"/>
          </a:p>
          <a:p>
            <a:r>
              <a:rPr lang="zh-CN" altLang="en-US" dirty="0" smtClean="0"/>
              <a:t>一旦给定了问题假定的形式，所有可能的函数构成了一个空间，我们称之为假设空间。机器学习的问题可以看做是在假设空间中搜索合适的拟合函数的问题。</a:t>
            </a:r>
            <a:endParaRPr lang="en-US" altLang="zh-CN" dirty="0" smtClean="0"/>
          </a:p>
          <a:p>
            <a:r>
              <a:rPr lang="zh-CN" altLang="en-US" dirty="0" smtClean="0"/>
              <a:t>过拟合：过于复杂的数学模型比较容易发生过拟合，适当简化数学模型、在过拟合前提前结束训练、采用</a:t>
            </a:r>
            <a:r>
              <a:rPr lang="en-US" altLang="zh-CN" dirty="0" smtClean="0"/>
              <a:t>Dropout/Weight Decay</a:t>
            </a:r>
            <a:r>
              <a:rPr lang="zh-CN" altLang="en-US" dirty="0" smtClean="0"/>
              <a:t>手段等，可以减轻过拟合现象。</a:t>
            </a:r>
            <a:endParaRPr lang="zh-CN" altLang="en-US" dirty="0" smtClean="0"/>
          </a:p>
          <a:p>
            <a:r>
              <a:rPr lang="zh-CN" altLang="en-US" dirty="0" smtClean="0"/>
              <a:t>欠拟合：过于简单的数学模型，或训练时间太短，则可能引起欠拟合。对于前者，需使用更复杂的模型，对于后者，只需延长训练时间，即可有效缓解欠拟合现象。</a:t>
            </a:r>
            <a:endParaRPr lang="zh-CN" altLang="en-US" dirty="0" smtClean="0"/>
          </a:p>
          <a:p>
            <a:endParaRPr lang="zh-CN" altLang="en-US" dirty="0" smtClean="0"/>
          </a:p>
        </p:txBody>
      </p:sp>
      <p:sp>
        <p:nvSpPr>
          <p:cNvPr id="5" name="幻灯片图像占位符 4"/>
          <p:cNvSpPr>
            <a:spLocks noGrp="1" noRot="1" noChangeAspect="1"/>
          </p:cNvSpPr>
          <p:nvPr>
            <p:ph type="sldImg"/>
          </p:nvPr>
        </p:nvSpPr>
        <p:spPr>
          <a:xfrm>
            <a:off x="584200" y="765175"/>
            <a:ext cx="5930900" cy="33369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多项式函数的次数或阶！</a:t>
            </a:r>
            <a:r>
              <a:rPr lang="en-US" altLang="zh-CN" smtClean="0"/>
              <a:t>   </a:t>
            </a:r>
            <a:r>
              <a:rPr lang="zh-CN" altLang="en-US" smtClean="0"/>
              <a:t>有效容量受限于算法、参数、正则化等。</a:t>
            </a:r>
            <a:endParaRPr lang="en-US" dirty="0"/>
          </a:p>
        </p:txBody>
      </p:sp>
      <p:sp>
        <p:nvSpPr>
          <p:cNvPr id="5" name="幻灯片图像占位符 4"/>
          <p:cNvSpPr>
            <a:spLocks noGrp="1" noRot="1" noChangeAspect="1"/>
          </p:cNvSpPr>
          <p:nvPr>
            <p:ph type="sldImg"/>
          </p:nvPr>
        </p:nvSpPr>
        <p:spPr>
          <a:xfrm>
            <a:off x="584200" y="765175"/>
            <a:ext cx="5930900" cy="33369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p:sp>
      <p:sp>
        <p:nvSpPr>
          <p:cNvPr id="23554" name="文本占位符 2"/>
          <p:cNvSpPr>
            <a:spLocks noGrp="1"/>
          </p:cNvSpPr>
          <p:nvPr>
            <p:ph type="body"/>
          </p:nvPr>
        </p:nvSpPr>
        <p:spPr/>
        <p:txBody>
          <a:bodyPr wrap="square" lIns="91440" tIns="45720" rIns="91440" bIns="45720" anchor="t" anchorCtr="0"/>
          <a:lstStyle/>
          <a:p>
            <a:pPr lvl="0"/>
            <a:r>
              <a:rPr lang="zh-CN" altLang="en-US"/>
              <a:t>自助法和蒙特卡洛法都是统计模拟的方法</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评价某种药品的有效性： 男性，女性； 老年，中年，青年，儿童等等 可能存在较大差异！！！</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p:sp>
      <p:sp>
        <p:nvSpPr>
          <p:cNvPr id="26626" name="文本占位符 2"/>
          <p:cNvSpPr>
            <a:spLocks noGrp="1"/>
          </p:cNvSpPr>
          <p:nvPr>
            <p:ph type="body"/>
          </p:nvPr>
        </p:nvSpPr>
        <p:spPr/>
        <p:txBody>
          <a:bodyPr wrap="square" lIns="91440" tIns="45720" rIns="91440" bIns="45720" anchor="t" anchorCtr="0"/>
          <a:lstStyle/>
          <a:p>
            <a:pPr lvl="0"/>
            <a:r>
              <a:rPr lang="zh-CN" altLang="en-US"/>
              <a:t>神经网络的层数； 每一个权重系数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4098" name="Group 4"/>
          <p:cNvGrpSpPr/>
          <p:nvPr userDrawn="1"/>
        </p:nvGrpSpPr>
        <p:grpSpPr>
          <a:xfrm>
            <a:off x="0" y="-23812"/>
            <a:ext cx="8027988" cy="977900"/>
            <a:chOff x="0" y="0"/>
            <a:chExt cx="5057" cy="618"/>
          </a:xfrm>
        </p:grpSpPr>
        <p:pic>
          <p:nvPicPr>
            <p:cNvPr id="4099" name="矩形 7"/>
            <p:cNvPicPr/>
            <p:nvPr userDrawn="1"/>
          </p:nvPicPr>
          <p:blipFill>
            <a:blip r:embed="rId3"/>
            <a:stretch>
              <a:fillRect/>
            </a:stretch>
          </p:blipFill>
          <p:spPr>
            <a:xfrm>
              <a:off x="0" y="0"/>
              <a:ext cx="5057" cy="618"/>
            </a:xfrm>
            <a:prstGeom prst="rect">
              <a:avLst/>
            </a:prstGeom>
            <a:noFill/>
            <a:ln w="9525">
              <a:noFill/>
            </a:ln>
          </p:spPr>
        </p:pic>
        <p:sp>
          <p:nvSpPr>
            <p:cNvPr id="10" name="Text Box 6"/>
            <p:cNvSpPr txBox="1">
              <a:spLocks noChangeArrowheads="1"/>
            </p:cNvSpPr>
            <p:nvPr/>
          </p:nvSpPr>
          <p:spPr bwMode="auto">
            <a:xfrm>
              <a:off x="0" y="-1"/>
              <a:ext cx="5057" cy="618"/>
            </a:xfrm>
            <a:prstGeom prst="rect">
              <a:avLst/>
            </a:prstGeom>
            <a:noFill/>
            <a:ln>
              <a:noFill/>
            </a:ln>
          </p:spPr>
          <p:txBody>
            <a:bodyPr anchor="ctr"/>
            <a:lstStyle>
              <a:lvl1pPr algn="ctr">
                <a:defRPr>
                  <a:solidFill>
                    <a:srgbClr val="FFFFFF"/>
                  </a:solidFill>
                  <a:latin typeface="Calibri" panose="020F0502020204030204" charset="0"/>
                  <a:ea typeface="宋体" panose="02010600030101010101" pitchFamily="2" charset="-122"/>
                </a:defRPr>
              </a:lvl1pPr>
              <a:lvl2pPr marL="742950" indent="-285750" algn="ctr">
                <a:defRPr>
                  <a:solidFill>
                    <a:srgbClr val="FFFFFF"/>
                  </a:solidFill>
                  <a:latin typeface="Calibri" panose="020F0502020204030204" charset="0"/>
                  <a:ea typeface="宋体" panose="02010600030101010101" pitchFamily="2" charset="-122"/>
                </a:defRPr>
              </a:lvl2pPr>
              <a:lvl3pPr marL="1143000" indent="-228600" algn="ctr">
                <a:defRPr>
                  <a:solidFill>
                    <a:srgbClr val="FFFFFF"/>
                  </a:solidFill>
                  <a:latin typeface="Calibri" panose="020F0502020204030204" charset="0"/>
                  <a:ea typeface="宋体" panose="02010600030101010101" pitchFamily="2" charset="-122"/>
                </a:defRPr>
              </a:lvl3pPr>
              <a:lvl4pPr marL="1600200" indent="-228600" algn="ctr">
                <a:defRPr>
                  <a:solidFill>
                    <a:srgbClr val="FFFFFF"/>
                  </a:solidFill>
                  <a:latin typeface="Calibri" panose="020F0502020204030204" charset="0"/>
                  <a:ea typeface="宋体" panose="02010600030101010101" pitchFamily="2" charset="-122"/>
                </a:defRPr>
              </a:lvl4pPr>
              <a:lvl5pPr marL="2057400" indent="-228600" algn="ctr">
                <a:defRPr>
                  <a:solidFill>
                    <a:srgbClr val="FFFFFF"/>
                  </a:solidFill>
                  <a:latin typeface="Calibri" panose="020F050202020403020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2050" name="Rectangle 2"/>
          <p:cNvSpPr>
            <a:spLocks noGrp="1" noChangeArrowheads="1"/>
          </p:cNvSpPr>
          <p:nvPr>
            <p:ph type="ctrTitle"/>
          </p:nvPr>
        </p:nvSpPr>
        <p:spPr>
          <a:xfrm>
            <a:off x="685800" y="2130425"/>
            <a:ext cx="7772400" cy="1470025"/>
          </a:xfrm>
        </p:spPr>
        <p:txBody>
          <a:bodyPr/>
          <a:lstStyle>
            <a:lvl1pPr algn="ctr">
              <a:defRPr sz="4000"/>
            </a:lvl1pPr>
          </a:lstStyle>
          <a:p>
            <a:pPr fontAlgn="base"/>
            <a:r>
              <a:rPr lang="zh-CN" altLang="en-US" strike="noStrike" noProof="1"/>
              <a:t>单击此处编辑母版标题样式</a:t>
            </a:r>
            <a:endParaRPr lang="zh-CN" altLang="en-US" strike="noStrike" noProof="1"/>
          </a:p>
        </p:txBody>
      </p:sp>
      <p:sp>
        <p:nvSpPr>
          <p:cNvPr id="2051" name="Rectangle 3"/>
          <p:cNvSpPr>
            <a:spLocks noGrp="1" noChangeArrowheads="1"/>
          </p:cNvSpPr>
          <p:nvPr>
            <p:ph type="subTitle" idx="1"/>
          </p:nvPr>
        </p:nvSpPr>
        <p:spPr>
          <a:xfrm>
            <a:off x="1371600" y="3886200"/>
            <a:ext cx="6400800" cy="1055688"/>
          </a:xfrm>
        </p:spPr>
        <p:txBody>
          <a:bodyPr/>
          <a:lstStyle>
            <a:lvl1pPr marL="0" indent="0" algn="ctr">
              <a:buFontTx/>
              <a:buNone/>
              <a:defRPr sz="3000"/>
            </a:lvl1pPr>
          </a:lstStyle>
          <a:p>
            <a:pPr fontAlgn="base"/>
            <a:r>
              <a:rPr lang="zh-CN" altLang="en-US" strike="noStrike" noProof="1"/>
              <a:t>单击此处编辑母版副标题样式</a:t>
            </a:r>
            <a:endParaRPr lang="zh-CN" alt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4613"/>
            <a:ext cx="2057400" cy="60515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74613"/>
            <a:ext cx="6019800" cy="60515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4613"/>
            <a:ext cx="8229600" cy="86995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9413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852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349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102100"/>
            <a:ext cx="4038600" cy="23510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50688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4574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210050"/>
            <a:ext cx="4038600" cy="24590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341710" y="447468"/>
            <a:ext cx="8470106"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smtClean="0"/>
              <a:t>单击此处编辑母版标题样式</a:t>
            </a:r>
            <a:endParaRPr lang="zh-CN" altLang="en-US" dirty="0"/>
          </a:p>
        </p:txBody>
      </p:sp>
      <p:sp>
        <p:nvSpPr>
          <p:cNvPr id="9" name="文本占位符 6"/>
          <p:cNvSpPr>
            <a:spLocks noGrp="1"/>
          </p:cNvSpPr>
          <p:nvPr>
            <p:ph type="body" sz="quarter" idx="10" hasCustomPrompt="1"/>
          </p:nvPr>
        </p:nvSpPr>
        <p:spPr>
          <a:xfrm>
            <a:off x="341709" y="1047750"/>
            <a:ext cx="847010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5122" name="Group 4"/>
          <p:cNvGrpSpPr/>
          <p:nvPr userDrawn="1"/>
        </p:nvGrpSpPr>
        <p:grpSpPr>
          <a:xfrm>
            <a:off x="0" y="-23812"/>
            <a:ext cx="8027988" cy="977900"/>
            <a:chOff x="0" y="0"/>
            <a:chExt cx="5057" cy="618"/>
          </a:xfrm>
        </p:grpSpPr>
        <p:pic>
          <p:nvPicPr>
            <p:cNvPr id="5123" name="矩形 7"/>
            <p:cNvPicPr/>
            <p:nvPr userDrawn="1"/>
          </p:nvPicPr>
          <p:blipFill>
            <a:blip r:embed="rId3"/>
            <a:stretch>
              <a:fillRect/>
            </a:stretch>
          </p:blipFill>
          <p:spPr>
            <a:xfrm>
              <a:off x="0" y="0"/>
              <a:ext cx="5057" cy="618"/>
            </a:xfrm>
            <a:prstGeom prst="rect">
              <a:avLst/>
            </a:prstGeom>
            <a:noFill/>
            <a:ln w="9525">
              <a:noFill/>
            </a:ln>
          </p:spPr>
        </p:pic>
        <p:sp>
          <p:nvSpPr>
            <p:cNvPr id="10" name="Text Box 6"/>
            <p:cNvSpPr txBox="1">
              <a:spLocks noChangeArrowheads="1"/>
            </p:cNvSpPr>
            <p:nvPr/>
          </p:nvSpPr>
          <p:spPr bwMode="auto">
            <a:xfrm>
              <a:off x="0" y="-1"/>
              <a:ext cx="5057" cy="618"/>
            </a:xfrm>
            <a:prstGeom prst="rect">
              <a:avLst/>
            </a:prstGeom>
            <a:noFill/>
            <a:ln>
              <a:noFill/>
            </a:ln>
          </p:spPr>
          <p:txBody>
            <a:bodyPr anchor="ctr"/>
            <a:lstStyle>
              <a:lvl1pPr algn="ctr">
                <a:defRPr>
                  <a:solidFill>
                    <a:srgbClr val="FFFFFF"/>
                  </a:solidFill>
                  <a:latin typeface="Calibri" panose="020F0502020204030204" charset="0"/>
                  <a:ea typeface="宋体" panose="02010600030101010101" pitchFamily="2" charset="-122"/>
                </a:defRPr>
              </a:lvl1pPr>
              <a:lvl2pPr marL="742950" indent="-285750" algn="ctr">
                <a:defRPr>
                  <a:solidFill>
                    <a:srgbClr val="FFFFFF"/>
                  </a:solidFill>
                  <a:latin typeface="Calibri" panose="020F0502020204030204" charset="0"/>
                  <a:ea typeface="宋体" panose="02010600030101010101" pitchFamily="2" charset="-122"/>
                </a:defRPr>
              </a:lvl2pPr>
              <a:lvl3pPr marL="1143000" indent="-228600" algn="ctr">
                <a:defRPr>
                  <a:solidFill>
                    <a:srgbClr val="FFFFFF"/>
                  </a:solidFill>
                  <a:latin typeface="Calibri" panose="020F0502020204030204" charset="0"/>
                  <a:ea typeface="宋体" panose="02010600030101010101" pitchFamily="2" charset="-122"/>
                </a:defRPr>
              </a:lvl3pPr>
              <a:lvl4pPr marL="1600200" indent="-228600" algn="ctr">
                <a:defRPr>
                  <a:solidFill>
                    <a:srgbClr val="FFFFFF"/>
                  </a:solidFill>
                  <a:latin typeface="Calibri" panose="020F0502020204030204" charset="0"/>
                  <a:ea typeface="宋体" panose="02010600030101010101" pitchFamily="2" charset="-122"/>
                </a:defRPr>
              </a:lvl4pPr>
              <a:lvl5pPr marL="2057400" indent="-228600" algn="ctr">
                <a:defRPr>
                  <a:solidFill>
                    <a:srgbClr val="FFFFFF"/>
                  </a:solidFill>
                  <a:latin typeface="Calibri" panose="020F050202020403020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2050" name="Rectangle 2"/>
          <p:cNvSpPr>
            <a:spLocks noGrp="1" noChangeArrowheads="1"/>
          </p:cNvSpPr>
          <p:nvPr>
            <p:ph type="ctrTitle"/>
          </p:nvPr>
        </p:nvSpPr>
        <p:spPr>
          <a:xfrm>
            <a:off x="685800" y="2130425"/>
            <a:ext cx="7772400" cy="1470025"/>
          </a:xfrm>
        </p:spPr>
        <p:txBody>
          <a:bodyPr/>
          <a:lstStyle>
            <a:lvl1pPr algn="ctr">
              <a:defRPr sz="4000"/>
            </a:lvl1pPr>
          </a:lstStyle>
          <a:p>
            <a:pPr fontAlgn="base"/>
            <a:r>
              <a:rPr lang="zh-CN" altLang="en-US" strike="noStrike" noProof="1"/>
              <a:t>单击此处编辑母版标题样式</a:t>
            </a:r>
            <a:endParaRPr lang="zh-CN" altLang="en-US" strike="noStrike" noProof="1"/>
          </a:p>
        </p:txBody>
      </p:sp>
      <p:sp>
        <p:nvSpPr>
          <p:cNvPr id="2051" name="Rectangle 3"/>
          <p:cNvSpPr>
            <a:spLocks noGrp="1" noChangeArrowheads="1"/>
          </p:cNvSpPr>
          <p:nvPr>
            <p:ph type="subTitle" idx="1"/>
          </p:nvPr>
        </p:nvSpPr>
        <p:spPr>
          <a:xfrm>
            <a:off x="1371600" y="3886200"/>
            <a:ext cx="6400800" cy="1055688"/>
          </a:xfrm>
        </p:spPr>
        <p:txBody>
          <a:bodyPr/>
          <a:lstStyle>
            <a:lvl1pPr marL="0" indent="0" algn="ctr">
              <a:buFontTx/>
              <a:buNone/>
              <a:defRPr sz="3000"/>
            </a:lvl1pPr>
          </a:lstStyle>
          <a:p>
            <a:pPr fontAlgn="base"/>
            <a:r>
              <a:rPr lang="zh-CN" altLang="en-US" strike="noStrike" noProof="1"/>
              <a:t>单击此处编辑母版副标题样式</a:t>
            </a:r>
            <a:endParaRPr lang="zh-CN" altLang="en-US" strike="noStrike" noProof="1"/>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4613"/>
            <a:ext cx="2057400" cy="60515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74613"/>
            <a:ext cx="6019800" cy="60515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4613"/>
            <a:ext cx="8229600" cy="86995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9413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852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349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102100"/>
            <a:ext cx="4038600" cy="23510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50688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4574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210050"/>
            <a:ext cx="4038600" cy="24590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46" name="Group 4"/>
          <p:cNvGrpSpPr/>
          <p:nvPr userDrawn="1"/>
        </p:nvGrpSpPr>
        <p:grpSpPr>
          <a:xfrm>
            <a:off x="0" y="-23812"/>
            <a:ext cx="8027988" cy="977900"/>
            <a:chOff x="0" y="0"/>
            <a:chExt cx="5057" cy="618"/>
          </a:xfrm>
        </p:grpSpPr>
        <p:pic>
          <p:nvPicPr>
            <p:cNvPr id="6147" name="矩形 7"/>
            <p:cNvPicPr/>
            <p:nvPr userDrawn="1"/>
          </p:nvPicPr>
          <p:blipFill>
            <a:blip r:embed="rId3"/>
            <a:stretch>
              <a:fillRect/>
            </a:stretch>
          </p:blipFill>
          <p:spPr>
            <a:xfrm>
              <a:off x="0" y="0"/>
              <a:ext cx="5057" cy="618"/>
            </a:xfrm>
            <a:prstGeom prst="rect">
              <a:avLst/>
            </a:prstGeom>
            <a:noFill/>
            <a:ln w="9525">
              <a:noFill/>
            </a:ln>
          </p:spPr>
        </p:pic>
        <p:sp>
          <p:nvSpPr>
            <p:cNvPr id="10" name="Text Box 6"/>
            <p:cNvSpPr txBox="1">
              <a:spLocks noChangeArrowheads="1"/>
            </p:cNvSpPr>
            <p:nvPr/>
          </p:nvSpPr>
          <p:spPr bwMode="auto">
            <a:xfrm>
              <a:off x="0" y="-1"/>
              <a:ext cx="5057" cy="618"/>
            </a:xfrm>
            <a:prstGeom prst="rect">
              <a:avLst/>
            </a:prstGeom>
            <a:noFill/>
            <a:ln>
              <a:noFill/>
            </a:ln>
          </p:spPr>
          <p:txBody>
            <a:bodyPr anchor="ctr"/>
            <a:lstStyle>
              <a:lvl1pPr algn="ctr">
                <a:defRPr>
                  <a:solidFill>
                    <a:srgbClr val="FFFFFF"/>
                  </a:solidFill>
                  <a:latin typeface="Calibri" panose="020F0502020204030204" charset="0"/>
                  <a:ea typeface="宋体" panose="02010600030101010101" pitchFamily="2" charset="-122"/>
                </a:defRPr>
              </a:lvl1pPr>
              <a:lvl2pPr marL="742950" indent="-285750" algn="ctr">
                <a:defRPr>
                  <a:solidFill>
                    <a:srgbClr val="FFFFFF"/>
                  </a:solidFill>
                  <a:latin typeface="Calibri" panose="020F0502020204030204" charset="0"/>
                  <a:ea typeface="宋体" panose="02010600030101010101" pitchFamily="2" charset="-122"/>
                </a:defRPr>
              </a:lvl2pPr>
              <a:lvl3pPr marL="1143000" indent="-228600" algn="ctr">
                <a:defRPr>
                  <a:solidFill>
                    <a:srgbClr val="FFFFFF"/>
                  </a:solidFill>
                  <a:latin typeface="Calibri" panose="020F0502020204030204" charset="0"/>
                  <a:ea typeface="宋体" panose="02010600030101010101" pitchFamily="2" charset="-122"/>
                </a:defRPr>
              </a:lvl3pPr>
              <a:lvl4pPr marL="1600200" indent="-228600" algn="ctr">
                <a:defRPr>
                  <a:solidFill>
                    <a:srgbClr val="FFFFFF"/>
                  </a:solidFill>
                  <a:latin typeface="Calibri" panose="020F0502020204030204" charset="0"/>
                  <a:ea typeface="宋体" panose="02010600030101010101" pitchFamily="2" charset="-122"/>
                </a:defRPr>
              </a:lvl4pPr>
              <a:lvl5pPr marL="2057400" indent="-228600" algn="ctr">
                <a:defRPr>
                  <a:solidFill>
                    <a:srgbClr val="FFFFFF"/>
                  </a:solidFill>
                  <a:latin typeface="Calibri" panose="020F050202020403020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2050" name="Rectangle 2"/>
          <p:cNvSpPr>
            <a:spLocks noGrp="1" noChangeArrowheads="1"/>
          </p:cNvSpPr>
          <p:nvPr>
            <p:ph type="ctrTitle"/>
          </p:nvPr>
        </p:nvSpPr>
        <p:spPr>
          <a:xfrm>
            <a:off x="685800" y="2130425"/>
            <a:ext cx="7772400" cy="1470025"/>
          </a:xfrm>
        </p:spPr>
        <p:txBody>
          <a:bodyPr/>
          <a:lstStyle>
            <a:lvl1pPr algn="ctr">
              <a:defRPr sz="4000"/>
            </a:lvl1pPr>
          </a:lstStyle>
          <a:p>
            <a:pPr fontAlgn="base"/>
            <a:r>
              <a:rPr lang="zh-CN" altLang="en-US" strike="noStrike" noProof="1"/>
              <a:t>单击此处编辑母版标题样式</a:t>
            </a:r>
            <a:endParaRPr lang="zh-CN" altLang="en-US" strike="noStrike" noProof="1"/>
          </a:p>
        </p:txBody>
      </p:sp>
      <p:sp>
        <p:nvSpPr>
          <p:cNvPr id="2051" name="Rectangle 3"/>
          <p:cNvSpPr>
            <a:spLocks noGrp="1" noChangeArrowheads="1"/>
          </p:cNvSpPr>
          <p:nvPr>
            <p:ph type="subTitle" idx="1"/>
          </p:nvPr>
        </p:nvSpPr>
        <p:spPr>
          <a:xfrm>
            <a:off x="1371600" y="3886200"/>
            <a:ext cx="6400800" cy="1055688"/>
          </a:xfrm>
        </p:spPr>
        <p:txBody>
          <a:bodyPr/>
          <a:lstStyle>
            <a:lvl1pPr marL="0" indent="0" algn="ctr">
              <a:buFontTx/>
              <a:buNone/>
              <a:defRPr sz="3000"/>
            </a:lvl1pPr>
          </a:lstStyle>
          <a:p>
            <a:pPr fontAlgn="base"/>
            <a:r>
              <a:rPr lang="zh-CN" altLang="en-US" strike="noStrike" noProof="1"/>
              <a:t>单击此处编辑母版副标题样式</a:t>
            </a:r>
            <a:endParaRPr lang="zh-CN" altLang="en-US" strike="noStrike" noProof="1"/>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4613"/>
            <a:ext cx="2057400" cy="60515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74613"/>
            <a:ext cx="6019800" cy="60515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4613"/>
            <a:ext cx="8229600" cy="86995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9413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852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349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102100"/>
            <a:ext cx="4038600" cy="23510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50688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4574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210050"/>
            <a:ext cx="4038600" cy="24590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eaLnBrk="1" hangingPunct="1">
                <a:defRPr/>
              </a:pPr>
              <a:endParaRPr lang="zh-CN" altLang="zh-CN" b="0">
                <a:solidFill>
                  <a:schemeClr val="tx1"/>
                </a:solidFill>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grpSp>
      </p:grpSp>
      <p:sp>
        <p:nvSpPr>
          <p:cNvPr id="317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endParaRPr lang="zh-CN" altLang="en-US" noProof="0"/>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fld id="{8FF34017-CC65-4A53-B6E0-A58F9D47DFAC}" type="slidenum">
              <a:rPr lang="en-US" altLang="zh-CN"/>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fld id="{F5088719-DCD1-4AA6-A695-37E5E4873B94}"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fld id="{9047602D-4DCA-4727-9A01-19E89BD05827}"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fld id="{0FD5AB84-883A-4498-8146-19605F9ADDE1}"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fld id="{0B83137F-F6DE-43FB-A01F-81BF298BA160}" type="slidenum">
              <a:rPr lang="en-US" altLang="zh-CN"/>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fld id="{CB3B265F-90C4-4158-BC38-B897E16741C9}" type="slidenum">
              <a:rPr lang="en-US" altLang="zh-CN"/>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fld id="{5F8E5C1B-6F15-4B07-828B-1FF1A0525B2A}" type="slidenum">
              <a:rPr lang="en-US" altLang="zh-CN"/>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fld id="{864D2CC1-0EE1-41E6-942F-0EC5354C5A55}"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fld id="{B6E4D56B-CD26-4CAF-949A-21C337BBA536}"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fld id="{FFE99660-F61D-4218-87DB-84AB27BCFC20}"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fld id="{C00683D9-E0B6-452A-9BFC-6C15129AEA18}"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341710" y="447468"/>
            <a:ext cx="8470106"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890905">
              <a:lnSpc>
                <a:spcPts val="2575"/>
              </a:lnSpc>
              <a:spcBef>
                <a:spcPts val="0"/>
              </a:spcBef>
              <a:buFont typeface="Arial" panose="020B0604020202020204" pitchFamily="34" charset="0"/>
            </a:pPr>
            <a:r>
              <a:rPr lang="zh-CN" altLang="en-US" smtClean="0"/>
              <a:t>单击此处编辑母版标题样式</a:t>
            </a:r>
            <a:endParaRPr lang="zh-CN" altLang="en-US" dirty="0"/>
          </a:p>
        </p:txBody>
      </p:sp>
      <p:sp>
        <p:nvSpPr>
          <p:cNvPr id="9" name="文本占位符 6"/>
          <p:cNvSpPr>
            <a:spLocks noGrp="1"/>
          </p:cNvSpPr>
          <p:nvPr>
            <p:ph type="body" sz="quarter" idx="10" hasCustomPrompt="1"/>
          </p:nvPr>
        </p:nvSpPr>
        <p:spPr>
          <a:xfrm>
            <a:off x="341710" y="1047751"/>
            <a:ext cx="847010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png"/><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7" Type="http://schemas.openxmlformats.org/officeDocument/2006/relationships/theme" Target="../theme/theme2.xml"/><Relationship Id="rId16" Type="http://schemas.openxmlformats.org/officeDocument/2006/relationships/image" Target="../media/image2.png"/><Relationship Id="rId15" Type="http://schemas.openxmlformats.org/officeDocument/2006/relationships/image" Target="../media/image1.jpeg"/><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 Type="http://schemas.openxmlformats.org/officeDocument/2006/relationships/slideLayout" Target="../slideLayouts/slideLayout31.xml"/><Relationship Id="rId17" Type="http://schemas.openxmlformats.org/officeDocument/2006/relationships/theme" Target="../theme/theme3.xml"/><Relationship Id="rId16" Type="http://schemas.openxmlformats.org/officeDocument/2006/relationships/image" Target="../media/image2.png"/><Relationship Id="rId15" Type="http://schemas.openxmlformats.org/officeDocument/2006/relationships/image" Target="../media/image1.jpeg"/><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slideLayout" Target="../slideLayouts/slideLayout51.xml"/><Relationship Id="rId7" Type="http://schemas.openxmlformats.org/officeDocument/2006/relationships/slideLayout" Target="../slideLayouts/slideLayout50.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3" Type="http://schemas.openxmlformats.org/officeDocument/2006/relationships/slideLayout" Target="../slideLayouts/slideLayout46.xml"/><Relationship Id="rId2" Type="http://schemas.openxmlformats.org/officeDocument/2006/relationships/slideLayout" Target="../slideLayouts/slideLayout45.xml"/><Relationship Id="rId13" Type="http://schemas.openxmlformats.org/officeDocument/2006/relationships/theme" Target="../theme/theme4.xml"/><Relationship Id="rId12" Type="http://schemas.openxmlformats.org/officeDocument/2006/relationships/slideLayout" Target="../slideLayouts/slideLayout55.xml"/><Relationship Id="rId11" Type="http://schemas.openxmlformats.org/officeDocument/2006/relationships/slideLayout" Target="../slideLayouts/slideLayout54.xml"/><Relationship Id="rId10" Type="http://schemas.openxmlformats.org/officeDocument/2006/relationships/slideLayout" Target="../slideLayouts/slideLayout53.xml"/><Relationship Id="rId1"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74613"/>
            <a:ext cx="8229600" cy="86995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028" name="Group 4"/>
          <p:cNvGrpSpPr/>
          <p:nvPr userDrawn="1"/>
        </p:nvGrpSpPr>
        <p:grpSpPr>
          <a:xfrm>
            <a:off x="0" y="-23812"/>
            <a:ext cx="8027988" cy="977900"/>
            <a:chOff x="0" y="0"/>
            <a:chExt cx="5057" cy="618"/>
          </a:xfrm>
        </p:grpSpPr>
        <p:pic>
          <p:nvPicPr>
            <p:cNvPr id="1029" name="矩形 7"/>
            <p:cNvPicPr/>
            <p:nvPr userDrawn="1"/>
          </p:nvPicPr>
          <p:blipFill>
            <a:blip r:embed="rId17"/>
            <a:stretch>
              <a:fillRect/>
            </a:stretch>
          </p:blipFill>
          <p:spPr>
            <a:xfrm>
              <a:off x="0" y="0"/>
              <a:ext cx="5057" cy="618"/>
            </a:xfrm>
            <a:prstGeom prst="rect">
              <a:avLst/>
            </a:prstGeom>
            <a:noFill/>
            <a:ln w="9525">
              <a:noFill/>
            </a:ln>
          </p:spPr>
        </p:pic>
        <p:sp>
          <p:nvSpPr>
            <p:cNvPr id="1031" name="Text Box 6"/>
            <p:cNvSpPr txBox="1">
              <a:spLocks noChangeArrowheads="1"/>
            </p:cNvSpPr>
            <p:nvPr/>
          </p:nvSpPr>
          <p:spPr bwMode="auto">
            <a:xfrm>
              <a:off x="0" y="-1"/>
              <a:ext cx="5057" cy="618"/>
            </a:xfrm>
            <a:prstGeom prst="rect">
              <a:avLst/>
            </a:prstGeom>
            <a:noFill/>
            <a:ln>
              <a:noFill/>
            </a:ln>
          </p:spPr>
          <p:txBody>
            <a:bodyPr anchor="ctr"/>
            <a:lstStyle>
              <a:lvl1pPr algn="ctr">
                <a:defRPr>
                  <a:solidFill>
                    <a:srgbClr val="FFFFFF"/>
                  </a:solidFill>
                  <a:latin typeface="Calibri" panose="020F0502020204030204" charset="0"/>
                  <a:ea typeface="宋体" panose="02010600030101010101" pitchFamily="2" charset="-122"/>
                </a:defRPr>
              </a:lvl1pPr>
              <a:lvl2pPr marL="742950" indent="-285750" algn="ctr">
                <a:defRPr>
                  <a:solidFill>
                    <a:srgbClr val="FFFFFF"/>
                  </a:solidFill>
                  <a:latin typeface="Calibri" panose="020F0502020204030204" charset="0"/>
                  <a:ea typeface="宋体" panose="02010600030101010101" pitchFamily="2" charset="-122"/>
                </a:defRPr>
              </a:lvl2pPr>
              <a:lvl3pPr marL="1143000" indent="-228600" algn="ctr">
                <a:defRPr>
                  <a:solidFill>
                    <a:srgbClr val="FFFFFF"/>
                  </a:solidFill>
                  <a:latin typeface="Calibri" panose="020F0502020204030204" charset="0"/>
                  <a:ea typeface="宋体" panose="02010600030101010101" pitchFamily="2" charset="-122"/>
                </a:defRPr>
              </a:lvl3pPr>
              <a:lvl4pPr marL="1600200" indent="-228600" algn="ctr">
                <a:defRPr>
                  <a:solidFill>
                    <a:srgbClr val="FFFFFF"/>
                  </a:solidFill>
                  <a:latin typeface="Calibri" panose="020F0502020204030204" charset="0"/>
                  <a:ea typeface="宋体" panose="02010600030101010101" pitchFamily="2" charset="-122"/>
                </a:defRPr>
              </a:lvl4pPr>
              <a:lvl5pPr marL="2057400" indent="-228600" algn="ctr">
                <a:defRPr>
                  <a:solidFill>
                    <a:srgbClr val="FFFFFF"/>
                  </a:solidFill>
                  <a:latin typeface="Calibri" panose="020F050202020403020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2" name="Text Box 10"/>
          <p:cNvSpPr txBox="1"/>
          <p:nvPr/>
        </p:nvSpPr>
        <p:spPr>
          <a:xfrm>
            <a:off x="8027988" y="6453188"/>
            <a:ext cx="1116012" cy="366712"/>
          </a:xfrm>
          <a:prstGeom prst="rect">
            <a:avLst/>
          </a:prstGeom>
          <a:noFill/>
          <a:ln w="12700">
            <a:noFill/>
          </a:ln>
        </p:spPr>
        <p:txBody>
          <a:bodyPr anchor="t" anchorCtr="0">
            <a:spAutoFit/>
          </a:bodyPr>
          <a:lstStyle/>
          <a:p>
            <a:pPr lvl="0" algn="r">
              <a:spcBef>
                <a:spcPct val="50000"/>
              </a:spcBef>
            </a:pPr>
            <a:fld id="{9A0DB2DC-4C9A-4742-B13C-FB6460FD3503}" type="slidenum">
              <a:rPr lang="zh-CN" altLang="en-US" dirty="0">
                <a:latin typeface="Calibri" panose="020F0502020204030204" charset="0"/>
                <a:ea typeface="宋体" panose="02010600030101010101" pitchFamily="2" charset="-122"/>
              </a:rPr>
            </a:fld>
            <a:endParaRPr lang="zh-CN" altLang="en-US" dirty="0">
              <a:latin typeface="Calibri" panose="020F0502020204030204"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5pPr>
      <a:lvl6pPr marL="4572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6pPr>
      <a:lvl7pPr marL="9144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7pPr>
      <a:lvl8pPr marL="13716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8pPr>
      <a:lvl9pPr marL="18288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eaLnBrk="0" fontAlgn="base" hangingPunct="0">
        <a:spcBef>
          <a:spcPct val="20000"/>
        </a:spcBef>
        <a:spcAft>
          <a:spcPct val="0"/>
        </a:spcAft>
        <a:buChar char="»"/>
        <a:defRPr sz="2000">
          <a:solidFill>
            <a:schemeClr val="bg1"/>
          </a:solidFill>
          <a:latin typeface="+mn-lt"/>
          <a:ea typeface="+mn-ea"/>
        </a:defRPr>
      </a:lvl6pPr>
      <a:lvl7pPr marL="2971800" indent="-228600" algn="l" rtl="0" eaLnBrk="0" fontAlgn="base" hangingPunct="0">
        <a:spcBef>
          <a:spcPct val="20000"/>
        </a:spcBef>
        <a:spcAft>
          <a:spcPct val="0"/>
        </a:spcAft>
        <a:buChar char="»"/>
        <a:defRPr sz="2000">
          <a:solidFill>
            <a:schemeClr val="bg1"/>
          </a:solidFill>
          <a:latin typeface="+mn-lt"/>
          <a:ea typeface="+mn-ea"/>
        </a:defRPr>
      </a:lvl7pPr>
      <a:lvl8pPr marL="3429000" indent="-228600" algn="l" rtl="0" eaLnBrk="0" fontAlgn="base" hangingPunct="0">
        <a:spcBef>
          <a:spcPct val="20000"/>
        </a:spcBef>
        <a:spcAft>
          <a:spcPct val="0"/>
        </a:spcAft>
        <a:buChar char="»"/>
        <a:defRPr sz="2000">
          <a:solidFill>
            <a:schemeClr val="bg1"/>
          </a:solidFill>
          <a:latin typeface="+mn-lt"/>
          <a:ea typeface="+mn-ea"/>
        </a:defRPr>
      </a:lvl8pPr>
      <a:lvl9pPr marL="3886200" indent="-228600" algn="l" rtl="0" eaLnBrk="0" fontAlgn="base" hangingPunct="0">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74613"/>
            <a:ext cx="8229600" cy="86995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2052" name="Group 4"/>
          <p:cNvGrpSpPr/>
          <p:nvPr userDrawn="1"/>
        </p:nvGrpSpPr>
        <p:grpSpPr>
          <a:xfrm>
            <a:off x="0" y="-23812"/>
            <a:ext cx="8027988" cy="977900"/>
            <a:chOff x="0" y="0"/>
            <a:chExt cx="5057" cy="618"/>
          </a:xfrm>
        </p:grpSpPr>
        <p:pic>
          <p:nvPicPr>
            <p:cNvPr id="2053" name="矩形 7"/>
            <p:cNvPicPr/>
            <p:nvPr userDrawn="1"/>
          </p:nvPicPr>
          <p:blipFill>
            <a:blip r:embed="rId16"/>
            <a:stretch>
              <a:fillRect/>
            </a:stretch>
          </p:blipFill>
          <p:spPr>
            <a:xfrm>
              <a:off x="0" y="0"/>
              <a:ext cx="5057" cy="618"/>
            </a:xfrm>
            <a:prstGeom prst="rect">
              <a:avLst/>
            </a:prstGeom>
            <a:noFill/>
            <a:ln w="9525">
              <a:noFill/>
            </a:ln>
          </p:spPr>
        </p:pic>
        <p:sp>
          <p:nvSpPr>
            <p:cNvPr id="1031" name="Text Box 6"/>
            <p:cNvSpPr txBox="1">
              <a:spLocks noChangeArrowheads="1"/>
            </p:cNvSpPr>
            <p:nvPr/>
          </p:nvSpPr>
          <p:spPr bwMode="auto">
            <a:xfrm>
              <a:off x="0" y="-1"/>
              <a:ext cx="5057" cy="618"/>
            </a:xfrm>
            <a:prstGeom prst="rect">
              <a:avLst/>
            </a:prstGeom>
            <a:noFill/>
            <a:ln>
              <a:noFill/>
            </a:ln>
          </p:spPr>
          <p:txBody>
            <a:bodyPr anchor="ctr"/>
            <a:lstStyle>
              <a:lvl1pPr algn="ctr">
                <a:defRPr>
                  <a:solidFill>
                    <a:srgbClr val="FFFFFF"/>
                  </a:solidFill>
                  <a:latin typeface="Calibri" panose="020F0502020204030204" charset="0"/>
                  <a:ea typeface="宋体" panose="02010600030101010101" pitchFamily="2" charset="-122"/>
                </a:defRPr>
              </a:lvl1pPr>
              <a:lvl2pPr marL="742950" indent="-285750" algn="ctr">
                <a:defRPr>
                  <a:solidFill>
                    <a:srgbClr val="FFFFFF"/>
                  </a:solidFill>
                  <a:latin typeface="Calibri" panose="020F0502020204030204" charset="0"/>
                  <a:ea typeface="宋体" panose="02010600030101010101" pitchFamily="2" charset="-122"/>
                </a:defRPr>
              </a:lvl2pPr>
              <a:lvl3pPr marL="1143000" indent="-228600" algn="ctr">
                <a:defRPr>
                  <a:solidFill>
                    <a:srgbClr val="FFFFFF"/>
                  </a:solidFill>
                  <a:latin typeface="Calibri" panose="020F0502020204030204" charset="0"/>
                  <a:ea typeface="宋体" panose="02010600030101010101" pitchFamily="2" charset="-122"/>
                </a:defRPr>
              </a:lvl3pPr>
              <a:lvl4pPr marL="1600200" indent="-228600" algn="ctr">
                <a:defRPr>
                  <a:solidFill>
                    <a:srgbClr val="FFFFFF"/>
                  </a:solidFill>
                  <a:latin typeface="Calibri" panose="020F0502020204030204" charset="0"/>
                  <a:ea typeface="宋体" panose="02010600030101010101" pitchFamily="2" charset="-122"/>
                </a:defRPr>
              </a:lvl4pPr>
              <a:lvl5pPr marL="2057400" indent="-228600" algn="ctr">
                <a:defRPr>
                  <a:solidFill>
                    <a:srgbClr val="FFFFFF"/>
                  </a:solidFill>
                  <a:latin typeface="Calibri" panose="020F050202020403020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2055" name="Text Box 10"/>
          <p:cNvSpPr txBox="1"/>
          <p:nvPr/>
        </p:nvSpPr>
        <p:spPr>
          <a:xfrm>
            <a:off x="8027988" y="6453188"/>
            <a:ext cx="1116012" cy="366712"/>
          </a:xfrm>
          <a:prstGeom prst="rect">
            <a:avLst/>
          </a:prstGeom>
          <a:noFill/>
          <a:ln w="12700">
            <a:noFill/>
          </a:ln>
        </p:spPr>
        <p:txBody>
          <a:bodyPr anchor="t" anchorCtr="0">
            <a:spAutoFit/>
          </a:bodyPr>
          <a:lstStyle/>
          <a:p>
            <a:pPr lvl="0" algn="r">
              <a:spcBef>
                <a:spcPct val="50000"/>
              </a:spcBef>
            </a:pPr>
            <a:fld id="{9A0DB2DC-4C9A-4742-B13C-FB6460FD3503}" type="slidenum">
              <a:rPr lang="zh-CN" altLang="en-US" dirty="0">
                <a:latin typeface="Calibri" panose="020F0502020204030204" charset="0"/>
                <a:ea typeface="宋体" panose="02010600030101010101" pitchFamily="2" charset="-122"/>
              </a:rPr>
            </a:fld>
            <a:endParaRPr lang="zh-CN" altLang="en-US" dirty="0">
              <a:latin typeface="Calibri" panose="020F050202020403020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ransition/>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5pPr>
      <a:lvl6pPr marL="4572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6pPr>
      <a:lvl7pPr marL="9144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7pPr>
      <a:lvl8pPr marL="13716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8pPr>
      <a:lvl9pPr marL="18288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eaLnBrk="0" fontAlgn="base" hangingPunct="0">
        <a:spcBef>
          <a:spcPct val="20000"/>
        </a:spcBef>
        <a:spcAft>
          <a:spcPct val="0"/>
        </a:spcAft>
        <a:buChar char="»"/>
        <a:defRPr sz="2000">
          <a:solidFill>
            <a:schemeClr val="bg1"/>
          </a:solidFill>
          <a:latin typeface="+mn-lt"/>
          <a:ea typeface="+mn-ea"/>
        </a:defRPr>
      </a:lvl6pPr>
      <a:lvl7pPr marL="2971800" indent="-228600" algn="l" rtl="0" eaLnBrk="0" fontAlgn="base" hangingPunct="0">
        <a:spcBef>
          <a:spcPct val="20000"/>
        </a:spcBef>
        <a:spcAft>
          <a:spcPct val="0"/>
        </a:spcAft>
        <a:buChar char="»"/>
        <a:defRPr sz="2000">
          <a:solidFill>
            <a:schemeClr val="bg1"/>
          </a:solidFill>
          <a:latin typeface="+mn-lt"/>
          <a:ea typeface="+mn-ea"/>
        </a:defRPr>
      </a:lvl7pPr>
      <a:lvl8pPr marL="3429000" indent="-228600" algn="l" rtl="0" eaLnBrk="0" fontAlgn="base" hangingPunct="0">
        <a:spcBef>
          <a:spcPct val="20000"/>
        </a:spcBef>
        <a:spcAft>
          <a:spcPct val="0"/>
        </a:spcAft>
        <a:buChar char="»"/>
        <a:defRPr sz="2000">
          <a:solidFill>
            <a:schemeClr val="bg1"/>
          </a:solidFill>
          <a:latin typeface="+mn-lt"/>
          <a:ea typeface="+mn-ea"/>
        </a:defRPr>
      </a:lvl8pPr>
      <a:lvl9pPr marL="3886200" indent="-228600" algn="l" rtl="0" eaLnBrk="0" fontAlgn="base" hangingPunct="0">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74613"/>
            <a:ext cx="8229600" cy="86995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3075" name="Rectangle 3"/>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3076" name="Group 4"/>
          <p:cNvGrpSpPr/>
          <p:nvPr userDrawn="1"/>
        </p:nvGrpSpPr>
        <p:grpSpPr>
          <a:xfrm>
            <a:off x="0" y="-23812"/>
            <a:ext cx="8027988" cy="977900"/>
            <a:chOff x="0" y="0"/>
            <a:chExt cx="5057" cy="618"/>
          </a:xfrm>
        </p:grpSpPr>
        <p:pic>
          <p:nvPicPr>
            <p:cNvPr id="3077" name="矩形 7"/>
            <p:cNvPicPr/>
            <p:nvPr userDrawn="1"/>
          </p:nvPicPr>
          <p:blipFill>
            <a:blip r:embed="rId16"/>
            <a:stretch>
              <a:fillRect/>
            </a:stretch>
          </p:blipFill>
          <p:spPr>
            <a:xfrm>
              <a:off x="0" y="0"/>
              <a:ext cx="5057" cy="618"/>
            </a:xfrm>
            <a:prstGeom prst="rect">
              <a:avLst/>
            </a:prstGeom>
            <a:noFill/>
            <a:ln w="9525">
              <a:noFill/>
            </a:ln>
          </p:spPr>
        </p:pic>
        <p:sp>
          <p:nvSpPr>
            <p:cNvPr id="1031" name="Text Box 6"/>
            <p:cNvSpPr txBox="1">
              <a:spLocks noChangeArrowheads="1"/>
            </p:cNvSpPr>
            <p:nvPr/>
          </p:nvSpPr>
          <p:spPr bwMode="auto">
            <a:xfrm>
              <a:off x="0" y="-1"/>
              <a:ext cx="5057" cy="618"/>
            </a:xfrm>
            <a:prstGeom prst="rect">
              <a:avLst/>
            </a:prstGeom>
            <a:noFill/>
            <a:ln>
              <a:noFill/>
            </a:ln>
          </p:spPr>
          <p:txBody>
            <a:bodyPr anchor="ctr"/>
            <a:lstStyle>
              <a:lvl1pPr algn="ctr">
                <a:defRPr>
                  <a:solidFill>
                    <a:srgbClr val="FFFFFF"/>
                  </a:solidFill>
                  <a:latin typeface="Calibri" panose="020F0502020204030204" charset="0"/>
                  <a:ea typeface="宋体" panose="02010600030101010101" pitchFamily="2" charset="-122"/>
                </a:defRPr>
              </a:lvl1pPr>
              <a:lvl2pPr marL="742950" indent="-285750" algn="ctr">
                <a:defRPr>
                  <a:solidFill>
                    <a:srgbClr val="FFFFFF"/>
                  </a:solidFill>
                  <a:latin typeface="Calibri" panose="020F0502020204030204" charset="0"/>
                  <a:ea typeface="宋体" panose="02010600030101010101" pitchFamily="2" charset="-122"/>
                </a:defRPr>
              </a:lvl2pPr>
              <a:lvl3pPr marL="1143000" indent="-228600" algn="ctr">
                <a:defRPr>
                  <a:solidFill>
                    <a:srgbClr val="FFFFFF"/>
                  </a:solidFill>
                  <a:latin typeface="Calibri" panose="020F0502020204030204" charset="0"/>
                  <a:ea typeface="宋体" panose="02010600030101010101" pitchFamily="2" charset="-122"/>
                </a:defRPr>
              </a:lvl3pPr>
              <a:lvl4pPr marL="1600200" indent="-228600" algn="ctr">
                <a:defRPr>
                  <a:solidFill>
                    <a:srgbClr val="FFFFFF"/>
                  </a:solidFill>
                  <a:latin typeface="Calibri" panose="020F0502020204030204" charset="0"/>
                  <a:ea typeface="宋体" panose="02010600030101010101" pitchFamily="2" charset="-122"/>
                </a:defRPr>
              </a:lvl4pPr>
              <a:lvl5pPr marL="2057400" indent="-228600" algn="ctr">
                <a:defRPr>
                  <a:solidFill>
                    <a:srgbClr val="FFFFFF"/>
                  </a:solidFill>
                  <a:latin typeface="Calibri" panose="020F0502020204030204" charset="0"/>
                  <a:ea typeface="宋体" panose="02010600030101010101" pitchFamily="2" charset="-122"/>
                </a:defRPr>
              </a:lvl5pPr>
              <a:lvl6pPr marL="25146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algn="ctr"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3079" name="Text Box 10"/>
          <p:cNvSpPr txBox="1"/>
          <p:nvPr/>
        </p:nvSpPr>
        <p:spPr>
          <a:xfrm>
            <a:off x="8027988" y="6453188"/>
            <a:ext cx="1116012" cy="366712"/>
          </a:xfrm>
          <a:prstGeom prst="rect">
            <a:avLst/>
          </a:prstGeom>
          <a:noFill/>
          <a:ln w="12700">
            <a:noFill/>
          </a:ln>
        </p:spPr>
        <p:txBody>
          <a:bodyPr anchor="t" anchorCtr="0">
            <a:spAutoFit/>
          </a:bodyPr>
          <a:lstStyle/>
          <a:p>
            <a:pPr lvl="0" algn="r">
              <a:spcBef>
                <a:spcPct val="50000"/>
              </a:spcBef>
            </a:pPr>
            <a:fld id="{9A0DB2DC-4C9A-4742-B13C-FB6460FD3503}" type="slidenum">
              <a:rPr lang="zh-CN" altLang="en-US" dirty="0">
                <a:latin typeface="Calibri" panose="020F0502020204030204" charset="0"/>
                <a:ea typeface="宋体" panose="02010600030101010101" pitchFamily="2" charset="-122"/>
              </a:rPr>
            </a:fld>
            <a:endParaRPr lang="zh-CN" altLang="en-US" dirty="0">
              <a:latin typeface="Calibri" panose="020F050202020403020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ransition/>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5pPr>
      <a:lvl6pPr marL="4572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6pPr>
      <a:lvl7pPr marL="9144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7pPr>
      <a:lvl8pPr marL="13716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8pPr>
      <a:lvl9pPr marL="1828800" algn="l" rtl="0" eaLnBrk="0" fontAlgn="base" hangingPunct="0">
        <a:spcBef>
          <a:spcPct val="0"/>
        </a:spcBef>
        <a:spcAft>
          <a:spcPct val="0"/>
        </a:spcAft>
        <a:defRPr sz="3200" b="1">
          <a:solidFill>
            <a:schemeClr val="bg1"/>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eaLnBrk="0" fontAlgn="base" hangingPunct="0">
        <a:spcBef>
          <a:spcPct val="20000"/>
        </a:spcBef>
        <a:spcAft>
          <a:spcPct val="0"/>
        </a:spcAft>
        <a:buChar char="»"/>
        <a:defRPr sz="2000">
          <a:solidFill>
            <a:schemeClr val="bg1"/>
          </a:solidFill>
          <a:latin typeface="+mn-lt"/>
          <a:ea typeface="+mn-ea"/>
        </a:defRPr>
      </a:lvl6pPr>
      <a:lvl7pPr marL="2971800" indent="-228600" algn="l" rtl="0" eaLnBrk="0" fontAlgn="base" hangingPunct="0">
        <a:spcBef>
          <a:spcPct val="20000"/>
        </a:spcBef>
        <a:spcAft>
          <a:spcPct val="0"/>
        </a:spcAft>
        <a:buChar char="»"/>
        <a:defRPr sz="2000">
          <a:solidFill>
            <a:schemeClr val="bg1"/>
          </a:solidFill>
          <a:latin typeface="+mn-lt"/>
          <a:ea typeface="+mn-ea"/>
        </a:defRPr>
      </a:lvl7pPr>
      <a:lvl8pPr marL="3429000" indent="-228600" algn="l" rtl="0" eaLnBrk="0" fontAlgn="base" hangingPunct="0">
        <a:spcBef>
          <a:spcPct val="20000"/>
        </a:spcBef>
        <a:spcAft>
          <a:spcPct val="0"/>
        </a:spcAft>
        <a:buChar char="»"/>
        <a:defRPr sz="2000">
          <a:solidFill>
            <a:schemeClr val="bg1"/>
          </a:solidFill>
          <a:latin typeface="+mn-lt"/>
          <a:ea typeface="+mn-ea"/>
        </a:defRPr>
      </a:lvl8pPr>
      <a:lvl9pPr marL="3886200" indent="-228600" algn="l" rtl="0" eaLnBrk="0" fontAlgn="base" hangingPunct="0">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b="0">
                <a:solidFill>
                  <a:schemeClr val="tx1"/>
                </a:solidFill>
                <a:latin typeface="+mn-lt"/>
              </a:defRPr>
            </a:lvl1pPr>
          </a:lstStyle>
          <a:p>
            <a:pPr>
              <a:defRPr/>
            </a:pPr>
            <a:endParaRPr lang="en-US" altLang="zh-CN"/>
          </a:p>
        </p:txBody>
      </p:sp>
      <p:sp>
        <p:nvSpPr>
          <p:cNvPr id="3072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solidFill>
                  <a:schemeClr val="tx1"/>
                </a:solidFill>
                <a:latin typeface="Arial Black" panose="020B0A04020102020204" pitchFamily="34" charset="0"/>
              </a:defRPr>
            </a:lvl1pPr>
          </a:lstStyle>
          <a:p>
            <a:fld id="{17E1A26B-9D06-495D-A8AF-6EA68A1F3455}" type="slidenum">
              <a:rPr lang="en-US" altLang="zh-CN"/>
            </a:fld>
            <a:endParaRPr lang="en-US" altLang="zh-CN"/>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eaLnBrk="1" hangingPunct="1">
                <a:defRPr/>
              </a:pPr>
              <a:endParaRPr lang="zh-CN" altLang="zh-CN" b="0">
                <a:solidFill>
                  <a:schemeClr val="tx1"/>
                </a:solidFill>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sz="1800" b="0">
                <a:solidFill>
                  <a:schemeClr val="hlink"/>
                </a:solidFill>
                <a:latin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sz="1800" b="0">
                <a:solidFill>
                  <a:schemeClr val="hlink"/>
                </a:solidFill>
                <a:latin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sz="1800" b="0">
                <a:solidFill>
                  <a:schemeClr val="accent2"/>
                </a:solidFill>
                <a:latin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sz="1800" b="0">
                <a:solidFill>
                  <a:schemeClr val="hlink"/>
                </a:solidFill>
                <a:latin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b="0">
                <a:solidFill>
                  <a:schemeClr val="tx1"/>
                </a:solidFill>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sz="1800" b="0">
                <a:solidFill>
                  <a:schemeClr val="accent2"/>
                </a:solidFill>
                <a:latin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algn="l" eaLnBrk="1" hangingPunct="1">
                <a:defRPr/>
              </a:pPr>
              <a:endParaRPr lang="zh-CN" altLang="zh-CN" sz="1800" b="0">
                <a:solidFill>
                  <a:schemeClr val="accent2"/>
                </a:solidFill>
                <a:latin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3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b="0">
                <a:solidFill>
                  <a:schemeClr val="tx1"/>
                </a:solidFill>
                <a:latin typeface="+mn-lt"/>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楷体_GB2312" pitchFamily="49"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楷体_GB2312" pitchFamily="49"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楷体_GB2312" pitchFamily="49"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楷体_GB2312" pitchFamily="49" charset="-122"/>
        </a:defRPr>
      </a:lvl5pPr>
      <a:lvl6pPr marL="457200" algn="l" rtl="0" fontAlgn="base">
        <a:spcBef>
          <a:spcPct val="0"/>
        </a:spcBef>
        <a:spcAft>
          <a:spcPct val="0"/>
        </a:spcAft>
        <a:defRPr sz="4400">
          <a:solidFill>
            <a:schemeClr val="tx1"/>
          </a:solidFill>
          <a:latin typeface="Arial" panose="020B0604020202020204" pitchFamily="34" charset="0"/>
          <a:ea typeface="楷体_GB2312" pitchFamily="49" charset="-122"/>
        </a:defRPr>
      </a:lvl6pPr>
      <a:lvl7pPr marL="914400" algn="l" rtl="0" fontAlgn="base">
        <a:spcBef>
          <a:spcPct val="0"/>
        </a:spcBef>
        <a:spcAft>
          <a:spcPct val="0"/>
        </a:spcAft>
        <a:defRPr sz="4400">
          <a:solidFill>
            <a:schemeClr val="tx1"/>
          </a:solidFill>
          <a:latin typeface="Arial" panose="020B0604020202020204" pitchFamily="34" charset="0"/>
          <a:ea typeface="楷体_GB2312" pitchFamily="49" charset="-122"/>
        </a:defRPr>
      </a:lvl7pPr>
      <a:lvl8pPr marL="1371600" algn="l" rtl="0" fontAlgn="base">
        <a:spcBef>
          <a:spcPct val="0"/>
        </a:spcBef>
        <a:spcAft>
          <a:spcPct val="0"/>
        </a:spcAft>
        <a:defRPr sz="4400">
          <a:solidFill>
            <a:schemeClr val="tx1"/>
          </a:solidFill>
          <a:latin typeface="Arial" panose="020B0604020202020204" pitchFamily="34" charset="0"/>
          <a:ea typeface="楷体_GB2312" pitchFamily="49" charset="-122"/>
        </a:defRPr>
      </a:lvl8pPr>
      <a:lvl9pPr marL="1828800" algn="l" rtl="0" fontAlgn="base">
        <a:spcBef>
          <a:spcPct val="0"/>
        </a:spcBef>
        <a:spcAft>
          <a:spcPct val="0"/>
        </a:spcAft>
        <a:defRPr sz="4400">
          <a:solidFill>
            <a:schemeClr val="tx1"/>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0.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0.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0.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0.xml"/><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7.xml"/><Relationship Id="rId2" Type="http://schemas.openxmlformats.org/officeDocument/2006/relationships/image" Target="../media/image19.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0.emf"/></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50.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5.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50.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7.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image" Target="../media/image3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emf"/><Relationship Id="rId1"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emf"/><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47.emf"/><Relationship Id="rId1"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image" Target="../media/image48.jpe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0.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5.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67744" y="1628800"/>
            <a:ext cx="8668072" cy="2209800"/>
          </a:xfrm>
        </p:spPr>
        <p:txBody>
          <a:bodyPr/>
          <a:lstStyle/>
          <a:p>
            <a:pPr eaLnBrk="1" hangingPunct="1"/>
            <a:r>
              <a:rPr lang="zh-CN" altLang="en-US" sz="6000" dirty="0"/>
              <a:t>模式识别</a:t>
            </a:r>
            <a:r>
              <a:rPr lang="en-US" altLang="zh-CN" sz="6000" dirty="0">
                <a:solidFill>
                  <a:srgbClr val="92D050"/>
                </a:solidFill>
              </a:rPr>
              <a:t>&amp;</a:t>
            </a:r>
            <a:r>
              <a:rPr lang="zh-CN" altLang="en-US" sz="6000" dirty="0"/>
              <a:t>机器学习</a:t>
            </a:r>
            <a:endParaRPr lang="zh-CN" altLang="en-US" sz="6000" dirty="0"/>
          </a:p>
        </p:txBody>
      </p:sp>
      <p:sp>
        <p:nvSpPr>
          <p:cNvPr id="4099" name="Rectangle 3"/>
          <p:cNvSpPr>
            <a:spLocks noGrp="1" noChangeArrowheads="1"/>
          </p:cNvSpPr>
          <p:nvPr>
            <p:ph type="subTitle" idx="1"/>
          </p:nvPr>
        </p:nvSpPr>
        <p:spPr>
          <a:xfrm>
            <a:off x="1619672" y="4653136"/>
            <a:ext cx="6019800" cy="1752600"/>
          </a:xfrm>
        </p:spPr>
        <p:txBody>
          <a:bodyPr/>
          <a:lstStyle/>
          <a:p>
            <a:pPr eaLnBrk="1" hangingPunct="1"/>
            <a:r>
              <a:rPr lang="zh-CN" altLang="en-US" dirty="0" smtClean="0"/>
              <a:t>       授课</a:t>
            </a:r>
            <a:r>
              <a:rPr lang="zh-CN" altLang="en-US" dirty="0"/>
              <a:t>教师：任福</a:t>
            </a:r>
            <a:r>
              <a:rPr lang="zh-CN" altLang="en-US" dirty="0" smtClean="0"/>
              <a:t>全</a:t>
            </a:r>
            <a:endParaRPr lang="en-US" altLang="zh-CN" dirty="0"/>
          </a:p>
          <a:p>
            <a:pPr eaLnBrk="1" hangingPunct="1"/>
            <a:r>
              <a:rPr lang="zh-CN" altLang="en-US" dirty="0"/>
              <a:t>理学院信息与计算科学系</a:t>
            </a:r>
            <a:endParaRPr lang="en-US" altLang="zh-CN" dirty="0"/>
          </a:p>
          <a:p>
            <a:pPr eaLnBrk="1" hangingPunct="1"/>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TextBox 23"/>
          <p:cNvSpPr txBox="1"/>
          <p:nvPr/>
        </p:nvSpPr>
        <p:spPr>
          <a:xfrm>
            <a:off x="323214" y="632241"/>
            <a:ext cx="4416425" cy="344170"/>
          </a:xfrm>
          <a:prstGeom prst="rect">
            <a:avLst/>
          </a:prstGeom>
          <a:noFill/>
        </p:spPr>
        <p:txBody>
          <a:bodyPr vert="horz" wrap="none" lIns="0" tIns="0" rIns="0" bIns="0" rtlCol="0">
            <a:spAutoFit/>
            <a:scene3d>
              <a:camera prst="orthographicFront"/>
              <a:lightRig rig="threePt" dir="t"/>
            </a:scene3d>
          </a:bodyPr>
          <a:lstStyle/>
          <a:p>
            <a:pPr>
              <a:lnSpc>
                <a:spcPts val="2685"/>
              </a:lnSpc>
            </a:pPr>
            <a:r>
              <a:rPr lang="en-US" altLang="zh-CN" sz="2795" noProof="1" smtClean="0">
                <a:solidFill>
                  <a:schemeClr val="tx1"/>
                </a:solidFill>
                <a:effectLst>
                  <a:outerShdw blurRad="38100" dist="19050" dir="2700000" algn="tl" rotWithShape="0">
                    <a:schemeClr val="dk1">
                      <a:alpha val="40000"/>
                    </a:schemeClr>
                  </a:outerShdw>
                </a:effectLst>
                <a:latin typeface="微软雅黑" panose="020B0503020204020204" charset="-122"/>
                <a:ea typeface="宋体" panose="02010600030101010101" pitchFamily="2" charset="-122"/>
                <a:cs typeface="+mn-cs"/>
              </a:rPr>
              <a:t>1. </a:t>
            </a:r>
            <a:r>
              <a:rPr lang="zh-CN" altLang="en-US" sz="2795" noProof="1" smtClean="0">
                <a:solidFill>
                  <a:schemeClr val="tx1"/>
                </a:solidFill>
                <a:effectLst>
                  <a:outerShdw blurRad="38100" dist="19050" dir="2700000" algn="tl" rotWithShape="0">
                    <a:schemeClr val="dk1">
                      <a:alpha val="40000"/>
                    </a:schemeClr>
                  </a:outerShdw>
                </a:effectLst>
                <a:latin typeface="微软雅黑" panose="020B0503020204020204" charset="-122"/>
                <a:ea typeface="宋体" panose="02010600030101010101" pitchFamily="2" charset="-122"/>
                <a:cs typeface="+mn-cs"/>
              </a:rPr>
              <a:t>评估方法</a:t>
            </a:r>
            <a:r>
              <a:rPr lang="en-US" altLang="zh-CN" sz="2795" noProof="1" smtClean="0">
                <a:solidFill>
                  <a:schemeClr val="tx1"/>
                </a:solidFill>
                <a:effectLst>
                  <a:outerShdw blurRad="38100" dist="19050" dir="2700000" algn="tl" rotWithShape="0">
                    <a:schemeClr val="dk1">
                      <a:alpha val="40000"/>
                    </a:schemeClr>
                  </a:outerShdw>
                </a:effectLst>
                <a:latin typeface="微软雅黑" panose="020B0503020204020204" charset="-122"/>
                <a:ea typeface="宋体" panose="02010600030101010101" pitchFamily="2" charset="-122"/>
                <a:cs typeface="+mn-cs"/>
              </a:rPr>
              <a:t>---</a:t>
            </a:r>
            <a:r>
              <a:rPr lang="zh-CN" altLang="en-US" sz="2795" noProof="1" smtClean="0">
                <a:solidFill>
                  <a:schemeClr val="tx1"/>
                </a:solidFill>
                <a:effectLst>
                  <a:outerShdw blurRad="38100" dist="19050" dir="2700000" algn="tl" rotWithShape="0">
                    <a:schemeClr val="dk1">
                      <a:alpha val="40000"/>
                    </a:schemeClr>
                  </a:outerShdw>
                </a:effectLst>
                <a:latin typeface="微软雅黑" panose="020B0503020204020204" charset="-122"/>
                <a:ea typeface="宋体" panose="02010600030101010101" pitchFamily="2" charset="-122"/>
                <a:cs typeface="+mn-cs"/>
              </a:rPr>
              <a:t>数据集的划分</a:t>
            </a:r>
            <a:endParaRPr lang="zh-CN" altLang="en-US" sz="2795" noProof="1" smtClean="0">
              <a:solidFill>
                <a:schemeClr val="tx1"/>
              </a:solidFill>
              <a:effectLst>
                <a:outerShdw blurRad="38100" dist="19050" dir="2700000" algn="tl" rotWithShape="0">
                  <a:schemeClr val="dk1">
                    <a:alpha val="40000"/>
                  </a:schemeClr>
                </a:outerShdw>
              </a:effectLst>
              <a:latin typeface="微软雅黑" panose="020B0503020204020204" charset="-122"/>
              <a:ea typeface="宋体" panose="02010600030101010101" pitchFamily="2" charset="-122"/>
              <a:cs typeface="+mn-cs"/>
            </a:endParaRPr>
          </a:p>
        </p:txBody>
      </p:sp>
      <p:sp>
        <p:nvSpPr>
          <p:cNvPr id="31" name="TextBox 24"/>
          <p:cNvSpPr txBox="1"/>
          <p:nvPr/>
        </p:nvSpPr>
        <p:spPr>
          <a:xfrm>
            <a:off x="338806" y="1617761"/>
            <a:ext cx="6198870" cy="347345"/>
          </a:xfrm>
          <a:prstGeom prst="rect">
            <a:avLst/>
          </a:prstGeom>
          <a:noFill/>
        </p:spPr>
        <p:txBody>
          <a:bodyPr vert="horz" wrap="none" lIns="0" tIns="0" rIns="0" bIns="0" rtlCol="0">
            <a:spAutoFit/>
            <a:scene3d>
              <a:camera prst="orthographicFront"/>
              <a:lightRig rig="threePt" dir="t"/>
            </a:scene3d>
          </a:bodyPr>
          <a:lstStyle/>
          <a:p>
            <a:pPr>
              <a:lnSpc>
                <a:spcPts val="2710"/>
              </a:lnSpc>
            </a:pPr>
            <a:r>
              <a:rPr lang="zh-CN" altLang="en-US" sz="2795" noProof="1" smtClean="0">
                <a:solidFill>
                  <a:schemeClr val="bg2">
                    <a:lumMod val="60000"/>
                    <a:lumOff val="40000"/>
                  </a:schemeClr>
                </a:solidFill>
                <a:effectLst>
                  <a:outerShdw blurRad="38100" dist="25400" dir="5400000" algn="ctr" rotWithShape="0">
                    <a:srgbClr val="6E747A">
                      <a:alpha val="43000"/>
                    </a:srgbClr>
                  </a:outerShdw>
                </a:effectLst>
                <a:latin typeface="微软雅黑" panose="020B0503020204020204" charset="-122"/>
                <a:ea typeface="宋体" panose="02010600030101010101" pitchFamily="2" charset="-122"/>
                <a:cs typeface="+mn-cs"/>
              </a:rPr>
              <a:t>关键：怎么获得“测试集”(test set) ？</a:t>
            </a:r>
            <a:endParaRPr lang="zh-CN" altLang="en-US" sz="2795" b="1" noProof="1" smtClean="0">
              <a:solidFill>
                <a:schemeClr val="bg2">
                  <a:lumMod val="60000"/>
                  <a:lumOff val="40000"/>
                </a:schemeClr>
              </a:solidFill>
              <a:effectLst>
                <a:outerShdw blurRad="38100" dist="25400" dir="5400000" algn="ctr" rotWithShape="0">
                  <a:srgbClr val="6E747A">
                    <a:alpha val="43000"/>
                  </a:srgbClr>
                </a:outerShdw>
              </a:effectLst>
              <a:latin typeface="微软雅黑" panose="020B0503020204020204" charset="-122"/>
              <a:ea typeface="宋体" panose="02010600030101010101" pitchFamily="2" charset="-122"/>
              <a:cs typeface="+mn-cs"/>
            </a:endParaRPr>
          </a:p>
        </p:txBody>
      </p:sp>
      <p:sp>
        <p:nvSpPr>
          <p:cNvPr id="18436" name="TextBox 25"/>
          <p:cNvSpPr txBox="1"/>
          <p:nvPr/>
        </p:nvSpPr>
        <p:spPr>
          <a:xfrm>
            <a:off x="992188" y="3001963"/>
            <a:ext cx="4321810" cy="296545"/>
          </a:xfrm>
          <a:prstGeom prst="rect">
            <a:avLst/>
          </a:prstGeom>
          <a:noFill/>
          <a:ln w="9525">
            <a:noFill/>
          </a:ln>
        </p:spPr>
        <p:txBody>
          <a:bodyPr wrap="none" lIns="0" tIns="0" rIns="0" bIns="0" anchor="t" anchorCtr="0">
            <a:spAutoFit/>
          </a:bodyPr>
          <a:lstStyle/>
          <a:p>
            <a:pPr marL="342900" indent="-342900">
              <a:lnSpc>
                <a:spcPts val="2315"/>
              </a:lnSpc>
              <a:buFont typeface="Arial" panose="020B0604020202020204" pitchFamily="34" charset="0"/>
              <a:buChar char="•"/>
            </a:pPr>
            <a:r>
              <a:rPr lang="zh-CN" altLang="en-US" sz="2400" b="1">
                <a:solidFill>
                  <a:srgbClr val="FF0000"/>
                </a:solidFill>
                <a:latin typeface="微软雅黑" panose="020B0503020204020204" charset="-122"/>
                <a:ea typeface="宋体" panose="02010600030101010101" pitchFamily="2" charset="-122"/>
              </a:rPr>
              <a:t>测试集应该与训练集“互斥”</a:t>
            </a:r>
            <a:endParaRPr lang="zh-CN" altLang="en-US" sz="2400" b="1">
              <a:solidFill>
                <a:srgbClr val="FF0000"/>
              </a:solidFill>
              <a:latin typeface="微软雅黑" panose="020B0503020204020204" charset="-122"/>
              <a:ea typeface="宋体" panose="02010600030101010101" pitchFamily="2" charset="-122"/>
            </a:endParaRPr>
          </a:p>
        </p:txBody>
      </p:sp>
      <p:sp>
        <p:nvSpPr>
          <p:cNvPr id="33" name="TextBox 26"/>
          <p:cNvSpPr txBox="1"/>
          <p:nvPr/>
        </p:nvSpPr>
        <p:spPr>
          <a:xfrm>
            <a:off x="1230313" y="3632200"/>
            <a:ext cx="1778000" cy="344170"/>
          </a:xfrm>
          <a:prstGeom prst="rect">
            <a:avLst/>
          </a:prstGeom>
          <a:noFill/>
        </p:spPr>
        <p:txBody>
          <a:bodyPr vert="horz" wrap="none" lIns="0" tIns="0" rIns="0" bIns="0" rtlCol="0">
            <a:spAutoFit/>
          </a:bodyPr>
          <a:lstStyle/>
          <a:p>
            <a:pPr>
              <a:lnSpc>
                <a:spcPts val="2685"/>
              </a:lnSpc>
            </a:pPr>
            <a:r>
              <a:rPr lang="zh-CN" altLang="en-US" sz="2795" noProof="1" smtClean="0">
                <a:solidFill>
                  <a:srgbClr val="000000"/>
                </a:solidFill>
                <a:latin typeface="微软雅黑" panose="020B0503020204020204" charset="-122"/>
                <a:ea typeface="宋体" panose="02010600030101010101" pitchFamily="2" charset="-122"/>
                <a:cs typeface="+mn-cs"/>
              </a:rPr>
              <a:t>常见方法：</a:t>
            </a:r>
            <a:endParaRPr lang="zh-CN" altLang="en-US" sz="2795" noProof="1">
              <a:solidFill>
                <a:srgbClr val="000000"/>
              </a:solidFill>
              <a:latin typeface="微软雅黑" panose="020B0503020204020204" charset="-122"/>
            </a:endParaRPr>
          </a:p>
        </p:txBody>
      </p:sp>
      <p:sp>
        <p:nvSpPr>
          <p:cNvPr id="34" name="TextBox 27"/>
          <p:cNvSpPr txBox="1"/>
          <p:nvPr/>
        </p:nvSpPr>
        <p:spPr>
          <a:xfrm>
            <a:off x="1800225" y="4289425"/>
            <a:ext cx="2616835" cy="339725"/>
          </a:xfrm>
          <a:prstGeom prst="rect">
            <a:avLst/>
          </a:prstGeom>
          <a:noFill/>
        </p:spPr>
        <p:txBody>
          <a:bodyPr vert="horz" wrap="none" lIns="0" tIns="0" rIns="0" bIns="0" rtlCol="0">
            <a:spAutoFit/>
          </a:bodyPr>
          <a:lstStyle/>
          <a:p>
            <a:pPr>
              <a:lnSpc>
                <a:spcPts val="2650"/>
              </a:lnSpc>
            </a:pPr>
            <a:r>
              <a:rPr lang="zh-CN" altLang="en-US" sz="2400" noProof="1" smtClean="0">
                <a:solidFill>
                  <a:srgbClr val="000000"/>
                </a:solidFill>
                <a:latin typeface="Wingdings" panose="05000000000000000000"/>
                <a:ea typeface="宋体" panose="02010600030101010101" pitchFamily="2" charset="-122"/>
                <a:cs typeface="+mn-cs"/>
              </a:rPr>
              <a:t> </a:t>
            </a:r>
            <a:r>
              <a:rPr lang="zh-CN" altLang="en-US" sz="2400" noProof="1" smtClean="0">
                <a:solidFill>
                  <a:srgbClr val="000000"/>
                </a:solidFill>
                <a:latin typeface="微软雅黑" panose="020B0503020204020204" charset="-122"/>
                <a:ea typeface="宋体" panose="02010600030101010101" pitchFamily="2" charset="-122"/>
                <a:cs typeface="+mn-cs"/>
              </a:rPr>
              <a:t>留出法 </a:t>
            </a:r>
            <a:r>
              <a:rPr lang="en-US" altLang="zh-CN" sz="2005" noProof="1" smtClean="0">
                <a:solidFill>
                  <a:srgbClr val="000000"/>
                </a:solidFill>
                <a:latin typeface="Times New Roman" panose="02020603050405020304"/>
                <a:ea typeface="宋体" panose="02010600030101010101" pitchFamily="2" charset="-122"/>
                <a:cs typeface="+mn-cs"/>
              </a:rPr>
              <a:t>(hold-out)</a:t>
            </a:r>
            <a:endParaRPr lang="zh-CN" altLang="en-US" sz="2005" noProof="1">
              <a:solidFill>
                <a:srgbClr val="000000"/>
              </a:solidFill>
              <a:latin typeface="Times New Roman" panose="02020603050405020304"/>
            </a:endParaRPr>
          </a:p>
        </p:txBody>
      </p:sp>
      <p:sp>
        <p:nvSpPr>
          <p:cNvPr id="35" name="TextBox 28"/>
          <p:cNvSpPr txBox="1"/>
          <p:nvPr/>
        </p:nvSpPr>
        <p:spPr>
          <a:xfrm>
            <a:off x="1744663" y="3500438"/>
            <a:ext cx="3970020" cy="2221865"/>
          </a:xfrm>
          <a:prstGeom prst="rect">
            <a:avLst/>
          </a:prstGeom>
          <a:noFill/>
        </p:spPr>
        <p:txBody>
          <a:bodyPr vert="horz" wrap="none" lIns="0" tIns="0" rIns="0" bIns="0" rtlCol="0">
            <a:spAutoFit/>
          </a:bodyPr>
          <a:lstStyle/>
          <a:p>
            <a:pPr>
              <a:lnSpc>
                <a:spcPts val="2650"/>
              </a:lnSpc>
            </a:pPr>
            <a:endParaRPr lang="zh-CN" altLang="en-US" sz="2400" noProof="1" smtClean="0">
              <a:solidFill>
                <a:srgbClr val="000000"/>
              </a:solidFill>
              <a:latin typeface="Wingdings" panose="05000000000000000000"/>
            </a:endParaRPr>
          </a:p>
          <a:p>
            <a:pPr>
              <a:lnSpc>
                <a:spcPts val="2650"/>
              </a:lnSpc>
            </a:pPr>
            <a:endParaRPr lang="zh-CN" altLang="en-US" sz="2400" noProof="1" smtClean="0">
              <a:solidFill>
                <a:srgbClr val="000000"/>
              </a:solidFill>
              <a:latin typeface="Wingdings" panose="05000000000000000000"/>
            </a:endParaRPr>
          </a:p>
          <a:p>
            <a:pPr>
              <a:lnSpc>
                <a:spcPts val="2650"/>
              </a:lnSpc>
            </a:pPr>
            <a:endParaRPr lang="zh-CN" altLang="en-US" sz="2400" noProof="1" smtClean="0">
              <a:solidFill>
                <a:srgbClr val="000000"/>
              </a:solidFill>
              <a:latin typeface="Wingdings" panose="05000000000000000000"/>
            </a:endParaRPr>
          </a:p>
          <a:p>
            <a:pPr>
              <a:lnSpc>
                <a:spcPts val="2650"/>
              </a:lnSpc>
            </a:pPr>
            <a:endParaRPr lang="zh-CN" altLang="en-US" sz="2400" noProof="1" smtClean="0">
              <a:solidFill>
                <a:srgbClr val="000000"/>
              </a:solidFill>
              <a:latin typeface="Wingdings" panose="05000000000000000000"/>
            </a:endParaRPr>
          </a:p>
          <a:p>
            <a:pPr>
              <a:lnSpc>
                <a:spcPts val="2650"/>
              </a:lnSpc>
            </a:pPr>
            <a:r>
              <a:rPr lang="zh-CN" altLang="en-US" sz="2400" noProof="1" smtClean="0">
                <a:solidFill>
                  <a:srgbClr val="000000"/>
                </a:solidFill>
                <a:latin typeface="Wingdings" panose="05000000000000000000"/>
                <a:ea typeface="宋体" panose="02010600030101010101" pitchFamily="2" charset="-122"/>
                <a:cs typeface="+mn-cs"/>
              </a:rPr>
              <a:t> </a:t>
            </a:r>
            <a:r>
              <a:rPr lang="zh-CN" altLang="en-US" sz="2400" noProof="1" smtClean="0">
                <a:solidFill>
                  <a:srgbClr val="000000"/>
                </a:solidFill>
                <a:latin typeface="微软雅黑" panose="020B0503020204020204" charset="-122"/>
                <a:ea typeface="宋体" panose="02010600030101010101" pitchFamily="2" charset="-122"/>
                <a:cs typeface="+mn-cs"/>
              </a:rPr>
              <a:t>交叉验证法 </a:t>
            </a:r>
            <a:r>
              <a:rPr lang="en-US" altLang="zh-CN" sz="2005" noProof="1" smtClean="0">
                <a:solidFill>
                  <a:srgbClr val="000000"/>
                </a:solidFill>
                <a:latin typeface="Times New Roman" panose="02020603050405020304"/>
                <a:ea typeface="宋体" panose="02010600030101010101" pitchFamily="2" charset="-122"/>
                <a:cs typeface="+mn-cs"/>
              </a:rPr>
              <a:t>(cross validation)</a:t>
            </a:r>
            <a:endParaRPr lang="en-US" altLang="zh-CN" sz="2005" noProof="1" smtClean="0">
              <a:solidFill>
                <a:srgbClr val="000000"/>
              </a:solidFill>
              <a:latin typeface="Times New Roman" panose="02020603050405020304"/>
            </a:endParaRPr>
          </a:p>
          <a:p>
            <a:pPr>
              <a:lnSpc>
                <a:spcPts val="1000"/>
              </a:lnSpc>
            </a:pPr>
            <a:endParaRPr lang="en-US" altLang="zh-CN" sz="2005" noProof="1" smtClean="0">
              <a:solidFill>
                <a:srgbClr val="000000"/>
              </a:solidFill>
              <a:latin typeface="Times New Roman" panose="02020603050405020304"/>
            </a:endParaRPr>
          </a:p>
          <a:p>
            <a:pPr>
              <a:lnSpc>
                <a:spcPts val="3080"/>
              </a:lnSpc>
            </a:pPr>
            <a:r>
              <a:rPr lang="en-US" altLang="zh-CN" sz="2400" noProof="1" smtClean="0">
                <a:solidFill>
                  <a:srgbClr val="000000"/>
                </a:solidFill>
                <a:latin typeface="Wingdings" panose="05000000000000000000"/>
                <a:ea typeface="宋体" panose="02010600030101010101" pitchFamily="2" charset="-122"/>
                <a:cs typeface="+mn-cs"/>
              </a:rPr>
              <a:t> </a:t>
            </a:r>
            <a:r>
              <a:rPr lang="zh-CN" altLang="en-US" sz="2400" noProof="1" smtClean="0">
                <a:solidFill>
                  <a:srgbClr val="000000"/>
                </a:solidFill>
                <a:latin typeface="微软雅黑" panose="020B0503020204020204" charset="-122"/>
                <a:ea typeface="宋体" panose="02010600030101010101" pitchFamily="2" charset="-122"/>
                <a:cs typeface="+mn-cs"/>
              </a:rPr>
              <a:t>自助法 </a:t>
            </a:r>
            <a:r>
              <a:rPr lang="en-US" altLang="zh-CN" sz="2005" noProof="1" smtClean="0">
                <a:solidFill>
                  <a:srgbClr val="000000"/>
                </a:solidFill>
                <a:latin typeface="Times New Roman" panose="02020603050405020304"/>
                <a:ea typeface="宋体" panose="02010600030101010101" pitchFamily="2" charset="-122"/>
                <a:cs typeface="+mn-cs"/>
              </a:rPr>
              <a:t>(bootstrap)</a:t>
            </a:r>
            <a:endParaRPr lang="zh-CN" altLang="en-US" sz="2005" noProof="1">
              <a:solidFill>
                <a:srgbClr val="000000"/>
              </a:solidFill>
              <a:latin typeface="Times New Roman" panose="02020603050405020304"/>
            </a:endParaRPr>
          </a:p>
        </p:txBody>
      </p:sp>
      <p:sp>
        <p:nvSpPr>
          <p:cNvPr id="36" name="TextBox 25"/>
          <p:cNvSpPr txBox="1"/>
          <p:nvPr/>
        </p:nvSpPr>
        <p:spPr>
          <a:xfrm>
            <a:off x="514350" y="2263775"/>
            <a:ext cx="8145780" cy="738505"/>
          </a:xfrm>
          <a:prstGeom prst="rect">
            <a:avLst/>
          </a:prstGeom>
          <a:noFill/>
        </p:spPr>
        <p:txBody>
          <a:bodyPr vert="horz" wrap="none" lIns="0" tIns="0" rIns="0" bIns="0" rtlCol="0">
            <a:spAutoFit/>
          </a:bodyPr>
          <a:lstStyle/>
          <a:p>
            <a:pPr marL="800100" lvl="1" indent="-342900" fontAlgn="base">
              <a:lnSpc>
                <a:spcPct val="100000"/>
              </a:lnSpc>
              <a:buFont typeface="Arial" panose="020B0604020202020204" pitchFamily="34" charset="0"/>
              <a:buChar char="•"/>
            </a:pPr>
            <a:r>
              <a:rPr lang="zh-CN" altLang="en-US" sz="2400" b="1" strike="noStrike" noProof="1" smtClean="0">
                <a:solidFill>
                  <a:srgbClr val="FF0000"/>
                </a:solidFill>
                <a:latin typeface="微软雅黑" panose="020B0503020204020204" charset="-122"/>
                <a:ea typeface="宋体" panose="02010600030101010101" pitchFamily="2" charset="-122"/>
                <a:cs typeface="+mn-cs"/>
              </a:rPr>
              <a:t>测试样本是从真实分布中采样得到的，避免因数据划分</a:t>
            </a:r>
            <a:endParaRPr lang="zh-CN" altLang="en-US" sz="2400" b="1" strike="noStrike" noProof="1" smtClean="0">
              <a:solidFill>
                <a:srgbClr val="FF0000"/>
              </a:solidFill>
              <a:latin typeface="微软雅黑" panose="020B0503020204020204" charset="-122"/>
            </a:endParaRPr>
          </a:p>
          <a:p>
            <a:pPr lvl="1" fontAlgn="base">
              <a:lnSpc>
                <a:spcPct val="100000"/>
              </a:lnSpc>
              <a:buFont typeface="Arial" panose="020B0604020202020204" pitchFamily="34" charset="0"/>
            </a:pPr>
            <a:r>
              <a:rPr lang="zh-CN" altLang="en-US" sz="2400" b="1" strike="noStrike" noProof="1" smtClean="0">
                <a:solidFill>
                  <a:srgbClr val="FF0000"/>
                </a:solidFill>
                <a:latin typeface="微软雅黑" panose="020B0503020204020204" charset="-122"/>
                <a:ea typeface="宋体" panose="02010600030101010101" pitchFamily="2" charset="-122"/>
                <a:cs typeface="+mn-cs"/>
              </a:rPr>
              <a:t>    引入误差</a:t>
            </a:r>
            <a:r>
              <a:rPr lang="en-US" altLang="zh-CN" sz="2400" b="1" strike="noStrike" noProof="1" smtClean="0">
                <a:solidFill>
                  <a:srgbClr val="FF0000"/>
                </a:solidFill>
                <a:latin typeface="微软雅黑" panose="020B0503020204020204" charset="-122"/>
                <a:ea typeface="宋体" panose="02010600030101010101" pitchFamily="2" charset="-122"/>
                <a:cs typeface="+mn-cs"/>
              </a:rPr>
              <a:t>.</a:t>
            </a:r>
            <a:endParaRPr lang="en-US" altLang="zh-CN" sz="2400" b="1" strike="noStrike" noProof="1" smtClean="0">
              <a:solidFill>
                <a:srgbClr val="FF0000"/>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任意多边形 1"/>
          <p:cNvSpPr/>
          <p:nvPr/>
        </p:nvSpPr>
        <p:spPr>
          <a:xfrm>
            <a:off x="1547178" y="2124075"/>
            <a:ext cx="5541963" cy="1606550"/>
          </a:xfrm>
          <a:custGeom>
            <a:avLst/>
            <a:gdLst/>
            <a:ahLst/>
            <a:cxnLst/>
            <a:rect l="0" t="0" r="0" b="0"/>
            <a:pathLst>
              <a:path w="5542789" h="1606297">
                <a:moveTo>
                  <a:pt x="0" y="1606296"/>
                </a:moveTo>
                <a:lnTo>
                  <a:pt x="5542788" y="1606296"/>
                </a:lnTo>
                <a:lnTo>
                  <a:pt x="5542788" y="0"/>
                </a:lnTo>
                <a:lnTo>
                  <a:pt x="0" y="0"/>
                </a:lnTo>
                <a:close/>
              </a:path>
            </a:pathLst>
          </a:custGeom>
          <a:solidFill>
            <a:srgbClr val="000000">
              <a:alpha val="0"/>
            </a:srgbClr>
          </a:solidFill>
          <a:ln w="38100" cap="flat" cmpd="sng" algn="ctr">
            <a:solidFill>
              <a:srgbClr val="0D543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任意多边形 2"/>
          <p:cNvSpPr/>
          <p:nvPr/>
        </p:nvSpPr>
        <p:spPr>
          <a:xfrm>
            <a:off x="5286375" y="2124075"/>
            <a:ext cx="0" cy="1604963"/>
          </a:xfrm>
          <a:custGeom>
            <a:avLst/>
            <a:gdLst/>
            <a:ahLst/>
            <a:cxnLst/>
            <a:rect l="0" t="0" r="0" b="0"/>
            <a:pathLst>
              <a:path w="1" h="1605789">
                <a:moveTo>
                  <a:pt x="0" y="0"/>
                </a:moveTo>
                <a:lnTo>
                  <a:pt x="0" y="1605788"/>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trike="noStrike" noProof="1"/>
          </a:p>
        </p:txBody>
      </p:sp>
      <p:sp>
        <p:nvSpPr>
          <p:cNvPr id="4" name="任意多边形 3"/>
          <p:cNvSpPr/>
          <p:nvPr/>
        </p:nvSpPr>
        <p:spPr>
          <a:xfrm>
            <a:off x="1549400" y="1450975"/>
            <a:ext cx="5543550" cy="677863"/>
          </a:xfrm>
          <a:custGeom>
            <a:avLst/>
            <a:gdLst/>
            <a:ahLst/>
            <a:cxnLst/>
            <a:rect l="0" t="0" r="0" b="0"/>
            <a:pathLst>
              <a:path w="5542788" h="678181">
                <a:moveTo>
                  <a:pt x="0" y="678180"/>
                </a:moveTo>
                <a:cubicBezTo>
                  <a:pt x="0" y="490855"/>
                  <a:pt x="25272" y="339091"/>
                  <a:pt x="56514" y="339091"/>
                </a:cubicBezTo>
                <a:lnTo>
                  <a:pt x="2714878" y="339091"/>
                </a:lnTo>
                <a:cubicBezTo>
                  <a:pt x="2746120" y="339091"/>
                  <a:pt x="2771394" y="187326"/>
                  <a:pt x="2771394" y="0"/>
                </a:cubicBezTo>
                <a:cubicBezTo>
                  <a:pt x="2771394" y="187326"/>
                  <a:pt x="2796667" y="339091"/>
                  <a:pt x="2827908" y="339091"/>
                </a:cubicBezTo>
                <a:lnTo>
                  <a:pt x="5486273" y="339091"/>
                </a:lnTo>
                <a:cubicBezTo>
                  <a:pt x="5517514" y="339091"/>
                  <a:pt x="5542787" y="490855"/>
                  <a:pt x="5542787" y="678180"/>
                </a:cubicBezTo>
              </a:path>
            </a:pathLst>
          </a:custGeom>
          <a:ln w="127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trike="noStrike" noProof="1"/>
          </a:p>
        </p:txBody>
      </p:sp>
      <p:sp>
        <p:nvSpPr>
          <p:cNvPr id="27" name="TextBox 26"/>
          <p:cNvSpPr txBox="1"/>
          <p:nvPr/>
        </p:nvSpPr>
        <p:spPr>
          <a:xfrm>
            <a:off x="2578100" y="2695575"/>
            <a:ext cx="1066800" cy="344170"/>
          </a:xfrm>
          <a:prstGeom prst="rect">
            <a:avLst/>
          </a:prstGeom>
          <a:noFill/>
        </p:spPr>
        <p:txBody>
          <a:bodyPr vert="horz" wrap="none" lIns="0" tIns="0" rIns="0" bIns="0" rtlCol="0">
            <a:spAutoFit/>
          </a:bodyPr>
          <a:lstStyle/>
          <a:p>
            <a:pPr>
              <a:lnSpc>
                <a:spcPts val="2685"/>
              </a:lnSpc>
            </a:pPr>
            <a:r>
              <a:rPr lang="zh-CN" altLang="en-US" sz="2795" noProof="1" smtClean="0">
                <a:solidFill>
                  <a:srgbClr val="0000FF"/>
                </a:solidFill>
                <a:latin typeface="微软雅黑" panose="020B0503020204020204" charset="-122"/>
                <a:ea typeface="宋体" panose="02010600030101010101" pitchFamily="2" charset="-122"/>
                <a:cs typeface="+mn-cs"/>
              </a:rPr>
              <a:t>训练集</a:t>
            </a:r>
            <a:endParaRPr lang="zh-CN" altLang="en-US" sz="2795" noProof="1">
              <a:solidFill>
                <a:srgbClr val="0000FF"/>
              </a:solidFill>
              <a:latin typeface="微软雅黑" panose="020B0503020204020204" charset="-122"/>
            </a:endParaRPr>
          </a:p>
        </p:txBody>
      </p:sp>
      <p:sp>
        <p:nvSpPr>
          <p:cNvPr id="28" name="TextBox 27"/>
          <p:cNvSpPr txBox="1"/>
          <p:nvPr/>
        </p:nvSpPr>
        <p:spPr>
          <a:xfrm>
            <a:off x="5651500" y="2695575"/>
            <a:ext cx="1066800" cy="344170"/>
          </a:xfrm>
          <a:prstGeom prst="rect">
            <a:avLst/>
          </a:prstGeom>
          <a:noFill/>
        </p:spPr>
        <p:txBody>
          <a:bodyPr vert="horz" wrap="none" lIns="0" tIns="0" rIns="0" bIns="0" rtlCol="0">
            <a:spAutoFit/>
          </a:bodyPr>
          <a:lstStyle/>
          <a:p>
            <a:pPr>
              <a:lnSpc>
                <a:spcPts val="2685"/>
              </a:lnSpc>
            </a:pPr>
            <a:r>
              <a:rPr lang="zh-CN" altLang="en-US" sz="2795" noProof="1" smtClean="0">
                <a:solidFill>
                  <a:srgbClr val="0000FF"/>
                </a:solidFill>
                <a:latin typeface="微软雅黑" panose="020B0503020204020204" charset="-122"/>
                <a:ea typeface="宋体" panose="02010600030101010101" pitchFamily="2" charset="-122"/>
                <a:cs typeface="+mn-cs"/>
              </a:rPr>
              <a:t>测试集</a:t>
            </a:r>
            <a:endParaRPr lang="zh-CN" altLang="en-US" sz="2795" noProof="1">
              <a:solidFill>
                <a:srgbClr val="0000FF"/>
              </a:solidFill>
              <a:latin typeface="微软雅黑" panose="020B0503020204020204" charset="-122"/>
            </a:endParaRPr>
          </a:p>
        </p:txBody>
      </p:sp>
      <p:sp>
        <p:nvSpPr>
          <p:cNvPr id="29" name="TextBox 28"/>
          <p:cNvSpPr txBox="1"/>
          <p:nvPr/>
        </p:nvSpPr>
        <p:spPr>
          <a:xfrm>
            <a:off x="395605" y="620078"/>
            <a:ext cx="4965700" cy="1048385"/>
          </a:xfrm>
          <a:prstGeom prst="rect">
            <a:avLst/>
          </a:prstGeom>
          <a:noFill/>
        </p:spPr>
        <p:txBody>
          <a:bodyPr vert="horz" wrap="none" lIns="0" tIns="0" rIns="0" bIns="0" rtlCol="0">
            <a:spAutoFit/>
          </a:bodyPr>
          <a:lstStyle/>
          <a:p>
            <a:pPr marR="0" defTabSz="914400" fontAlgn="auto">
              <a:lnSpc>
                <a:spcPts val="2685"/>
              </a:lnSpc>
              <a:buClrTx/>
              <a:buSzTx/>
              <a:tabLst>
                <a:tab pos="3136900" algn="l"/>
              </a:tabLst>
              <a:defRPr/>
            </a:pPr>
            <a:r>
              <a:rPr lang="zh-CN" altLang="en-US" sz="2795" noProof="1" smtClean="0">
                <a:solidFill>
                  <a:srgbClr val="000000"/>
                </a:solidFill>
                <a:latin typeface="微软雅黑" panose="020B0503020204020204" charset="-122"/>
                <a:ea typeface="宋体" panose="02010600030101010101" pitchFamily="2" charset="-122"/>
                <a:cs typeface="+mn-cs"/>
              </a:rPr>
              <a:t>留出法</a:t>
            </a:r>
            <a:endParaRPr lang="zh-CN" altLang="en-US" sz="2795" noProof="1" smtClean="0">
              <a:solidFill>
                <a:srgbClr val="000000"/>
              </a:solidFill>
              <a:latin typeface="微软雅黑" panose="020B0503020204020204" charset="-122"/>
            </a:endParaRPr>
          </a:p>
          <a:p>
            <a:pPr marR="0" defTabSz="914400" fontAlgn="auto">
              <a:lnSpc>
                <a:spcPts val="1000"/>
              </a:lnSpc>
              <a:buClrTx/>
              <a:buSzTx/>
              <a:tabLst>
                <a:tab pos="3136900" algn="l"/>
              </a:tabLst>
              <a:defRPr/>
            </a:pPr>
            <a:endParaRPr lang="zh-CN" altLang="en-US" sz="2795" noProof="1" smtClean="0">
              <a:solidFill>
                <a:srgbClr val="000000"/>
              </a:solidFill>
              <a:latin typeface="微软雅黑" panose="020B0503020204020204" charset="-122"/>
            </a:endParaRPr>
          </a:p>
          <a:p>
            <a:pPr marR="0" defTabSz="914400" fontAlgn="auto">
              <a:lnSpc>
                <a:spcPts val="1000"/>
              </a:lnSpc>
              <a:buClrTx/>
              <a:buSzTx/>
              <a:tabLst>
                <a:tab pos="3136900" algn="l"/>
              </a:tabLst>
              <a:defRPr/>
            </a:pPr>
            <a:endParaRPr lang="zh-CN" altLang="en-US" sz="2795" noProof="1" smtClean="0">
              <a:solidFill>
                <a:srgbClr val="000000"/>
              </a:solidFill>
              <a:latin typeface="微软雅黑" panose="020B0503020204020204" charset="-122"/>
            </a:endParaRPr>
          </a:p>
          <a:p>
            <a:pPr marR="0" defTabSz="914400" fontAlgn="auto">
              <a:lnSpc>
                <a:spcPts val="1000"/>
              </a:lnSpc>
              <a:buClrTx/>
              <a:buSzTx/>
              <a:tabLst>
                <a:tab pos="3136900" algn="l"/>
              </a:tabLst>
              <a:defRPr/>
            </a:pPr>
            <a:endParaRPr lang="zh-CN" altLang="en-US" sz="2795" noProof="1" smtClean="0">
              <a:solidFill>
                <a:srgbClr val="000000"/>
              </a:solidFill>
              <a:latin typeface="微软雅黑" panose="020B0503020204020204" charset="-122"/>
            </a:endParaRPr>
          </a:p>
          <a:p>
            <a:pPr marR="0" defTabSz="914400" fontAlgn="auto">
              <a:lnSpc>
                <a:spcPts val="2490"/>
              </a:lnSpc>
              <a:buClrTx/>
              <a:buSzTx/>
              <a:tabLst>
                <a:tab pos="3136900" algn="l"/>
              </a:tabLst>
              <a:defRPr/>
            </a:pPr>
            <a:r>
              <a:rPr lang="zh-CN" altLang="en-US" sz="2795" noProof="1" smtClean="0">
                <a:solidFill>
                  <a:srgbClr val="000000"/>
                </a:solidFill>
                <a:latin typeface="微软雅黑" panose="020B0503020204020204" charset="-122"/>
                <a:ea typeface="宋体" panose="02010600030101010101" pitchFamily="2" charset="-122"/>
                <a:cs typeface="+mn-cs"/>
              </a:rPr>
              <a:t>	</a:t>
            </a:r>
            <a:r>
              <a:rPr lang="zh-CN" altLang="en-US" sz="2400" noProof="1" smtClean="0">
                <a:solidFill>
                  <a:srgbClr val="FF0000"/>
                </a:solidFill>
                <a:latin typeface="微软雅黑" panose="020B0503020204020204" charset="-122"/>
                <a:ea typeface="宋体" panose="02010600030101010101" pitchFamily="2" charset="-122"/>
                <a:cs typeface="+mn-cs"/>
              </a:rPr>
              <a:t>拥有的数据集</a:t>
            </a:r>
            <a:endParaRPr lang="zh-CN" altLang="en-US" sz="2400" noProof="1">
              <a:solidFill>
                <a:srgbClr val="FF0000"/>
              </a:solidFill>
              <a:latin typeface="微软雅黑" panose="020B0503020204020204" charset="-122"/>
            </a:endParaRPr>
          </a:p>
        </p:txBody>
      </p:sp>
      <p:sp>
        <p:nvSpPr>
          <p:cNvPr id="19464" name="TextBox 29"/>
          <p:cNvSpPr txBox="1"/>
          <p:nvPr/>
        </p:nvSpPr>
        <p:spPr>
          <a:xfrm>
            <a:off x="909638" y="4149725"/>
            <a:ext cx="6355715" cy="1885315"/>
          </a:xfrm>
          <a:prstGeom prst="rect">
            <a:avLst/>
          </a:prstGeom>
          <a:noFill/>
          <a:ln w="9525">
            <a:noFill/>
          </a:ln>
        </p:spPr>
        <p:txBody>
          <a:bodyPr wrap="none" lIns="0" tIns="0" rIns="0" bIns="0" anchor="t" anchorCtr="0">
            <a:spAutoFit/>
          </a:bodyPr>
          <a:lstStyle/>
          <a:p>
            <a:pPr>
              <a:lnSpc>
                <a:spcPts val="2315"/>
              </a:lnSpc>
            </a:pPr>
            <a:r>
              <a:rPr lang="zh-CN" altLang="en-US" sz="2400">
                <a:solidFill>
                  <a:srgbClr val="000000"/>
                </a:solidFill>
                <a:latin typeface="微软雅黑" panose="020B0503020204020204" charset="-122"/>
                <a:ea typeface="宋体" panose="02010600030101010101" pitchFamily="2" charset="-122"/>
              </a:rPr>
              <a:t>注意：</a:t>
            </a:r>
            <a:endParaRPr lang="zh-CN" altLang="en-US" sz="2400">
              <a:solidFill>
                <a:srgbClr val="000000"/>
              </a:solidFill>
              <a:latin typeface="微软雅黑" panose="020B0503020204020204" charset="-122"/>
              <a:ea typeface="宋体" panose="02010600030101010101" pitchFamily="2" charset="-122"/>
            </a:endParaRPr>
          </a:p>
          <a:p>
            <a:pPr>
              <a:lnSpc>
                <a:spcPts val="1000"/>
              </a:lnSpc>
            </a:pPr>
            <a:endParaRPr lang="zh-CN" altLang="en-US" sz="2400">
              <a:solidFill>
                <a:srgbClr val="000000"/>
              </a:solidFill>
              <a:latin typeface="微软雅黑" panose="020B0503020204020204" charset="-122"/>
              <a:ea typeface="宋体" panose="02010600030101010101" pitchFamily="2" charset="-122"/>
            </a:endParaRPr>
          </a:p>
          <a:p>
            <a:pPr>
              <a:lnSpc>
                <a:spcPts val="3240"/>
              </a:lnSpc>
            </a:pPr>
            <a:r>
              <a:rPr lang="zh-CN" altLang="en-US" sz="2400">
                <a:solidFill>
                  <a:srgbClr val="000000"/>
                </a:solidFill>
                <a:latin typeface="Wingdings" panose="05000000000000000000"/>
                <a:ea typeface="宋体" panose="02010600030101010101" pitchFamily="2" charset="-122"/>
              </a:rPr>
              <a:t> </a:t>
            </a:r>
            <a:r>
              <a:rPr lang="zh-CN" altLang="en-US" sz="2400">
                <a:solidFill>
                  <a:srgbClr val="000000"/>
                </a:solidFill>
                <a:latin typeface="微软雅黑" panose="020B0503020204020204" charset="-122"/>
                <a:ea typeface="宋体" panose="02010600030101010101" pitchFamily="2" charset="-122"/>
              </a:rPr>
              <a:t>保持数据分布一致性 （例如</a:t>
            </a:r>
            <a:r>
              <a:rPr lang="en-US" altLang="zh-CN" sz="2400">
                <a:solidFill>
                  <a:srgbClr val="000000"/>
                </a:solidFill>
                <a:latin typeface="Times New Roman" panose="02020603050405020304"/>
                <a:ea typeface="宋体" panose="02010600030101010101" pitchFamily="2" charset="-122"/>
              </a:rPr>
              <a:t>: </a:t>
            </a:r>
            <a:r>
              <a:rPr lang="zh-CN" altLang="en-US" sz="2400">
                <a:solidFill>
                  <a:srgbClr val="000000"/>
                </a:solidFill>
                <a:latin typeface="微软雅黑" panose="020B0503020204020204" charset="-122"/>
                <a:ea typeface="宋体" panose="02010600030101010101" pitchFamily="2" charset="-122"/>
              </a:rPr>
              <a:t>分层采样</a:t>
            </a:r>
            <a:r>
              <a:rPr lang="en-US" altLang="zh-CN" sz="2400">
                <a:solidFill>
                  <a:srgbClr val="000000"/>
                </a:solidFill>
                <a:latin typeface="Times New Roman" panose="02020603050405020304"/>
                <a:ea typeface="宋体" panose="02010600030101010101" pitchFamily="2" charset="-122"/>
              </a:rPr>
              <a:t>)</a:t>
            </a:r>
            <a:endParaRPr lang="en-US" altLang="zh-CN" sz="2400">
              <a:solidFill>
                <a:srgbClr val="000000"/>
              </a:solidFill>
              <a:latin typeface="Times New Roman" panose="02020603050405020304"/>
              <a:ea typeface="宋体" panose="02010600030101010101" pitchFamily="2" charset="-122"/>
            </a:endParaRPr>
          </a:p>
          <a:p>
            <a:pPr>
              <a:lnSpc>
                <a:spcPts val="1000"/>
              </a:lnSpc>
            </a:pPr>
            <a:endParaRPr lang="en-US" altLang="zh-CN" sz="2400">
              <a:solidFill>
                <a:srgbClr val="000000"/>
              </a:solidFill>
              <a:latin typeface="Times New Roman" panose="02020603050405020304"/>
              <a:ea typeface="宋体" panose="02010600030101010101" pitchFamily="2" charset="-122"/>
            </a:endParaRPr>
          </a:p>
          <a:p>
            <a:pPr>
              <a:lnSpc>
                <a:spcPts val="3075"/>
              </a:lnSpc>
            </a:pPr>
            <a:r>
              <a:rPr lang="en-US" altLang="zh-CN" sz="2400">
                <a:solidFill>
                  <a:srgbClr val="000000"/>
                </a:solidFill>
                <a:latin typeface="Wingdings" panose="05000000000000000000"/>
                <a:ea typeface="宋体" panose="02010600030101010101" pitchFamily="2" charset="-122"/>
              </a:rPr>
              <a:t> </a:t>
            </a:r>
            <a:r>
              <a:rPr lang="zh-CN" altLang="en-US" sz="2400">
                <a:solidFill>
                  <a:srgbClr val="000000"/>
                </a:solidFill>
                <a:latin typeface="微软雅黑" panose="020B0503020204020204" charset="-122"/>
                <a:ea typeface="宋体" panose="02010600030101010101" pitchFamily="2" charset="-122"/>
              </a:rPr>
              <a:t>多次重复划分 </a:t>
            </a:r>
            <a:r>
              <a:rPr lang="en-US" altLang="zh-CN" sz="2400">
                <a:solidFill>
                  <a:srgbClr val="000000"/>
                </a:solidFill>
                <a:latin typeface="Times New Roman" panose="02020603050405020304"/>
                <a:ea typeface="宋体" panose="02010600030101010101" pitchFamily="2" charset="-122"/>
              </a:rPr>
              <a:t>(</a:t>
            </a:r>
            <a:r>
              <a:rPr lang="zh-CN" altLang="en-US" sz="2400">
                <a:solidFill>
                  <a:srgbClr val="000000"/>
                </a:solidFill>
                <a:latin typeface="微软雅黑" panose="020B0503020204020204" charset="-122"/>
                <a:ea typeface="宋体" panose="02010600030101010101" pitchFamily="2" charset="-122"/>
              </a:rPr>
              <a:t>例如</a:t>
            </a:r>
            <a:r>
              <a:rPr lang="en-US" altLang="zh-CN" sz="2400">
                <a:solidFill>
                  <a:srgbClr val="000000"/>
                </a:solidFill>
                <a:latin typeface="Times New Roman" panose="02020603050405020304"/>
                <a:ea typeface="宋体" panose="02010600030101010101" pitchFamily="2" charset="-122"/>
              </a:rPr>
              <a:t>: 100</a:t>
            </a:r>
            <a:r>
              <a:rPr lang="zh-CN" altLang="en-US" sz="2400">
                <a:solidFill>
                  <a:srgbClr val="000000"/>
                </a:solidFill>
                <a:latin typeface="微软雅黑" panose="020B0503020204020204" charset="-122"/>
                <a:ea typeface="宋体" panose="02010600030101010101" pitchFamily="2" charset="-122"/>
              </a:rPr>
              <a:t>次随机划分</a:t>
            </a:r>
            <a:r>
              <a:rPr lang="en-US" altLang="zh-CN" sz="2400">
                <a:solidFill>
                  <a:srgbClr val="000000"/>
                </a:solidFill>
                <a:latin typeface="Times New Roman" panose="02020603050405020304"/>
                <a:ea typeface="宋体" panose="02010600030101010101" pitchFamily="2" charset="-122"/>
              </a:rPr>
              <a:t>)</a:t>
            </a:r>
            <a:endParaRPr lang="en-US" altLang="zh-CN" sz="2400">
              <a:solidFill>
                <a:srgbClr val="000000"/>
              </a:solidFill>
              <a:latin typeface="Times New Roman" panose="02020603050405020304"/>
              <a:ea typeface="宋体" panose="02010600030101010101" pitchFamily="2" charset="-122"/>
            </a:endParaRPr>
          </a:p>
          <a:p>
            <a:pPr>
              <a:lnSpc>
                <a:spcPts val="1000"/>
              </a:lnSpc>
            </a:pPr>
            <a:endParaRPr lang="en-US" altLang="zh-CN" sz="2400">
              <a:solidFill>
                <a:srgbClr val="000000"/>
              </a:solidFill>
              <a:latin typeface="Times New Roman" panose="02020603050405020304"/>
              <a:ea typeface="宋体" panose="02010600030101010101" pitchFamily="2" charset="-122"/>
            </a:endParaRPr>
          </a:p>
          <a:p>
            <a:pPr>
              <a:lnSpc>
                <a:spcPts val="3075"/>
              </a:lnSpc>
            </a:pPr>
            <a:r>
              <a:rPr lang="en-US" altLang="zh-CN" sz="2400">
                <a:solidFill>
                  <a:srgbClr val="000000"/>
                </a:solidFill>
                <a:latin typeface="Wingdings" panose="05000000000000000000"/>
                <a:ea typeface="宋体" panose="02010600030101010101" pitchFamily="2" charset="-122"/>
              </a:rPr>
              <a:t> </a:t>
            </a:r>
            <a:r>
              <a:rPr lang="zh-CN" altLang="en-US" sz="2400">
                <a:solidFill>
                  <a:srgbClr val="000000"/>
                </a:solidFill>
                <a:latin typeface="微软雅黑" panose="020B0503020204020204" charset="-122"/>
                <a:ea typeface="宋体" panose="02010600030101010101" pitchFamily="2" charset="-122"/>
              </a:rPr>
              <a:t>测试集不能太大、不能太小 </a:t>
            </a:r>
            <a:r>
              <a:rPr lang="en-US" altLang="zh-CN" sz="2400">
                <a:solidFill>
                  <a:srgbClr val="000000"/>
                </a:solidFill>
                <a:latin typeface="Times New Roman" panose="02020603050405020304"/>
                <a:ea typeface="宋体" panose="02010600030101010101" pitchFamily="2" charset="-122"/>
              </a:rPr>
              <a:t>(</a:t>
            </a:r>
            <a:r>
              <a:rPr lang="zh-CN" altLang="en-US" sz="2400">
                <a:solidFill>
                  <a:srgbClr val="000000"/>
                </a:solidFill>
                <a:latin typeface="微软雅黑" panose="020B0503020204020204" charset="-122"/>
                <a:ea typeface="宋体" panose="02010600030101010101" pitchFamily="2" charset="-122"/>
              </a:rPr>
              <a:t>例如：</a:t>
            </a:r>
            <a:r>
              <a:rPr lang="en-US" altLang="zh-CN" sz="2400">
                <a:solidFill>
                  <a:srgbClr val="000000"/>
                </a:solidFill>
                <a:latin typeface="Times New Roman" panose="02020603050405020304"/>
                <a:ea typeface="宋体" panose="02010600030101010101" pitchFamily="2" charset="-122"/>
              </a:rPr>
              <a:t>1/5~1/3)</a:t>
            </a:r>
            <a:endParaRPr lang="zh-CN" altLang="en-US" sz="2400">
              <a:solidFill>
                <a:srgbClr val="000000"/>
              </a:solidFill>
              <a:latin typeface="Times New Roman" panose="02020603050405020304"/>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82" name="图片 1" descr="ws_1BED.tmp"/>
          <p:cNvPicPr/>
          <p:nvPr/>
        </p:nvPicPr>
        <p:blipFill>
          <a:blip r:embed="rId1"/>
          <a:stretch>
            <a:fillRect/>
          </a:stretch>
        </p:blipFill>
        <p:spPr>
          <a:xfrm>
            <a:off x="219075" y="1295400"/>
            <a:ext cx="8648700" cy="4686300"/>
          </a:xfrm>
          <a:prstGeom prst="rect">
            <a:avLst/>
          </a:prstGeom>
          <a:noFill/>
          <a:ln w="9525">
            <a:noFill/>
          </a:ln>
        </p:spPr>
      </p:pic>
      <p:sp>
        <p:nvSpPr>
          <p:cNvPr id="25" name="TextBox 24"/>
          <p:cNvSpPr txBox="1"/>
          <p:nvPr/>
        </p:nvSpPr>
        <p:spPr>
          <a:xfrm>
            <a:off x="251460" y="404495"/>
            <a:ext cx="2409825" cy="462280"/>
          </a:xfrm>
          <a:prstGeom prst="rect">
            <a:avLst/>
          </a:prstGeom>
          <a:noFill/>
        </p:spPr>
        <p:txBody>
          <a:bodyPr vert="horz" wrap="none" lIns="0" tIns="0" rIns="0" bIns="0" rtlCol="0">
            <a:spAutoFit/>
          </a:bodyPr>
          <a:lstStyle/>
          <a:p>
            <a:pPr>
              <a:lnSpc>
                <a:spcPts val="3605"/>
              </a:lnSpc>
            </a:pPr>
            <a:r>
              <a:rPr lang="en-US" altLang="zh-CN" sz="2795" i="1" noProof="1" smtClean="0">
                <a:solidFill>
                  <a:srgbClr val="000000"/>
                </a:solidFill>
                <a:latin typeface="Palatino Linotype" panose="02040502050505030304"/>
                <a:ea typeface="宋体" panose="02010600030101010101" pitchFamily="2" charset="-122"/>
                <a:cs typeface="+mn-cs"/>
              </a:rPr>
              <a:t>k</a:t>
            </a:r>
            <a:r>
              <a:rPr lang="en-US" altLang="zh-CN" sz="2795" noProof="1" smtClean="0">
                <a:solidFill>
                  <a:srgbClr val="000000"/>
                </a:solidFill>
                <a:latin typeface="Times New Roman" panose="02020603050405020304"/>
                <a:ea typeface="宋体" panose="02010600030101010101" pitchFamily="2" charset="-122"/>
                <a:cs typeface="+mn-cs"/>
              </a:rPr>
              <a:t>-</a:t>
            </a:r>
            <a:r>
              <a:rPr lang="zh-CN" altLang="en-US" sz="2795" noProof="1" smtClean="0">
                <a:solidFill>
                  <a:srgbClr val="000000"/>
                </a:solidFill>
                <a:latin typeface="微软雅黑" panose="020B0503020204020204" charset="-122"/>
                <a:ea typeface="宋体" panose="02010600030101010101" pitchFamily="2" charset="-122"/>
                <a:cs typeface="+mn-cs"/>
              </a:rPr>
              <a:t>折交叉验证法</a:t>
            </a:r>
            <a:endParaRPr lang="zh-CN" altLang="en-US" sz="2795" noProof="1">
              <a:solidFill>
                <a:srgbClr val="000000"/>
              </a:solidFill>
              <a:latin typeface="微软雅黑" panose="020B0503020204020204" charset="-122"/>
            </a:endParaRPr>
          </a:p>
        </p:txBody>
      </p:sp>
      <p:sp>
        <p:nvSpPr>
          <p:cNvPr id="20484" name="矩形 2"/>
          <p:cNvSpPr/>
          <p:nvPr/>
        </p:nvSpPr>
        <p:spPr>
          <a:xfrm>
            <a:off x="2651125" y="5549900"/>
            <a:ext cx="971550" cy="431800"/>
          </a:xfrm>
          <a:prstGeom prst="rect">
            <a:avLst/>
          </a:prstGeom>
          <a:solidFill>
            <a:schemeClr val="bg1"/>
          </a:solidFill>
          <a:ln w="12700" cap="flat" cmpd="sng">
            <a:solidFill>
              <a:schemeClr val="bg1"/>
            </a:solidFill>
            <a:prstDash val="solid"/>
            <a:round/>
            <a:headEnd type="none" w="med" len="med"/>
            <a:tailEnd type="triangle" w="med" len="med"/>
          </a:ln>
        </p:spPr>
        <p:txBody>
          <a:bodyPr wrap="square" lIns="91440" tIns="45720" rIns="91440" bIns="45720" anchor="t" anchorCtr="0"/>
          <a:lstStyle/>
          <a:p>
            <a:pPr algn="ctr"/>
            <a:endParaRPr lang="zh-CN" altLang="en-US">
              <a:latin typeface="Calibri" panose="020F0502020204030204" charset="0"/>
              <a:ea typeface="宋体" panose="02010600030101010101" pitchFamily="2" charset="-122"/>
            </a:endParaRPr>
          </a:p>
        </p:txBody>
      </p:sp>
      <p:sp>
        <p:nvSpPr>
          <p:cNvPr id="20485" name="TextBox 25"/>
          <p:cNvSpPr txBox="1"/>
          <p:nvPr/>
        </p:nvSpPr>
        <p:spPr>
          <a:xfrm>
            <a:off x="2379663" y="5981700"/>
            <a:ext cx="3545840" cy="278765"/>
          </a:xfrm>
          <a:prstGeom prst="rect">
            <a:avLst/>
          </a:prstGeom>
          <a:noFill/>
          <a:ln w="9525">
            <a:noFill/>
          </a:ln>
        </p:spPr>
        <p:txBody>
          <a:bodyPr wrap="none" lIns="0" tIns="0" rIns="0" bIns="0" anchor="t" anchorCtr="0">
            <a:spAutoFit/>
          </a:bodyPr>
          <a:lstStyle/>
          <a:p>
            <a:pPr>
              <a:lnSpc>
                <a:spcPts val="2175"/>
              </a:lnSpc>
            </a:pPr>
            <a:r>
              <a:rPr lang="zh-CN" altLang="en-US" sz="2200" b="1">
                <a:solidFill>
                  <a:srgbClr val="0000FF"/>
                </a:solidFill>
                <a:latin typeface="微软雅黑" panose="020B0503020204020204" charset="-122"/>
                <a:ea typeface="宋体" panose="02010600030101010101" pitchFamily="2" charset="-122"/>
              </a:rPr>
              <a:t>若</a:t>
            </a:r>
            <a:r>
              <a:rPr lang="zh-CN" altLang="en-US" sz="2200" b="1" i="1">
                <a:solidFill>
                  <a:srgbClr val="0000FF"/>
                </a:solidFill>
                <a:latin typeface="微软雅黑" panose="020B0503020204020204" charset="-122"/>
                <a:ea typeface="宋体" panose="02010600030101010101" pitchFamily="2" charset="-122"/>
              </a:rPr>
              <a:t> </a:t>
            </a:r>
            <a:r>
              <a:rPr lang="en-US" altLang="zh-CN" sz="2200" b="1" i="1">
                <a:solidFill>
                  <a:srgbClr val="0000FF"/>
                </a:solidFill>
                <a:latin typeface="Times New Roman" panose="02020603050405020304"/>
                <a:ea typeface="宋体" panose="02010600030101010101" pitchFamily="2" charset="-122"/>
              </a:rPr>
              <a:t>k = m</a:t>
            </a:r>
            <a:r>
              <a:rPr lang="zh-CN" altLang="en-US" sz="2200" b="1">
                <a:solidFill>
                  <a:srgbClr val="0000FF"/>
                </a:solidFill>
                <a:latin typeface="微软雅黑" panose="020B0503020204020204" charset="-122"/>
                <a:ea typeface="宋体" panose="02010600030101010101" pitchFamily="2" charset="-122"/>
              </a:rPr>
              <a:t>，则得到“留一法”</a:t>
            </a:r>
            <a:endParaRPr lang="zh-CN" altLang="en-US" sz="2200" b="1">
              <a:solidFill>
                <a:srgbClr val="0000FF"/>
              </a:solidFill>
              <a:latin typeface="微软雅黑" panose="020B0503020204020204" charset="-122"/>
              <a:ea typeface="宋体" panose="02010600030101010101" pitchFamily="2" charset="-122"/>
            </a:endParaRPr>
          </a:p>
        </p:txBody>
      </p:sp>
      <p:sp>
        <p:nvSpPr>
          <p:cNvPr id="20486" name="TextBox 26"/>
          <p:cNvSpPr txBox="1"/>
          <p:nvPr/>
        </p:nvSpPr>
        <p:spPr>
          <a:xfrm>
            <a:off x="2746375" y="6261100"/>
            <a:ext cx="2545715" cy="278765"/>
          </a:xfrm>
          <a:prstGeom prst="rect">
            <a:avLst/>
          </a:prstGeom>
          <a:noFill/>
          <a:ln w="9525">
            <a:noFill/>
          </a:ln>
        </p:spPr>
        <p:txBody>
          <a:bodyPr wrap="none" lIns="0" tIns="0" rIns="0" bIns="0" anchor="t" anchorCtr="0">
            <a:spAutoFit/>
          </a:bodyPr>
          <a:lstStyle/>
          <a:p>
            <a:pPr>
              <a:lnSpc>
                <a:spcPts val="2175"/>
              </a:lnSpc>
            </a:pPr>
            <a:r>
              <a:rPr lang="en-US" altLang="zh-CN" sz="2200" b="1">
                <a:solidFill>
                  <a:srgbClr val="0000FF"/>
                </a:solidFill>
                <a:latin typeface="Times New Roman" panose="02020603050405020304"/>
                <a:ea typeface="宋体" panose="02010600030101010101" pitchFamily="2" charset="-122"/>
              </a:rPr>
              <a:t>(leave-one-out, LOO)</a:t>
            </a:r>
            <a:endParaRPr lang="en-US" altLang="zh-CN" sz="2200" b="1">
              <a:solidFill>
                <a:srgbClr val="0000FF"/>
              </a:solidFill>
              <a:latin typeface="Times New Roman" panose="02020603050405020304"/>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796925" y="1752600"/>
            <a:ext cx="7959725" cy="2614930"/>
          </a:xfrm>
          <a:prstGeom prst="rect">
            <a:avLst/>
          </a:prstGeom>
          <a:noFill/>
        </p:spPr>
        <p:txBody>
          <a:bodyPr wrap="square" rtlCol="0" anchor="t">
            <a:spAutoFit/>
          </a:bodyPr>
          <a:lstStyle/>
          <a:p>
            <a:r>
              <a:rPr lang="zh-CN" altLang="en-US" sz="3200" noProof="1">
                <a:solidFill>
                  <a:schemeClr val="accent2"/>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sym typeface="+mn-ea"/>
              </a:rPr>
              <a:t>留出法与</a:t>
            </a:r>
            <a:r>
              <a:rPr lang="en-US" altLang="zh-CN" sz="3200" noProof="1">
                <a:solidFill>
                  <a:schemeClr val="accent2"/>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sym typeface="+mn-ea"/>
              </a:rPr>
              <a:t>K</a:t>
            </a:r>
            <a:r>
              <a:rPr lang="zh-CN" altLang="en-US" sz="3200" noProof="1">
                <a:solidFill>
                  <a:schemeClr val="accent2"/>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sym typeface="+mn-ea"/>
              </a:rPr>
              <a:t>折叠交叉验证缺点：</a:t>
            </a:r>
            <a:endParaRPr lang="zh-CN" altLang="en-US" sz="3200" noProof="1">
              <a:solidFill>
                <a:schemeClr val="accent2"/>
              </a:solidFill>
              <a:effectLst>
                <a:outerShdw blurRad="38100" dist="19050" dir="2700000" algn="tl" rotWithShape="0">
                  <a:schemeClr val="dk1">
                    <a:alpha val="40000"/>
                  </a:schemeClr>
                </a:outerShdw>
              </a:effectLst>
              <a:sym typeface="+mn-ea"/>
            </a:endParaRPr>
          </a:p>
          <a:p>
            <a:r>
              <a:rPr lang="zh-CN" altLang="en-US" sz="2400"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sym typeface="+mn-ea"/>
              </a:rPr>
              <a:t>我们希望评估的是用</a:t>
            </a:r>
            <a:r>
              <a:rPr lang="en-US" altLang="zh-CN" sz="2400"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sym typeface="+mn-ea"/>
              </a:rPr>
              <a:t>D</a:t>
            </a:r>
            <a:r>
              <a:rPr lang="zh-CN" altLang="en-US" sz="2400"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sym typeface="+mn-ea"/>
              </a:rPr>
              <a:t>训练的模型。但在留出法和交叉验证法中，由于保留了一部分样本用于测试，因此实际评估的模型所使用的训练集比</a:t>
            </a:r>
            <a:r>
              <a:rPr lang="en-US" altLang="zh-CN" sz="2400"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sym typeface="+mn-ea"/>
              </a:rPr>
              <a:t>D</a:t>
            </a:r>
            <a:r>
              <a:rPr lang="zh-CN" altLang="en-US" sz="2400"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sym typeface="+mn-ea"/>
              </a:rPr>
              <a:t>小，这必然会引入一些因训练样本规模不同而导致的估计偏差。</a:t>
            </a:r>
            <a:endParaRPr lang="zh-CN" altLang="en-US" sz="2400" noProof="1">
              <a:effectLst>
                <a:outerShdw blurRad="38100" dist="19050" dir="2700000" algn="tl" rotWithShape="0">
                  <a:schemeClr val="dk1">
                    <a:alpha val="40000"/>
                  </a:schemeClr>
                </a:outerShdw>
              </a:effectLst>
            </a:endParaRPr>
          </a:p>
          <a:p>
            <a:br>
              <a:rPr lang="zh-CN" altLang="en-US">
                <a:effectLst>
                  <a:outerShdw blurRad="38100" dist="19050" dir="2700000" algn="tl" rotWithShape="0">
                    <a:schemeClr val="dk1">
                      <a:alpha val="40000"/>
                    </a:schemeClr>
                  </a:outerShdw>
                </a:effectLst>
                <a:sym typeface="+mn-ea"/>
              </a:rPr>
            </a:br>
            <a:endParaRPr lang="zh-CN" altLang="en-US" noProof="1">
              <a:effectLst>
                <a:outerShdw blurRad="38100" dist="19050" dir="2700000" algn="tl" rotWithShape="0">
                  <a:schemeClr val="dk1">
                    <a:alpha val="40000"/>
                  </a:schemeClr>
                </a:outerShdw>
              </a:effectLst>
              <a:sym typeface="+mn-ea"/>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extBox 25"/>
          <p:cNvSpPr txBox="1"/>
          <p:nvPr/>
        </p:nvSpPr>
        <p:spPr>
          <a:xfrm>
            <a:off x="395288" y="620078"/>
            <a:ext cx="6077585" cy="1601470"/>
          </a:xfrm>
          <a:prstGeom prst="rect">
            <a:avLst/>
          </a:prstGeom>
          <a:noFill/>
        </p:spPr>
        <p:txBody>
          <a:bodyPr vert="horz" wrap="none" lIns="0" tIns="0" rIns="0" bIns="0" rtlCol="0">
            <a:spAutoFit/>
          </a:bodyPr>
          <a:lstStyle/>
          <a:p>
            <a:pPr marR="0" defTabSz="914400" fontAlgn="auto">
              <a:lnSpc>
                <a:spcPts val="2685"/>
              </a:lnSpc>
              <a:buClrTx/>
              <a:buSzTx/>
              <a:tabLst>
                <a:tab pos="1231900" algn="l"/>
                <a:tab pos="1689100" algn="l"/>
              </a:tabLst>
              <a:defRPr/>
            </a:pPr>
            <a:r>
              <a:rPr lang="zh-CN" altLang="en-US" sz="2795" noProof="1" smtClean="0">
                <a:solidFill>
                  <a:srgbClr val="000000"/>
                </a:solidFill>
                <a:latin typeface="微软雅黑" panose="020B0503020204020204" charset="-122"/>
                <a:ea typeface="宋体" panose="02010600030101010101" pitchFamily="2" charset="-122"/>
                <a:cs typeface="+mn-cs"/>
              </a:rPr>
              <a:t>自助法</a:t>
            </a:r>
            <a:endParaRPr lang="zh-CN" altLang="en-US" sz="2795" noProof="1" smtClean="0">
              <a:solidFill>
                <a:srgbClr val="000000"/>
              </a:solidFill>
              <a:latin typeface="微软雅黑" panose="020B0503020204020204" charset="-122"/>
            </a:endParaRPr>
          </a:p>
          <a:p>
            <a:pPr marR="0" defTabSz="914400" fontAlgn="auto">
              <a:lnSpc>
                <a:spcPts val="1000"/>
              </a:lnSpc>
              <a:buClrTx/>
              <a:buSzTx/>
              <a:tabLst>
                <a:tab pos="1231900" algn="l"/>
                <a:tab pos="1689100" algn="l"/>
              </a:tabLst>
              <a:defRPr/>
            </a:pPr>
            <a:endParaRPr lang="zh-CN" altLang="en-US" sz="2795" noProof="1" smtClean="0">
              <a:solidFill>
                <a:srgbClr val="000000"/>
              </a:solidFill>
              <a:latin typeface="微软雅黑" panose="020B0503020204020204" charset="-122"/>
            </a:endParaRPr>
          </a:p>
          <a:p>
            <a:pPr marR="0" defTabSz="914400" fontAlgn="auto">
              <a:lnSpc>
                <a:spcPts val="1000"/>
              </a:lnSpc>
              <a:buClrTx/>
              <a:buSzTx/>
              <a:tabLst>
                <a:tab pos="1231900" algn="l"/>
                <a:tab pos="1689100" algn="l"/>
              </a:tabLst>
              <a:defRPr/>
            </a:pPr>
            <a:endParaRPr lang="zh-CN" altLang="en-US" sz="2795" noProof="1" smtClean="0">
              <a:solidFill>
                <a:srgbClr val="000000"/>
              </a:solidFill>
              <a:latin typeface="微软雅黑" panose="020B0503020204020204" charset="-122"/>
            </a:endParaRPr>
          </a:p>
          <a:p>
            <a:pPr marR="0" defTabSz="914400" fontAlgn="auto">
              <a:lnSpc>
                <a:spcPts val="1000"/>
              </a:lnSpc>
              <a:buClrTx/>
              <a:buSzTx/>
              <a:tabLst>
                <a:tab pos="1231900" algn="l"/>
                <a:tab pos="1689100" algn="l"/>
              </a:tabLst>
              <a:defRPr/>
            </a:pPr>
            <a:endParaRPr lang="zh-CN" altLang="en-US" sz="2795" b="1" noProof="1" smtClean="0">
              <a:solidFill>
                <a:srgbClr val="000000"/>
              </a:solidFill>
              <a:latin typeface="微软雅黑" panose="020B0503020204020204" charset="-122"/>
            </a:endParaRPr>
          </a:p>
          <a:p>
            <a:pPr marR="0" defTabSz="914400" fontAlgn="auto">
              <a:lnSpc>
                <a:spcPts val="2805"/>
              </a:lnSpc>
              <a:buClrTx/>
              <a:buSzTx/>
              <a:tabLst>
                <a:tab pos="1231900" algn="l"/>
                <a:tab pos="1689100" algn="l"/>
              </a:tabLst>
              <a:defRPr/>
            </a:pPr>
            <a:r>
              <a:rPr lang="zh-CN" altLang="en-US" sz="2800" b="1" noProof="1" smtClean="0">
                <a:solidFill>
                  <a:srgbClr val="FF0000"/>
                </a:solidFill>
                <a:latin typeface="微软雅黑" panose="020B0503020204020204" charset="-122"/>
                <a:ea typeface="宋体" panose="02010600030101010101" pitchFamily="2" charset="-122"/>
                <a:cs typeface="+mn-cs"/>
              </a:rPr>
              <a:t>基于“自助采样” </a:t>
            </a:r>
            <a:r>
              <a:rPr lang="en-US" altLang="zh-CN" sz="2800" b="1" noProof="1" smtClean="0">
                <a:solidFill>
                  <a:srgbClr val="FF0000"/>
                </a:solidFill>
                <a:latin typeface="Times New Roman" panose="02020603050405020304"/>
                <a:ea typeface="宋体" panose="02010600030101010101" pitchFamily="2" charset="-122"/>
                <a:cs typeface="+mn-cs"/>
              </a:rPr>
              <a:t>(bootsrap sampling)</a:t>
            </a:r>
            <a:endParaRPr lang="en-US" altLang="zh-CN" sz="2800" b="1" noProof="1" smtClean="0">
              <a:solidFill>
                <a:srgbClr val="FF0000"/>
              </a:solidFill>
              <a:latin typeface="Times New Roman" panose="02020603050405020304"/>
            </a:endParaRPr>
          </a:p>
          <a:p>
            <a:pPr marR="0" defTabSz="914400" fontAlgn="auto">
              <a:lnSpc>
                <a:spcPts val="1000"/>
              </a:lnSpc>
              <a:buClrTx/>
              <a:buSzTx/>
              <a:tabLst>
                <a:tab pos="1231900" algn="l"/>
                <a:tab pos="1689100" algn="l"/>
              </a:tabLst>
              <a:defRPr/>
            </a:pPr>
            <a:endParaRPr lang="zh-CN" altLang="en-US" sz="2800" b="1" noProof="1" smtClean="0">
              <a:solidFill>
                <a:srgbClr val="00B050"/>
              </a:solidFill>
              <a:latin typeface="微软雅黑" panose="020B0503020204020204" charset="-122"/>
            </a:endParaRPr>
          </a:p>
          <a:p>
            <a:pPr marR="0" defTabSz="914400" fontAlgn="auto">
              <a:lnSpc>
                <a:spcPts val="1000"/>
              </a:lnSpc>
              <a:buClrTx/>
              <a:buSzTx/>
              <a:tabLst>
                <a:tab pos="1231900" algn="l"/>
                <a:tab pos="1689100" algn="l"/>
              </a:tabLst>
              <a:defRPr/>
            </a:pPr>
            <a:r>
              <a:rPr lang="zh-CN" altLang="en-US" sz="2800" b="1" noProof="1" smtClean="0">
                <a:solidFill>
                  <a:srgbClr val="00B050"/>
                </a:solidFill>
                <a:latin typeface="微软雅黑" panose="020B0503020204020204" charset="-122"/>
                <a:ea typeface="宋体" panose="02010600030101010101" pitchFamily="2" charset="-122"/>
                <a:cs typeface="+mn-cs"/>
              </a:rPr>
              <a:t>  </a:t>
            </a:r>
            <a:endParaRPr lang="zh-CN" altLang="en-US" sz="2800" b="1" noProof="1" smtClean="0">
              <a:solidFill>
                <a:srgbClr val="00B050"/>
              </a:solidFill>
              <a:latin typeface="微软雅黑" panose="020B0503020204020204" charset="-122"/>
            </a:endParaRPr>
          </a:p>
          <a:p>
            <a:pPr marR="0" defTabSz="914400" fontAlgn="auto">
              <a:lnSpc>
                <a:spcPts val="1000"/>
              </a:lnSpc>
              <a:buClrTx/>
              <a:buSzTx/>
              <a:tabLst>
                <a:tab pos="1231900" algn="l"/>
                <a:tab pos="1689100" algn="l"/>
              </a:tabLst>
              <a:defRPr/>
            </a:pPr>
            <a:r>
              <a:rPr lang="zh-CN" altLang="en-US" sz="2800" b="1" noProof="1" smtClean="0">
                <a:solidFill>
                  <a:srgbClr val="00B050"/>
                </a:solidFill>
                <a:latin typeface="微软雅黑" panose="020B0503020204020204" charset="-122"/>
                <a:ea typeface="宋体" panose="02010600030101010101" pitchFamily="2" charset="-122"/>
                <a:cs typeface="+mn-cs"/>
              </a:rPr>
              <a:t>    </a:t>
            </a:r>
            <a:endParaRPr lang="zh-CN" altLang="en-US" sz="2800" b="1" noProof="1" smtClean="0">
              <a:solidFill>
                <a:srgbClr val="00B050"/>
              </a:solidFill>
              <a:latin typeface="微软雅黑" panose="020B0503020204020204" charset="-122"/>
            </a:endParaRPr>
          </a:p>
          <a:p>
            <a:pPr marR="0" defTabSz="914400" fontAlgn="auto">
              <a:lnSpc>
                <a:spcPts val="1000"/>
              </a:lnSpc>
              <a:buClrTx/>
              <a:buSzTx/>
              <a:tabLst>
                <a:tab pos="1231900" algn="l"/>
                <a:tab pos="1689100" algn="l"/>
              </a:tabLst>
              <a:defRPr/>
            </a:pPr>
            <a:r>
              <a:rPr lang="zh-CN" altLang="en-US" sz="2800" b="1" noProof="1" smtClean="0">
                <a:solidFill>
                  <a:srgbClr val="00B050"/>
                </a:solidFill>
                <a:latin typeface="微软雅黑" panose="020B0503020204020204" charset="-122"/>
                <a:ea typeface="宋体" panose="02010600030101010101" pitchFamily="2" charset="-122"/>
                <a:cs typeface="+mn-cs"/>
              </a:rPr>
              <a:t>亦称“有放回采样”、“可重复采样”</a:t>
            </a:r>
            <a:endParaRPr lang="zh-CN" altLang="en-US" sz="2800" b="1" noProof="1" smtClean="0">
              <a:solidFill>
                <a:srgbClr val="00B050"/>
              </a:solidFill>
              <a:latin typeface="微软雅黑" panose="020B0503020204020204" charset="-122"/>
            </a:endParaRPr>
          </a:p>
        </p:txBody>
      </p:sp>
      <p:sp>
        <p:nvSpPr>
          <p:cNvPr id="22531" name="文本框 1"/>
          <p:cNvSpPr txBox="1"/>
          <p:nvPr/>
        </p:nvSpPr>
        <p:spPr>
          <a:xfrm>
            <a:off x="327025" y="2397125"/>
            <a:ext cx="7985125" cy="3938270"/>
          </a:xfrm>
          <a:prstGeom prst="rect">
            <a:avLst/>
          </a:prstGeom>
          <a:noFill/>
          <a:ln w="9525">
            <a:noFill/>
          </a:ln>
        </p:spPr>
        <p:txBody>
          <a:bodyPr wrap="square" anchor="t" anchorCtr="0">
            <a:spAutoFit/>
          </a:bodyPr>
          <a:lstStyle/>
          <a:p>
            <a:pPr marL="342900" indent="-342900">
              <a:buFont typeface="Arial" panose="020B0604020202020204" pitchFamily="34" charset="0"/>
              <a:buChar char="•"/>
            </a:pPr>
            <a:r>
              <a:rPr lang="zh-CN" altLang="en-US" sz="2500" b="1">
                <a:latin typeface="Times New Roman" panose="02020603050405020304" pitchFamily="18" charset="0"/>
                <a:ea typeface="楷体" panose="02010609060101010101" charset="-122"/>
              </a:rPr>
              <a:t>给定包含</a:t>
            </a:r>
            <a:r>
              <a:rPr lang="en-US" altLang="zh-CN" sz="2500" b="1" i="1">
                <a:solidFill>
                  <a:srgbClr val="FF0000"/>
                </a:solidFill>
                <a:latin typeface="Times New Roman" panose="02020603050405020304" pitchFamily="18" charset="0"/>
                <a:ea typeface="楷体" panose="02010609060101010101" charset="-122"/>
              </a:rPr>
              <a:t>m</a:t>
            </a:r>
            <a:r>
              <a:rPr lang="zh-CN" altLang="en-US" sz="2500" b="1">
                <a:latin typeface="Times New Roman" panose="02020603050405020304" pitchFamily="18" charset="0"/>
                <a:ea typeface="楷体" panose="02010609060101010101" charset="-122"/>
              </a:rPr>
              <a:t>个样本的数据集</a:t>
            </a:r>
            <a:r>
              <a:rPr lang="en-US" altLang="zh-CN" sz="2500" b="1">
                <a:solidFill>
                  <a:schemeClr val="accent2"/>
                </a:solidFill>
                <a:latin typeface="Times New Roman" panose="02020603050405020304" pitchFamily="18" charset="0"/>
                <a:ea typeface="楷体" panose="02010609060101010101" charset="-122"/>
              </a:rPr>
              <a:t>D</a:t>
            </a:r>
            <a:r>
              <a:rPr lang="zh-CN" altLang="en-US" sz="2500" b="1">
                <a:latin typeface="Times New Roman" panose="02020603050405020304" pitchFamily="18" charset="0"/>
                <a:ea typeface="楷体" panose="02010609060101010101" charset="-122"/>
              </a:rPr>
              <a:t>，我们对它进行采样产生数据集</a:t>
            </a:r>
            <a:r>
              <a:rPr lang="en-US" altLang="zh-CN" sz="2500" b="1">
                <a:solidFill>
                  <a:srgbClr val="00B050"/>
                </a:solidFill>
                <a:latin typeface="Times New Roman" panose="02020603050405020304" pitchFamily="18" charset="0"/>
                <a:ea typeface="楷体" panose="02010609060101010101" charset="-122"/>
              </a:rPr>
              <a:t>D’</a:t>
            </a:r>
            <a:r>
              <a:rPr lang="zh-CN" altLang="en-US" sz="2500" b="1">
                <a:latin typeface="Times New Roman" panose="02020603050405020304" pitchFamily="18" charset="0"/>
                <a:ea typeface="楷体" panose="02010609060101010101" charset="-122"/>
              </a:rPr>
              <a:t>：每次随机从</a:t>
            </a:r>
            <a:r>
              <a:rPr lang="en-US" altLang="zh-CN" sz="2500" b="1">
                <a:solidFill>
                  <a:schemeClr val="accent2"/>
                </a:solidFill>
                <a:latin typeface="Times New Roman" panose="02020603050405020304" pitchFamily="18" charset="0"/>
                <a:ea typeface="楷体" panose="02010609060101010101" charset="-122"/>
              </a:rPr>
              <a:t>D</a:t>
            </a:r>
            <a:r>
              <a:rPr lang="zh-CN" altLang="en-US" sz="2500" b="1">
                <a:latin typeface="Times New Roman" panose="02020603050405020304" pitchFamily="18" charset="0"/>
                <a:ea typeface="楷体" panose="02010609060101010101" charset="-122"/>
              </a:rPr>
              <a:t>中挑选一个样本，将其</a:t>
            </a:r>
            <a:r>
              <a:rPr lang="zh-CN" altLang="en-US" sz="2500" b="1">
                <a:solidFill>
                  <a:srgbClr val="FF0000"/>
                </a:solidFill>
                <a:latin typeface="Times New Roman" panose="02020603050405020304" pitchFamily="18" charset="0"/>
                <a:ea typeface="楷体" panose="02010609060101010101" charset="-122"/>
              </a:rPr>
              <a:t>拷贝</a:t>
            </a:r>
            <a:r>
              <a:rPr lang="zh-CN" altLang="en-US" sz="2500" b="1">
                <a:latin typeface="Times New Roman" panose="02020603050405020304" pitchFamily="18" charset="0"/>
                <a:ea typeface="楷体" panose="02010609060101010101" charset="-122"/>
              </a:rPr>
              <a:t>放入</a:t>
            </a:r>
            <a:r>
              <a:rPr lang="en-US" altLang="zh-CN" sz="2500" b="1">
                <a:solidFill>
                  <a:srgbClr val="00B050"/>
                </a:solidFill>
                <a:latin typeface="Times New Roman" panose="02020603050405020304" pitchFamily="18" charset="0"/>
                <a:ea typeface="楷体" panose="02010609060101010101" charset="-122"/>
              </a:rPr>
              <a:t>D’</a:t>
            </a:r>
            <a:r>
              <a:rPr lang="zh-CN" altLang="en-US" sz="2500" b="1">
                <a:latin typeface="Times New Roman" panose="02020603050405020304" pitchFamily="18" charset="0"/>
                <a:ea typeface="楷体" panose="02010609060101010101" charset="-122"/>
              </a:rPr>
              <a:t>，使得该样本在</a:t>
            </a:r>
            <a:r>
              <a:rPr lang="en-US" altLang="zh-CN" sz="2500" b="1">
                <a:solidFill>
                  <a:schemeClr val="accent2"/>
                </a:solidFill>
                <a:latin typeface="Times New Roman" panose="02020603050405020304" pitchFamily="18" charset="0"/>
                <a:ea typeface="楷体" panose="02010609060101010101" charset="-122"/>
              </a:rPr>
              <a:t>D</a:t>
            </a:r>
            <a:r>
              <a:rPr lang="zh-CN" altLang="en-US" sz="2500" b="1">
                <a:latin typeface="Times New Roman" panose="02020603050405020304" pitchFamily="18" charset="0"/>
                <a:ea typeface="楷体" panose="02010609060101010101" charset="-122"/>
              </a:rPr>
              <a:t>中下次采样时仍有可能被采到；这个过程重复执行</a:t>
            </a:r>
            <a:r>
              <a:rPr lang="en-US" altLang="zh-CN" sz="2500" b="1" i="1">
                <a:solidFill>
                  <a:srgbClr val="FF0000"/>
                </a:solidFill>
                <a:latin typeface="Times New Roman" panose="02020603050405020304" pitchFamily="18" charset="0"/>
                <a:ea typeface="楷体" panose="02010609060101010101" charset="-122"/>
              </a:rPr>
              <a:t>m</a:t>
            </a:r>
            <a:r>
              <a:rPr lang="zh-CN" altLang="en-US" sz="2500" b="1">
                <a:latin typeface="Times New Roman" panose="02020603050405020304" pitchFamily="18" charset="0"/>
                <a:ea typeface="楷体" panose="02010609060101010101" charset="-122"/>
              </a:rPr>
              <a:t>次后，就得到了包含</a:t>
            </a:r>
            <a:r>
              <a:rPr lang="en-US" altLang="zh-CN" sz="2500" b="1" i="1">
                <a:solidFill>
                  <a:srgbClr val="FF0000"/>
                </a:solidFill>
                <a:latin typeface="Times New Roman" panose="02020603050405020304" pitchFamily="18" charset="0"/>
                <a:ea typeface="楷体" panose="02010609060101010101" charset="-122"/>
              </a:rPr>
              <a:t>m'</a:t>
            </a:r>
            <a:r>
              <a:rPr lang="zh-CN" altLang="en-US" sz="2500" b="1">
                <a:latin typeface="Times New Roman" panose="02020603050405020304" pitchFamily="18" charset="0"/>
                <a:ea typeface="楷体" panose="02010609060101010101" charset="-122"/>
              </a:rPr>
              <a:t>个样本的数据集</a:t>
            </a:r>
            <a:r>
              <a:rPr lang="en-US" altLang="zh-CN" sz="2500" b="1">
                <a:solidFill>
                  <a:schemeClr val="accent2"/>
                </a:solidFill>
                <a:latin typeface="Times New Roman" panose="02020603050405020304" pitchFamily="18" charset="0"/>
                <a:ea typeface="楷体" panose="02010609060101010101" charset="-122"/>
              </a:rPr>
              <a:t>D’</a:t>
            </a:r>
            <a:r>
              <a:rPr lang="zh-CN" altLang="en-US" sz="2500" b="1">
                <a:latin typeface="Times New Roman" panose="02020603050405020304" pitchFamily="18" charset="0"/>
                <a:ea typeface="楷体" panose="02010609060101010101" charset="-122"/>
              </a:rPr>
              <a:t>，即为</a:t>
            </a:r>
            <a:r>
              <a:rPr lang="zh-CN" altLang="en-US" sz="2500" b="1">
                <a:solidFill>
                  <a:srgbClr val="00B050"/>
                </a:solidFill>
                <a:latin typeface="Times New Roman" panose="02020603050405020304" pitchFamily="18" charset="0"/>
                <a:ea typeface="楷体" panose="02010609060101010101" charset="-122"/>
              </a:rPr>
              <a:t>自助采样集</a:t>
            </a:r>
            <a:r>
              <a:rPr lang="zh-CN" altLang="en-US" sz="2500" b="1">
                <a:latin typeface="Times New Roman" panose="02020603050405020304" pitchFamily="18" charset="0"/>
                <a:ea typeface="楷体" panose="02010609060101010101" charset="-122"/>
              </a:rPr>
              <a:t>。</a:t>
            </a:r>
            <a:br>
              <a:rPr lang="zh-CN" altLang="en-US" sz="2500" b="1">
                <a:latin typeface="Times New Roman" panose="02020603050405020304" pitchFamily="18" charset="0"/>
                <a:ea typeface="楷体" panose="02010609060101010101" charset="-122"/>
              </a:rPr>
            </a:br>
            <a:endParaRPr lang="zh-CN" altLang="en-US" sz="2500" b="1">
              <a:latin typeface="Times New Roman" panose="02020603050405020304" pitchFamily="18" charset="0"/>
              <a:ea typeface="楷体" panose="02010609060101010101" charset="-122"/>
            </a:endParaRPr>
          </a:p>
          <a:p>
            <a:pPr marL="342900" indent="-342900">
              <a:buFont typeface="Arial" panose="020B0604020202020204" pitchFamily="34" charset="0"/>
              <a:buChar char="•"/>
            </a:pPr>
            <a:r>
              <a:rPr lang="zh-CN" altLang="en-US" sz="2500" b="1">
                <a:latin typeface="Times New Roman" panose="02020603050405020304" pitchFamily="18" charset="0"/>
                <a:ea typeface="楷体" panose="02010609060101010101" charset="-122"/>
              </a:rPr>
              <a:t>将</a:t>
            </a:r>
            <a:r>
              <a:rPr lang="en-US" altLang="zh-CN" sz="2500" b="1">
                <a:solidFill>
                  <a:srgbClr val="00B050"/>
                </a:solidFill>
                <a:latin typeface="Times New Roman" panose="02020603050405020304" pitchFamily="18" charset="0"/>
                <a:ea typeface="楷体" panose="02010609060101010101" charset="-122"/>
              </a:rPr>
              <a:t>D’</a:t>
            </a:r>
            <a:r>
              <a:rPr lang="zh-CN" altLang="en-US" sz="2500" b="1">
                <a:latin typeface="Times New Roman" panose="02020603050405020304" pitchFamily="18" charset="0"/>
                <a:ea typeface="楷体" panose="02010609060101010101" charset="-122"/>
              </a:rPr>
              <a:t>用作</a:t>
            </a:r>
            <a:r>
              <a:rPr lang="zh-CN" altLang="en-US" sz="2500" b="1">
                <a:solidFill>
                  <a:srgbClr val="00B050"/>
                </a:solidFill>
                <a:latin typeface="Times New Roman" panose="02020603050405020304" pitchFamily="18" charset="0"/>
                <a:ea typeface="楷体" panose="02010609060101010101" charset="-122"/>
              </a:rPr>
              <a:t>训练集</a:t>
            </a:r>
            <a:r>
              <a:rPr lang="zh-CN" altLang="en-US" sz="2500" b="1">
                <a:latin typeface="Times New Roman" panose="02020603050405020304" pitchFamily="18" charset="0"/>
                <a:ea typeface="楷体" panose="02010609060101010101" charset="-122"/>
              </a:rPr>
              <a:t>，</a:t>
            </a:r>
            <a:r>
              <a:rPr lang="en-US" altLang="zh-CN" sz="2500" b="1">
                <a:solidFill>
                  <a:schemeClr val="accent2"/>
                </a:solidFill>
                <a:latin typeface="Times New Roman" panose="02020603050405020304" pitchFamily="18" charset="0"/>
                <a:ea typeface="楷体" panose="02010609060101010101" charset="-122"/>
              </a:rPr>
              <a:t>D</a:t>
            </a:r>
            <a:r>
              <a:rPr lang="en-US" altLang="zh-CN" sz="2500" b="1">
                <a:latin typeface="Times New Roman" panose="02020603050405020304" pitchFamily="18" charset="0"/>
                <a:ea typeface="楷体" panose="02010609060101010101" charset="-122"/>
              </a:rPr>
              <a:t>\</a:t>
            </a:r>
            <a:r>
              <a:rPr lang="en-US" altLang="zh-CN" sz="2500" b="1">
                <a:solidFill>
                  <a:srgbClr val="00B050"/>
                </a:solidFill>
                <a:latin typeface="Times New Roman" panose="02020603050405020304" pitchFamily="18" charset="0"/>
                <a:ea typeface="楷体" panose="02010609060101010101" charset="-122"/>
              </a:rPr>
              <a:t>D’</a:t>
            </a:r>
            <a:r>
              <a:rPr lang="zh-CN" altLang="en-US" sz="2500" b="1">
                <a:latin typeface="Times New Roman" panose="02020603050405020304" pitchFamily="18" charset="0"/>
                <a:ea typeface="楷体" panose="02010609060101010101" charset="-122"/>
              </a:rPr>
              <a:t>用作</a:t>
            </a:r>
            <a:r>
              <a:rPr lang="zh-CN" altLang="en-US" sz="2500" b="1">
                <a:solidFill>
                  <a:srgbClr val="0066CC"/>
                </a:solidFill>
                <a:latin typeface="Times New Roman" panose="02020603050405020304" pitchFamily="18" charset="0"/>
                <a:ea typeface="楷体" panose="02010609060101010101" charset="-122"/>
              </a:rPr>
              <a:t>测试集</a:t>
            </a:r>
            <a:r>
              <a:rPr lang="zh-CN" altLang="en-US" sz="2500" b="1">
                <a:latin typeface="Times New Roman" panose="02020603050405020304" pitchFamily="18" charset="0"/>
                <a:ea typeface="楷体" panose="02010609060101010101" charset="-122"/>
              </a:rPr>
              <a:t>；这样，实际评估的模型与期望评估的模型都使用</a:t>
            </a:r>
            <a:r>
              <a:rPr lang="en-US" altLang="zh-CN" sz="2500" b="1" i="1">
                <a:latin typeface="Times New Roman" panose="02020603050405020304" pitchFamily="18" charset="0"/>
                <a:ea typeface="楷体" panose="02010609060101010101" charset="-122"/>
              </a:rPr>
              <a:t>m</a:t>
            </a:r>
            <a:r>
              <a:rPr lang="zh-CN" altLang="en-US" sz="2500" b="1">
                <a:latin typeface="Times New Roman" panose="02020603050405020304" pitchFamily="18" charset="0"/>
                <a:ea typeface="楷体" panose="02010609060101010101" charset="-122"/>
              </a:rPr>
              <a:t>个训练样本，而我们仍有数据总量约</a:t>
            </a:r>
            <a:r>
              <a:rPr lang="en-US" altLang="zh-CN" sz="2500" b="1">
                <a:latin typeface="Times New Roman" panose="02020603050405020304" pitchFamily="18" charset="0"/>
                <a:ea typeface="楷体" panose="02010609060101010101" charset="-122"/>
              </a:rPr>
              <a:t>1/3</a:t>
            </a:r>
            <a:r>
              <a:rPr lang="zh-CN" altLang="en-US" sz="2500" b="1">
                <a:latin typeface="Times New Roman" panose="02020603050405020304" pitchFamily="18" charset="0"/>
                <a:ea typeface="楷体" panose="02010609060101010101" charset="-122"/>
              </a:rPr>
              <a:t>的、没在训练集中出现的样本用于测试。</a:t>
            </a:r>
            <a:endParaRPr lang="zh-CN" altLang="en-US" sz="2500" b="1">
              <a:latin typeface="Times New Roman" panose="02020603050405020304" pitchFamily="18" charset="0"/>
              <a:ea typeface="楷体" panose="02010609060101010101"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928813" y="4013200"/>
            <a:ext cx="3500120" cy="521970"/>
          </a:xfrm>
          <a:prstGeom prst="rect">
            <a:avLst/>
          </a:prstGeom>
          <a:noFill/>
          <a:ln w="9525">
            <a:noFill/>
          </a:ln>
        </p:spPr>
        <p:txBody>
          <a:bodyPr wrap="none" anchor="t" anchorCtr="0">
            <a:spAutoFit/>
          </a:bodyPr>
          <a:lstStyle/>
          <a:p>
            <a:pPr marL="457200" indent="-457200">
              <a:buFont typeface="Arial" panose="020B0604020202020204" pitchFamily="34" charset="0"/>
              <a:buChar char="•"/>
            </a:pPr>
            <a:r>
              <a:rPr lang="zh-CN" altLang="en-US" sz="2800" b="1">
                <a:solidFill>
                  <a:srgbClr val="0000FF"/>
                </a:solidFill>
                <a:latin typeface="微软雅黑" panose="020B0503020204020204" charset="-122"/>
                <a:ea typeface="宋体" panose="02010600030101010101" pitchFamily="2" charset="-122"/>
              </a:rPr>
              <a:t>数据分布有所改变</a:t>
            </a:r>
            <a:endParaRPr lang="zh-CN" altLang="en-US" sz="2800" b="1">
              <a:latin typeface="Calibri" panose="020F0502020204030204" charset="0"/>
              <a:ea typeface="宋体" panose="02010600030101010101" pitchFamily="2" charset="-122"/>
            </a:endParaRPr>
          </a:p>
        </p:txBody>
      </p:sp>
      <p:sp>
        <p:nvSpPr>
          <p:cNvPr id="28" name="TextBox 27"/>
          <p:cNvSpPr txBox="1"/>
          <p:nvPr/>
        </p:nvSpPr>
        <p:spPr>
          <a:xfrm>
            <a:off x="1928813" y="3344863"/>
            <a:ext cx="4389755" cy="339725"/>
          </a:xfrm>
          <a:prstGeom prst="rect">
            <a:avLst/>
          </a:prstGeom>
          <a:noFill/>
          <a:ln w="9525">
            <a:noFill/>
          </a:ln>
        </p:spPr>
        <p:txBody>
          <a:bodyPr wrap="none" lIns="0" tIns="0" rIns="0" bIns="0" anchor="t" anchorCtr="0">
            <a:spAutoFit/>
          </a:bodyPr>
          <a:lstStyle/>
          <a:p>
            <a:pPr marL="457200" indent="-457200">
              <a:lnSpc>
                <a:spcPts val="2650"/>
              </a:lnSpc>
              <a:buFont typeface="Arial" panose="020B0604020202020204" pitchFamily="34" charset="0"/>
              <a:buChar char="•"/>
            </a:pPr>
            <a:r>
              <a:rPr lang="zh-CN" altLang="en-US" sz="2800" b="1">
                <a:solidFill>
                  <a:srgbClr val="FF0000"/>
                </a:solidFill>
                <a:latin typeface="微软雅黑" panose="020B0503020204020204" charset="-122"/>
                <a:ea typeface="宋体" panose="02010600030101010101" pitchFamily="2" charset="-122"/>
              </a:rPr>
              <a:t>训练集与原样本集同规模</a:t>
            </a:r>
            <a:endParaRPr lang="zh-CN" altLang="en-US" sz="2800" b="1">
              <a:solidFill>
                <a:srgbClr val="FF0000"/>
              </a:solidFill>
              <a:latin typeface="微软雅黑" panose="020B0503020204020204" charset="-122"/>
              <a:ea typeface="宋体" panose="02010600030101010101" pitchFamily="2" charset="-122"/>
            </a:endParaRPr>
          </a:p>
        </p:txBody>
      </p:sp>
      <p:sp>
        <p:nvSpPr>
          <p:cNvPr id="27" name="TextBox 26"/>
          <p:cNvSpPr txBox="1"/>
          <p:nvPr/>
        </p:nvSpPr>
        <p:spPr>
          <a:xfrm>
            <a:off x="833438" y="1514475"/>
            <a:ext cx="2841625" cy="311150"/>
          </a:xfrm>
          <a:prstGeom prst="rect">
            <a:avLst/>
          </a:prstGeom>
          <a:noFill/>
        </p:spPr>
        <p:txBody>
          <a:bodyPr vert="horz" wrap="none" lIns="0" tIns="0" rIns="0" bIns="0" rtlCol="0">
            <a:spAutoFit/>
          </a:bodyPr>
          <a:lstStyle/>
          <a:p>
            <a:pPr>
              <a:lnSpc>
                <a:spcPts val="2430"/>
              </a:lnSpc>
            </a:pPr>
            <a:r>
              <a:rPr lang="zh-CN" altLang="en-US" sz="2005" noProof="1" smtClean="0">
                <a:solidFill>
                  <a:srgbClr val="000000"/>
                </a:solidFill>
                <a:latin typeface="微软雅黑" panose="020B0503020204020204" charset="-122"/>
                <a:ea typeface="宋体" panose="02010600030101010101" pitchFamily="2" charset="-122"/>
                <a:cs typeface="+mn-cs"/>
              </a:rPr>
              <a:t>约有 </a:t>
            </a:r>
            <a:r>
              <a:rPr lang="en-US" altLang="zh-CN" sz="2005" noProof="1" smtClean="0">
                <a:solidFill>
                  <a:srgbClr val="000000"/>
                </a:solidFill>
                <a:latin typeface="Times New Roman" panose="02020603050405020304"/>
                <a:ea typeface="宋体" panose="02010600030101010101" pitchFamily="2" charset="-122"/>
                <a:cs typeface="+mn-cs"/>
              </a:rPr>
              <a:t>36.8% </a:t>
            </a:r>
            <a:r>
              <a:rPr lang="zh-CN" altLang="en-US" sz="2005" noProof="1" smtClean="0">
                <a:solidFill>
                  <a:srgbClr val="000000"/>
                </a:solidFill>
                <a:latin typeface="微软雅黑" panose="020B0503020204020204" charset="-122"/>
                <a:ea typeface="宋体" panose="02010600030101010101" pitchFamily="2" charset="-122"/>
                <a:cs typeface="+mn-cs"/>
              </a:rPr>
              <a:t>的样本不出现</a:t>
            </a:r>
            <a:endParaRPr lang="zh-CN" altLang="en-US" sz="2005" noProof="1">
              <a:solidFill>
                <a:srgbClr val="000000"/>
              </a:solidFill>
              <a:latin typeface="微软雅黑" panose="020B0503020204020204" charset="-122"/>
            </a:endParaRPr>
          </a:p>
        </p:txBody>
      </p:sp>
      <p:sp>
        <p:nvSpPr>
          <p:cNvPr id="24581" name="文本框 2"/>
          <p:cNvSpPr txBox="1"/>
          <p:nvPr/>
        </p:nvSpPr>
        <p:spPr>
          <a:xfrm>
            <a:off x="4321175" y="1339850"/>
            <a:ext cx="948055" cy="1014730"/>
          </a:xfrm>
          <a:prstGeom prst="rect">
            <a:avLst/>
          </a:prstGeom>
          <a:noFill/>
          <a:ln w="9525">
            <a:noFill/>
          </a:ln>
        </p:spPr>
        <p:txBody>
          <a:bodyPr wrap="none" anchor="t" anchorCtr="0">
            <a:spAutoFit/>
          </a:bodyPr>
          <a:lstStyle/>
          <a:p>
            <a:r>
              <a:rPr lang="zh-CN" altLang="en-US" sz="6000" b="1">
                <a:solidFill>
                  <a:srgbClr val="FF0000"/>
                </a:solidFill>
                <a:latin typeface="微软雅黑" panose="020B0503020204020204" charset="-122"/>
                <a:ea typeface="宋体" panose="02010600030101010101" pitchFamily="2" charset="-122"/>
              </a:rPr>
              <a:t>？</a:t>
            </a:r>
            <a:endParaRPr lang="zh-CN" altLang="en-US" sz="6000" b="1">
              <a:solidFill>
                <a:srgbClr val="FF0000"/>
              </a:solidFill>
              <a:latin typeface="微软雅黑" panose="020B0503020204020204"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8" grpId="0"/>
      <p:bldP spid="2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83895" y="1412875"/>
            <a:ext cx="7128510" cy="1568450"/>
          </a:xfrm>
          <a:prstGeom prst="rect">
            <a:avLst/>
          </a:prstGeom>
          <a:noFill/>
          <a:ln w="9525">
            <a:noFill/>
          </a:ln>
        </p:spPr>
        <p:txBody>
          <a:bodyPr wrap="square">
            <a:spAutoFit/>
          </a:bodyPr>
          <a:lstStyle/>
          <a:p>
            <a:pPr marL="457200" indent="-457200">
              <a:buFont typeface="Arial" panose="020B0604020202020204" pitchFamily="34" charset="0"/>
              <a:buChar char="•"/>
            </a:pPr>
            <a:r>
              <a:rPr lang="zh-CN" sz="2400" b="1">
                <a:ea typeface="宋体" panose="02010600030101010101" pitchFamily="2" charset="-122"/>
              </a:rPr>
              <a:t>在抽样时，将总体分成</a:t>
            </a:r>
            <a:r>
              <a:rPr lang="zh-CN" altLang="en-US" sz="2400" b="1">
                <a:solidFill>
                  <a:srgbClr val="FF0000"/>
                </a:solidFill>
                <a:sym typeface="+mn-ea"/>
              </a:rPr>
              <a:t>互不交叉</a:t>
            </a:r>
            <a:r>
              <a:rPr lang="zh-CN" sz="2400" b="1">
                <a:ea typeface="宋体" panose="02010600030101010101" pitchFamily="2" charset="-122"/>
              </a:rPr>
              <a:t>的层，然后按照</a:t>
            </a:r>
            <a:r>
              <a:rPr lang="zh-CN" altLang="en-US" sz="2400" b="1">
                <a:solidFill>
                  <a:srgbClr val="FF0000"/>
                </a:solidFill>
                <a:sym typeface="+mn-ea"/>
              </a:rPr>
              <a:t>一定的比例</a:t>
            </a:r>
            <a:r>
              <a:rPr lang="zh-CN" sz="2400" b="1">
                <a:ea typeface="宋体" panose="02010600030101010101" pitchFamily="2" charset="-122"/>
              </a:rPr>
              <a:t>，从各层</a:t>
            </a:r>
            <a:r>
              <a:rPr lang="zh-CN" altLang="en-US" sz="2400" b="1">
                <a:solidFill>
                  <a:srgbClr val="FF0000"/>
                </a:solidFill>
                <a:sym typeface="+mn-ea"/>
              </a:rPr>
              <a:t>独立</a:t>
            </a:r>
            <a:r>
              <a:rPr lang="zh-CN" sz="2400" b="1">
                <a:ea typeface="宋体" panose="02010600030101010101" pitchFamily="2" charset="-122"/>
              </a:rPr>
              <a:t>地抽取一定数量的个体，将各层取出的个体合在一起作为样本，这种抽样方法是</a:t>
            </a:r>
            <a:r>
              <a:rPr lang="zh-CN" sz="2400" b="1">
                <a:solidFill>
                  <a:srgbClr val="0000FF"/>
                </a:solidFill>
                <a:ea typeface="宋体" panose="02010600030101010101" pitchFamily="2" charset="-122"/>
              </a:rPr>
              <a:t>分层抽样</a:t>
            </a:r>
            <a:r>
              <a:rPr lang="zh-CN" sz="2400" b="1">
                <a:ea typeface="宋体" panose="02010600030101010101" pitchFamily="2" charset="-122"/>
              </a:rPr>
              <a:t>．</a:t>
            </a:r>
            <a:endParaRPr lang="zh-CN" altLang="en-US" sz="2400" b="1">
              <a:ea typeface="宋体" panose="02010600030101010101" pitchFamily="2" charset="-122"/>
            </a:endParaRPr>
          </a:p>
        </p:txBody>
      </p:sp>
      <p:sp>
        <p:nvSpPr>
          <p:cNvPr id="2" name="文本框 1"/>
          <p:cNvSpPr txBox="1"/>
          <p:nvPr/>
        </p:nvSpPr>
        <p:spPr>
          <a:xfrm>
            <a:off x="827405" y="692785"/>
            <a:ext cx="4572635" cy="521970"/>
          </a:xfrm>
          <a:prstGeom prst="rect">
            <a:avLst/>
          </a:prstGeom>
          <a:noFill/>
        </p:spPr>
        <p:txBody>
          <a:bodyPr wrap="none" rtlCol="0" anchor="t">
            <a:spAutoFit/>
          </a:bodyPr>
          <a:lstStyle/>
          <a:p>
            <a:pPr algn="l"/>
            <a:r>
              <a:rPr lang="zh-CN" sz="2800" b="1">
                <a:effectLst>
                  <a:outerShdw blurRad="38100" dist="19050" dir="2700000" algn="tl" rotWithShape="0">
                    <a:schemeClr val="dk1">
                      <a:alpha val="40000"/>
                    </a:schemeClr>
                  </a:outerShdw>
                </a:effectLst>
                <a:sym typeface="+mn-ea"/>
              </a:rPr>
              <a:t>分层抽样 </a:t>
            </a:r>
            <a:r>
              <a:rPr lang="zh-CN" sz="2400" b="1">
                <a:effectLst>
                  <a:outerShdw blurRad="38100" dist="19050" dir="2700000" algn="tl" rotWithShape="0">
                    <a:schemeClr val="dk1">
                      <a:alpha val="40000"/>
                    </a:schemeClr>
                  </a:outerShdw>
                </a:effectLst>
                <a:sym typeface="+mn-ea"/>
              </a:rPr>
              <a:t> Stratified Sampling</a:t>
            </a:r>
            <a:endParaRPr lang="zh-CN" sz="2400" b="1">
              <a:effectLst>
                <a:outerShdw blurRad="38100" dist="19050" dir="2700000" algn="tl" rotWithShape="0">
                  <a:schemeClr val="dk1">
                    <a:alpha val="40000"/>
                  </a:schemeClr>
                </a:outerShdw>
              </a:effectLst>
              <a:sym typeface="+mn-ea"/>
            </a:endParaRPr>
          </a:p>
        </p:txBody>
      </p:sp>
      <p:pic>
        <p:nvPicPr>
          <p:cNvPr id="6" name="图片 5"/>
          <p:cNvPicPr>
            <a:picLocks noChangeAspect="1"/>
          </p:cNvPicPr>
          <p:nvPr/>
        </p:nvPicPr>
        <p:blipFill>
          <a:blip r:embed="rId1"/>
          <a:stretch>
            <a:fillRect/>
          </a:stretch>
        </p:blipFill>
        <p:spPr>
          <a:xfrm>
            <a:off x="1714500" y="3284855"/>
            <a:ext cx="5715000" cy="2733675"/>
          </a:xfrm>
          <a:prstGeom prst="rect">
            <a:avLst/>
          </a:prstGeom>
        </p:spPr>
      </p:pic>
      <p:sp>
        <p:nvSpPr>
          <p:cNvPr id="7" name="文本框 6"/>
          <p:cNvSpPr txBox="1"/>
          <p:nvPr/>
        </p:nvSpPr>
        <p:spPr>
          <a:xfrm>
            <a:off x="3442970" y="5949315"/>
            <a:ext cx="1791970" cy="368300"/>
          </a:xfrm>
          <a:prstGeom prst="rect">
            <a:avLst/>
          </a:prstGeom>
          <a:noFill/>
        </p:spPr>
        <p:txBody>
          <a:bodyPr wrap="none" rtlCol="0" anchor="t">
            <a:spAutoFit/>
          </a:bodyPr>
          <a:lstStyle/>
          <a:p>
            <a:r>
              <a:rPr lang="zh-CN" b="1">
                <a:effectLst>
                  <a:outerShdw blurRad="38100" dist="19050" dir="2700000" algn="tl" rotWithShape="0">
                    <a:schemeClr val="dk1">
                      <a:alpha val="40000"/>
                    </a:schemeClr>
                  </a:outerShdw>
                </a:effectLst>
                <a:sym typeface="+mn-ea"/>
              </a:rPr>
              <a:t>分层抽样示意图</a:t>
            </a:r>
            <a:endParaRPr lang="zh-CN" b="1">
              <a:effectLst>
                <a:outerShdw blurRad="38100" dist="19050" dir="2700000" algn="tl" rotWithShape="0">
                  <a:schemeClr val="dk1">
                    <a:alpha val="40000"/>
                  </a:schemeClr>
                </a:outerShdw>
              </a:effectLst>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3850" y="1268730"/>
            <a:ext cx="8051800" cy="1568450"/>
          </a:xfrm>
          <a:prstGeom prst="rect">
            <a:avLst/>
          </a:prstGeom>
          <a:noFill/>
          <a:ln w="9525">
            <a:noFill/>
          </a:ln>
        </p:spPr>
        <p:txBody>
          <a:bodyPr wrap="square">
            <a:spAutoFit/>
          </a:bodyPr>
          <a:lstStyle/>
          <a:p>
            <a:pPr marL="800100" lvl="1" indent="-342900">
              <a:buFont typeface="Arial" panose="020B0604020202020204" pitchFamily="34" charset="0"/>
              <a:buChar char="•"/>
            </a:pPr>
            <a:r>
              <a:rPr lang="zh-CN" sz="2400" b="1">
                <a:ea typeface="宋体" panose="02010600030101010101" pitchFamily="2" charset="-122"/>
              </a:rPr>
              <a:t>分层抽样尽量利用事先所掌握的各种信息，并充</a:t>
            </a:r>
            <a:endParaRPr lang="zh-CN" sz="2400" b="1">
              <a:ea typeface="宋体" panose="02010600030101010101" pitchFamily="2" charset="-122"/>
            </a:endParaRPr>
          </a:p>
          <a:p>
            <a:pPr marL="800100" lvl="1" indent="-342900">
              <a:buFont typeface="Arial" panose="020B0604020202020204" pitchFamily="34" charset="0"/>
              <a:buChar char="•"/>
            </a:pPr>
            <a:r>
              <a:rPr lang="zh-CN" sz="2400" b="1">
                <a:ea typeface="宋体" panose="02010600030101010101" pitchFamily="2" charset="-122"/>
              </a:rPr>
              <a:t>分考虑保持</a:t>
            </a:r>
            <a:r>
              <a:rPr lang="zh-CN" altLang="en-US" sz="2400">
                <a:solidFill>
                  <a:srgbClr val="FF0000"/>
                </a:solidFill>
                <a:sym typeface="+mn-ea"/>
              </a:rPr>
              <a:t>样本结构</a:t>
            </a:r>
            <a:r>
              <a:rPr lang="zh-CN" sz="2400" b="1">
                <a:ea typeface="宋体" panose="02010600030101010101" pitchFamily="2" charset="-122"/>
              </a:rPr>
              <a:t>与</a:t>
            </a:r>
            <a:r>
              <a:rPr lang="zh-CN" altLang="en-US" sz="2400">
                <a:solidFill>
                  <a:srgbClr val="FF0000"/>
                </a:solidFill>
                <a:ea typeface="宋体" panose="02010600030101010101" pitchFamily="2" charset="-122"/>
              </a:rPr>
              <a:t>总体</a:t>
            </a:r>
            <a:r>
              <a:rPr lang="zh-CN" altLang="en-US" sz="2400">
                <a:solidFill>
                  <a:srgbClr val="FF0000"/>
                </a:solidFill>
                <a:sym typeface="+mn-ea"/>
              </a:rPr>
              <a:t>结构</a:t>
            </a:r>
            <a:r>
              <a:rPr lang="zh-CN" sz="2400" b="1">
                <a:ea typeface="宋体" panose="02010600030101010101" pitchFamily="2" charset="-122"/>
              </a:rPr>
              <a:t>的一致性，这对提高样本的代表性非常重要．当总体是由</a:t>
            </a:r>
            <a:r>
              <a:rPr lang="zh-CN" altLang="en-US" sz="2400">
                <a:solidFill>
                  <a:srgbClr val="FF0000"/>
                </a:solidFill>
                <a:sym typeface="+mn-ea"/>
              </a:rPr>
              <a:t>差异明显</a:t>
            </a:r>
            <a:r>
              <a:rPr lang="zh-CN" sz="2400" b="1">
                <a:ea typeface="宋体" panose="02010600030101010101" pitchFamily="2" charset="-122"/>
              </a:rPr>
              <a:t>的几个部分组成时，往往选用分层抽样的方法．</a:t>
            </a:r>
            <a:endParaRPr lang="zh-CN" altLang="en-US"/>
          </a:p>
        </p:txBody>
      </p:sp>
      <p:sp>
        <p:nvSpPr>
          <p:cNvPr id="5" name="文本框 4"/>
          <p:cNvSpPr txBox="1"/>
          <p:nvPr/>
        </p:nvSpPr>
        <p:spPr>
          <a:xfrm>
            <a:off x="755650" y="3644900"/>
            <a:ext cx="8188960" cy="829945"/>
          </a:xfrm>
          <a:prstGeom prst="rect">
            <a:avLst/>
          </a:prstGeom>
          <a:noFill/>
          <a:ln>
            <a:solidFill>
              <a:srgbClr val="FF0000"/>
            </a:solidFill>
          </a:ln>
        </p:spPr>
        <p:txBody>
          <a:bodyPr wrap="square" rtlCol="0" anchor="t">
            <a:spAutoFit/>
          </a:bodyPr>
          <a:lstStyle/>
          <a:p>
            <a:r>
              <a:rPr lang="zh-CN" altLang="en-US" sz="2400" b="1" dirty="0">
                <a:solidFill>
                  <a:srgbClr val="0000CC"/>
                </a:solidFill>
                <a:latin typeface="宋体" panose="02010600030101010101" pitchFamily="2" charset="-122"/>
                <a:sym typeface="+mn-ea"/>
              </a:rPr>
              <a:t>*每层样本数量与每层个体数量的比与样本容量与总体容量的比相等。</a:t>
            </a:r>
            <a:endParaRPr lang="zh-CN" altLang="en-US" sz="2400" b="1" dirty="0">
              <a:solidFill>
                <a:srgbClr val="0000CC"/>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ldLvl="0" animBg="1"/>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圆角矩形标注 6"/>
          <p:cNvSpPr/>
          <p:nvPr/>
        </p:nvSpPr>
        <p:spPr>
          <a:xfrm>
            <a:off x="339725" y="3163888"/>
            <a:ext cx="1763713" cy="647700"/>
          </a:xfrm>
          <a:prstGeom prst="wedgeRoundRectCallout">
            <a:avLst>
              <a:gd name="adj1" fmla="val -20833"/>
              <a:gd name="adj2" fmla="val 62500"/>
              <a:gd name="adj3" fmla="val 16667"/>
            </a:avLst>
          </a:prstGeom>
          <a:solidFill>
            <a:srgbClr val="FFFF00"/>
          </a:solidFill>
          <a:ln w="12700" cap="flat" cmpd="sng">
            <a:solidFill>
              <a:schemeClr val="bg1"/>
            </a:solidFill>
            <a:prstDash val="solid"/>
            <a:round/>
            <a:headEnd type="none" w="med" len="med"/>
            <a:tailEnd type="triangle" w="med" len="med"/>
          </a:ln>
        </p:spPr>
        <p:txBody>
          <a:bodyPr wrap="square" lIns="91440" tIns="45720" rIns="91440" bIns="45720" anchor="t" anchorCtr="0"/>
          <a:lstStyle/>
          <a:p>
            <a:pPr algn="ctr"/>
            <a:endParaRPr lang="zh-CN" altLang="en-US">
              <a:latin typeface="Calibri" panose="020F0502020204030204" charset="0"/>
              <a:ea typeface="宋体" panose="02010600030101010101" pitchFamily="2" charset="-122"/>
            </a:endParaRPr>
          </a:p>
        </p:txBody>
      </p:sp>
      <p:sp>
        <p:nvSpPr>
          <p:cNvPr id="26" name="TextBox 25"/>
          <p:cNvSpPr txBox="1"/>
          <p:nvPr/>
        </p:nvSpPr>
        <p:spPr>
          <a:xfrm>
            <a:off x="179705" y="548323"/>
            <a:ext cx="3200400" cy="344170"/>
          </a:xfrm>
          <a:prstGeom prst="rect">
            <a:avLst/>
          </a:prstGeom>
          <a:noFill/>
        </p:spPr>
        <p:txBody>
          <a:bodyPr vert="horz" wrap="none" lIns="0" tIns="0" rIns="0" bIns="0" rtlCol="0">
            <a:spAutoFit/>
          </a:bodyPr>
          <a:lstStyle/>
          <a:p>
            <a:pPr>
              <a:lnSpc>
                <a:spcPts val="2685"/>
              </a:lnSpc>
            </a:pPr>
            <a:r>
              <a:rPr lang="zh-CN" altLang="en-US" sz="2795" noProof="1" smtClean="0">
                <a:solidFill>
                  <a:srgbClr val="000000"/>
                </a:solidFill>
                <a:latin typeface="微软雅黑" panose="020B0503020204020204" charset="-122"/>
                <a:ea typeface="宋体" panose="02010600030101010101" pitchFamily="2" charset="-122"/>
                <a:cs typeface="+mn-cs"/>
              </a:rPr>
              <a:t>“调参”与最终模型</a:t>
            </a:r>
            <a:endParaRPr lang="zh-CN" altLang="en-US" sz="2795" noProof="1">
              <a:solidFill>
                <a:srgbClr val="000000"/>
              </a:solidFill>
              <a:latin typeface="微软雅黑" panose="020B0503020204020204" charset="-122"/>
            </a:endParaRPr>
          </a:p>
        </p:txBody>
      </p:sp>
      <p:sp>
        <p:nvSpPr>
          <p:cNvPr id="27" name="TextBox 26"/>
          <p:cNvSpPr txBox="1"/>
          <p:nvPr/>
        </p:nvSpPr>
        <p:spPr>
          <a:xfrm>
            <a:off x="414338" y="1220788"/>
            <a:ext cx="7934325" cy="929640"/>
          </a:xfrm>
          <a:prstGeom prst="rect">
            <a:avLst/>
          </a:prstGeom>
          <a:noFill/>
        </p:spPr>
        <p:txBody>
          <a:bodyPr vert="horz" wrap="none" lIns="0" tIns="0" rIns="0" bIns="0" rtlCol="0">
            <a:spAutoFit/>
          </a:bodyPr>
          <a:lstStyle/>
          <a:p>
            <a:pPr marL="457200" indent="-457200">
              <a:lnSpc>
                <a:spcPts val="2685"/>
              </a:lnSpc>
              <a:buFont typeface="Arial" panose="020B0604020202020204" pitchFamily="34" charset="0"/>
              <a:buChar char="•"/>
            </a:pPr>
            <a:r>
              <a:rPr lang="zh-CN" altLang="en-US" sz="2795" b="1" noProof="1" smtClean="0">
                <a:solidFill>
                  <a:schemeClr val="accent2"/>
                </a:solidFill>
                <a:latin typeface="微软雅黑" panose="020B0503020204020204" charset="-122"/>
                <a:ea typeface="宋体" panose="02010600030101010101" pitchFamily="2" charset="-122"/>
                <a:cs typeface="+mn-cs"/>
              </a:rPr>
              <a:t>算法的参数</a:t>
            </a:r>
            <a:r>
              <a:rPr lang="zh-CN" altLang="en-US" sz="2795" noProof="1" smtClean="0">
                <a:solidFill>
                  <a:srgbClr val="000000"/>
                </a:solidFill>
                <a:latin typeface="微软雅黑" panose="020B0503020204020204" charset="-122"/>
                <a:ea typeface="宋体" panose="02010600030101010101" pitchFamily="2" charset="-122"/>
                <a:cs typeface="+mn-cs"/>
              </a:rPr>
              <a:t>：一般由人工设定，亦称“</a:t>
            </a:r>
            <a:r>
              <a:rPr lang="zh-CN" altLang="en-US" sz="2795" noProof="1" smtClean="0">
                <a:solidFill>
                  <a:srgbClr val="FF0000"/>
                </a:solidFill>
                <a:latin typeface="微软雅黑" panose="020B0503020204020204" charset="-122"/>
                <a:ea typeface="宋体" panose="02010600030101010101" pitchFamily="2" charset="-122"/>
                <a:cs typeface="+mn-cs"/>
              </a:rPr>
              <a:t>超参数</a:t>
            </a:r>
            <a:r>
              <a:rPr lang="zh-CN" altLang="en-US" sz="2795" noProof="1" smtClean="0">
                <a:solidFill>
                  <a:srgbClr val="000000"/>
                </a:solidFill>
                <a:latin typeface="微软雅黑" panose="020B0503020204020204" charset="-122"/>
                <a:ea typeface="宋体" panose="02010600030101010101" pitchFamily="2" charset="-122"/>
                <a:cs typeface="+mn-cs"/>
              </a:rPr>
              <a:t>”</a:t>
            </a:r>
            <a:endParaRPr lang="zh-CN" altLang="en-US" sz="2795" noProof="1" smtClean="0">
              <a:solidFill>
                <a:srgbClr val="000000"/>
              </a:solidFill>
              <a:latin typeface="微软雅黑" panose="020B0503020204020204" charset="-122"/>
            </a:endParaRPr>
          </a:p>
          <a:p>
            <a:pPr>
              <a:lnSpc>
                <a:spcPts val="1000"/>
              </a:lnSpc>
            </a:pPr>
            <a:endParaRPr lang="zh-CN" altLang="en-US" sz="2795" noProof="1" smtClean="0">
              <a:solidFill>
                <a:srgbClr val="000000"/>
              </a:solidFill>
              <a:latin typeface="微软雅黑" panose="020B0503020204020204" charset="-122"/>
            </a:endParaRPr>
          </a:p>
          <a:p>
            <a:pPr marL="457200" indent="-457200">
              <a:lnSpc>
                <a:spcPts val="3565"/>
              </a:lnSpc>
              <a:buFont typeface="Arial" panose="020B0604020202020204" pitchFamily="34" charset="0"/>
              <a:buChar char="•"/>
            </a:pPr>
            <a:r>
              <a:rPr lang="zh-CN" altLang="en-US" sz="2795" b="1" noProof="1" smtClean="0">
                <a:solidFill>
                  <a:schemeClr val="accent2"/>
                </a:solidFill>
                <a:latin typeface="微软雅黑" panose="020B0503020204020204" charset="-122"/>
                <a:ea typeface="宋体" panose="02010600030101010101" pitchFamily="2" charset="-122"/>
                <a:cs typeface="+mn-cs"/>
              </a:rPr>
              <a:t>模型的参数</a:t>
            </a:r>
            <a:r>
              <a:rPr lang="zh-CN" altLang="en-US" sz="2795" noProof="1" smtClean="0">
                <a:solidFill>
                  <a:srgbClr val="000000"/>
                </a:solidFill>
                <a:latin typeface="微软雅黑" panose="020B0503020204020204" charset="-122"/>
                <a:ea typeface="宋体" panose="02010600030101010101" pitchFamily="2" charset="-122"/>
                <a:cs typeface="+mn-cs"/>
              </a:rPr>
              <a:t>：一般由</a:t>
            </a:r>
            <a:r>
              <a:rPr lang="zh-CN" altLang="en-US" sz="2795" noProof="1" smtClean="0">
                <a:solidFill>
                  <a:srgbClr val="FF0000"/>
                </a:solidFill>
                <a:latin typeface="微软雅黑" panose="020B0503020204020204" charset="-122"/>
                <a:ea typeface="宋体" panose="02010600030101010101" pitchFamily="2" charset="-122"/>
                <a:cs typeface="+mn-cs"/>
              </a:rPr>
              <a:t>学习确定</a:t>
            </a:r>
            <a:endParaRPr lang="zh-CN" altLang="en-US" sz="2795" noProof="1" smtClean="0">
              <a:solidFill>
                <a:srgbClr val="FF0000"/>
              </a:solidFill>
              <a:latin typeface="微软雅黑" panose="020B0503020204020204" charset="-122"/>
            </a:endParaRPr>
          </a:p>
        </p:txBody>
      </p:sp>
      <p:sp>
        <p:nvSpPr>
          <p:cNvPr id="29" name="TextBox 28"/>
          <p:cNvSpPr txBox="1"/>
          <p:nvPr/>
        </p:nvSpPr>
        <p:spPr>
          <a:xfrm>
            <a:off x="268288" y="2455863"/>
            <a:ext cx="7039610" cy="738505"/>
          </a:xfrm>
          <a:prstGeom prst="rect">
            <a:avLst/>
          </a:prstGeom>
          <a:noFill/>
          <a:ln w="9525">
            <a:noFill/>
          </a:ln>
        </p:spPr>
        <p:txBody>
          <a:bodyPr wrap="none" lIns="0" tIns="0" rIns="0" bIns="0" anchor="t" anchorCtr="0">
            <a:spAutoFit/>
          </a:bodyPr>
          <a:lstStyle/>
          <a:p>
            <a:r>
              <a:rPr lang="zh-CN" altLang="en-US" sz="2400" b="1">
                <a:solidFill>
                  <a:srgbClr val="00B050"/>
                </a:solidFill>
                <a:latin typeface="微软雅黑" panose="020B0503020204020204" charset="-122"/>
                <a:ea typeface="宋体" panose="02010600030101010101" pitchFamily="2" charset="-122"/>
              </a:rPr>
              <a:t>调参过程相似：先产生若干超参数对应的模型，然后</a:t>
            </a:r>
            <a:endParaRPr lang="zh-CN" altLang="en-US" sz="2400" b="1">
              <a:solidFill>
                <a:srgbClr val="00B050"/>
              </a:solidFill>
              <a:latin typeface="微软雅黑" panose="020B0503020204020204" charset="-122"/>
              <a:ea typeface="宋体" panose="02010600030101010101" pitchFamily="2" charset="-122"/>
            </a:endParaRPr>
          </a:p>
          <a:p>
            <a:r>
              <a:rPr lang="zh-CN" altLang="en-US" sz="2400" b="1">
                <a:solidFill>
                  <a:srgbClr val="00B050"/>
                </a:solidFill>
                <a:latin typeface="微软雅黑" panose="020B0503020204020204" charset="-122"/>
                <a:ea typeface="宋体" panose="02010600030101010101" pitchFamily="2" charset="-122"/>
              </a:rPr>
              <a:t>                     基于某种评估方法进行超参数的选择</a:t>
            </a:r>
            <a:endParaRPr lang="zh-CN" altLang="en-US" sz="2400" b="1">
              <a:solidFill>
                <a:srgbClr val="00B050"/>
              </a:solidFill>
              <a:latin typeface="微软雅黑" panose="020B0503020204020204" charset="-122"/>
              <a:ea typeface="宋体" panose="02010600030101010101" pitchFamily="2" charset="-122"/>
            </a:endParaRPr>
          </a:p>
        </p:txBody>
      </p:sp>
      <p:sp>
        <p:nvSpPr>
          <p:cNvPr id="30" name="TextBox 29"/>
          <p:cNvSpPr txBox="1"/>
          <p:nvPr/>
        </p:nvSpPr>
        <p:spPr>
          <a:xfrm>
            <a:off x="1190625" y="3762375"/>
            <a:ext cx="7158038" cy="372745"/>
          </a:xfrm>
          <a:prstGeom prst="rect">
            <a:avLst/>
          </a:prstGeom>
          <a:noFill/>
        </p:spPr>
        <p:txBody>
          <a:bodyPr vert="horz" wrap="square" lIns="0" tIns="0" rIns="0" bIns="0" rtlCol="0">
            <a:spAutoFit/>
          </a:bodyPr>
          <a:lstStyle/>
          <a:p>
            <a:pPr>
              <a:lnSpc>
                <a:spcPts val="2910"/>
              </a:lnSpc>
            </a:pPr>
            <a:r>
              <a:rPr lang="zh-CN" altLang="en-US" sz="2400" noProof="1" smtClean="0">
                <a:solidFill>
                  <a:srgbClr val="000000"/>
                </a:solidFill>
                <a:latin typeface="微软雅黑" panose="020B0503020204020204" charset="-122"/>
                <a:ea typeface="宋体" panose="02010600030101010101" pitchFamily="2" charset="-122"/>
                <a:cs typeface="+mn-cs"/>
              </a:rPr>
              <a:t>训练集  </a:t>
            </a:r>
            <a:r>
              <a:rPr lang="en-US" altLang="zh-CN" sz="2400" noProof="1" smtClean="0">
                <a:solidFill>
                  <a:srgbClr val="000000"/>
                </a:solidFill>
                <a:latin typeface="Times New Roman" panose="02020603050405020304"/>
                <a:ea typeface="宋体" panose="02010600030101010101" pitchFamily="2" charset="-122"/>
                <a:cs typeface="+mn-cs"/>
              </a:rPr>
              <a:t>vs.   </a:t>
            </a:r>
            <a:r>
              <a:rPr lang="zh-CN" altLang="en-US" sz="2400" b="1" noProof="1" smtClean="0">
                <a:solidFill>
                  <a:srgbClr val="FF0000"/>
                </a:solidFill>
                <a:latin typeface="微软雅黑" panose="020B0503020204020204" charset="-122"/>
                <a:ea typeface="宋体" panose="02010600030101010101" pitchFamily="2" charset="-122"/>
                <a:cs typeface="+mn-cs"/>
                <a:sym typeface="+mn-ea"/>
              </a:rPr>
              <a:t>验证集 </a:t>
            </a:r>
            <a:r>
              <a:rPr lang="en-US" altLang="zh-CN" sz="2400" b="1" noProof="1" smtClean="0">
                <a:solidFill>
                  <a:srgbClr val="FF0000"/>
                </a:solidFill>
                <a:latin typeface="Times New Roman" panose="02020603050405020304"/>
                <a:ea typeface="宋体" panose="02010600030101010101" pitchFamily="2" charset="-122"/>
                <a:cs typeface="+mn-cs"/>
                <a:sym typeface="+mn-ea"/>
              </a:rPr>
              <a:t>(validation set)   </a:t>
            </a:r>
            <a:r>
              <a:rPr lang="en-US" altLang="zh-CN" sz="2400" noProof="1" smtClean="0">
                <a:solidFill>
                  <a:srgbClr val="000000"/>
                </a:solidFill>
                <a:latin typeface="Times New Roman" panose="02020603050405020304"/>
                <a:ea typeface="宋体" panose="02010600030101010101" pitchFamily="2" charset="-122"/>
                <a:cs typeface="+mn-cs"/>
                <a:sym typeface="+mn-ea"/>
              </a:rPr>
              <a:t>vs.  </a:t>
            </a:r>
            <a:r>
              <a:rPr lang="zh-CN" altLang="en-US" sz="2400" noProof="1" smtClean="0">
                <a:solidFill>
                  <a:srgbClr val="000000"/>
                </a:solidFill>
                <a:latin typeface="微软雅黑" panose="020B0503020204020204" charset="-122"/>
                <a:ea typeface="宋体" panose="02010600030101010101" pitchFamily="2" charset="-122"/>
                <a:cs typeface="+mn-cs"/>
              </a:rPr>
              <a:t>测试集  </a:t>
            </a:r>
            <a:endParaRPr lang="en-US" altLang="zh-CN" sz="2005" b="1" noProof="1" smtClean="0">
              <a:solidFill>
                <a:srgbClr val="FF0000"/>
              </a:solidFill>
              <a:latin typeface="Times New Roman" panose="02020603050405020304"/>
            </a:endParaRPr>
          </a:p>
        </p:txBody>
      </p:sp>
      <p:sp>
        <p:nvSpPr>
          <p:cNvPr id="2" name="文本框 1"/>
          <p:cNvSpPr txBox="1"/>
          <p:nvPr/>
        </p:nvSpPr>
        <p:spPr>
          <a:xfrm>
            <a:off x="485775" y="4810125"/>
            <a:ext cx="8447088" cy="1445260"/>
          </a:xfrm>
          <a:prstGeom prst="rect">
            <a:avLst/>
          </a:prstGeom>
          <a:noFill/>
        </p:spPr>
        <p:txBody>
          <a:bodyPr wrap="square" rtlCol="0" anchor="t">
            <a:spAutoFit/>
          </a:bodyPr>
          <a:lstStyle/>
          <a:p>
            <a:r>
              <a:rPr lang="zh-CN" altLang="en-US" sz="2200" noProof="1" smtClean="0">
                <a:solidFill>
                  <a:srgbClr val="FF0000"/>
                </a:solidFill>
                <a:latin typeface="+mn-lt"/>
                <a:ea typeface="宋体" panose="02010600030101010101" pitchFamily="2" charset="-122"/>
                <a:cs typeface="+mn-lt"/>
                <a:sym typeface="+mn-ea"/>
              </a:rPr>
              <a:t>现实中常见的做法，</a:t>
            </a:r>
            <a:r>
              <a:rPr lang="zh-CN" altLang="en-US" sz="2200" noProof="1" smtClean="0">
                <a:solidFill>
                  <a:srgbClr val="000000"/>
                </a:solidFill>
                <a:latin typeface="+mn-lt"/>
                <a:ea typeface="宋体" panose="02010600030101010101" pitchFamily="2" charset="-122"/>
                <a:cs typeface="+mn-lt"/>
                <a:sym typeface="+mn-ea"/>
              </a:rPr>
              <a:t>是对每个参数选择一个范围和变化步长，例如在[0,0.2]范围内以0.05为步长，则实际要评估的候选参数值是5个，最终从这5个值中产生选定值。</a:t>
            </a:r>
            <a:endParaRPr lang="zh-CN" altLang="en-US" sz="2200" noProof="1" smtClean="0">
              <a:solidFill>
                <a:srgbClr val="000000"/>
              </a:solidFill>
              <a:latin typeface="+mn-lt"/>
              <a:cs typeface="+mn-lt"/>
            </a:endParaRPr>
          </a:p>
          <a:p>
            <a:endParaRPr lang="zh-CN" altLang="en-US" sz="2200" noProof="1">
              <a:effectLst>
                <a:outerShdw blurRad="38100" dist="19050" dir="2700000" algn="tl" rotWithShape="0">
                  <a:schemeClr val="dk1">
                    <a:alpha val="40000"/>
                  </a:schemeClr>
                </a:outerShdw>
              </a:effectLst>
              <a:latin typeface="+mn-lt"/>
              <a:cs typeface="+mn-lt"/>
            </a:endParaRPr>
          </a:p>
        </p:txBody>
      </p:sp>
      <p:sp>
        <p:nvSpPr>
          <p:cNvPr id="3" name="TextBox 30"/>
          <p:cNvSpPr txBox="1"/>
          <p:nvPr/>
        </p:nvSpPr>
        <p:spPr>
          <a:xfrm>
            <a:off x="485775" y="6034088"/>
            <a:ext cx="8235950" cy="373380"/>
          </a:xfrm>
          <a:prstGeom prst="rect">
            <a:avLst/>
          </a:prstGeom>
          <a:noFill/>
          <a:ln w="9525">
            <a:noFill/>
          </a:ln>
        </p:spPr>
        <p:txBody>
          <a:bodyPr wrap="square" lIns="0" tIns="0" rIns="0" bIns="0" anchor="t" anchorCtr="0">
            <a:spAutoFit/>
          </a:bodyPr>
          <a:lstStyle/>
          <a:p>
            <a:pPr>
              <a:lnSpc>
                <a:spcPts val="2915"/>
              </a:lnSpc>
            </a:pPr>
            <a:r>
              <a:rPr lang="zh-CN" altLang="en-US" sz="2200">
                <a:solidFill>
                  <a:srgbClr val="000000"/>
                </a:solidFill>
                <a:latin typeface="微软雅黑" panose="020B0503020204020204" charset="-122"/>
                <a:ea typeface="宋体" panose="02010600030101010101" pitchFamily="2" charset="-122"/>
              </a:rPr>
              <a:t>算法参数选定后，要用“训练集</a:t>
            </a:r>
            <a:r>
              <a:rPr lang="en-US" altLang="zh-CN" sz="2200">
                <a:solidFill>
                  <a:srgbClr val="000000"/>
                </a:solidFill>
                <a:latin typeface="Times New Roman" panose="02020603050405020304"/>
                <a:ea typeface="宋体" panose="02010600030101010101" pitchFamily="2" charset="-122"/>
              </a:rPr>
              <a:t>+</a:t>
            </a:r>
            <a:r>
              <a:rPr lang="zh-CN" altLang="en-US" sz="2200">
                <a:solidFill>
                  <a:srgbClr val="000000"/>
                </a:solidFill>
                <a:latin typeface="微软雅黑" panose="020B0503020204020204" charset="-122"/>
                <a:ea typeface="宋体" panose="02010600030101010101" pitchFamily="2" charset="-122"/>
              </a:rPr>
              <a:t>验证集”重新训练最终模型</a:t>
            </a:r>
            <a:r>
              <a:rPr lang="en-US" altLang="zh-CN" sz="2200">
                <a:solidFill>
                  <a:schemeClr val="accent2"/>
                </a:solidFill>
                <a:latin typeface="微软雅黑" panose="020B0503020204020204" charset="-122"/>
                <a:ea typeface="宋体" panose="02010600030101010101" pitchFamily="2" charset="-122"/>
              </a:rPr>
              <a:t>(</a:t>
            </a:r>
            <a:r>
              <a:rPr lang="zh-CN" altLang="en-US" sz="2200">
                <a:solidFill>
                  <a:schemeClr val="accent2"/>
                </a:solidFill>
                <a:latin typeface="微软雅黑" panose="020B0503020204020204" charset="-122"/>
                <a:ea typeface="宋体" panose="02010600030101010101" pitchFamily="2" charset="-122"/>
              </a:rPr>
              <a:t>参数</a:t>
            </a:r>
            <a:r>
              <a:rPr lang="en-US" altLang="zh-CN" sz="2200">
                <a:solidFill>
                  <a:schemeClr val="accent2"/>
                </a:solidFill>
                <a:latin typeface="微软雅黑" panose="020B0503020204020204" charset="-122"/>
                <a:ea typeface="宋体" panose="02010600030101010101" pitchFamily="2" charset="-122"/>
              </a:rPr>
              <a:t>)</a:t>
            </a:r>
            <a:endParaRPr lang="en-US" altLang="zh-CN" sz="2200">
              <a:solidFill>
                <a:schemeClr val="accent2"/>
              </a:solidFill>
              <a:latin typeface="微软雅黑" panose="020B0503020204020204" charset="-122"/>
              <a:ea typeface="宋体" panose="02010600030101010101" pitchFamily="2" charset="-122"/>
            </a:endParaRPr>
          </a:p>
        </p:txBody>
      </p:sp>
      <p:sp>
        <p:nvSpPr>
          <p:cNvPr id="5" name="文本框 4"/>
          <p:cNvSpPr txBox="1"/>
          <p:nvPr/>
        </p:nvSpPr>
        <p:spPr>
          <a:xfrm>
            <a:off x="339725" y="3303588"/>
            <a:ext cx="1791970" cy="368300"/>
          </a:xfrm>
          <a:prstGeom prst="rect">
            <a:avLst/>
          </a:prstGeom>
          <a:noFill/>
          <a:ln w="9525">
            <a:noFill/>
          </a:ln>
        </p:spPr>
        <p:txBody>
          <a:bodyPr wrap="none" anchor="t" anchorCtr="0">
            <a:spAutoFit/>
          </a:bodyPr>
          <a:lstStyle/>
          <a:p>
            <a:r>
              <a:rPr lang="zh-CN" altLang="en-US" b="1">
                <a:solidFill>
                  <a:srgbClr val="FF0000"/>
                </a:solidFill>
                <a:latin typeface="微软雅黑" panose="020B0503020204020204" charset="-122"/>
                <a:ea typeface="宋体" panose="02010600030101010101" pitchFamily="2" charset="-122"/>
              </a:rPr>
              <a:t>训练估计模型的</a:t>
            </a:r>
            <a:endParaRPr lang="zh-CN" altLang="en-US" b="1">
              <a:solidFill>
                <a:srgbClr val="FF0000"/>
              </a:solidFill>
              <a:latin typeface="微软雅黑" panose="020B0503020204020204" charset="-122"/>
              <a:ea typeface="宋体" panose="02010600030101010101" pitchFamily="2" charset="-122"/>
            </a:endParaRPr>
          </a:p>
        </p:txBody>
      </p:sp>
      <p:sp>
        <p:nvSpPr>
          <p:cNvPr id="9" name="圆角矩形标注 8"/>
          <p:cNvSpPr/>
          <p:nvPr/>
        </p:nvSpPr>
        <p:spPr>
          <a:xfrm>
            <a:off x="3032125" y="4162425"/>
            <a:ext cx="2698750" cy="647700"/>
          </a:xfrm>
          <a:prstGeom prst="wedgeRoundRectCallout">
            <a:avLst>
              <a:gd name="adj1" fmla="val -38773"/>
              <a:gd name="adj2" fmla="val -79870"/>
              <a:gd name="adj3" fmla="val 16667"/>
            </a:avLst>
          </a:prstGeom>
          <a:solidFill>
            <a:srgbClr val="FFFF00"/>
          </a:solidFill>
          <a:ln w="12700" cap="flat" cmpd="sng">
            <a:solidFill>
              <a:schemeClr val="bg1"/>
            </a:solidFill>
            <a:prstDash val="solid"/>
            <a:round/>
            <a:headEnd type="none" w="med" len="med"/>
            <a:tailEnd type="triangle" w="med" len="med"/>
          </a:ln>
        </p:spPr>
        <p:txBody>
          <a:bodyPr wrap="square" lIns="91440" tIns="45720" rIns="91440" bIns="45720" anchor="t" anchorCtr="0"/>
          <a:lstStyle/>
          <a:p>
            <a:pPr algn="ctr"/>
            <a:endParaRPr lang="zh-CN" altLang="en-US">
              <a:latin typeface="Calibri" panose="020F0502020204030204" charset="0"/>
              <a:ea typeface="宋体" panose="02010600030101010101" pitchFamily="2" charset="-122"/>
            </a:endParaRPr>
          </a:p>
        </p:txBody>
      </p:sp>
      <p:sp>
        <p:nvSpPr>
          <p:cNvPr id="10" name="文本框 9"/>
          <p:cNvSpPr txBox="1"/>
          <p:nvPr/>
        </p:nvSpPr>
        <p:spPr>
          <a:xfrm>
            <a:off x="3033713" y="4289425"/>
            <a:ext cx="2711450" cy="368300"/>
          </a:xfrm>
          <a:prstGeom prst="rect">
            <a:avLst/>
          </a:prstGeom>
          <a:noFill/>
          <a:ln w="9525">
            <a:noFill/>
          </a:ln>
        </p:spPr>
        <p:txBody>
          <a:bodyPr wrap="none" anchor="t" anchorCtr="0">
            <a:spAutoFit/>
          </a:bodyPr>
          <a:lstStyle/>
          <a:p>
            <a:r>
              <a:rPr lang="zh-CN" altLang="en-US" b="1">
                <a:solidFill>
                  <a:srgbClr val="FF0000"/>
                </a:solidFill>
                <a:latin typeface="微软雅黑" panose="020B0503020204020204" charset="-122"/>
                <a:ea typeface="宋体" panose="02010600030101010101" pitchFamily="2" charset="-122"/>
                <a:sym typeface="宋体" panose="02010600030101010101" pitchFamily="2" charset="-122"/>
              </a:rPr>
              <a:t>模型选择和超参数调整的</a:t>
            </a:r>
            <a:endParaRPr lang="zh-CN" altLang="en-US" b="1">
              <a:solidFill>
                <a:srgbClr val="FF0000"/>
              </a:solidFill>
              <a:latin typeface="微软雅黑" panose="020B0503020204020204" charset="-122"/>
              <a:ea typeface="宋体" panose="02010600030101010101" pitchFamily="2" charset="-122"/>
              <a:sym typeface="宋体" panose="02010600030101010101" pitchFamily="2" charset="-122"/>
            </a:endParaRPr>
          </a:p>
        </p:txBody>
      </p:sp>
      <p:sp>
        <p:nvSpPr>
          <p:cNvPr id="11" name="圆角矩形标注 10"/>
          <p:cNvSpPr/>
          <p:nvPr/>
        </p:nvSpPr>
        <p:spPr>
          <a:xfrm>
            <a:off x="7532688" y="3762375"/>
            <a:ext cx="1584325" cy="527050"/>
          </a:xfrm>
          <a:prstGeom prst="wedgeRoundRectCallout">
            <a:avLst>
              <a:gd name="adj1" fmla="val -102315"/>
              <a:gd name="adj2" fmla="val -6144"/>
              <a:gd name="adj3" fmla="val 16667"/>
            </a:avLst>
          </a:prstGeom>
          <a:solidFill>
            <a:srgbClr val="FFFF00"/>
          </a:solidFill>
          <a:ln w="12700" cap="flat" cmpd="sng">
            <a:solidFill>
              <a:schemeClr val="bg1"/>
            </a:solidFill>
            <a:prstDash val="solid"/>
            <a:round/>
            <a:headEnd type="none" w="med" len="med"/>
            <a:tailEnd type="triangle" w="med" len="med"/>
          </a:ln>
        </p:spPr>
        <p:txBody>
          <a:bodyPr wrap="square" lIns="91440" tIns="45720" rIns="91440" bIns="45720" anchor="t" anchorCtr="0"/>
          <a:lstStyle/>
          <a:p>
            <a:pPr algn="ctr"/>
            <a:endParaRPr lang="zh-CN" altLang="en-US">
              <a:latin typeface="Calibri" panose="020F0502020204030204" charset="0"/>
              <a:ea typeface="宋体" panose="02010600030101010101" pitchFamily="2" charset="-122"/>
            </a:endParaRPr>
          </a:p>
        </p:txBody>
      </p:sp>
      <p:sp>
        <p:nvSpPr>
          <p:cNvPr id="12" name="文本框 11"/>
          <p:cNvSpPr txBox="1"/>
          <p:nvPr/>
        </p:nvSpPr>
        <p:spPr>
          <a:xfrm>
            <a:off x="7569200" y="3841750"/>
            <a:ext cx="1584325" cy="368300"/>
          </a:xfrm>
          <a:prstGeom prst="rect">
            <a:avLst/>
          </a:prstGeom>
          <a:noFill/>
          <a:ln w="9525">
            <a:noFill/>
          </a:ln>
        </p:spPr>
        <p:txBody>
          <a:bodyPr wrap="square" anchor="t" anchorCtr="0">
            <a:spAutoFit/>
          </a:bodyPr>
          <a:lstStyle/>
          <a:p>
            <a:r>
              <a:rPr lang="zh-CN" altLang="en-US" b="1">
                <a:solidFill>
                  <a:srgbClr val="FF0000"/>
                </a:solidFill>
                <a:latin typeface="微软雅黑" panose="020B0503020204020204" charset="-122"/>
                <a:ea typeface="宋体" panose="02010600030101010101" pitchFamily="2" charset="-122"/>
                <a:sym typeface="宋体" panose="02010600030101010101" pitchFamily="2" charset="-122"/>
              </a:rPr>
              <a:t>评估泛化能力</a:t>
            </a:r>
            <a:endParaRPr lang="zh-CN" altLang="en-US" b="1">
              <a:solidFill>
                <a:srgbClr val="FF0000"/>
              </a:solidFill>
              <a:latin typeface="微软雅黑" panose="020B0503020204020204" charset="-122"/>
              <a:ea typeface="宋体" panose="02010600030101010101" pitchFamily="2"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29" grpId="0"/>
      <p:bldP spid="29" grpId="1"/>
      <p:bldP spid="30" grpId="0"/>
      <p:bldP spid="30" grpId="1"/>
      <p:bldP spid="2" grpId="0"/>
      <p:bldP spid="2" grpId="1"/>
      <p:bldP spid="3" grpId="0"/>
      <p:bldP spid="3" grpId="1"/>
      <p:bldP spid="5" grpId="0"/>
      <p:bldP spid="5" grpId="1"/>
      <p:bldP spid="9" grpId="0" bldLvl="0" animBg="1"/>
      <p:bldP spid="9" grpId="1" animBg="1"/>
      <p:bldP spid="10" grpId="0"/>
      <p:bldP spid="10" grpId="1"/>
      <p:bldP spid="11" grpId="0" bldLvl="0" animBg="1"/>
      <p:bldP spid="11" grpId="1" animBg="1"/>
      <p:bldP spid="12" grpId="0"/>
      <p:bldP spid="12"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标题 1"/>
          <p:cNvSpPr>
            <a:spLocks noGrp="1"/>
          </p:cNvSpPr>
          <p:nvPr>
            <p:ph type="title" idx="4294967295"/>
          </p:nvPr>
        </p:nvSpPr>
        <p:spPr>
          <a:xfrm>
            <a:off x="179705" y="332740"/>
            <a:ext cx="8229600" cy="869950"/>
          </a:xfrm>
        </p:spPr>
        <p:txBody>
          <a:bodyPr anchor="ctr" anchorCtr="0"/>
          <a:lstStyle/>
          <a:p>
            <a:r>
              <a:rPr lang="zh-CN" altLang="en-US" sz="2795" smtClean="0">
                <a:effectLst>
                  <a:outerShdw blurRad="38100" dist="19050" dir="2700000" algn="tl" rotWithShape="0">
                    <a:schemeClr val="dk1">
                      <a:alpha val="40000"/>
                    </a:schemeClr>
                  </a:outerShdw>
                </a:effectLst>
                <a:latin typeface="微软雅黑" panose="020B0503020204020204" charset="-122"/>
                <a:ea typeface="宋体" panose="02010600030101010101" pitchFamily="2" charset="-122"/>
                <a:cs typeface="+mn-cs"/>
              </a:rPr>
              <a:t>2. 性能度量</a:t>
            </a:r>
            <a:endParaRPr lang="zh-CN" altLang="en-US" sz="2795" smtClean="0">
              <a:effectLst>
                <a:outerShdw blurRad="38100" dist="19050" dir="2700000" algn="tl" rotWithShape="0">
                  <a:schemeClr val="dk1">
                    <a:alpha val="40000"/>
                  </a:schemeClr>
                </a:outerShdw>
              </a:effectLst>
              <a:latin typeface="微软雅黑" panose="020B0503020204020204" charset="-122"/>
              <a:ea typeface="宋体" panose="02010600030101010101" pitchFamily="2" charset="-122"/>
              <a:cs typeface="+mn-cs"/>
            </a:endParaRPr>
          </a:p>
        </p:txBody>
      </p:sp>
      <p:sp>
        <p:nvSpPr>
          <p:cNvPr id="27" name="TextBox 26"/>
          <p:cNvSpPr txBox="1"/>
          <p:nvPr/>
        </p:nvSpPr>
        <p:spPr>
          <a:xfrm>
            <a:off x="676275" y="1052513"/>
            <a:ext cx="6376670" cy="615315"/>
          </a:xfrm>
          <a:prstGeom prst="rect">
            <a:avLst/>
          </a:prstGeom>
          <a:noFill/>
        </p:spPr>
        <p:txBody>
          <a:bodyPr vert="horz" wrap="none" lIns="0" tIns="0" rIns="0" bIns="0" rtlCol="0">
            <a:spAutoFit/>
          </a:bodyPr>
          <a:lstStyle/>
          <a:p>
            <a:pPr marL="457200" indent="-457200">
              <a:buFont typeface="Arial" panose="020B0604020202020204" pitchFamily="34" charset="0"/>
              <a:buChar char="•"/>
            </a:pPr>
            <a:r>
              <a:rPr lang="zh-CN" altLang="en-US" sz="2000" noProof="1" smtClean="0">
                <a:solidFill>
                  <a:srgbClr val="000000"/>
                </a:solidFill>
                <a:latin typeface="微软雅黑" panose="020B0503020204020204" charset="-122"/>
                <a:ea typeface="宋体" panose="02010600030101010101" pitchFamily="2" charset="-122"/>
                <a:cs typeface="+mn-cs"/>
              </a:rPr>
              <a:t>性能度量</a:t>
            </a:r>
            <a:r>
              <a:rPr lang="en-US" altLang="zh-CN" sz="2000" noProof="1" smtClean="0">
                <a:solidFill>
                  <a:srgbClr val="000000"/>
                </a:solidFill>
                <a:latin typeface="Times New Roman" panose="02020603050405020304"/>
                <a:ea typeface="宋体" panose="02010600030101010101" pitchFamily="2" charset="-122"/>
                <a:cs typeface="+mn-cs"/>
              </a:rPr>
              <a:t>(performance measure)</a:t>
            </a:r>
            <a:r>
              <a:rPr lang="zh-CN" altLang="en-US" sz="2000" noProof="1" smtClean="0">
                <a:solidFill>
                  <a:srgbClr val="000000"/>
                </a:solidFill>
                <a:latin typeface="微软雅黑" panose="020B0503020204020204" charset="-122"/>
                <a:ea typeface="宋体" panose="02010600030101010101" pitchFamily="2" charset="-122"/>
                <a:cs typeface="+mn-cs"/>
              </a:rPr>
              <a:t>是</a:t>
            </a:r>
            <a:r>
              <a:rPr lang="zh-CN" altLang="en-US" sz="2000" noProof="1" smtClean="0">
                <a:solidFill>
                  <a:srgbClr val="FF0000"/>
                </a:solidFill>
                <a:latin typeface="微软雅黑" panose="020B0503020204020204" charset="-122"/>
                <a:ea typeface="宋体" panose="02010600030101010101" pitchFamily="2" charset="-122"/>
                <a:cs typeface="+mn-cs"/>
              </a:rPr>
              <a:t>衡量模型泛化能力的</a:t>
            </a:r>
            <a:endParaRPr lang="zh-CN" altLang="en-US" sz="2000" noProof="1" smtClean="0">
              <a:solidFill>
                <a:srgbClr val="FF0000"/>
              </a:solidFill>
              <a:latin typeface="微软雅黑" panose="020B0503020204020204" charset="-122"/>
            </a:endParaRPr>
          </a:p>
          <a:p>
            <a:r>
              <a:rPr lang="zh-CN" altLang="en-US" sz="2000" noProof="1" smtClean="0">
                <a:solidFill>
                  <a:srgbClr val="FF0000"/>
                </a:solidFill>
                <a:latin typeface="微软雅黑" panose="020B0503020204020204" charset="-122"/>
                <a:ea typeface="宋体" panose="02010600030101010101" pitchFamily="2" charset="-122"/>
                <a:cs typeface="+mn-cs"/>
              </a:rPr>
              <a:t>评价标准</a:t>
            </a:r>
            <a:r>
              <a:rPr lang="zh-CN" altLang="en-US" sz="2000" noProof="1" smtClean="0">
                <a:solidFill>
                  <a:srgbClr val="000000"/>
                </a:solidFill>
                <a:latin typeface="微软雅黑" panose="020B0503020204020204" charset="-122"/>
                <a:ea typeface="宋体" panose="02010600030101010101" pitchFamily="2" charset="-122"/>
                <a:cs typeface="+mn-cs"/>
              </a:rPr>
              <a:t>，反映了任务需求</a:t>
            </a:r>
            <a:endParaRPr lang="zh-CN" altLang="en-US" sz="2000" noProof="1">
              <a:solidFill>
                <a:srgbClr val="000000"/>
              </a:solidFill>
              <a:latin typeface="微软雅黑" panose="020B0503020204020204" charset="-122"/>
            </a:endParaRPr>
          </a:p>
        </p:txBody>
      </p:sp>
      <p:sp>
        <p:nvSpPr>
          <p:cNvPr id="27652" name="TextBox 27"/>
          <p:cNvSpPr txBox="1"/>
          <p:nvPr/>
        </p:nvSpPr>
        <p:spPr>
          <a:xfrm>
            <a:off x="676275" y="1784350"/>
            <a:ext cx="5791200" cy="294640"/>
          </a:xfrm>
          <a:prstGeom prst="rect">
            <a:avLst/>
          </a:prstGeom>
          <a:noFill/>
          <a:ln w="9525">
            <a:noFill/>
          </a:ln>
        </p:spPr>
        <p:txBody>
          <a:bodyPr wrap="none" lIns="0" tIns="0" rIns="0" bIns="0" anchor="t" anchorCtr="0">
            <a:spAutoFit/>
          </a:bodyPr>
          <a:lstStyle/>
          <a:p>
            <a:pPr marL="457200" indent="-457200">
              <a:lnSpc>
                <a:spcPts val="2300"/>
              </a:lnSpc>
              <a:buFont typeface="Arial" panose="020B0604020202020204" pitchFamily="34" charset="0"/>
              <a:buChar char="•"/>
            </a:pPr>
            <a:r>
              <a:rPr lang="zh-CN" altLang="en-US" sz="2000">
                <a:solidFill>
                  <a:srgbClr val="000000"/>
                </a:solidFill>
                <a:latin typeface="微软雅黑" panose="020B0503020204020204" charset="-122"/>
                <a:ea typeface="宋体" panose="02010600030101010101" pitchFamily="2" charset="-122"/>
              </a:rPr>
              <a:t>使用不同的性能度量往往会导致不同的评判结果</a:t>
            </a:r>
            <a:endParaRPr lang="zh-CN" altLang="en-US" sz="2000">
              <a:solidFill>
                <a:srgbClr val="000000"/>
              </a:solidFill>
              <a:latin typeface="微软雅黑" panose="020B0503020204020204" charset="-122"/>
              <a:ea typeface="宋体" panose="02010600030101010101" pitchFamily="2" charset="-122"/>
            </a:endParaRPr>
          </a:p>
        </p:txBody>
      </p:sp>
      <p:sp>
        <p:nvSpPr>
          <p:cNvPr id="26629" name="TextBox 28"/>
          <p:cNvSpPr txBox="1"/>
          <p:nvPr/>
        </p:nvSpPr>
        <p:spPr>
          <a:xfrm>
            <a:off x="676275" y="2241550"/>
            <a:ext cx="6328410" cy="589915"/>
          </a:xfrm>
          <a:prstGeom prst="rect">
            <a:avLst/>
          </a:prstGeom>
          <a:noFill/>
          <a:ln w="9525">
            <a:noFill/>
          </a:ln>
        </p:spPr>
        <p:txBody>
          <a:bodyPr wrap="none" lIns="0" tIns="0" rIns="0" bIns="0" anchor="t">
            <a:spAutoFit/>
          </a:bodyPr>
          <a:lstStyle/>
          <a:p>
            <a:pPr marL="457200" indent="-457200">
              <a:lnSpc>
                <a:spcPts val="2300"/>
              </a:lnSpc>
              <a:buFont typeface="Arial" panose="020B0604020202020204" pitchFamily="34" charset="0"/>
              <a:buChar char="•"/>
            </a:pPr>
            <a:r>
              <a:rPr lang="zh-CN" altLang="en-US" sz="2000" b="1" noProof="1">
                <a:solidFill>
                  <a:srgbClr val="FF0000"/>
                </a:solidFill>
                <a:latin typeface="微软雅黑" panose="020B0503020204020204" charset="-122"/>
                <a:ea typeface="宋体" panose="02010600030101010101" pitchFamily="2" charset="-122"/>
                <a:cs typeface="+mn-cs"/>
              </a:rPr>
              <a:t>什么样的模型是“好”的，不仅取决于算法和数据，</a:t>
            </a:r>
            <a:endParaRPr lang="zh-CN" altLang="en-US" sz="2000" b="1" noProof="1">
              <a:solidFill>
                <a:srgbClr val="FF0000"/>
              </a:solidFill>
              <a:latin typeface="微软雅黑" panose="020B0503020204020204" charset="-122"/>
              <a:ea typeface="宋体" panose="02010600030101010101" pitchFamily="2" charset="-122"/>
            </a:endParaRPr>
          </a:p>
          <a:p>
            <a:pPr>
              <a:lnSpc>
                <a:spcPts val="2300"/>
              </a:lnSpc>
              <a:buFont typeface="Arial" panose="020B0604020202020204" pitchFamily="34" charset="0"/>
            </a:pPr>
            <a:r>
              <a:rPr lang="zh-CN" altLang="en-US" sz="2000" b="1" noProof="1">
                <a:solidFill>
                  <a:srgbClr val="FF0000"/>
                </a:solidFill>
                <a:latin typeface="微软雅黑" panose="020B0503020204020204" charset="-122"/>
                <a:ea typeface="宋体" panose="02010600030101010101" pitchFamily="2" charset="-122"/>
                <a:cs typeface="+mn-cs"/>
                <a:sym typeface="+mn-ea"/>
              </a:rPr>
              <a:t>   还取决于任务需求</a:t>
            </a:r>
            <a:endParaRPr lang="zh-CN" altLang="en-US" sz="2000" b="1" noProof="1">
              <a:solidFill>
                <a:srgbClr val="FF0000"/>
              </a:solidFill>
              <a:latin typeface="微软雅黑" panose="020B0503020204020204" charset="-122"/>
              <a:ea typeface="宋体" panose="02010600030101010101" pitchFamily="2" charset="-122"/>
            </a:endParaRPr>
          </a:p>
        </p:txBody>
      </p:sp>
      <p:pic>
        <p:nvPicPr>
          <p:cNvPr id="27654" name="图片 1"/>
          <p:cNvPicPr>
            <a:picLocks noChangeAspect="1"/>
          </p:cNvPicPr>
          <p:nvPr/>
        </p:nvPicPr>
        <p:blipFill>
          <a:blip r:embed="rId1"/>
          <a:stretch>
            <a:fillRect/>
          </a:stretch>
        </p:blipFill>
        <p:spPr>
          <a:xfrm>
            <a:off x="1281113" y="2894013"/>
            <a:ext cx="5772150" cy="3887787"/>
          </a:xfrm>
          <a:prstGeom prst="rect">
            <a:avLst/>
          </a:prstGeom>
          <a:noFill/>
          <a:ln w="9525">
            <a:noFill/>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ctrTitle" idx="4294967295"/>
          </p:nvPr>
        </p:nvSpPr>
        <p:spPr>
          <a:xfrm>
            <a:off x="1371600" y="2132965"/>
            <a:ext cx="7772400" cy="1470025"/>
          </a:xfrm>
        </p:spPr>
        <p:txBody>
          <a:bodyPr anchor="ctr" anchorCtr="0"/>
          <a:lstStyle/>
          <a:p>
            <a:pPr>
              <a:buClrTx/>
              <a:buSzTx/>
              <a:buFontTx/>
            </a:pPr>
            <a:r>
              <a:rPr lang="zh-CN" altLang="en-US" sz="4200" dirty="0">
                <a:latin typeface="+mj-lt"/>
                <a:ea typeface="+mj-ea"/>
                <a:cs typeface="+mj-cs"/>
              </a:rPr>
              <a:t>第</a:t>
            </a:r>
            <a:r>
              <a:rPr lang="en-US" altLang="zh-CN" sz="4200" dirty="0">
                <a:latin typeface="+mj-lt"/>
                <a:ea typeface="+mj-ea"/>
                <a:cs typeface="+mj-cs"/>
              </a:rPr>
              <a:t>1</a:t>
            </a:r>
            <a:r>
              <a:rPr lang="zh-CN" altLang="en-US" sz="4200" dirty="0">
                <a:latin typeface="+mj-lt"/>
                <a:ea typeface="+mj-ea"/>
                <a:cs typeface="+mj-cs"/>
              </a:rPr>
              <a:t>章模型评估与选择</a:t>
            </a:r>
            <a:endParaRPr lang="zh-CN" altLang="en-US" sz="4200" dirty="0">
              <a:latin typeface="+mj-lt"/>
              <a:ea typeface="+mj-ea"/>
              <a:cs typeface="+mj-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73735" y="447675"/>
            <a:ext cx="8470265" cy="485775"/>
          </a:xfrm>
        </p:spPr>
        <p:txBody>
          <a:bodyPr>
            <a:normAutofit fontScale="90000"/>
          </a:bodyPr>
          <a:lstStyle/>
          <a:p>
            <a:r>
              <a:rPr lang="zh-CN" altLang="en-US" sz="27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回归的性能评估</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7" name="图片 6"/>
          <p:cNvPicPr>
            <a:picLocks noChangeAspect="1"/>
          </p:cNvPicPr>
          <p:nvPr/>
        </p:nvPicPr>
        <p:blipFill>
          <a:blip r:embed="rId1"/>
          <a:stretch>
            <a:fillRect/>
          </a:stretch>
        </p:blipFill>
        <p:spPr>
          <a:xfrm>
            <a:off x="611505" y="1341120"/>
            <a:ext cx="7801610" cy="459676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225425" y="1365250"/>
            <a:ext cx="7578725" cy="645160"/>
          </a:xfrm>
          <a:prstGeom prst="rect">
            <a:avLst/>
          </a:prstGeom>
          <a:noFill/>
        </p:spPr>
        <p:txBody>
          <a:bodyPr wrap="square" rtlCol="0" anchor="t">
            <a:spAutoFit/>
          </a:bodyPr>
          <a:lstStyle/>
          <a:p>
            <a:r>
              <a:rPr lang="zh-CN" altLang="en-US"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rPr>
              <a:t>以分类模型中最简单的</a:t>
            </a:r>
            <a:r>
              <a:rPr lang="zh-CN" altLang="en-US" noProof="1">
                <a:solidFill>
                  <a:srgbClr val="FF0000"/>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rPr>
              <a:t>二分类</a:t>
            </a:r>
            <a:r>
              <a:rPr lang="zh-CN" altLang="en-US"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rPr>
              <a:t>为例，对于这种问题，我们的模型最终需要判断样本的结果是</a:t>
            </a:r>
            <a:r>
              <a:rPr lang="en-US" altLang="zh-CN"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rPr>
              <a:t>1</a:t>
            </a:r>
            <a:r>
              <a:rPr lang="zh-CN" altLang="en-US"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rPr>
              <a:t>还是</a:t>
            </a:r>
            <a:r>
              <a:rPr lang="en-US" altLang="zh-CN"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rPr>
              <a:t>0</a:t>
            </a:r>
            <a:r>
              <a:rPr lang="zh-CN" altLang="en-US" noProof="1">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mn-cs"/>
              </a:rPr>
              <a:t>，正还是反，或者说是positive还是negative。</a:t>
            </a:r>
            <a:endParaRPr lang="zh-CN" altLang="en-US" noProof="1">
              <a:effectLst>
                <a:outerShdw blurRad="38100" dist="19050" dir="2700000" algn="tl" rotWithShape="0">
                  <a:schemeClr val="dk1">
                    <a:alpha val="40000"/>
                  </a:schemeClr>
                </a:outerShdw>
              </a:effectLst>
            </a:endParaRPr>
          </a:p>
        </p:txBody>
      </p:sp>
      <p:grpSp>
        <p:nvGrpSpPr>
          <p:cNvPr id="2079" name="Table 3"/>
          <p:cNvGrpSpPr>
            <a:grpSpLocks noRot="1"/>
          </p:cNvGrpSpPr>
          <p:nvPr/>
        </p:nvGrpSpPr>
        <p:grpSpPr>
          <a:xfrm>
            <a:off x="1060450" y="4641850"/>
            <a:ext cx="6251575" cy="1839913"/>
            <a:chOff x="869" y="1835"/>
            <a:chExt cx="5120" cy="934"/>
          </a:xfrm>
        </p:grpSpPr>
        <p:sp>
          <p:nvSpPr>
            <p:cNvPr id="30724" name="矩形 2079"/>
            <p:cNvSpPr/>
            <p:nvPr/>
          </p:nvSpPr>
          <p:spPr>
            <a:xfrm>
              <a:off x="869" y="1835"/>
              <a:ext cx="1706" cy="467"/>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zh-CN" altLang="en-US" sz="2200" b="1">
                  <a:solidFill>
                    <a:srgbClr val="00B050"/>
                  </a:solidFill>
                  <a:latin typeface="Times New Roman" panose="02020603050405020304" pitchFamily="18" charset="0"/>
                  <a:ea typeface="楷体" panose="02010609060101010101" charset="-122"/>
                </a:rPr>
                <a:t>真实情况</a:t>
              </a:r>
              <a:endParaRPr lang="zh-CN" altLang="en-US" sz="2200" b="1">
                <a:solidFill>
                  <a:srgbClr val="00B050"/>
                </a:solidFill>
                <a:latin typeface="Times New Roman" panose="02020603050405020304" pitchFamily="18" charset="0"/>
                <a:ea typeface="楷体" panose="02010609060101010101" charset="-122"/>
              </a:endParaRPr>
            </a:p>
          </p:txBody>
        </p:sp>
        <p:sp>
          <p:nvSpPr>
            <p:cNvPr id="30725" name="矩形 2080"/>
            <p:cNvSpPr/>
            <p:nvPr/>
          </p:nvSpPr>
          <p:spPr>
            <a:xfrm>
              <a:off x="2575" y="1835"/>
              <a:ext cx="3414" cy="234"/>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zh-CN" altLang="en-US" sz="2200" b="1">
                  <a:solidFill>
                    <a:srgbClr val="FF0000"/>
                  </a:solidFill>
                  <a:latin typeface="Times New Roman" panose="02020603050405020304" pitchFamily="18" charset="0"/>
                  <a:ea typeface="楷体" panose="02010609060101010101" charset="-122"/>
                </a:rPr>
                <a:t>预测结果</a:t>
              </a:r>
              <a:endParaRPr lang="zh-CN" altLang="en-US" sz="2200" b="1">
                <a:solidFill>
                  <a:srgbClr val="FF0000"/>
                </a:solidFill>
                <a:latin typeface="Times New Roman" panose="02020603050405020304" pitchFamily="18" charset="0"/>
                <a:ea typeface="楷体" panose="02010609060101010101" charset="-122"/>
              </a:endParaRPr>
            </a:p>
          </p:txBody>
        </p:sp>
        <p:sp>
          <p:nvSpPr>
            <p:cNvPr id="30726" name="矩形 2081"/>
            <p:cNvSpPr/>
            <p:nvPr/>
          </p:nvSpPr>
          <p:spPr>
            <a:xfrm>
              <a:off x="2575" y="2069"/>
              <a:ext cx="1707" cy="233"/>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zh-CN" altLang="en-US" sz="2200" b="1">
                  <a:solidFill>
                    <a:srgbClr val="FF0000"/>
                  </a:solidFill>
                  <a:latin typeface="Times New Roman" panose="02020603050405020304" pitchFamily="18" charset="0"/>
                  <a:ea typeface="楷体" panose="02010609060101010101" charset="-122"/>
                </a:rPr>
                <a:t>正例</a:t>
              </a:r>
              <a:endParaRPr lang="zh-CN" altLang="en-US" sz="2200" b="1">
                <a:solidFill>
                  <a:srgbClr val="FF0000"/>
                </a:solidFill>
                <a:latin typeface="Times New Roman" panose="02020603050405020304" pitchFamily="18" charset="0"/>
                <a:ea typeface="楷体" panose="02010609060101010101" charset="-122"/>
              </a:endParaRPr>
            </a:p>
          </p:txBody>
        </p:sp>
        <p:sp>
          <p:nvSpPr>
            <p:cNvPr id="30727" name="矩形 2082"/>
            <p:cNvSpPr/>
            <p:nvPr/>
          </p:nvSpPr>
          <p:spPr>
            <a:xfrm>
              <a:off x="4282" y="2069"/>
              <a:ext cx="1707" cy="233"/>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zh-CN" altLang="en-US" sz="2200" b="1">
                  <a:solidFill>
                    <a:srgbClr val="FF0000"/>
                  </a:solidFill>
                  <a:latin typeface="Times New Roman" panose="02020603050405020304" pitchFamily="18" charset="0"/>
                  <a:ea typeface="楷体" panose="02010609060101010101" charset="-122"/>
                </a:rPr>
                <a:t>反例</a:t>
              </a:r>
              <a:endParaRPr lang="zh-CN" altLang="en-US" sz="2200" b="1">
                <a:solidFill>
                  <a:srgbClr val="FF0000"/>
                </a:solidFill>
                <a:latin typeface="Times New Roman" panose="02020603050405020304" pitchFamily="18" charset="0"/>
                <a:ea typeface="楷体" panose="02010609060101010101" charset="-122"/>
              </a:endParaRPr>
            </a:p>
          </p:txBody>
        </p:sp>
        <p:sp>
          <p:nvSpPr>
            <p:cNvPr id="30728" name="矩形 2083"/>
            <p:cNvSpPr/>
            <p:nvPr/>
          </p:nvSpPr>
          <p:spPr>
            <a:xfrm>
              <a:off x="869" y="2302"/>
              <a:ext cx="1706" cy="234"/>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zh-CN" altLang="en-US" sz="2200" b="1">
                  <a:solidFill>
                    <a:srgbClr val="00B050"/>
                  </a:solidFill>
                  <a:latin typeface="Times New Roman" panose="02020603050405020304" pitchFamily="18" charset="0"/>
                  <a:ea typeface="楷体" panose="02010609060101010101" charset="-122"/>
                </a:rPr>
                <a:t>正例</a:t>
              </a:r>
              <a:endParaRPr lang="zh-CN" altLang="en-US" sz="2200" b="1">
                <a:solidFill>
                  <a:srgbClr val="00B050"/>
                </a:solidFill>
                <a:latin typeface="Times New Roman" panose="02020603050405020304" pitchFamily="18" charset="0"/>
                <a:ea typeface="楷体" panose="02010609060101010101" charset="-122"/>
              </a:endParaRPr>
            </a:p>
          </p:txBody>
        </p:sp>
        <p:sp>
          <p:nvSpPr>
            <p:cNvPr id="30729" name="矩形 2084"/>
            <p:cNvSpPr/>
            <p:nvPr/>
          </p:nvSpPr>
          <p:spPr>
            <a:xfrm>
              <a:off x="2575" y="2302"/>
              <a:ext cx="1707" cy="234"/>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en-US" altLang="zh-CN" sz="2200" b="1">
                  <a:solidFill>
                    <a:srgbClr val="7030A0"/>
                  </a:solidFill>
                  <a:latin typeface="Times New Roman" panose="02020603050405020304" pitchFamily="18" charset="0"/>
                  <a:ea typeface="楷体" panose="02010609060101010101" charset="-122"/>
                </a:rPr>
                <a:t>TP</a:t>
              </a:r>
              <a:r>
                <a:rPr lang="zh-CN" altLang="en-US" sz="2200" b="1">
                  <a:solidFill>
                    <a:srgbClr val="7030A0"/>
                  </a:solidFill>
                  <a:latin typeface="Times New Roman" panose="02020603050405020304" pitchFamily="18" charset="0"/>
                  <a:ea typeface="楷体" panose="02010609060101010101" charset="-122"/>
                </a:rPr>
                <a:t>（真正例）</a:t>
              </a:r>
              <a:endParaRPr lang="zh-CN" altLang="en-US" sz="2200" b="1">
                <a:solidFill>
                  <a:srgbClr val="7030A0"/>
                </a:solidFill>
                <a:latin typeface="Times New Roman" panose="02020603050405020304" pitchFamily="18" charset="0"/>
                <a:ea typeface="楷体" panose="02010609060101010101" charset="-122"/>
              </a:endParaRPr>
            </a:p>
          </p:txBody>
        </p:sp>
        <p:sp>
          <p:nvSpPr>
            <p:cNvPr id="30730" name="矩形 2085"/>
            <p:cNvSpPr/>
            <p:nvPr/>
          </p:nvSpPr>
          <p:spPr>
            <a:xfrm>
              <a:off x="4282" y="2302"/>
              <a:ext cx="1707" cy="234"/>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en-US" altLang="zh-CN" sz="2200" b="1">
                  <a:solidFill>
                    <a:srgbClr val="7030A0"/>
                  </a:solidFill>
                  <a:latin typeface="Times New Roman" panose="02020603050405020304" pitchFamily="18" charset="0"/>
                  <a:ea typeface="楷体" panose="02010609060101010101" charset="-122"/>
                </a:rPr>
                <a:t>FN</a:t>
              </a:r>
              <a:r>
                <a:rPr lang="zh-CN" altLang="en-US" sz="2200" b="1">
                  <a:solidFill>
                    <a:srgbClr val="7030A0"/>
                  </a:solidFill>
                  <a:latin typeface="Times New Roman" panose="02020603050405020304" pitchFamily="18" charset="0"/>
                  <a:ea typeface="楷体" panose="02010609060101010101" charset="-122"/>
                </a:rPr>
                <a:t>（假反例）</a:t>
              </a:r>
              <a:endParaRPr lang="zh-CN" altLang="en-US" sz="2200" b="1">
                <a:solidFill>
                  <a:srgbClr val="7030A0"/>
                </a:solidFill>
                <a:latin typeface="Times New Roman" panose="02020603050405020304" pitchFamily="18" charset="0"/>
                <a:ea typeface="楷体" panose="02010609060101010101" charset="-122"/>
              </a:endParaRPr>
            </a:p>
          </p:txBody>
        </p:sp>
        <p:sp>
          <p:nvSpPr>
            <p:cNvPr id="30731" name="矩形 2086"/>
            <p:cNvSpPr/>
            <p:nvPr/>
          </p:nvSpPr>
          <p:spPr>
            <a:xfrm>
              <a:off x="869" y="2536"/>
              <a:ext cx="1706" cy="234"/>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zh-CN" altLang="en-US" sz="2200" b="1">
                  <a:solidFill>
                    <a:srgbClr val="00B050"/>
                  </a:solidFill>
                  <a:latin typeface="Times New Roman" panose="02020603050405020304" pitchFamily="18" charset="0"/>
                  <a:ea typeface="楷体" panose="02010609060101010101" charset="-122"/>
                </a:rPr>
                <a:t>反例</a:t>
              </a:r>
              <a:endParaRPr lang="zh-CN" altLang="en-US" sz="2200" b="1">
                <a:solidFill>
                  <a:srgbClr val="00B050"/>
                </a:solidFill>
                <a:latin typeface="Times New Roman" panose="02020603050405020304" pitchFamily="18" charset="0"/>
                <a:ea typeface="楷体" panose="02010609060101010101" charset="-122"/>
              </a:endParaRPr>
            </a:p>
          </p:txBody>
        </p:sp>
        <p:sp>
          <p:nvSpPr>
            <p:cNvPr id="30732" name="矩形 2087"/>
            <p:cNvSpPr/>
            <p:nvPr/>
          </p:nvSpPr>
          <p:spPr>
            <a:xfrm>
              <a:off x="2575" y="2536"/>
              <a:ext cx="1707" cy="234"/>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en-US" altLang="zh-CN" sz="2200" b="1">
                  <a:solidFill>
                    <a:srgbClr val="7030A0"/>
                  </a:solidFill>
                  <a:latin typeface="Times New Roman" panose="02020603050405020304" pitchFamily="18" charset="0"/>
                  <a:ea typeface="楷体" panose="02010609060101010101" charset="-122"/>
                </a:rPr>
                <a:t>FP</a:t>
              </a:r>
              <a:r>
                <a:rPr lang="zh-CN" altLang="en-US" sz="2200" b="1">
                  <a:solidFill>
                    <a:srgbClr val="7030A0"/>
                  </a:solidFill>
                  <a:latin typeface="Times New Roman" panose="02020603050405020304" pitchFamily="18" charset="0"/>
                  <a:ea typeface="楷体" panose="02010609060101010101" charset="-122"/>
                </a:rPr>
                <a:t>（假正例）</a:t>
              </a:r>
              <a:endParaRPr lang="zh-CN" altLang="en-US" sz="2200" b="1">
                <a:solidFill>
                  <a:srgbClr val="7030A0"/>
                </a:solidFill>
                <a:latin typeface="Times New Roman" panose="02020603050405020304" pitchFamily="18" charset="0"/>
                <a:ea typeface="楷体" panose="02010609060101010101" charset="-122"/>
              </a:endParaRPr>
            </a:p>
          </p:txBody>
        </p:sp>
        <p:sp>
          <p:nvSpPr>
            <p:cNvPr id="30733" name="矩形 2088"/>
            <p:cNvSpPr/>
            <p:nvPr/>
          </p:nvSpPr>
          <p:spPr>
            <a:xfrm>
              <a:off x="4282" y="2536"/>
              <a:ext cx="1707" cy="234"/>
            </a:xfrm>
            <a:prstGeom prst="rect">
              <a:avLst/>
            </a:prstGeom>
            <a:noFill/>
            <a:ln w="9525" cap="flat" cmpd="sng">
              <a:solidFill>
                <a:srgbClr val="000000"/>
              </a:solidFill>
              <a:prstDash val="solid"/>
              <a:miter/>
              <a:headEnd type="none" w="med" len="med"/>
              <a:tailEnd type="none" w="med" len="med"/>
            </a:ln>
          </p:spPr>
          <p:txBody>
            <a:bodyPr lIns="91440" tIns="45720" rIns="91440" bIns="45720" anchor="t" anchorCtr="0"/>
            <a:lstStyle/>
            <a:p>
              <a:pPr algn="ctr"/>
              <a:r>
                <a:rPr lang="en-US" altLang="zh-CN" sz="2200" b="1">
                  <a:solidFill>
                    <a:srgbClr val="7030A0"/>
                  </a:solidFill>
                  <a:latin typeface="Times New Roman" panose="02020603050405020304" pitchFamily="18" charset="0"/>
                  <a:ea typeface="楷体" panose="02010609060101010101" charset="-122"/>
                </a:rPr>
                <a:t>TN</a:t>
              </a:r>
              <a:r>
                <a:rPr lang="zh-CN" altLang="en-US" sz="2200" b="1">
                  <a:solidFill>
                    <a:srgbClr val="7030A0"/>
                  </a:solidFill>
                  <a:latin typeface="Times New Roman" panose="02020603050405020304" pitchFamily="18" charset="0"/>
                  <a:ea typeface="楷体" panose="02010609060101010101" charset="-122"/>
                </a:rPr>
                <a:t>（真反例）</a:t>
              </a:r>
              <a:endParaRPr lang="zh-CN" altLang="en-US" sz="2200" b="1">
                <a:solidFill>
                  <a:srgbClr val="7030A0"/>
                </a:solidFill>
                <a:latin typeface="Times New Roman" panose="02020603050405020304" pitchFamily="18" charset="0"/>
                <a:ea typeface="楷体" panose="02010609060101010101" charset="-122"/>
              </a:endParaRPr>
            </a:p>
          </p:txBody>
        </p:sp>
      </p:grpSp>
      <p:sp>
        <p:nvSpPr>
          <p:cNvPr id="5" name="文本框 4"/>
          <p:cNvSpPr txBox="1"/>
          <p:nvPr/>
        </p:nvSpPr>
        <p:spPr>
          <a:xfrm>
            <a:off x="3143250" y="4295775"/>
            <a:ext cx="2480310" cy="398780"/>
          </a:xfrm>
          <a:prstGeom prst="rect">
            <a:avLst/>
          </a:prstGeom>
          <a:noFill/>
          <a:ln w="9525">
            <a:noFill/>
          </a:ln>
        </p:spPr>
        <p:txBody>
          <a:bodyPr wrap="none" anchor="t" anchorCtr="0">
            <a:spAutoFit/>
          </a:bodyPr>
          <a:lstStyle/>
          <a:p>
            <a:r>
              <a:rPr lang="zh-CN" altLang="en-US" sz="2000" b="1">
                <a:latin typeface="宋体" panose="02010600030101010101" pitchFamily="2" charset="-122"/>
                <a:ea typeface="宋体" panose="02010600030101010101" pitchFamily="2" charset="-122"/>
              </a:rPr>
              <a:t>分类结果的混淆矩阵</a:t>
            </a:r>
            <a:endParaRPr lang="zh-CN" altLang="en-US" sz="2000" b="1">
              <a:latin typeface="宋体" panose="02010600030101010101" pitchFamily="2" charset="-122"/>
              <a:ea typeface="宋体" panose="02010600030101010101" pitchFamily="2" charset="-122"/>
            </a:endParaRPr>
          </a:p>
        </p:txBody>
      </p:sp>
      <p:sp>
        <p:nvSpPr>
          <p:cNvPr id="30735" name="文本框 5"/>
          <p:cNvSpPr txBox="1"/>
          <p:nvPr/>
        </p:nvSpPr>
        <p:spPr>
          <a:xfrm>
            <a:off x="225425" y="2184400"/>
            <a:ext cx="8839200" cy="1938020"/>
          </a:xfrm>
          <a:prstGeom prst="rect">
            <a:avLst/>
          </a:prstGeom>
          <a:noFill/>
          <a:ln w="9525">
            <a:noFill/>
          </a:ln>
        </p:spPr>
        <p:txBody>
          <a:bodyPr wrap="square" anchor="t" anchorCtr="0">
            <a:spAutoFit/>
          </a:bodyPr>
          <a:lstStyle/>
          <a:p>
            <a:r>
              <a:rPr lang="zh-CN" altLang="en-US" sz="2000">
                <a:latin typeface="Times New Roman" panose="02020603050405020304" pitchFamily="18" charset="0"/>
                <a:ea typeface="楷体" panose="02010609060101010101" charset="-122"/>
              </a:rPr>
              <a:t>对实验结果加以统计，到这样四个基础指标：（阳性，或</a:t>
            </a:r>
            <a:r>
              <a:rPr lang="en-US" altLang="zh-CN" sz="2000">
                <a:latin typeface="Times New Roman" panose="02020603050405020304" pitchFamily="18" charset="0"/>
                <a:ea typeface="楷体" panose="02010609060101010101" charset="-122"/>
              </a:rPr>
              <a:t>1 </a:t>
            </a:r>
            <a:r>
              <a:rPr lang="zh-CN" altLang="en-US" sz="2000">
                <a:latin typeface="Times New Roman" panose="02020603050405020304" pitchFamily="18" charset="0"/>
                <a:ea typeface="楷体" panose="02010609060101010101" charset="-122"/>
              </a:rPr>
              <a:t>关注的特性）</a:t>
            </a:r>
            <a:endParaRPr lang="zh-CN" altLang="en-US" sz="2000">
              <a:latin typeface="Times New Roman" panose="02020603050405020304" pitchFamily="18" charset="0"/>
              <a:ea typeface="楷体" panose="02010609060101010101" charset="-122"/>
            </a:endParaRPr>
          </a:p>
          <a:p>
            <a:endParaRPr lang="zh-CN" altLang="en-US" sz="2000">
              <a:latin typeface="Times New Roman" panose="02020603050405020304" pitchFamily="18" charset="0"/>
              <a:ea typeface="楷体" panose="02010609060101010101" charset="-122"/>
            </a:endParaRPr>
          </a:p>
          <a:p>
            <a:r>
              <a:rPr lang="zh-CN" altLang="en-US" sz="2000">
                <a:latin typeface="Times New Roman" panose="02020603050405020304" pitchFamily="18" charset="0"/>
                <a:ea typeface="楷体" panose="02010609060101010101" charset="-122"/>
              </a:rPr>
              <a:t>真实值是positive，分类是positive的数量（True Positive=</a:t>
            </a:r>
            <a:r>
              <a:rPr lang="zh-CN" altLang="en-US" sz="2000">
                <a:solidFill>
                  <a:srgbClr val="FF0000"/>
                </a:solidFill>
                <a:latin typeface="Times New Roman" panose="02020603050405020304" pitchFamily="18" charset="0"/>
                <a:ea typeface="楷体" panose="02010609060101010101" charset="-122"/>
              </a:rPr>
              <a:t>TP</a:t>
            </a:r>
            <a:r>
              <a:rPr lang="zh-CN" altLang="en-US" sz="2000">
                <a:latin typeface="Times New Roman" panose="02020603050405020304" pitchFamily="18" charset="0"/>
                <a:ea typeface="楷体" panose="02010609060101010101" charset="-122"/>
              </a:rPr>
              <a:t>）</a:t>
            </a:r>
            <a:endParaRPr lang="zh-CN" altLang="en-US" sz="2000">
              <a:latin typeface="Times New Roman" panose="02020603050405020304" pitchFamily="18" charset="0"/>
              <a:ea typeface="楷体" panose="02010609060101010101" charset="-122"/>
            </a:endParaRPr>
          </a:p>
          <a:p>
            <a:r>
              <a:rPr lang="zh-CN" altLang="en-US" sz="2000">
                <a:latin typeface="Times New Roman" panose="02020603050405020304" pitchFamily="18" charset="0"/>
                <a:ea typeface="楷体" panose="02010609060101010101" charset="-122"/>
              </a:rPr>
              <a:t>真实值是positive，分类是negative的数量（False Negative=</a:t>
            </a:r>
            <a:r>
              <a:rPr lang="zh-CN" altLang="en-US" sz="2000">
                <a:solidFill>
                  <a:srgbClr val="FF0000"/>
                </a:solidFill>
                <a:latin typeface="Times New Roman" panose="02020603050405020304" pitchFamily="18" charset="0"/>
                <a:ea typeface="楷体" panose="02010609060101010101" charset="-122"/>
              </a:rPr>
              <a:t>FN</a:t>
            </a:r>
            <a:r>
              <a:rPr lang="zh-CN" altLang="en-US" sz="2000">
                <a:latin typeface="Times New Roman" panose="02020603050405020304" pitchFamily="18" charset="0"/>
                <a:ea typeface="楷体" panose="02010609060101010101" charset="-122"/>
              </a:rPr>
              <a:t>）</a:t>
            </a:r>
            <a:r>
              <a:rPr lang="en-US" altLang="zh-CN" sz="2000">
                <a:latin typeface="Times New Roman" panose="02020603050405020304" pitchFamily="18" charset="0"/>
                <a:ea typeface="楷体" panose="02010609060101010101" charset="-122"/>
              </a:rPr>
              <a:t>(</a:t>
            </a:r>
            <a:r>
              <a:rPr lang="zh-CN" altLang="en-US" sz="2000">
                <a:latin typeface="Times New Roman" panose="02020603050405020304" pitchFamily="18" charset="0"/>
                <a:ea typeface="楷体" panose="02010609060101010101" charset="-122"/>
              </a:rPr>
              <a:t>第二类错误</a:t>
            </a:r>
            <a:r>
              <a:rPr lang="en-US" altLang="zh-CN" sz="2000">
                <a:latin typeface="Times New Roman" panose="02020603050405020304" pitchFamily="18" charset="0"/>
                <a:ea typeface="楷体" panose="02010609060101010101" charset="-122"/>
              </a:rPr>
              <a:t>)</a:t>
            </a:r>
            <a:endParaRPr lang="en-US" altLang="zh-CN" sz="2000">
              <a:latin typeface="Times New Roman" panose="02020603050405020304" pitchFamily="18" charset="0"/>
              <a:ea typeface="楷体" panose="02010609060101010101" charset="-122"/>
            </a:endParaRPr>
          </a:p>
          <a:p>
            <a:r>
              <a:rPr lang="zh-CN" altLang="en-US" sz="2000">
                <a:latin typeface="Times New Roman" panose="02020603050405020304" pitchFamily="18" charset="0"/>
                <a:ea typeface="楷体" panose="02010609060101010101" charset="-122"/>
              </a:rPr>
              <a:t>真实值是negative，分类是positive的数量（False Positive=</a:t>
            </a:r>
            <a:r>
              <a:rPr lang="zh-CN" altLang="en-US" sz="2000">
                <a:solidFill>
                  <a:srgbClr val="FF0000"/>
                </a:solidFill>
                <a:latin typeface="Times New Roman" panose="02020603050405020304" pitchFamily="18" charset="0"/>
                <a:ea typeface="楷体" panose="02010609060101010101" charset="-122"/>
              </a:rPr>
              <a:t>FP</a:t>
            </a:r>
            <a:r>
              <a:rPr lang="zh-CN" altLang="en-US" sz="2000">
                <a:latin typeface="Times New Roman" panose="02020603050405020304" pitchFamily="18" charset="0"/>
                <a:ea typeface="楷体" panose="02010609060101010101" charset="-122"/>
              </a:rPr>
              <a:t>）</a:t>
            </a:r>
            <a:r>
              <a:rPr lang="en-US" altLang="zh-CN" sz="2000">
                <a:latin typeface="Times New Roman" panose="02020603050405020304" pitchFamily="18" charset="0"/>
                <a:ea typeface="楷体" panose="02010609060101010101" charset="-122"/>
              </a:rPr>
              <a:t>(</a:t>
            </a:r>
            <a:r>
              <a:rPr lang="zh-CN" altLang="en-US" sz="2000">
                <a:latin typeface="Times New Roman" panose="02020603050405020304" pitchFamily="18" charset="0"/>
                <a:ea typeface="楷体" panose="02010609060101010101" charset="-122"/>
              </a:rPr>
              <a:t>第一类错误</a:t>
            </a:r>
            <a:r>
              <a:rPr lang="en-US" altLang="zh-CN" sz="2000">
                <a:latin typeface="Times New Roman" panose="02020603050405020304" pitchFamily="18" charset="0"/>
                <a:ea typeface="楷体" panose="02010609060101010101" charset="-122"/>
              </a:rPr>
              <a:t>)</a:t>
            </a:r>
            <a:endParaRPr lang="en-US" altLang="zh-CN" sz="2000">
              <a:latin typeface="Times New Roman" panose="02020603050405020304" pitchFamily="18" charset="0"/>
              <a:ea typeface="楷体" panose="02010609060101010101" charset="-122"/>
            </a:endParaRPr>
          </a:p>
          <a:p>
            <a:r>
              <a:rPr lang="zh-CN" altLang="en-US" sz="2000">
                <a:latin typeface="Times New Roman" panose="02020603050405020304" pitchFamily="18" charset="0"/>
                <a:ea typeface="楷体" panose="02010609060101010101" charset="-122"/>
              </a:rPr>
              <a:t>真实值是negative，</a:t>
            </a:r>
            <a:r>
              <a:rPr lang="en-US" altLang="zh-CN" sz="2000">
                <a:latin typeface="Times New Roman" panose="02020603050405020304" pitchFamily="18" charset="0"/>
                <a:ea typeface="楷体" panose="02010609060101010101" charset="-122"/>
              </a:rPr>
              <a:t>f</a:t>
            </a:r>
            <a:r>
              <a:rPr lang="zh-CN" altLang="en-US" sz="2000">
                <a:latin typeface="Times New Roman" panose="02020603050405020304" pitchFamily="18" charset="0"/>
                <a:ea typeface="楷体" panose="02010609060101010101" charset="-122"/>
              </a:rPr>
              <a:t>分类是negative的数量（True Negative=</a:t>
            </a:r>
            <a:r>
              <a:rPr lang="zh-CN" altLang="en-US" sz="2000">
                <a:solidFill>
                  <a:srgbClr val="FF0000"/>
                </a:solidFill>
                <a:latin typeface="Times New Roman" panose="02020603050405020304" pitchFamily="18" charset="0"/>
                <a:ea typeface="楷体" panose="02010609060101010101" charset="-122"/>
              </a:rPr>
              <a:t>T</a:t>
            </a:r>
            <a:r>
              <a:rPr lang="en-US" altLang="zh-CN" sz="2000">
                <a:solidFill>
                  <a:srgbClr val="FF0000"/>
                </a:solidFill>
                <a:latin typeface="Times New Roman" panose="02020603050405020304" pitchFamily="18" charset="0"/>
                <a:ea typeface="楷体" panose="02010609060101010101" charset="-122"/>
              </a:rPr>
              <a:t>N</a:t>
            </a:r>
            <a:r>
              <a:rPr lang="zh-CN" altLang="en-US" sz="2000">
                <a:latin typeface="Times New Roman" panose="02020603050405020304" pitchFamily="18" charset="0"/>
                <a:ea typeface="楷体" panose="02010609060101010101" charset="-122"/>
              </a:rPr>
              <a:t>）N</a:t>
            </a:r>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2" name="标题 1"/>
          <p:cNvSpPr>
            <a:spLocks noGrp="1"/>
          </p:cNvSpPr>
          <p:nvPr>
            <p:ph type="title" idx="4294967295"/>
          </p:nvPr>
        </p:nvSpPr>
        <p:spPr>
          <a:xfrm>
            <a:off x="467360" y="404495"/>
            <a:ext cx="8470265" cy="485775"/>
          </a:xfrm>
        </p:spPr>
        <p:txBody>
          <a:bodyPr>
            <a:normAutofit fontScale="90000"/>
          </a:bodyPr>
          <a:lstStyle/>
          <a:p>
            <a:r>
              <a:rPr lang="zh-CN" altLang="en-US" sz="2700" b="0" kern="1200" dirty="0" smtClean="0">
                <a:solidFill>
                  <a:schemeClr val="tx1"/>
                </a:solidFill>
                <a:latin typeface="Huawei Sans" panose="020C0503030203020204" pitchFamily="34" charset="0"/>
                <a:ea typeface="方正兰亭黑简体" panose="02000000000000000000" pitchFamily="2" charset="-122"/>
                <a:cs typeface="+mn-ea"/>
                <a:sym typeface="+mn-ea"/>
              </a:rPr>
              <a:t>分类</a:t>
            </a:r>
            <a:r>
              <a:rPr lang="zh-CN" altLang="en-US" sz="27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的性能评估 </a:t>
            </a:r>
            <a:endParaRPr lang="zh-CN" altLang="en-US"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 name="文本框 3"/>
          <p:cNvSpPr txBox="1"/>
          <p:nvPr/>
        </p:nvSpPr>
        <p:spPr>
          <a:xfrm>
            <a:off x="7456170" y="5589270"/>
            <a:ext cx="309880" cy="368300"/>
          </a:xfrm>
          <a:prstGeom prst="rect">
            <a:avLst/>
          </a:prstGeom>
          <a:noFill/>
        </p:spPr>
        <p:txBody>
          <a:bodyPr wrap="none" rtlCol="0" anchor="t">
            <a:spAutoFit/>
          </a:bodyPr>
          <a:lstStyle/>
          <a:p>
            <a:r>
              <a:rPr lang="zh-CN" altLang="en-US">
                <a:solidFill>
                  <a:srgbClr val="FF0000"/>
                </a:solidFill>
                <a:latin typeface="Times New Roman" panose="02020603050405020304" pitchFamily="18" charset="0"/>
                <a:ea typeface="楷体" panose="02010609060101010101" charset="-122"/>
                <a:sym typeface="+mn-ea"/>
              </a:rPr>
              <a:t>P</a:t>
            </a:r>
            <a:endParaRPr lang="zh-CN" altLang="en-US"/>
          </a:p>
        </p:txBody>
      </p:sp>
      <p:sp>
        <p:nvSpPr>
          <p:cNvPr id="6" name="文本框 5"/>
          <p:cNvSpPr txBox="1"/>
          <p:nvPr/>
        </p:nvSpPr>
        <p:spPr>
          <a:xfrm>
            <a:off x="7456170" y="6115685"/>
            <a:ext cx="347980" cy="368300"/>
          </a:xfrm>
          <a:prstGeom prst="rect">
            <a:avLst/>
          </a:prstGeom>
          <a:noFill/>
        </p:spPr>
        <p:txBody>
          <a:bodyPr wrap="none" rtlCol="0" anchor="t">
            <a:spAutoFit/>
          </a:bodyPr>
          <a:lstStyle/>
          <a:p>
            <a:r>
              <a:rPr lang="zh-CN" altLang="en-US">
                <a:solidFill>
                  <a:srgbClr val="FF0000"/>
                </a:solidFill>
                <a:latin typeface="Times New Roman" panose="02020603050405020304" pitchFamily="18" charset="0"/>
                <a:ea typeface="楷体" panose="02010609060101010101" charset="-122"/>
                <a:sym typeface="+mn-ea"/>
              </a:rPr>
              <a:t>N</a:t>
            </a:r>
            <a:endParaRPr lang="zh-CN" altLang="en-US"/>
          </a:p>
        </p:txBody>
      </p:sp>
      <p:sp>
        <p:nvSpPr>
          <p:cNvPr id="8" name="文本框 7"/>
          <p:cNvSpPr txBox="1"/>
          <p:nvPr/>
        </p:nvSpPr>
        <p:spPr>
          <a:xfrm>
            <a:off x="3860165" y="6525260"/>
            <a:ext cx="386080" cy="368300"/>
          </a:xfrm>
          <a:prstGeom prst="rect">
            <a:avLst/>
          </a:prstGeom>
          <a:noFill/>
        </p:spPr>
        <p:txBody>
          <a:bodyPr wrap="none" rtlCol="0" anchor="t">
            <a:spAutoFit/>
          </a:bodyPr>
          <a:lstStyle/>
          <a:p>
            <a:r>
              <a:rPr lang="zh-CN" altLang="en-US">
                <a:solidFill>
                  <a:srgbClr val="FF0000"/>
                </a:solidFill>
                <a:latin typeface="Times New Roman" panose="02020603050405020304" pitchFamily="18" charset="0"/>
                <a:ea typeface="楷体" panose="02010609060101010101" charset="-122"/>
                <a:sym typeface="+mn-ea"/>
              </a:rPr>
              <a:t>P</a:t>
            </a:r>
            <a:r>
              <a:rPr lang="en-US" altLang="zh-CN">
                <a:solidFill>
                  <a:srgbClr val="FF0000"/>
                </a:solidFill>
                <a:latin typeface="Times New Roman" panose="02020603050405020304" pitchFamily="18" charset="0"/>
                <a:ea typeface="楷体" panose="02010609060101010101" charset="-122"/>
                <a:sym typeface="+mn-ea"/>
              </a:rPr>
              <a:t>’</a:t>
            </a:r>
            <a:endParaRPr lang="en-US" altLang="zh-CN">
              <a:solidFill>
                <a:srgbClr val="FF0000"/>
              </a:solidFill>
              <a:latin typeface="Times New Roman" panose="02020603050405020304" pitchFamily="18" charset="0"/>
              <a:ea typeface="楷体" panose="02010609060101010101" charset="-122"/>
              <a:sym typeface="+mn-ea"/>
            </a:endParaRPr>
          </a:p>
        </p:txBody>
      </p:sp>
      <p:sp>
        <p:nvSpPr>
          <p:cNvPr id="9" name="文本框 8"/>
          <p:cNvSpPr txBox="1"/>
          <p:nvPr/>
        </p:nvSpPr>
        <p:spPr>
          <a:xfrm>
            <a:off x="5796280" y="6520815"/>
            <a:ext cx="424180" cy="368300"/>
          </a:xfrm>
          <a:prstGeom prst="rect">
            <a:avLst/>
          </a:prstGeom>
          <a:noFill/>
        </p:spPr>
        <p:txBody>
          <a:bodyPr wrap="none" rtlCol="0" anchor="t">
            <a:spAutoFit/>
          </a:bodyPr>
          <a:lstStyle/>
          <a:p>
            <a:r>
              <a:rPr lang="zh-CN" altLang="en-US">
                <a:solidFill>
                  <a:srgbClr val="FF0000"/>
                </a:solidFill>
                <a:latin typeface="Times New Roman" panose="02020603050405020304" pitchFamily="18" charset="0"/>
                <a:ea typeface="楷体" panose="02010609060101010101" charset="-122"/>
                <a:sym typeface="+mn-ea"/>
              </a:rPr>
              <a:t>N</a:t>
            </a:r>
            <a:r>
              <a:rPr lang="en-US" altLang="zh-CN">
                <a:solidFill>
                  <a:srgbClr val="FF0000"/>
                </a:solidFill>
                <a:latin typeface="Times New Roman" panose="02020603050405020304" pitchFamily="18" charset="0"/>
                <a:ea typeface="楷体" panose="02010609060101010101" charset="-122"/>
                <a:sym typeface="+mn-ea"/>
              </a:rPr>
              <a:t>’</a:t>
            </a:r>
            <a:endParaRPr lang="en-US" altLang="zh-CN">
              <a:solidFill>
                <a:srgbClr val="FF0000"/>
              </a:solidFill>
              <a:latin typeface="Times New Roman" panose="02020603050405020304" pitchFamily="18" charset="0"/>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P spid="6" grpId="0"/>
      <p:bldP spid="6" grpId="1"/>
      <p:bldP spid="8" grpId="0"/>
      <p:bldP spid="8" grpId="1"/>
      <p:bldP spid="9"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795" y="908685"/>
            <a:ext cx="7783830" cy="645160"/>
          </a:xfrm>
          <a:prstGeom prst="rect">
            <a:avLst/>
          </a:prstGeom>
          <a:noFill/>
        </p:spPr>
        <p:txBody>
          <a:bodyPr wrap="square" rtlCol="0" anchor="t">
            <a:spAutoFit/>
          </a:bodyPr>
          <a:lstStyle/>
          <a:p>
            <a:r>
              <a:rPr lang="zh-CN" altLang="en-US"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混淆矩阵：</a:t>
            </a:r>
            <a:endParaRPr lang="zh-CN" altLang="en-US"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1"/>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475740" y="1196975"/>
                <a:ext cx="6715760" cy="649605"/>
              </a:xfrm>
              <a:prstGeom prst="rect">
                <a:avLst/>
              </a:prstGeom>
              <a:noFill/>
            </p:spPr>
            <p:txBody>
              <a:bodyPr wrap="none" rtlCol="0" anchor="t">
                <a:spAutoFit/>
              </a:bodyPr>
              <a:lstStyle/>
              <a:p>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是一个至少为</a:t>
                </a:r>
                <a14:m>
                  <m:oMath xmlns:m="http://schemas.openxmlformats.org/officeDocument/2006/math">
                    <m:r>
                      <a:rPr lang="en-US" altLang="zh-CN" i="1">
                        <a:latin typeface="Cambria Math" panose="02040503050406030204" pitchFamily="18" charset="0"/>
                        <a:ea typeface="MS Mincho" charset="0"/>
                        <a:cs typeface="Cambria Math" panose="02040503050406030204" pitchFamily="18" charset="0"/>
                        <a:sym typeface="Huawei Sans" panose="020C0503030203020204" pitchFamily="34" charset="0"/>
                      </a:rPr>
                      <m:t>𝑛</m:t>
                    </m:r>
                    <m:r>
                      <a:rPr lang="en-US" altLang="zh-CN" i="1">
                        <a:latin typeface="Cambria Math" panose="02040503050406030204" pitchFamily="18" charset="0"/>
                        <a:ea typeface="MS Mincho" charset="0"/>
                        <a:cs typeface="Cambria Math" panose="02040503050406030204" pitchFamily="18" charset="0"/>
                        <a:sym typeface="Huawei Sans" panose="020C0503030203020204" pitchFamily="34" charset="0"/>
                      </a:rPr>
                      <m:t>×</m:t>
                    </m:r>
                    <m:r>
                      <a:rPr lang="en-US" altLang="zh-CN" i="1">
                        <a:latin typeface="Cambria Math" panose="02040503050406030204" pitchFamily="18" charset="0"/>
                        <a:ea typeface="MS Mincho" charset="0"/>
                        <a:cs typeface="Cambria Math" panose="02040503050406030204" pitchFamily="18" charset="0"/>
                        <a:sym typeface="Huawei Sans" panose="020C0503030203020204" pitchFamily="34" charset="0"/>
                      </a:rPr>
                      <m:t>𝑛</m:t>
                    </m:r>
                  </m:oMath>
                </a14:m>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的表。</a:t>
                </a:r>
              </a:p>
              <a:p>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前</a:t>
                </a:r>
                <a14:m>
                  <m:oMath xmlns:m="http://schemas.openxmlformats.org/officeDocument/2006/math">
                    <m:r>
                      <a:rPr lang="en-US" altLang="zh-CN" i="1" dirty="0">
                        <a:latin typeface="Cambria Math" panose="02040503050406030204" pitchFamily="18" charset="0"/>
                        <a:cs typeface="Cambria Math" panose="02040503050406030204" pitchFamily="18" charset="0"/>
                        <a:sym typeface="Huawei Sans" panose="020C0503030203020204" pitchFamily="34" charset="0"/>
                      </a:rPr>
                      <m:t>𝑚</m:t>
                    </m:r>
                  </m:oMath>
                </a14:m>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行和</a:t>
                </a:r>
                <a14:m>
                  <m:oMath xmlns:m="http://schemas.openxmlformats.org/officeDocument/2006/math">
                    <m:r>
                      <a:rPr lang="en-US" altLang="zh-CN" i="1" dirty="0">
                        <a:latin typeface="Cambria Math" panose="02040503050406030204" pitchFamily="18" charset="0"/>
                        <a:cs typeface="Cambria Math" panose="02040503050406030204" pitchFamily="18" charset="0"/>
                        <a:sym typeface="Huawei Sans" panose="020C0503030203020204" pitchFamily="34" charset="0"/>
                      </a:rPr>
                      <m:t>𝑚</m:t>
                    </m:r>
                  </m:oMath>
                </a14:m>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列的表目</a:t>
                </a:r>
                <a14:m>
                  <m:oMath xmlns:m="http://schemas.openxmlformats.org/officeDocument/2006/math">
                    <m:r>
                      <a:rPr lang="en-US" altLang="zh-CN" i="1">
                        <a:latin typeface="Cambria Math" panose="02040503050406030204" pitchFamily="18" charset="0"/>
                        <a:cs typeface="Cambria Math" panose="02040503050406030204" pitchFamily="18" charset="0"/>
                        <a:sym typeface="Huawei Sans" panose="020C0503030203020204" pitchFamily="34" charset="0"/>
                      </a:rPr>
                      <m:t>𝐶</m:t>
                    </m:r>
                    <m:sSub>
                      <m:sSubPr>
                        <m:ctrlPr>
                          <a:rPr lang="en-US" altLang="zh-CN" i="1">
                            <a:latin typeface="Cambria Math" panose="02040503050406030204" pitchFamily="18" charset="0"/>
                            <a:cs typeface="Cambria Math" panose="02040503050406030204" pitchFamily="18" charset="0"/>
                            <a:sym typeface="Huawei Sans" panose="020C0503030203020204" pitchFamily="34" charset="0"/>
                          </a:rPr>
                        </m:ctrlPr>
                      </m:sSubPr>
                      <m:e>
                        <m:r>
                          <a:rPr lang="en-US" altLang="zh-CN" i="1">
                            <a:latin typeface="Cambria Math" panose="02040503050406030204" pitchFamily="18" charset="0"/>
                            <a:cs typeface="Cambria Math" panose="02040503050406030204" pitchFamily="18" charset="0"/>
                            <a:sym typeface="Huawei Sans" panose="020C0503030203020204" pitchFamily="34" charset="0"/>
                          </a:rPr>
                          <m:t>𝑀</m:t>
                        </m:r>
                      </m:e>
                      <m:sub>
                        <m:r>
                          <a:rPr lang="en-US" altLang="zh-CN" i="1">
                            <a:latin typeface="Cambria Math" panose="02040503050406030204" pitchFamily="18" charset="0"/>
                            <a:cs typeface="Cambria Math" panose="02040503050406030204" pitchFamily="18" charset="0"/>
                            <a:sym typeface="Huawei Sans" panose="020C0503030203020204" pitchFamily="34" charset="0"/>
                          </a:rPr>
                          <m:t>𝑖</m:t>
                        </m:r>
                        <m:r>
                          <a:rPr lang="en-US" altLang="zh-CN" i="1">
                            <a:latin typeface="Cambria Math" panose="02040503050406030204" pitchFamily="18" charset="0"/>
                            <a:ea typeface="MS Mincho" charset="0"/>
                            <a:cs typeface="Cambria Math" panose="02040503050406030204" pitchFamily="18" charset="0"/>
                            <a:sym typeface="Huawei Sans" panose="020C0503030203020204" pitchFamily="34" charset="0"/>
                          </a:rPr>
                          <m:t>,</m:t>
                        </m:r>
                        <m:r>
                          <a:rPr lang="en-US" altLang="zh-CN" i="1">
                            <a:latin typeface="Cambria Math" panose="02040503050406030204" pitchFamily="18" charset="0"/>
                            <a:cs typeface="Cambria Math" panose="02040503050406030204" pitchFamily="18" charset="0"/>
                            <a:sym typeface="Huawei Sans" panose="020C0503030203020204" pitchFamily="34" charset="0"/>
                          </a:rPr>
                          <m:t>𝑗</m:t>
                        </m:r>
                      </m:sub>
                    </m:sSub>
                  </m:oMath>
                </a14:m>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指出类</a:t>
                </a:r>
                <a14:m>
                  <m:oMath xmlns:m="http://schemas.openxmlformats.org/officeDocument/2006/math">
                    <m:r>
                      <a:rPr lang="en-US" altLang="zh-CN" i="1" dirty="0">
                        <a:latin typeface="Cambria Math" panose="02040503050406030204" pitchFamily="18" charset="0"/>
                        <a:cs typeface="Cambria Math" panose="02040503050406030204" pitchFamily="18" charset="0"/>
                        <a:sym typeface="Huawei Sans" panose="020C0503030203020204" pitchFamily="34" charset="0"/>
                      </a:rPr>
                      <m:t>𝑖</m:t>
                    </m:r>
                  </m:oMath>
                </a14:m>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的元组被分类器标记为</a:t>
                </a:r>
                <a14:m>
                  <m:oMath xmlns:m="http://schemas.openxmlformats.org/officeDocument/2006/math">
                    <m:r>
                      <a:rPr lang="en-US" altLang="zh-CN" i="1" dirty="0">
                        <a:latin typeface="Cambria Math" panose="02040503050406030204" pitchFamily="18" charset="0"/>
                        <a:cs typeface="Cambria Math" panose="02040503050406030204" pitchFamily="18" charset="0"/>
                        <a:sym typeface="Huawei Sans" panose="020C0503030203020204" pitchFamily="34" charset="0"/>
                      </a:rPr>
                      <m:t>𝑗</m:t>
                    </m:r>
                  </m:oMath>
                </a14:m>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的个数。</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1475740" y="1196975"/>
                <a:ext cx="6715760" cy="649605"/>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pic>
        <p:nvPicPr>
          <p:cNvPr id="102" name="图片 101"/>
          <p:cNvPicPr/>
          <p:nvPr/>
        </p:nvPicPr>
        <p:blipFill>
          <a:blip r:embed="rId2"/>
          <a:srcRect l="5961" t="8066"/>
          <a:stretch>
            <a:fillRect/>
          </a:stretch>
        </p:blipFill>
        <p:spPr>
          <a:xfrm>
            <a:off x="1527175" y="2204085"/>
            <a:ext cx="5359400" cy="3220720"/>
          </a:xfrm>
          <a:prstGeom prst="rect">
            <a:avLst/>
          </a:prstGeom>
          <a:noFill/>
          <a:ln w="9525">
            <a:noFill/>
          </a:ln>
        </p:spPr>
      </p:pic>
      <p:sp>
        <p:nvSpPr>
          <p:cNvPr id="5" name="文本框 4"/>
          <p:cNvSpPr txBox="1"/>
          <p:nvPr/>
        </p:nvSpPr>
        <p:spPr>
          <a:xfrm>
            <a:off x="3957955" y="1897380"/>
            <a:ext cx="1227455" cy="306705"/>
          </a:xfrm>
          <a:prstGeom prst="rect">
            <a:avLst/>
          </a:prstGeom>
          <a:solidFill>
            <a:schemeClr val="bg1"/>
          </a:solidFill>
        </p:spPr>
        <p:txBody>
          <a:bodyPr wrap="square" rtlCol="0">
            <a:spAutoFit/>
          </a:bodyPr>
          <a:lstStyle/>
          <a:p>
            <a:r>
              <a:rPr lang="zh-CN" altLang="en-US" sz="1400" b="1">
                <a:gradFill>
                  <a:gsLst>
                    <a:gs pos="0">
                      <a:srgbClr val="14CD68"/>
                    </a:gs>
                    <a:gs pos="100000">
                      <a:srgbClr val="035C7D"/>
                    </a:gs>
                  </a:gsLst>
                  <a:lin scaled="0"/>
                </a:gradFill>
              </a:rPr>
              <a:t>预测类别</a:t>
            </a:r>
            <a:endParaRPr lang="zh-CN" altLang="en-US" sz="1400" b="1">
              <a:gradFill>
                <a:gsLst>
                  <a:gs pos="0">
                    <a:srgbClr val="14CD68"/>
                  </a:gs>
                  <a:gs pos="100000">
                    <a:srgbClr val="035C7D"/>
                  </a:gs>
                </a:gsLst>
                <a:lin scaled="0"/>
              </a:gradFill>
            </a:endParaRPr>
          </a:p>
        </p:txBody>
      </p:sp>
      <p:sp>
        <p:nvSpPr>
          <p:cNvPr id="6" name="文本框 5"/>
          <p:cNvSpPr txBox="1"/>
          <p:nvPr/>
        </p:nvSpPr>
        <p:spPr>
          <a:xfrm>
            <a:off x="1187450" y="3213100"/>
            <a:ext cx="319405" cy="953135"/>
          </a:xfrm>
          <a:prstGeom prst="rect">
            <a:avLst/>
          </a:prstGeom>
          <a:solidFill>
            <a:schemeClr val="bg1"/>
          </a:solidFill>
        </p:spPr>
        <p:txBody>
          <a:bodyPr wrap="square" rtlCol="0">
            <a:spAutoFit/>
          </a:bodyPr>
          <a:lstStyle/>
          <a:p>
            <a:r>
              <a:rPr lang="zh-CN" altLang="en-US" sz="1400" b="1">
                <a:gradFill>
                  <a:gsLst>
                    <a:gs pos="0">
                      <a:srgbClr val="14CD68"/>
                    </a:gs>
                    <a:gs pos="100000">
                      <a:srgbClr val="035C7D"/>
                    </a:gs>
                  </a:gsLst>
                  <a:lin scaled="0"/>
                </a:gradFill>
              </a:rPr>
              <a:t>真</a:t>
            </a:r>
            <a:endParaRPr lang="zh-CN" altLang="en-US" sz="1400" b="1">
              <a:gradFill>
                <a:gsLst>
                  <a:gs pos="0">
                    <a:srgbClr val="14CD68"/>
                  </a:gs>
                  <a:gs pos="100000">
                    <a:srgbClr val="035C7D"/>
                  </a:gs>
                </a:gsLst>
                <a:lin scaled="0"/>
              </a:gradFill>
            </a:endParaRPr>
          </a:p>
          <a:p>
            <a:r>
              <a:rPr lang="zh-CN" altLang="en-US" sz="1400" b="1">
                <a:gradFill>
                  <a:gsLst>
                    <a:gs pos="0">
                      <a:srgbClr val="14CD68"/>
                    </a:gs>
                    <a:gs pos="100000">
                      <a:srgbClr val="035C7D"/>
                    </a:gs>
                  </a:gsLst>
                  <a:lin scaled="0"/>
                </a:gradFill>
              </a:rPr>
              <a:t>实</a:t>
            </a:r>
            <a:endParaRPr lang="zh-CN" altLang="en-US" sz="1400" b="1">
              <a:gradFill>
                <a:gsLst>
                  <a:gs pos="0">
                    <a:srgbClr val="14CD68"/>
                  </a:gs>
                  <a:gs pos="100000">
                    <a:srgbClr val="035C7D"/>
                  </a:gs>
                </a:gsLst>
                <a:lin scaled="0"/>
              </a:gradFill>
            </a:endParaRPr>
          </a:p>
          <a:p>
            <a:r>
              <a:rPr lang="zh-CN" altLang="en-US" sz="1400" b="1">
                <a:gradFill>
                  <a:gsLst>
                    <a:gs pos="0">
                      <a:srgbClr val="14CD68"/>
                    </a:gs>
                    <a:gs pos="100000">
                      <a:srgbClr val="035C7D"/>
                    </a:gs>
                  </a:gsLst>
                  <a:lin scaled="0"/>
                </a:gradFill>
              </a:rPr>
              <a:t>类</a:t>
            </a:r>
            <a:endParaRPr lang="zh-CN" altLang="en-US" sz="1400" b="1">
              <a:gradFill>
                <a:gsLst>
                  <a:gs pos="0">
                    <a:srgbClr val="14CD68"/>
                  </a:gs>
                  <a:gs pos="100000">
                    <a:srgbClr val="035C7D"/>
                  </a:gs>
                </a:gsLst>
                <a:lin scaled="0"/>
              </a:gradFill>
            </a:endParaRPr>
          </a:p>
          <a:p>
            <a:r>
              <a:rPr lang="zh-CN" altLang="en-US" sz="1400" b="1">
                <a:gradFill>
                  <a:gsLst>
                    <a:gs pos="0">
                      <a:srgbClr val="14CD68"/>
                    </a:gs>
                    <a:gs pos="100000">
                      <a:srgbClr val="035C7D"/>
                    </a:gs>
                  </a:gsLst>
                  <a:lin scaled="0"/>
                </a:gradFill>
              </a:rPr>
              <a:t>别</a:t>
            </a:r>
            <a:endParaRPr lang="zh-CN" altLang="en-US" sz="1400" b="1">
              <a:gradFill>
                <a:gsLst>
                  <a:gs pos="0">
                    <a:srgbClr val="14CD68"/>
                  </a:gs>
                  <a:gs pos="100000">
                    <a:srgbClr val="035C7D"/>
                  </a:gs>
                </a:gsLst>
                <a:lin scaled="0"/>
              </a:gradFill>
            </a:endParaRPr>
          </a:p>
        </p:txBody>
      </p:sp>
      <p:sp>
        <p:nvSpPr>
          <p:cNvPr id="7" name="文本框 6"/>
          <p:cNvSpPr txBox="1"/>
          <p:nvPr/>
        </p:nvSpPr>
        <p:spPr>
          <a:xfrm>
            <a:off x="1547495" y="5589270"/>
            <a:ext cx="6560820" cy="922020"/>
          </a:xfrm>
          <a:prstGeom prst="rect">
            <a:avLst/>
          </a:prstGeom>
          <a:noFill/>
        </p:spPr>
        <p:txBody>
          <a:bodyPr wrap="square" rtlCol="0" anchor="t">
            <a:spAutoFit/>
          </a:bodyPr>
          <a:lstStyle/>
          <a:p>
            <a:r>
              <a:rPr lang="zh-CN" altLang="en-US"/>
              <a:t>理想的，对于高准确率的分类器，大部分元组应该被混淆矩阵从</a:t>
            </a:r>
            <a:r>
              <a:rPr lang="zh-CN" altLang="en-US" i="1">
                <a:latin typeface="Times New Roman" panose="02020603050405020304" pitchFamily="18" charset="0"/>
                <a:cs typeface="Times New Roman" panose="02020603050405020304" pitchFamily="18" charset="0"/>
              </a:rPr>
              <a:t>CM</a:t>
            </a:r>
            <a:r>
              <a:rPr lang="zh-CN" altLang="en-US" baseline="-25000">
                <a:latin typeface="Times New Roman" panose="02020603050405020304" pitchFamily="18" charset="0"/>
                <a:cs typeface="Times New Roman" panose="02020603050405020304" pitchFamily="18" charset="0"/>
              </a:rPr>
              <a:t>1,1</a:t>
            </a:r>
            <a:r>
              <a:rPr lang="zh-CN" altLang="en-US"/>
              <a:t>到</a:t>
            </a:r>
            <a:r>
              <a:rPr lang="zh-CN" altLang="en-US" sz="1800" i="1">
                <a:latin typeface="Times New Roman" panose="02020603050405020304" pitchFamily="18" charset="0"/>
                <a:cs typeface="Times New Roman" panose="02020603050405020304" pitchFamily="18" charset="0"/>
              </a:rPr>
              <a:t>CM</a:t>
            </a:r>
            <a:r>
              <a:rPr lang="zh-CN" altLang="en-US" baseline="-25000">
                <a:latin typeface="Times New Roman" panose="02020603050405020304" pitchFamily="18" charset="0"/>
                <a:cs typeface="Times New Roman" panose="02020603050405020304" pitchFamily="18" charset="0"/>
              </a:rPr>
              <a:t>n,n</a:t>
            </a:r>
            <a:r>
              <a:rPr lang="zh-CN" altLang="en-US"/>
              <a:t>的对角线上的表目表示，而其他表目为0或者接近于0。即FP和FN接近0。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2000"/>
                                        <p:tgtEl>
                                          <p:spTgt spid="10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746" name="图片 2" descr="ws_2D1A.tmp"/>
          <p:cNvPicPr/>
          <p:nvPr/>
        </p:nvPicPr>
        <p:blipFill>
          <a:blip r:embed="rId1"/>
          <a:stretch>
            <a:fillRect/>
          </a:stretch>
        </p:blipFill>
        <p:spPr>
          <a:xfrm>
            <a:off x="4702175" y="1212850"/>
            <a:ext cx="2273300" cy="1092200"/>
          </a:xfrm>
          <a:prstGeom prst="rect">
            <a:avLst/>
          </a:prstGeom>
          <a:noFill/>
          <a:ln w="9525">
            <a:noFill/>
          </a:ln>
        </p:spPr>
      </p:pic>
      <p:pic>
        <p:nvPicPr>
          <p:cNvPr id="31747" name="图片 3" descr="ws_2D1B.tmp"/>
          <p:cNvPicPr/>
          <p:nvPr/>
        </p:nvPicPr>
        <p:blipFill>
          <a:blip r:embed="rId2"/>
          <a:stretch>
            <a:fillRect/>
          </a:stretch>
        </p:blipFill>
        <p:spPr>
          <a:xfrm>
            <a:off x="4676775" y="2527300"/>
            <a:ext cx="2298700" cy="1028700"/>
          </a:xfrm>
          <a:prstGeom prst="rect">
            <a:avLst/>
          </a:prstGeom>
          <a:noFill/>
          <a:ln w="9525">
            <a:noFill/>
          </a:ln>
        </p:spPr>
      </p:pic>
      <p:sp>
        <p:nvSpPr>
          <p:cNvPr id="31748" name="TextBox 26"/>
          <p:cNvSpPr txBox="1"/>
          <p:nvPr/>
        </p:nvSpPr>
        <p:spPr>
          <a:xfrm>
            <a:off x="1139825" y="1590675"/>
            <a:ext cx="3002915" cy="339725"/>
          </a:xfrm>
          <a:prstGeom prst="rect">
            <a:avLst/>
          </a:prstGeom>
          <a:noFill/>
          <a:ln w="9525">
            <a:noFill/>
          </a:ln>
        </p:spPr>
        <p:txBody>
          <a:bodyPr wrap="none" lIns="0" tIns="0" rIns="0" bIns="0" anchor="t" anchorCtr="0">
            <a:spAutoFit/>
          </a:bodyPr>
          <a:lstStyle/>
          <a:p>
            <a:pPr>
              <a:lnSpc>
                <a:spcPts val="2650"/>
              </a:lnSpc>
            </a:pPr>
            <a:r>
              <a:rPr lang="zh-CN" altLang="en-US" sz="2400">
                <a:solidFill>
                  <a:srgbClr val="000000"/>
                </a:solidFill>
                <a:latin typeface="Wingdings" panose="05000000000000000000"/>
                <a:ea typeface="宋体" panose="02010600030101010101" pitchFamily="2" charset="-122"/>
              </a:rPr>
              <a:t> </a:t>
            </a:r>
            <a:r>
              <a:rPr lang="zh-CN" altLang="en-US" sz="2400">
                <a:solidFill>
                  <a:srgbClr val="000000"/>
                </a:solidFill>
                <a:latin typeface="微软雅黑" panose="020B0503020204020204" charset="-122"/>
                <a:ea typeface="宋体" panose="02010600030101010101" pitchFamily="2" charset="-122"/>
              </a:rPr>
              <a:t>查准率 </a:t>
            </a:r>
            <a:r>
              <a:rPr lang="en-US" altLang="zh-CN" sz="2400">
                <a:solidFill>
                  <a:srgbClr val="000000"/>
                </a:solidFill>
                <a:latin typeface="Times New Roman" panose="02020603050405020304" pitchFamily="18" charset="0"/>
                <a:ea typeface="宋体" panose="02010600030101010101" pitchFamily="2" charset="-122"/>
              </a:rPr>
              <a:t>precision</a:t>
            </a:r>
            <a:r>
              <a:rPr lang="zh-CN" altLang="en-US" sz="2400">
                <a:solidFill>
                  <a:srgbClr val="000000"/>
                </a:solidFill>
                <a:latin typeface="微软雅黑" panose="020B0503020204020204" charset="-122"/>
                <a:ea typeface="宋体" panose="02010600030101010101" pitchFamily="2" charset="-122"/>
              </a:rPr>
              <a:t>：</a:t>
            </a:r>
            <a:endParaRPr lang="zh-CN" altLang="en-US" sz="2400">
              <a:solidFill>
                <a:srgbClr val="000000"/>
              </a:solidFill>
              <a:latin typeface="微软雅黑" panose="020B0503020204020204" charset="-122"/>
              <a:ea typeface="宋体" panose="02010600030101010101" pitchFamily="2" charset="-122"/>
            </a:endParaRPr>
          </a:p>
        </p:txBody>
      </p:sp>
      <p:sp>
        <p:nvSpPr>
          <p:cNvPr id="31749" name="TextBox 28"/>
          <p:cNvSpPr txBox="1"/>
          <p:nvPr/>
        </p:nvSpPr>
        <p:spPr>
          <a:xfrm>
            <a:off x="1139825" y="2701925"/>
            <a:ext cx="3769995" cy="339725"/>
          </a:xfrm>
          <a:prstGeom prst="rect">
            <a:avLst/>
          </a:prstGeom>
          <a:noFill/>
          <a:ln w="9525">
            <a:noFill/>
          </a:ln>
        </p:spPr>
        <p:txBody>
          <a:bodyPr wrap="none" lIns="0" tIns="0" rIns="0" bIns="0" anchor="t" anchorCtr="0">
            <a:spAutoFit/>
          </a:bodyPr>
          <a:lstStyle/>
          <a:p>
            <a:pPr>
              <a:lnSpc>
                <a:spcPts val="2650"/>
              </a:lnSpc>
            </a:pPr>
            <a:r>
              <a:rPr lang="zh-CN" altLang="en-US" sz="2400">
                <a:solidFill>
                  <a:srgbClr val="000000"/>
                </a:solidFill>
                <a:latin typeface="Wingdings" panose="05000000000000000000"/>
                <a:ea typeface="宋体" panose="02010600030101010101" pitchFamily="2" charset="-122"/>
              </a:rPr>
              <a:t> </a:t>
            </a:r>
            <a:r>
              <a:rPr lang="zh-CN" altLang="en-US" sz="2400">
                <a:solidFill>
                  <a:srgbClr val="000000"/>
                </a:solidFill>
                <a:latin typeface="微软雅黑" panose="020B0503020204020204" charset="-122"/>
                <a:ea typeface="宋体" panose="02010600030101010101" pitchFamily="2" charset="-122"/>
              </a:rPr>
              <a:t>查全率</a:t>
            </a:r>
            <a:r>
              <a:rPr lang="en-US" altLang="zh-CN" sz="2400">
                <a:solidFill>
                  <a:srgbClr val="000000"/>
                </a:solidFill>
                <a:latin typeface="微软雅黑" panose="020B0503020204020204" charset="-122"/>
                <a:ea typeface="宋体" panose="02010600030101010101" pitchFamily="2" charset="-122"/>
              </a:rPr>
              <a:t>(</a:t>
            </a:r>
            <a:r>
              <a:rPr lang="zh-CN" altLang="en-US" sz="2400">
                <a:solidFill>
                  <a:srgbClr val="000000"/>
                </a:solidFill>
                <a:latin typeface="微软雅黑" panose="020B0503020204020204" charset="-122"/>
                <a:ea typeface="宋体" panose="02010600030101010101" pitchFamily="2" charset="-122"/>
              </a:rPr>
              <a:t>召回率</a:t>
            </a:r>
            <a:r>
              <a:rPr lang="en-US" altLang="zh-CN" sz="2400">
                <a:solidFill>
                  <a:srgbClr val="000000"/>
                </a:solidFill>
                <a:latin typeface="微软雅黑" panose="020B0503020204020204" charset="-122"/>
                <a:ea typeface="宋体" panose="02010600030101010101" pitchFamily="2" charset="-122"/>
              </a:rPr>
              <a:t>)</a:t>
            </a:r>
            <a:r>
              <a:rPr lang="zh-CN" altLang="en-US" sz="2400">
                <a:solidFill>
                  <a:srgbClr val="000000"/>
                </a:solidFill>
                <a:latin typeface="微软雅黑" panose="020B0503020204020204" charset="-122"/>
                <a:ea typeface="宋体" panose="02010600030101010101" pitchFamily="2" charset="-122"/>
              </a:rPr>
              <a:t>  </a:t>
            </a:r>
            <a:r>
              <a:rPr lang="en-US" altLang="zh-CN" sz="2400">
                <a:solidFill>
                  <a:srgbClr val="000000"/>
                </a:solidFill>
                <a:latin typeface="Times New Roman" panose="02020603050405020304" pitchFamily="18" charset="0"/>
                <a:ea typeface="宋体" panose="02010600030101010101" pitchFamily="2" charset="-122"/>
              </a:rPr>
              <a:t>recall</a:t>
            </a:r>
            <a:r>
              <a:rPr lang="zh-CN" altLang="en-US" sz="2400">
                <a:solidFill>
                  <a:srgbClr val="000000"/>
                </a:solidFill>
                <a:latin typeface="Times New Roman" panose="02020603050405020304" pitchFamily="18" charset="0"/>
                <a:ea typeface="宋体" panose="02010600030101010101" pitchFamily="2" charset="-122"/>
              </a:rPr>
              <a:t>：</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8" name="TextBox 27"/>
          <p:cNvSpPr txBox="1"/>
          <p:nvPr/>
        </p:nvSpPr>
        <p:spPr>
          <a:xfrm>
            <a:off x="539749" y="476379"/>
            <a:ext cx="2733040" cy="434340"/>
          </a:xfrm>
          <a:prstGeom prst="rect">
            <a:avLst/>
          </a:prstGeom>
          <a:noFill/>
        </p:spPr>
        <p:txBody>
          <a:bodyPr vert="horz" wrap="none" lIns="0" tIns="0" rIns="0" bIns="0" rtlCol="0">
            <a:spAutoFit/>
            <a:scene3d>
              <a:camera prst="orthographicFront"/>
              <a:lightRig rig="threePt" dir="t"/>
            </a:scene3d>
          </a:bodyPr>
          <a:lstStyle/>
          <a:p>
            <a:pPr>
              <a:lnSpc>
                <a:spcPts val="3390"/>
              </a:lnSpc>
            </a:pPr>
            <a:r>
              <a:rPr lang="zh-CN" altLang="en-US" sz="2795" noProof="1" smtClean="0">
                <a:ln w="10160">
                  <a:solidFill>
                    <a:schemeClr val="accent5"/>
                  </a:solidFill>
                  <a:prstDash val="solid"/>
                </a:ln>
                <a:solidFill>
                  <a:schemeClr val="bg2">
                    <a:lumMod val="60000"/>
                    <a:lumOff val="40000"/>
                  </a:schemeClr>
                </a:solidFill>
                <a:effectLst>
                  <a:outerShdw blurRad="38100" dist="22860" dir="5400000" algn="tl" rotWithShape="0">
                    <a:srgbClr val="000000">
                      <a:alpha val="30000"/>
                    </a:srgbClr>
                  </a:outerShdw>
                </a:effectLst>
                <a:latin typeface="微软雅黑" panose="020B0503020204020204" charset="-122"/>
                <a:ea typeface="宋体" panose="02010600030101010101" pitchFamily="2" charset="-122"/>
                <a:cs typeface="+mn-cs"/>
              </a:rPr>
              <a:t>查准率 </a:t>
            </a:r>
            <a:r>
              <a:rPr lang="en-US" altLang="zh-CN" sz="2795" noProof="1" smtClean="0">
                <a:ln w="10160">
                  <a:solidFill>
                    <a:schemeClr val="accent5"/>
                  </a:solidFill>
                  <a:prstDash val="solid"/>
                </a:ln>
                <a:solidFill>
                  <a:schemeClr val="bg2">
                    <a:lumMod val="60000"/>
                    <a:lumOff val="40000"/>
                  </a:schemeClr>
                </a:solidFill>
                <a:effectLst>
                  <a:outerShdw blurRad="38100" dist="22860" dir="5400000" algn="tl" rotWithShape="0">
                    <a:srgbClr val="000000">
                      <a:alpha val="30000"/>
                    </a:srgbClr>
                  </a:outerShdw>
                </a:effectLst>
                <a:latin typeface="Times New Roman" panose="02020603050405020304"/>
                <a:ea typeface="宋体" panose="02010600030101010101" pitchFamily="2" charset="-122"/>
                <a:cs typeface="+mn-cs"/>
              </a:rPr>
              <a:t>vs. </a:t>
            </a:r>
            <a:r>
              <a:rPr lang="zh-CN" altLang="en-US" sz="2795" noProof="1" smtClean="0">
                <a:ln w="10160">
                  <a:solidFill>
                    <a:schemeClr val="accent5"/>
                  </a:solidFill>
                  <a:prstDash val="solid"/>
                </a:ln>
                <a:solidFill>
                  <a:schemeClr val="bg2">
                    <a:lumMod val="60000"/>
                    <a:lumOff val="40000"/>
                  </a:schemeClr>
                </a:solidFill>
                <a:effectLst>
                  <a:outerShdw blurRad="38100" dist="22860" dir="5400000" algn="tl" rotWithShape="0">
                    <a:srgbClr val="000000">
                      <a:alpha val="30000"/>
                    </a:srgbClr>
                  </a:outerShdw>
                </a:effectLst>
                <a:latin typeface="微软雅黑" panose="020B0503020204020204" charset="-122"/>
                <a:ea typeface="宋体" panose="02010600030101010101" pitchFamily="2" charset="-122"/>
                <a:cs typeface="+mn-cs"/>
              </a:rPr>
              <a:t>查全率</a:t>
            </a:r>
            <a:endParaRPr lang="zh-CN" altLang="en-US" sz="2795" noProof="1" smtClean="0">
              <a:ln w="10160">
                <a:solidFill>
                  <a:schemeClr val="accent5"/>
                </a:solidFill>
                <a:prstDash val="solid"/>
              </a:ln>
              <a:solidFill>
                <a:schemeClr val="bg2">
                  <a:lumMod val="60000"/>
                  <a:lumOff val="40000"/>
                </a:schemeClr>
              </a:solidFill>
              <a:effectLst>
                <a:outerShdw blurRad="38100" dist="22860" dir="5400000" algn="tl" rotWithShape="0">
                  <a:srgbClr val="000000">
                    <a:alpha val="30000"/>
                  </a:srgbClr>
                </a:outerShdw>
              </a:effectLst>
              <a:latin typeface="微软雅黑" panose="020B0503020204020204" charset="-122"/>
              <a:ea typeface="宋体" panose="02010600030101010101" pitchFamily="2" charset="-122"/>
              <a:cs typeface="+mn-cs"/>
            </a:endParaRPr>
          </a:p>
        </p:txBody>
      </p:sp>
      <p:sp>
        <p:nvSpPr>
          <p:cNvPr id="5" name="文本框 4"/>
          <p:cNvSpPr txBox="1"/>
          <p:nvPr/>
        </p:nvSpPr>
        <p:spPr>
          <a:xfrm>
            <a:off x="1495425" y="3778250"/>
            <a:ext cx="5070475" cy="521970"/>
          </a:xfrm>
          <a:prstGeom prst="rect">
            <a:avLst/>
          </a:prstGeom>
          <a:solidFill>
            <a:srgbClr val="FFFF00"/>
          </a:solidFill>
          <a:ln w="9525">
            <a:noFill/>
          </a:ln>
        </p:spPr>
        <p:txBody>
          <a:bodyPr wrap="square" anchor="t" anchorCtr="0">
            <a:spAutoFit/>
          </a:bodyPr>
          <a:lstStyle/>
          <a:p>
            <a:r>
              <a:rPr lang="zh-CN" altLang="en-US" sz="2800" dirty="0">
                <a:solidFill>
                  <a:srgbClr val="FF0000"/>
                </a:solidFill>
                <a:latin typeface="微软雅黑" panose="020B0503020204020204" charset="-122"/>
                <a:ea typeface="宋体" panose="02010600030101010101" pitchFamily="2" charset="-122"/>
              </a:rPr>
              <a:t>一对矛盾的指标，如何兼顾？</a:t>
            </a:r>
            <a:endParaRPr lang="zh-CN" altLang="en-US" sz="2800" dirty="0">
              <a:solidFill>
                <a:srgbClr val="FF0000"/>
              </a:solidFill>
              <a:latin typeface="微软雅黑" panose="020B0503020204020204" charset="-122"/>
              <a:ea typeface="宋体" panose="02010600030101010101" pitchFamily="2" charset="-122"/>
            </a:endParaRPr>
          </a:p>
        </p:txBody>
      </p:sp>
      <p:pic>
        <p:nvPicPr>
          <p:cNvPr id="32776" name="图片 8"/>
          <p:cNvPicPr>
            <a:picLocks noChangeAspect="1"/>
          </p:cNvPicPr>
          <p:nvPr/>
        </p:nvPicPr>
        <p:blipFill>
          <a:blip r:embed="rId3"/>
          <a:stretch>
            <a:fillRect/>
          </a:stretch>
        </p:blipFill>
        <p:spPr>
          <a:xfrm>
            <a:off x="1735138" y="4689475"/>
            <a:ext cx="4868862" cy="163671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0" presetClass="entr" presetSubtype="0" fill="hold" nodeType="clickEffect">
                                  <p:stCondLst>
                                    <p:cond delay="0"/>
                                  </p:stCondLst>
                                  <p:childTnLst>
                                    <p:set>
                                      <p:cBhvr>
                                        <p:cTn id="10" dur="1" fill="hold">
                                          <p:stCondLst>
                                            <p:cond delay="0"/>
                                          </p:stCondLst>
                                        </p:cTn>
                                        <p:tgtEl>
                                          <p:spTgt spid="32776"/>
                                        </p:tgtEl>
                                        <p:attrNameLst>
                                          <p:attrName>style.visibility</p:attrName>
                                        </p:attrNameLst>
                                      </p:cBhvr>
                                      <p:to>
                                        <p:strVal val="visible"/>
                                      </p:to>
                                    </p:set>
                                    <p:animEffect transition="in" filter="wedge">
                                      <p:cBhvr>
                                        <p:cTn id="11" dur="2000"/>
                                        <p:tgtEl>
                                          <p:spTgt spid="32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strike="noStrike" noProof="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a:sym typeface="+mn-ea"/>
              </a:rPr>
              <a:t>PR</a:t>
            </a:r>
            <a:r>
              <a:rPr lang="zh-CN" altLang="en-US" strike="noStrike" noProof="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sym typeface="+mn-ea"/>
              </a:rPr>
              <a:t>曲线</a:t>
            </a:r>
            <a:r>
              <a:rPr lang="en-US" altLang="zh-CN" strike="noStrike" noProof="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a:sym typeface="+mn-ea"/>
              </a:rPr>
              <a:t>, BEP</a:t>
            </a:r>
            <a:endParaRPr lang="zh-CN" altLang="en-US" strike="noStrike" noProof="1"/>
          </a:p>
        </p:txBody>
      </p:sp>
      <p:sp>
        <p:nvSpPr>
          <p:cNvPr id="32771" name="文本框 2"/>
          <p:cNvSpPr txBox="1"/>
          <p:nvPr/>
        </p:nvSpPr>
        <p:spPr>
          <a:xfrm>
            <a:off x="485775" y="1022350"/>
            <a:ext cx="7972425" cy="1272143"/>
          </a:xfrm>
          <a:prstGeom prst="rect">
            <a:avLst/>
          </a:prstGeom>
          <a:noFill/>
          <a:ln w="9525">
            <a:noFill/>
          </a:ln>
        </p:spPr>
        <p:txBody>
          <a:bodyPr wrap="square" anchor="t">
            <a:spAutoFit/>
          </a:bodyPr>
          <a:lstStyle/>
          <a:p>
            <a:pPr marL="342900" indent="-342900" defTabSz="914400">
              <a:lnSpc>
                <a:spcPts val="2250"/>
              </a:lnSpc>
              <a:buClr>
                <a:srgbClr val="FF0000"/>
              </a:buClr>
              <a:buSzTx/>
              <a:buFont typeface="Wingdings" panose="05000000000000000000" charset="0"/>
              <a:buChar char="p"/>
              <a:tabLst>
                <a:tab pos="177800" algn="l"/>
              </a:tabLst>
            </a:pPr>
            <a:r>
              <a:rPr lang="zh-CN" altLang="en-US" sz="2000" b="1" noProof="1">
                <a:solidFill>
                  <a:schemeClr val="accent2"/>
                </a:solidFill>
                <a:latin typeface="Times New Roman" panose="02020603050405020304" pitchFamily="18" charset="0"/>
                <a:ea typeface="宋体" panose="02010600030101010101" pitchFamily="2" charset="-122"/>
                <a:cs typeface="+mn-cs"/>
              </a:rPr>
              <a:t>一条PR曲线中每一个点要对应一个阈值。通过选择合适的阈值，对样本进行划分，概率大于阈值的就认为是正例，小于阈值的就是负例,从而计算相应</a:t>
            </a:r>
            <a:r>
              <a:rPr lang="zh-CN" altLang="en-US" sz="2000" b="1" noProof="1" smtClean="0">
                <a:solidFill>
                  <a:schemeClr val="accent2"/>
                </a:solidFill>
                <a:latin typeface="Times New Roman" panose="02020603050405020304" pitchFamily="18" charset="0"/>
                <a:ea typeface="宋体" panose="02010600030101010101" pitchFamily="2" charset="-122"/>
                <a:cs typeface="+mn-cs"/>
              </a:rPr>
              <a:t>的</a:t>
            </a:r>
            <a:r>
              <a:rPr lang="zh-CN" altLang="en-US" sz="2000" b="1" noProof="1" smtClean="0">
                <a:solidFill>
                  <a:srgbClr val="FF0000"/>
                </a:solidFill>
                <a:latin typeface="Times New Roman" panose="02020603050405020304" pitchFamily="18" charset="0"/>
                <a:ea typeface="宋体" panose="02010600030101010101" pitchFamily="2" charset="-122"/>
                <a:cs typeface="+mn-cs"/>
              </a:rPr>
              <a:t>查准率</a:t>
            </a:r>
            <a:r>
              <a:rPr lang="en-US" altLang="zh-CN" sz="2000" b="1" noProof="1">
                <a:solidFill>
                  <a:srgbClr val="FF0000"/>
                </a:solidFill>
                <a:latin typeface="Times New Roman" panose="02020603050405020304" pitchFamily="18" charset="0"/>
              </a:rPr>
              <a:t>P</a:t>
            </a:r>
            <a:r>
              <a:rPr lang="zh-CN" altLang="en-US" sz="2000" b="1" noProof="1" smtClean="0">
                <a:solidFill>
                  <a:schemeClr val="accent2"/>
                </a:solidFill>
                <a:latin typeface="Times New Roman" panose="02020603050405020304" pitchFamily="18" charset="0"/>
                <a:ea typeface="宋体" panose="02010600030101010101" pitchFamily="2" charset="-122"/>
                <a:cs typeface="+mn-cs"/>
              </a:rPr>
              <a:t>和</a:t>
            </a:r>
            <a:r>
              <a:rPr lang="zh-CN" altLang="en-US" sz="2000" b="1" noProof="1">
                <a:solidFill>
                  <a:srgbClr val="FF0000"/>
                </a:solidFill>
                <a:latin typeface="Times New Roman" panose="02020603050405020304" pitchFamily="18" charset="0"/>
                <a:ea typeface="宋体" panose="02010600030101010101" pitchFamily="2" charset="-122"/>
                <a:cs typeface="+mn-cs"/>
              </a:rPr>
              <a:t>召回</a:t>
            </a:r>
            <a:r>
              <a:rPr lang="zh-CN" altLang="en-US" sz="2000" b="1" noProof="1" smtClean="0">
                <a:solidFill>
                  <a:srgbClr val="FF0000"/>
                </a:solidFill>
                <a:latin typeface="Times New Roman" panose="02020603050405020304" pitchFamily="18" charset="0"/>
                <a:ea typeface="宋体" panose="02010600030101010101" pitchFamily="2" charset="-122"/>
                <a:cs typeface="+mn-cs"/>
              </a:rPr>
              <a:t>率</a:t>
            </a:r>
            <a:r>
              <a:rPr lang="en-US" altLang="zh-CN" sz="2000" b="1" noProof="1" smtClean="0">
                <a:solidFill>
                  <a:srgbClr val="FF0000"/>
                </a:solidFill>
                <a:latin typeface="Times New Roman" panose="02020603050405020304" pitchFamily="18" charset="0"/>
                <a:ea typeface="宋体" panose="02010600030101010101" pitchFamily="2" charset="-122"/>
                <a:cs typeface="+mn-cs"/>
              </a:rPr>
              <a:t>R</a:t>
            </a:r>
            <a:r>
              <a:rPr lang="zh-CN" altLang="en-US" sz="2000" b="1" noProof="1" smtClean="0">
                <a:solidFill>
                  <a:schemeClr val="accent2"/>
                </a:solidFill>
                <a:latin typeface="Times New Roman" panose="02020603050405020304" pitchFamily="18" charset="0"/>
                <a:ea typeface="宋体" panose="02010600030101010101" pitchFamily="2" charset="-122"/>
                <a:cs typeface="+mn-cs"/>
              </a:rPr>
              <a:t>。</a:t>
            </a:r>
            <a:endParaRPr lang="zh-CN" altLang="en-US" sz="2000" b="1" noProof="1">
              <a:solidFill>
                <a:schemeClr val="accent2"/>
              </a:solidFill>
              <a:latin typeface="Times New Roman" panose="02020603050405020304" pitchFamily="18" charset="0"/>
              <a:ea typeface="宋体" panose="02010600030101010101" pitchFamily="2" charset="-122"/>
            </a:endParaRPr>
          </a:p>
          <a:p>
            <a:pPr defTabSz="914400">
              <a:lnSpc>
                <a:spcPts val="2250"/>
              </a:lnSpc>
              <a:buSzTx/>
              <a:tabLst>
                <a:tab pos="177800" algn="l"/>
              </a:tabLst>
            </a:pPr>
            <a:endParaRPr lang="zh-CN" altLang="en-US" sz="2000" b="1" noProof="1">
              <a:solidFill>
                <a:schemeClr val="accent2"/>
              </a:solidFill>
              <a:latin typeface="Times New Roman" panose="02020603050405020304" pitchFamily="18" charset="0"/>
              <a:ea typeface="宋体" panose="02010600030101010101" pitchFamily="2" charset="-122"/>
            </a:endParaRPr>
          </a:p>
        </p:txBody>
      </p:sp>
      <p:sp>
        <p:nvSpPr>
          <p:cNvPr id="5" name="文本框 4"/>
          <p:cNvSpPr txBox="1"/>
          <p:nvPr/>
        </p:nvSpPr>
        <p:spPr>
          <a:xfrm>
            <a:off x="571500" y="4624388"/>
            <a:ext cx="7594600" cy="668337"/>
          </a:xfrm>
          <a:prstGeom prst="rect">
            <a:avLst/>
          </a:prstGeom>
          <a:noFill/>
          <a:ln w="9525">
            <a:noFill/>
          </a:ln>
        </p:spPr>
        <p:txBody>
          <a:bodyPr wrap="square" anchor="t" anchorCtr="0">
            <a:spAutoFit/>
          </a:bodyPr>
          <a:lstStyle/>
          <a:p>
            <a:pPr defTabSz="914400">
              <a:lnSpc>
                <a:spcPts val="2250"/>
              </a:lnSpc>
              <a:tabLst>
                <a:tab pos="177800" algn="l"/>
              </a:tabLst>
            </a:pPr>
            <a:r>
              <a:rPr lang="zh-CN" altLang="en-US" sz="2000" b="1" dirty="0">
                <a:solidFill>
                  <a:schemeClr val="accent2"/>
                </a:solidFill>
                <a:latin typeface="Times New Roman" panose="02020603050405020304" pitchFamily="18" charset="0"/>
                <a:ea typeface="宋体" panose="02010600030101010101" pitchFamily="2" charset="-122"/>
              </a:rPr>
              <a:t>给定一系列由高到低的阈值</a:t>
            </a:r>
            <a:r>
              <a:rPr lang="en-US" altLang="zh-CN" sz="2000" b="1" dirty="0">
                <a:solidFill>
                  <a:schemeClr val="accent2"/>
                </a:solidFill>
                <a:latin typeface="Times New Roman" panose="02020603050405020304" pitchFamily="18" charset="0"/>
                <a:ea typeface="宋体" panose="02010600030101010101" pitchFamily="2" charset="-122"/>
              </a:rPr>
              <a:t>(K%)</a:t>
            </a:r>
            <a:r>
              <a:rPr lang="zh-CN" altLang="en-US" sz="2000" b="1" dirty="0">
                <a:solidFill>
                  <a:schemeClr val="accent2"/>
                </a:solidFill>
                <a:latin typeface="Times New Roman" panose="02020603050405020304" pitchFamily="18" charset="0"/>
                <a:ea typeface="宋体" panose="02010600030101010101" pitchFamily="2" charset="-122"/>
              </a:rPr>
              <a:t>，认为</a:t>
            </a:r>
            <a:r>
              <a:rPr lang="zh-CN" altLang="zh-CN" sz="2000" b="1" dirty="0">
                <a:solidFill>
                  <a:schemeClr val="accent2"/>
                </a:solidFill>
                <a:latin typeface="Times New Roman" panose="02020603050405020304" pitchFamily="18" charset="0"/>
                <a:ea typeface="宋体" panose="02010600030101010101" pitchFamily="2" charset="-122"/>
              </a:rPr>
              <a:t>阈值前</a:t>
            </a:r>
            <a:r>
              <a:rPr lang="zh-CN" altLang="en-US" sz="2000" b="1" dirty="0">
                <a:solidFill>
                  <a:schemeClr val="accent2"/>
                </a:solidFill>
                <a:latin typeface="Times New Roman" panose="02020603050405020304" pitchFamily="18" charset="0"/>
                <a:ea typeface="宋体" panose="02010600030101010101" pitchFamily="2" charset="-122"/>
              </a:rPr>
              <a:t>是预测正样本，之后的是预测负样本，</a:t>
            </a:r>
            <a:r>
              <a:rPr lang="zh-CN" altLang="en-US" sz="2000" b="1"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从而计算相应的一列精准率和一列召回率。</a:t>
            </a:r>
            <a:endParaRPr lang="zh-CN" altLang="en-US" sz="2000" dirty="0">
              <a:latin typeface="Calibri" panose="020F0502020204030204" charset="0"/>
              <a:ea typeface="宋体" panose="02010600030101010101" pitchFamily="2" charset="-122"/>
            </a:endParaRPr>
          </a:p>
        </p:txBody>
      </p:sp>
      <p:sp>
        <p:nvSpPr>
          <p:cNvPr id="6" name="文本框 5"/>
          <p:cNvSpPr txBox="1"/>
          <p:nvPr/>
        </p:nvSpPr>
        <p:spPr>
          <a:xfrm>
            <a:off x="571500" y="1711880"/>
            <a:ext cx="8288338" cy="3265488"/>
          </a:xfrm>
          <a:prstGeom prst="rect">
            <a:avLst/>
          </a:prstGeom>
          <a:noFill/>
          <a:ln w="9525">
            <a:noFill/>
          </a:ln>
        </p:spPr>
        <p:txBody>
          <a:bodyPr wrap="square" anchor="t" anchorCtr="0">
            <a:spAutoFit/>
          </a:bodyPr>
          <a:lstStyle/>
          <a:p>
            <a:pPr defTabSz="914400">
              <a:lnSpc>
                <a:spcPts val="2250"/>
              </a:lnSpc>
              <a:tabLst>
                <a:tab pos="177800" algn="l"/>
              </a:tabLst>
            </a:pPr>
            <a:endParaRPr lang="zh-CN" altLang="en-US" b="1" dirty="0">
              <a:solidFill>
                <a:schemeClr val="accent2"/>
              </a:solidFill>
              <a:latin typeface="Times New Roman" panose="02020603050405020304" pitchFamily="18" charset="0"/>
              <a:ea typeface="宋体" panose="02010600030101010101" pitchFamily="2" charset="-122"/>
              <a:sym typeface="宋体" panose="02010600030101010101" pitchFamily="2" charset="-122"/>
            </a:endParaRPr>
          </a:p>
          <a:p>
            <a:pPr defTabSz="914400">
              <a:lnSpc>
                <a:spcPts val="2250"/>
              </a:lnSpc>
              <a:tabLst>
                <a:tab pos="177800" algn="l"/>
              </a:tabLst>
            </a:pPr>
            <a:r>
              <a:rPr lang="zh-CN" altLang="en-US" sz="2000" b="1" dirty="0">
                <a:solidFill>
                  <a:srgbClr val="FF0000"/>
                </a:solidFill>
                <a:latin typeface="Times New Roman" panose="02020603050405020304" pitchFamily="18" charset="0"/>
                <a:ea typeface="宋体" panose="02010600030101010101" pitchFamily="2" charset="-122"/>
                <a:sym typeface="宋体" panose="02010600030101010101" pitchFamily="2" charset="-122"/>
              </a:rPr>
              <a:t>阈值给定的方式</a:t>
            </a:r>
            <a:endParaRPr lang="zh-CN" altLang="en-US" sz="2000" b="1" dirty="0">
              <a:solidFill>
                <a:srgbClr val="FF0000"/>
              </a:solidFill>
              <a:latin typeface="Times New Roman" panose="02020603050405020304" pitchFamily="18" charset="0"/>
              <a:ea typeface="宋体" panose="02010600030101010101" pitchFamily="2" charset="-122"/>
            </a:endParaRPr>
          </a:p>
          <a:p>
            <a:pPr defTabSz="914400">
              <a:lnSpc>
                <a:spcPts val="2250"/>
              </a:lnSpc>
              <a:tabLst>
                <a:tab pos="177800" algn="l"/>
              </a:tabLst>
            </a:pPr>
            <a:endParaRPr lang="en-US" altLang="zh-CN" sz="2000" b="1" dirty="0">
              <a:solidFill>
                <a:schemeClr val="accent2"/>
              </a:solidFill>
              <a:latin typeface="Times New Roman" panose="02020603050405020304" pitchFamily="18" charset="0"/>
              <a:ea typeface="宋体" panose="02010600030101010101" pitchFamily="2" charset="-122"/>
            </a:endParaRPr>
          </a:p>
          <a:p>
            <a:pPr defTabSz="914400">
              <a:lnSpc>
                <a:spcPts val="2250"/>
              </a:lnSpc>
              <a:tabLst>
                <a:tab pos="177800" algn="l"/>
              </a:tabLst>
            </a:pPr>
            <a:r>
              <a:rPr lang="en-US" altLang="zh-CN" sz="2000" b="1" dirty="0">
                <a:solidFill>
                  <a:srgbClr val="FF0000"/>
                </a:solidFill>
                <a:latin typeface="Times New Roman" panose="02020603050405020304" pitchFamily="18" charset="0"/>
                <a:ea typeface="宋体" panose="02010600030101010101" pitchFamily="2" charset="-122"/>
              </a:rPr>
              <a:t>1). </a:t>
            </a:r>
            <a:r>
              <a:rPr lang="zh-CN" altLang="en-US" sz="2000" b="1" dirty="0">
                <a:solidFill>
                  <a:schemeClr val="accent2"/>
                </a:solidFill>
                <a:latin typeface="Times New Roman" panose="02020603050405020304" pitchFamily="18" charset="0"/>
                <a:ea typeface="宋体" panose="02010600030101010101" pitchFamily="2" charset="-122"/>
              </a:rPr>
              <a:t>可以根据学习器的预测结果对</a:t>
            </a:r>
            <a:r>
              <a:rPr lang="zh-CN" altLang="en-US" sz="2000" b="1" dirty="0">
                <a:solidFill>
                  <a:srgbClr val="FF0000"/>
                </a:solidFill>
                <a:latin typeface="Times New Roman" panose="02020603050405020304" pitchFamily="18" charset="0"/>
                <a:ea typeface="宋体" panose="02010600030101010101" pitchFamily="2" charset="-122"/>
              </a:rPr>
              <a:t>样本进行排序</a:t>
            </a:r>
            <a:r>
              <a:rPr lang="zh-CN" altLang="en-US" sz="2000" b="1" dirty="0">
                <a:solidFill>
                  <a:schemeClr val="accent2"/>
                </a:solidFill>
                <a:latin typeface="Times New Roman" panose="02020603050405020304" pitchFamily="18" charset="0"/>
                <a:ea typeface="宋体" panose="02010600030101010101" pitchFamily="2" charset="-122"/>
              </a:rPr>
              <a:t>，排在前面的是学习器认为最可能是正例的样本，排在后面的是学习器认为最不可能是正例的样本</a:t>
            </a:r>
            <a:r>
              <a:rPr lang="en-US" altLang="zh-CN" sz="2000" b="1"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endParaRPr lang="zh-CN" altLang="en-US" sz="2000" dirty="0">
              <a:latin typeface="Calibri" panose="020F0502020204030204" charset="0"/>
              <a:ea typeface="宋体" panose="02010600030101010101" pitchFamily="2" charset="-122"/>
            </a:endParaRPr>
          </a:p>
          <a:p>
            <a:pPr defTabSz="914400">
              <a:lnSpc>
                <a:spcPts val="2250"/>
              </a:lnSpc>
              <a:tabLst>
                <a:tab pos="177800" algn="l"/>
              </a:tabLst>
            </a:pPr>
            <a:endParaRPr lang="zh-CN" altLang="en-US" sz="2000" b="1" dirty="0">
              <a:solidFill>
                <a:schemeClr val="accent2"/>
              </a:solidFill>
              <a:latin typeface="Times New Roman" panose="02020603050405020304" pitchFamily="18" charset="0"/>
              <a:ea typeface="宋体" panose="02010600030101010101" pitchFamily="2" charset="-122"/>
            </a:endParaRPr>
          </a:p>
          <a:p>
            <a:pPr defTabSz="914400">
              <a:lnSpc>
                <a:spcPts val="2250"/>
              </a:lnSpc>
              <a:tabLst>
                <a:tab pos="177800" algn="l"/>
              </a:tabLst>
            </a:pPr>
            <a:r>
              <a:rPr lang="en-US" altLang="zh-CN" sz="2000" b="1" dirty="0">
                <a:solidFill>
                  <a:srgbClr val="FF0000"/>
                </a:solidFill>
                <a:latin typeface="Times New Roman" panose="02020603050405020304" pitchFamily="18" charset="0"/>
                <a:ea typeface="宋体" panose="02010600030101010101" pitchFamily="2" charset="-122"/>
              </a:rPr>
              <a:t>2).</a:t>
            </a:r>
            <a:r>
              <a:rPr lang="en-US" altLang="zh-CN" sz="2000" b="1" dirty="0">
                <a:solidFill>
                  <a:schemeClr val="accent2"/>
                </a:solidFill>
                <a:latin typeface="Times New Roman" panose="02020603050405020304" pitchFamily="18" charset="0"/>
                <a:ea typeface="宋体" panose="02010600030101010101" pitchFamily="2" charset="-122"/>
              </a:rPr>
              <a:t> </a:t>
            </a:r>
            <a:r>
              <a:rPr lang="zh-CN" altLang="en-US" sz="2000" b="1" dirty="0">
                <a:solidFill>
                  <a:schemeClr val="accent2"/>
                </a:solidFill>
                <a:latin typeface="Times New Roman" panose="02020603050405020304" pitchFamily="18" charset="0"/>
                <a:ea typeface="宋体" panose="02010600030101010101" pitchFamily="2" charset="-122"/>
              </a:rPr>
              <a:t>更多情况下不需要排序，</a:t>
            </a:r>
            <a:r>
              <a:rPr lang="zh-CN" altLang="en-US" sz="2000" b="1"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分类器</a:t>
            </a:r>
            <a:r>
              <a:rPr lang="en-US" altLang="zh-CN" sz="2000" b="1"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b="1" dirty="0">
                <a:solidFill>
                  <a:schemeClr val="accent2"/>
                </a:solidFill>
                <a:latin typeface="Times New Roman" panose="02020603050405020304" pitchFamily="18" charset="0"/>
                <a:ea typeface="宋体" panose="02010600030101010101" pitchFamily="2" charset="-122"/>
              </a:rPr>
              <a:t>神经网络、贝叶斯）直接或</a:t>
            </a:r>
            <a:r>
              <a:rPr lang="zh-CN" altLang="en-US" sz="2000" b="1" dirty="0">
                <a:solidFill>
                  <a:srgbClr val="FF0000"/>
                </a:solidFill>
                <a:latin typeface="Times New Roman" panose="02020603050405020304" pitchFamily="18" charset="0"/>
                <a:ea typeface="宋体" panose="02010600030101010101" pitchFamily="2" charset="-122"/>
              </a:rPr>
              <a:t>间接</a:t>
            </a:r>
            <a:r>
              <a:rPr lang="zh-CN" altLang="en-US" sz="2000" b="1" dirty="0">
                <a:solidFill>
                  <a:schemeClr val="accent2"/>
                </a:solidFill>
                <a:latin typeface="Times New Roman" panose="02020603050405020304" pitchFamily="18" charset="0"/>
                <a:ea typeface="宋体" panose="02010600030101010101" pitchFamily="2" charset="-122"/>
              </a:rPr>
              <a:t>输出score，是对于该样本属于正例的可能性的概率或置信度。</a:t>
            </a:r>
            <a:endParaRPr lang="zh-CN" altLang="en-US" sz="2000" b="1" dirty="0">
              <a:solidFill>
                <a:schemeClr val="accent2"/>
              </a:solidFill>
              <a:latin typeface="Times New Roman" panose="02020603050405020304" pitchFamily="18" charset="0"/>
              <a:ea typeface="宋体" panose="02010600030101010101" pitchFamily="2" charset="-122"/>
            </a:endParaRPr>
          </a:p>
          <a:p>
            <a:pPr defTabSz="914400">
              <a:lnSpc>
                <a:spcPts val="2250"/>
              </a:lnSpc>
              <a:tabLst>
                <a:tab pos="177800" algn="l"/>
              </a:tabLst>
            </a:pPr>
            <a:endParaRPr lang="zh-CN" altLang="en-US" b="1" dirty="0">
              <a:solidFill>
                <a:schemeClr val="accent2"/>
              </a:solidFill>
              <a:latin typeface="Times New Roman" panose="02020603050405020304" pitchFamily="18" charset="0"/>
              <a:ea typeface="宋体" panose="02010600030101010101" pitchFamily="2" charset="-122"/>
            </a:endParaRPr>
          </a:p>
          <a:p>
            <a:pPr defTabSz="914400">
              <a:lnSpc>
                <a:spcPts val="2250"/>
              </a:lnSpc>
              <a:tabLst>
                <a:tab pos="177800" algn="l"/>
              </a:tabLst>
            </a:pPr>
            <a:endParaRPr lang="zh-CN" altLang="en-US" dirty="0">
              <a:latin typeface="Calibri" panose="020F0502020204030204" charset="0"/>
              <a:ea typeface="宋体" panose="02010600030101010101" pitchFamily="2" charset="-122"/>
            </a:endParaRPr>
          </a:p>
        </p:txBody>
      </p:sp>
      <p:sp>
        <p:nvSpPr>
          <p:cNvPr id="3" name="文本框 3"/>
          <p:cNvSpPr txBox="1"/>
          <p:nvPr/>
        </p:nvSpPr>
        <p:spPr>
          <a:xfrm>
            <a:off x="457200" y="5727700"/>
            <a:ext cx="7608888" cy="706438"/>
          </a:xfrm>
          <a:prstGeom prst="rect">
            <a:avLst/>
          </a:prstGeom>
          <a:noFill/>
          <a:ln w="9525">
            <a:noFill/>
          </a:ln>
        </p:spPr>
        <p:txBody>
          <a:bodyPr wrap="square" anchor="t" anchorCtr="0">
            <a:spAutoFit/>
          </a:bodyPr>
          <a:lstStyle/>
          <a:p>
            <a:r>
              <a:rPr lang="zh-CN" altLang="en-US" sz="2000" b="1">
                <a:solidFill>
                  <a:schemeClr val="accent2"/>
                </a:solidFill>
                <a:latin typeface="Times New Roman" panose="02020603050405020304" pitchFamily="18" charset="0"/>
                <a:ea typeface="宋体" panose="02010600030101010101" pitchFamily="2" charset="-122"/>
              </a:rPr>
              <a:t>PR曲线实则是以precision（查准率）和recall（查全率）这两个为变量而做出的曲线，其中recall为横坐标，precision为纵坐标。</a:t>
            </a:r>
            <a:endParaRPr lang="zh-CN" altLang="en-US" sz="2000" b="1">
              <a:solidFill>
                <a:schemeClr val="accent2"/>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标题 1"/>
          <p:cNvSpPr>
            <a:spLocks noGrp="1"/>
          </p:cNvSpPr>
          <p:nvPr>
            <p:ph type="title"/>
          </p:nvPr>
        </p:nvSpPr>
        <p:spPr/>
        <p:txBody>
          <a:bodyPr anchor="ctr" anchorCtr="0"/>
          <a:lstStyle/>
          <a:p>
            <a:endParaRPr lang="zh-CN" altLang="en-US"/>
          </a:p>
        </p:txBody>
      </p:sp>
      <p:pic>
        <p:nvPicPr>
          <p:cNvPr id="35843" name="图片 3"/>
          <p:cNvPicPr>
            <a:picLocks noChangeAspect="1"/>
          </p:cNvPicPr>
          <p:nvPr/>
        </p:nvPicPr>
        <p:blipFill>
          <a:blip r:embed="rId1"/>
          <a:stretch>
            <a:fillRect/>
          </a:stretch>
        </p:blipFill>
        <p:spPr>
          <a:xfrm>
            <a:off x="277813" y="1568450"/>
            <a:ext cx="4210050" cy="4117975"/>
          </a:xfrm>
          <a:prstGeom prst="rect">
            <a:avLst/>
          </a:prstGeom>
          <a:noFill/>
          <a:ln w="9525">
            <a:noFill/>
          </a:ln>
        </p:spPr>
      </p:pic>
      <p:pic>
        <p:nvPicPr>
          <p:cNvPr id="35844" name="图片 4"/>
          <p:cNvPicPr>
            <a:picLocks noChangeAspect="1"/>
          </p:cNvPicPr>
          <p:nvPr/>
        </p:nvPicPr>
        <p:blipFill>
          <a:blip r:embed="rId2"/>
          <a:stretch>
            <a:fillRect/>
          </a:stretch>
        </p:blipFill>
        <p:spPr>
          <a:xfrm>
            <a:off x="4881563" y="2303463"/>
            <a:ext cx="3421062" cy="3489325"/>
          </a:xfrm>
          <a:prstGeom prst="rect">
            <a:avLst/>
          </a:prstGeom>
          <a:noFill/>
          <a:ln w="9525">
            <a:noFill/>
          </a:ln>
        </p:spPr>
      </p:pic>
      <p:sp>
        <p:nvSpPr>
          <p:cNvPr id="3" name="任意多边形 2"/>
          <p:cNvSpPr/>
          <p:nvPr/>
        </p:nvSpPr>
        <p:spPr>
          <a:xfrm>
            <a:off x="5442585" y="2928620"/>
            <a:ext cx="2578735" cy="2287905"/>
          </a:xfrm>
          <a:custGeom>
            <a:avLst/>
            <a:gdLst>
              <a:gd name="connisteX0" fmla="*/ 0 w 2578735"/>
              <a:gd name="connsiteY0" fmla="*/ 55315 h 2287975"/>
              <a:gd name="connisteX1" fmla="*/ 67310 w 2578735"/>
              <a:gd name="connsiteY1" fmla="*/ 4515 h 2287975"/>
              <a:gd name="connisteX2" fmla="*/ 135255 w 2578735"/>
              <a:gd name="connsiteY2" fmla="*/ 4515 h 2287975"/>
              <a:gd name="connisteX3" fmla="*/ 211455 w 2578735"/>
              <a:gd name="connsiteY3" fmla="*/ 4515 h 2287975"/>
              <a:gd name="connisteX4" fmla="*/ 278765 w 2578735"/>
              <a:gd name="connsiteY4" fmla="*/ 4515 h 2287975"/>
              <a:gd name="connisteX5" fmla="*/ 363220 w 2578735"/>
              <a:gd name="connsiteY5" fmla="*/ 21660 h 2287975"/>
              <a:gd name="connisteX6" fmla="*/ 473075 w 2578735"/>
              <a:gd name="connsiteY6" fmla="*/ 55315 h 2287975"/>
              <a:gd name="connisteX7" fmla="*/ 549275 w 2578735"/>
              <a:gd name="connsiteY7" fmla="*/ 80715 h 2287975"/>
              <a:gd name="connisteX8" fmla="*/ 633730 w 2578735"/>
              <a:gd name="connsiteY8" fmla="*/ 97860 h 2287975"/>
              <a:gd name="connisteX9" fmla="*/ 709930 w 2578735"/>
              <a:gd name="connsiteY9" fmla="*/ 106115 h 2287975"/>
              <a:gd name="connisteX10" fmla="*/ 794385 w 2578735"/>
              <a:gd name="connsiteY10" fmla="*/ 140405 h 2287975"/>
              <a:gd name="connisteX11" fmla="*/ 870585 w 2578735"/>
              <a:gd name="connsiteY11" fmla="*/ 165805 h 2287975"/>
              <a:gd name="connisteX12" fmla="*/ 946785 w 2578735"/>
              <a:gd name="connsiteY12" fmla="*/ 190570 h 2287975"/>
              <a:gd name="connisteX13" fmla="*/ 1022985 w 2578735"/>
              <a:gd name="connsiteY13" fmla="*/ 215970 h 2287975"/>
              <a:gd name="connisteX14" fmla="*/ 1099185 w 2578735"/>
              <a:gd name="connsiteY14" fmla="*/ 266770 h 2287975"/>
              <a:gd name="connisteX15" fmla="*/ 1166495 w 2578735"/>
              <a:gd name="connsiteY15" fmla="*/ 309315 h 2287975"/>
              <a:gd name="connisteX16" fmla="*/ 1242695 w 2578735"/>
              <a:gd name="connsiteY16" fmla="*/ 351225 h 2287975"/>
              <a:gd name="connisteX17" fmla="*/ 1310640 w 2578735"/>
              <a:gd name="connsiteY17" fmla="*/ 427425 h 2287975"/>
              <a:gd name="connisteX18" fmla="*/ 1377950 w 2578735"/>
              <a:gd name="connsiteY18" fmla="*/ 469970 h 2287975"/>
              <a:gd name="connisteX19" fmla="*/ 1445895 w 2578735"/>
              <a:gd name="connsiteY19" fmla="*/ 511880 h 2287975"/>
              <a:gd name="connisteX20" fmla="*/ 1513205 w 2578735"/>
              <a:gd name="connsiteY20" fmla="*/ 571570 h 2287975"/>
              <a:gd name="connisteX21" fmla="*/ 1581150 w 2578735"/>
              <a:gd name="connsiteY21" fmla="*/ 622370 h 2287975"/>
              <a:gd name="connisteX22" fmla="*/ 1640205 w 2578735"/>
              <a:gd name="connsiteY22" fmla="*/ 689680 h 2287975"/>
              <a:gd name="connisteX23" fmla="*/ 1708150 w 2578735"/>
              <a:gd name="connsiteY23" fmla="*/ 723335 h 2287975"/>
              <a:gd name="connisteX24" fmla="*/ 1775460 w 2578735"/>
              <a:gd name="connsiteY24" fmla="*/ 774135 h 2287975"/>
              <a:gd name="connisteX25" fmla="*/ 1843405 w 2578735"/>
              <a:gd name="connsiteY25" fmla="*/ 816680 h 2287975"/>
              <a:gd name="connisteX26" fmla="*/ 1919605 w 2578735"/>
              <a:gd name="connsiteY26" fmla="*/ 875735 h 2287975"/>
              <a:gd name="connisteX27" fmla="*/ 1986915 w 2578735"/>
              <a:gd name="connsiteY27" fmla="*/ 934790 h 2287975"/>
              <a:gd name="connisteX28" fmla="*/ 2054860 w 2578735"/>
              <a:gd name="connsiteY28" fmla="*/ 985590 h 2287975"/>
              <a:gd name="connisteX29" fmla="*/ 2105660 w 2578735"/>
              <a:gd name="connsiteY29" fmla="*/ 1053535 h 2287975"/>
              <a:gd name="connisteX30" fmla="*/ 2147570 w 2578735"/>
              <a:gd name="connsiteY30" fmla="*/ 1120845 h 2287975"/>
              <a:gd name="connisteX31" fmla="*/ 2206625 w 2578735"/>
              <a:gd name="connsiteY31" fmla="*/ 1188790 h 2287975"/>
              <a:gd name="connisteX32" fmla="*/ 2257425 w 2578735"/>
              <a:gd name="connsiteY32" fmla="*/ 1256100 h 2287975"/>
              <a:gd name="connisteX33" fmla="*/ 2299970 w 2578735"/>
              <a:gd name="connsiteY33" fmla="*/ 1324045 h 2287975"/>
              <a:gd name="connisteX34" fmla="*/ 2325370 w 2578735"/>
              <a:gd name="connsiteY34" fmla="*/ 1391355 h 2287975"/>
              <a:gd name="connisteX35" fmla="*/ 2333625 w 2578735"/>
              <a:gd name="connsiteY35" fmla="*/ 1459300 h 2287975"/>
              <a:gd name="connisteX36" fmla="*/ 2350770 w 2578735"/>
              <a:gd name="connsiteY36" fmla="*/ 1527245 h 2287975"/>
              <a:gd name="connisteX37" fmla="*/ 2367280 w 2578735"/>
              <a:gd name="connsiteY37" fmla="*/ 1594555 h 2287975"/>
              <a:gd name="connisteX38" fmla="*/ 2392680 w 2578735"/>
              <a:gd name="connsiteY38" fmla="*/ 1662500 h 2287975"/>
              <a:gd name="connisteX39" fmla="*/ 2409825 w 2578735"/>
              <a:gd name="connsiteY39" fmla="*/ 1729810 h 2287975"/>
              <a:gd name="connisteX40" fmla="*/ 2435225 w 2578735"/>
              <a:gd name="connsiteY40" fmla="*/ 1806010 h 2287975"/>
              <a:gd name="connisteX41" fmla="*/ 2460625 w 2578735"/>
              <a:gd name="connsiteY41" fmla="*/ 1873955 h 2287975"/>
              <a:gd name="connisteX42" fmla="*/ 2477135 w 2578735"/>
              <a:gd name="connsiteY42" fmla="*/ 1941265 h 2287975"/>
              <a:gd name="connisteX43" fmla="*/ 2494280 w 2578735"/>
              <a:gd name="connsiteY43" fmla="*/ 2017465 h 2287975"/>
              <a:gd name="connisteX44" fmla="*/ 2519680 w 2578735"/>
              <a:gd name="connsiteY44" fmla="*/ 2084775 h 2287975"/>
              <a:gd name="connisteX45" fmla="*/ 2536825 w 2578735"/>
              <a:gd name="connsiteY45" fmla="*/ 2152720 h 2287975"/>
              <a:gd name="connisteX46" fmla="*/ 2553335 w 2578735"/>
              <a:gd name="connsiteY46" fmla="*/ 2220665 h 2287975"/>
              <a:gd name="connisteX47" fmla="*/ 2578735 w 2578735"/>
              <a:gd name="connsiteY47" fmla="*/ 2287975 h 228797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Lst>
            <a:rect l="l" t="t" r="r" b="b"/>
            <a:pathLst>
              <a:path w="2578735" h="2287976">
                <a:moveTo>
                  <a:pt x="0" y="55316"/>
                </a:moveTo>
                <a:cubicBezTo>
                  <a:pt x="12065" y="45156"/>
                  <a:pt x="40005" y="14676"/>
                  <a:pt x="67310" y="4516"/>
                </a:cubicBezTo>
                <a:cubicBezTo>
                  <a:pt x="94615" y="-5644"/>
                  <a:pt x="106680" y="4516"/>
                  <a:pt x="135255" y="4516"/>
                </a:cubicBezTo>
                <a:cubicBezTo>
                  <a:pt x="163830" y="4516"/>
                  <a:pt x="182880" y="4516"/>
                  <a:pt x="211455" y="4516"/>
                </a:cubicBezTo>
                <a:cubicBezTo>
                  <a:pt x="240030" y="4516"/>
                  <a:pt x="248285" y="1341"/>
                  <a:pt x="278765" y="4516"/>
                </a:cubicBezTo>
                <a:cubicBezTo>
                  <a:pt x="309245" y="7691"/>
                  <a:pt x="324485" y="11501"/>
                  <a:pt x="363220" y="21661"/>
                </a:cubicBezTo>
                <a:cubicBezTo>
                  <a:pt x="401955" y="31821"/>
                  <a:pt x="435610" y="43251"/>
                  <a:pt x="473075" y="55316"/>
                </a:cubicBezTo>
                <a:cubicBezTo>
                  <a:pt x="510540" y="67381"/>
                  <a:pt x="516890" y="72461"/>
                  <a:pt x="549275" y="80716"/>
                </a:cubicBezTo>
                <a:cubicBezTo>
                  <a:pt x="581660" y="88971"/>
                  <a:pt x="601345" y="92781"/>
                  <a:pt x="633730" y="97861"/>
                </a:cubicBezTo>
                <a:cubicBezTo>
                  <a:pt x="666115" y="102941"/>
                  <a:pt x="677545" y="97861"/>
                  <a:pt x="709930" y="106116"/>
                </a:cubicBezTo>
                <a:cubicBezTo>
                  <a:pt x="742315" y="114371"/>
                  <a:pt x="762000" y="128341"/>
                  <a:pt x="794385" y="140406"/>
                </a:cubicBezTo>
                <a:cubicBezTo>
                  <a:pt x="826770" y="152471"/>
                  <a:pt x="840105" y="155646"/>
                  <a:pt x="870585" y="165806"/>
                </a:cubicBezTo>
                <a:cubicBezTo>
                  <a:pt x="901065" y="175966"/>
                  <a:pt x="916305" y="180411"/>
                  <a:pt x="946785" y="190571"/>
                </a:cubicBezTo>
                <a:cubicBezTo>
                  <a:pt x="977265" y="200731"/>
                  <a:pt x="992505" y="200731"/>
                  <a:pt x="1022985" y="215971"/>
                </a:cubicBezTo>
                <a:cubicBezTo>
                  <a:pt x="1053465" y="231211"/>
                  <a:pt x="1070610" y="248356"/>
                  <a:pt x="1099185" y="266771"/>
                </a:cubicBezTo>
                <a:cubicBezTo>
                  <a:pt x="1127760" y="285186"/>
                  <a:pt x="1137920" y="292171"/>
                  <a:pt x="1166495" y="309316"/>
                </a:cubicBezTo>
                <a:cubicBezTo>
                  <a:pt x="1195070" y="326461"/>
                  <a:pt x="1214120" y="327731"/>
                  <a:pt x="1242695" y="351226"/>
                </a:cubicBezTo>
                <a:cubicBezTo>
                  <a:pt x="1271270" y="374721"/>
                  <a:pt x="1283335" y="403931"/>
                  <a:pt x="1310640" y="427426"/>
                </a:cubicBezTo>
                <a:cubicBezTo>
                  <a:pt x="1337945" y="450921"/>
                  <a:pt x="1350645" y="452826"/>
                  <a:pt x="1377950" y="469971"/>
                </a:cubicBezTo>
                <a:cubicBezTo>
                  <a:pt x="1405255" y="487116"/>
                  <a:pt x="1418590" y="491561"/>
                  <a:pt x="1445895" y="511881"/>
                </a:cubicBezTo>
                <a:cubicBezTo>
                  <a:pt x="1473200" y="532201"/>
                  <a:pt x="1485900" y="549346"/>
                  <a:pt x="1513205" y="571571"/>
                </a:cubicBezTo>
                <a:cubicBezTo>
                  <a:pt x="1540510" y="593796"/>
                  <a:pt x="1555750" y="598876"/>
                  <a:pt x="1581150" y="622371"/>
                </a:cubicBezTo>
                <a:cubicBezTo>
                  <a:pt x="1606550" y="645866"/>
                  <a:pt x="1614805" y="669361"/>
                  <a:pt x="1640205" y="689681"/>
                </a:cubicBezTo>
                <a:cubicBezTo>
                  <a:pt x="1665605" y="710001"/>
                  <a:pt x="1680845" y="706191"/>
                  <a:pt x="1708150" y="723336"/>
                </a:cubicBezTo>
                <a:cubicBezTo>
                  <a:pt x="1735455" y="740481"/>
                  <a:pt x="1748155" y="755721"/>
                  <a:pt x="1775460" y="774136"/>
                </a:cubicBezTo>
                <a:cubicBezTo>
                  <a:pt x="1802765" y="792551"/>
                  <a:pt x="1814830" y="796361"/>
                  <a:pt x="1843405" y="816681"/>
                </a:cubicBezTo>
                <a:cubicBezTo>
                  <a:pt x="1871980" y="837001"/>
                  <a:pt x="1891030" y="852241"/>
                  <a:pt x="1919605" y="875736"/>
                </a:cubicBezTo>
                <a:cubicBezTo>
                  <a:pt x="1948180" y="899231"/>
                  <a:pt x="1959610" y="912566"/>
                  <a:pt x="1986915" y="934791"/>
                </a:cubicBezTo>
                <a:cubicBezTo>
                  <a:pt x="2014220" y="957016"/>
                  <a:pt x="2031365" y="962096"/>
                  <a:pt x="2054860" y="985591"/>
                </a:cubicBezTo>
                <a:cubicBezTo>
                  <a:pt x="2078355" y="1009086"/>
                  <a:pt x="2087245" y="1026231"/>
                  <a:pt x="2105660" y="1053536"/>
                </a:cubicBezTo>
                <a:cubicBezTo>
                  <a:pt x="2124075" y="1080841"/>
                  <a:pt x="2127250" y="1093541"/>
                  <a:pt x="2147570" y="1120846"/>
                </a:cubicBezTo>
                <a:cubicBezTo>
                  <a:pt x="2167890" y="1148151"/>
                  <a:pt x="2184400" y="1161486"/>
                  <a:pt x="2206625" y="1188791"/>
                </a:cubicBezTo>
                <a:cubicBezTo>
                  <a:pt x="2228850" y="1216096"/>
                  <a:pt x="2239010" y="1228796"/>
                  <a:pt x="2257425" y="1256101"/>
                </a:cubicBezTo>
                <a:cubicBezTo>
                  <a:pt x="2275840" y="1283406"/>
                  <a:pt x="2286635" y="1296741"/>
                  <a:pt x="2299970" y="1324046"/>
                </a:cubicBezTo>
                <a:cubicBezTo>
                  <a:pt x="2313305" y="1351351"/>
                  <a:pt x="2318385" y="1364051"/>
                  <a:pt x="2325370" y="1391356"/>
                </a:cubicBezTo>
                <a:cubicBezTo>
                  <a:pt x="2332355" y="1418661"/>
                  <a:pt x="2328545" y="1431996"/>
                  <a:pt x="2333625" y="1459301"/>
                </a:cubicBezTo>
                <a:cubicBezTo>
                  <a:pt x="2338705" y="1486606"/>
                  <a:pt x="2343785" y="1499941"/>
                  <a:pt x="2350770" y="1527246"/>
                </a:cubicBezTo>
                <a:cubicBezTo>
                  <a:pt x="2357755" y="1554551"/>
                  <a:pt x="2359025" y="1567251"/>
                  <a:pt x="2367280" y="1594556"/>
                </a:cubicBezTo>
                <a:cubicBezTo>
                  <a:pt x="2375535" y="1621861"/>
                  <a:pt x="2384425" y="1635196"/>
                  <a:pt x="2392680" y="1662501"/>
                </a:cubicBezTo>
                <a:cubicBezTo>
                  <a:pt x="2400935" y="1689806"/>
                  <a:pt x="2401570" y="1701236"/>
                  <a:pt x="2409825" y="1729811"/>
                </a:cubicBezTo>
                <a:cubicBezTo>
                  <a:pt x="2418080" y="1758386"/>
                  <a:pt x="2425065" y="1777436"/>
                  <a:pt x="2435225" y="1806011"/>
                </a:cubicBezTo>
                <a:cubicBezTo>
                  <a:pt x="2445385" y="1834586"/>
                  <a:pt x="2452370" y="1846651"/>
                  <a:pt x="2460625" y="1873956"/>
                </a:cubicBezTo>
                <a:cubicBezTo>
                  <a:pt x="2468880" y="1901261"/>
                  <a:pt x="2470150" y="1912691"/>
                  <a:pt x="2477135" y="1941266"/>
                </a:cubicBezTo>
                <a:cubicBezTo>
                  <a:pt x="2484120" y="1969841"/>
                  <a:pt x="2486025" y="1988891"/>
                  <a:pt x="2494280" y="2017466"/>
                </a:cubicBezTo>
                <a:cubicBezTo>
                  <a:pt x="2502535" y="2046041"/>
                  <a:pt x="2511425" y="2057471"/>
                  <a:pt x="2519680" y="2084776"/>
                </a:cubicBezTo>
                <a:cubicBezTo>
                  <a:pt x="2527935" y="2112081"/>
                  <a:pt x="2529840" y="2125416"/>
                  <a:pt x="2536825" y="2152721"/>
                </a:cubicBezTo>
                <a:cubicBezTo>
                  <a:pt x="2543810" y="2180026"/>
                  <a:pt x="2545080" y="2193361"/>
                  <a:pt x="2553335" y="2220666"/>
                </a:cubicBezTo>
                <a:cubicBezTo>
                  <a:pt x="2561590" y="2247971"/>
                  <a:pt x="2574290" y="2275911"/>
                  <a:pt x="2578735" y="2287976"/>
                </a:cubicBezTo>
              </a:path>
            </a:pathLst>
          </a:custGeom>
          <a:noFill/>
          <a:ln w="12700" cap="flat" cmpd="sng" algn="ctr">
            <a:solidFill>
              <a:schemeClr val="bg1"/>
            </a:solidFill>
            <a:prstDash val="solid"/>
            <a:round/>
            <a:headEnd type="none" w="med" len="med"/>
            <a:tailEnd type="triangl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FFFFFF"/>
              </a:solidFill>
              <a:effectLst/>
              <a:latin typeface="Calibri" panose="020F0502020204030204" charset="0"/>
              <a:ea typeface="宋体" panose="02010600030101010101" pitchFamily="2" charset="-122"/>
              <a:cs typeface="Arial" panose="020B0604020202020204" pitchFamily="34" charset="0"/>
            </a:endParaRPr>
          </a:p>
        </p:txBody>
      </p:sp>
      <p:sp>
        <p:nvSpPr>
          <p:cNvPr id="4" name="任意多边形 3"/>
          <p:cNvSpPr/>
          <p:nvPr/>
        </p:nvSpPr>
        <p:spPr>
          <a:xfrm>
            <a:off x="5391785" y="2840355"/>
            <a:ext cx="2621280" cy="2325370"/>
          </a:xfrm>
          <a:custGeom>
            <a:avLst/>
            <a:gdLst>
              <a:gd name="connisteX0" fmla="*/ 0 w 2621280"/>
              <a:gd name="connsiteY0" fmla="*/ 0 h 2325370"/>
              <a:gd name="connisteX1" fmla="*/ 84455 w 2621280"/>
              <a:gd name="connsiteY1" fmla="*/ 50800 h 2325370"/>
              <a:gd name="connisteX2" fmla="*/ 168910 w 2621280"/>
              <a:gd name="connsiteY2" fmla="*/ 92710 h 2325370"/>
              <a:gd name="connisteX3" fmla="*/ 253365 w 2621280"/>
              <a:gd name="connsiteY3" fmla="*/ 135255 h 2325370"/>
              <a:gd name="connisteX4" fmla="*/ 329565 w 2621280"/>
              <a:gd name="connsiteY4" fmla="*/ 160655 h 2325370"/>
              <a:gd name="connisteX5" fmla="*/ 397510 w 2621280"/>
              <a:gd name="connsiteY5" fmla="*/ 177800 h 2325370"/>
              <a:gd name="connisteX6" fmla="*/ 464820 w 2621280"/>
              <a:gd name="connsiteY6" fmla="*/ 203200 h 2325370"/>
              <a:gd name="connisteX7" fmla="*/ 541020 w 2621280"/>
              <a:gd name="connsiteY7" fmla="*/ 219710 h 2325370"/>
              <a:gd name="connisteX8" fmla="*/ 625475 w 2621280"/>
              <a:gd name="connsiteY8" fmla="*/ 228600 h 2325370"/>
              <a:gd name="connisteX9" fmla="*/ 718820 w 2621280"/>
              <a:gd name="connsiteY9" fmla="*/ 262255 h 2325370"/>
              <a:gd name="connisteX10" fmla="*/ 786130 w 2621280"/>
              <a:gd name="connsiteY10" fmla="*/ 278765 h 2325370"/>
              <a:gd name="connisteX11" fmla="*/ 879475 w 2621280"/>
              <a:gd name="connsiteY11" fmla="*/ 313055 h 2325370"/>
              <a:gd name="connisteX12" fmla="*/ 972185 w 2621280"/>
              <a:gd name="connsiteY12" fmla="*/ 329565 h 2325370"/>
              <a:gd name="connisteX13" fmla="*/ 1065530 w 2621280"/>
              <a:gd name="connsiteY13" fmla="*/ 380365 h 2325370"/>
              <a:gd name="connisteX14" fmla="*/ 1141095 w 2621280"/>
              <a:gd name="connsiteY14" fmla="*/ 414655 h 2325370"/>
              <a:gd name="connisteX15" fmla="*/ 1209040 w 2621280"/>
              <a:gd name="connsiteY15" fmla="*/ 439420 h 2325370"/>
              <a:gd name="connisteX16" fmla="*/ 1285240 w 2621280"/>
              <a:gd name="connsiteY16" fmla="*/ 473710 h 2325370"/>
              <a:gd name="connisteX17" fmla="*/ 1361440 w 2621280"/>
              <a:gd name="connsiteY17" fmla="*/ 499110 h 2325370"/>
              <a:gd name="connisteX18" fmla="*/ 1428750 w 2621280"/>
              <a:gd name="connsiteY18" fmla="*/ 532765 h 2325370"/>
              <a:gd name="connisteX19" fmla="*/ 1496695 w 2621280"/>
              <a:gd name="connsiteY19" fmla="*/ 566420 h 2325370"/>
              <a:gd name="connisteX20" fmla="*/ 1572895 w 2621280"/>
              <a:gd name="connsiteY20" fmla="*/ 591820 h 2325370"/>
              <a:gd name="connisteX21" fmla="*/ 1648460 w 2621280"/>
              <a:gd name="connsiteY21" fmla="*/ 625475 h 2325370"/>
              <a:gd name="connisteX22" fmla="*/ 1716405 w 2621280"/>
              <a:gd name="connsiteY22" fmla="*/ 659765 h 2325370"/>
              <a:gd name="connisteX23" fmla="*/ 1784350 w 2621280"/>
              <a:gd name="connsiteY23" fmla="*/ 701675 h 2325370"/>
              <a:gd name="connisteX24" fmla="*/ 1859915 w 2621280"/>
              <a:gd name="connsiteY24" fmla="*/ 769620 h 2325370"/>
              <a:gd name="connisteX25" fmla="*/ 1927860 w 2621280"/>
              <a:gd name="connsiteY25" fmla="*/ 820420 h 2325370"/>
              <a:gd name="connisteX26" fmla="*/ 1986915 w 2621280"/>
              <a:gd name="connsiteY26" fmla="*/ 887730 h 2325370"/>
              <a:gd name="connisteX27" fmla="*/ 2037715 w 2621280"/>
              <a:gd name="connsiteY27" fmla="*/ 955675 h 2325370"/>
              <a:gd name="connisteX28" fmla="*/ 2088515 w 2621280"/>
              <a:gd name="connsiteY28" fmla="*/ 1022985 h 2325370"/>
              <a:gd name="connisteX29" fmla="*/ 2113915 w 2621280"/>
              <a:gd name="connsiteY29" fmla="*/ 1090930 h 2325370"/>
              <a:gd name="connisteX30" fmla="*/ 2164715 w 2621280"/>
              <a:gd name="connsiteY30" fmla="*/ 1175385 h 2325370"/>
              <a:gd name="connisteX31" fmla="*/ 2206625 w 2621280"/>
              <a:gd name="connsiteY31" fmla="*/ 1259840 h 2325370"/>
              <a:gd name="connisteX32" fmla="*/ 2232025 w 2621280"/>
              <a:gd name="connsiteY32" fmla="*/ 1344295 h 2325370"/>
              <a:gd name="connisteX33" fmla="*/ 2282825 w 2621280"/>
              <a:gd name="connsiteY33" fmla="*/ 1412240 h 2325370"/>
              <a:gd name="connisteX34" fmla="*/ 2333625 w 2621280"/>
              <a:gd name="connsiteY34" fmla="*/ 1504950 h 2325370"/>
              <a:gd name="connisteX35" fmla="*/ 2376170 w 2621280"/>
              <a:gd name="connsiteY35" fmla="*/ 1572895 h 2325370"/>
              <a:gd name="connisteX36" fmla="*/ 2418080 w 2621280"/>
              <a:gd name="connsiteY36" fmla="*/ 1649095 h 2325370"/>
              <a:gd name="connisteX37" fmla="*/ 2460625 w 2621280"/>
              <a:gd name="connsiteY37" fmla="*/ 1716405 h 2325370"/>
              <a:gd name="connisteX38" fmla="*/ 2486025 w 2621280"/>
              <a:gd name="connsiteY38" fmla="*/ 1784350 h 2325370"/>
              <a:gd name="connisteX39" fmla="*/ 2511425 w 2621280"/>
              <a:gd name="connsiteY39" fmla="*/ 1851660 h 2325370"/>
              <a:gd name="connisteX40" fmla="*/ 2545080 w 2621280"/>
              <a:gd name="connsiteY40" fmla="*/ 1919605 h 2325370"/>
              <a:gd name="connisteX41" fmla="*/ 2570480 w 2621280"/>
              <a:gd name="connsiteY41" fmla="*/ 1986915 h 2325370"/>
              <a:gd name="connisteX42" fmla="*/ 2578735 w 2621280"/>
              <a:gd name="connsiteY42" fmla="*/ 2054860 h 2325370"/>
              <a:gd name="connisteX43" fmla="*/ 2587625 w 2621280"/>
              <a:gd name="connsiteY43" fmla="*/ 2122805 h 2325370"/>
              <a:gd name="connisteX44" fmla="*/ 2604135 w 2621280"/>
              <a:gd name="connsiteY44" fmla="*/ 2190115 h 2325370"/>
              <a:gd name="connisteX45" fmla="*/ 2613025 w 2621280"/>
              <a:gd name="connsiteY45" fmla="*/ 2258060 h 2325370"/>
              <a:gd name="connisteX46" fmla="*/ 2621280 w 2621280"/>
              <a:gd name="connsiteY46" fmla="*/ 2325370 h 23253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Lst>
            <a:rect l="l" t="t" r="r" b="b"/>
            <a:pathLst>
              <a:path w="2621280" h="2325370">
                <a:moveTo>
                  <a:pt x="0" y="0"/>
                </a:moveTo>
                <a:cubicBezTo>
                  <a:pt x="15240" y="9525"/>
                  <a:pt x="50800" y="32385"/>
                  <a:pt x="84455" y="50800"/>
                </a:cubicBezTo>
                <a:cubicBezTo>
                  <a:pt x="118110" y="69215"/>
                  <a:pt x="135255" y="75565"/>
                  <a:pt x="168910" y="92710"/>
                </a:cubicBezTo>
                <a:cubicBezTo>
                  <a:pt x="202565" y="109855"/>
                  <a:pt x="220980" y="121920"/>
                  <a:pt x="253365" y="135255"/>
                </a:cubicBezTo>
                <a:cubicBezTo>
                  <a:pt x="285750" y="148590"/>
                  <a:pt x="300990" y="152400"/>
                  <a:pt x="329565" y="160655"/>
                </a:cubicBezTo>
                <a:cubicBezTo>
                  <a:pt x="358140" y="168910"/>
                  <a:pt x="370205" y="169545"/>
                  <a:pt x="397510" y="177800"/>
                </a:cubicBezTo>
                <a:cubicBezTo>
                  <a:pt x="424815" y="186055"/>
                  <a:pt x="436245" y="194945"/>
                  <a:pt x="464820" y="203200"/>
                </a:cubicBezTo>
                <a:cubicBezTo>
                  <a:pt x="493395" y="211455"/>
                  <a:pt x="508635" y="214630"/>
                  <a:pt x="541020" y="219710"/>
                </a:cubicBezTo>
                <a:cubicBezTo>
                  <a:pt x="573405" y="224790"/>
                  <a:pt x="589915" y="220345"/>
                  <a:pt x="625475" y="228600"/>
                </a:cubicBezTo>
                <a:cubicBezTo>
                  <a:pt x="661035" y="236855"/>
                  <a:pt x="686435" y="252095"/>
                  <a:pt x="718820" y="262255"/>
                </a:cubicBezTo>
                <a:cubicBezTo>
                  <a:pt x="751205" y="272415"/>
                  <a:pt x="753745" y="268605"/>
                  <a:pt x="786130" y="278765"/>
                </a:cubicBezTo>
                <a:cubicBezTo>
                  <a:pt x="818515" y="288925"/>
                  <a:pt x="842010" y="302895"/>
                  <a:pt x="879475" y="313055"/>
                </a:cubicBezTo>
                <a:cubicBezTo>
                  <a:pt x="916940" y="323215"/>
                  <a:pt x="934720" y="316230"/>
                  <a:pt x="972185" y="329565"/>
                </a:cubicBezTo>
                <a:cubicBezTo>
                  <a:pt x="1009650" y="342900"/>
                  <a:pt x="1031875" y="363220"/>
                  <a:pt x="1065530" y="380365"/>
                </a:cubicBezTo>
                <a:cubicBezTo>
                  <a:pt x="1099185" y="397510"/>
                  <a:pt x="1112520" y="402590"/>
                  <a:pt x="1141095" y="414655"/>
                </a:cubicBezTo>
                <a:cubicBezTo>
                  <a:pt x="1169670" y="426720"/>
                  <a:pt x="1180465" y="427355"/>
                  <a:pt x="1209040" y="439420"/>
                </a:cubicBezTo>
                <a:cubicBezTo>
                  <a:pt x="1237615" y="451485"/>
                  <a:pt x="1254760" y="461645"/>
                  <a:pt x="1285240" y="473710"/>
                </a:cubicBezTo>
                <a:cubicBezTo>
                  <a:pt x="1315720" y="485775"/>
                  <a:pt x="1332865" y="487045"/>
                  <a:pt x="1361440" y="499110"/>
                </a:cubicBezTo>
                <a:cubicBezTo>
                  <a:pt x="1390015" y="511175"/>
                  <a:pt x="1401445" y="519430"/>
                  <a:pt x="1428750" y="532765"/>
                </a:cubicBezTo>
                <a:cubicBezTo>
                  <a:pt x="1456055" y="546100"/>
                  <a:pt x="1468120" y="554355"/>
                  <a:pt x="1496695" y="566420"/>
                </a:cubicBezTo>
                <a:cubicBezTo>
                  <a:pt x="1525270" y="578485"/>
                  <a:pt x="1542415" y="579755"/>
                  <a:pt x="1572895" y="591820"/>
                </a:cubicBezTo>
                <a:cubicBezTo>
                  <a:pt x="1603375" y="603885"/>
                  <a:pt x="1619885" y="612140"/>
                  <a:pt x="1648460" y="625475"/>
                </a:cubicBezTo>
                <a:cubicBezTo>
                  <a:pt x="1677035" y="638810"/>
                  <a:pt x="1689100" y="644525"/>
                  <a:pt x="1716405" y="659765"/>
                </a:cubicBezTo>
                <a:cubicBezTo>
                  <a:pt x="1743710" y="675005"/>
                  <a:pt x="1755775" y="679450"/>
                  <a:pt x="1784350" y="701675"/>
                </a:cubicBezTo>
                <a:cubicBezTo>
                  <a:pt x="1812925" y="723900"/>
                  <a:pt x="1831340" y="746125"/>
                  <a:pt x="1859915" y="769620"/>
                </a:cubicBezTo>
                <a:cubicBezTo>
                  <a:pt x="1888490" y="793115"/>
                  <a:pt x="1902460" y="796925"/>
                  <a:pt x="1927860" y="820420"/>
                </a:cubicBezTo>
                <a:cubicBezTo>
                  <a:pt x="1953260" y="843915"/>
                  <a:pt x="1964690" y="860425"/>
                  <a:pt x="1986915" y="887730"/>
                </a:cubicBezTo>
                <a:cubicBezTo>
                  <a:pt x="2009140" y="915035"/>
                  <a:pt x="2017395" y="928370"/>
                  <a:pt x="2037715" y="955675"/>
                </a:cubicBezTo>
                <a:cubicBezTo>
                  <a:pt x="2058035" y="982980"/>
                  <a:pt x="2073275" y="995680"/>
                  <a:pt x="2088515" y="1022985"/>
                </a:cubicBezTo>
                <a:cubicBezTo>
                  <a:pt x="2103755" y="1050290"/>
                  <a:pt x="2098675" y="1060450"/>
                  <a:pt x="2113915" y="1090930"/>
                </a:cubicBezTo>
                <a:cubicBezTo>
                  <a:pt x="2129155" y="1121410"/>
                  <a:pt x="2146300" y="1141730"/>
                  <a:pt x="2164715" y="1175385"/>
                </a:cubicBezTo>
                <a:cubicBezTo>
                  <a:pt x="2183130" y="1209040"/>
                  <a:pt x="2193290" y="1226185"/>
                  <a:pt x="2206625" y="1259840"/>
                </a:cubicBezTo>
                <a:cubicBezTo>
                  <a:pt x="2219960" y="1293495"/>
                  <a:pt x="2216785" y="1313815"/>
                  <a:pt x="2232025" y="1344295"/>
                </a:cubicBezTo>
                <a:cubicBezTo>
                  <a:pt x="2247265" y="1374775"/>
                  <a:pt x="2262505" y="1379855"/>
                  <a:pt x="2282825" y="1412240"/>
                </a:cubicBezTo>
                <a:cubicBezTo>
                  <a:pt x="2303145" y="1444625"/>
                  <a:pt x="2315210" y="1472565"/>
                  <a:pt x="2333625" y="1504950"/>
                </a:cubicBezTo>
                <a:cubicBezTo>
                  <a:pt x="2352040" y="1537335"/>
                  <a:pt x="2359025" y="1544320"/>
                  <a:pt x="2376170" y="1572895"/>
                </a:cubicBezTo>
                <a:cubicBezTo>
                  <a:pt x="2393315" y="1601470"/>
                  <a:pt x="2400935" y="1620520"/>
                  <a:pt x="2418080" y="1649095"/>
                </a:cubicBezTo>
                <a:cubicBezTo>
                  <a:pt x="2435225" y="1677670"/>
                  <a:pt x="2447290" y="1689100"/>
                  <a:pt x="2460625" y="1716405"/>
                </a:cubicBezTo>
                <a:cubicBezTo>
                  <a:pt x="2473960" y="1743710"/>
                  <a:pt x="2475865" y="1757045"/>
                  <a:pt x="2486025" y="1784350"/>
                </a:cubicBezTo>
                <a:cubicBezTo>
                  <a:pt x="2496185" y="1811655"/>
                  <a:pt x="2499360" y="1824355"/>
                  <a:pt x="2511425" y="1851660"/>
                </a:cubicBezTo>
                <a:cubicBezTo>
                  <a:pt x="2523490" y="1878965"/>
                  <a:pt x="2533015" y="1892300"/>
                  <a:pt x="2545080" y="1919605"/>
                </a:cubicBezTo>
                <a:cubicBezTo>
                  <a:pt x="2557145" y="1946910"/>
                  <a:pt x="2563495" y="1959610"/>
                  <a:pt x="2570480" y="1986915"/>
                </a:cubicBezTo>
                <a:cubicBezTo>
                  <a:pt x="2577465" y="2014220"/>
                  <a:pt x="2575560" y="2027555"/>
                  <a:pt x="2578735" y="2054860"/>
                </a:cubicBezTo>
                <a:cubicBezTo>
                  <a:pt x="2581910" y="2082165"/>
                  <a:pt x="2582545" y="2095500"/>
                  <a:pt x="2587625" y="2122805"/>
                </a:cubicBezTo>
                <a:cubicBezTo>
                  <a:pt x="2592705" y="2150110"/>
                  <a:pt x="2599055" y="2162810"/>
                  <a:pt x="2604135" y="2190115"/>
                </a:cubicBezTo>
                <a:cubicBezTo>
                  <a:pt x="2609215" y="2217420"/>
                  <a:pt x="2609850" y="2230755"/>
                  <a:pt x="2613025" y="2258060"/>
                </a:cubicBezTo>
                <a:cubicBezTo>
                  <a:pt x="2616200" y="2285365"/>
                  <a:pt x="2620010" y="2313305"/>
                  <a:pt x="2621280" y="2325370"/>
                </a:cubicBezTo>
              </a:path>
            </a:pathLst>
          </a:custGeom>
          <a:solidFill>
            <a:schemeClr val="bg1"/>
          </a:solidFill>
          <a:ln w="12700" cap="flat" cmpd="sng" algn="ctr">
            <a:solidFill>
              <a:srgbClr val="FF0000"/>
            </a:solidFill>
            <a:prstDash val="solid"/>
            <a:round/>
            <a:headEnd type="none" w="med" len="med"/>
            <a:tailEnd type="triangl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FFFFFF"/>
              </a:solidFill>
              <a:effectLst/>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heel(1)">
                                      <p:cBhvr>
                                        <p:cTn id="7" dur="20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457200" y="4219575"/>
            <a:ext cx="8366125" cy="2552700"/>
          </a:xfrm>
          <a:prstGeom prst="rect">
            <a:avLst/>
          </a:prstGeom>
          <a:noFill/>
        </p:spPr>
        <p:txBody>
          <a:bodyPr wrap="square" rtlCol="0" anchor="t">
            <a:spAutoFit/>
          </a:bodyPr>
          <a:lstStyle/>
          <a:p>
            <a:pPr marL="342900" indent="-342900">
              <a:buClr>
                <a:srgbClr val="FF0000"/>
              </a:buClr>
              <a:buFont typeface="Wingdings" panose="05000000000000000000" charset="0"/>
              <a:buChar char="p"/>
            </a:pPr>
            <a:r>
              <a:rPr lang="zh-CN" altLang="en-US" sz="2000" noProof="1">
                <a:solidFill>
                  <a:schemeClr val="accent2"/>
                </a:solidFill>
                <a:effectLst>
                  <a:outerShdw blurRad="38100" dist="19050" dir="2700000" algn="tl" rotWithShape="0">
                    <a:schemeClr val="dk1">
                      <a:alpha val="40000"/>
                    </a:schemeClr>
                  </a:outerShdw>
                </a:effectLst>
                <a:latin typeface="+mn-lt"/>
                <a:ea typeface="宋体" panose="02010600030101010101" pitchFamily="2" charset="-122"/>
                <a:cs typeface="+mn-lt"/>
              </a:rPr>
              <a:t>如果一个学习器的P-R曲线被另一个学习器的P-R曲线完全包住，则</a:t>
            </a:r>
            <a:endParaRPr lang="zh-CN" altLang="en-US" sz="2000" noProof="1">
              <a:solidFill>
                <a:schemeClr val="accent2"/>
              </a:solidFill>
              <a:effectLst>
                <a:outerShdw blurRad="38100" dist="19050" dir="2700000" algn="tl" rotWithShape="0">
                  <a:schemeClr val="dk1">
                    <a:alpha val="40000"/>
                  </a:schemeClr>
                </a:outerShdw>
              </a:effectLst>
              <a:latin typeface="+mn-lt"/>
              <a:cs typeface="+mn-lt"/>
            </a:endParaRPr>
          </a:p>
          <a:p>
            <a:pPr>
              <a:buFont typeface="Arial" panose="020B0604020202020204" pitchFamily="34" charset="0"/>
            </a:pPr>
            <a:r>
              <a:rPr lang="zh-CN" altLang="en-US" sz="2000" noProof="1">
                <a:solidFill>
                  <a:schemeClr val="accent2"/>
                </a:solidFill>
                <a:effectLst>
                  <a:outerShdw blurRad="38100" dist="19050" dir="2700000" algn="tl" rotWithShape="0">
                    <a:schemeClr val="dk1">
                      <a:alpha val="40000"/>
                    </a:schemeClr>
                  </a:outerShdw>
                </a:effectLst>
                <a:latin typeface="+mn-lt"/>
                <a:ea typeface="宋体" panose="02010600030101010101" pitchFamily="2" charset="-122"/>
                <a:cs typeface="+mn-lt"/>
              </a:rPr>
              <a:t>可断言后者的性能优于前者，例如上面的A和B优于学习器C。</a:t>
            </a:r>
            <a:endParaRPr lang="zh-CN" altLang="en-US" sz="2000" noProof="1">
              <a:solidFill>
                <a:schemeClr val="accent2"/>
              </a:solidFill>
              <a:effectLst>
                <a:outerShdw blurRad="38100" dist="19050" dir="2700000" algn="tl" rotWithShape="0">
                  <a:schemeClr val="dk1">
                    <a:alpha val="40000"/>
                  </a:schemeClr>
                </a:outerShdw>
              </a:effectLst>
              <a:latin typeface="+mn-lt"/>
              <a:cs typeface="+mn-lt"/>
            </a:endParaRPr>
          </a:p>
          <a:p>
            <a:pPr>
              <a:buFont typeface="Arial" panose="020B0604020202020204" pitchFamily="34" charset="0"/>
            </a:pPr>
            <a:endParaRPr lang="zh-CN" altLang="en-US" sz="2000" noProof="1">
              <a:solidFill>
                <a:schemeClr val="accent2"/>
              </a:solidFill>
              <a:effectLst>
                <a:outerShdw blurRad="38100" dist="19050" dir="2700000" algn="tl" rotWithShape="0">
                  <a:schemeClr val="dk1">
                    <a:alpha val="40000"/>
                  </a:schemeClr>
                </a:outerShdw>
              </a:effectLst>
              <a:latin typeface="+mn-lt"/>
              <a:cs typeface="+mn-lt"/>
            </a:endParaRPr>
          </a:p>
          <a:p>
            <a:pPr marL="342900" indent="-342900">
              <a:buClr>
                <a:srgbClr val="00FF00"/>
              </a:buClr>
              <a:buFont typeface="Wingdings" panose="05000000000000000000" charset="0"/>
              <a:buChar char="p"/>
            </a:pPr>
            <a:r>
              <a:rPr lang="zh-CN" altLang="en-US" sz="2000" noProof="1">
                <a:solidFill>
                  <a:schemeClr val="accent2"/>
                </a:solidFill>
                <a:effectLst>
                  <a:outerShdw blurRad="38100" dist="19050" dir="2700000" algn="tl" rotWithShape="0">
                    <a:schemeClr val="dk1">
                      <a:alpha val="40000"/>
                    </a:schemeClr>
                  </a:outerShdw>
                </a:effectLst>
                <a:latin typeface="+mn-lt"/>
                <a:ea typeface="宋体" panose="02010600030101010101" pitchFamily="2" charset="-122"/>
                <a:cs typeface="+mn-lt"/>
              </a:rPr>
              <a:t>但是A和B的性能无法直接判断，我们可以根据</a:t>
            </a:r>
            <a:r>
              <a:rPr lang="zh-CN" altLang="en-US" sz="2000" noProof="1">
                <a:solidFill>
                  <a:srgbClr val="FF0000"/>
                </a:solidFill>
                <a:effectLst>
                  <a:outerShdw blurRad="38100" dist="19050" dir="2700000" algn="tl" rotWithShape="0">
                    <a:schemeClr val="dk1">
                      <a:alpha val="40000"/>
                    </a:schemeClr>
                  </a:outerShdw>
                </a:effectLst>
                <a:latin typeface="+mn-lt"/>
                <a:ea typeface="宋体" panose="02010600030101010101" pitchFamily="2" charset="-122"/>
                <a:cs typeface="+mn-lt"/>
              </a:rPr>
              <a:t>曲线下方的面积大小</a:t>
            </a:r>
            <a:endParaRPr lang="zh-CN" altLang="en-US" sz="2000" noProof="1">
              <a:solidFill>
                <a:schemeClr val="accent2"/>
              </a:solidFill>
              <a:effectLst>
                <a:outerShdw blurRad="38100" dist="19050" dir="2700000" algn="tl" rotWithShape="0">
                  <a:schemeClr val="dk1">
                    <a:alpha val="40000"/>
                  </a:schemeClr>
                </a:outerShdw>
              </a:effectLst>
              <a:latin typeface="+mn-lt"/>
              <a:cs typeface="+mn-lt"/>
            </a:endParaRPr>
          </a:p>
          <a:p>
            <a:pPr>
              <a:buFont typeface="Arial" panose="020B0604020202020204" pitchFamily="34" charset="0"/>
            </a:pPr>
            <a:r>
              <a:rPr lang="zh-CN" altLang="en-US" sz="2000" noProof="1">
                <a:solidFill>
                  <a:schemeClr val="accent2"/>
                </a:solidFill>
                <a:effectLst>
                  <a:outerShdw blurRad="38100" dist="19050" dir="2700000" algn="tl" rotWithShape="0">
                    <a:schemeClr val="dk1">
                      <a:alpha val="40000"/>
                    </a:schemeClr>
                  </a:outerShdw>
                </a:effectLst>
                <a:latin typeface="+mn-lt"/>
                <a:ea typeface="宋体" panose="02010600030101010101" pitchFamily="2" charset="-122"/>
                <a:cs typeface="+mn-lt"/>
              </a:rPr>
              <a:t>来进行比较，但更常用的是</a:t>
            </a:r>
            <a:r>
              <a:rPr lang="zh-CN" altLang="en-US" sz="2000" noProof="1">
                <a:solidFill>
                  <a:srgbClr val="FF0000"/>
                </a:solidFill>
                <a:effectLst>
                  <a:outerShdw blurRad="38100" dist="19050" dir="2700000" algn="tl" rotWithShape="0">
                    <a:schemeClr val="dk1">
                      <a:alpha val="40000"/>
                    </a:schemeClr>
                  </a:outerShdw>
                </a:effectLst>
                <a:latin typeface="+mn-lt"/>
                <a:ea typeface="宋体" panose="02010600030101010101" pitchFamily="2" charset="-122"/>
                <a:cs typeface="+mn-lt"/>
              </a:rPr>
              <a:t>平衡点</a:t>
            </a:r>
            <a:r>
              <a:rPr lang="zh-CN" altLang="en-US" sz="2000" noProof="1">
                <a:solidFill>
                  <a:schemeClr val="accent2"/>
                </a:solidFill>
                <a:effectLst>
                  <a:outerShdw blurRad="38100" dist="19050" dir="2700000" algn="tl" rotWithShape="0">
                    <a:schemeClr val="dk1">
                      <a:alpha val="40000"/>
                    </a:schemeClr>
                  </a:outerShdw>
                </a:effectLst>
                <a:latin typeface="+mn-lt"/>
                <a:ea typeface="宋体" panose="02010600030101010101" pitchFamily="2" charset="-122"/>
                <a:cs typeface="+mn-lt"/>
              </a:rPr>
              <a:t>。</a:t>
            </a:r>
            <a:endParaRPr lang="zh-CN" altLang="en-US" sz="2000" noProof="1">
              <a:solidFill>
                <a:schemeClr val="accent2"/>
              </a:solidFill>
              <a:effectLst>
                <a:outerShdw blurRad="38100" dist="19050" dir="2700000" algn="tl" rotWithShape="0">
                  <a:schemeClr val="dk1">
                    <a:alpha val="40000"/>
                  </a:schemeClr>
                </a:outerShdw>
              </a:effectLst>
              <a:latin typeface="+mn-lt"/>
              <a:cs typeface="+mn-lt"/>
            </a:endParaRPr>
          </a:p>
          <a:p>
            <a:pPr>
              <a:buFont typeface="Arial" panose="020B0604020202020204" pitchFamily="34" charset="0"/>
            </a:pPr>
            <a:endParaRPr lang="zh-CN" altLang="en-US" sz="2000" noProof="1">
              <a:solidFill>
                <a:schemeClr val="accent2"/>
              </a:solidFill>
              <a:effectLst>
                <a:outerShdw blurRad="38100" dist="19050" dir="2700000" algn="tl" rotWithShape="0">
                  <a:schemeClr val="dk1">
                    <a:alpha val="40000"/>
                  </a:schemeClr>
                </a:outerShdw>
              </a:effectLst>
              <a:latin typeface="+mn-lt"/>
              <a:cs typeface="+mn-lt"/>
            </a:endParaRPr>
          </a:p>
          <a:p>
            <a:pPr marL="342900" indent="-342900">
              <a:buClr>
                <a:srgbClr val="00B0F0"/>
              </a:buClr>
              <a:buFont typeface="Wingdings" panose="05000000000000000000" charset="0"/>
              <a:buChar char="p"/>
            </a:pPr>
            <a:r>
              <a:rPr lang="zh-CN" altLang="en-US" sz="2000" noProof="1">
                <a:solidFill>
                  <a:schemeClr val="accent2"/>
                </a:solidFill>
                <a:effectLst>
                  <a:outerShdw blurRad="38100" dist="19050" dir="2700000" algn="tl" rotWithShape="0">
                    <a:schemeClr val="dk1">
                      <a:alpha val="40000"/>
                    </a:schemeClr>
                  </a:outerShdw>
                </a:effectLst>
                <a:latin typeface="+mn-lt"/>
                <a:ea typeface="宋体" panose="02010600030101010101" pitchFamily="2" charset="-122"/>
                <a:cs typeface="+mn-lt"/>
              </a:rPr>
              <a:t>平衡点（BEP）是P=R时的取值，如果这个值较大，则说明学习器的性能较好。</a:t>
            </a:r>
            <a:endParaRPr lang="zh-CN" altLang="en-US" noProof="1"/>
          </a:p>
        </p:txBody>
      </p:sp>
      <p:pic>
        <p:nvPicPr>
          <p:cNvPr id="38915" name="图片 4"/>
          <p:cNvPicPr>
            <a:picLocks noChangeAspect="1"/>
          </p:cNvPicPr>
          <p:nvPr/>
        </p:nvPicPr>
        <p:blipFill>
          <a:blip r:embed="rId1"/>
          <a:srcRect l="-972" t="1640" r="972" b="10690"/>
          <a:stretch>
            <a:fillRect/>
          </a:stretch>
        </p:blipFill>
        <p:spPr>
          <a:xfrm>
            <a:off x="1550988" y="1023938"/>
            <a:ext cx="3954462" cy="3243262"/>
          </a:xfrm>
          <a:prstGeom prst="rect">
            <a:avLst/>
          </a:prstGeom>
          <a:noFill/>
          <a:ln w="9525">
            <a:noFill/>
          </a:ln>
        </p:spPr>
      </p:pic>
      <p:sp>
        <p:nvSpPr>
          <p:cNvPr id="3" name="文本框 2"/>
          <p:cNvSpPr txBox="1"/>
          <p:nvPr/>
        </p:nvSpPr>
        <p:spPr>
          <a:xfrm>
            <a:off x="6137275" y="2419350"/>
            <a:ext cx="2336800" cy="954088"/>
          </a:xfrm>
          <a:prstGeom prst="rect">
            <a:avLst/>
          </a:prstGeom>
          <a:noFill/>
          <a:ln w="9525">
            <a:noFill/>
          </a:ln>
        </p:spPr>
        <p:txBody>
          <a:bodyPr wrap="square" anchor="t" anchorCtr="0">
            <a:spAutoFit/>
          </a:bodyPr>
          <a:lstStyle/>
          <a:p>
            <a:r>
              <a:rPr lang="zh-CN" altLang="en-US" sz="2800" b="1">
                <a:solidFill>
                  <a:srgbClr val="FF0000"/>
                </a:solidFill>
                <a:latin typeface="Calibri" panose="020F0502020204030204" charset="0"/>
                <a:ea typeface="宋体" panose="02010600030101010101" pitchFamily="2" charset="-122"/>
              </a:rPr>
              <a:t>如何判断性能的好坏？</a:t>
            </a:r>
            <a:endParaRPr lang="zh-CN" altLang="en-US" sz="2800" b="1">
              <a:solidFill>
                <a:srgbClr val="FF0000"/>
              </a:solidFill>
              <a:latin typeface="Calibri" panose="020F050202020403020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
                                          </p:val>
                                        </p:tav>
                                        <p:tav tm="100000">
                                          <p:val>
                                            <p:strVal val="#ppt_x"/>
                                          </p:val>
                                        </p:tav>
                                      </p:tavLst>
                                    </p:anim>
                                    <p:anim calcmode="lin" valueType="num">
                                      <p:cBhvr>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938" name="图片 3" descr="ws_34EE.tmp"/>
          <p:cNvPicPr/>
          <p:nvPr/>
        </p:nvPicPr>
        <p:blipFill>
          <a:blip r:embed="rId1"/>
          <a:stretch>
            <a:fillRect/>
          </a:stretch>
        </p:blipFill>
        <p:spPr>
          <a:xfrm>
            <a:off x="1035050" y="5781675"/>
            <a:ext cx="7073900" cy="406400"/>
          </a:xfrm>
          <a:prstGeom prst="rect">
            <a:avLst/>
          </a:prstGeom>
          <a:noFill/>
          <a:ln w="9525">
            <a:noFill/>
          </a:ln>
        </p:spPr>
      </p:pic>
      <p:sp>
        <p:nvSpPr>
          <p:cNvPr id="32" name="TextBox 26"/>
          <p:cNvSpPr txBox="1"/>
          <p:nvPr/>
        </p:nvSpPr>
        <p:spPr>
          <a:xfrm>
            <a:off x="537206" y="371350"/>
            <a:ext cx="730885" cy="434335"/>
          </a:xfrm>
          <a:prstGeom prst="rect">
            <a:avLst/>
          </a:prstGeom>
          <a:noFill/>
        </p:spPr>
        <p:txBody>
          <a:bodyPr vert="horz" wrap="none" lIns="0" tIns="0" rIns="0" bIns="0" rtlCol="0">
            <a:spAutoFit/>
            <a:scene3d>
              <a:camera prst="orthographicFront"/>
              <a:lightRig rig="threePt" dir="t"/>
            </a:scene3d>
          </a:bodyPr>
          <a:lstStyle/>
          <a:p>
            <a:pPr>
              <a:lnSpc>
                <a:spcPts val="3390"/>
              </a:lnSpc>
            </a:pPr>
            <a:r>
              <a:rPr lang="en-US" altLang="zh-CN" sz="2795" noProof="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a:ea typeface="宋体" panose="02010600030101010101" pitchFamily="2" charset="-122"/>
                <a:cs typeface="+mn-cs"/>
              </a:rPr>
              <a:t>F1</a:t>
            </a:r>
            <a:r>
              <a:rPr lang="zh-CN" altLang="en-US" sz="2795" noProof="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a:ea typeface="宋体" panose="02010600030101010101" pitchFamily="2" charset="-122"/>
                <a:cs typeface="+mn-cs"/>
              </a:rPr>
              <a:t>值</a:t>
            </a:r>
            <a:endParaRPr lang="zh-CN" altLang="en-US" sz="2795" noProof="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a:endParaRPr>
          </a:p>
        </p:txBody>
      </p:sp>
      <p:pic>
        <p:nvPicPr>
          <p:cNvPr id="39940" name="图片 29" descr="ws_34DC.tmp"/>
          <p:cNvPicPr/>
          <p:nvPr/>
        </p:nvPicPr>
        <p:blipFill>
          <a:blip r:embed="rId2"/>
          <a:stretch>
            <a:fillRect/>
          </a:stretch>
        </p:blipFill>
        <p:spPr>
          <a:xfrm>
            <a:off x="657225" y="1868488"/>
            <a:ext cx="5588000" cy="1117600"/>
          </a:xfrm>
          <a:prstGeom prst="rect">
            <a:avLst/>
          </a:prstGeom>
          <a:noFill/>
          <a:ln w="9525">
            <a:noFill/>
          </a:ln>
        </p:spPr>
      </p:pic>
      <p:sp>
        <p:nvSpPr>
          <p:cNvPr id="34" name="TextBox 28"/>
          <p:cNvSpPr txBox="1"/>
          <p:nvPr/>
        </p:nvSpPr>
        <p:spPr>
          <a:xfrm>
            <a:off x="468313" y="1196975"/>
            <a:ext cx="3476625" cy="311150"/>
          </a:xfrm>
          <a:prstGeom prst="rect">
            <a:avLst/>
          </a:prstGeom>
          <a:noFill/>
        </p:spPr>
        <p:txBody>
          <a:bodyPr vert="horz" wrap="none" lIns="0" tIns="0" rIns="0" bIns="0" rtlCol="0">
            <a:spAutoFit/>
          </a:bodyPr>
          <a:lstStyle/>
          <a:p>
            <a:pPr>
              <a:lnSpc>
                <a:spcPts val="2430"/>
              </a:lnSpc>
            </a:pPr>
            <a:r>
              <a:rPr lang="zh-CN" altLang="en-US" sz="2400" noProof="1" smtClean="0">
                <a:solidFill>
                  <a:srgbClr val="000000"/>
                </a:solidFill>
                <a:latin typeface="微软雅黑" panose="020B0503020204020204" charset="-122"/>
                <a:ea typeface="宋体" panose="02010600030101010101" pitchFamily="2" charset="-122"/>
                <a:cs typeface="+mn-cs"/>
              </a:rPr>
              <a:t>比 </a:t>
            </a:r>
            <a:r>
              <a:rPr lang="en-US" altLang="zh-CN" sz="2005" noProof="1" smtClean="0">
                <a:solidFill>
                  <a:srgbClr val="000000"/>
                </a:solidFill>
                <a:latin typeface="Times New Roman" panose="02020603050405020304"/>
                <a:ea typeface="宋体" panose="02010600030101010101" pitchFamily="2" charset="-122"/>
                <a:cs typeface="+mn-cs"/>
              </a:rPr>
              <a:t>BEP </a:t>
            </a:r>
            <a:r>
              <a:rPr lang="zh-CN" altLang="en-US" sz="2400" noProof="1" smtClean="0">
                <a:solidFill>
                  <a:srgbClr val="000000"/>
                </a:solidFill>
                <a:latin typeface="微软雅黑" panose="020B0503020204020204" charset="-122"/>
                <a:ea typeface="宋体" panose="02010600030101010101" pitchFamily="2" charset="-122"/>
                <a:cs typeface="+mn-cs"/>
              </a:rPr>
              <a:t>更常用的 </a:t>
            </a:r>
            <a:r>
              <a:rPr lang="en-US" altLang="zh-CN" sz="2005" noProof="1" smtClean="0">
                <a:solidFill>
                  <a:srgbClr val="000000"/>
                </a:solidFill>
                <a:latin typeface="Times New Roman" panose="02020603050405020304"/>
                <a:ea typeface="宋体" panose="02010600030101010101" pitchFamily="2" charset="-122"/>
                <a:cs typeface="+mn-cs"/>
              </a:rPr>
              <a:t>F1 </a:t>
            </a:r>
            <a:r>
              <a:rPr lang="zh-CN" altLang="en-US" sz="2400" noProof="1" smtClean="0">
                <a:solidFill>
                  <a:srgbClr val="000000"/>
                </a:solidFill>
                <a:latin typeface="微软雅黑" panose="020B0503020204020204" charset="-122"/>
                <a:ea typeface="宋体" panose="02010600030101010101" pitchFamily="2" charset="-122"/>
                <a:cs typeface="+mn-cs"/>
              </a:rPr>
              <a:t>度量：</a:t>
            </a:r>
            <a:endParaRPr lang="zh-CN" altLang="en-US" sz="2400" noProof="1">
              <a:solidFill>
                <a:srgbClr val="000000"/>
              </a:solidFill>
              <a:latin typeface="微软雅黑" panose="020B0503020204020204" charset="-122"/>
            </a:endParaRPr>
          </a:p>
        </p:txBody>
      </p:sp>
      <p:sp>
        <p:nvSpPr>
          <p:cNvPr id="39942" name="TextBox 27"/>
          <p:cNvSpPr txBox="1"/>
          <p:nvPr/>
        </p:nvSpPr>
        <p:spPr>
          <a:xfrm>
            <a:off x="657225" y="3559175"/>
            <a:ext cx="4392613" cy="354013"/>
          </a:xfrm>
          <a:prstGeom prst="rect">
            <a:avLst/>
          </a:prstGeom>
          <a:noFill/>
          <a:ln w="9525">
            <a:noFill/>
          </a:ln>
        </p:spPr>
        <p:txBody>
          <a:bodyPr wrap="none" lIns="0" tIns="0" rIns="0" bIns="0" anchor="t" anchorCtr="0">
            <a:spAutoFit/>
          </a:bodyPr>
          <a:lstStyle/>
          <a:p>
            <a:pPr>
              <a:lnSpc>
                <a:spcPts val="2915"/>
              </a:lnSpc>
            </a:pPr>
            <a:r>
              <a:rPr lang="zh-CN" altLang="en-US" sz="2400">
                <a:solidFill>
                  <a:srgbClr val="000000"/>
                </a:solidFill>
                <a:latin typeface="微软雅黑" panose="020B0503020204020204" charset="-122"/>
                <a:ea typeface="宋体" panose="02010600030101010101" pitchFamily="2" charset="-122"/>
              </a:rPr>
              <a:t>若对查准率</a:t>
            </a:r>
            <a:r>
              <a:rPr lang="en-US" altLang="zh-CN" sz="2400">
                <a:solidFill>
                  <a:srgbClr val="000000"/>
                </a:solidFill>
                <a:latin typeface="Times New Roman" panose="02020603050405020304"/>
                <a:ea typeface="宋体" panose="02010600030101010101" pitchFamily="2" charset="-122"/>
              </a:rPr>
              <a:t>/</a:t>
            </a:r>
            <a:r>
              <a:rPr lang="zh-CN" altLang="en-US" sz="2400">
                <a:solidFill>
                  <a:srgbClr val="000000"/>
                </a:solidFill>
                <a:latin typeface="微软雅黑" panose="020B0503020204020204" charset="-122"/>
                <a:ea typeface="宋体" panose="02010600030101010101" pitchFamily="2" charset="-122"/>
              </a:rPr>
              <a:t>查全率有不同偏好：</a:t>
            </a:r>
            <a:endParaRPr lang="zh-CN" altLang="en-US" sz="2400">
              <a:solidFill>
                <a:srgbClr val="000000"/>
              </a:solidFill>
              <a:latin typeface="微软雅黑" panose="020B0503020204020204" charset="-122"/>
              <a:ea typeface="宋体" panose="02010600030101010101" pitchFamily="2" charset="-122"/>
            </a:endParaRPr>
          </a:p>
        </p:txBody>
      </p:sp>
      <p:pic>
        <p:nvPicPr>
          <p:cNvPr id="39943" name="图片 30" descr="ws_34DD.tmp"/>
          <p:cNvPicPr/>
          <p:nvPr/>
        </p:nvPicPr>
        <p:blipFill>
          <a:blip r:embed="rId3"/>
          <a:stretch>
            <a:fillRect/>
          </a:stretch>
        </p:blipFill>
        <p:spPr>
          <a:xfrm>
            <a:off x="1600200" y="4275138"/>
            <a:ext cx="3543300" cy="10922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2" grpId="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标题 1"/>
          <p:cNvSpPr>
            <a:spLocks noGrp="1"/>
          </p:cNvSpPr>
          <p:nvPr>
            <p:ph type="title"/>
          </p:nvPr>
        </p:nvSpPr>
        <p:spPr/>
        <p:txBody>
          <a:bodyPr anchor="ctr" anchorCtr="0"/>
          <a:lstStyle/>
          <a:p>
            <a:r>
              <a:rPr lang="zh-CN" altLang="en-US" dirty="0"/>
              <a:t>多混淆矩阵</a:t>
            </a:r>
            <a:endParaRPr lang="zh-CN" altLang="en-US" dirty="0"/>
          </a:p>
        </p:txBody>
      </p:sp>
      <p:sp>
        <p:nvSpPr>
          <p:cNvPr id="39939" name="文本框 1"/>
          <p:cNvSpPr txBox="1"/>
          <p:nvPr/>
        </p:nvSpPr>
        <p:spPr>
          <a:xfrm>
            <a:off x="547688" y="1223963"/>
            <a:ext cx="7527925" cy="950912"/>
          </a:xfrm>
          <a:prstGeom prst="rect">
            <a:avLst/>
          </a:prstGeom>
          <a:noFill/>
          <a:ln w="9525">
            <a:noFill/>
          </a:ln>
        </p:spPr>
        <p:txBody>
          <a:bodyPr wrap="square" anchor="t" anchorCtr="0">
            <a:spAutoFit/>
          </a:bodyPr>
          <a:lstStyle/>
          <a:p>
            <a:pPr defTabSz="914400">
              <a:lnSpc>
                <a:spcPts val="3715"/>
              </a:lnSpc>
              <a:tabLst>
                <a:tab pos="850900" algn="l"/>
                <a:tab pos="1308100" algn="l"/>
              </a:tabLst>
            </a:pPr>
            <a:r>
              <a:rPr lang="zh-CN" altLang="en-US" sz="2200" b="1">
                <a:solidFill>
                  <a:srgbClr val="0000FF"/>
                </a:solidFill>
                <a:latin typeface="微软雅黑" panose="020B0503020204020204" charset="-122"/>
                <a:ea typeface="宋体" panose="02010600030101010101" pitchFamily="2" charset="-122"/>
                <a:sym typeface="宋体" panose="02010600030101010101" pitchFamily="2" charset="-122"/>
              </a:rPr>
              <a:t>若能得到多个混淆矩阵</a:t>
            </a:r>
            <a:r>
              <a:rPr lang="en-US" altLang="zh-CN" sz="2200" b="1">
                <a:solidFill>
                  <a:srgbClr val="0000FF"/>
                </a:solidFill>
                <a:latin typeface="Times New Roman" panose="02020603050405020304"/>
                <a:ea typeface="宋体" panose="02010600030101010101" pitchFamily="2" charset="-122"/>
                <a:sym typeface="宋体" panose="02010600030101010101" pitchFamily="2" charset="-122"/>
              </a:rPr>
              <a:t>:</a:t>
            </a:r>
            <a:endParaRPr lang="en-US" altLang="zh-CN" sz="2200" b="1">
              <a:solidFill>
                <a:srgbClr val="0000FF"/>
              </a:solidFill>
              <a:latin typeface="Times New Roman" panose="02020603050405020304"/>
              <a:ea typeface="宋体" panose="02010600030101010101" pitchFamily="2" charset="-122"/>
            </a:endParaRPr>
          </a:p>
          <a:p>
            <a:pPr defTabSz="914400">
              <a:lnSpc>
                <a:spcPts val="1000"/>
              </a:lnSpc>
              <a:tabLst>
                <a:tab pos="850900" algn="l"/>
                <a:tab pos="1308100" algn="l"/>
              </a:tabLst>
            </a:pPr>
            <a:endParaRPr lang="en-US" altLang="zh-CN" sz="2200" b="1">
              <a:solidFill>
                <a:srgbClr val="000000"/>
              </a:solidFill>
              <a:latin typeface="Times New Roman" panose="02020603050405020304"/>
              <a:ea typeface="宋体" panose="02010600030101010101" pitchFamily="2" charset="-122"/>
              <a:sym typeface="宋体" panose="02010600030101010101" pitchFamily="2" charset="-122"/>
            </a:endParaRPr>
          </a:p>
          <a:p>
            <a:pPr defTabSz="914400">
              <a:lnSpc>
                <a:spcPts val="1000"/>
              </a:lnSpc>
              <a:tabLst>
                <a:tab pos="850900" algn="l"/>
                <a:tab pos="1308100" algn="l"/>
              </a:tabLst>
            </a:pPr>
            <a:endParaRPr lang="en-US" altLang="zh-CN" sz="2200" b="1">
              <a:solidFill>
                <a:srgbClr val="000000"/>
              </a:solidFill>
              <a:latin typeface="Times New Roman" panose="02020603050405020304"/>
              <a:ea typeface="宋体" panose="02010600030101010101" pitchFamily="2" charset="-122"/>
              <a:sym typeface="宋体" panose="02010600030101010101" pitchFamily="2" charset="-122"/>
            </a:endParaRPr>
          </a:p>
          <a:p>
            <a:pPr defTabSz="914400">
              <a:lnSpc>
                <a:spcPts val="1000"/>
              </a:lnSpc>
              <a:tabLst>
                <a:tab pos="850900" algn="l"/>
                <a:tab pos="1308100" algn="l"/>
              </a:tabLst>
            </a:pPr>
            <a:r>
              <a:rPr lang="en-US" altLang="zh-CN" sz="2200" b="1">
                <a:solidFill>
                  <a:srgbClr val="000000"/>
                </a:solidFill>
                <a:latin typeface="Times New Roman" panose="02020603050405020304"/>
                <a:ea typeface="宋体" panose="02010600030101010101" pitchFamily="2" charset="-122"/>
                <a:sym typeface="宋体" panose="02010600030101010101" pitchFamily="2" charset="-122"/>
              </a:rPr>
              <a:t>(</a:t>
            </a:r>
            <a:r>
              <a:rPr lang="zh-CN" altLang="en-US" sz="2200" b="1">
                <a:solidFill>
                  <a:srgbClr val="000000"/>
                </a:solidFill>
                <a:latin typeface="微软雅黑" panose="020B0503020204020204" charset="-122"/>
                <a:ea typeface="宋体" panose="02010600030101010101" pitchFamily="2" charset="-122"/>
                <a:sym typeface="宋体" panose="02010600030101010101" pitchFamily="2" charset="-122"/>
              </a:rPr>
              <a:t>例如多次训练</a:t>
            </a:r>
            <a:r>
              <a:rPr lang="en-US" altLang="zh-CN" sz="2200" b="1">
                <a:solidFill>
                  <a:srgbClr val="000000"/>
                </a:solidFill>
                <a:latin typeface="Times New Roman" panose="02020603050405020304"/>
                <a:ea typeface="宋体" panose="02010600030101010101" pitchFamily="2" charset="-122"/>
                <a:sym typeface="宋体" panose="02010600030101010101" pitchFamily="2" charset="-122"/>
              </a:rPr>
              <a:t>/</a:t>
            </a:r>
            <a:r>
              <a:rPr lang="zh-CN" altLang="en-US" sz="2200" b="1">
                <a:solidFill>
                  <a:srgbClr val="000000"/>
                </a:solidFill>
                <a:latin typeface="微软雅黑" panose="020B0503020204020204" charset="-122"/>
                <a:ea typeface="宋体" panose="02010600030101010101" pitchFamily="2" charset="-122"/>
                <a:sym typeface="宋体" panose="02010600030101010101" pitchFamily="2" charset="-122"/>
              </a:rPr>
              <a:t>测试的结果，多分类的两两混淆矩阵</a:t>
            </a:r>
            <a:r>
              <a:rPr lang="en-US" altLang="zh-CN" sz="2200" b="1">
                <a:solidFill>
                  <a:srgbClr val="000000"/>
                </a:solidFill>
                <a:latin typeface="Times New Roman" panose="02020603050405020304"/>
                <a:ea typeface="宋体" panose="02010600030101010101" pitchFamily="2" charset="-122"/>
                <a:sym typeface="宋体" panose="02010600030101010101" pitchFamily="2" charset="-122"/>
              </a:rPr>
              <a:t>)</a:t>
            </a:r>
            <a:endParaRPr lang="zh-CN" altLang="en-US" sz="2200" b="1">
              <a:latin typeface="Calibri" panose="020F0502020204030204" charset="0"/>
              <a:ea typeface="宋体" panose="02010600030101010101" pitchFamily="2" charset="-122"/>
            </a:endParaRPr>
          </a:p>
        </p:txBody>
      </p:sp>
      <p:pic>
        <p:nvPicPr>
          <p:cNvPr id="7" name="图片 6" descr="ws_381E.tmp"/>
          <p:cNvPicPr/>
          <p:nvPr/>
        </p:nvPicPr>
        <p:blipFill>
          <a:blip r:embed="rId1"/>
          <a:srcRect l="1617" t="34908" r="945" b="11462"/>
          <a:stretch>
            <a:fillRect/>
          </a:stretch>
        </p:blipFill>
        <p:spPr>
          <a:xfrm>
            <a:off x="117475" y="2228850"/>
            <a:ext cx="8909050" cy="3678238"/>
          </a:xfrm>
          <a:prstGeom prst="rect">
            <a:avLst/>
          </a:prstGeom>
          <a:noFill/>
          <a:ln w="9525">
            <a:noFill/>
          </a:ln>
        </p:spPr>
      </p:pic>
      <p:sp>
        <p:nvSpPr>
          <p:cNvPr id="30" name="TextBox 29"/>
          <p:cNvSpPr txBox="1"/>
          <p:nvPr/>
        </p:nvSpPr>
        <p:spPr>
          <a:xfrm>
            <a:off x="417513" y="2435225"/>
            <a:ext cx="3095625" cy="263525"/>
          </a:xfrm>
          <a:prstGeom prst="rect">
            <a:avLst/>
          </a:prstGeom>
          <a:noFill/>
        </p:spPr>
        <p:txBody>
          <a:bodyPr vert="horz" wrap="none" lIns="0" tIns="0" rIns="0" bIns="0" rtlCol="0">
            <a:spAutoFit/>
          </a:bodyPr>
          <a:lstStyle/>
          <a:p>
            <a:pPr>
              <a:lnSpc>
                <a:spcPts val="2180"/>
              </a:lnSpc>
            </a:pPr>
            <a:r>
              <a:rPr lang="zh-CN" altLang="en-US" noProof="1" smtClean="0">
                <a:solidFill>
                  <a:srgbClr val="FF0000"/>
                </a:solidFill>
                <a:latin typeface="微软雅黑" panose="020B0503020204020204" charset="-122"/>
                <a:ea typeface="宋体" panose="02010600030101010101" pitchFamily="2" charset="-122"/>
                <a:cs typeface="+mn-cs"/>
              </a:rPr>
              <a:t>宏</a:t>
            </a:r>
            <a:r>
              <a:rPr lang="en-US" altLang="zh-CN" sz="1595" b="1" noProof="1" smtClean="0">
                <a:solidFill>
                  <a:srgbClr val="FF0000"/>
                </a:solidFill>
                <a:latin typeface="Times New Roman" panose="02020603050405020304"/>
                <a:ea typeface="宋体" panose="02010600030101010101" pitchFamily="2" charset="-122"/>
                <a:cs typeface="+mn-cs"/>
              </a:rPr>
              <a:t>(macro-)</a:t>
            </a:r>
            <a:r>
              <a:rPr lang="zh-CN" altLang="en-US" noProof="1" smtClean="0">
                <a:solidFill>
                  <a:srgbClr val="000000"/>
                </a:solidFill>
                <a:latin typeface="微软雅黑" panose="020B0503020204020204" charset="-122"/>
                <a:ea typeface="宋体" panose="02010600030101010101" pitchFamily="2" charset="-122"/>
                <a:cs typeface="+mn-cs"/>
              </a:rPr>
              <a:t>查准率、查全率、</a:t>
            </a:r>
            <a:r>
              <a:rPr lang="en-US" altLang="zh-CN" noProof="1" smtClean="0">
                <a:solidFill>
                  <a:srgbClr val="000000"/>
                </a:solidFill>
                <a:latin typeface="Times New Roman" panose="02020603050405020304"/>
                <a:ea typeface="宋体" panose="02010600030101010101" pitchFamily="2" charset="-122"/>
                <a:cs typeface="+mn-cs"/>
              </a:rPr>
              <a:t>F1</a:t>
            </a:r>
            <a:endParaRPr lang="zh-CN" altLang="en-US" noProof="1">
              <a:solidFill>
                <a:srgbClr val="000000"/>
              </a:solidFill>
              <a:latin typeface="Times New Roman" panose="02020603050405020304"/>
            </a:endParaRPr>
          </a:p>
        </p:txBody>
      </p:sp>
      <p:sp>
        <p:nvSpPr>
          <p:cNvPr id="39942" name="TextBox 30"/>
          <p:cNvSpPr txBox="1"/>
          <p:nvPr/>
        </p:nvSpPr>
        <p:spPr>
          <a:xfrm>
            <a:off x="5022850" y="2435225"/>
            <a:ext cx="3052763" cy="263525"/>
          </a:xfrm>
          <a:prstGeom prst="rect">
            <a:avLst/>
          </a:prstGeom>
          <a:noFill/>
          <a:ln w="9525">
            <a:noFill/>
          </a:ln>
        </p:spPr>
        <p:txBody>
          <a:bodyPr wrap="none" lIns="0" tIns="0" rIns="0" bIns="0" anchor="t" anchorCtr="0">
            <a:spAutoFit/>
          </a:bodyPr>
          <a:lstStyle/>
          <a:p>
            <a:pPr>
              <a:lnSpc>
                <a:spcPts val="2190"/>
              </a:lnSpc>
            </a:pPr>
            <a:r>
              <a:rPr lang="zh-CN" altLang="en-US">
                <a:solidFill>
                  <a:srgbClr val="FF0000"/>
                </a:solidFill>
                <a:latin typeface="微软雅黑" panose="020B0503020204020204" charset="-122"/>
                <a:ea typeface="宋体" panose="02010600030101010101" pitchFamily="2" charset="-122"/>
              </a:rPr>
              <a:t>微</a:t>
            </a:r>
            <a:r>
              <a:rPr lang="en-US" altLang="zh-CN" sz="1600" b="1">
                <a:solidFill>
                  <a:srgbClr val="FF0000"/>
                </a:solidFill>
                <a:latin typeface="Times New Roman" panose="02020603050405020304"/>
                <a:ea typeface="宋体" panose="02010600030101010101" pitchFamily="2" charset="-122"/>
              </a:rPr>
              <a:t>(micro-)</a:t>
            </a:r>
            <a:r>
              <a:rPr lang="zh-CN" altLang="en-US">
                <a:solidFill>
                  <a:srgbClr val="000000"/>
                </a:solidFill>
                <a:latin typeface="微软雅黑" panose="020B0503020204020204" charset="-122"/>
                <a:ea typeface="宋体" panose="02010600030101010101" pitchFamily="2" charset="-122"/>
              </a:rPr>
              <a:t>查准率、查全率、</a:t>
            </a:r>
            <a:r>
              <a:rPr lang="en-US" altLang="zh-CN">
                <a:solidFill>
                  <a:srgbClr val="000000"/>
                </a:solidFill>
                <a:latin typeface="Times New Roman" panose="02020603050405020304"/>
                <a:ea typeface="宋体" panose="02010600030101010101" pitchFamily="2" charset="-122"/>
              </a:rPr>
              <a:t>F1</a:t>
            </a:r>
            <a:endParaRPr lang="zh-CN" altLang="en-US">
              <a:solidFill>
                <a:srgbClr val="000000"/>
              </a:solidFill>
              <a:latin typeface="Times New Roman" panose="02020603050405020304"/>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457200" y="6080125"/>
            <a:ext cx="3381375" cy="271463"/>
          </a:xfrm>
          <a:prstGeom prst="rect">
            <a:avLst/>
          </a:prstGeom>
          <a:noFill/>
          <a:ln w="9525" cap="flat" cmpd="sng">
            <a:solidFill>
              <a:srgbClr val="FF0000"/>
            </a:solidFill>
            <a:prstDash val="solid"/>
            <a:round/>
            <a:headEnd type="none" w="med" len="med"/>
            <a:tailEnd type="none" w="med" len="med"/>
          </a:ln>
        </p:spPr>
      </p:pic>
      <p:pic>
        <p:nvPicPr>
          <p:cNvPr id="4" name="图片 3"/>
          <p:cNvPicPr>
            <a:picLocks noChangeAspect="1"/>
          </p:cNvPicPr>
          <p:nvPr/>
        </p:nvPicPr>
        <p:blipFill>
          <a:blip r:embed="rId3"/>
          <a:stretch>
            <a:fillRect/>
          </a:stretch>
        </p:blipFill>
        <p:spPr>
          <a:xfrm>
            <a:off x="4383088" y="6086475"/>
            <a:ext cx="4695825" cy="265113"/>
          </a:xfrm>
          <a:prstGeom prst="rect">
            <a:avLst/>
          </a:prstGeom>
          <a:noFill/>
          <a:ln w="9525" cap="flat" cmpd="sng">
            <a:solidFill>
              <a:srgbClr val="00B0F0"/>
            </a:solidFill>
            <a:prstDash val="solid"/>
            <a:round/>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idx="4294967295"/>
          </p:nvPr>
        </p:nvSpPr>
        <p:spPr>
          <a:xfrm>
            <a:off x="-9939" y="173815"/>
            <a:ext cx="8229600" cy="869950"/>
          </a:xfrm>
        </p:spPr>
        <p:txBody>
          <a:bodyPr anchor="ctr" anchorCtr="0"/>
          <a:lstStyle/>
          <a:p>
            <a:r>
              <a:rPr lang="en-US" altLang="zh-CN" sz="3600" dirty="0">
                <a:latin typeface="Times New Roman" panose="02020603050405020304" pitchFamily="18" charset="0"/>
                <a:cs typeface="Times New Roman" panose="02020603050405020304" pitchFamily="18" charset="0"/>
              </a:rPr>
              <a:t>ROC</a:t>
            </a:r>
            <a:r>
              <a:rPr lang="zh-CN" altLang="en-US" sz="3600" dirty="0">
                <a:latin typeface="Times New Roman" panose="02020603050405020304" pitchFamily="18" charset="0"/>
                <a:cs typeface="Times New Roman" panose="02020603050405020304" pitchFamily="18" charset="0"/>
              </a:rPr>
              <a:t>与</a:t>
            </a:r>
            <a:r>
              <a:rPr lang="en-US" altLang="zh-CN" sz="3600" dirty="0">
                <a:latin typeface="Times New Roman" panose="02020603050405020304" pitchFamily="18" charset="0"/>
                <a:cs typeface="Times New Roman" panose="02020603050405020304" pitchFamily="18" charset="0"/>
              </a:rPr>
              <a:t>AUC</a:t>
            </a:r>
            <a:endParaRPr lang="zh-CN" altLang="en-US" sz="3600" dirty="0">
              <a:latin typeface="Times New Roman" panose="02020603050405020304" pitchFamily="18" charset="0"/>
              <a:cs typeface="Times New Roman" panose="02020603050405020304" pitchFamily="18" charset="0"/>
            </a:endParaRPr>
          </a:p>
        </p:txBody>
      </p:sp>
      <p:pic>
        <p:nvPicPr>
          <p:cNvPr id="40963" name="图片 1"/>
          <p:cNvPicPr>
            <a:picLocks noChangeAspect="1"/>
          </p:cNvPicPr>
          <p:nvPr/>
        </p:nvPicPr>
        <p:blipFill>
          <a:blip r:embed="rId1"/>
          <a:stretch>
            <a:fillRect/>
          </a:stretch>
        </p:blipFill>
        <p:spPr>
          <a:xfrm>
            <a:off x="1227751" y="803032"/>
            <a:ext cx="4198938" cy="3819525"/>
          </a:xfrm>
          <a:prstGeom prst="rect">
            <a:avLst/>
          </a:prstGeom>
          <a:noFill/>
          <a:ln w="9525">
            <a:noFill/>
          </a:ln>
        </p:spPr>
      </p:pic>
      <p:pic>
        <p:nvPicPr>
          <p:cNvPr id="3" name="图片 2"/>
          <p:cNvPicPr>
            <a:picLocks noChangeAspect="1"/>
          </p:cNvPicPr>
          <p:nvPr/>
        </p:nvPicPr>
        <p:blipFill>
          <a:blip r:embed="rId2"/>
          <a:stretch>
            <a:fillRect/>
          </a:stretch>
        </p:blipFill>
        <p:spPr>
          <a:xfrm>
            <a:off x="88106" y="4481026"/>
            <a:ext cx="2006600" cy="511175"/>
          </a:xfrm>
          <a:prstGeom prst="rect">
            <a:avLst/>
          </a:prstGeom>
          <a:noFill/>
          <a:ln w="9525">
            <a:noFill/>
          </a:ln>
        </p:spPr>
      </p:pic>
      <p:pic>
        <p:nvPicPr>
          <p:cNvPr id="4" name="图片 3"/>
          <p:cNvPicPr>
            <a:picLocks noChangeAspect="1"/>
          </p:cNvPicPr>
          <p:nvPr/>
        </p:nvPicPr>
        <p:blipFill>
          <a:blip r:embed="rId3"/>
          <a:stretch>
            <a:fillRect/>
          </a:stretch>
        </p:blipFill>
        <p:spPr>
          <a:xfrm>
            <a:off x="5794214" y="3939689"/>
            <a:ext cx="1835150" cy="541337"/>
          </a:xfrm>
          <a:prstGeom prst="rect">
            <a:avLst/>
          </a:prstGeom>
          <a:noFill/>
          <a:ln w="9525">
            <a:noFill/>
          </a:ln>
        </p:spPr>
      </p:pic>
      <p:sp>
        <p:nvSpPr>
          <p:cNvPr id="41990" name="右箭头 5"/>
          <p:cNvSpPr/>
          <p:nvPr/>
        </p:nvSpPr>
        <p:spPr>
          <a:xfrm>
            <a:off x="5059977" y="4118283"/>
            <a:ext cx="733425" cy="157162"/>
          </a:xfrm>
          <a:prstGeom prst="rightArrow">
            <a:avLst>
              <a:gd name="adj1" fmla="val 50000"/>
              <a:gd name="adj2" fmla="val 50037"/>
            </a:avLst>
          </a:prstGeom>
          <a:solidFill>
            <a:srgbClr val="FF0000"/>
          </a:solidFill>
          <a:ln w="12700" cap="flat" cmpd="sng">
            <a:solidFill>
              <a:schemeClr val="bg1"/>
            </a:solidFill>
            <a:prstDash val="solid"/>
            <a:round/>
            <a:headEnd type="none" w="med" len="med"/>
            <a:tailEnd type="triangle" w="med" len="med"/>
          </a:ln>
        </p:spPr>
        <p:txBody>
          <a:bodyPr wrap="square" lIns="91440" tIns="45720" rIns="91440" bIns="45720" anchor="t" anchorCtr="0"/>
          <a:lstStyle/>
          <a:p>
            <a:pPr algn="ctr"/>
            <a:endParaRPr lang="zh-CN" altLang="en-US">
              <a:solidFill>
                <a:srgbClr val="FF0000"/>
              </a:solidFill>
              <a:latin typeface="Calibri" panose="020F0502020204030204" charset="0"/>
              <a:ea typeface="宋体" panose="02010600030101010101" pitchFamily="2" charset="-122"/>
            </a:endParaRPr>
          </a:p>
        </p:txBody>
      </p:sp>
      <p:sp>
        <p:nvSpPr>
          <p:cNvPr id="41991" name="右箭头 6"/>
          <p:cNvSpPr/>
          <p:nvPr/>
        </p:nvSpPr>
        <p:spPr>
          <a:xfrm rot="5580000">
            <a:off x="409575" y="3709070"/>
            <a:ext cx="1363663" cy="277813"/>
          </a:xfrm>
          <a:prstGeom prst="rightArrow">
            <a:avLst>
              <a:gd name="adj1" fmla="val 19148"/>
              <a:gd name="adj2" fmla="val 49881"/>
            </a:avLst>
          </a:prstGeom>
          <a:solidFill>
            <a:srgbClr val="FF0000"/>
          </a:solidFill>
          <a:ln w="12700" cap="flat" cmpd="sng">
            <a:solidFill>
              <a:schemeClr val="bg1"/>
            </a:solidFill>
            <a:prstDash val="solid"/>
            <a:round/>
            <a:headEnd type="none" w="med" len="med"/>
            <a:tailEnd type="triangle" w="med" len="med"/>
          </a:ln>
        </p:spPr>
        <p:txBody>
          <a:bodyPr wrap="square" lIns="91440" tIns="45720" rIns="91440" bIns="45720" anchor="t" anchorCtr="0"/>
          <a:lstStyle/>
          <a:p>
            <a:pPr algn="ctr"/>
            <a:endParaRPr lang="zh-CN" altLang="en-US">
              <a:solidFill>
                <a:srgbClr val="FF0000"/>
              </a:solidFill>
              <a:latin typeface="Calibri" panose="020F0502020204030204" charset="0"/>
              <a:ea typeface="宋体" panose="02010600030101010101" pitchFamily="2" charset="-122"/>
            </a:endParaRPr>
          </a:p>
        </p:txBody>
      </p:sp>
      <p:sp>
        <p:nvSpPr>
          <p:cNvPr id="8" name="文本框 7"/>
          <p:cNvSpPr txBox="1"/>
          <p:nvPr/>
        </p:nvSpPr>
        <p:spPr>
          <a:xfrm>
            <a:off x="5951538" y="1364333"/>
            <a:ext cx="2540000" cy="1535112"/>
          </a:xfrm>
          <a:prstGeom prst="rect">
            <a:avLst/>
          </a:prstGeom>
          <a:noFill/>
          <a:ln w="9525">
            <a:noFill/>
          </a:ln>
        </p:spPr>
        <p:txBody>
          <a:bodyPr wrap="square" anchor="t" anchorCtr="0">
            <a:spAutoFit/>
          </a:bodyPr>
          <a:lstStyle/>
          <a:p>
            <a:pPr defTabSz="914400">
              <a:lnSpc>
                <a:spcPts val="2815"/>
              </a:lnSpc>
              <a:tabLst>
                <a:tab pos="431800" algn="l"/>
                <a:tab pos="2501900" algn="l"/>
                <a:tab pos="5359400" algn="l"/>
              </a:tabLst>
            </a:pPr>
            <a:r>
              <a:rPr lang="en-US" altLang="zh-CN">
                <a:solidFill>
                  <a:srgbClr val="FF0000"/>
                </a:solidFill>
                <a:latin typeface="Times New Roman" panose="02020603050405020304"/>
                <a:ea typeface="宋体" panose="02010600030101010101" pitchFamily="2" charset="-122"/>
              </a:rPr>
              <a:t>ROC (Receiver Operating Characteristic) Curve </a:t>
            </a:r>
            <a:endParaRPr lang="en-US" altLang="zh-CN">
              <a:solidFill>
                <a:srgbClr val="FF0000"/>
              </a:solidFill>
              <a:latin typeface="Times New Roman" panose="02020603050405020304"/>
              <a:ea typeface="宋体" panose="02010600030101010101" pitchFamily="2" charset="-122"/>
            </a:endParaRPr>
          </a:p>
          <a:p>
            <a:pPr defTabSz="914400">
              <a:lnSpc>
                <a:spcPts val="2815"/>
              </a:lnSpc>
              <a:tabLst>
                <a:tab pos="431800" algn="l"/>
                <a:tab pos="2501900" algn="l"/>
                <a:tab pos="5359400" algn="l"/>
              </a:tabLst>
            </a:pPr>
            <a:r>
              <a:rPr lang="zh-CN" altLang="en-US" b="1">
                <a:solidFill>
                  <a:schemeClr val="accent2"/>
                </a:solidFill>
                <a:latin typeface="Times New Roman" panose="02020603050405020304"/>
                <a:ea typeface="宋体" panose="02010600030101010101" pitchFamily="2" charset="-122"/>
              </a:rPr>
              <a:t>受试者工作特征曲线</a:t>
            </a:r>
            <a:endParaRPr lang="zh-CN" altLang="en-US" b="1">
              <a:solidFill>
                <a:schemeClr val="accent2"/>
              </a:solidFill>
              <a:latin typeface="Times New Roman" panose="02020603050405020304"/>
              <a:ea typeface="宋体" panose="02010600030101010101" pitchFamily="2" charset="-122"/>
            </a:endParaRPr>
          </a:p>
        </p:txBody>
      </p:sp>
      <p:sp>
        <p:nvSpPr>
          <p:cNvPr id="41993" name="右箭头 8"/>
          <p:cNvSpPr/>
          <p:nvPr/>
        </p:nvSpPr>
        <p:spPr>
          <a:xfrm rot="1620000">
            <a:off x="4838700" y="1532608"/>
            <a:ext cx="1022350" cy="330200"/>
          </a:xfrm>
          <a:prstGeom prst="rightArrow">
            <a:avLst>
              <a:gd name="adj1" fmla="val 19148"/>
              <a:gd name="adj2" fmla="val 49911"/>
            </a:avLst>
          </a:prstGeom>
          <a:solidFill>
            <a:srgbClr val="FF0000"/>
          </a:solidFill>
          <a:ln w="12700" cap="flat" cmpd="sng">
            <a:solidFill>
              <a:schemeClr val="bg1"/>
            </a:solidFill>
            <a:prstDash val="solid"/>
            <a:round/>
            <a:headEnd type="none" w="med" len="med"/>
            <a:tailEnd type="triangle" w="med" len="med"/>
          </a:ln>
        </p:spPr>
        <p:txBody>
          <a:bodyPr wrap="square" lIns="91440" tIns="45720" rIns="91440" bIns="45720" anchor="t" anchorCtr="0"/>
          <a:lstStyle/>
          <a:p>
            <a:pPr algn="ctr"/>
            <a:endParaRPr lang="zh-CN" altLang="en-US">
              <a:solidFill>
                <a:srgbClr val="FF0000"/>
              </a:solidFill>
              <a:latin typeface="Calibri" panose="020F0502020204030204" charset="0"/>
              <a:ea typeface="宋体" panose="02010600030101010101" pitchFamily="2" charset="-122"/>
            </a:endParaRPr>
          </a:p>
        </p:txBody>
      </p:sp>
      <p:sp>
        <p:nvSpPr>
          <p:cNvPr id="16" name="右箭头 15"/>
          <p:cNvSpPr/>
          <p:nvPr/>
        </p:nvSpPr>
        <p:spPr>
          <a:xfrm rot="5580000">
            <a:off x="849334" y="2891348"/>
            <a:ext cx="3540439" cy="281731"/>
          </a:xfrm>
          <a:prstGeom prst="rightArrow">
            <a:avLst>
              <a:gd name="adj1" fmla="val 29754"/>
              <a:gd name="adj2" fmla="val 49797"/>
            </a:avLst>
          </a:prstGeom>
          <a:solidFill>
            <a:srgbClr val="FF0000"/>
          </a:solidFill>
          <a:ln w="12700" cap="flat" cmpd="sng">
            <a:solidFill>
              <a:schemeClr val="bg1"/>
            </a:solidFill>
            <a:prstDash val="solid"/>
            <a:round/>
            <a:headEnd type="none" w="med" len="med"/>
            <a:tailEnd type="triangle" w="med" len="med"/>
          </a:ln>
        </p:spPr>
        <p:txBody>
          <a:bodyPr wrap="square" lIns="91440" tIns="45720" rIns="91440" bIns="45720" anchor="t" anchorCtr="0"/>
          <a:lstStyle/>
          <a:p>
            <a:pPr algn="ctr"/>
            <a:endParaRPr lang="zh-CN" altLang="en-US">
              <a:solidFill>
                <a:srgbClr val="FF0000"/>
              </a:solidFill>
              <a:latin typeface="Calibri" panose="020F0502020204030204" charset="0"/>
              <a:ea typeface="宋体" panose="02010600030101010101" pitchFamily="2"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rcRect l="6599" r="6479" b="56436"/>
          <a:stretch>
            <a:fillRect/>
          </a:stretch>
        </p:blipFill>
        <p:spPr>
          <a:xfrm>
            <a:off x="596265" y="5300980"/>
            <a:ext cx="7385685" cy="779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bldLvl="0" animBg="1"/>
      <p:bldP spid="41990" grpId="1" animBg="1"/>
      <p:bldP spid="41991" grpId="0" bldLvl="0" animBg="1"/>
      <p:bldP spid="41991" grpId="1" animBg="1"/>
      <p:bldP spid="8" grpId="0"/>
      <p:bldP spid="8" grpId="1"/>
      <p:bldP spid="41993" grpId="0" bldLvl="0" animBg="1"/>
      <p:bldP spid="41993" grpId="1" animBg="1"/>
      <p:bldP spid="16" grpId="0" bldLvl="0" animBg="1"/>
      <p:bldP spid="1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685" y="1052623"/>
            <a:ext cx="8470106" cy="485982"/>
          </a:xfrm>
        </p:spPr>
        <p:txBody>
          <a:bodyPr>
            <a:normAutofit fontScale="90000"/>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什么是</a:t>
            </a:r>
            <a:r>
              <a:rPr lang="zh-CN" altLang="en-US"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好的模型</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object 5"/>
          <p:cNvSpPr txBox="1"/>
          <p:nvPr/>
        </p:nvSpPr>
        <p:spPr>
          <a:xfrm>
            <a:off x="3788913" y="1972686"/>
            <a:ext cx="4619625" cy="3049905"/>
          </a:xfrm>
          <a:prstGeom prst="rect">
            <a:avLst/>
          </a:prstGeom>
          <a:ln>
            <a:solidFill>
              <a:schemeClr val="tx1"/>
            </a:solidFill>
            <a:prstDash val="dashDot"/>
          </a:ln>
        </p:spPr>
        <p:txBody>
          <a:bodyPr vert="horz" wrap="square" lIns="0" tIns="0" rIns="0" bIns="0" rtlCol="0">
            <a:spAutoFit/>
          </a:bodyPr>
          <a:lstStyle/>
          <a:p>
            <a:pPr marL="355600" indent="-342900">
              <a:buFont typeface="Arial" panose="020B0604020202020204" pitchFamily="34" charset="0"/>
              <a:buChar char="•"/>
              <a:tabLst>
                <a:tab pos="297815" algn="l"/>
                <a:tab pos="298450" algn="l"/>
              </a:tabLst>
            </a:pPr>
            <a:r>
              <a:rPr lang="zh-CN" altLang="en-US" sz="1650" b="1" spc="-5" dirty="0" smtClean="0">
                <a:solidFill>
                  <a:srgbClr val="FF0000"/>
                </a:solidFill>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泛化能力</a:t>
            </a:r>
            <a:endParaRPr lang="zh-CN" altLang="en-US" sz="1650" b="1" spc="-5" dirty="0" smtClean="0">
              <a:solidFill>
                <a:srgbClr val="FF0000"/>
              </a:solidFill>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12700">
              <a:buFont typeface="Arial" panose="020B0604020202020204" pitchFamily="34" charset="0"/>
              <a:tabLst>
                <a:tab pos="297815" algn="l"/>
                <a:tab pos="298450" algn="l"/>
              </a:tabLst>
            </a:pPr>
            <a:r>
              <a:rPr lang="en-US" altLang="zh-CN" sz="1650" b="1" spc="-5" dirty="0" smtClean="0">
                <a:solidFill>
                  <a:srgbClr val="FF0000"/>
                </a:solidFill>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        </a:t>
            </a:r>
            <a:r>
              <a:rPr lang="zh-CN" altLang="en-US" sz="1650" spc="-5"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能否在实际的业务数据</a:t>
            </a:r>
            <a:r>
              <a:rPr lang="zh-CN" altLang="en-US" sz="1650" spc="-5" dirty="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也</a:t>
            </a:r>
            <a:r>
              <a:rPr lang="zh-CN" altLang="en-US" sz="1650" spc="-5"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能预测准确</a:t>
            </a:r>
            <a:endParaRPr lang="en-US" altLang="zh-CN" sz="1650" spc="-5"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469900" lvl="1">
              <a:tabLst>
                <a:tab pos="297815" algn="l"/>
                <a:tab pos="298450" algn="l"/>
              </a:tabLst>
            </a:pPr>
            <a:endParaRPr lang="en-US" sz="1650" b="1" spc="-5"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355600" indent="-342900">
              <a:buFont typeface="Arial" panose="020B0604020202020204" pitchFamily="34" charset="0"/>
              <a:buChar char="•"/>
              <a:tabLst>
                <a:tab pos="297815" algn="l"/>
                <a:tab pos="298450" algn="l"/>
              </a:tabLst>
            </a:pPr>
            <a:r>
              <a:rPr lang="zh-CN" altLang="en-US" sz="1650" b="1" spc="-5"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可解释性</a:t>
            </a:r>
            <a:endParaRPr lang="en-US" altLang="zh-CN" sz="1650" b="1" spc="-5"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469900" lvl="1">
              <a:tabLst>
                <a:tab pos="297815" algn="l"/>
                <a:tab pos="298450" algn="l"/>
              </a:tabLst>
            </a:pPr>
            <a:r>
              <a:rPr lang="zh-CN" altLang="en-US" sz="1650" spc="-5" dirty="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预测的结果是否容易被</a:t>
            </a:r>
            <a:r>
              <a:rPr lang="zh-CN" altLang="en-US" sz="1650" spc="-5"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解释</a:t>
            </a:r>
            <a:endParaRPr lang="en-US" altLang="zh-CN" sz="1650" spc="-5"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469900" lvl="1">
              <a:tabLst>
                <a:tab pos="297815" algn="l"/>
                <a:tab pos="298450" algn="l"/>
              </a:tabLst>
            </a:pPr>
            <a:endParaRPr lang="en-US" altLang="zh-CN" sz="1650" b="1"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355600" indent="-342900">
              <a:spcBef>
                <a:spcPts val="5"/>
              </a:spcBef>
              <a:buFont typeface="Arial" panose="020B0604020202020204" pitchFamily="34" charset="0"/>
              <a:buChar char="•"/>
              <a:tabLst>
                <a:tab pos="297815" algn="l"/>
                <a:tab pos="298450" algn="l"/>
              </a:tabLst>
            </a:pPr>
            <a:r>
              <a:rPr lang="zh-CN" altLang="en-US" sz="1650" b="1"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预测速率</a:t>
            </a:r>
            <a:endParaRPr lang="en-US" altLang="zh-CN" sz="1650" dirty="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469900" lvl="1">
              <a:spcBef>
                <a:spcPts val="5"/>
              </a:spcBef>
              <a:tabLst>
                <a:tab pos="297815" algn="l"/>
                <a:tab pos="298450" algn="l"/>
              </a:tabLst>
            </a:pPr>
            <a:r>
              <a:rPr lang="zh-CN" altLang="en-US" sz="1650"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每一条数据的预测需要多长时间</a:t>
            </a:r>
            <a:endParaRPr lang="en-US" altLang="zh-CN" sz="1650"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469900" lvl="1">
              <a:spcBef>
                <a:spcPts val="5"/>
              </a:spcBef>
              <a:tabLst>
                <a:tab pos="297815" algn="l"/>
                <a:tab pos="298450" algn="l"/>
              </a:tabLst>
            </a:pPr>
            <a:endParaRPr lang="en-US" altLang="zh-CN" sz="1650" dirty="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355600" indent="-342900">
              <a:spcBef>
                <a:spcPts val="5"/>
              </a:spcBef>
              <a:buFont typeface="Arial" panose="020B0604020202020204" pitchFamily="34" charset="0"/>
              <a:buChar char="•"/>
              <a:tabLst>
                <a:tab pos="297815" algn="l"/>
                <a:tab pos="298450" algn="l"/>
              </a:tabLst>
            </a:pPr>
            <a:r>
              <a:rPr lang="zh-CN" altLang="en-US" sz="1650" b="1" spc="-5" dirty="0" smtClean="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可塑性</a:t>
            </a:r>
            <a:endParaRPr lang="en-US" altLang="zh-CN" sz="1650" b="1" spc="-5" dirty="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a:p>
            <a:pPr marL="469900" lvl="1">
              <a:spcBef>
                <a:spcPts val="5"/>
              </a:spcBef>
              <a:tabLst>
                <a:tab pos="297815" algn="l"/>
                <a:tab pos="298450" algn="l"/>
              </a:tabLst>
            </a:pPr>
            <a:r>
              <a:rPr lang="zh-CN" altLang="en-US" sz="1650" dirty="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rPr>
              <a:t>实际业务过程中数据量可能很大，随着业务量增大，预测的速率是否仍然可以接受</a:t>
            </a:r>
            <a:endParaRPr sz="1650" dirty="0">
              <a:latin typeface="Huawei Sans" panose="020C0503030203020204" pitchFamily="34" charset="0"/>
              <a:ea typeface="方正兰亭黑简体" panose="02000000000000000000" pitchFamily="2" charset="-122"/>
              <a:cs typeface="Arial" panose="020B0604020202020204"/>
              <a:sym typeface="Huawei Sans" panose="020C0503030203020204" pitchFamily="34" charset="0"/>
            </a:endParaRPr>
          </a:p>
        </p:txBody>
      </p:sp>
      <p:pic>
        <p:nvPicPr>
          <p:cNvPr id="101" name="图片 100"/>
          <p:cNvPicPr/>
          <p:nvPr/>
        </p:nvPicPr>
        <p:blipFill>
          <a:blip r:embed="rId1"/>
          <a:stretch>
            <a:fillRect/>
          </a:stretch>
        </p:blipFill>
        <p:spPr>
          <a:xfrm>
            <a:off x="899795" y="2421255"/>
            <a:ext cx="2283460" cy="1850390"/>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图片 3"/>
          <p:cNvPicPr>
            <a:picLocks noChangeAspect="1"/>
          </p:cNvPicPr>
          <p:nvPr/>
        </p:nvPicPr>
        <p:blipFill>
          <a:blip r:embed="rId1"/>
          <a:srcRect r="51312" b="28065"/>
          <a:stretch>
            <a:fillRect/>
          </a:stretch>
        </p:blipFill>
        <p:spPr>
          <a:xfrm>
            <a:off x="5076190" y="2493010"/>
            <a:ext cx="2049780" cy="2962275"/>
          </a:xfrm>
          <a:prstGeom prst="rect">
            <a:avLst/>
          </a:prstGeom>
          <a:noFill/>
          <a:ln w="9525">
            <a:noFill/>
          </a:ln>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rcRect b="3207"/>
          <a:stretch>
            <a:fillRect/>
          </a:stretch>
        </p:blipFill>
        <p:spPr>
          <a:xfrm>
            <a:off x="179705" y="116840"/>
            <a:ext cx="8496935" cy="1732043"/>
          </a:xfrm>
          <a:prstGeom prst="rect">
            <a:avLst/>
          </a:prstGeom>
        </p:spPr>
      </p:pic>
      <p:pic>
        <p:nvPicPr>
          <p:cNvPr id="4" name="图片 3" descr="图片1"/>
          <p:cNvPicPr>
            <a:picLocks noChangeAspect="1"/>
          </p:cNvPicPr>
          <p:nvPr/>
        </p:nvPicPr>
        <p:blipFill>
          <a:blip r:embed="rId3"/>
          <a:stretch>
            <a:fillRect/>
          </a:stretch>
        </p:blipFill>
        <p:spPr>
          <a:xfrm>
            <a:off x="1475740" y="2502535"/>
            <a:ext cx="2042795" cy="2952750"/>
          </a:xfrm>
          <a:prstGeom prst="rect">
            <a:avLst/>
          </a:prstGeom>
        </p:spPr>
      </p:pic>
      <p:cxnSp>
        <p:nvCxnSpPr>
          <p:cNvPr id="6" name="直接连接符 5"/>
          <p:cNvCxnSpPr/>
          <p:nvPr/>
        </p:nvCxnSpPr>
        <p:spPr>
          <a:xfrm>
            <a:off x="5508625" y="3933190"/>
            <a:ext cx="1394460" cy="1905"/>
          </a:xfrm>
          <a:prstGeom prst="line">
            <a:avLst/>
          </a:prstGeom>
          <a:solidFill>
            <a:schemeClr val="accent1"/>
          </a:solidFill>
          <a:ln w="9525" cap="flat" cmpd="sng" algn="ctr">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000" fill="hold">
                                          <p:stCondLst>
                                            <p:cond delay="0"/>
                                          </p:stCondLst>
                                        </p:cTn>
                                        <p:tgtEl>
                                          <p:spTgt spid="35843"/>
                                        </p:tgtEl>
                                        <p:attrNameLst>
                                          <p:attrName>style.visibility</p:attrName>
                                        </p:attrNameLst>
                                      </p:cBhvr>
                                      <p:to>
                                        <p:strVal val="visible"/>
                                      </p:to>
                                    </p:set>
                                    <p:animEffect transition="in" filter="box(in)">
                                      <p:cBhvr>
                                        <p:cTn id="17" dur="1000"/>
                                        <p:tgtEl>
                                          <p:spTgt spid="358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标题 1"/>
          <p:cNvSpPr>
            <a:spLocks noGrp="1"/>
          </p:cNvSpPr>
          <p:nvPr>
            <p:ph type="title"/>
          </p:nvPr>
        </p:nvSpPr>
        <p:spPr/>
        <p:txBody>
          <a:bodyPr anchor="ctr" anchorCtr="0"/>
          <a:lstStyle/>
          <a:p>
            <a:r>
              <a:rPr lang="en-US" altLang="zh-CN" dirty="0" smtClean="0"/>
              <a:t>AUC</a:t>
            </a:r>
            <a:r>
              <a:rPr lang="zh-CN" altLang="en-US" dirty="0" smtClean="0"/>
              <a:t>的计算方法</a:t>
            </a:r>
            <a:endParaRPr lang="zh-CN" altLang="en-US" dirty="0"/>
          </a:p>
        </p:txBody>
      </p:sp>
      <p:pic>
        <p:nvPicPr>
          <p:cNvPr id="11" name="图片 10" descr="ws_3C07.tmp"/>
          <p:cNvPicPr/>
          <p:nvPr/>
        </p:nvPicPr>
        <p:blipFill>
          <a:blip r:embed="rId1"/>
          <a:stretch>
            <a:fillRect/>
          </a:stretch>
        </p:blipFill>
        <p:spPr>
          <a:xfrm>
            <a:off x="593725" y="1319932"/>
            <a:ext cx="1358900" cy="406400"/>
          </a:xfrm>
          <a:prstGeom prst="rect">
            <a:avLst/>
          </a:prstGeom>
          <a:noFill/>
          <a:ln w="9525">
            <a:noFill/>
          </a:ln>
        </p:spPr>
      </p:pic>
      <p:pic>
        <p:nvPicPr>
          <p:cNvPr id="12" name="图片 11" descr="ws_3C08.tmp"/>
          <p:cNvPicPr/>
          <p:nvPr/>
        </p:nvPicPr>
        <p:blipFill>
          <a:blip r:embed="rId2"/>
          <a:stretch>
            <a:fillRect/>
          </a:stretch>
        </p:blipFill>
        <p:spPr>
          <a:xfrm>
            <a:off x="1978025" y="1142132"/>
            <a:ext cx="6667500" cy="774700"/>
          </a:xfrm>
          <a:prstGeom prst="rect">
            <a:avLst/>
          </a:prstGeom>
          <a:noFill/>
          <a:ln w="9525">
            <a:noFill/>
          </a:ln>
        </p:spPr>
      </p:pic>
      <p:sp>
        <p:nvSpPr>
          <p:cNvPr id="5" name="矩形 4"/>
          <p:cNvSpPr/>
          <p:nvPr/>
        </p:nvSpPr>
        <p:spPr>
          <a:xfrm>
            <a:off x="251520" y="944563"/>
            <a:ext cx="1475084" cy="400110"/>
          </a:xfrm>
          <a:prstGeom prst="rect">
            <a:avLst/>
          </a:prstGeom>
        </p:spPr>
        <p:txBody>
          <a:bodyPr wrap="none">
            <a:spAutoFit/>
          </a:bodyPr>
          <a:lstStyle/>
          <a:p>
            <a:r>
              <a:rPr lang="zh-CN" altLang="en-US" sz="2000" b="1" dirty="0">
                <a:solidFill>
                  <a:srgbClr val="2B15FF"/>
                </a:solidFill>
                <a:latin typeface="PingFang SC"/>
              </a:rPr>
              <a:t>排序损失法</a:t>
            </a:r>
            <a:endParaRPr lang="zh-CN" altLang="en-US" sz="2000" b="1" dirty="0">
              <a:solidFill>
                <a:srgbClr val="2B15FF"/>
              </a:solidFill>
              <a:latin typeface="PingFang SC"/>
            </a:endParaRPr>
          </a:p>
        </p:txBody>
      </p:sp>
      <p:sp>
        <p:nvSpPr>
          <p:cNvPr id="6" name="矩形 5"/>
          <p:cNvSpPr/>
          <p:nvPr/>
        </p:nvSpPr>
        <p:spPr>
          <a:xfrm>
            <a:off x="366658" y="2071884"/>
            <a:ext cx="958917" cy="400110"/>
          </a:xfrm>
          <a:prstGeom prst="rect">
            <a:avLst/>
          </a:prstGeom>
        </p:spPr>
        <p:txBody>
          <a:bodyPr wrap="none">
            <a:spAutoFit/>
          </a:bodyPr>
          <a:lstStyle/>
          <a:p>
            <a:r>
              <a:rPr lang="zh-CN" altLang="en-US" sz="2000" b="1" dirty="0">
                <a:solidFill>
                  <a:srgbClr val="2B15FF"/>
                </a:solidFill>
                <a:latin typeface="PingFang SC"/>
              </a:rPr>
              <a:t>排序法</a:t>
            </a:r>
            <a:endParaRPr lang="zh-CN" altLang="en-US" sz="2000" b="1" dirty="0">
              <a:solidFill>
                <a:srgbClr val="2B15FF"/>
              </a:solidFill>
              <a:latin typeface="PingFang SC"/>
            </a:endParaRPr>
          </a:p>
        </p:txBody>
      </p:sp>
      <p:sp>
        <p:nvSpPr>
          <p:cNvPr id="17" name="内容占位符 2"/>
          <p:cNvSpPr>
            <a:spLocks noGrp="1"/>
          </p:cNvSpPr>
          <p:nvPr>
            <p:ph idx="1"/>
          </p:nvPr>
        </p:nvSpPr>
        <p:spPr>
          <a:xfrm>
            <a:off x="487017" y="2484321"/>
            <a:ext cx="8229600" cy="4525963"/>
          </a:xfrm>
        </p:spPr>
        <p:txBody>
          <a:bodyPr anchor="t" anchorCtr="0"/>
          <a:lstStyle/>
          <a:p>
            <a:pPr>
              <a:lnSpc>
                <a:spcPct val="110000"/>
              </a:lnSpc>
              <a:spcBef>
                <a:spcPts val="25"/>
              </a:spcBef>
            </a:pPr>
            <a:r>
              <a:rPr lang="zh-CN" altLang="en-US" sz="2200" b="1" dirty="0">
                <a:solidFill>
                  <a:schemeClr val="tx1"/>
                </a:solidFill>
              </a:rPr>
              <a:t>首先对</a:t>
            </a:r>
            <a:r>
              <a:rPr lang="zh-CN" altLang="en-US" sz="2200" b="1" dirty="0">
                <a:solidFill>
                  <a:srgbClr val="FF0000"/>
                </a:solidFill>
              </a:rPr>
              <a:t>score</a:t>
            </a:r>
            <a:r>
              <a:rPr lang="zh-CN" altLang="en-US" sz="2200" b="1" dirty="0">
                <a:solidFill>
                  <a:schemeClr val="tx1"/>
                </a:solidFill>
              </a:rPr>
              <a:t>从大到小排序，然后令最大score对应的样本的</a:t>
            </a:r>
            <a:r>
              <a:rPr lang="zh-CN" altLang="en-US" sz="2200" b="1" dirty="0">
                <a:solidFill>
                  <a:srgbClr val="FF0000"/>
                </a:solidFill>
              </a:rPr>
              <a:t>rank</a:t>
            </a:r>
            <a:r>
              <a:rPr lang="zh-CN" altLang="en-US" sz="2200" b="1" dirty="0">
                <a:solidFill>
                  <a:schemeClr val="tx1"/>
                </a:solidFill>
              </a:rPr>
              <a:t>为 </a:t>
            </a:r>
            <a:r>
              <a:rPr lang="zh-CN" altLang="en-US" sz="2200" b="1" i="1" dirty="0">
                <a:solidFill>
                  <a:srgbClr val="FF0000"/>
                </a:solidFill>
              </a:rPr>
              <a:t>n</a:t>
            </a:r>
            <a:r>
              <a:rPr lang="zh-CN" altLang="en-US" sz="2200" b="1" dirty="0">
                <a:solidFill>
                  <a:schemeClr val="tx1"/>
                </a:solidFill>
              </a:rPr>
              <a:t>，第二大score对应样本的</a:t>
            </a:r>
            <a:r>
              <a:rPr lang="zh-CN" altLang="en-US" sz="2200" b="1" dirty="0">
                <a:solidFill>
                  <a:srgbClr val="FF0000"/>
                </a:solidFill>
              </a:rPr>
              <a:t>rank</a:t>
            </a:r>
            <a:r>
              <a:rPr lang="zh-CN" altLang="en-US" sz="2200" b="1" dirty="0">
                <a:solidFill>
                  <a:schemeClr val="tx1"/>
                </a:solidFill>
              </a:rPr>
              <a:t>为</a:t>
            </a:r>
            <a:r>
              <a:rPr lang="zh-CN" altLang="en-US" sz="2200" b="1" i="1" dirty="0">
                <a:solidFill>
                  <a:srgbClr val="FF0000"/>
                </a:solidFill>
              </a:rPr>
              <a:t>n</a:t>
            </a:r>
            <a:r>
              <a:rPr lang="zh-CN" altLang="en-US" sz="2200" b="1" dirty="0">
                <a:solidFill>
                  <a:srgbClr val="FF0000"/>
                </a:solidFill>
              </a:rPr>
              <a:t>-1</a:t>
            </a:r>
            <a:r>
              <a:rPr lang="zh-CN" altLang="en-US" sz="2200" b="1" dirty="0">
                <a:solidFill>
                  <a:schemeClr val="tx1"/>
                </a:solidFill>
              </a:rPr>
              <a:t>，以此类推。然后把所有的</a:t>
            </a:r>
            <a:r>
              <a:rPr lang="zh-CN" altLang="en-US" sz="2200" b="1" dirty="0">
                <a:solidFill>
                  <a:srgbClr val="FF0000"/>
                </a:solidFill>
              </a:rPr>
              <a:t>正类样本</a:t>
            </a:r>
            <a:r>
              <a:rPr lang="zh-CN" altLang="en-US" sz="2200" b="1" dirty="0">
                <a:solidFill>
                  <a:schemeClr val="tx1"/>
                </a:solidFill>
              </a:rPr>
              <a:t>的rank相加，再减去M-1种两个正样本组合的情况。得到的就是所有的样本中有多少对正类样本的score大于负类样本的score。然后再除以M×N。其中M为正类样本的数目，N为负类样本的数目，即</a:t>
            </a:r>
            <a:endParaRPr lang="zh-CN" altLang="en-US" sz="2200" b="1" dirty="0">
              <a:solidFill>
                <a:schemeClr val="tx1"/>
              </a:solidFill>
            </a:endParaRPr>
          </a:p>
        </p:txBody>
      </p:sp>
      <p:pic>
        <p:nvPicPr>
          <p:cNvPr id="7" name="图片 6"/>
          <p:cNvPicPr>
            <a:picLocks noChangeAspect="1"/>
          </p:cNvPicPr>
          <p:nvPr/>
        </p:nvPicPr>
        <p:blipFill>
          <a:blip r:embed="rId3"/>
          <a:stretch>
            <a:fillRect/>
          </a:stretch>
        </p:blipFill>
        <p:spPr>
          <a:xfrm>
            <a:off x="1547664" y="5949280"/>
            <a:ext cx="5362575" cy="771525"/>
          </a:xfrm>
          <a:prstGeom prst="rect">
            <a:avLst/>
          </a:prstGeom>
        </p:spPr>
      </p:pic>
      <p:pic>
        <p:nvPicPr>
          <p:cNvPr id="9" name="图片 8"/>
          <p:cNvPicPr>
            <a:picLocks noChangeAspect="1"/>
          </p:cNvPicPr>
          <p:nvPr/>
        </p:nvPicPr>
        <p:blipFill>
          <a:blip r:embed="rId4"/>
          <a:stretch>
            <a:fillRect/>
          </a:stretch>
        </p:blipFill>
        <p:spPr>
          <a:xfrm>
            <a:off x="-123521" y="4809632"/>
            <a:ext cx="9391042" cy="122944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circle(in)">
                                      <p:cBhvr>
                                        <p:cTn id="28" dur="2000"/>
                                        <p:tgtEl>
                                          <p:spTgt spid="1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348355" y="404495"/>
            <a:ext cx="2181225" cy="3143250"/>
          </a:xfrm>
          <a:prstGeom prst="rect">
            <a:avLst/>
          </a:prstGeom>
        </p:spPr>
      </p:pic>
      <p:sp>
        <p:nvSpPr>
          <p:cNvPr id="5" name="文本框 4"/>
          <p:cNvSpPr txBox="1"/>
          <p:nvPr/>
        </p:nvSpPr>
        <p:spPr>
          <a:xfrm>
            <a:off x="972820" y="3500755"/>
            <a:ext cx="6610350" cy="368300"/>
          </a:xfrm>
          <a:prstGeom prst="rect">
            <a:avLst/>
          </a:prstGeom>
          <a:noFill/>
        </p:spPr>
        <p:txBody>
          <a:bodyPr wrap="square" rtlCol="0" anchor="t">
            <a:spAutoFit/>
          </a:bodyPr>
          <a:lstStyle/>
          <a:p>
            <a:pPr marL="285750" indent="-285750">
              <a:buClr>
                <a:srgbClr val="2B15FF"/>
              </a:buClr>
              <a:buFont typeface="Arial" panose="020B0604020202020204" pitchFamily="34" charset="0"/>
              <a:buChar char="•"/>
            </a:pPr>
            <a:r>
              <a:rPr lang="zh-CN" altLang="en-US" dirty="0"/>
              <a:t>计算的时候，其实原则就是相等得分的rank取平均值。</a:t>
            </a:r>
            <a:endParaRPr lang="zh-CN" altLang="en-US" dirty="0"/>
          </a:p>
        </p:txBody>
      </p:sp>
      <p:sp>
        <p:nvSpPr>
          <p:cNvPr id="6" name="文本框 5"/>
          <p:cNvSpPr txBox="1"/>
          <p:nvPr/>
        </p:nvSpPr>
        <p:spPr>
          <a:xfrm>
            <a:off x="951865" y="3869055"/>
            <a:ext cx="6666230" cy="368300"/>
          </a:xfrm>
          <a:prstGeom prst="rect">
            <a:avLst/>
          </a:prstGeom>
          <a:noFill/>
        </p:spPr>
        <p:txBody>
          <a:bodyPr wrap="square" rtlCol="0" anchor="t">
            <a:spAutoFit/>
          </a:bodyPr>
          <a:lstStyle/>
          <a:p>
            <a:pPr marL="285750" indent="-285750">
              <a:buClr>
                <a:srgbClr val="2B15FF"/>
              </a:buClr>
              <a:buFont typeface="Arial" panose="020B0604020202020204" pitchFamily="34" charset="0"/>
              <a:buChar char="•"/>
            </a:pPr>
            <a:r>
              <a:rPr lang="zh-CN" altLang="en-US" dirty="0"/>
              <a:t>相等概率得分的样本，无论正负，谁在前，谁在后无所谓。</a:t>
            </a:r>
            <a:endParaRPr lang="zh-CN" altLang="en-US" dirty="0"/>
          </a:p>
        </p:txBody>
      </p:sp>
      <p:sp>
        <p:nvSpPr>
          <p:cNvPr id="7" name="文本框 6"/>
          <p:cNvSpPr txBox="1"/>
          <p:nvPr/>
        </p:nvSpPr>
        <p:spPr>
          <a:xfrm>
            <a:off x="972185" y="4237355"/>
            <a:ext cx="8071485" cy="2306955"/>
          </a:xfrm>
          <a:prstGeom prst="rect">
            <a:avLst/>
          </a:prstGeom>
          <a:noFill/>
        </p:spPr>
        <p:txBody>
          <a:bodyPr wrap="square" rtlCol="0" anchor="t">
            <a:spAutoFit/>
          </a:bodyPr>
          <a:lstStyle/>
          <a:p>
            <a:pPr marL="285750" indent="-285750">
              <a:buClr>
                <a:srgbClr val="2B15FF"/>
              </a:buClr>
              <a:buFont typeface="Arial" panose="020B0604020202020204" pitchFamily="34" charset="0"/>
              <a:buChar char="•"/>
            </a:pPr>
            <a:r>
              <a:rPr lang="zh-CN" altLang="en-US" dirty="0"/>
              <a:t>由于只考虑正样本的rank值：</a:t>
            </a:r>
            <a:endParaRPr lang="zh-CN" altLang="en-US" dirty="0"/>
          </a:p>
          <a:p>
            <a:r>
              <a:rPr lang="zh-CN" altLang="en-US" dirty="0"/>
              <a:t>对于正样本A，其rank值为7</a:t>
            </a:r>
            <a:endParaRPr lang="zh-CN" altLang="en-US" dirty="0"/>
          </a:p>
          <a:p>
            <a:r>
              <a:rPr lang="zh-CN" altLang="en-US" dirty="0"/>
              <a:t>对于正样本B，其rank值为6</a:t>
            </a:r>
            <a:endParaRPr lang="zh-CN" altLang="en-US" dirty="0"/>
          </a:p>
          <a:p>
            <a:r>
              <a:rPr lang="zh-CN" altLang="en-US" dirty="0"/>
              <a:t>对于正样本E，其rank值为（5+4+3+2）/4</a:t>
            </a:r>
            <a:endParaRPr lang="zh-CN" altLang="en-US" dirty="0"/>
          </a:p>
          <a:p>
            <a:r>
              <a:rPr lang="zh-CN" altLang="en-US" dirty="0"/>
              <a:t>对于正样本F，其rank值为（5+4+3+2）/4</a:t>
            </a:r>
            <a:endParaRPr lang="zh-CN" altLang="en-US" dirty="0"/>
          </a:p>
          <a:p>
            <a:endParaRPr lang="zh-CN" altLang="en-US" dirty="0"/>
          </a:p>
          <a:p>
            <a:r>
              <a:rPr lang="en-US" altLang="zh-CN" dirty="0"/>
              <a:t>AUC=</a:t>
            </a:r>
            <a:r>
              <a:rPr lang="zh-CN" altLang="en-US" dirty="0"/>
              <a:t>[ (7+ 6 )  + </a:t>
            </a:r>
            <a:r>
              <a:rPr lang="en-US" altLang="zh-CN" dirty="0"/>
              <a:t>(</a:t>
            </a:r>
            <a:r>
              <a:rPr lang="zh-CN" altLang="en-US" dirty="0"/>
              <a:t>5+4+3+2</a:t>
            </a:r>
            <a:r>
              <a:rPr lang="en-US" altLang="zh-CN" dirty="0"/>
              <a:t>)</a:t>
            </a:r>
            <a:r>
              <a:rPr lang="zh-CN" altLang="en-US" dirty="0"/>
              <a:t>/4 + </a:t>
            </a:r>
            <a:r>
              <a:rPr lang="en-US" altLang="zh-CN" dirty="0"/>
              <a:t>(</a:t>
            </a:r>
            <a:r>
              <a:rPr lang="zh-CN" altLang="en-US" dirty="0"/>
              <a:t>5+4+3+2</a:t>
            </a:r>
            <a:r>
              <a:rPr lang="en-US" altLang="zh-CN" dirty="0"/>
              <a:t>)</a:t>
            </a:r>
            <a:r>
              <a:rPr lang="zh-CN" altLang="en-US" dirty="0"/>
              <a:t>/4 - 4(4+1)/2] / 4*3 = 10/12=5/6</a:t>
            </a:r>
            <a:endParaRPr lang="zh-CN" altLang="en-US"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标题 1"/>
          <p:cNvSpPr>
            <a:spLocks noGrp="1"/>
          </p:cNvSpPr>
          <p:nvPr>
            <p:ph type="title"/>
          </p:nvPr>
        </p:nvSpPr>
        <p:spPr/>
        <p:txBody>
          <a:bodyPr anchor="ctr" anchorCtr="0"/>
          <a:lstStyle/>
          <a:p>
            <a:endParaRPr lang="zh-CN" altLang="en-US"/>
          </a:p>
        </p:txBody>
      </p:sp>
      <p:sp>
        <p:nvSpPr>
          <p:cNvPr id="4" name="文本框 3"/>
          <p:cNvSpPr txBox="1"/>
          <p:nvPr/>
        </p:nvSpPr>
        <p:spPr>
          <a:xfrm>
            <a:off x="558800" y="3683000"/>
            <a:ext cx="8285163" cy="316865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AUC = 1，是完美分类器，采用这个预测模型时，存在至少一个阈值能得出完美预测。绝大多数预测的场合，不存在完美分类器。</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endParaRPr lang="zh-CN" altLang="en-US" sz="2000" b="1" noProof="1">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0.5 &lt; AUC &lt; 1，优于随机猜测。这个分类器（模型）妥善设定阈值的话，能有预测价值。</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endParaRPr lang="zh-CN" altLang="en-US" sz="2000" b="1" noProof="1">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AUC = 0.5，跟随机猜测一样（例：丢铜板），模型没有预测价值。</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endParaRPr lang="zh-CN" altLang="en-US" sz="2000" b="1" noProof="1">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AUC &lt; 0.5，比随机猜测还差；但只要总是反预测而行，就优于随机猜测。 （</a:t>
            </a:r>
            <a:r>
              <a:rPr lang="zh-CN" altLang="en-US" sz="20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以上对二分类而言</a:t>
            </a: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noProof="1">
              <a:solidFill>
                <a:schemeClr val="accent2"/>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4737100" y="1698625"/>
            <a:ext cx="2587625" cy="706438"/>
          </a:xfrm>
          <a:prstGeom prst="rect">
            <a:avLst/>
          </a:prstGeom>
          <a:noFill/>
          <a:ln w="9525">
            <a:noFill/>
          </a:ln>
        </p:spPr>
        <p:txBody>
          <a:bodyPr wrap="square" anchor="t" anchorCtr="0">
            <a:spAutoFit/>
          </a:bodyPr>
          <a:lstStyle/>
          <a:p>
            <a:r>
              <a:rPr lang="zh-CN" altLang="en-US" sz="2000" b="1">
                <a:solidFill>
                  <a:schemeClr val="accent2"/>
                </a:solidFill>
                <a:latin typeface="Times New Roman" panose="02020603050405020304" pitchFamily="18" charset="0"/>
                <a:ea typeface="宋体" panose="02010600030101010101" pitchFamily="2" charset="-122"/>
              </a:rPr>
              <a:t>AUC越大，说明性能越好，</a:t>
            </a:r>
            <a:r>
              <a:rPr lang="en-US" altLang="zh-CN" sz="2000" b="1">
                <a:solidFill>
                  <a:schemeClr val="accent2"/>
                </a:solidFill>
                <a:latin typeface="Times New Roman" panose="02020603050405020304" pitchFamily="18" charset="0"/>
                <a:ea typeface="宋体" panose="02010600030101010101" pitchFamily="2" charset="-122"/>
              </a:rPr>
              <a:t>A</a:t>
            </a:r>
            <a:r>
              <a:rPr lang="zh-CN" altLang="en-US" sz="2000" b="1">
                <a:solidFill>
                  <a:schemeClr val="accent2"/>
                </a:solidFill>
                <a:latin typeface="Times New Roman" panose="02020603050405020304" pitchFamily="18" charset="0"/>
                <a:ea typeface="宋体" panose="02010600030101010101" pitchFamily="2" charset="-122"/>
              </a:rPr>
              <a:t>优于</a:t>
            </a:r>
            <a:r>
              <a:rPr lang="en-US" altLang="zh-CN" sz="2000" b="1">
                <a:solidFill>
                  <a:schemeClr val="accent2"/>
                </a:solidFill>
                <a:latin typeface="Times New Roman" panose="02020603050405020304" pitchFamily="18" charset="0"/>
                <a:ea typeface="宋体" panose="02010600030101010101" pitchFamily="2" charset="-122"/>
              </a:rPr>
              <a:t>B</a:t>
            </a:r>
            <a:r>
              <a:rPr lang="zh-CN" altLang="en-US" sz="2000" b="1">
                <a:solidFill>
                  <a:schemeClr val="accent2"/>
                </a:solidFill>
                <a:latin typeface="Times New Roman" panose="02020603050405020304" pitchFamily="18" charset="0"/>
                <a:ea typeface="宋体" panose="02010600030101010101" pitchFamily="2" charset="-122"/>
              </a:rPr>
              <a:t>优于</a:t>
            </a:r>
            <a:r>
              <a:rPr lang="en-US" altLang="zh-CN" sz="2000" b="1">
                <a:solidFill>
                  <a:schemeClr val="accent2"/>
                </a:solidFill>
                <a:latin typeface="Times New Roman" panose="02020603050405020304" pitchFamily="18" charset="0"/>
                <a:ea typeface="宋体" panose="02010600030101010101" pitchFamily="2" charset="-122"/>
              </a:rPr>
              <a:t>C</a:t>
            </a:r>
            <a:endParaRPr lang="en-US" altLang="zh-CN" sz="2000" b="1">
              <a:solidFill>
                <a:schemeClr val="accent2"/>
              </a:solidFill>
              <a:latin typeface="Times New Roman" panose="02020603050405020304" pitchFamily="18" charset="0"/>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1387475" y="1058863"/>
            <a:ext cx="2671763" cy="26241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标题 1"/>
          <p:cNvSpPr>
            <a:spLocks noGrp="1"/>
          </p:cNvSpPr>
          <p:nvPr>
            <p:ph type="title"/>
          </p:nvPr>
        </p:nvSpPr>
        <p:spPr/>
        <p:txBody>
          <a:bodyPr anchor="ctr" anchorCtr="0"/>
          <a:lstStyle/>
          <a:p>
            <a:endParaRPr lang="zh-CN" altLang="en-US"/>
          </a:p>
        </p:txBody>
      </p:sp>
      <p:sp>
        <p:nvSpPr>
          <p:cNvPr id="44035" name="文本框 3"/>
          <p:cNvSpPr txBox="1"/>
          <p:nvPr/>
        </p:nvSpPr>
        <p:spPr>
          <a:xfrm>
            <a:off x="685800" y="1222375"/>
            <a:ext cx="7772400" cy="4476750"/>
          </a:xfrm>
          <a:prstGeom prst="rect">
            <a:avLst/>
          </a:prstGeom>
          <a:noFill/>
          <a:ln w="9525">
            <a:noFill/>
          </a:ln>
        </p:spPr>
        <p:txBody>
          <a:bodyPr wrap="square" anchor="t" anchorCtr="0">
            <a:spAutoFit/>
          </a:bodyPr>
          <a:lstStyle/>
          <a:p>
            <a:r>
              <a:rPr lang="zh-CN" altLang="en-US" sz="1500" dirty="0">
                <a:latin typeface="Arial" panose="020B0604020202020204" pitchFamily="34" charset="0"/>
                <a:ea typeface="宋体" panose="02010600030101010101" pitchFamily="2" charset="-122"/>
              </a:rPr>
              <a:t>import numpy as np</a:t>
            </a:r>
            <a:endParaRPr lang="zh-CN" altLang="en-US" sz="1500" dirty="0">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import matplotlib.pyplot as plt</a:t>
            </a:r>
            <a:endParaRPr lang="zh-CN" altLang="en-US" sz="1500" dirty="0">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from sklearn import svm, datasets</a:t>
            </a:r>
            <a:endParaRPr lang="zh-CN" altLang="en-US" sz="1500" dirty="0">
              <a:latin typeface="Arial" panose="020B0604020202020204" pitchFamily="34" charset="0"/>
              <a:ea typeface="宋体" panose="02010600030101010101" pitchFamily="2" charset="-122"/>
            </a:endParaRPr>
          </a:p>
          <a:p>
            <a:r>
              <a:rPr lang="zh-CN" altLang="en-US" sz="1500" dirty="0">
                <a:solidFill>
                  <a:srgbClr val="FF0000"/>
                </a:solidFill>
                <a:latin typeface="Arial" panose="020B0604020202020204" pitchFamily="34" charset="0"/>
                <a:ea typeface="宋体" panose="02010600030101010101" pitchFamily="2" charset="-122"/>
              </a:rPr>
              <a:t>from sklearn.metrics import roc_curve, auc  ###计算roc和auc</a:t>
            </a:r>
            <a:endParaRPr lang="zh-CN" altLang="en-US" sz="1500" dirty="0">
              <a:solidFill>
                <a:srgbClr val="FF0000"/>
              </a:solidFill>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from sklearn import cross_validation</a:t>
            </a:r>
            <a:endParaRPr lang="zh-CN" altLang="en-US" sz="1500" dirty="0">
              <a:latin typeface="Arial" panose="020B0604020202020204" pitchFamily="34" charset="0"/>
              <a:ea typeface="宋体" panose="02010600030101010101" pitchFamily="2" charset="-122"/>
            </a:endParaRPr>
          </a:p>
          <a:p>
            <a:endParaRPr lang="zh-CN" altLang="en-US" sz="1500" dirty="0">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iris = datasets.load_iris()</a:t>
            </a:r>
            <a:endParaRPr lang="zh-CN" altLang="en-US" sz="1500" dirty="0">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X = iris.data</a:t>
            </a:r>
            <a:endParaRPr lang="zh-CN" altLang="en-US" sz="1500" dirty="0">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y = iris.target</a:t>
            </a:r>
            <a:endParaRPr lang="zh-CN" altLang="en-US" sz="1500" dirty="0">
              <a:latin typeface="Arial" panose="020B0604020202020204" pitchFamily="34" charset="0"/>
              <a:ea typeface="宋体" panose="02010600030101010101" pitchFamily="2" charset="-122"/>
            </a:endParaRPr>
          </a:p>
          <a:p>
            <a:endParaRPr lang="zh-CN" altLang="en-US" sz="1500" dirty="0">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##变为2分类</a:t>
            </a:r>
            <a:endParaRPr lang="zh-CN" altLang="en-US" sz="1500" dirty="0">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X, y = X[y != 2], y[y != 2]</a:t>
            </a:r>
            <a:endParaRPr lang="zh-CN" altLang="en-US" sz="1500" dirty="0">
              <a:latin typeface="Arial" panose="020B0604020202020204" pitchFamily="34" charset="0"/>
              <a:ea typeface="宋体" panose="02010600030101010101" pitchFamily="2" charset="-122"/>
            </a:endParaRPr>
          </a:p>
          <a:p>
            <a:endParaRPr lang="zh-CN" altLang="en-US" sz="1500" dirty="0">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X_train, X_test, y_train, y_test = cross_validation.train_test_split(X, y, test_size=.3,random_state=0)</a:t>
            </a:r>
            <a:endParaRPr lang="zh-CN" altLang="en-US" sz="1500" dirty="0">
              <a:latin typeface="Arial" panose="020B0604020202020204" pitchFamily="34" charset="0"/>
              <a:ea typeface="宋体" panose="02010600030101010101" pitchFamily="2" charset="-122"/>
            </a:endParaRPr>
          </a:p>
          <a:p>
            <a:endParaRPr lang="zh-CN" altLang="en-US" sz="1500" dirty="0">
              <a:latin typeface="Arial" panose="020B0604020202020204" pitchFamily="34" charset="0"/>
              <a:ea typeface="宋体" panose="02010600030101010101" pitchFamily="2" charset="-122"/>
            </a:endParaRPr>
          </a:p>
          <a:p>
            <a:r>
              <a:rPr lang="zh-CN" altLang="en-US" sz="1500" dirty="0">
                <a:latin typeface="Arial" panose="020B0604020202020204" pitchFamily="34" charset="0"/>
                <a:ea typeface="宋体" panose="02010600030101010101" pitchFamily="2" charset="-122"/>
              </a:rPr>
              <a:t>svm = svm.SVC(kernel='linear', probability=True,random_state=random_state)</a:t>
            </a:r>
            <a:endParaRPr lang="zh-CN" altLang="en-US" sz="1500" dirty="0">
              <a:latin typeface="Arial" panose="020B0604020202020204" pitchFamily="34" charset="0"/>
              <a:ea typeface="宋体" panose="02010600030101010101" pitchFamily="2" charset="-122"/>
            </a:endParaRPr>
          </a:p>
          <a:p>
            <a:endParaRPr lang="zh-CN" altLang="en-US" sz="1500" dirty="0">
              <a:latin typeface="Arial" panose="020B0604020202020204" pitchFamily="34" charset="0"/>
              <a:ea typeface="宋体" panose="02010600030101010101" pitchFamily="2" charset="-122"/>
            </a:endParaRPr>
          </a:p>
          <a:p>
            <a:endParaRPr lang="zh-CN" altLang="en-US" sz="150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292975" cy="869950"/>
          </a:xfrm>
          <a:solidFill>
            <a:srgbClr val="FFFF00"/>
          </a:solidFill>
        </p:spPr>
        <p:txBody>
          <a:bodyPr anchor="ctr" anchorCtr="0"/>
          <a:lstStyle/>
          <a:p>
            <a:r>
              <a:rPr lang="zh-CN" altLang="en-US" sz="2000">
                <a:solidFill>
                  <a:srgbClr val="FF0000"/>
                </a:solidFill>
              </a:rPr>
              <a:t>y_score = </a:t>
            </a:r>
            <a:r>
              <a:rPr lang="zh-CN" altLang="en-US" sz="2000">
                <a:solidFill>
                  <a:schemeClr val="accent2"/>
                </a:solidFill>
              </a:rPr>
              <a:t>classifier</a:t>
            </a:r>
            <a:r>
              <a:rPr lang="zh-CN" altLang="en-US" sz="2000">
                <a:solidFill>
                  <a:srgbClr val="FF0000"/>
                </a:solidFill>
              </a:rPr>
              <a:t>.fit(X_train, y_train).decision_function(X_test)</a:t>
            </a:r>
            <a:endParaRPr lang="zh-CN" altLang="en-US" sz="2000">
              <a:solidFill>
                <a:srgbClr val="FF0000"/>
              </a:solidFill>
            </a:endParaRPr>
          </a:p>
        </p:txBody>
      </p:sp>
      <p:sp>
        <p:nvSpPr>
          <p:cNvPr id="45059" name="文本框 3"/>
          <p:cNvSpPr txBox="1"/>
          <p:nvPr/>
        </p:nvSpPr>
        <p:spPr>
          <a:xfrm>
            <a:off x="657225" y="1089025"/>
            <a:ext cx="7947025" cy="5353050"/>
          </a:xfrm>
          <a:prstGeom prst="rect">
            <a:avLst/>
          </a:prstGeom>
          <a:noFill/>
          <a:ln w="9525">
            <a:noFill/>
          </a:ln>
        </p:spPr>
        <p:txBody>
          <a:bodyPr wrap="square" anchor="t" anchorCtr="0">
            <a:spAutoFit/>
          </a:bodyPr>
          <a:lstStyle/>
          <a:p>
            <a:r>
              <a:rPr lang="zh-CN" altLang="en-US">
                <a:latin typeface="Times New Roman" panose="02020603050405020304"/>
                <a:ea typeface="宋体" panose="02010600030101010101" pitchFamily="2" charset="-122"/>
              </a:rPr>
              <a:t>y_score = </a:t>
            </a:r>
            <a:r>
              <a:rPr lang="zh-CN" altLang="en-US">
                <a:solidFill>
                  <a:schemeClr val="accent2"/>
                </a:solidFill>
                <a:latin typeface="Times New Roman" panose="02020603050405020304"/>
                <a:ea typeface="宋体" panose="02010600030101010101" pitchFamily="2" charset="-122"/>
              </a:rPr>
              <a:t>svm.fit(X_train, y_train)</a:t>
            </a:r>
            <a:r>
              <a:rPr lang="zh-CN" altLang="en-US">
                <a:latin typeface="Times New Roman" panose="02020603050405020304"/>
                <a:ea typeface="宋体" panose="02010600030101010101" pitchFamily="2" charset="-122"/>
              </a:rPr>
              <a:t>.</a:t>
            </a:r>
            <a:r>
              <a:rPr lang="zh-CN" altLang="en-US">
                <a:solidFill>
                  <a:srgbClr val="FF0000"/>
                </a:solidFill>
                <a:latin typeface="Times New Roman" panose="02020603050405020304"/>
                <a:ea typeface="宋体" panose="02010600030101010101" pitchFamily="2" charset="-122"/>
              </a:rPr>
              <a:t>decision_function</a:t>
            </a:r>
            <a:r>
              <a:rPr lang="zh-CN" altLang="en-US">
                <a:latin typeface="Times New Roman" panose="02020603050405020304"/>
                <a:ea typeface="宋体" panose="02010600030101010101" pitchFamily="2" charset="-122"/>
              </a:rPr>
              <a:t>(X_test)</a:t>
            </a:r>
            <a:endParaRPr lang="zh-CN" altLang="en-US">
              <a:latin typeface="Times New Roman" panose="02020603050405020304"/>
              <a:ea typeface="宋体" panose="02010600030101010101" pitchFamily="2" charset="-122"/>
            </a:endParaRPr>
          </a:p>
          <a:p>
            <a:endParaRPr lang="zh-CN" altLang="en-US">
              <a:solidFill>
                <a:srgbClr val="FF0000"/>
              </a:solidFill>
              <a:latin typeface="Times New Roman" panose="02020603050405020304"/>
              <a:ea typeface="宋体" panose="02010600030101010101" pitchFamily="2" charset="-122"/>
            </a:endParaRPr>
          </a:p>
          <a:p>
            <a:r>
              <a:rPr lang="zh-CN" altLang="en-US">
                <a:solidFill>
                  <a:srgbClr val="FF0000"/>
                </a:solidFill>
                <a:latin typeface="Times New Roman" panose="02020603050405020304"/>
                <a:ea typeface="宋体" panose="02010600030101010101" pitchFamily="2" charset="-122"/>
              </a:rPr>
              <a:t>fpr,tpr,threshold = roc_curve(y_test, y_score)</a:t>
            </a:r>
            <a:endParaRPr lang="zh-CN" altLang="en-US">
              <a:solidFill>
                <a:srgbClr val="FF0000"/>
              </a:solidFill>
              <a:latin typeface="Times New Roman" panose="02020603050405020304"/>
              <a:ea typeface="宋体" panose="02010600030101010101" pitchFamily="2" charset="-122"/>
            </a:endParaRPr>
          </a:p>
          <a:p>
            <a:r>
              <a:rPr lang="zh-CN" altLang="en-US">
                <a:solidFill>
                  <a:srgbClr val="FF0000"/>
                </a:solidFill>
                <a:latin typeface="Times New Roman" panose="02020603050405020304"/>
                <a:ea typeface="宋体" panose="02010600030101010101" pitchFamily="2" charset="-122"/>
              </a:rPr>
              <a:t>roc_auc = auc(fpr,tpr)</a:t>
            </a:r>
            <a:endParaRPr lang="zh-CN" altLang="en-US">
              <a:solidFill>
                <a:srgbClr val="FF0000"/>
              </a:solidFill>
              <a:latin typeface="Times New Roman" panose="02020603050405020304"/>
              <a:ea typeface="宋体" panose="02010600030101010101" pitchFamily="2" charset="-122"/>
            </a:endParaRPr>
          </a:p>
          <a:p>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plt.figure()</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lw = 2</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plt.figure(figsize=(10,10))</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plt.plot(fpr, tpr, color='darkorange',</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         lw=lw, label='ROC curve (area = %0.2f)' % roc_auc) </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###假正率为横坐标，真正率为纵坐标做曲线</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plt.plot([0, 1], [0, 1], color='navy', lw=lw, linestyle='--')</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plt.xlim([0.0, 1.0])</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plt.ylim([0.0, 1.05])</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plt.xlabel('False Positive Rate')</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plt.ylabel('True Positive Rate')</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plt.title('Receiver operating characteristic example')</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plt.legend(loc="lower right")</a:t>
            </a:r>
            <a:endParaRPr lang="zh-CN" altLang="en-US">
              <a:latin typeface="Times New Roman" panose="02020603050405020304"/>
              <a:ea typeface="宋体" panose="02010600030101010101" pitchFamily="2" charset="-122"/>
            </a:endParaRPr>
          </a:p>
          <a:p>
            <a:r>
              <a:rPr lang="zh-CN" altLang="en-US">
                <a:latin typeface="Times New Roman" panose="02020603050405020304"/>
                <a:ea typeface="宋体" panose="02010600030101010101" pitchFamily="2" charset="-122"/>
              </a:rPr>
              <a:t>plt.show()</a:t>
            </a:r>
            <a:endParaRPr lang="zh-CN" altLang="en-US">
              <a:latin typeface="Times New Roman" panose="02020603050405020304"/>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标题 1"/>
          <p:cNvSpPr>
            <a:spLocks noGrp="1"/>
          </p:cNvSpPr>
          <p:nvPr>
            <p:ph type="title"/>
          </p:nvPr>
        </p:nvSpPr>
        <p:spPr/>
        <p:txBody>
          <a:bodyPr anchor="ctr" anchorCtr="0"/>
          <a:lstStyle/>
          <a:p>
            <a:r>
              <a:rPr lang="zh-CN" altLang="en-US" sz="2400"/>
              <a:t>多分类的ROC曲线</a:t>
            </a:r>
            <a:endParaRPr lang="zh-CN" altLang="en-US" sz="2400"/>
          </a:p>
        </p:txBody>
      </p:sp>
      <p:sp>
        <p:nvSpPr>
          <p:cNvPr id="4" name="文本框 3"/>
          <p:cNvSpPr txBox="1"/>
          <p:nvPr/>
        </p:nvSpPr>
        <p:spPr>
          <a:xfrm>
            <a:off x="285750" y="1508125"/>
            <a:ext cx="8137525" cy="4522788"/>
          </a:xfrm>
          <a:prstGeom prst="rect">
            <a:avLst/>
          </a:prstGeom>
          <a:noFill/>
        </p:spPr>
        <p:txBody>
          <a:bodyPr wrap="square" rtlCol="0" anchor="t">
            <a:spAutoFit/>
          </a:bodyPr>
          <a:lstStyle/>
          <a:p>
            <a:pPr marL="285750" indent="-285750">
              <a:lnSpc>
                <a:spcPct val="150000"/>
              </a:lnSpc>
              <a:buFont typeface="Wingdings" panose="05000000000000000000" charset="0"/>
              <a:buBlip>
                <a:blip r:embed="rId1"/>
              </a:buBlip>
            </a:pPr>
            <a:r>
              <a:rPr lang="en-US" altLang="zh-CN" sz="22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样本个数为</a:t>
            </a:r>
            <a:r>
              <a:rPr lang="zh-CN" altLang="en-US" sz="24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，类别个数为</a:t>
            </a:r>
            <a:r>
              <a:rPr lang="zh-CN" altLang="en-US" sz="24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。在训练完成后，计算出每个测试样本在各类别下的概率或置信度，得到一个[</a:t>
            </a:r>
            <a:r>
              <a:rPr lang="zh-CN" altLang="en-US" sz="24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]形状的矩阵</a:t>
            </a:r>
            <a:r>
              <a:rPr lang="zh-CN" altLang="en-US" sz="2400" b="1" i="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，每一行表示一个样本在各类别下概率值（按类别标签排序）。</a:t>
            </a:r>
            <a:endPar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charset="0"/>
              <a:buBlip>
                <a:blip r:embed="rId1"/>
              </a:buBlip>
            </a:pP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相应地，将每个样本的</a:t>
            </a:r>
            <a:r>
              <a:rPr lang="zh-CN" altLang="en-US" sz="24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标签</a:t>
            </a: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转换为二进制的形式，每个位置用来标记是否属于对应的类别（也按标签排序，这样才和前面对应），由此也可以获得一个[</a:t>
            </a:r>
            <a:r>
              <a:rPr lang="zh-CN" altLang="en-US" sz="24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n</a:t>
            </a: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]的标签矩阵 </a:t>
            </a:r>
            <a:r>
              <a:rPr lang="zh-CN" altLang="en-US" sz="2400" b="1" i="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noProof="1">
              <a:solidFill>
                <a:schemeClr val="accent2"/>
              </a:solidFill>
              <a:latin typeface="Times New Roman" panose="02020603050405020304" pitchFamily="18" charset="0"/>
              <a:cs typeface="Times New Roman" panose="02020603050405020304" pitchFamily="18" charset="0"/>
            </a:endParaRPr>
          </a:p>
          <a:p>
            <a:endParaRPr lang="zh-CN" altLang="en-US" noProof="1">
              <a:solidFill>
                <a:schemeClr val="accent2"/>
              </a:solidFill>
              <a:latin typeface="Times New Roman" panose="02020603050405020304" pitchFamily="18" charset="0"/>
              <a:cs typeface="Times New Roman" panose="02020603050405020304" pitchFamily="18" charset="0"/>
            </a:endParaRPr>
          </a:p>
          <a:p>
            <a:endParaRPr lang="zh-CN" altLang="en-US" noProof="1">
              <a:solidFill>
                <a:schemeClr val="accent2"/>
              </a:solidFill>
              <a:latin typeface="Times New Roman" panose="02020603050405020304" pitchFamily="18" charset="0"/>
              <a:cs typeface="Times New Roman" panose="02020603050405020304" pitchFamily="18" charset="0"/>
            </a:endParaRPr>
          </a:p>
        </p:txBody>
      </p:sp>
      <p:sp>
        <p:nvSpPr>
          <p:cNvPr id="47108" name="文本框 1"/>
          <p:cNvSpPr txBox="1"/>
          <p:nvPr/>
        </p:nvSpPr>
        <p:spPr>
          <a:xfrm>
            <a:off x="3827463" y="5575300"/>
            <a:ext cx="2490787" cy="552450"/>
          </a:xfrm>
          <a:prstGeom prst="rect">
            <a:avLst/>
          </a:prstGeom>
          <a:solidFill>
            <a:srgbClr val="FFFF00"/>
          </a:solidFill>
          <a:ln w="9525">
            <a:noFill/>
          </a:ln>
        </p:spPr>
        <p:txBody>
          <a:bodyPr wrap="square" anchor="t" anchorCtr="0">
            <a:spAutoFit/>
          </a:bodyPr>
          <a:lstStyle/>
          <a:p>
            <a:r>
              <a:rPr lang="en-US" altLang="zh-CN" sz="3000" b="1" dirty="0">
                <a:solidFill>
                  <a:srgbClr val="FF0000"/>
                </a:solidFill>
                <a:latin typeface="Times New Roman" panose="02020603050405020304" pitchFamily="18" charset="0"/>
                <a:ea typeface="宋体" panose="02010600030101010101" pitchFamily="2" charset="-122"/>
                <a:sym typeface="宋体" panose="02010600030101010101" pitchFamily="2" charset="-122"/>
              </a:rPr>
              <a:t>One hot </a:t>
            </a:r>
            <a:r>
              <a:rPr lang="zh-CN" altLang="en-US" sz="3000" b="1" dirty="0">
                <a:solidFill>
                  <a:srgbClr val="FF0000"/>
                </a:solidFill>
                <a:latin typeface="Times New Roman" panose="02020603050405020304" pitchFamily="18" charset="0"/>
                <a:ea typeface="宋体" panose="02010600030101010101" pitchFamily="2" charset="-122"/>
                <a:sym typeface="宋体" panose="02010600030101010101" pitchFamily="2" charset="-122"/>
              </a:rPr>
              <a:t>编码</a:t>
            </a:r>
            <a:endParaRPr lang="zh-CN" altLang="en-US" sz="3000" b="1" dirty="0">
              <a:solidFill>
                <a:srgbClr val="FF0000"/>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7108"/>
                                        </p:tgtEl>
                                        <p:attrNameLst>
                                          <p:attrName>style.visibility</p:attrName>
                                        </p:attrNameLst>
                                      </p:cBhvr>
                                      <p:to>
                                        <p:strVal val="visible"/>
                                      </p:to>
                                    </p:set>
                                    <p:animEffect transition="in" filter="fade">
                                      <p:cBhvr>
                                        <p:cTn id="15" dur="1000"/>
                                        <p:tgtEl>
                                          <p:spTgt spid="47108"/>
                                        </p:tgtEl>
                                      </p:cBhvr>
                                    </p:animEffect>
                                    <p:anim calcmode="lin" valueType="num">
                                      <p:cBhvr>
                                        <p:cTn id="16" dur="1000" fill="hold"/>
                                        <p:tgtEl>
                                          <p:spTgt spid="47108"/>
                                        </p:tgtEl>
                                        <p:attrNameLst>
                                          <p:attrName>ppt_x</p:attrName>
                                        </p:attrNameLst>
                                      </p:cBhvr>
                                      <p:tavLst>
                                        <p:tav tm="0">
                                          <p:val>
                                            <p:strVal val="#ppt_x"/>
                                          </p:val>
                                        </p:tav>
                                        <p:tav tm="100000">
                                          <p:val>
                                            <p:strVal val="#ppt_x"/>
                                          </p:val>
                                        </p:tav>
                                      </p:tavLst>
                                    </p:anim>
                                    <p:anim calcmode="lin" valueType="num">
                                      <p:cBhvr>
                                        <p:cTn id="17" dur="1000" fill="hold"/>
                                        <p:tgtEl>
                                          <p:spTgt spid="47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标题 1"/>
          <p:cNvSpPr>
            <a:spLocks noGrp="1"/>
          </p:cNvSpPr>
          <p:nvPr>
            <p:ph type="title"/>
          </p:nvPr>
        </p:nvSpPr>
        <p:spPr/>
        <p:txBody>
          <a:bodyPr anchor="ctr" anchorCtr="0"/>
          <a:lstStyle/>
          <a:p>
            <a:endParaRPr lang="zh-CN" altLang="en-US"/>
          </a:p>
        </p:txBody>
      </p:sp>
      <p:sp>
        <p:nvSpPr>
          <p:cNvPr id="3" name="文本框 2"/>
          <p:cNvSpPr txBox="1"/>
          <p:nvPr/>
        </p:nvSpPr>
        <p:spPr>
          <a:xfrm>
            <a:off x="588963" y="1185863"/>
            <a:ext cx="7964488" cy="4271963"/>
          </a:xfrm>
          <a:prstGeom prst="rect">
            <a:avLst/>
          </a:prstGeom>
          <a:noFill/>
        </p:spPr>
        <p:txBody>
          <a:bodyPr wrap="square" rtlCol="0" anchor="t">
            <a:spAutoFit/>
          </a:bodyPr>
          <a:lstStyle/>
          <a:p>
            <a:pPr>
              <a:lnSpc>
                <a:spcPct val="120000"/>
              </a:lnSpc>
              <a:spcBef>
                <a:spcPts val="0"/>
              </a:spcBef>
              <a:spcAft>
                <a:spcPts val="0"/>
              </a:spcAft>
            </a:pPr>
            <a:endParaRPr lang="zh-CN" altLang="en-US" sz="2300" noProof="1">
              <a:solidFill>
                <a:schemeClr val="accent2"/>
              </a:solidFill>
              <a:latin typeface="Times New Roman" panose="02020603050405020304" pitchFamily="18" charset="0"/>
              <a:cs typeface="Times New Roman" panose="02020603050405020304" pitchFamily="18" charset="0"/>
            </a:endParaRPr>
          </a:p>
          <a:p>
            <a:pPr marL="285750" indent="-285750">
              <a:lnSpc>
                <a:spcPct val="120000"/>
              </a:lnSpc>
              <a:spcBef>
                <a:spcPts val="0"/>
              </a:spcBef>
              <a:spcAft>
                <a:spcPts val="0"/>
              </a:spcAft>
              <a:buFont typeface="Arial" panose="020B0604020202020204" pitchFamily="34" charset="0"/>
              <a:buChar char="•"/>
            </a:pP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①方法一：</a:t>
            </a:r>
            <a:endParaRPr lang="zh-CN" altLang="en-US" sz="2600" b="1" noProof="1">
              <a:solidFill>
                <a:schemeClr val="accent2"/>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buFont typeface="Arial" panose="020B0604020202020204" pitchFamily="34" charset="0"/>
            </a:pP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每种类别下，都可以得到</a:t>
            </a:r>
            <a:r>
              <a:rPr lang="zh-CN" altLang="en-US" sz="26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m</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个样本为该类别的概率（矩阵P中的列</a:t>
            </a:r>
            <a:r>
              <a:rPr lang="en-US" altLang="zh-CN"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。所以，根据概率矩阵</a:t>
            </a:r>
            <a:r>
              <a:rPr lang="zh-CN" altLang="en-US" sz="26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和标签矩阵</a:t>
            </a:r>
            <a:r>
              <a:rPr lang="zh-CN" altLang="en-US" sz="26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L</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中对应的每一列，可以计算出各个阈值下的</a:t>
            </a:r>
            <a:r>
              <a:rPr lang="zh-CN" altLang="en-US" sz="26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假正例率（FPR）</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和真正例率</a:t>
            </a:r>
            <a:r>
              <a:rPr lang="zh-CN" altLang="en-US" sz="26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（TPR）</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，从而绘制出一条ROC曲线。这样总共可以绘制出</a:t>
            </a:r>
            <a:r>
              <a:rPr lang="zh-CN" altLang="en-US" sz="2600" b="1" i="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n</a:t>
            </a:r>
            <a:r>
              <a:rPr lang="zh-CN" altLang="en-US" sz="26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条ROC曲线</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。最后对</a:t>
            </a:r>
            <a:r>
              <a:rPr lang="zh-CN" altLang="en-US" sz="26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n </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条ROC 曲线</a:t>
            </a:r>
            <a:r>
              <a:rPr lang="zh-CN" altLang="en-US" sz="26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取平均</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，即可得到最终的ROC 曲线。</a:t>
            </a:r>
            <a:endParaRPr lang="zh-CN" altLang="en-US" sz="2600" b="1" noProof="1">
              <a:solidFill>
                <a:schemeClr val="accent2"/>
              </a:solidFill>
              <a:latin typeface="Times New Roman" panose="02020603050405020304" pitchFamily="18" charset="0"/>
              <a:cs typeface="Times New Roman" panose="02020603050405020304" pitchFamily="18" charset="0"/>
            </a:endParaRPr>
          </a:p>
          <a:p>
            <a:pPr>
              <a:buFont typeface="Arial" panose="020B0604020202020204" pitchFamily="34" charset="0"/>
            </a:pPr>
            <a:endParaRPr lang="zh-CN" altLang="en-US" sz="2600" b="1" noProof="1"/>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标题 1"/>
          <p:cNvSpPr>
            <a:spLocks noGrp="1"/>
          </p:cNvSpPr>
          <p:nvPr>
            <p:ph type="title"/>
          </p:nvPr>
        </p:nvSpPr>
        <p:spPr/>
        <p:txBody>
          <a:bodyPr anchor="ctr" anchorCtr="0"/>
          <a:lstStyle/>
          <a:p>
            <a:endParaRPr lang="zh-CN" altLang="en-US"/>
          </a:p>
        </p:txBody>
      </p:sp>
      <p:sp>
        <p:nvSpPr>
          <p:cNvPr id="4" name="文本框 3"/>
          <p:cNvSpPr txBox="1"/>
          <p:nvPr/>
        </p:nvSpPr>
        <p:spPr>
          <a:xfrm>
            <a:off x="457200" y="1184275"/>
            <a:ext cx="8229600" cy="4529138"/>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②方法二：</a:t>
            </a:r>
            <a:endParaRPr lang="zh-CN" altLang="en-US" sz="2600" b="1" noProof="1">
              <a:solidFill>
                <a:schemeClr val="accent2"/>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首先，对于一个样本：1）标签只由0和1组成，1的位置表明了它的类别（可对应二分类问题中的‘正’），0就表示其他类别（‘负’）；2）</a:t>
            </a:r>
            <a:r>
              <a:rPr lang="zh-CN" altLang="en-US" sz="26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要是分类器对该测试样本分类正确，则该样本标签中1对应的位置在概率矩阵</a:t>
            </a:r>
            <a:r>
              <a:rPr lang="zh-CN" altLang="en-US" sz="2600" b="1" i="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6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中的值是大于0对应的位置的概率值的。</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基于这两点，将标签矩阵</a:t>
            </a:r>
            <a:r>
              <a:rPr lang="zh-CN" altLang="en-US" sz="26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L</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和概率矩阵</a:t>
            </a:r>
            <a:r>
              <a:rPr lang="zh-CN" altLang="en-US" sz="2600" b="1" i="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分别按行展开，</a:t>
            </a:r>
            <a:r>
              <a:rPr lang="zh-CN" altLang="en-US" sz="26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转置后形成两列，</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这就得到了一个</a:t>
            </a:r>
            <a:r>
              <a:rPr lang="zh-CN" altLang="en-US" sz="26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二分类的结果</a:t>
            </a:r>
            <a:r>
              <a:rPr lang="zh-CN" altLang="en-US" sz="26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。所以，此方法经过计算后可以直接得到最终的ROC曲线。</a:t>
            </a:r>
            <a:endParaRPr lang="zh-CN" altLang="en-US" sz="2600" b="1" noProof="1"/>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标题 1"/>
          <p:cNvSpPr>
            <a:spLocks noGrp="1"/>
          </p:cNvSpPr>
          <p:nvPr>
            <p:ph type="title"/>
          </p:nvPr>
        </p:nvSpPr>
        <p:spPr/>
        <p:txBody>
          <a:bodyPr anchor="ctr" anchorCtr="0"/>
          <a:lstStyle/>
          <a:p>
            <a:endParaRPr lang="zh-CN" altLang="en-US"/>
          </a:p>
        </p:txBody>
      </p:sp>
      <p:sp>
        <p:nvSpPr>
          <p:cNvPr id="50179" name="文本框 4"/>
          <p:cNvSpPr txBox="1"/>
          <p:nvPr/>
        </p:nvSpPr>
        <p:spPr>
          <a:xfrm>
            <a:off x="457200" y="944563"/>
            <a:ext cx="8075613" cy="2306637"/>
          </a:xfrm>
          <a:prstGeom prst="rect">
            <a:avLst/>
          </a:prstGeom>
          <a:noFill/>
          <a:ln w="9525">
            <a:noFill/>
          </a:ln>
        </p:spPr>
        <p:txBody>
          <a:bodyPr wrap="square" anchor="t" anchorCtr="0">
            <a:spAutoFit/>
          </a:bodyPr>
          <a:lstStyle/>
          <a:p>
            <a:pPr>
              <a:lnSpc>
                <a:spcPct val="120000"/>
              </a:lnSpc>
            </a:pPr>
            <a:r>
              <a:rPr lang="zh-CN" altLang="en-US" sz="2400" b="1">
                <a:solidFill>
                  <a:schemeClr val="accent2"/>
                </a:solidFill>
                <a:latin typeface="Times New Roman" panose="02020603050405020304" pitchFamily="18" charset="0"/>
                <a:ea typeface="宋体" panose="02010600030101010101" pitchFamily="2" charset="-122"/>
              </a:rPr>
              <a:t>上面的两个方法得到的ROC曲线是不同的，当然曲线下的面积AUC也是不一样的。 在python中，方法1和方法2分别对应sklearn.metrics.roc_auc_score函数中参数average值为’macro’和’micro’的情况。下面参考sklearn官网提供的例子，对两种方法进行实现。</a:t>
            </a:r>
            <a:endParaRPr lang="zh-CN" altLang="en-US" sz="2400" b="1">
              <a:latin typeface="Calibri" panose="020F0502020204030204" charset="0"/>
              <a:ea typeface="宋体" panose="02010600030101010101" pitchFamily="2" charset="-122"/>
            </a:endParaRPr>
          </a:p>
        </p:txBody>
      </p:sp>
      <p:pic>
        <p:nvPicPr>
          <p:cNvPr id="50180" name="图片 5"/>
          <p:cNvPicPr>
            <a:picLocks noChangeAspect="1"/>
          </p:cNvPicPr>
          <p:nvPr/>
        </p:nvPicPr>
        <p:blipFill>
          <a:blip r:embed="rId1"/>
          <a:stretch>
            <a:fillRect/>
          </a:stretch>
        </p:blipFill>
        <p:spPr>
          <a:xfrm>
            <a:off x="2065338" y="3098800"/>
            <a:ext cx="5013325" cy="3759200"/>
          </a:xfrm>
          <a:prstGeom prst="rect">
            <a:avLst/>
          </a:prstGeom>
          <a:noFill/>
          <a:ln w="9525">
            <a:noFill/>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85" y="620823"/>
            <a:ext cx="8470106" cy="485982"/>
          </a:xfrm>
        </p:spPr>
        <p:txBody>
          <a:bodyPr>
            <a:noAutofit/>
          </a:bodyPr>
          <a:lstStyle/>
          <a:p>
            <a:r>
              <a:rPr lang="zh-CN" altLang="en-US" sz="2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模型的有效性 </a:t>
            </a:r>
            <a:r>
              <a:rPr lang="en-US" altLang="zh-CN" sz="2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(1)</a:t>
            </a:r>
            <a:endParaRPr lang="en-US" altLang="zh-CN" sz="28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 name="文本占位符 2"/>
          <p:cNvSpPr>
            <a:spLocks noGrp="1"/>
          </p:cNvSpPr>
          <p:nvPr>
            <p:ph type="body" sz="quarter" idx="10"/>
          </p:nvPr>
        </p:nvSpPr>
        <p:spPr>
          <a:xfrm>
            <a:off x="336630" y="1557021"/>
            <a:ext cx="8470106" cy="4879805"/>
          </a:xfrm>
        </p:spPr>
        <p:txBody>
          <a:bodyPr/>
          <a:lstStyle/>
          <a:p>
            <a:r>
              <a:rPr lang="zh-CN" altLang="en-US" sz="2000" b="1"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泛化能力</a:t>
            </a:r>
            <a:r>
              <a:rPr lang="zh-CN" altLang="en-US" sz="2000"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rPr>
              <a:t>机器学习的目标是使学得的模型能够很好的适用于新的样本，而不是仅仅在训练样本上工作的很好，学得的模型适用于新样本的能力称为泛化</a:t>
            </a:r>
            <a:r>
              <a:rPr lang="zh-CN" altLang="en-US" sz="20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能力，也称为</a:t>
            </a:r>
            <a:r>
              <a:rPr lang="zh-CN" altLang="en-US" sz="2000" b="1" dirty="0" smtClean="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鲁棒性</a:t>
            </a:r>
            <a:r>
              <a:rPr lang="zh-CN" altLang="en-US" sz="20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zh-CN" altLang="en-US" sz="2000" b="1"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误差</a:t>
            </a:r>
            <a:r>
              <a:rPr lang="zh-CN" altLang="en-US" sz="2000"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rPr>
              <a:t>学习到的模型在样本上的预测结果与样本的真实结果之间的差 。</a:t>
            </a:r>
            <a:endPar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1"/>
            <a:r>
              <a:rPr lang="zh-CN" altLang="en-US" sz="1800" b="1" dirty="0">
                <a:solidFill>
                  <a:schemeClr val="bg2">
                    <a:lumMod val="60000"/>
                    <a:lumOff val="40000"/>
                  </a:schemeClr>
                </a:solidFill>
                <a:cs typeface="+mn-ea"/>
                <a:sym typeface="Huawei Sans" panose="020C0503030203020204" pitchFamily="34" charset="0"/>
              </a:rPr>
              <a:t>训练误差：</a:t>
            </a:r>
            <a:r>
              <a:rPr lang="zh-CN" altLang="en-US" sz="1800" b="1" dirty="0">
                <a:cs typeface="+mn-ea"/>
                <a:sym typeface="Huawei Sans" panose="020C0503030203020204" pitchFamily="34" charset="0"/>
              </a:rPr>
              <a:t>模型在训练集上的误差。</a:t>
            </a:r>
            <a:endParaRPr lang="en-US" altLang="zh-CN" sz="1800" b="1" dirty="0">
              <a:cs typeface="+mn-ea"/>
              <a:sym typeface="Huawei Sans" panose="020C0503030203020204" pitchFamily="34" charset="0"/>
            </a:endParaRPr>
          </a:p>
          <a:p>
            <a:pPr lvl="1"/>
            <a:r>
              <a:rPr lang="zh-CN" altLang="en-US" sz="1800" b="1" dirty="0">
                <a:solidFill>
                  <a:schemeClr val="bg2">
                    <a:lumMod val="60000"/>
                    <a:lumOff val="40000"/>
                  </a:schemeClr>
                </a:solidFill>
                <a:cs typeface="+mn-ea"/>
                <a:sym typeface="Huawei Sans" panose="020C0503030203020204" pitchFamily="34" charset="0"/>
              </a:rPr>
              <a:t>泛化误差：</a:t>
            </a:r>
            <a:r>
              <a:rPr lang="zh-CN" altLang="en-US" sz="1800" b="1" dirty="0">
                <a:cs typeface="+mn-ea"/>
                <a:sym typeface="Huawei Sans" panose="020C0503030203020204" pitchFamily="34" charset="0"/>
              </a:rPr>
              <a:t>在新样本上的误差。</a:t>
            </a:r>
            <a:endParaRPr lang="zh-CN" altLang="en-US" sz="1800" b="1" dirty="0">
              <a:cs typeface="+mn-ea"/>
              <a:sym typeface="Huawei Sans" panose="020C0503030203020204" pitchFamily="34" charset="0"/>
            </a:endParaRPr>
          </a:p>
          <a:p>
            <a:pPr lvl="0">
              <a:buFont typeface="Wingdings" panose="05000000000000000000" charset="0"/>
              <a:buChar char="n"/>
            </a:pPr>
            <a:r>
              <a:rPr lang="zh-CN" altLang="en-US" sz="2285" b="1"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显然，我们更希望得到泛化误差小的模型。</a:t>
            </a:r>
            <a:endParaRPr lang="zh-CN" altLang="en-US" sz="2285" b="1"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457200" lvl="1" indent="0">
              <a:buNone/>
            </a:pPr>
            <a:endParaRPr lang="zh-CN" altLang="en-US" sz="1650" dirty="0">
              <a:solidFill>
                <a:schemeClr val="bg2">
                  <a:lumMod val="60000"/>
                  <a:lumOff val="40000"/>
                </a:schemeClr>
              </a:solidFill>
              <a:cs typeface="+mn-ea"/>
              <a:sym typeface="Huawei Sans" panose="020C0503030203020204" pitchFamily="34" charset="0"/>
            </a:endParaRPr>
          </a:p>
          <a:p>
            <a:pPr marL="0" indent="0">
              <a:buNone/>
            </a:pPr>
            <a:endPar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 name="TextBox 26"/>
          <p:cNvSpPr txBox="1"/>
          <p:nvPr/>
        </p:nvSpPr>
        <p:spPr>
          <a:xfrm>
            <a:off x="1042988" y="4313238"/>
            <a:ext cx="2271395" cy="339725"/>
          </a:xfrm>
          <a:prstGeom prst="rect">
            <a:avLst/>
          </a:prstGeom>
          <a:noFill/>
          <a:ln w="9525">
            <a:noFill/>
          </a:ln>
        </p:spPr>
        <p:txBody>
          <a:bodyPr wrap="none" lIns="0" tIns="0" rIns="0" bIns="0" anchor="t" anchorCtr="0">
            <a:spAutoFit/>
          </a:bodyPr>
          <a:lstStyle/>
          <a:p>
            <a:pPr>
              <a:lnSpc>
                <a:spcPts val="2650"/>
              </a:lnSpc>
            </a:pPr>
            <a:r>
              <a:rPr lang="zh-CN" altLang="en-US" sz="1800">
                <a:solidFill>
                  <a:schemeClr val="bg2">
                    <a:lumMod val="60000"/>
                    <a:lumOff val="40000"/>
                  </a:schemeClr>
                </a:solidFill>
                <a:latin typeface="Wingdings" panose="05000000000000000000"/>
                <a:ea typeface="宋体" panose="02010600030101010101" pitchFamily="2" charset="-122"/>
              </a:rPr>
              <a:t> </a:t>
            </a:r>
            <a:r>
              <a:rPr lang="zh-CN" altLang="en-US" sz="1800" b="1" dirty="0">
                <a:latin typeface="+mn-lt"/>
                <a:ea typeface="+mn-ea"/>
                <a:cs typeface="+mn-ea"/>
              </a:rPr>
              <a:t>泛化误差越小越好</a:t>
            </a:r>
            <a:endParaRPr lang="zh-CN" altLang="en-US" sz="1800" b="1" dirty="0">
              <a:latin typeface="+mn-lt"/>
              <a:ea typeface="+mn-ea"/>
              <a:cs typeface="+mn-ea"/>
            </a:endParaRPr>
          </a:p>
        </p:txBody>
      </p:sp>
      <p:sp>
        <p:nvSpPr>
          <p:cNvPr id="6" name="TextBox 27"/>
          <p:cNvSpPr txBox="1"/>
          <p:nvPr/>
        </p:nvSpPr>
        <p:spPr>
          <a:xfrm>
            <a:off x="1042988" y="4652963"/>
            <a:ext cx="2961005" cy="339725"/>
          </a:xfrm>
          <a:prstGeom prst="rect">
            <a:avLst/>
          </a:prstGeom>
          <a:noFill/>
          <a:ln w="9525">
            <a:noFill/>
          </a:ln>
        </p:spPr>
        <p:txBody>
          <a:bodyPr wrap="none" lIns="0" tIns="0" rIns="0" bIns="0" anchor="t" anchorCtr="0">
            <a:spAutoFit/>
          </a:bodyPr>
          <a:lstStyle/>
          <a:p>
            <a:pPr>
              <a:lnSpc>
                <a:spcPts val="2650"/>
              </a:lnSpc>
            </a:pPr>
            <a:r>
              <a:rPr lang="zh-CN" altLang="en-US" sz="1800">
                <a:solidFill>
                  <a:schemeClr val="bg2">
                    <a:lumMod val="60000"/>
                    <a:lumOff val="40000"/>
                  </a:schemeClr>
                </a:solidFill>
                <a:latin typeface="Wingdings" panose="05000000000000000000"/>
                <a:ea typeface="宋体" panose="02010600030101010101" pitchFamily="2" charset="-122"/>
              </a:rPr>
              <a:t> </a:t>
            </a:r>
            <a:r>
              <a:rPr lang="zh-CN" altLang="en-US" sz="1800" b="1">
                <a:solidFill>
                  <a:schemeClr val="bg2">
                    <a:lumMod val="60000"/>
                    <a:lumOff val="40000"/>
                  </a:schemeClr>
                </a:solidFill>
                <a:latin typeface="微软雅黑" panose="020B0503020204020204" charset="-122"/>
                <a:ea typeface="宋体" panose="02010600030101010101" pitchFamily="2" charset="-122"/>
              </a:rPr>
              <a:t>经验误差是否越小越好？</a:t>
            </a:r>
            <a:endParaRPr lang="zh-CN" altLang="en-US" sz="1800" b="1">
              <a:solidFill>
                <a:schemeClr val="bg2">
                  <a:lumMod val="60000"/>
                  <a:lumOff val="40000"/>
                </a:schemeClr>
              </a:solidFill>
              <a:latin typeface="微软雅黑" panose="020B0503020204020204" charset="-122"/>
              <a:ea typeface="宋体" panose="02010600030101010101" pitchFamily="2" charset="-122"/>
            </a:endParaRPr>
          </a:p>
        </p:txBody>
      </p:sp>
      <p:sp>
        <p:nvSpPr>
          <p:cNvPr id="7" name="TextBox 28"/>
          <p:cNvSpPr txBox="1"/>
          <p:nvPr/>
        </p:nvSpPr>
        <p:spPr>
          <a:xfrm>
            <a:off x="827088" y="4941570"/>
            <a:ext cx="4298950" cy="434340"/>
          </a:xfrm>
          <a:prstGeom prst="rect">
            <a:avLst/>
          </a:prstGeom>
          <a:noFill/>
          <a:ln w="9525">
            <a:noFill/>
          </a:ln>
        </p:spPr>
        <p:txBody>
          <a:bodyPr wrap="none" lIns="0" tIns="0" rIns="0" bIns="0" anchor="t" anchorCtr="0">
            <a:spAutoFit/>
          </a:bodyPr>
          <a:lstStyle/>
          <a:p>
            <a:pPr>
              <a:lnSpc>
                <a:spcPts val="3390"/>
              </a:lnSpc>
            </a:pPr>
            <a:r>
              <a:rPr lang="en-US" altLang="zh-CN" sz="1800" b="1">
                <a:solidFill>
                  <a:schemeClr val="bg2">
                    <a:lumMod val="60000"/>
                    <a:lumOff val="40000"/>
                  </a:schemeClr>
                </a:solidFill>
                <a:latin typeface="Times New Roman" panose="02020603050405020304"/>
                <a:ea typeface="宋体" panose="02010600030101010101" pitchFamily="2" charset="-122"/>
              </a:rPr>
              <a:t>NO!       </a:t>
            </a:r>
            <a:r>
              <a:rPr lang="zh-CN" altLang="en-US" sz="1800" b="1">
                <a:solidFill>
                  <a:schemeClr val="bg2">
                    <a:lumMod val="60000"/>
                    <a:lumOff val="40000"/>
                  </a:schemeClr>
                </a:solidFill>
                <a:latin typeface="微软雅黑" panose="020B0503020204020204" charset="-122"/>
                <a:ea typeface="宋体" panose="02010600030101010101" pitchFamily="2" charset="-122"/>
              </a:rPr>
              <a:t>因为会出现“过拟合”</a:t>
            </a:r>
            <a:r>
              <a:rPr lang="en-US" altLang="zh-CN" sz="1800" b="1">
                <a:solidFill>
                  <a:schemeClr val="bg2">
                    <a:lumMod val="60000"/>
                    <a:lumOff val="40000"/>
                  </a:schemeClr>
                </a:solidFill>
                <a:latin typeface="Times New Roman" panose="02020603050405020304"/>
                <a:ea typeface="宋体" panose="02010600030101010101" pitchFamily="2" charset="-122"/>
              </a:rPr>
              <a:t>(overfitting)</a:t>
            </a:r>
            <a:endParaRPr lang="en-US" altLang="zh-CN" sz="1800" b="1">
              <a:solidFill>
                <a:schemeClr val="bg2">
                  <a:lumMod val="60000"/>
                  <a:lumOff val="40000"/>
                </a:schemeClr>
              </a:solidFill>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标题 1"/>
          <p:cNvSpPr>
            <a:spLocks noGrp="1"/>
          </p:cNvSpPr>
          <p:nvPr>
            <p:ph type="title"/>
          </p:nvPr>
        </p:nvSpPr>
        <p:spPr/>
        <p:txBody>
          <a:bodyPr anchor="ctr" anchorCtr="0"/>
          <a:lstStyle/>
          <a:p>
            <a:endParaRPr lang="zh-CN" altLang="en-US"/>
          </a:p>
        </p:txBody>
      </p:sp>
      <p:sp>
        <p:nvSpPr>
          <p:cNvPr id="3" name="内容占位符 2"/>
          <p:cNvSpPr>
            <a:spLocks noGrp="1"/>
          </p:cNvSpPr>
          <p:nvPr>
            <p:ph idx="1"/>
          </p:nvPr>
        </p:nvSpPr>
        <p:spPr/>
        <p:txBody>
          <a:bodyPr/>
          <a:lstStyle/>
          <a:p>
            <a:pPr marL="342900" marR="0" indent="-342900" algn="l" defTabSz="914400" rtl="0" eaLnBrk="0" fontAlgn="base" latinLnBrk="0" hangingPunct="0">
              <a:lnSpc>
                <a:spcPct val="100000"/>
              </a:lnSpc>
              <a:spcBef>
                <a:spcPct val="20000"/>
              </a:spcBef>
              <a:spcAft>
                <a:spcPct val="0"/>
              </a:spcAft>
              <a:buClrTx/>
              <a:buSzTx/>
              <a:buFontTx/>
              <a:buChar char="•"/>
            </a:pPr>
            <a:r>
              <a:rPr kumimoji="0" lang="zh-CN" altLang="en-US" sz="3200" b="0"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rPr>
              <a:t>https://www.jianshu.com/p/00ef5b63dfc8</a:t>
            </a:r>
            <a:endParaRPr kumimoji="0" lang="zh-CN" altLang="en-US" sz="3200" b="0"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endParaRPr>
          </a:p>
        </p:txBody>
      </p:sp>
      <p:sp>
        <p:nvSpPr>
          <p:cNvPr id="51204" name="文本框 3"/>
          <p:cNvSpPr txBox="1"/>
          <p:nvPr/>
        </p:nvSpPr>
        <p:spPr>
          <a:xfrm>
            <a:off x="1866900" y="3244850"/>
            <a:ext cx="5181600" cy="522288"/>
          </a:xfrm>
          <a:prstGeom prst="rect">
            <a:avLst/>
          </a:prstGeom>
          <a:noFill/>
          <a:ln w="9525">
            <a:noFill/>
          </a:ln>
        </p:spPr>
        <p:txBody>
          <a:bodyPr wrap="none" anchor="t" anchorCtr="0">
            <a:spAutoFit/>
          </a:bodyPr>
          <a:lstStyle/>
          <a:p>
            <a:r>
              <a:rPr lang="zh-CN" altLang="en-US" sz="2800">
                <a:solidFill>
                  <a:srgbClr val="FF0000"/>
                </a:solidFill>
                <a:latin typeface="Arial" panose="020B0604020202020204" pitchFamily="34" charset="0"/>
                <a:ea typeface="宋体" panose="02010600030101010101" pitchFamily="2" charset="-122"/>
              </a:rPr>
              <a:t>参考链接：   多分类的</a:t>
            </a:r>
            <a:r>
              <a:rPr lang="en-US" altLang="zh-CN" sz="2800">
                <a:solidFill>
                  <a:srgbClr val="FF0000"/>
                </a:solidFill>
                <a:latin typeface="Arial" panose="020B0604020202020204" pitchFamily="34" charset="0"/>
                <a:ea typeface="宋体" panose="02010600030101010101" pitchFamily="2" charset="-122"/>
              </a:rPr>
              <a:t>ROC</a:t>
            </a:r>
            <a:r>
              <a:rPr lang="zh-CN" altLang="en-US" sz="2800">
                <a:solidFill>
                  <a:srgbClr val="FF0000"/>
                </a:solidFill>
                <a:latin typeface="Arial" panose="020B0604020202020204" pitchFamily="34" charset="0"/>
                <a:ea typeface="宋体" panose="02010600030101010101" pitchFamily="2" charset="-122"/>
              </a:rPr>
              <a:t>曲线</a:t>
            </a:r>
            <a:endParaRPr lang="zh-CN" altLang="en-US" sz="280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标题 1"/>
          <p:cNvSpPr>
            <a:spLocks noGrp="1"/>
          </p:cNvSpPr>
          <p:nvPr>
            <p:ph type="title"/>
          </p:nvPr>
        </p:nvSpPr>
        <p:spPr/>
        <p:txBody>
          <a:bodyPr anchor="ctr" anchorCtr="0"/>
          <a:lstStyle/>
          <a:p>
            <a:r>
              <a:rPr lang="zh-CN" altLang="en-US">
                <a:solidFill>
                  <a:schemeClr val="accent2"/>
                </a:solidFill>
              </a:rPr>
              <a:t> </a:t>
            </a:r>
            <a:r>
              <a:rPr lang="zh-CN" altLang="en-US" sz="2400"/>
              <a:t>ROC曲线与PR曲线的取舍</a:t>
            </a:r>
            <a:endParaRPr lang="zh-CN" altLang="en-US" sz="2400"/>
          </a:p>
        </p:txBody>
      </p:sp>
      <p:sp>
        <p:nvSpPr>
          <p:cNvPr id="4" name="文本框 3"/>
          <p:cNvSpPr txBox="1"/>
          <p:nvPr/>
        </p:nvSpPr>
        <p:spPr>
          <a:xfrm>
            <a:off x="744538" y="1074738"/>
            <a:ext cx="7377113" cy="4400550"/>
          </a:xfrm>
          <a:prstGeom prst="rect">
            <a:avLst/>
          </a:prstGeom>
          <a:noFill/>
        </p:spPr>
        <p:txBody>
          <a:bodyPr wrap="square" rtlCol="0" anchor="t">
            <a:spAutoFit/>
          </a:bodyPr>
          <a:lstStyle/>
          <a:p>
            <a:endParaRPr lang="zh-CN" altLang="en-US" sz="2000" b="1" noProof="1">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相对于</a:t>
            </a:r>
            <a:r>
              <a:rPr lang="en-US" altLang="zh-CN"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PR</a:t>
            </a: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曲线，ROC曲线会稳定些，在正负样本量都足够的</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a:buFont typeface="Arial" panose="020B0604020202020204" pitchFamily="34" charset="0"/>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情况下，ROC曲线足够反映模型的判断能力。</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a:buFont typeface="Arial" panose="020B0604020202020204" pitchFamily="34" charset="0"/>
            </a:pP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对于同一模型，PR和ROC曲线都可以说明一定的问题，而</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a:buFont typeface="Arial" panose="020B0604020202020204" pitchFamily="34" charset="0"/>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且二者有一定的相关性，如果想评测模型效果，也可以把两条曲线都画出来综合评价。</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a:buFont typeface="Arial" panose="020B0604020202020204" pitchFamily="34" charset="0"/>
            </a:pP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对于有监督的二分类问题，在正负样本都足够的情况下，可</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a:buFont typeface="Arial" panose="020B0604020202020204" pitchFamily="34" charset="0"/>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以直接用ROC曲线、AUC评价模型效果。在确定阈值过程中，可以根据Precision、Recall或者F1来评价模型的分类效果。</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a:buFont typeface="Arial" panose="020B0604020202020204" pitchFamily="34" charset="0"/>
            </a:pP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对于多分类问题，可以对每一类分别计算Precision、Recall和</a:t>
            </a:r>
            <a:endParaRPr lang="zh-CN" altLang="en-US" sz="2000" b="1" noProof="1">
              <a:solidFill>
                <a:schemeClr val="accent2"/>
              </a:solidFill>
              <a:latin typeface="Times New Roman" panose="02020603050405020304" pitchFamily="18" charset="0"/>
              <a:cs typeface="Times New Roman" panose="02020603050405020304" pitchFamily="18" charset="0"/>
            </a:endParaRPr>
          </a:p>
          <a:p>
            <a:pPr>
              <a:buFont typeface="Arial" panose="020B0604020202020204" pitchFamily="34" charset="0"/>
            </a:pPr>
            <a:r>
              <a:rPr lang="zh-CN" altLang="en-US" sz="2000" b="1" noProof="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F1，综合作为模型评价指标。</a:t>
            </a:r>
            <a:endParaRPr lang="zh-CN" altLang="en-US" sz="2000" b="1" noProof="1">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标题 1"/>
          <p:cNvSpPr>
            <a:spLocks noGrp="1"/>
          </p:cNvSpPr>
          <p:nvPr>
            <p:ph type="title" idx="4294967295"/>
          </p:nvPr>
        </p:nvSpPr>
        <p:spPr>
          <a:xfrm>
            <a:off x="118142" y="458858"/>
            <a:ext cx="8229600" cy="869950"/>
          </a:xfrm>
        </p:spPr>
        <p:txBody>
          <a:bodyPr anchor="ctr" anchorCtr="0"/>
          <a:lstStyle/>
          <a:p>
            <a:r>
              <a:rPr lang="zh-CN" altLang="en-US" sz="2800" b="1" dirty="0"/>
              <a:t>其他评价指标</a:t>
            </a:r>
            <a:endParaRPr lang="zh-CN" altLang="en-US" sz="2800" b="1" dirty="0"/>
          </a:p>
        </p:txBody>
      </p:sp>
      <p:sp>
        <p:nvSpPr>
          <p:cNvPr id="54275" name="文本框 3"/>
          <p:cNvSpPr txBox="1"/>
          <p:nvPr/>
        </p:nvSpPr>
        <p:spPr>
          <a:xfrm>
            <a:off x="1259632" y="3645024"/>
            <a:ext cx="6626225" cy="2860675"/>
          </a:xfrm>
          <a:prstGeom prst="rect">
            <a:avLst/>
          </a:prstGeom>
          <a:noFill/>
          <a:ln w="9525">
            <a:noFill/>
          </a:ln>
        </p:spPr>
        <p:txBody>
          <a:bodyPr wrap="square" anchor="t" anchorCtr="0">
            <a:spAutoFit/>
          </a:bodyPr>
          <a:lstStyle/>
          <a:p>
            <a:pPr marL="342900" indent="-342900">
              <a:buFont typeface="Arial" panose="020B0604020202020204" pitchFamily="34" charset="0"/>
              <a:buChar char="•"/>
            </a:pPr>
            <a:r>
              <a:rPr lang="zh-CN" altLang="en-US" sz="2000" b="1" dirty="0">
                <a:solidFill>
                  <a:schemeClr val="bg2">
                    <a:lumMod val="60000"/>
                    <a:lumOff val="40000"/>
                  </a:schemeClr>
                </a:solidFill>
                <a:latin typeface="Calibri" panose="020F0502020204030204" charset="0"/>
                <a:ea typeface="宋体" panose="02010600030101010101" pitchFamily="2" charset="-122"/>
              </a:rPr>
              <a:t>计算速度：</a:t>
            </a:r>
            <a:r>
              <a:rPr lang="zh-CN" altLang="en-US" sz="2000" b="1" dirty="0">
                <a:solidFill>
                  <a:schemeClr val="bg2">
                    <a:lumMod val="60000"/>
                    <a:lumOff val="40000"/>
                  </a:schemeClr>
                </a:solidFill>
                <a:latin typeface="Calibri" panose="020F0502020204030204" charset="0"/>
              </a:rPr>
              <a:t>分类器训练和预测需要的时间；</a:t>
            </a:r>
            <a:endParaRPr lang="zh-CN" altLang="en-US" sz="2000" b="1" dirty="0">
              <a:solidFill>
                <a:schemeClr val="bg2">
                  <a:lumMod val="60000"/>
                  <a:lumOff val="40000"/>
                </a:schemeClr>
              </a:solidFill>
              <a:latin typeface="Calibri" panose="020F0502020204030204" charset="0"/>
            </a:endParaRPr>
          </a:p>
          <a:p>
            <a:endParaRPr lang="zh-CN" altLang="en-US" sz="2000" b="1" dirty="0">
              <a:solidFill>
                <a:schemeClr val="bg2">
                  <a:lumMod val="60000"/>
                  <a:lumOff val="40000"/>
                </a:schemeClr>
              </a:solidFill>
              <a:latin typeface="Calibri" panose="020F0502020204030204" charset="0"/>
            </a:endParaRPr>
          </a:p>
          <a:p>
            <a:pPr marL="342900" indent="-342900">
              <a:buFont typeface="Arial" panose="020B0604020202020204" pitchFamily="34" charset="0"/>
              <a:buChar char="•"/>
            </a:pPr>
            <a:r>
              <a:rPr lang="zh-CN" altLang="en-US" sz="2000" b="1" dirty="0">
                <a:solidFill>
                  <a:schemeClr val="bg2">
                    <a:lumMod val="60000"/>
                    <a:lumOff val="40000"/>
                  </a:schemeClr>
                </a:solidFill>
                <a:latin typeface="Calibri" panose="020F0502020204030204" charset="0"/>
                <a:ea typeface="宋体" panose="02010600030101010101" pitchFamily="2" charset="-122"/>
              </a:rPr>
              <a:t>鲁棒性：处理缺失值和异常值的能力；</a:t>
            </a:r>
            <a:endParaRPr lang="zh-CN" altLang="en-US" sz="2000" b="1" dirty="0">
              <a:solidFill>
                <a:schemeClr val="bg2">
                  <a:lumMod val="60000"/>
                  <a:lumOff val="40000"/>
                </a:schemeClr>
              </a:solidFill>
              <a:latin typeface="Calibri" panose="020F0502020204030204" charset="0"/>
              <a:ea typeface="宋体" panose="02010600030101010101" pitchFamily="2" charset="-122"/>
            </a:endParaRPr>
          </a:p>
          <a:p>
            <a:endParaRPr lang="zh-CN" altLang="en-US" sz="2000" b="1" dirty="0">
              <a:solidFill>
                <a:schemeClr val="bg2">
                  <a:lumMod val="60000"/>
                  <a:lumOff val="40000"/>
                </a:schemeClr>
              </a:solidFill>
              <a:latin typeface="Calibri" panose="020F0502020204030204" charset="0"/>
              <a:ea typeface="宋体" panose="02010600030101010101" pitchFamily="2" charset="-122"/>
            </a:endParaRPr>
          </a:p>
          <a:p>
            <a:pPr marL="342900" indent="-342900">
              <a:buFont typeface="Arial" panose="020B0604020202020204" pitchFamily="34" charset="0"/>
              <a:buChar char="•"/>
            </a:pPr>
            <a:r>
              <a:rPr lang="zh-CN" altLang="en-US" sz="2000" b="1" dirty="0">
                <a:solidFill>
                  <a:schemeClr val="bg2">
                    <a:lumMod val="60000"/>
                    <a:lumOff val="40000"/>
                  </a:schemeClr>
                </a:solidFill>
                <a:latin typeface="Calibri" panose="020F0502020204030204" charset="0"/>
                <a:ea typeface="宋体" panose="02010600030101010101" pitchFamily="2" charset="-122"/>
              </a:rPr>
              <a:t>可扩展性：处理大数据集的能力；</a:t>
            </a:r>
            <a:endParaRPr lang="zh-CN" altLang="en-US" sz="2000" b="1" dirty="0">
              <a:solidFill>
                <a:schemeClr val="bg2">
                  <a:lumMod val="60000"/>
                  <a:lumOff val="40000"/>
                </a:schemeClr>
              </a:solidFill>
              <a:latin typeface="Calibri" panose="020F0502020204030204" charset="0"/>
              <a:ea typeface="宋体" panose="02010600030101010101" pitchFamily="2" charset="-122"/>
            </a:endParaRPr>
          </a:p>
          <a:p>
            <a:endParaRPr lang="zh-CN" altLang="en-US" sz="2000" b="1" dirty="0">
              <a:solidFill>
                <a:schemeClr val="bg2">
                  <a:lumMod val="60000"/>
                  <a:lumOff val="40000"/>
                </a:schemeClr>
              </a:solidFill>
              <a:latin typeface="Calibri" panose="020F0502020204030204" charset="0"/>
              <a:ea typeface="宋体" panose="02010600030101010101" pitchFamily="2" charset="-122"/>
            </a:endParaRPr>
          </a:p>
          <a:p>
            <a:pPr marL="342900" indent="-342900">
              <a:buFont typeface="Arial" panose="020B0604020202020204" pitchFamily="34" charset="0"/>
              <a:buChar char="•"/>
            </a:pPr>
            <a:r>
              <a:rPr lang="zh-CN" altLang="en-US" sz="2000" b="1" dirty="0">
                <a:solidFill>
                  <a:schemeClr val="bg2">
                    <a:lumMod val="60000"/>
                    <a:lumOff val="40000"/>
                  </a:schemeClr>
                </a:solidFill>
                <a:latin typeface="Calibri" panose="020F0502020204030204" charset="0"/>
                <a:ea typeface="宋体" panose="02010600030101010101" pitchFamily="2" charset="-122"/>
              </a:rPr>
              <a:t>可解释性：分类器的预测标准的可理解性，像决策树产生的规则就是很容易理解的，而神经网络的一堆参数就不好理解，我们只好把它看成一个黑盒子。</a:t>
            </a:r>
            <a:endParaRPr lang="zh-CN" altLang="en-US" sz="2000" b="1" dirty="0">
              <a:solidFill>
                <a:schemeClr val="bg2">
                  <a:lumMod val="60000"/>
                  <a:lumOff val="40000"/>
                </a:schemeClr>
              </a:solidFill>
              <a:latin typeface="Calibri" panose="020F0502020204030204" charset="0"/>
              <a:ea typeface="宋体" panose="02010600030101010101" pitchFamily="2" charset="-122"/>
            </a:endParaRPr>
          </a:p>
        </p:txBody>
      </p:sp>
      <p:sp>
        <p:nvSpPr>
          <p:cNvPr id="2" name="Rectangle 1"/>
          <p:cNvSpPr>
            <a:spLocks noChangeArrowheads="1"/>
          </p:cNvSpPr>
          <p:nvPr/>
        </p:nvSpPr>
        <p:spPr bwMode="auto">
          <a:xfrm>
            <a:off x="1043608" y="1406227"/>
            <a:ext cx="6724918"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342900" marR="0" lvl="0" indent="-342900">
              <a:buClrTx/>
              <a:buSzTx/>
              <a:buFont typeface="Arial" panose="020B0604020202020204" pitchFamily="34" charset="0"/>
              <a:buChar char="•"/>
            </a:pPr>
            <a:r>
              <a:rPr lang="zh-CN" altLang="zh-CN" sz="2000" b="1" dirty="0">
                <a:solidFill>
                  <a:schemeClr val="bg2">
                    <a:lumMod val="60000"/>
                    <a:lumOff val="40000"/>
                  </a:schemeClr>
                </a:solidFill>
                <a:latin typeface="Calibri" panose="020F0502020204030204" charset="0"/>
              </a:rPr>
              <a:t>敏感性：在患有</a:t>
            </a:r>
            <a:r>
              <a:rPr lang="zh-CN" altLang="en-US" sz="2000" b="1" dirty="0">
                <a:solidFill>
                  <a:schemeClr val="bg2">
                    <a:lumMod val="60000"/>
                    <a:lumOff val="40000"/>
                  </a:schemeClr>
                </a:solidFill>
                <a:latin typeface="Calibri" panose="020F0502020204030204" charset="0"/>
              </a:rPr>
              <a:t>病</a:t>
            </a:r>
            <a:r>
              <a:rPr lang="zh-CN" altLang="zh-CN" sz="2000" b="1" dirty="0">
                <a:solidFill>
                  <a:schemeClr val="bg2">
                    <a:lumMod val="60000"/>
                    <a:lumOff val="40000"/>
                  </a:schemeClr>
                </a:solidFill>
                <a:latin typeface="Calibri" panose="020F0502020204030204" charset="0"/>
              </a:rPr>
              <a:t>的所有人中，诊断正确的人有多少</a:t>
            </a:r>
            <a:r>
              <a:rPr lang="zh-CN" altLang="zh-CN" sz="2000" b="1" dirty="0" smtClean="0">
                <a:solidFill>
                  <a:schemeClr val="bg2">
                    <a:lumMod val="60000"/>
                    <a:lumOff val="40000"/>
                  </a:schemeClr>
                </a:solidFill>
                <a:latin typeface="Calibri" panose="020F0502020204030204" charset="0"/>
              </a:rPr>
              <a:t>？</a:t>
            </a:r>
            <a:endParaRPr lang="en-US" altLang="zh-CN" sz="2000" b="1" dirty="0" smtClean="0">
              <a:solidFill>
                <a:schemeClr val="bg2">
                  <a:lumMod val="60000"/>
                  <a:lumOff val="40000"/>
                </a:schemeClr>
              </a:solidFill>
              <a:latin typeface="Calibri" panose="020F0502020204030204" charset="0"/>
            </a:endParaRPr>
          </a:p>
          <a:p>
            <a:r>
              <a:rPr lang="zh-CN" altLang="en-US" sz="2000" dirty="0" smtClean="0">
                <a:solidFill>
                  <a:srgbClr val="FF0000"/>
                </a:solidFill>
              </a:rPr>
              <a:t>                      </a:t>
            </a:r>
            <a:r>
              <a:rPr lang="en-US" altLang="zh-CN" sz="2000" b="1" dirty="0" smtClean="0">
                <a:solidFill>
                  <a:srgbClr val="FF0000"/>
                </a:solidFill>
                <a:latin typeface="+mn-lt"/>
              </a:rPr>
              <a:t>sensitivity</a:t>
            </a:r>
            <a:r>
              <a:rPr lang="en-US" altLang="zh-CN" sz="2000" dirty="0" smtClean="0">
                <a:solidFill>
                  <a:srgbClr val="FF0000"/>
                </a:solidFill>
                <a:latin typeface="+mn-lt"/>
              </a:rPr>
              <a:t>= TP</a:t>
            </a:r>
            <a:r>
              <a:rPr lang="en-US" altLang="zh-CN" sz="2000" dirty="0">
                <a:solidFill>
                  <a:srgbClr val="FF0000"/>
                </a:solidFill>
                <a:latin typeface="+mn-lt"/>
              </a:rPr>
              <a:t>/(TP+FN)</a:t>
            </a:r>
            <a:r>
              <a:rPr lang="zh-CN" altLang="zh-CN" sz="2000" b="1" dirty="0" smtClean="0">
                <a:solidFill>
                  <a:srgbClr val="FF0000"/>
                </a:solidFill>
                <a:latin typeface="+mn-lt"/>
              </a:rPr>
              <a:t> </a:t>
            </a:r>
            <a:endParaRPr lang="en-US" altLang="zh-CN" sz="2000" b="1" dirty="0" smtClean="0">
              <a:solidFill>
                <a:srgbClr val="FF0000"/>
              </a:solidFill>
              <a:latin typeface="+mn-lt"/>
            </a:endParaRPr>
          </a:p>
          <a:p>
            <a:endParaRPr lang="zh-CN" altLang="zh-CN" sz="2000" b="1" dirty="0">
              <a:solidFill>
                <a:schemeClr val="accent2"/>
              </a:solidFill>
              <a:latin typeface="+mn-lt"/>
            </a:endParaRPr>
          </a:p>
          <a:p>
            <a:pPr marL="342900" marR="0" lvl="0" indent="-342900">
              <a:buClrTx/>
              <a:buSzTx/>
              <a:buFont typeface="Arial" panose="020B0604020202020204" pitchFamily="34" charset="0"/>
              <a:buChar char="•"/>
            </a:pPr>
            <a:r>
              <a:rPr lang="zh-CN" altLang="zh-CN" sz="2000" b="1" dirty="0">
                <a:solidFill>
                  <a:schemeClr val="bg2">
                    <a:lumMod val="60000"/>
                    <a:lumOff val="40000"/>
                  </a:schemeClr>
                </a:solidFill>
                <a:latin typeface="Calibri" panose="020F0502020204030204" charset="0"/>
              </a:rPr>
              <a:t>特异性：在未患</a:t>
            </a:r>
            <a:r>
              <a:rPr lang="zh-CN" altLang="en-US" sz="2000" b="1" dirty="0">
                <a:solidFill>
                  <a:schemeClr val="bg2">
                    <a:lumMod val="60000"/>
                    <a:lumOff val="40000"/>
                  </a:schemeClr>
                </a:solidFill>
                <a:latin typeface="Calibri" panose="020F0502020204030204" charset="0"/>
              </a:rPr>
              <a:t>病</a:t>
            </a:r>
            <a:r>
              <a:rPr lang="zh-CN" altLang="zh-CN" sz="2000" b="1" dirty="0">
                <a:solidFill>
                  <a:schemeClr val="bg2">
                    <a:lumMod val="60000"/>
                    <a:lumOff val="40000"/>
                  </a:schemeClr>
                </a:solidFill>
                <a:latin typeface="Calibri" panose="020F0502020204030204" charset="0"/>
              </a:rPr>
              <a:t>的所有人中，诊断正确的人有多少</a:t>
            </a:r>
            <a:r>
              <a:rPr lang="zh-CN" altLang="zh-CN" sz="2000" b="1" dirty="0" smtClean="0">
                <a:solidFill>
                  <a:schemeClr val="bg2">
                    <a:lumMod val="60000"/>
                    <a:lumOff val="40000"/>
                  </a:schemeClr>
                </a:solidFill>
                <a:latin typeface="Calibri" panose="020F0502020204030204" charset="0"/>
              </a:rPr>
              <a:t>？</a:t>
            </a:r>
            <a:endParaRPr lang="en-US" altLang="zh-CN" sz="2000" b="1" dirty="0" smtClean="0">
              <a:solidFill>
                <a:schemeClr val="bg2">
                  <a:lumMod val="60000"/>
                  <a:lumOff val="40000"/>
                </a:schemeClr>
              </a:solidFill>
              <a:latin typeface="Calibri" panose="020F0502020204030204" charset="0"/>
            </a:endParaRPr>
          </a:p>
          <a:p>
            <a:r>
              <a:rPr lang="en-US" altLang="zh-CN" sz="2000" b="1" dirty="0">
                <a:solidFill>
                  <a:srgbClr val="FF0000"/>
                </a:solidFill>
                <a:latin typeface="+mn-lt"/>
              </a:rPr>
              <a:t>                         specificity= TN/(TN+FP)</a:t>
            </a:r>
            <a:endParaRPr lang="en-US" altLang="zh-CN" sz="2000" b="1" dirty="0">
              <a:solidFill>
                <a:srgbClr val="FF0000"/>
              </a:solidFill>
              <a:latin typeface="+mn-lt"/>
            </a:endParaRPr>
          </a:p>
          <a:p>
            <a:pPr marR="0" lvl="0">
              <a:buClrTx/>
              <a:buSzTx/>
            </a:pPr>
            <a:br>
              <a:rPr lang="zh-CN" altLang="zh-CN" sz="2000" b="1" dirty="0">
                <a:solidFill>
                  <a:schemeClr val="accent2"/>
                </a:solidFill>
                <a:latin typeface="Calibri" panose="020F0502020204030204" charset="0"/>
              </a:rPr>
            </a:br>
            <a:br>
              <a:rPr kumimoji="0" lang="zh-CN" altLang="zh-CN" sz="1800" b="0" i="0" u="none" strike="noStrike" cap="none" normalizeH="0" baseline="0" dirty="0" smtClean="0">
                <a:ln>
                  <a:noFill/>
                </a:ln>
                <a:solidFill>
                  <a:schemeClr val="tx1"/>
                </a:solidFill>
                <a:effectLst/>
                <a:latin typeface="Arial" panose="020B0604020202020204" pitchFamily="34"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矩形 2"/>
          <p:cNvSpPr/>
          <p:nvPr/>
        </p:nvSpPr>
        <p:spPr>
          <a:xfrm>
            <a:off x="5944949" y="1772816"/>
            <a:ext cx="2954655" cy="369332"/>
          </a:xfrm>
          <a:prstGeom prst="rect">
            <a:avLst/>
          </a:prstGeom>
          <a:solidFill>
            <a:srgbClr val="92D050"/>
          </a:solidFill>
          <a:ln>
            <a:solidFill>
              <a:srgbClr val="FF0000"/>
            </a:solidFill>
          </a:ln>
        </p:spPr>
        <p:txBody>
          <a:bodyPr wrap="none">
            <a:spAutoFit/>
          </a:bodyPr>
          <a:lstStyle/>
          <a:p>
            <a:r>
              <a:rPr lang="zh-CN" altLang="en-US" b="1" dirty="0">
                <a:solidFill>
                  <a:srgbClr val="FF0000"/>
                </a:solidFill>
                <a:latin typeface="Open Sans"/>
              </a:rPr>
              <a:t>敏感性 </a:t>
            </a:r>
            <a:r>
              <a:rPr lang="en-US" altLang="zh-CN" b="1" dirty="0">
                <a:solidFill>
                  <a:srgbClr val="FF0000"/>
                </a:solidFill>
                <a:latin typeface="Open Sans"/>
              </a:rPr>
              <a:t>= </a:t>
            </a:r>
            <a:r>
              <a:rPr lang="zh-CN" altLang="en-US" b="1" dirty="0">
                <a:solidFill>
                  <a:srgbClr val="FF0000"/>
                </a:solidFill>
                <a:latin typeface="Open Sans"/>
              </a:rPr>
              <a:t>查全率 </a:t>
            </a:r>
            <a:r>
              <a:rPr lang="en-US" altLang="zh-CN" b="1" dirty="0">
                <a:solidFill>
                  <a:srgbClr val="FF0000"/>
                </a:solidFill>
                <a:latin typeface="Open Sans"/>
              </a:rPr>
              <a:t>= </a:t>
            </a:r>
            <a:r>
              <a:rPr lang="zh-CN" altLang="en-US" b="1" dirty="0">
                <a:solidFill>
                  <a:srgbClr val="FF0000"/>
                </a:solidFill>
                <a:latin typeface="Open Sans"/>
              </a:rPr>
              <a:t>召回率</a:t>
            </a:r>
            <a:endParaRPr lang="zh-CN" altLang="en-US"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5298" name="标题 1"/>
          <p:cNvSpPr>
            <a:spLocks noGrp="1"/>
          </p:cNvSpPr>
          <p:nvPr>
            <p:ph type="title"/>
          </p:nvPr>
        </p:nvSpPr>
        <p:spPr/>
        <p:txBody>
          <a:bodyPr anchor="ctr" anchorCtr="0"/>
          <a:lstStyle/>
          <a:p>
            <a:r>
              <a:rPr lang="en-US" altLang="zh-CN" dirty="0"/>
              <a:t>3.</a:t>
            </a:r>
            <a:r>
              <a:rPr lang="zh-CN" altLang="en-US" dirty="0"/>
              <a:t>比较检验</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xfrm>
            <a:off x="611505" y="1341120"/>
            <a:ext cx="7771130" cy="3970020"/>
          </a:xfrm>
          <a:blipFill rotWithShape="0">
            <a:blip r:embed="rId1"/>
            <a:stretch>
              <a:fillRect l="-1043" t="-2941"/>
            </a:stretch>
          </a:blipFill>
        </p:spPr>
        <p:txBody>
          <a:bodyPr/>
          <a:lstStyle/>
          <a:p>
            <a:pPr fontAlgn="base"/>
            <a:r>
              <a:rPr lang="zh-CN" altLang="en-US" strike="noStrike" noProof="1">
                <a:noFill/>
              </a:rPr>
              <a:t> </a:t>
            </a:r>
            <a:endParaRPr lang="zh-CN" altLang="en-US" strike="noStrike" noProof="1">
              <a:no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6322" name="标题 1"/>
          <p:cNvSpPr>
            <a:spLocks noGrp="1"/>
          </p:cNvSpPr>
          <p:nvPr>
            <p:ph type="title"/>
          </p:nvPr>
        </p:nvSpPr>
        <p:spPr/>
        <p:txBody>
          <a:bodyPr anchor="ctr" anchorCtr="0"/>
          <a:lstStyle/>
          <a:p>
            <a:r>
              <a:rPr lang="zh-CN" altLang="en-US" dirty="0"/>
              <a:t>单个学习器</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xfrm>
            <a:off x="267334" y="1628775"/>
            <a:ext cx="8609331" cy="3562350"/>
          </a:xfrm>
          <a:blipFill rotWithShape="0">
            <a:blip r:embed="rId1"/>
            <a:stretch>
              <a:fillRect l="-1043" t="-2941"/>
            </a:stretch>
          </a:blipFill>
        </p:spPr>
        <p:txBody>
          <a:bodyPr/>
          <a:lstStyle/>
          <a:p>
            <a:pPr fontAlgn="base"/>
            <a:r>
              <a:rPr lang="zh-CN" altLang="en-US" strike="noStrike" noProof="1">
                <a:noFill/>
              </a:rPr>
              <a:t> </a:t>
            </a:r>
            <a:endParaRPr lang="zh-CN" altLang="en-US" strike="noStrike" noProof="1">
              <a:no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7346" name="标题 1"/>
          <p:cNvSpPr>
            <a:spLocks noGrp="1"/>
          </p:cNvSpPr>
          <p:nvPr>
            <p:ph type="title"/>
          </p:nvPr>
        </p:nvSpPr>
        <p:spPr/>
        <p:txBody>
          <a:bodyPr anchor="ctr" anchorCtr="0"/>
          <a:lstStyle/>
          <a:p>
            <a:r>
              <a:rPr lang="zh-CN" altLang="en-US" dirty="0"/>
              <a:t>一个数据集多个学习器</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1043" t="-2941"/>
            </a:stretch>
          </a:blipFill>
        </p:spPr>
        <p:txBody>
          <a:bodyPr/>
          <a:lstStyle/>
          <a:p>
            <a:pPr fontAlgn="base"/>
            <a:r>
              <a:rPr lang="zh-CN" altLang="en-US" strike="noStrike" noProof="1">
                <a:noFill/>
              </a:rPr>
              <a:t> </a:t>
            </a:r>
            <a:endParaRPr lang="zh-CN" altLang="en-US" strike="noStrike" noProof="1">
              <a:noFill/>
            </a:endParaRPr>
          </a:p>
        </p:txBody>
      </p:sp>
      <p:pic>
        <p:nvPicPr>
          <p:cNvPr id="57348" name="图片 3"/>
          <p:cNvPicPr>
            <a:picLocks noChangeAspect="1"/>
          </p:cNvPicPr>
          <p:nvPr/>
        </p:nvPicPr>
        <p:blipFill>
          <a:blip r:embed="rId2"/>
          <a:stretch>
            <a:fillRect/>
          </a:stretch>
        </p:blipFill>
        <p:spPr>
          <a:xfrm>
            <a:off x="6502400" y="3749675"/>
            <a:ext cx="2012950" cy="1079500"/>
          </a:xfrm>
          <a:prstGeom prst="rect">
            <a:avLst/>
          </a:prstGeom>
          <a:noFill/>
          <a:ln w="9525">
            <a:noFill/>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8370" name="标题 1"/>
          <p:cNvSpPr>
            <a:spLocks noGrp="1"/>
          </p:cNvSpPr>
          <p:nvPr>
            <p:ph type="title"/>
          </p:nvPr>
        </p:nvSpPr>
        <p:spPr/>
        <p:txBody>
          <a:bodyPr anchor="ctr" anchorCtr="0"/>
          <a:lstStyle/>
          <a:p>
            <a:r>
              <a:rPr lang="zh-CN" altLang="en-US" dirty="0"/>
              <a:t>多个数据集和多个学习器</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xfrm>
            <a:off x="379094" y="2025650"/>
            <a:ext cx="8229600" cy="4525962"/>
          </a:xfrm>
          <a:blipFill rotWithShape="0">
            <a:blip r:embed="rId1"/>
            <a:stretch>
              <a:fillRect l="-1043" t="-2941"/>
            </a:stretch>
          </a:blipFill>
        </p:spPr>
        <p:txBody>
          <a:bodyPr/>
          <a:lstStyle/>
          <a:p>
            <a:pPr fontAlgn="base"/>
            <a:r>
              <a:rPr lang="zh-CN" altLang="en-US" strike="noStrike" noProof="1">
                <a:noFill/>
              </a:rPr>
              <a:t> </a:t>
            </a:r>
            <a:endParaRPr lang="zh-CN" altLang="en-US" strike="noStrike" noProof="1">
              <a:noFill/>
            </a:endParaRPr>
          </a:p>
        </p:txBody>
      </p:sp>
      <p:pic>
        <p:nvPicPr>
          <p:cNvPr id="58372" name="图片 3"/>
          <p:cNvPicPr>
            <a:picLocks noChangeAspect="1"/>
          </p:cNvPicPr>
          <p:nvPr/>
        </p:nvPicPr>
        <p:blipFill>
          <a:blip r:embed="rId2"/>
          <a:stretch>
            <a:fillRect/>
          </a:stretch>
        </p:blipFill>
        <p:spPr>
          <a:xfrm>
            <a:off x="4618038" y="1036638"/>
            <a:ext cx="3155950" cy="1271587"/>
          </a:xfrm>
          <a:prstGeom prst="rect">
            <a:avLst/>
          </a:prstGeom>
          <a:noFill/>
          <a:ln w="9525">
            <a:noFill/>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9394" name="标题 1"/>
          <p:cNvSpPr>
            <a:spLocks noGrp="1"/>
          </p:cNvSpPr>
          <p:nvPr>
            <p:ph type="title"/>
          </p:nvPr>
        </p:nvSpPr>
        <p:spPr/>
        <p:txBody>
          <a:bodyPr anchor="ctr" anchorCtr="0"/>
          <a:lstStyle/>
          <a:p>
            <a:r>
              <a:rPr lang="zh-CN" altLang="en-US" dirty="0"/>
              <a:t>偏差与方差</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1043" t="-2941"/>
            </a:stretch>
          </a:blipFill>
        </p:spPr>
        <p:txBody>
          <a:bodyPr/>
          <a:lstStyle/>
          <a:p>
            <a:pPr fontAlgn="base"/>
            <a:r>
              <a:rPr lang="zh-CN" altLang="en-US" strike="noStrike" noProof="1">
                <a:noFill/>
              </a:rPr>
              <a:t> </a:t>
            </a:r>
            <a:endParaRPr lang="zh-CN" altLang="en-US" strike="noStrike" noProof="1">
              <a:noFill/>
            </a:endParaRPr>
          </a:p>
        </p:txBody>
      </p:sp>
      <p:pic>
        <p:nvPicPr>
          <p:cNvPr id="59396" name="图片 3"/>
          <p:cNvPicPr>
            <a:picLocks noChangeAspect="1"/>
          </p:cNvPicPr>
          <p:nvPr/>
        </p:nvPicPr>
        <p:blipFill>
          <a:blip r:embed="rId2"/>
          <a:stretch>
            <a:fillRect/>
          </a:stretch>
        </p:blipFill>
        <p:spPr>
          <a:xfrm>
            <a:off x="6908800" y="4054475"/>
            <a:ext cx="1606550" cy="1349375"/>
          </a:xfrm>
          <a:prstGeom prst="rect">
            <a:avLst/>
          </a:prstGeom>
          <a:noFill/>
          <a:ln w="9525">
            <a:noFill/>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763395" y="476885"/>
            <a:ext cx="6481013" cy="707390"/>
          </a:xfrm>
          <a:custGeom>
            <a:avLst/>
            <a:gdLst/>
            <a:ahLst/>
            <a:cxnLst/>
            <a:rect l="0" t="0" r="0" b="0"/>
            <a:pathLst>
              <a:path w="4561333" h="707137">
                <a:moveTo>
                  <a:pt x="0" y="707136"/>
                </a:moveTo>
                <a:lnTo>
                  <a:pt x="4561332" y="707136"/>
                </a:lnTo>
                <a:lnTo>
                  <a:pt x="4561332"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FDA8.tmp"/>
          <p:cNvPicPr/>
          <p:nvPr>
            <p:custDataLst>
              <p:tags r:id="rId1"/>
            </p:custDataLst>
          </p:nvPr>
        </p:nvPicPr>
        <p:blipFill>
          <a:blip r:embed="rId2" cstate="print"/>
          <a:stretch>
            <a:fillRect/>
          </a:stretch>
        </p:blipFill>
        <p:spPr>
          <a:xfrm>
            <a:off x="1092200" y="1358900"/>
            <a:ext cx="6946900" cy="4622800"/>
          </a:xfrm>
          <a:prstGeom prst="rect">
            <a:avLst/>
          </a:prstGeom>
        </p:spPr>
      </p:pic>
      <p:sp>
        <p:nvSpPr>
          <p:cNvPr id="26" name="TextBox 25"/>
          <p:cNvSpPr txBox="1"/>
          <p:nvPr/>
        </p:nvSpPr>
        <p:spPr>
          <a:xfrm>
            <a:off x="2428113" y="520321"/>
            <a:ext cx="3598742" cy="575542"/>
          </a:xfrm>
          <a:prstGeom prst="rect">
            <a:avLst/>
          </a:prstGeom>
          <a:noFill/>
        </p:spPr>
        <p:txBody>
          <a:bodyPr vert="horz" wrap="none" lIns="0" tIns="0" rIns="0" bIns="0" rtlCol="0">
            <a:spAutoFit/>
          </a:bodyPr>
          <a:lstStyle/>
          <a:p>
            <a:pPr>
              <a:lnSpc>
                <a:spcPts val="4845"/>
              </a:lnSpc>
            </a:pPr>
            <a:r>
              <a:rPr lang="zh-CN" altLang="en-US" sz="3995" b="1" dirty="0" smtClean="0">
                <a:solidFill>
                  <a:srgbClr val="FF0000"/>
                </a:solidFill>
                <a:latin typeface="Times New Roman" panose="02020603050405020304"/>
              </a:rPr>
              <a:t>前往下一站</a:t>
            </a:r>
            <a:r>
              <a:rPr lang="en-US" altLang="zh-CN" sz="3995" b="1" dirty="0" smtClean="0">
                <a:solidFill>
                  <a:srgbClr val="FF0000"/>
                </a:solidFill>
                <a:latin typeface="Times New Roman" panose="02020603050405020304"/>
              </a:rPr>
              <a:t>……</a:t>
            </a:r>
            <a:endParaRPr lang="zh-CN" altLang="en-US" sz="3995" b="1" dirty="0">
              <a:solidFill>
                <a:srgbClr val="FF0000"/>
              </a:solidFill>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ws_1101.tmp"/>
          <p:cNvPicPr>
            <a:picLocks noGrp="1" noChangeAspect="1"/>
          </p:cNvPicPr>
          <p:nvPr>
            <p:ph idx="4294967295"/>
            <p:custDataLst>
              <p:tags r:id="rId1"/>
            </p:custDataLst>
          </p:nvPr>
        </p:nvPicPr>
        <p:blipFill>
          <a:blip r:embed="rId2"/>
          <a:srcRect l="5118" t="17889" r="5507" b="19273"/>
          <a:stretch>
            <a:fillRect/>
          </a:stretch>
        </p:blipFill>
        <p:spPr>
          <a:xfrm>
            <a:off x="1475740" y="404495"/>
            <a:ext cx="5832475" cy="3246755"/>
          </a:xfrm>
        </p:spPr>
      </p:pic>
      <p:sp>
        <p:nvSpPr>
          <p:cNvPr id="2" name="文本框 1"/>
          <p:cNvSpPr txBox="1"/>
          <p:nvPr/>
        </p:nvSpPr>
        <p:spPr>
          <a:xfrm>
            <a:off x="1331595" y="3717290"/>
            <a:ext cx="6496685" cy="700405"/>
          </a:xfrm>
          <a:prstGeom prst="rect">
            <a:avLst/>
          </a:prstGeom>
          <a:noFill/>
        </p:spPr>
        <p:txBody>
          <a:bodyPr wrap="square" rtlCol="0" anchor="t">
            <a:spAutoFit/>
          </a:bodyPr>
          <a:lstStyle/>
          <a:p>
            <a:pPr marL="342900" marR="0" indent="-342900" algn="l" defTabSz="914400" rtl="0" eaLnBrk="0" fontAlgn="base" latinLnBrk="0" hangingPunct="0">
              <a:lnSpc>
                <a:spcPct val="100000"/>
              </a:lnSpc>
              <a:spcBef>
                <a:spcPct val="20000"/>
              </a:spcBef>
              <a:spcAft>
                <a:spcPct val="0"/>
              </a:spcAft>
              <a:buClrTx/>
              <a:buSzTx/>
              <a:buFontTx/>
              <a:buChar char="•"/>
            </a:pPr>
            <a:r>
              <a:rPr lang="zh-CN" altLang="en-US" kern="0" dirty="0" smtClean="0">
                <a:solidFill>
                  <a:srgbClr val="FF0000"/>
                </a:solidFill>
                <a:latin typeface="+mn-lt"/>
                <a:ea typeface="+mn-ea"/>
                <a:sym typeface="+mn-ea"/>
              </a:rPr>
              <a:t>过拟合</a:t>
            </a:r>
            <a:r>
              <a:rPr lang="en-US" altLang="zh-CN" kern="0" dirty="0" smtClean="0">
                <a:solidFill>
                  <a:srgbClr val="FF0000"/>
                </a:solidFill>
                <a:latin typeface="+mn-lt"/>
                <a:ea typeface="+mn-ea"/>
                <a:sym typeface="+mn-ea"/>
              </a:rPr>
              <a:t>(overfitting)</a:t>
            </a:r>
            <a:r>
              <a:rPr lang="zh-CN" altLang="en-US" kern="0" dirty="0" smtClean="0">
                <a:solidFill>
                  <a:schemeClr val="bg2">
                    <a:lumMod val="60000"/>
                    <a:lumOff val="40000"/>
                  </a:schemeClr>
                </a:solidFill>
                <a:latin typeface="+mn-lt"/>
                <a:ea typeface="+mn-ea"/>
                <a:sym typeface="+mn-ea"/>
              </a:rPr>
              <a:t>：训练</a:t>
            </a:r>
            <a:r>
              <a:rPr lang="zh-CN" altLang="en-US" kern="0" dirty="0" smtClean="0">
                <a:solidFill>
                  <a:srgbClr val="00FF00"/>
                </a:solidFill>
                <a:latin typeface="+mn-lt"/>
                <a:ea typeface="+mn-ea"/>
                <a:sym typeface="+mn-ea"/>
              </a:rPr>
              <a:t>过度</a:t>
            </a:r>
            <a:r>
              <a:rPr lang="zh-CN" altLang="en-US" kern="0" dirty="0" smtClean="0">
                <a:solidFill>
                  <a:schemeClr val="bg2">
                    <a:lumMod val="60000"/>
                    <a:lumOff val="40000"/>
                  </a:schemeClr>
                </a:solidFill>
                <a:latin typeface="+mn-lt"/>
                <a:ea typeface="+mn-ea"/>
                <a:sym typeface="+mn-ea"/>
              </a:rPr>
              <a:t>使泛化能力下降</a:t>
            </a:r>
            <a:endParaRPr kumimoji="0" lang="en-US" altLang="zh-CN" b="0" i="0" u="none" strike="noStrike" kern="0" cap="none" spc="0" normalizeH="0" baseline="0" noProof="1" smtClean="0">
              <a:solidFill>
                <a:srgbClr val="FF0000"/>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Tx/>
              <a:buSzTx/>
              <a:buFontTx/>
              <a:buChar char="•"/>
            </a:pPr>
            <a:r>
              <a:rPr lang="zh-CN" altLang="en-US" kern="0" dirty="0">
                <a:solidFill>
                  <a:srgbClr val="FF0000"/>
                </a:solidFill>
                <a:latin typeface="+mn-lt"/>
                <a:ea typeface="+mn-ea"/>
                <a:sym typeface="+mn-ea"/>
              </a:rPr>
              <a:t>欠</a:t>
            </a:r>
            <a:r>
              <a:rPr lang="zh-CN" altLang="en-US" kern="0" dirty="0" smtClean="0">
                <a:solidFill>
                  <a:srgbClr val="FF0000"/>
                </a:solidFill>
                <a:latin typeface="+mn-lt"/>
                <a:ea typeface="+mn-ea"/>
                <a:sym typeface="+mn-ea"/>
              </a:rPr>
              <a:t>拟合</a:t>
            </a:r>
            <a:r>
              <a:rPr lang="en-US" altLang="zh-CN" kern="0" dirty="0" smtClean="0">
                <a:solidFill>
                  <a:srgbClr val="FF0000"/>
                </a:solidFill>
                <a:latin typeface="+mn-lt"/>
                <a:ea typeface="+mn-ea"/>
                <a:sym typeface="+mn-ea"/>
              </a:rPr>
              <a:t>(</a:t>
            </a:r>
            <a:r>
              <a:rPr lang="en-US" altLang="zh-CN" kern="0" dirty="0" err="1" smtClean="0">
                <a:solidFill>
                  <a:srgbClr val="FF0000"/>
                </a:solidFill>
                <a:latin typeface="+mn-lt"/>
                <a:ea typeface="+mn-ea"/>
                <a:sym typeface="+mn-ea"/>
              </a:rPr>
              <a:t>underfitting)</a:t>
            </a:r>
            <a:r>
              <a:rPr lang="zh-CN" altLang="en-US" kern="0" dirty="0" smtClean="0">
                <a:solidFill>
                  <a:schemeClr val="bg2">
                    <a:lumMod val="60000"/>
                    <a:lumOff val="40000"/>
                  </a:schemeClr>
                </a:solidFill>
                <a:latin typeface="+mn-lt"/>
                <a:ea typeface="+mn-ea"/>
                <a:sym typeface="+mn-ea"/>
              </a:rPr>
              <a:t>：未能学好训练样本的普遍规律</a:t>
            </a:r>
            <a:endParaRPr lang="zh-CN" altLang="en-US"/>
          </a:p>
        </p:txBody>
      </p:sp>
      <p:sp>
        <p:nvSpPr>
          <p:cNvPr id="3" name="文本框 2"/>
          <p:cNvSpPr txBox="1"/>
          <p:nvPr/>
        </p:nvSpPr>
        <p:spPr>
          <a:xfrm>
            <a:off x="1331595" y="4725035"/>
            <a:ext cx="7098030" cy="700405"/>
          </a:xfrm>
          <a:prstGeom prst="rect">
            <a:avLst/>
          </a:prstGeom>
          <a:noFill/>
        </p:spPr>
        <p:txBody>
          <a:bodyPr wrap="square" rtlCol="0" anchor="t">
            <a:spAutoFit/>
          </a:bodyPr>
          <a:lstStyle/>
          <a:p>
            <a:pPr marL="342900" marR="0" indent="-342900" algn="l" defTabSz="914400" rtl="0" eaLnBrk="0" fontAlgn="base" latinLnBrk="0" hangingPunct="0">
              <a:lnSpc>
                <a:spcPct val="100000"/>
              </a:lnSpc>
              <a:spcBef>
                <a:spcPct val="20000"/>
              </a:spcBef>
              <a:spcAft>
                <a:spcPct val="0"/>
              </a:spcAft>
              <a:buClrTx/>
              <a:buSzTx/>
              <a:buFontTx/>
              <a:buChar char="•"/>
            </a:pPr>
            <a:r>
              <a:rPr lang="zh-CN" altLang="en-US" kern="0" dirty="0" smtClean="0">
                <a:solidFill>
                  <a:schemeClr val="bg2">
                    <a:lumMod val="60000"/>
                    <a:lumOff val="40000"/>
                  </a:schemeClr>
                </a:solidFill>
                <a:latin typeface="+mn-lt"/>
                <a:ea typeface="+mn-ea"/>
                <a:sym typeface="+mn-ea"/>
              </a:rPr>
              <a:t>过拟合是机器学习的</a:t>
            </a:r>
            <a:r>
              <a:rPr lang="zh-CN" altLang="en-US" kern="0" dirty="0" smtClean="0">
                <a:solidFill>
                  <a:srgbClr val="FF0000"/>
                </a:solidFill>
                <a:latin typeface="+mn-lt"/>
                <a:ea typeface="+mn-ea"/>
                <a:sym typeface="+mn-ea"/>
              </a:rPr>
              <a:t>关键障碍且不可避免！</a:t>
            </a:r>
            <a:endParaRPr kumimoji="0" lang="en-US" altLang="zh-CN" b="0" i="0" u="none" strike="noStrike" kern="0" cap="none" spc="0" normalizeH="0" baseline="0" noProof="1" smtClean="0">
              <a:solidFill>
                <a:srgbClr val="FF0000"/>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Tx/>
              <a:buSzTx/>
              <a:buFontTx/>
              <a:buChar char="•"/>
            </a:pPr>
            <a:r>
              <a:rPr lang="zh-CN" altLang="en-US" kern="0" dirty="0" smtClean="0">
                <a:solidFill>
                  <a:schemeClr val="bg2">
                    <a:lumMod val="60000"/>
                    <a:lumOff val="40000"/>
                  </a:schemeClr>
                </a:solidFill>
                <a:latin typeface="+mn-lt"/>
                <a:ea typeface="+mn-ea"/>
                <a:sym typeface="+mn-ea"/>
              </a:rPr>
              <a:t>模型误差包含了</a:t>
            </a:r>
            <a:r>
              <a:rPr lang="zh-CN" altLang="en-US" kern="0" dirty="0" smtClean="0">
                <a:solidFill>
                  <a:srgbClr val="FF0000"/>
                </a:solidFill>
                <a:latin typeface="+mn-lt"/>
                <a:ea typeface="+mn-ea"/>
                <a:sym typeface="+mn-ea"/>
              </a:rPr>
              <a:t>数据误差</a:t>
            </a:r>
            <a:r>
              <a:rPr lang="zh-CN" altLang="en-US" kern="0" dirty="0" smtClean="0">
                <a:solidFill>
                  <a:schemeClr val="bg2">
                    <a:lumMod val="60000"/>
                    <a:lumOff val="40000"/>
                  </a:schemeClr>
                </a:solidFill>
                <a:latin typeface="+mn-lt"/>
                <a:ea typeface="+mn-ea"/>
                <a:sym typeface="+mn-ea"/>
              </a:rPr>
              <a:t>，或者说模型信息中包含了</a:t>
            </a:r>
            <a:r>
              <a:rPr lang="zh-CN" altLang="en-US" kern="0" dirty="0" smtClean="0">
                <a:solidFill>
                  <a:srgbClr val="FF0000"/>
                </a:solidFill>
                <a:latin typeface="+mn-lt"/>
                <a:ea typeface="+mn-ea"/>
                <a:sym typeface="+mn-ea"/>
              </a:rPr>
              <a:t>噪声。</a:t>
            </a:r>
            <a:endParaRPr lang="zh-CN" altLang="en-US" kern="0" dirty="0" smtClean="0">
              <a:solidFill>
                <a:srgbClr val="FF0000"/>
              </a:solidFill>
              <a:latin typeface="+mn-lt"/>
              <a:ea typeface="+mn-ea"/>
              <a:sym typeface="+mn-ea"/>
            </a:endParaRPr>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19885" y="4509135"/>
            <a:ext cx="5219700" cy="1337310"/>
          </a:xfrm>
          <a:prstGeom prst="rect">
            <a:avLst/>
          </a:prstGeom>
          <a:noFill/>
          <a:ln w="12700">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835707" y="5821100"/>
            <a:ext cx="1040130" cy="506730"/>
          </a:xfrm>
          <a:prstGeom prst="rect">
            <a:avLst/>
          </a:prstGeom>
          <a:noFill/>
        </p:spPr>
        <p:txBody>
          <a:bodyPr wrap="none" rtlCol="0">
            <a:spAutoFit/>
          </a:bodyPr>
          <a:lstStyle/>
          <a:p>
            <a:pPr algn="ctr"/>
            <a:r>
              <a:rPr lang="zh-CN" altLang="en-US" sz="1350" dirty="0">
                <a:latin typeface="Huawei Sans" panose="020C0503030203020204" pitchFamily="34" charset="0"/>
                <a:ea typeface="方正兰亭黑简体" panose="02000000000000000000" pitchFamily="2" charset="-122"/>
                <a:cs typeface="+mn-ea"/>
                <a:sym typeface="Huawei Sans" panose="020C0503030203020204" pitchFamily="34" charset="0"/>
              </a:rPr>
              <a:t>欠拟合</a:t>
            </a:r>
            <a:endParaRPr lang="en-US" altLang="zh-CN" sz="135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zh-CN" altLang="en-US" sz="1350" dirty="0">
                <a:latin typeface="Huawei Sans" panose="020C0503030203020204" pitchFamily="34" charset="0"/>
                <a:ea typeface="方正兰亭黑简体" panose="02000000000000000000" pitchFamily="2" charset="-122"/>
                <a:cs typeface="+mn-ea"/>
                <a:sym typeface="Huawei Sans" panose="020C0503030203020204" pitchFamily="34" charset="0"/>
              </a:rPr>
              <a:t>没学到特征</a:t>
            </a:r>
            <a:endParaRPr lang="zh-CN" altLang="en-US" sz="135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文本框 6"/>
          <p:cNvSpPr txBox="1"/>
          <p:nvPr/>
        </p:nvSpPr>
        <p:spPr>
          <a:xfrm>
            <a:off x="4021723" y="5931979"/>
            <a:ext cx="868680" cy="299085"/>
          </a:xfrm>
          <a:prstGeom prst="rect">
            <a:avLst/>
          </a:prstGeom>
          <a:noFill/>
        </p:spPr>
        <p:txBody>
          <a:bodyPr wrap="none" rtlCol="0">
            <a:spAutoFit/>
          </a:bodyPr>
          <a:lstStyle/>
          <a:p>
            <a:r>
              <a:rPr lang="zh-CN" altLang="en-US" sz="1350" dirty="0">
                <a:latin typeface="Huawei Sans" panose="020C0503030203020204" pitchFamily="34" charset="0"/>
                <a:ea typeface="方正兰亭黑简体" panose="02000000000000000000" pitchFamily="2" charset="-122"/>
                <a:cs typeface="+mn-ea"/>
                <a:sym typeface="Huawei Sans" panose="020C0503030203020204" pitchFamily="34" charset="0"/>
              </a:rPr>
              <a:t>好的拟合</a:t>
            </a:r>
            <a:endParaRPr lang="zh-CN" altLang="en-US" sz="135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文本框 7"/>
          <p:cNvSpPr txBox="1"/>
          <p:nvPr/>
        </p:nvSpPr>
        <p:spPr>
          <a:xfrm>
            <a:off x="5998607" y="5850337"/>
            <a:ext cx="1040130" cy="506730"/>
          </a:xfrm>
          <a:prstGeom prst="rect">
            <a:avLst/>
          </a:prstGeom>
          <a:noFill/>
        </p:spPr>
        <p:txBody>
          <a:bodyPr wrap="none" rtlCol="0">
            <a:spAutoFit/>
          </a:bodyPr>
          <a:lstStyle/>
          <a:p>
            <a:pPr algn="ctr"/>
            <a:r>
              <a:rPr lang="zh-CN" altLang="en-US" sz="1350" dirty="0">
                <a:latin typeface="Huawei Sans" panose="020C0503030203020204" pitchFamily="34" charset="0"/>
                <a:ea typeface="方正兰亭黑简体" panose="02000000000000000000" pitchFamily="2" charset="-122"/>
                <a:cs typeface="+mn-ea"/>
                <a:sym typeface="Huawei Sans" panose="020C0503030203020204" pitchFamily="34" charset="0"/>
              </a:rPr>
              <a:t>过拟合</a:t>
            </a:r>
            <a:endParaRPr lang="en-US" altLang="zh-CN" sz="135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a:r>
              <a:rPr lang="zh-CN" altLang="en-US" sz="1350" dirty="0">
                <a:latin typeface="Huawei Sans" panose="020C0503030203020204" pitchFamily="34" charset="0"/>
                <a:ea typeface="方正兰亭黑简体" panose="02000000000000000000" pitchFamily="2" charset="-122"/>
                <a:cs typeface="+mn-ea"/>
                <a:sym typeface="Huawei Sans" panose="020C0503030203020204" pitchFamily="34" charset="0"/>
              </a:rPr>
              <a:t>学习了噪声</a:t>
            </a:r>
            <a:endParaRPr lang="zh-CN" altLang="en-US" sz="135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22" presetClass="exit" presetSubtype="4" fill="hold" grpId="2" nodeType="withEffect">
                                  <p:stCondLst>
                                    <p:cond delay="0"/>
                                  </p:stCondLst>
                                  <p:childTnLst>
                                    <p:animEffect transition="out" filter="wipe(down)">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22" presetClass="exit" presetSubtype="4" fill="hold" grpId="2" nodeType="withEffect">
                                  <p:stCondLst>
                                    <p:cond delay="0"/>
                                  </p:stCondLst>
                                  <p:childTnLst>
                                    <p:animEffect transition="out" filter="wipe(dow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22" presetClass="exit" presetSubtype="4" fill="hold" grpId="2" nodeType="withEffect">
                                  <p:stCondLst>
                                    <p:cond delay="0"/>
                                  </p:stCondLst>
                                  <p:childTnLst>
                                    <p:animEffect transition="out" filter="wipe(down)">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2"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1"/>
      <p:bldP spid="3" grpId="2"/>
      <p:bldP spid="6" grpId="0"/>
      <p:bldP spid="6" grpId="1"/>
      <p:bldP spid="6" grpId="2"/>
      <p:bldP spid="7" grpId="0"/>
      <p:bldP spid="7" grpId="1"/>
      <p:bldP spid="7" grpId="2"/>
      <p:bldP spid="8" grpId="0"/>
      <p:bldP spid="8" grpId="1"/>
      <p:bldP spid="8"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ClrTx/>
              <a:buSzTx/>
              <a:buFontTx/>
            </a:pPr>
            <a:r>
              <a:rPr lang="zh-CN" altLang="en-US" sz="2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模型的有效性 </a:t>
            </a:r>
            <a:r>
              <a:rPr sz="28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(2)</a:t>
            </a:r>
            <a:endParaRPr sz="28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 name="文本占位符 2"/>
          <p:cNvSpPr>
            <a:spLocks noGrp="1"/>
          </p:cNvSpPr>
          <p:nvPr>
            <p:ph type="body" sz="quarter" idx="10"/>
          </p:nvPr>
        </p:nvSpPr>
        <p:spPr>
          <a:xfrm>
            <a:off x="345520" y="1701166"/>
            <a:ext cx="8470106" cy="4879805"/>
          </a:xfrm>
        </p:spPr>
        <p:txBody>
          <a:bodyPr/>
          <a:lstStyle/>
          <a:p>
            <a:r>
              <a:rPr lang="zh-CN" altLang="en-US" sz="2000"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模型的容量：</a:t>
            </a:r>
            <a:r>
              <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rPr>
              <a:t>指其拟合各种函数的能力；也称为</a:t>
            </a:r>
            <a:r>
              <a:rPr lang="zh-CN" altLang="en-US" sz="2000" dirty="0">
                <a:solidFill>
                  <a:schemeClr val="bg2">
                    <a:lumMod val="60000"/>
                    <a:lumOff val="4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模型的复杂度</a:t>
            </a:r>
            <a:r>
              <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indent="0">
              <a:buNone/>
            </a:pPr>
            <a:endPar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1"/>
            <a:r>
              <a:rPr lang="zh-CN" altLang="en-US" sz="1800" b="1" dirty="0">
                <a:cs typeface="+mn-ea"/>
                <a:sym typeface="Huawei Sans" panose="020C0503030203020204" pitchFamily="34" charset="0"/>
              </a:rPr>
              <a:t>容量</a:t>
            </a:r>
            <a:r>
              <a:rPr lang="zh-CN" altLang="en-US" sz="1800" b="1" dirty="0">
                <a:solidFill>
                  <a:schemeClr val="bg2">
                    <a:lumMod val="60000"/>
                    <a:lumOff val="40000"/>
                  </a:schemeClr>
                </a:solidFill>
                <a:cs typeface="+mn-ea"/>
                <a:sym typeface="Huawei Sans" panose="020C0503030203020204" pitchFamily="34" charset="0"/>
              </a:rPr>
              <a:t>适合于</a:t>
            </a:r>
            <a:r>
              <a:rPr lang="zh-CN" altLang="en-US" sz="1800" b="1" dirty="0">
                <a:cs typeface="+mn-ea"/>
                <a:sym typeface="Huawei Sans" panose="020C0503030203020204" pitchFamily="34" charset="0"/>
              </a:rPr>
              <a:t>执行任务的复杂度和所提供训练数据的数量时，算法效果通常会最佳；</a:t>
            </a:r>
            <a:endParaRPr lang="zh-CN" altLang="en-US" sz="1800" b="1" dirty="0">
              <a:cs typeface="+mn-ea"/>
              <a:sym typeface="Huawei Sans" panose="020C0503030203020204" pitchFamily="34" charset="0"/>
            </a:endParaRPr>
          </a:p>
          <a:p>
            <a:pPr lvl="1"/>
            <a:r>
              <a:rPr lang="zh-CN" altLang="en-US" sz="1800" b="1" dirty="0">
                <a:cs typeface="+mn-ea"/>
                <a:sym typeface="Huawei Sans" panose="020C0503030203020204" pitchFamily="34" charset="0"/>
              </a:rPr>
              <a:t>容量不足的模型不能解决复杂任务，可能出现</a:t>
            </a:r>
            <a:r>
              <a:rPr lang="zh-CN" altLang="en-US" sz="1800" b="1" dirty="0">
                <a:solidFill>
                  <a:schemeClr val="bg2">
                    <a:lumMod val="60000"/>
                    <a:lumOff val="40000"/>
                  </a:schemeClr>
                </a:solidFill>
                <a:cs typeface="+mn-ea"/>
                <a:sym typeface="Huawei Sans" panose="020C0503030203020204" pitchFamily="34" charset="0"/>
              </a:rPr>
              <a:t>欠拟合</a:t>
            </a:r>
            <a:r>
              <a:rPr lang="zh-CN" altLang="en-US" sz="1800" b="1" dirty="0">
                <a:cs typeface="+mn-ea"/>
                <a:sym typeface="Huawei Sans" panose="020C0503030203020204" pitchFamily="34" charset="0"/>
              </a:rPr>
              <a:t>；</a:t>
            </a:r>
            <a:endParaRPr lang="en-US" altLang="zh-CN" dirty="0" smtClean="0">
              <a:cs typeface="+mn-ea"/>
              <a:sym typeface="Huawei Sans" panose="020C0503030203020204" pitchFamily="34" charset="0"/>
            </a:endParaRPr>
          </a:p>
          <a:p>
            <a:pPr lvl="1"/>
            <a:r>
              <a:rPr lang="zh-CN" altLang="en-US" sz="1800" b="1" dirty="0">
                <a:cs typeface="+mn-ea"/>
                <a:sym typeface="Huawei Sans" panose="020C0503030203020204" pitchFamily="34" charset="0"/>
              </a:rPr>
              <a:t>容量高的模型能够解决复杂的任务，但是其容量高于任务所需时，有可能会</a:t>
            </a:r>
            <a:r>
              <a:rPr lang="zh-CN" altLang="en-US" sz="1800" b="1" dirty="0">
                <a:solidFill>
                  <a:schemeClr val="bg2">
                    <a:lumMod val="60000"/>
                    <a:lumOff val="40000"/>
                  </a:schemeClr>
                </a:solidFill>
                <a:cs typeface="+mn-ea"/>
                <a:sym typeface="Huawei Sans" panose="020C0503030203020204" pitchFamily="34" charset="0"/>
              </a:rPr>
              <a:t>过拟合</a:t>
            </a:r>
            <a:r>
              <a:rPr lang="zh-CN" altLang="en-US" sz="1800" b="1" dirty="0">
                <a:cs typeface="+mn-ea"/>
                <a:sym typeface="Huawei Sans" panose="020C0503030203020204" pitchFamily="34" charset="0"/>
              </a:rPr>
              <a:t>。</a:t>
            </a:r>
            <a:endParaRPr lang="zh-CN" altLang="en-US" sz="1800" b="1" dirty="0">
              <a:cs typeface="+mn-ea"/>
              <a:sym typeface="Huawei Sans" panose="020C0503030203020204" pitchFamily="34" charset="0"/>
            </a:endParaRPr>
          </a:p>
        </p:txBody>
      </p:sp>
      <p:cxnSp>
        <p:nvCxnSpPr>
          <p:cNvPr id="14" name="直线连接符 14"/>
          <p:cNvCxnSpPr/>
          <p:nvPr/>
        </p:nvCxnSpPr>
        <p:spPr>
          <a:xfrm flipH="1" flipV="1">
            <a:off x="345656" y="1643539"/>
            <a:ext cx="2499360" cy="1905"/>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pic>
        <p:nvPicPr>
          <p:cNvPr id="4" name="Picture 4"/>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619885" y="4293235"/>
            <a:ext cx="5219700" cy="1337310"/>
          </a:xfrm>
          <a:prstGeom prst="rect">
            <a:avLst/>
          </a:prstGeom>
          <a:noFill/>
          <a:ln w="12700">
            <a:solidFill>
              <a:schemeClr val="bg1">
                <a:lumMod val="85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rPr>
              <a:t>机器学习的性能</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评估 </a:t>
            </a:r>
            <a:r>
              <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分类 </a:t>
            </a:r>
            <a:r>
              <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rPr>
              <a:t>(2)</a:t>
            </a:r>
            <a:endParaRPr 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 name="文本占位符 2"/>
          <p:cNvSpPr>
            <a:spLocks noGrp="1"/>
          </p:cNvSpPr>
          <p:nvPr>
            <p:ph type="body" sz="quarter" idx="10"/>
          </p:nvPr>
        </p:nvSpPr>
        <p:spPr/>
        <p:txBody>
          <a:bodyPr/>
          <a:lstStyle/>
          <a:p>
            <a:endParaRPr lang="zh-CN" altLang="en-US"/>
          </a:p>
        </p:txBody>
      </p:sp>
      <p:graphicFrame>
        <p:nvGraphicFramePr>
          <p:cNvPr id="4" name="表格 3"/>
          <p:cNvGraphicFramePr>
            <a:graphicFrameLocks noGrp="1"/>
          </p:cNvGraphicFramePr>
          <p:nvPr/>
        </p:nvGraphicFramePr>
        <p:xfrm>
          <a:off x="1898703" y="1838660"/>
          <a:ext cx="5602605" cy="3611245"/>
        </p:xfrm>
        <a:graphic>
          <a:graphicData uri="http://schemas.openxmlformats.org/drawingml/2006/table">
            <a:tbl>
              <a:tblPr firstRow="1" bandRow="1"/>
              <a:tblGrid>
                <a:gridCol w="1959610"/>
                <a:gridCol w="3642995"/>
              </a:tblGrid>
              <a:tr h="301625">
                <a:tc>
                  <a:txBody>
                    <a:bodyPr/>
                    <a:lstStyle/>
                    <a:p>
                      <a:pPr algn="ctr"/>
                      <a:r>
                        <a:rPr lang="zh-CN" altLang="en-US" sz="1200" b="1" dirty="0" smtClean="0">
                          <a:solidFill>
                            <a:schemeClr val="tx1"/>
                          </a:solidFill>
                          <a:latin typeface="微软雅黑" panose="020B0503020204020204" charset="-122"/>
                          <a:ea typeface="微软雅黑" panose="020B0503020204020204" charset="-122"/>
                          <a:cs typeface="+mn-ea"/>
                          <a:sym typeface="微软雅黑" panose="020B0503020204020204" charset="-122"/>
                        </a:rPr>
                        <a:t>度量</a:t>
                      </a:r>
                      <a:endParaRPr lang="en-US" sz="1200" b="1"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200" b="1" dirty="0" smtClean="0">
                          <a:solidFill>
                            <a:schemeClr val="tx1"/>
                          </a:solidFill>
                          <a:latin typeface="微软雅黑" panose="020B0503020204020204" charset="-122"/>
                          <a:ea typeface="微软雅黑" panose="020B0503020204020204" charset="-122"/>
                          <a:cs typeface="+mn-ea"/>
                          <a:sym typeface="微软雅黑" panose="020B0503020204020204" charset="-122"/>
                        </a:rPr>
                        <a:t>公式</a:t>
                      </a:r>
                      <a:endParaRPr lang="en-US" sz="1200" b="1"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49580">
                <a:tc>
                  <a:txBody>
                    <a:bodyPr/>
                    <a:lstStyle/>
                    <a:p>
                      <a:pPr algn="l"/>
                      <a:r>
                        <a:rPr lang="zh-CN" altLang="en-US" sz="1200" dirty="0" smtClean="0">
                          <a:solidFill>
                            <a:schemeClr val="tx1"/>
                          </a:solidFill>
                          <a:latin typeface="微软雅黑" panose="020B0503020204020204" charset="-122"/>
                          <a:ea typeface="微软雅黑" panose="020B0503020204020204" charset="-122"/>
                          <a:cs typeface="+mn-ea"/>
                          <a:sym typeface="微软雅黑" panose="020B0503020204020204" charset="-122"/>
                        </a:rPr>
                        <a:t>准确率、识别率</a:t>
                      </a:r>
                      <a:endParaRPr lang="en-US" sz="120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L w="28575" cap="flat" cmpd="sng" algn="ctr">
                      <a:solidFill>
                        <a:schemeClr val="tx1"/>
                      </a:solidFill>
                      <a:prstDash val="solid"/>
                      <a:round/>
                      <a:headEnd type="none" w="med" len="med"/>
                      <a:tailEnd type="none" w="med" len="med"/>
                    </a:lnL>
                  </a:tcPr>
                </a:tc>
                <a:tc>
                  <a:txBody>
                    <a:bodyPr/>
                    <a:lstStyle/>
                    <a:p>
                      <a:endParaRPr lang="zh-CN" sz="1350"/>
                    </a:p>
                  </a:txBody>
                  <a:tcPr marL="68580" marR="68580" marT="34290" marB="34290">
                    <a:lnR w="28575" cap="flat" cmpd="sng" algn="ctr">
                      <a:solidFill>
                        <a:schemeClr val="tx1"/>
                      </a:solidFill>
                      <a:prstDash val="solid"/>
                      <a:round/>
                      <a:headEnd type="none" w="med" len="med"/>
                      <a:tailEnd type="none" w="med" len="med"/>
                    </a:lnR>
                    <a:blipFill rotWithShape="0">
                      <a:blip r:embed="rId1"/>
                      <a:stretch>
                        <a:fillRect l="-54203" t="-68687" r="-627" b="-635354"/>
                      </a:stretch>
                    </a:blipFill>
                  </a:tcPr>
                </a:tc>
              </a:tr>
              <a:tr h="449580">
                <a:tc>
                  <a:txBody>
                    <a:bodyPr/>
                    <a:lstStyle/>
                    <a:p>
                      <a:pPr algn="l"/>
                      <a:r>
                        <a:rPr lang="zh-CN" altLang="en-US" sz="1200" dirty="0" smtClean="0">
                          <a:solidFill>
                            <a:schemeClr val="tx1"/>
                          </a:solidFill>
                          <a:latin typeface="微软雅黑" panose="020B0503020204020204" charset="-122"/>
                          <a:ea typeface="微软雅黑" panose="020B0503020204020204" charset="-122"/>
                          <a:cs typeface="+mn-ea"/>
                          <a:sym typeface="微软雅黑" panose="020B0503020204020204" charset="-122"/>
                        </a:rPr>
                        <a:t>错误率、误分类率</a:t>
                      </a:r>
                      <a:endParaRPr lang="en-US" sz="120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L w="28575" cap="flat" cmpd="sng" algn="ctr">
                      <a:solidFill>
                        <a:schemeClr val="tx1"/>
                      </a:solidFill>
                      <a:prstDash val="solid"/>
                      <a:round/>
                      <a:headEnd type="none" w="med" len="med"/>
                      <a:tailEnd type="none" w="med" len="med"/>
                    </a:lnL>
                  </a:tcPr>
                </a:tc>
                <a:tc>
                  <a:txBody>
                    <a:bodyPr/>
                    <a:lstStyle/>
                    <a:p>
                      <a:endParaRPr lang="zh-CN" sz="1350"/>
                    </a:p>
                  </a:txBody>
                  <a:tcPr marL="68580" marR="68580" marT="34290" marB="34290">
                    <a:lnR w="28575" cap="flat" cmpd="sng" algn="ctr">
                      <a:solidFill>
                        <a:schemeClr val="tx1"/>
                      </a:solidFill>
                      <a:prstDash val="solid"/>
                      <a:round/>
                      <a:headEnd type="none" w="med" len="med"/>
                      <a:tailEnd type="none" w="med" len="med"/>
                    </a:lnR>
                    <a:blipFill rotWithShape="0">
                      <a:blip r:embed="rId1"/>
                      <a:stretch>
                        <a:fillRect l="-54203" t="-170408" r="-627" b="-541837"/>
                      </a:stretch>
                    </a:blipFill>
                  </a:tcPr>
                </a:tc>
              </a:tr>
              <a:tr h="471805">
                <a:tc>
                  <a:txBody>
                    <a:bodyPr/>
                    <a:lstStyle/>
                    <a:p>
                      <a:endParaRPr lang="zh-CN" sz="1350"/>
                    </a:p>
                  </a:txBody>
                  <a:tcPr marL="68580" marR="68580" marT="34290" marB="34290" anchor="ctr">
                    <a:lnL w="28575" cap="flat" cmpd="sng" algn="ctr">
                      <a:solidFill>
                        <a:schemeClr val="tx1"/>
                      </a:solidFill>
                      <a:prstDash val="solid"/>
                      <a:round/>
                      <a:headEnd type="none" w="med" len="med"/>
                      <a:tailEnd type="none" w="med" len="med"/>
                    </a:lnL>
                    <a:blipFill rotWithShape="0">
                      <a:blip r:embed="rId1"/>
                      <a:stretch>
                        <a:fillRect l="-699" t="-257282" r="-186946" b="-415534"/>
                      </a:stretch>
                    </a:blipFill>
                  </a:tcPr>
                </a:tc>
                <a:tc>
                  <a:txBody>
                    <a:bodyPr/>
                    <a:lstStyle/>
                    <a:p>
                      <a:endParaRPr lang="zh-CN" sz="1350"/>
                    </a:p>
                  </a:txBody>
                  <a:tcPr marL="68580" marR="68580" marT="34290" marB="34290">
                    <a:lnR w="28575" cap="flat" cmpd="sng" algn="ctr">
                      <a:solidFill>
                        <a:schemeClr val="tx1"/>
                      </a:solidFill>
                      <a:prstDash val="solid"/>
                      <a:round/>
                      <a:headEnd type="none" w="med" len="med"/>
                      <a:tailEnd type="none" w="med" len="med"/>
                    </a:lnR>
                    <a:blipFill rotWithShape="0">
                      <a:blip r:embed="rId1"/>
                      <a:stretch>
                        <a:fillRect l="-54203" t="-257282" r="-627" b="-415534"/>
                      </a:stretch>
                    </a:blipFill>
                  </a:tcPr>
                </a:tc>
              </a:tr>
              <a:tr h="445135">
                <a:tc>
                  <a:txBody>
                    <a:bodyPr/>
                    <a:lstStyle/>
                    <a:p>
                      <a:pPr algn="l"/>
                      <a:r>
                        <a:rPr lang="zh-CN" altLang="en-US" sz="1200" dirty="0" smtClean="0">
                          <a:solidFill>
                            <a:schemeClr val="tx1"/>
                          </a:solidFill>
                          <a:latin typeface="微软雅黑" panose="020B0503020204020204" charset="-122"/>
                          <a:ea typeface="微软雅黑" panose="020B0503020204020204" charset="-122"/>
                          <a:cs typeface="+mn-ea"/>
                          <a:sym typeface="微软雅黑" panose="020B0503020204020204" charset="-122"/>
                        </a:rPr>
                        <a:t>特效性、真负例率</a:t>
                      </a:r>
                      <a:endParaRPr lang="en-US" sz="120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L w="28575" cap="flat" cmpd="sng" algn="ctr">
                      <a:solidFill>
                        <a:schemeClr val="tx1"/>
                      </a:solidFill>
                      <a:prstDash val="solid"/>
                      <a:round/>
                      <a:headEnd type="none" w="med" len="med"/>
                      <a:tailEnd type="none" w="med" len="med"/>
                    </a:lnL>
                  </a:tcPr>
                </a:tc>
                <a:tc>
                  <a:txBody>
                    <a:bodyPr/>
                    <a:lstStyle/>
                    <a:p>
                      <a:endParaRPr lang="zh-CN" sz="1350"/>
                    </a:p>
                  </a:txBody>
                  <a:tcPr marL="68580" marR="68580" marT="34290" marB="34290">
                    <a:lnR w="28575" cap="flat" cmpd="sng" algn="ctr">
                      <a:solidFill>
                        <a:schemeClr val="tx1"/>
                      </a:solidFill>
                      <a:prstDash val="solid"/>
                      <a:round/>
                      <a:headEnd type="none" w="med" len="med"/>
                      <a:tailEnd type="none" w="med" len="med"/>
                    </a:lnR>
                    <a:blipFill rotWithShape="0">
                      <a:blip r:embed="rId1"/>
                      <a:stretch>
                        <a:fillRect l="-54203" t="-375510" r="-627" b="-336735"/>
                      </a:stretch>
                    </a:blipFill>
                  </a:tcPr>
                </a:tc>
              </a:tr>
              <a:tr h="449580">
                <a:tc>
                  <a:txBody>
                    <a:bodyPr/>
                    <a:lstStyle/>
                    <a:p>
                      <a:endParaRPr lang="zh-CN" sz="1350"/>
                    </a:p>
                  </a:txBody>
                  <a:tcPr marL="68580" marR="68580" marT="34290" marB="34290" anchor="ctr">
                    <a:lnL w="28575" cap="flat" cmpd="sng" algn="ctr">
                      <a:solidFill>
                        <a:schemeClr val="tx1"/>
                      </a:solidFill>
                      <a:prstDash val="solid"/>
                      <a:round/>
                      <a:headEnd type="none" w="med" len="med"/>
                      <a:tailEnd type="none" w="med" len="med"/>
                    </a:lnL>
                    <a:blipFill rotWithShape="0">
                      <a:blip r:embed="rId1"/>
                      <a:stretch>
                        <a:fillRect l="-699" t="-475510" r="-186946" b="-236735"/>
                      </a:stretch>
                    </a:blipFill>
                  </a:tcPr>
                </a:tc>
                <a:tc>
                  <a:txBody>
                    <a:bodyPr/>
                    <a:lstStyle/>
                    <a:p>
                      <a:endParaRPr lang="zh-CN" sz="1350"/>
                    </a:p>
                  </a:txBody>
                  <a:tcPr marL="68580" marR="68580" marT="34290" marB="34290">
                    <a:lnR w="28575" cap="flat" cmpd="sng" algn="ctr">
                      <a:solidFill>
                        <a:schemeClr val="tx1"/>
                      </a:solidFill>
                      <a:prstDash val="solid"/>
                      <a:round/>
                      <a:headEnd type="none" w="med" len="med"/>
                      <a:tailEnd type="none" w="med" len="med"/>
                    </a:lnR>
                    <a:blipFill rotWithShape="0">
                      <a:blip r:embed="rId1"/>
                      <a:stretch>
                        <a:fillRect l="-54203" t="-475510" r="-627" b="-236735"/>
                      </a:stretch>
                    </a:blipFill>
                  </a:tcPr>
                </a:tc>
              </a:tr>
              <a:tr h="484505">
                <a:tc>
                  <a:txBody>
                    <a:bodyPr/>
                    <a:lstStyle/>
                    <a:p>
                      <a:endParaRPr lang="zh-CN" sz="1350"/>
                    </a:p>
                  </a:txBody>
                  <a:tcPr marL="68580" marR="68580" marT="34290" marB="34290" anchor="ctr">
                    <a:lnL w="28575" cap="flat" cmpd="sng" algn="ctr">
                      <a:solidFill>
                        <a:schemeClr val="tx1"/>
                      </a:solidFill>
                      <a:prstDash val="solid"/>
                      <a:round/>
                      <a:headEnd type="none" w="med" len="med"/>
                      <a:tailEnd type="none" w="med" len="med"/>
                    </a:lnL>
                    <a:blipFill rotWithShape="0">
                      <a:blip r:embed="rId1"/>
                      <a:stretch>
                        <a:fillRect l="-699" t="-532075" r="-186946" b="-118868"/>
                      </a:stretch>
                    </a:blipFill>
                  </a:tcPr>
                </a:tc>
                <a:tc>
                  <a:txBody>
                    <a:bodyPr/>
                    <a:lstStyle/>
                    <a:p>
                      <a:endParaRPr lang="zh-CN" sz="1350"/>
                    </a:p>
                  </a:txBody>
                  <a:tcPr marL="68580" marR="68580" marT="34290" marB="34290">
                    <a:lnR w="28575" cap="flat" cmpd="sng" algn="ctr">
                      <a:solidFill>
                        <a:schemeClr val="tx1"/>
                      </a:solidFill>
                      <a:prstDash val="solid"/>
                      <a:round/>
                      <a:headEnd type="none" w="med" len="med"/>
                      <a:tailEnd type="none" w="med" len="med"/>
                    </a:lnR>
                    <a:blipFill rotWithShape="0">
                      <a:blip r:embed="rId1"/>
                      <a:stretch>
                        <a:fillRect l="-54203" t="-532075" r="-627" b="-118868"/>
                      </a:stretch>
                    </a:blipFill>
                  </a:tcPr>
                </a:tc>
              </a:tr>
              <a:tr h="559435">
                <a:tc>
                  <a:txBody>
                    <a:bodyPr/>
                    <a:lstStyle/>
                    <a:p>
                      <a:endParaRPr lang="zh-CN" sz="1350"/>
                    </a:p>
                  </a:txBody>
                  <a:tcPr marL="68580" marR="68580" marT="34290" marB="34290" anchor="ctr">
                    <a:lnL w="28575" cap="flat" cmpd="sng" algn="ctr">
                      <a:solidFill>
                        <a:schemeClr val="tx1"/>
                      </a:solidFill>
                      <a:prstDash val="solid"/>
                      <a:round/>
                      <a:headEnd type="none" w="med" len="med"/>
                      <a:tailEnd type="none" w="med" len="med"/>
                    </a:lnL>
                    <a:blipFill rotWithShape="0">
                      <a:blip r:embed="rId1"/>
                      <a:stretch>
                        <a:fillRect l="-699" t="-544715" r="-186946" b="-2439"/>
                      </a:stretch>
                    </a:blipFill>
                  </a:tcPr>
                </a:tc>
                <a:tc>
                  <a:txBody>
                    <a:bodyPr/>
                    <a:lstStyle/>
                    <a:p>
                      <a:endParaRPr lang="zh-CN" sz="1350"/>
                    </a:p>
                  </a:txBody>
                  <a:tcPr marL="68580" marR="68580" marT="34290" marB="34290">
                    <a:lnR w="28575" cap="flat" cmpd="sng" algn="ctr">
                      <a:solidFill>
                        <a:schemeClr val="tx1"/>
                      </a:solidFill>
                      <a:prstDash val="solid"/>
                      <a:round/>
                      <a:headEnd type="none" w="med" len="med"/>
                      <a:tailEnd type="none" w="med" len="med"/>
                    </a:lnR>
                    <a:blipFill rotWithShape="0">
                      <a:blip r:embed="rId1"/>
                      <a:stretch>
                        <a:fillRect l="-54203" t="-544715" r="-627" b="-2439"/>
                      </a:stretch>
                    </a:blipFill>
                  </a:tcPr>
                </a:tc>
              </a:tr>
            </a:tbl>
          </a:graphicData>
        </a:graphic>
      </p:graphicFrame>
      <p:cxnSp>
        <p:nvCxnSpPr>
          <p:cNvPr id="14" name="直线连接符 14"/>
          <p:cNvCxnSpPr/>
          <p:nvPr/>
        </p:nvCxnSpPr>
        <p:spPr>
          <a:xfrm flipH="1">
            <a:off x="345656" y="1643539"/>
            <a:ext cx="453771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机器学习性能评估举例</a:t>
            </a:r>
            <a:endParaRPr 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0"/>
              </p:nvPr>
            </p:nvSpPr>
            <p:spPr/>
            <p:txBody>
              <a:bodyPr/>
              <a:lstStyle/>
              <a:p>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我们训练了一个机器学习的模型用来识别图片中是不是一只猫，现在用</a:t>
                </a:r>
                <a:r>
                  <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rPr>
                  <a:t>200</a:t>
                </a:r>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张图片来验证下模型的性能指标。这</a:t>
                </a:r>
                <a:r>
                  <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rPr>
                  <a:t>200</a:t>
                </a:r>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张图片中，</a:t>
                </a:r>
                <a:r>
                  <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rPr>
                  <a:t>170</a:t>
                </a:r>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张是猫，</a:t>
                </a:r>
                <a:r>
                  <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rPr>
                  <a:t>30</a:t>
                </a:r>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张不是猫。模型的识别结果为</a:t>
                </a:r>
                <a:r>
                  <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rPr>
                  <a:t>160</a:t>
                </a:r>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张是猫，</a:t>
                </a:r>
                <a:r>
                  <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rPr>
                  <a:t>40</a:t>
                </a:r>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张不是猫。</a:t>
                </a:r>
                <a:endPar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indent="0">
                  <a:buNone/>
                </a:pPr>
                <a:r>
                  <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精度：</a:t>
                </a:r>
                <a14:m>
                  <m:oMath xmlns:m="http://schemas.openxmlformats.org/officeDocument/2006/math">
                    <m:r>
                      <a:rPr lang="en-US" sz="1500" i="1">
                        <a:latin typeface="Cambria Math" panose="02040503050406030204" pitchFamily="18" charset="0"/>
                        <a:cs typeface="+mn-ea"/>
                        <a:sym typeface="Huawei Sans" panose="020C0503030203020204" pitchFamily="34" charset="0"/>
                      </a:rPr>
                      <m:t>𝑃</m:t>
                    </m:r>
                    <m:r>
                      <a:rPr lang="en-US" sz="1500" i="1">
                        <a:latin typeface="Cambria Math" panose="02040503050406030204" pitchFamily="18" charset="0"/>
                        <a:cs typeface="+mn-ea"/>
                        <a:sym typeface="Huawei Sans" panose="020C0503030203020204" pitchFamily="34" charset="0"/>
                      </a:rPr>
                      <m:t>=</m:t>
                    </m:r>
                    <m:f>
                      <m:fPr>
                        <m:ctrlPr>
                          <a:rPr lang="en-US" sz="1500" i="1">
                            <a:latin typeface="Cambria Math" panose="02040503050406030204" pitchFamily="18" charset="0"/>
                            <a:cs typeface="+mn-ea"/>
                            <a:sym typeface="Huawei Sans" panose="020C0503030203020204" pitchFamily="34" charset="0"/>
                          </a:rPr>
                        </m:ctrlPr>
                      </m:fPr>
                      <m:num>
                        <m:r>
                          <a:rPr lang="en-US" sz="1500" i="1">
                            <a:latin typeface="Cambria Math" panose="02040503050406030204" pitchFamily="18" charset="0"/>
                            <a:cs typeface="+mn-ea"/>
                            <a:sym typeface="Huawei Sans" panose="020C0503030203020204" pitchFamily="34" charset="0"/>
                          </a:rPr>
                          <m:t>𝑇𝑃</m:t>
                        </m:r>
                      </m:num>
                      <m:den>
                        <m:r>
                          <a:rPr lang="en-US" sz="1500" i="1">
                            <a:latin typeface="Cambria Math" panose="02040503050406030204" pitchFamily="18" charset="0"/>
                            <a:cs typeface="+mn-ea"/>
                            <a:sym typeface="Huawei Sans" panose="020C0503030203020204" pitchFamily="34" charset="0"/>
                          </a:rPr>
                          <m:t>𝑇𝑃</m:t>
                        </m:r>
                        <m:r>
                          <a:rPr lang="en-US" sz="1500" i="1">
                            <a:latin typeface="Cambria Math" panose="02040503050406030204" pitchFamily="18" charset="0"/>
                            <a:cs typeface="+mn-ea"/>
                            <a:sym typeface="Huawei Sans" panose="020C0503030203020204" pitchFamily="34" charset="0"/>
                          </a:rPr>
                          <m:t>+</m:t>
                        </m:r>
                        <m:r>
                          <a:rPr lang="en-US" sz="1500" i="1">
                            <a:latin typeface="Cambria Math" panose="02040503050406030204" pitchFamily="18" charset="0"/>
                            <a:cs typeface="+mn-ea"/>
                            <a:sym typeface="Huawei Sans" panose="020C0503030203020204" pitchFamily="34" charset="0"/>
                          </a:rPr>
                          <m:t>𝐹𝑃</m:t>
                        </m:r>
                      </m:den>
                    </m:f>
                    <m:r>
                      <a:rPr lang="en-US" sz="1500" i="1">
                        <a:latin typeface="Cambria Math" panose="02040503050406030204" pitchFamily="18" charset="0"/>
                        <a:cs typeface="+mn-ea"/>
                        <a:sym typeface="Huawei Sans" panose="020C0503030203020204" pitchFamily="34" charset="0"/>
                      </a:rPr>
                      <m:t>=</m:t>
                    </m:r>
                    <m:f>
                      <m:fPr>
                        <m:ctrlPr>
                          <a:rPr lang="en-US" sz="1500" i="1">
                            <a:latin typeface="Cambria Math" panose="02040503050406030204" pitchFamily="18" charset="0"/>
                            <a:cs typeface="+mn-ea"/>
                            <a:sym typeface="Huawei Sans" panose="020C0503030203020204" pitchFamily="34" charset="0"/>
                          </a:rPr>
                        </m:ctrlPr>
                      </m:fPr>
                      <m:num>
                        <m:r>
                          <a:rPr lang="en-US" sz="1500" i="1">
                            <a:latin typeface="Cambria Math" panose="02040503050406030204" pitchFamily="18" charset="0"/>
                            <a:cs typeface="+mn-ea"/>
                            <a:sym typeface="Huawei Sans" panose="020C0503030203020204" pitchFamily="34" charset="0"/>
                          </a:rPr>
                          <m:t>140</m:t>
                        </m:r>
                      </m:num>
                      <m:den>
                        <m:r>
                          <a:rPr lang="en-US" sz="1500" i="1">
                            <a:latin typeface="Cambria Math" panose="02040503050406030204" pitchFamily="18" charset="0"/>
                            <a:cs typeface="+mn-ea"/>
                            <a:sym typeface="Huawei Sans" panose="020C0503030203020204" pitchFamily="34" charset="0"/>
                          </a:rPr>
                          <m:t>140+20</m:t>
                        </m:r>
                      </m:den>
                    </m:f>
                    <m:r>
                      <a:rPr lang="en-US" sz="1500" i="1">
                        <a:latin typeface="Cambria Math" panose="02040503050406030204" pitchFamily="18" charset="0"/>
                        <a:cs typeface="+mn-ea"/>
                        <a:sym typeface="Huawei Sans" panose="020C0503030203020204" pitchFamily="34" charset="0"/>
                      </a:rPr>
                      <m:t>=87.5.%</m:t>
                    </m:r>
                  </m:oMath>
                </a14:m>
                <a:endPar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indent="0">
                  <a:buNone/>
                </a:pPr>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    召回率：</a:t>
                </a:r>
                <a14:m>
                  <m:oMath xmlns:m="http://schemas.openxmlformats.org/officeDocument/2006/math">
                    <m:r>
                      <a:rPr lang="en-US" altLang="zh-CN" sz="1500" i="1">
                        <a:latin typeface="Cambria Math" panose="02040503050406030204" pitchFamily="18" charset="0"/>
                        <a:cs typeface="+mn-ea"/>
                        <a:sym typeface="Huawei Sans" panose="020C0503030203020204" pitchFamily="34" charset="0"/>
                      </a:rPr>
                      <m:t>𝑅</m:t>
                    </m:r>
                    <m:r>
                      <a:rPr lang="en-US" altLang="zh-CN" sz="1500" i="1">
                        <a:latin typeface="Cambria Math" panose="02040503050406030204" pitchFamily="18" charset="0"/>
                        <a:cs typeface="+mn-ea"/>
                        <a:sym typeface="Huawei Sans" panose="020C0503030203020204" pitchFamily="34" charset="0"/>
                      </a:rPr>
                      <m:t>=</m:t>
                    </m:r>
                    <m:f>
                      <m:fPr>
                        <m:ctrlPr>
                          <a:rPr lang="en-US" sz="1500" i="1">
                            <a:latin typeface="Cambria Math" panose="02040503050406030204" pitchFamily="18" charset="0"/>
                            <a:cs typeface="+mn-ea"/>
                            <a:sym typeface="Huawei Sans" panose="020C0503030203020204" pitchFamily="34" charset="0"/>
                          </a:rPr>
                        </m:ctrlPr>
                      </m:fPr>
                      <m:num>
                        <m:r>
                          <a:rPr lang="en-US" sz="1500" i="1">
                            <a:latin typeface="Cambria Math" panose="02040503050406030204" pitchFamily="18" charset="0"/>
                            <a:cs typeface="+mn-ea"/>
                            <a:sym typeface="Huawei Sans" panose="020C0503030203020204" pitchFamily="34" charset="0"/>
                          </a:rPr>
                          <m:t>𝑇𝑃</m:t>
                        </m:r>
                      </m:num>
                      <m:den>
                        <m:r>
                          <a:rPr lang="en-US" sz="1500" i="1">
                            <a:latin typeface="Cambria Math" panose="02040503050406030204" pitchFamily="18" charset="0"/>
                            <a:cs typeface="+mn-ea"/>
                            <a:sym typeface="Huawei Sans" panose="020C0503030203020204" pitchFamily="34" charset="0"/>
                          </a:rPr>
                          <m:t>𝑃</m:t>
                        </m:r>
                      </m:den>
                    </m:f>
                    <m:r>
                      <a:rPr lang="en-US" sz="1500">
                        <a:latin typeface="Cambria Math" panose="02040503050406030204" pitchFamily="18" charset="0"/>
                        <a:cs typeface="+mn-ea"/>
                        <a:sym typeface="Huawei Sans" panose="020C0503030203020204" pitchFamily="34" charset="0"/>
                      </a:rPr>
                      <m:t>=</m:t>
                    </m:r>
                    <m:f>
                      <m:fPr>
                        <m:ctrlPr>
                          <a:rPr lang="en-US" sz="1500" i="1">
                            <a:latin typeface="Cambria Math" panose="02040503050406030204" pitchFamily="18" charset="0"/>
                            <a:cs typeface="+mn-ea"/>
                            <a:sym typeface="Huawei Sans" panose="020C0503030203020204" pitchFamily="34" charset="0"/>
                          </a:rPr>
                        </m:ctrlPr>
                      </m:fPr>
                      <m:num>
                        <m:r>
                          <a:rPr lang="en-US" sz="1500" i="1">
                            <a:latin typeface="Cambria Math" panose="02040503050406030204" pitchFamily="18" charset="0"/>
                            <a:cs typeface="+mn-ea"/>
                            <a:sym typeface="Huawei Sans" panose="020C0503030203020204" pitchFamily="34" charset="0"/>
                          </a:rPr>
                          <m:t>140</m:t>
                        </m:r>
                      </m:num>
                      <m:den>
                        <m:r>
                          <a:rPr lang="en-US" sz="1500" i="1">
                            <a:latin typeface="Cambria Math" panose="02040503050406030204" pitchFamily="18" charset="0"/>
                            <a:cs typeface="+mn-ea"/>
                            <a:sym typeface="Huawei Sans" panose="020C0503030203020204" pitchFamily="34" charset="0"/>
                          </a:rPr>
                          <m:t>170</m:t>
                        </m:r>
                      </m:den>
                    </m:f>
                    <m:r>
                      <a:rPr lang="en-US" sz="1500" i="1">
                        <a:latin typeface="Cambria Math" panose="02040503050406030204" pitchFamily="18" charset="0"/>
                        <a:cs typeface="+mn-ea"/>
                        <a:sym typeface="Huawei Sans" panose="020C0503030203020204" pitchFamily="34" charset="0"/>
                      </a:rPr>
                      <m:t>=93.3%</m:t>
                    </m:r>
                  </m:oMath>
                </a14:m>
                <a:endPar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indent="0">
                  <a:buNone/>
                </a:pPr>
                <a:r>
                  <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rPr>
                  <a:t>    准确率：</a:t>
                </a:r>
                <a14:m>
                  <m:oMath xmlns:m="http://schemas.openxmlformats.org/officeDocument/2006/math">
                    <m:r>
                      <a:rPr lang="en-US" altLang="zh-CN" sz="1500" i="1">
                        <a:latin typeface="Cambria Math" panose="02040503050406030204" pitchFamily="18" charset="0"/>
                        <a:cs typeface="+mn-ea"/>
                        <a:sym typeface="Huawei Sans" panose="020C0503030203020204" pitchFamily="34" charset="0"/>
                      </a:rPr>
                      <m:t>𝐴𝐶𝐶</m:t>
                    </m:r>
                    <m:r>
                      <a:rPr lang="en-US" altLang="zh-CN" sz="1500" i="1">
                        <a:latin typeface="Cambria Math" panose="02040503050406030204" pitchFamily="18" charset="0"/>
                        <a:cs typeface="+mn-ea"/>
                        <a:sym typeface="Huawei Sans" panose="020C0503030203020204" pitchFamily="34" charset="0"/>
                      </a:rPr>
                      <m:t>=</m:t>
                    </m:r>
                    <m:f>
                      <m:fPr>
                        <m:ctrlPr>
                          <a:rPr lang="en-US" sz="1500" i="1">
                            <a:latin typeface="Cambria Math" panose="02040503050406030204" pitchFamily="18" charset="0"/>
                            <a:cs typeface="+mn-ea"/>
                            <a:sym typeface="Huawei Sans" panose="020C0503030203020204" pitchFamily="34" charset="0"/>
                          </a:rPr>
                        </m:ctrlPr>
                      </m:fPr>
                      <m:num>
                        <m:r>
                          <a:rPr lang="en-US" sz="1500" i="1">
                            <a:latin typeface="Cambria Math" panose="02040503050406030204" pitchFamily="18" charset="0"/>
                            <a:cs typeface="+mn-ea"/>
                            <a:sym typeface="Huawei Sans" panose="020C0503030203020204" pitchFamily="34" charset="0"/>
                          </a:rPr>
                          <m:t>𝑇𝑃</m:t>
                        </m:r>
                        <m:r>
                          <a:rPr lang="en-US" sz="1500" i="1">
                            <a:latin typeface="Cambria Math" panose="02040503050406030204" pitchFamily="18" charset="0"/>
                            <a:cs typeface="+mn-ea"/>
                            <a:sym typeface="Huawei Sans" panose="020C0503030203020204" pitchFamily="34" charset="0"/>
                          </a:rPr>
                          <m:t>+</m:t>
                        </m:r>
                        <m:r>
                          <a:rPr lang="en-US" sz="1500" i="1">
                            <a:latin typeface="Cambria Math" panose="02040503050406030204" pitchFamily="18" charset="0"/>
                            <a:cs typeface="+mn-ea"/>
                            <a:sym typeface="Huawei Sans" panose="020C0503030203020204" pitchFamily="34" charset="0"/>
                          </a:rPr>
                          <m:t>𝑇𝑁</m:t>
                        </m:r>
                      </m:num>
                      <m:den>
                        <m:r>
                          <a:rPr lang="en-US" sz="1500" i="1">
                            <a:latin typeface="Cambria Math" panose="02040503050406030204" pitchFamily="18" charset="0"/>
                            <a:cs typeface="+mn-ea"/>
                            <a:sym typeface="Huawei Sans" panose="020C0503030203020204" pitchFamily="34" charset="0"/>
                          </a:rPr>
                          <m:t>𝑃</m:t>
                        </m:r>
                        <m:r>
                          <a:rPr lang="en-US" sz="1500" i="1">
                            <a:latin typeface="Cambria Math" panose="02040503050406030204" pitchFamily="18" charset="0"/>
                            <a:cs typeface="+mn-ea"/>
                            <a:sym typeface="Huawei Sans" panose="020C0503030203020204" pitchFamily="34" charset="0"/>
                          </a:rPr>
                          <m:t>+</m:t>
                        </m:r>
                        <m:r>
                          <a:rPr lang="en-US" sz="1500" i="1">
                            <a:latin typeface="Cambria Math" panose="02040503050406030204" pitchFamily="18" charset="0"/>
                            <a:cs typeface="+mn-ea"/>
                            <a:sym typeface="Huawei Sans" panose="020C0503030203020204" pitchFamily="34" charset="0"/>
                          </a:rPr>
                          <m:t>𝑁</m:t>
                        </m:r>
                      </m:den>
                    </m:f>
                    <m:r>
                      <a:rPr lang="en-US" sz="1500" i="1">
                        <a:latin typeface="Cambria Math" panose="02040503050406030204" pitchFamily="18" charset="0"/>
                        <a:cs typeface="+mn-ea"/>
                        <a:sym typeface="Huawei Sans" panose="020C0503030203020204" pitchFamily="34" charset="0"/>
                      </a:rPr>
                      <m:t>=</m:t>
                    </m:r>
                    <m:f>
                      <m:fPr>
                        <m:ctrlPr>
                          <a:rPr lang="en-US" sz="1500" i="1">
                            <a:latin typeface="Cambria Math" panose="02040503050406030204" pitchFamily="18" charset="0"/>
                            <a:cs typeface="+mn-ea"/>
                            <a:sym typeface="Huawei Sans" panose="020C0503030203020204" pitchFamily="34" charset="0"/>
                          </a:rPr>
                        </m:ctrlPr>
                      </m:fPr>
                      <m:num>
                        <m:r>
                          <a:rPr lang="en-US" sz="1500" i="1">
                            <a:latin typeface="Cambria Math" panose="02040503050406030204" pitchFamily="18" charset="0"/>
                            <a:cs typeface="+mn-ea"/>
                            <a:sym typeface="Huawei Sans" panose="020C0503030203020204" pitchFamily="34" charset="0"/>
                          </a:rPr>
                          <m:t>140+10</m:t>
                        </m:r>
                      </m:num>
                      <m:den>
                        <m:r>
                          <a:rPr lang="en-US" sz="1500" i="1">
                            <a:latin typeface="Cambria Math" panose="02040503050406030204" pitchFamily="18" charset="0"/>
                            <a:cs typeface="+mn-ea"/>
                            <a:sym typeface="Huawei Sans" panose="020C0503030203020204" pitchFamily="34" charset="0"/>
                          </a:rPr>
                          <m:t>170+30</m:t>
                        </m:r>
                      </m:den>
                    </m:f>
                    <m:r>
                      <a:rPr lang="en-US" sz="1500" i="1">
                        <a:latin typeface="Cambria Math" panose="02040503050406030204" pitchFamily="18" charset="0"/>
                        <a:cs typeface="+mn-ea"/>
                        <a:sym typeface="Huawei Sans" panose="020C0503030203020204" pitchFamily="34" charset="0"/>
                      </a:rPr>
                      <m:t>=85%</m:t>
                    </m:r>
                  </m:oMath>
                </a14:m>
                <a:endParaRPr lang="zh-CN" altLang="en-US"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endParaRPr lang="en-US" sz="135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mc:Choice>
        <mc:Fallback>
          <p:sp>
            <p:nvSpPr>
              <p:cNvPr id="3" name="文本占位符 2"/>
              <p:cNvSpPr>
                <a:spLocks noRot="1" noChangeAspect="1" noMove="1" noResize="1" noEditPoints="1" noAdjustHandles="1" noChangeArrowheads="1" noChangeShapeType="1" noTextEdit="1"/>
              </p:cNvSpPr>
              <p:nvPr>
                <p:ph type="body" sz="quarter" idx="10"/>
              </p:nvPr>
            </p:nvSpPr>
            <p:spPr>
              <a:blipFill rotWithShape="1">
                <a:blip r:embed="rId1"/>
                <a:stretch>
                  <a:fillRect l="-1" r="7" b="10"/>
                </a:stretch>
              </a:blipFill>
            </p:spPr>
            <p:txBody>
              <a:bodyPr/>
              <a:lstStyle/>
              <a:p>
                <a:r>
                  <a:rPr lang="zh-CN" altLang="en-US">
                    <a:noFill/>
                  </a:rPr>
                  <a:t> </a:t>
                </a:r>
                <a:endParaRPr lang="zh-CN" altLang="en-US">
                  <a:noFill/>
                </a:endParaRPr>
              </a:p>
            </p:txBody>
          </p:sp>
        </mc:Fallback>
      </mc:AlternateContent>
      <p:graphicFrame>
        <p:nvGraphicFramePr>
          <p:cNvPr id="7" name="表格 6"/>
          <p:cNvGraphicFramePr>
            <a:graphicFrameLocks noGrp="1"/>
          </p:cNvGraphicFramePr>
          <p:nvPr/>
        </p:nvGraphicFramePr>
        <p:xfrm>
          <a:off x="5247076" y="3045081"/>
          <a:ext cx="2700020" cy="1760855"/>
        </p:xfrm>
        <a:graphic>
          <a:graphicData uri="http://schemas.openxmlformats.org/drawingml/2006/table">
            <a:tbl>
              <a:tblPr firstRow="1" bandRow="1"/>
              <a:tblGrid>
                <a:gridCol w="779145"/>
                <a:gridCol w="554990"/>
                <a:gridCol w="617855"/>
                <a:gridCol w="748030"/>
              </a:tblGrid>
              <a:tr h="559435">
                <a:tc>
                  <a:txBody>
                    <a:bodyPr/>
                    <a:lstStyle/>
                    <a:p>
                      <a:r>
                        <a:rPr lang="zh-CN" altLang="en-US" sz="1050" b="1" dirty="0" smtClean="0">
                          <a:solidFill>
                            <a:schemeClr val="tx1"/>
                          </a:solidFill>
                          <a:latin typeface="微软雅黑" panose="020B0503020204020204" charset="-122"/>
                          <a:ea typeface="微软雅黑" panose="020B0503020204020204" charset="-122"/>
                          <a:cs typeface="+mn-ea"/>
                          <a:sym typeface="微软雅黑" panose="020B0503020204020204" charset="-122"/>
                        </a:rPr>
                        <a:t>        预测</a:t>
                      </a:r>
                      <a:endParaRPr lang="en-US" altLang="zh-CN" sz="1050" b="1" dirty="0" smtClean="0">
                        <a:solidFill>
                          <a:schemeClr val="tx1"/>
                        </a:solidFill>
                        <a:latin typeface="微软雅黑" panose="020B0503020204020204" charset="-122"/>
                        <a:ea typeface="微软雅黑" panose="020B0503020204020204" charset="-122"/>
                        <a:cs typeface="+mn-ea"/>
                        <a:sym typeface="微软雅黑" panose="020B0503020204020204" charset="-122"/>
                      </a:endParaRPr>
                    </a:p>
                    <a:p>
                      <a:r>
                        <a:rPr lang="zh-CN" altLang="en-US" sz="1050" b="1" dirty="0" smtClean="0">
                          <a:solidFill>
                            <a:schemeClr val="tx1"/>
                          </a:solidFill>
                          <a:latin typeface="微软雅黑" panose="020B0503020204020204" charset="-122"/>
                          <a:ea typeface="微软雅黑" panose="020B0503020204020204" charset="-122"/>
                          <a:cs typeface="+mn-ea"/>
                          <a:sym typeface="微软雅黑" panose="020B0503020204020204" charset="-122"/>
                        </a:rPr>
                        <a:t>实际</a:t>
                      </a:r>
                      <a:endParaRPr lang="en-US" sz="1050" b="1"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zh-CN" sz="1350"/>
                    </a:p>
                  </a:txBody>
                  <a:tcPr marL="68580" marR="68580" marT="34290" marB="34290" anchor="ctr">
                    <a:lnT w="28575" cap="flat" cmpd="sng" algn="ctr">
                      <a:solidFill>
                        <a:schemeClr val="tx1"/>
                      </a:solidFill>
                      <a:prstDash val="solid"/>
                      <a:round/>
                      <a:headEnd type="none" w="med" len="med"/>
                      <a:tailEnd type="none" w="med" len="med"/>
                    </a:lnT>
                    <a:blipFill rotWithShape="0">
                      <a:blip r:embed="rId2"/>
                      <a:stretch>
                        <a:fillRect l="-142975" t="-1626" r="-251240" b="-217886"/>
                      </a:stretch>
                    </a:blipFill>
                  </a:tcPr>
                </a:tc>
                <a:tc>
                  <a:txBody>
                    <a:bodyPr/>
                    <a:lstStyle/>
                    <a:p>
                      <a:endParaRPr lang="zh-CN" sz="1350"/>
                    </a:p>
                  </a:txBody>
                  <a:tcPr marL="68580" marR="68580" marT="34290" marB="34290" anchor="ctr">
                    <a:lnT w="28575" cap="flat" cmpd="sng" algn="ctr">
                      <a:solidFill>
                        <a:schemeClr val="tx1"/>
                      </a:solidFill>
                      <a:prstDash val="solid"/>
                      <a:round/>
                      <a:headEnd type="none" w="med" len="med"/>
                      <a:tailEnd type="none" w="med" len="med"/>
                    </a:lnT>
                    <a:blipFill rotWithShape="0">
                      <a:blip r:embed="rId2"/>
                      <a:stretch>
                        <a:fillRect l="-216176" t="-1626" r="-123529" b="-217886"/>
                      </a:stretch>
                    </a:blipFill>
                  </a:tcPr>
                </a:tc>
                <a:tc>
                  <a:txBody>
                    <a:bodyPr/>
                    <a:lstStyle/>
                    <a:p>
                      <a:pPr algn="ctr"/>
                      <a:r>
                        <a:rPr lang="zh-CN" altLang="en-US" sz="1050" b="1" dirty="0" smtClean="0">
                          <a:solidFill>
                            <a:schemeClr val="tx1"/>
                          </a:solidFill>
                          <a:latin typeface="微软雅黑" panose="020B0503020204020204" charset="-122"/>
                          <a:ea typeface="微软雅黑" panose="020B0503020204020204" charset="-122"/>
                          <a:cs typeface="+mn-ea"/>
                          <a:sym typeface="微软雅黑" panose="020B0503020204020204" charset="-122"/>
                        </a:rPr>
                        <a:t>合计</a:t>
                      </a:r>
                      <a:endParaRPr lang="en-US" sz="1050" b="1"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00685">
                <a:tc>
                  <a:txBody>
                    <a:bodyPr/>
                    <a:lstStyle/>
                    <a:p>
                      <a:endParaRPr lang="zh-CN" sz="1350"/>
                    </a:p>
                  </a:txBody>
                  <a:tcPr marL="68580" marR="68580" marT="34290" marB="34290" anchor="ctr">
                    <a:lnL w="28575" cap="flat" cmpd="sng" algn="ctr">
                      <a:solidFill>
                        <a:schemeClr val="tx1"/>
                      </a:solidFill>
                      <a:prstDash val="solid"/>
                      <a:round/>
                      <a:headEnd type="none" w="med" len="med"/>
                      <a:tailEnd type="none" w="med" len="med"/>
                    </a:lnL>
                    <a:blipFill rotWithShape="0">
                      <a:blip r:embed="rId2"/>
                      <a:stretch>
                        <a:fillRect l="-1170" t="-143678" r="-248538" b="-208046"/>
                      </a:stretch>
                    </a:blipFill>
                  </a:tcPr>
                </a:tc>
                <a:tc>
                  <a:txBody>
                    <a:bodyPr/>
                    <a:lstStyle/>
                    <a:p>
                      <a:pPr algn="ctr"/>
                      <a:r>
                        <a:rPr lang="en-US" sz="1050" dirty="0" smtClean="0">
                          <a:solidFill>
                            <a:schemeClr val="tx1"/>
                          </a:solidFill>
                          <a:latin typeface="微软雅黑" panose="020B0503020204020204" charset="-122"/>
                          <a:ea typeface="微软雅黑" panose="020B0503020204020204" charset="-122"/>
                          <a:cs typeface="+mn-ea"/>
                          <a:sym typeface="微软雅黑" panose="020B0503020204020204" charset="-122"/>
                        </a:rPr>
                        <a:t>140</a:t>
                      </a:r>
                      <a:endParaRPr lang="en-US" sz="105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tc>
                <a:tc>
                  <a:txBody>
                    <a:bodyPr/>
                    <a:lstStyle/>
                    <a:p>
                      <a:pPr algn="ctr"/>
                      <a:r>
                        <a:rPr lang="en-US" sz="1050" dirty="0" smtClean="0">
                          <a:solidFill>
                            <a:schemeClr val="tx1"/>
                          </a:solidFill>
                          <a:latin typeface="微软雅黑" panose="020B0503020204020204" charset="-122"/>
                          <a:ea typeface="微软雅黑" panose="020B0503020204020204" charset="-122"/>
                          <a:cs typeface="+mn-ea"/>
                          <a:sym typeface="微软雅黑" panose="020B0503020204020204" charset="-122"/>
                        </a:rPr>
                        <a:t>30</a:t>
                      </a:r>
                      <a:endParaRPr lang="en-US" sz="105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050" dirty="0" smtClean="0">
                          <a:solidFill>
                            <a:srgbClr val="000000"/>
                          </a:solidFill>
                          <a:latin typeface="微软雅黑" panose="020B0503020204020204" charset="-122"/>
                          <a:ea typeface="微软雅黑" panose="020B0503020204020204" charset="-122"/>
                          <a:cs typeface="+mn-ea"/>
                          <a:sym typeface="微软雅黑" panose="020B0503020204020204" charset="-122"/>
                        </a:rPr>
                        <a:t>170</a:t>
                      </a:r>
                      <a:endParaRPr lang="en-US" sz="1050" dirty="0" smtClean="0">
                        <a:solidFill>
                          <a:srgbClr val="000000"/>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R w="28575" cap="flat" cmpd="sng" algn="ctr">
                      <a:solidFill>
                        <a:schemeClr val="tx1"/>
                      </a:solidFill>
                      <a:prstDash val="solid"/>
                      <a:round/>
                      <a:headEnd type="none" w="med" len="med"/>
                      <a:tailEnd type="none" w="med" len="med"/>
                    </a:lnR>
                  </a:tcPr>
                </a:tc>
              </a:tr>
              <a:tr h="400050">
                <a:tc>
                  <a:txBody>
                    <a:bodyPr/>
                    <a:lstStyle/>
                    <a:p>
                      <a:endParaRPr lang="zh-CN" sz="1350"/>
                    </a:p>
                  </a:txBody>
                  <a:tcPr marL="68580" marR="68580" marT="34290" marB="34290" anchor="ctr">
                    <a:lnL w="28575" cap="flat" cmpd="sng" algn="ctr">
                      <a:solidFill>
                        <a:schemeClr val="tx1"/>
                      </a:solidFill>
                      <a:prstDash val="solid"/>
                      <a:round/>
                      <a:headEnd type="none" w="med" len="med"/>
                      <a:tailEnd type="none" w="med" len="med"/>
                    </a:lnL>
                    <a:blipFill rotWithShape="0">
                      <a:blip r:embed="rId2"/>
                      <a:stretch>
                        <a:fillRect l="-1170" t="-240909" r="-248538" b="-105682"/>
                      </a:stretch>
                    </a:blipFill>
                  </a:tcPr>
                </a:tc>
                <a:tc>
                  <a:txBody>
                    <a:bodyPr/>
                    <a:lstStyle/>
                    <a:p>
                      <a:pPr algn="ctr"/>
                      <a:r>
                        <a:rPr lang="en-US" sz="1050" dirty="0" smtClean="0">
                          <a:solidFill>
                            <a:schemeClr val="tx1"/>
                          </a:solidFill>
                          <a:latin typeface="微软雅黑" panose="020B0503020204020204" charset="-122"/>
                          <a:ea typeface="微软雅黑" panose="020B0503020204020204" charset="-122"/>
                          <a:cs typeface="+mn-ea"/>
                          <a:sym typeface="微软雅黑" panose="020B0503020204020204" charset="-122"/>
                        </a:rPr>
                        <a:t>20</a:t>
                      </a:r>
                      <a:endParaRPr lang="en-US" sz="105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tc>
                <a:tc>
                  <a:txBody>
                    <a:bodyPr/>
                    <a:lstStyle/>
                    <a:p>
                      <a:pPr algn="ctr"/>
                      <a:r>
                        <a:rPr lang="en-US" sz="1050" dirty="0" smtClean="0">
                          <a:solidFill>
                            <a:schemeClr val="tx1"/>
                          </a:solidFill>
                          <a:latin typeface="微软雅黑" panose="020B0503020204020204" charset="-122"/>
                          <a:ea typeface="微软雅黑" panose="020B0503020204020204" charset="-122"/>
                          <a:cs typeface="+mn-ea"/>
                          <a:sym typeface="微软雅黑" panose="020B0503020204020204" charset="-122"/>
                        </a:rPr>
                        <a:t>10</a:t>
                      </a:r>
                      <a:endParaRPr lang="en-US" sz="105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050" dirty="0" smtClean="0">
                          <a:solidFill>
                            <a:srgbClr val="000000"/>
                          </a:solidFill>
                          <a:latin typeface="微软雅黑" panose="020B0503020204020204" charset="-122"/>
                          <a:ea typeface="微软雅黑" panose="020B0503020204020204" charset="-122"/>
                          <a:cs typeface="+mn-ea"/>
                          <a:sym typeface="微软雅黑" panose="020B0503020204020204" charset="-122"/>
                        </a:rPr>
                        <a:t>30</a:t>
                      </a:r>
                      <a:endParaRPr lang="en-US" sz="1050" dirty="0" smtClean="0">
                        <a:solidFill>
                          <a:srgbClr val="000000"/>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R w="28575" cap="flat" cmpd="sng" algn="ctr">
                      <a:solidFill>
                        <a:schemeClr val="tx1"/>
                      </a:solidFill>
                      <a:prstDash val="solid"/>
                      <a:round/>
                      <a:headEnd type="none" w="med" len="med"/>
                      <a:tailEnd type="none" w="med" len="med"/>
                    </a:lnR>
                  </a:tcPr>
                </a:tc>
              </a:tr>
              <a:tr h="400685">
                <a:tc>
                  <a:txBody>
                    <a:bodyPr/>
                    <a:lstStyle/>
                    <a:p>
                      <a:pPr algn="ctr"/>
                      <a:r>
                        <a:rPr lang="zh-CN" altLang="en-US" sz="1050" dirty="0" smtClean="0">
                          <a:solidFill>
                            <a:schemeClr val="tx1"/>
                          </a:solidFill>
                          <a:latin typeface="微软雅黑" panose="020B0503020204020204" charset="-122"/>
                          <a:ea typeface="微软雅黑" panose="020B0503020204020204" charset="-122"/>
                          <a:cs typeface="+mn-ea"/>
                          <a:sym typeface="微软雅黑" panose="020B0503020204020204" charset="-122"/>
                        </a:rPr>
                        <a:t>合计</a:t>
                      </a:r>
                      <a:endParaRPr lang="en-US" sz="105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sz="1050" dirty="0" smtClean="0">
                          <a:solidFill>
                            <a:schemeClr val="tx1"/>
                          </a:solidFill>
                          <a:latin typeface="微软雅黑" panose="020B0503020204020204" charset="-122"/>
                          <a:ea typeface="微软雅黑" panose="020B0503020204020204" charset="-122"/>
                          <a:cs typeface="+mn-ea"/>
                          <a:sym typeface="微软雅黑" panose="020B0503020204020204" charset="-122"/>
                        </a:rPr>
                        <a:t>160</a:t>
                      </a:r>
                      <a:endParaRPr lang="en-US" sz="105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B w="28575" cap="flat" cmpd="sng" algn="ctr">
                      <a:solidFill>
                        <a:schemeClr val="tx1"/>
                      </a:solidFill>
                      <a:prstDash val="solid"/>
                      <a:round/>
                      <a:headEnd type="none" w="med" len="med"/>
                      <a:tailEnd type="none" w="med" len="med"/>
                    </a:lnB>
                  </a:tcPr>
                </a:tc>
                <a:tc>
                  <a:txBody>
                    <a:bodyPr/>
                    <a:lstStyle/>
                    <a:p>
                      <a:pPr algn="ctr"/>
                      <a:r>
                        <a:rPr lang="en-US" sz="1050" dirty="0" smtClean="0">
                          <a:solidFill>
                            <a:schemeClr val="tx1"/>
                          </a:solidFill>
                          <a:latin typeface="微软雅黑" panose="020B0503020204020204" charset="-122"/>
                          <a:ea typeface="微软雅黑" panose="020B0503020204020204" charset="-122"/>
                          <a:cs typeface="+mn-ea"/>
                          <a:sym typeface="微软雅黑" panose="020B0503020204020204" charset="-122"/>
                        </a:rPr>
                        <a:t>40</a:t>
                      </a:r>
                      <a:endParaRPr lang="en-US" sz="1050" dirty="0">
                        <a:solidFill>
                          <a:schemeClr val="tx1"/>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050" dirty="0" smtClean="0">
                          <a:solidFill>
                            <a:srgbClr val="000000"/>
                          </a:solidFill>
                          <a:latin typeface="微软雅黑" panose="020B0503020204020204" charset="-122"/>
                          <a:ea typeface="微软雅黑" panose="020B0503020204020204" charset="-122"/>
                          <a:cs typeface="+mn-ea"/>
                          <a:sym typeface="微软雅黑" panose="020B0503020204020204" charset="-122"/>
                        </a:rPr>
                        <a:t>200</a:t>
                      </a:r>
                      <a:endParaRPr lang="en-US" sz="1050" dirty="0" smtClean="0">
                        <a:solidFill>
                          <a:srgbClr val="000000"/>
                        </a:solidFill>
                        <a:latin typeface="微软雅黑" panose="020B0503020204020204" charset="-122"/>
                        <a:ea typeface="微软雅黑" panose="020B0503020204020204" charset="-122"/>
                        <a:cs typeface="+mn-ea"/>
                        <a:sym typeface="微软雅黑" panose="020B0503020204020204" charset="-122"/>
                      </a:endParaRPr>
                    </a:p>
                  </a:txBody>
                  <a:tcPr marL="68580" marR="68580" marT="34290" marB="3429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cxnSp>
        <p:nvCxnSpPr>
          <p:cNvPr id="10" name="直接连接符 9"/>
          <p:cNvCxnSpPr/>
          <p:nvPr/>
        </p:nvCxnSpPr>
        <p:spPr bwMode="auto">
          <a:xfrm>
            <a:off x="5247075" y="3050958"/>
            <a:ext cx="787013" cy="54949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直线连接符 14"/>
          <p:cNvCxnSpPr/>
          <p:nvPr/>
        </p:nvCxnSpPr>
        <p:spPr>
          <a:xfrm flipH="1">
            <a:off x="339745" y="1643539"/>
            <a:ext cx="3323273"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866775" y="2274888"/>
            <a:ext cx="4439920" cy="2423160"/>
          </a:xfrm>
          <a:prstGeom prst="rect">
            <a:avLst/>
          </a:prstGeom>
          <a:noFill/>
        </p:spPr>
        <p:txBody>
          <a:bodyPr vert="horz" wrap="none" lIns="0" tIns="0" rIns="0" bIns="0" rtlCol="0">
            <a:spAutoFit/>
          </a:bodyPr>
          <a:lstStyle/>
          <a:p>
            <a:pPr>
              <a:lnSpc>
                <a:spcPts val="3535"/>
              </a:lnSpc>
            </a:pPr>
            <a:r>
              <a:rPr lang="zh-CN" altLang="en-US" sz="3205" noProof="1" smtClean="0">
                <a:solidFill>
                  <a:schemeClr val="bg2">
                    <a:lumMod val="60000"/>
                    <a:lumOff val="40000"/>
                  </a:schemeClr>
                </a:solidFill>
                <a:latin typeface="Wingdings" panose="05000000000000000000"/>
                <a:ea typeface="宋体" panose="02010600030101010101" pitchFamily="2" charset="-122"/>
                <a:cs typeface="+mn-cs"/>
              </a:rPr>
              <a:t> </a:t>
            </a:r>
            <a:r>
              <a:rPr lang="zh-CN" altLang="en-US" sz="3205" noProof="1" smtClean="0">
                <a:solidFill>
                  <a:schemeClr val="bg2">
                    <a:lumMod val="60000"/>
                    <a:lumOff val="40000"/>
                  </a:schemeClr>
                </a:solidFill>
                <a:latin typeface="微软雅黑" panose="020B0503020204020204" charset="-122"/>
                <a:ea typeface="宋体" panose="02010600030101010101" pitchFamily="2" charset="-122"/>
                <a:cs typeface="+mn-cs"/>
              </a:rPr>
              <a:t>如何获得测试结果？</a:t>
            </a:r>
            <a:endParaRPr lang="zh-CN" altLang="en-US" sz="3205" noProof="1" smtClean="0">
              <a:solidFill>
                <a:schemeClr val="bg2">
                  <a:lumMod val="60000"/>
                  <a:lumOff val="40000"/>
                </a:schemeClr>
              </a:solidFill>
              <a:latin typeface="微软雅黑" panose="020B0503020204020204" charset="-122"/>
            </a:endParaRPr>
          </a:p>
          <a:p>
            <a:pPr>
              <a:lnSpc>
                <a:spcPts val="1000"/>
              </a:lnSpc>
            </a:pPr>
            <a:endParaRPr lang="zh-CN" altLang="en-US" sz="3205" noProof="1" smtClean="0">
              <a:solidFill>
                <a:schemeClr val="bg2">
                  <a:lumMod val="60000"/>
                  <a:lumOff val="40000"/>
                </a:schemeClr>
              </a:solidFill>
              <a:latin typeface="微软雅黑" panose="020B0503020204020204" charset="-122"/>
            </a:endParaRPr>
          </a:p>
          <a:p>
            <a:pPr>
              <a:lnSpc>
                <a:spcPts val="1000"/>
              </a:lnSpc>
            </a:pPr>
            <a:endParaRPr lang="zh-CN" altLang="en-US" sz="3205" noProof="1" smtClean="0">
              <a:solidFill>
                <a:schemeClr val="bg2">
                  <a:lumMod val="60000"/>
                  <a:lumOff val="40000"/>
                </a:schemeClr>
              </a:solidFill>
              <a:latin typeface="微软雅黑" panose="020B0503020204020204" charset="-122"/>
            </a:endParaRPr>
          </a:p>
          <a:p>
            <a:pPr>
              <a:lnSpc>
                <a:spcPts val="1000"/>
              </a:lnSpc>
            </a:pPr>
            <a:endParaRPr lang="zh-CN" altLang="en-US" sz="3205" noProof="1" smtClean="0">
              <a:solidFill>
                <a:schemeClr val="bg2">
                  <a:lumMod val="60000"/>
                  <a:lumOff val="40000"/>
                </a:schemeClr>
              </a:solidFill>
              <a:latin typeface="微软雅黑" panose="020B0503020204020204" charset="-122"/>
            </a:endParaRPr>
          </a:p>
          <a:p>
            <a:pPr>
              <a:lnSpc>
                <a:spcPts val="1000"/>
              </a:lnSpc>
            </a:pPr>
            <a:endParaRPr lang="zh-CN" altLang="en-US" sz="3205" noProof="1" smtClean="0">
              <a:solidFill>
                <a:schemeClr val="bg2">
                  <a:lumMod val="60000"/>
                  <a:lumOff val="40000"/>
                </a:schemeClr>
              </a:solidFill>
              <a:latin typeface="微软雅黑" panose="020B0503020204020204" charset="-122"/>
            </a:endParaRPr>
          </a:p>
          <a:p>
            <a:pPr>
              <a:lnSpc>
                <a:spcPts val="3680"/>
              </a:lnSpc>
            </a:pPr>
            <a:r>
              <a:rPr lang="zh-CN" altLang="en-US" sz="3205" noProof="1" smtClean="0">
                <a:solidFill>
                  <a:schemeClr val="bg2">
                    <a:lumMod val="60000"/>
                    <a:lumOff val="40000"/>
                  </a:schemeClr>
                </a:solidFill>
                <a:latin typeface="Wingdings" panose="05000000000000000000"/>
                <a:ea typeface="宋体" panose="02010600030101010101" pitchFamily="2" charset="-122"/>
                <a:cs typeface="+mn-cs"/>
              </a:rPr>
              <a:t> </a:t>
            </a:r>
            <a:r>
              <a:rPr lang="zh-CN" altLang="en-US" sz="3205" noProof="1" smtClean="0">
                <a:solidFill>
                  <a:schemeClr val="bg2">
                    <a:lumMod val="60000"/>
                    <a:lumOff val="40000"/>
                  </a:schemeClr>
                </a:solidFill>
                <a:latin typeface="微软雅黑" panose="020B0503020204020204" charset="-122"/>
                <a:ea typeface="宋体" panose="02010600030101010101" pitchFamily="2" charset="-122"/>
                <a:cs typeface="+mn-cs"/>
              </a:rPr>
              <a:t>如何评估性能优劣？</a:t>
            </a:r>
            <a:endParaRPr lang="zh-CN" altLang="en-US" sz="3205" noProof="1" smtClean="0">
              <a:solidFill>
                <a:schemeClr val="bg2">
                  <a:lumMod val="60000"/>
                  <a:lumOff val="40000"/>
                </a:schemeClr>
              </a:solidFill>
              <a:latin typeface="微软雅黑" panose="020B0503020204020204" charset="-122"/>
            </a:endParaRPr>
          </a:p>
          <a:p>
            <a:pPr>
              <a:lnSpc>
                <a:spcPts val="1000"/>
              </a:lnSpc>
            </a:pPr>
            <a:endParaRPr lang="zh-CN" altLang="en-US" sz="3205" noProof="1" smtClean="0">
              <a:solidFill>
                <a:schemeClr val="bg2">
                  <a:lumMod val="60000"/>
                  <a:lumOff val="40000"/>
                </a:schemeClr>
              </a:solidFill>
              <a:latin typeface="微软雅黑" panose="020B0503020204020204" charset="-122"/>
            </a:endParaRPr>
          </a:p>
          <a:p>
            <a:pPr>
              <a:lnSpc>
                <a:spcPts val="1000"/>
              </a:lnSpc>
            </a:pPr>
            <a:endParaRPr lang="zh-CN" altLang="en-US" sz="3205" noProof="1" smtClean="0">
              <a:solidFill>
                <a:schemeClr val="bg2">
                  <a:lumMod val="60000"/>
                  <a:lumOff val="40000"/>
                </a:schemeClr>
              </a:solidFill>
              <a:latin typeface="微软雅黑" panose="020B0503020204020204" charset="-122"/>
            </a:endParaRPr>
          </a:p>
          <a:p>
            <a:pPr>
              <a:lnSpc>
                <a:spcPts val="1000"/>
              </a:lnSpc>
            </a:pPr>
            <a:endParaRPr lang="zh-CN" altLang="en-US" sz="3205" noProof="1" smtClean="0">
              <a:solidFill>
                <a:schemeClr val="bg2">
                  <a:lumMod val="60000"/>
                  <a:lumOff val="40000"/>
                </a:schemeClr>
              </a:solidFill>
              <a:latin typeface="微软雅黑" panose="020B0503020204020204" charset="-122"/>
            </a:endParaRPr>
          </a:p>
          <a:p>
            <a:pPr>
              <a:lnSpc>
                <a:spcPts val="1000"/>
              </a:lnSpc>
            </a:pPr>
            <a:endParaRPr lang="zh-CN" altLang="en-US" sz="3205" noProof="1" smtClean="0">
              <a:solidFill>
                <a:schemeClr val="bg2">
                  <a:lumMod val="60000"/>
                  <a:lumOff val="40000"/>
                </a:schemeClr>
              </a:solidFill>
              <a:latin typeface="微软雅黑" panose="020B0503020204020204" charset="-122"/>
            </a:endParaRPr>
          </a:p>
          <a:p>
            <a:pPr>
              <a:lnSpc>
                <a:spcPts val="3680"/>
              </a:lnSpc>
            </a:pPr>
            <a:r>
              <a:rPr lang="zh-CN" altLang="en-US" sz="3205" noProof="1" smtClean="0">
                <a:solidFill>
                  <a:schemeClr val="bg2">
                    <a:lumMod val="60000"/>
                    <a:lumOff val="40000"/>
                  </a:schemeClr>
                </a:solidFill>
                <a:latin typeface="Wingdings" panose="05000000000000000000"/>
                <a:ea typeface="宋体" panose="02010600030101010101" pitchFamily="2" charset="-122"/>
                <a:cs typeface="+mn-cs"/>
              </a:rPr>
              <a:t> </a:t>
            </a:r>
            <a:r>
              <a:rPr lang="zh-CN" altLang="en-US" sz="3205" noProof="1" smtClean="0">
                <a:solidFill>
                  <a:schemeClr val="bg2">
                    <a:lumMod val="60000"/>
                    <a:lumOff val="40000"/>
                  </a:schemeClr>
                </a:solidFill>
                <a:latin typeface="微软雅黑" panose="020B0503020204020204" charset="-122"/>
                <a:ea typeface="宋体" panose="02010600030101010101" pitchFamily="2" charset="-122"/>
                <a:cs typeface="+mn-cs"/>
              </a:rPr>
              <a:t>如何判断实质差别</a:t>
            </a:r>
            <a:r>
              <a:rPr lang="zh-CN" altLang="en-US" sz="3205" noProof="1" smtClean="0">
                <a:solidFill>
                  <a:schemeClr val="bg1"/>
                </a:solidFill>
                <a:latin typeface="微软雅黑" panose="020B0503020204020204" charset="-122"/>
                <a:ea typeface="宋体" panose="02010600030101010101" pitchFamily="2" charset="-122"/>
                <a:cs typeface="+mn-cs"/>
              </a:rPr>
              <a:t>？</a:t>
            </a:r>
            <a:endParaRPr lang="zh-CN" altLang="en-US" sz="3205" noProof="1" smtClean="0">
              <a:solidFill>
                <a:schemeClr val="bg1"/>
              </a:solidFill>
              <a:latin typeface="微软雅黑" panose="020B0503020204020204" charset="-122"/>
            </a:endParaRPr>
          </a:p>
        </p:txBody>
      </p:sp>
      <p:sp>
        <p:nvSpPr>
          <p:cNvPr id="4" name="任意多边形 3"/>
          <p:cNvSpPr/>
          <p:nvPr/>
        </p:nvSpPr>
        <p:spPr>
          <a:xfrm>
            <a:off x="5486400" y="2263775"/>
            <a:ext cx="625475" cy="412750"/>
          </a:xfrm>
          <a:custGeom>
            <a:avLst/>
            <a:gdLst/>
            <a:ahLst/>
            <a:cxnLst/>
            <a:rect l="0" t="0" r="0" b="0"/>
            <a:pathLst>
              <a:path w="624841" h="413006">
                <a:moveTo>
                  <a:pt x="0" y="103252"/>
                </a:moveTo>
                <a:lnTo>
                  <a:pt x="418338" y="103252"/>
                </a:lnTo>
                <a:lnTo>
                  <a:pt x="418338" y="0"/>
                </a:lnTo>
                <a:lnTo>
                  <a:pt x="624840" y="206503"/>
                </a:lnTo>
                <a:lnTo>
                  <a:pt x="418338" y="413005"/>
                </a:lnTo>
                <a:lnTo>
                  <a:pt x="418338" y="309753"/>
                </a:lnTo>
                <a:lnTo>
                  <a:pt x="0" y="309753"/>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任意多边形 4"/>
          <p:cNvSpPr/>
          <p:nvPr/>
        </p:nvSpPr>
        <p:spPr>
          <a:xfrm>
            <a:off x="5500688" y="3249613"/>
            <a:ext cx="623888" cy="412750"/>
          </a:xfrm>
          <a:custGeom>
            <a:avLst/>
            <a:gdLst/>
            <a:ahLst/>
            <a:cxnLst/>
            <a:rect l="0" t="0" r="0" b="0"/>
            <a:pathLst>
              <a:path w="624841" h="413005">
                <a:moveTo>
                  <a:pt x="0" y="103252"/>
                </a:moveTo>
                <a:lnTo>
                  <a:pt x="418338" y="103252"/>
                </a:lnTo>
                <a:lnTo>
                  <a:pt x="418338" y="0"/>
                </a:lnTo>
                <a:lnTo>
                  <a:pt x="624840" y="206503"/>
                </a:lnTo>
                <a:lnTo>
                  <a:pt x="418338" y="413004"/>
                </a:lnTo>
                <a:lnTo>
                  <a:pt x="418338" y="309754"/>
                </a:lnTo>
                <a:lnTo>
                  <a:pt x="0" y="309754"/>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任意多边形 5"/>
          <p:cNvSpPr/>
          <p:nvPr/>
        </p:nvSpPr>
        <p:spPr>
          <a:xfrm>
            <a:off x="5500688" y="4249738"/>
            <a:ext cx="623888" cy="412750"/>
          </a:xfrm>
          <a:custGeom>
            <a:avLst/>
            <a:gdLst/>
            <a:ahLst/>
            <a:cxnLst/>
            <a:rect l="0" t="0" r="0" b="0"/>
            <a:pathLst>
              <a:path w="624841" h="411481">
                <a:moveTo>
                  <a:pt x="0" y="102870"/>
                </a:moveTo>
                <a:lnTo>
                  <a:pt x="419100" y="102870"/>
                </a:lnTo>
                <a:lnTo>
                  <a:pt x="419100" y="0"/>
                </a:lnTo>
                <a:lnTo>
                  <a:pt x="624840" y="205741"/>
                </a:lnTo>
                <a:lnTo>
                  <a:pt x="419100" y="411480"/>
                </a:lnTo>
                <a:lnTo>
                  <a:pt x="419100" y="308611"/>
                </a:lnTo>
                <a:lnTo>
                  <a:pt x="0" y="308611"/>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1" name="TextBox 30"/>
          <p:cNvSpPr txBox="1"/>
          <p:nvPr/>
        </p:nvSpPr>
        <p:spPr>
          <a:xfrm>
            <a:off x="6588125" y="2853055"/>
            <a:ext cx="1422400" cy="2005330"/>
          </a:xfrm>
          <a:prstGeom prst="rect">
            <a:avLst/>
          </a:prstGeom>
          <a:noFill/>
        </p:spPr>
        <p:txBody>
          <a:bodyPr vert="horz" wrap="none" lIns="0" tIns="0" rIns="0" bIns="0" rtlCol="0">
            <a:spAutoFit/>
          </a:bodyPr>
          <a:lstStyle/>
          <a:p>
            <a:pPr>
              <a:lnSpc>
                <a:spcPts val="1000"/>
              </a:lnSpc>
            </a:pPr>
            <a:endParaRPr lang="zh-CN" altLang="en-US" sz="2795" noProof="1" smtClean="0">
              <a:solidFill>
                <a:srgbClr val="FF0000"/>
              </a:solidFill>
              <a:latin typeface="微软雅黑" panose="020B0503020204020204" charset="-122"/>
            </a:endParaRPr>
          </a:p>
          <a:p>
            <a:pPr>
              <a:lnSpc>
                <a:spcPts val="1000"/>
              </a:lnSpc>
            </a:pPr>
            <a:endParaRPr lang="zh-CN" altLang="en-US" sz="2795" noProof="1" smtClean="0">
              <a:solidFill>
                <a:srgbClr val="FF0000"/>
              </a:solidFill>
              <a:latin typeface="微软雅黑" panose="020B0503020204020204" charset="-122"/>
            </a:endParaRPr>
          </a:p>
          <a:p>
            <a:pPr>
              <a:lnSpc>
                <a:spcPts val="1000"/>
              </a:lnSpc>
            </a:pPr>
            <a:endParaRPr lang="zh-CN" altLang="en-US" sz="2795" noProof="1" smtClean="0">
              <a:solidFill>
                <a:srgbClr val="FF0000"/>
              </a:solidFill>
              <a:latin typeface="微软雅黑" panose="020B0503020204020204" charset="-122"/>
            </a:endParaRPr>
          </a:p>
          <a:p>
            <a:pPr>
              <a:lnSpc>
                <a:spcPts val="1000"/>
              </a:lnSpc>
            </a:pPr>
            <a:endParaRPr lang="zh-CN" altLang="en-US" sz="2795" noProof="1" smtClean="0">
              <a:solidFill>
                <a:srgbClr val="FF0000"/>
              </a:solidFill>
              <a:latin typeface="微软雅黑" panose="020B0503020204020204" charset="-122"/>
            </a:endParaRPr>
          </a:p>
          <a:p>
            <a:pPr>
              <a:lnSpc>
                <a:spcPts val="1000"/>
              </a:lnSpc>
            </a:pPr>
            <a:endParaRPr lang="zh-CN" altLang="en-US" sz="2795" noProof="1" smtClean="0">
              <a:solidFill>
                <a:srgbClr val="FF0000"/>
              </a:solidFill>
              <a:latin typeface="微软雅黑" panose="020B0503020204020204" charset="-122"/>
            </a:endParaRPr>
          </a:p>
          <a:p>
            <a:pPr>
              <a:lnSpc>
                <a:spcPts val="2760"/>
              </a:lnSpc>
            </a:pPr>
            <a:endParaRPr lang="zh-CN" altLang="en-US" sz="2800" noProof="1" smtClean="0">
              <a:solidFill>
                <a:srgbClr val="FF0000"/>
              </a:solidFill>
              <a:latin typeface="微软雅黑" panose="020B0503020204020204" charset="-122"/>
            </a:endParaRPr>
          </a:p>
          <a:p>
            <a:pPr>
              <a:lnSpc>
                <a:spcPts val="1000"/>
              </a:lnSpc>
            </a:pPr>
            <a:endParaRPr lang="zh-CN" altLang="en-US" sz="2800" noProof="1" smtClean="0">
              <a:solidFill>
                <a:srgbClr val="FF0000"/>
              </a:solidFill>
              <a:latin typeface="微软雅黑" panose="020B0503020204020204" charset="-122"/>
            </a:endParaRPr>
          </a:p>
          <a:p>
            <a:pPr>
              <a:lnSpc>
                <a:spcPts val="1000"/>
              </a:lnSpc>
            </a:pPr>
            <a:endParaRPr lang="zh-CN" altLang="en-US" sz="2800" noProof="1" smtClean="0">
              <a:solidFill>
                <a:srgbClr val="FF0000"/>
              </a:solidFill>
              <a:latin typeface="微软雅黑" panose="020B0503020204020204" charset="-122"/>
            </a:endParaRPr>
          </a:p>
          <a:p>
            <a:pPr>
              <a:lnSpc>
                <a:spcPts val="1000"/>
              </a:lnSpc>
            </a:pPr>
            <a:endParaRPr lang="zh-CN" altLang="en-US" sz="2800" noProof="1" smtClean="0">
              <a:solidFill>
                <a:srgbClr val="FF0000"/>
              </a:solidFill>
              <a:latin typeface="微软雅黑" panose="020B0503020204020204" charset="-122"/>
            </a:endParaRPr>
          </a:p>
          <a:p>
            <a:pPr>
              <a:lnSpc>
                <a:spcPts val="1000"/>
              </a:lnSpc>
            </a:pPr>
            <a:endParaRPr lang="zh-CN" altLang="en-US" sz="2800" noProof="1" smtClean="0">
              <a:solidFill>
                <a:srgbClr val="FF0000"/>
              </a:solidFill>
              <a:latin typeface="微软雅黑" panose="020B0503020204020204" charset="-122"/>
            </a:endParaRPr>
          </a:p>
          <a:p>
            <a:pPr>
              <a:lnSpc>
                <a:spcPts val="1000"/>
              </a:lnSpc>
            </a:pPr>
            <a:endParaRPr lang="zh-CN" altLang="en-US" sz="2800" noProof="1" smtClean="0">
              <a:solidFill>
                <a:srgbClr val="FF0000"/>
              </a:solidFill>
              <a:latin typeface="微软雅黑" panose="020B0503020204020204" charset="-122"/>
            </a:endParaRPr>
          </a:p>
          <a:p>
            <a:pPr>
              <a:lnSpc>
                <a:spcPts val="2880"/>
              </a:lnSpc>
            </a:pPr>
            <a:r>
              <a:rPr lang="zh-CN" altLang="en-US" sz="2795" noProof="1" smtClean="0">
                <a:solidFill>
                  <a:srgbClr val="FF0000"/>
                </a:solidFill>
                <a:latin typeface="微软雅黑" panose="020B0503020204020204" charset="-122"/>
                <a:ea typeface="宋体" panose="02010600030101010101" pitchFamily="2" charset="-122"/>
                <a:cs typeface="+mn-cs"/>
              </a:rPr>
              <a:t>比较检验</a:t>
            </a:r>
            <a:endParaRPr lang="zh-CN" altLang="en-US" sz="2795" noProof="1">
              <a:solidFill>
                <a:srgbClr val="FF0000"/>
              </a:solidFill>
              <a:latin typeface="微软雅黑" panose="020B0503020204020204" charset="-122"/>
            </a:endParaRPr>
          </a:p>
        </p:txBody>
      </p:sp>
      <p:sp>
        <p:nvSpPr>
          <p:cNvPr id="32" name="任意多边形 31"/>
          <p:cNvSpPr/>
          <p:nvPr/>
        </p:nvSpPr>
        <p:spPr>
          <a:xfrm>
            <a:off x="5486400" y="2257425"/>
            <a:ext cx="625475" cy="414338"/>
          </a:xfrm>
          <a:custGeom>
            <a:avLst/>
            <a:gdLst/>
            <a:ahLst/>
            <a:cxnLst/>
            <a:rect l="0" t="0" r="0" b="0"/>
            <a:pathLst>
              <a:path w="624841" h="413006">
                <a:moveTo>
                  <a:pt x="0" y="103252"/>
                </a:moveTo>
                <a:lnTo>
                  <a:pt x="418338" y="103252"/>
                </a:lnTo>
                <a:lnTo>
                  <a:pt x="418338" y="0"/>
                </a:lnTo>
                <a:lnTo>
                  <a:pt x="624840" y="206503"/>
                </a:lnTo>
                <a:lnTo>
                  <a:pt x="418338" y="413005"/>
                </a:lnTo>
                <a:lnTo>
                  <a:pt x="418338" y="309753"/>
                </a:lnTo>
                <a:lnTo>
                  <a:pt x="0" y="309753"/>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任意多边形 33"/>
          <p:cNvSpPr/>
          <p:nvPr/>
        </p:nvSpPr>
        <p:spPr>
          <a:xfrm>
            <a:off x="5500688" y="4256088"/>
            <a:ext cx="623888" cy="411163"/>
          </a:xfrm>
          <a:custGeom>
            <a:avLst/>
            <a:gdLst/>
            <a:ahLst/>
            <a:cxnLst/>
            <a:rect l="0" t="0" r="0" b="0"/>
            <a:pathLst>
              <a:path w="624841" h="411481">
                <a:moveTo>
                  <a:pt x="0" y="102870"/>
                </a:moveTo>
                <a:lnTo>
                  <a:pt x="419100" y="102870"/>
                </a:lnTo>
                <a:lnTo>
                  <a:pt x="419100" y="0"/>
                </a:lnTo>
                <a:lnTo>
                  <a:pt x="624840" y="205741"/>
                </a:lnTo>
                <a:lnTo>
                  <a:pt x="419100" y="411480"/>
                </a:lnTo>
                <a:lnTo>
                  <a:pt x="419100" y="308611"/>
                </a:lnTo>
                <a:lnTo>
                  <a:pt x="0" y="308611"/>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TextBox 26"/>
          <p:cNvSpPr txBox="1"/>
          <p:nvPr/>
        </p:nvSpPr>
        <p:spPr>
          <a:xfrm>
            <a:off x="611505" y="836929"/>
            <a:ext cx="2240280" cy="344170"/>
          </a:xfrm>
          <a:prstGeom prst="rect">
            <a:avLst/>
          </a:prstGeom>
          <a:noFill/>
        </p:spPr>
        <p:txBody>
          <a:bodyPr vert="horz" wrap="square" lIns="0" tIns="0" rIns="0" bIns="0" rtlCol="0">
            <a:spAutoFit/>
            <a:scene3d>
              <a:camera prst="orthographicFront"/>
              <a:lightRig rig="threePt" dir="t"/>
            </a:scene3d>
          </a:bodyPr>
          <a:lstStyle/>
          <a:p>
            <a:pPr>
              <a:lnSpc>
                <a:spcPts val="2685"/>
              </a:lnSpc>
            </a:pPr>
            <a:r>
              <a:rPr lang="zh-CN" altLang="en-US" sz="3400" b="1" noProof="1" smtClean="0">
                <a:ln w="10160">
                  <a:solidFill>
                    <a:schemeClr val="accent5"/>
                  </a:solidFill>
                  <a:prstDash val="solid"/>
                </a:ln>
                <a:solidFill>
                  <a:schemeClr val="bg2">
                    <a:lumMod val="60000"/>
                    <a:lumOff val="40000"/>
                  </a:schemeClr>
                </a:solidFill>
                <a:effectLst/>
                <a:latin typeface="微软雅黑" panose="020B0503020204020204" charset="-122"/>
                <a:ea typeface="宋体" panose="02010600030101010101" pitchFamily="2" charset="-122"/>
                <a:cs typeface="+mn-cs"/>
              </a:rPr>
              <a:t>模型选择</a:t>
            </a:r>
            <a:endParaRPr lang="zh-CN" altLang="en-US" sz="3400" b="1" noProof="1" smtClean="0">
              <a:ln w="10160">
                <a:solidFill>
                  <a:schemeClr val="accent5"/>
                </a:solidFill>
                <a:prstDash val="solid"/>
              </a:ln>
              <a:solidFill>
                <a:schemeClr val="bg2">
                  <a:lumMod val="60000"/>
                  <a:lumOff val="40000"/>
                </a:schemeClr>
              </a:solidFill>
              <a:effectLst/>
              <a:latin typeface="微软雅黑" panose="020B0503020204020204" charset="-122"/>
              <a:ea typeface="宋体" panose="02010600030101010101" pitchFamily="2" charset="-122"/>
              <a:cs typeface="+mn-cs"/>
            </a:endParaRPr>
          </a:p>
        </p:txBody>
      </p:sp>
      <p:sp>
        <p:nvSpPr>
          <p:cNvPr id="29" name="TextBox 28"/>
          <p:cNvSpPr txBox="1"/>
          <p:nvPr/>
        </p:nvSpPr>
        <p:spPr>
          <a:xfrm>
            <a:off x="929944" y="1258059"/>
            <a:ext cx="2559050" cy="497840"/>
          </a:xfrm>
          <a:prstGeom prst="rect">
            <a:avLst/>
          </a:prstGeom>
          <a:noFill/>
        </p:spPr>
        <p:txBody>
          <a:bodyPr vert="horz" wrap="none" lIns="0" tIns="0" rIns="0" bIns="0" rtlCol="0">
            <a:spAutoFit/>
          </a:bodyPr>
          <a:lstStyle/>
          <a:p>
            <a:pPr>
              <a:lnSpc>
                <a:spcPts val="3885"/>
              </a:lnSpc>
            </a:pPr>
            <a:r>
              <a:rPr lang="zh-CN" altLang="en-US" sz="3205" noProof="1" smtClean="0">
                <a:ln w="10160">
                  <a:solidFill>
                    <a:schemeClr val="accent5"/>
                  </a:solidFill>
                  <a:prstDash val="solid"/>
                </a:ln>
                <a:solidFill>
                  <a:schemeClr val="bg2">
                    <a:lumMod val="60000"/>
                    <a:lumOff val="40000"/>
                  </a:schemeClr>
                </a:solidFill>
                <a:effectLst>
                  <a:outerShdw blurRad="38100" dist="22860" dir="5400000" algn="tl" rotWithShape="0">
                    <a:srgbClr val="000000">
                      <a:alpha val="30000"/>
                    </a:srgbClr>
                  </a:outerShdw>
                </a:effectLst>
                <a:latin typeface="微软雅黑" panose="020B0503020204020204" charset="-122"/>
                <a:ea typeface="宋体" panose="02010600030101010101" pitchFamily="2" charset="-122"/>
                <a:cs typeface="+mn-cs"/>
              </a:rPr>
              <a:t>三个关键问题</a:t>
            </a:r>
            <a:r>
              <a:rPr lang="en-US" altLang="zh-CN" sz="3205" noProof="1" smtClean="0">
                <a:ln w="10160">
                  <a:solidFill>
                    <a:schemeClr val="accent5"/>
                  </a:solidFill>
                  <a:prstDash val="solid"/>
                </a:ln>
                <a:solidFill>
                  <a:schemeClr val="bg2">
                    <a:lumMod val="60000"/>
                    <a:lumOff val="40000"/>
                  </a:schemeClr>
                </a:solidFill>
                <a:effectLst>
                  <a:outerShdw blurRad="38100" dist="22860" dir="5400000" algn="tl" rotWithShape="0">
                    <a:srgbClr val="000000">
                      <a:alpha val="30000"/>
                    </a:srgbClr>
                  </a:outerShdw>
                </a:effectLst>
                <a:latin typeface="Times New Roman" panose="02020603050405020304"/>
                <a:ea typeface="宋体" panose="02010600030101010101" pitchFamily="2" charset="-122"/>
                <a:cs typeface="+mn-cs"/>
              </a:rPr>
              <a:t>:</a:t>
            </a:r>
            <a:endParaRPr lang="en-US" altLang="zh-CN" sz="3205" noProof="1" smtClean="0">
              <a:ln w="10160">
                <a:solidFill>
                  <a:schemeClr val="accent5"/>
                </a:solidFill>
                <a:prstDash val="solid"/>
              </a:ln>
              <a:solidFill>
                <a:schemeClr val="bg2">
                  <a:lumMod val="60000"/>
                  <a:lumOff val="40000"/>
                </a:schemeClr>
              </a:solidFill>
              <a:effectLst>
                <a:outerShdw blurRad="38100" dist="22860" dir="5400000" algn="tl" rotWithShape="0">
                  <a:srgbClr val="000000">
                    <a:alpha val="30000"/>
                  </a:srgbClr>
                </a:outerShdw>
              </a:effectLst>
              <a:latin typeface="Times New Roman" panose="02020603050405020304"/>
              <a:ea typeface="宋体" panose="02010600030101010101" pitchFamily="2" charset="-122"/>
              <a:cs typeface="+mn-cs"/>
            </a:endParaRPr>
          </a:p>
        </p:txBody>
      </p:sp>
      <p:sp>
        <p:nvSpPr>
          <p:cNvPr id="2" name="文本框 1"/>
          <p:cNvSpPr txBox="1"/>
          <p:nvPr/>
        </p:nvSpPr>
        <p:spPr>
          <a:xfrm>
            <a:off x="6444615" y="2308225"/>
            <a:ext cx="1850390" cy="435610"/>
          </a:xfrm>
          <a:prstGeom prst="rect">
            <a:avLst/>
          </a:prstGeom>
          <a:noFill/>
        </p:spPr>
        <p:txBody>
          <a:bodyPr wrap="square" rtlCol="0" anchor="t">
            <a:spAutoFit/>
          </a:bodyPr>
          <a:lstStyle/>
          <a:p>
            <a:pPr>
              <a:lnSpc>
                <a:spcPts val="2685"/>
              </a:lnSpc>
            </a:pPr>
            <a:r>
              <a:rPr lang="zh-CN" altLang="en-US" sz="2800" smtClean="0">
                <a:solidFill>
                  <a:srgbClr val="FF0000"/>
                </a:solidFill>
                <a:latin typeface="微软雅黑" panose="020B0503020204020204" charset="-122"/>
                <a:sym typeface="+mn-ea"/>
              </a:rPr>
              <a:t>评估方法</a:t>
            </a:r>
            <a:endParaRPr lang="zh-CN" altLang="en-US" sz="2800" smtClean="0">
              <a:solidFill>
                <a:srgbClr val="FF0000"/>
              </a:solidFill>
              <a:latin typeface="微软雅黑" panose="020B0503020204020204" charset="-122"/>
              <a:sym typeface="+mn-ea"/>
            </a:endParaRPr>
          </a:p>
        </p:txBody>
      </p:sp>
      <p:sp>
        <p:nvSpPr>
          <p:cNvPr id="3" name="文本框 2"/>
          <p:cNvSpPr txBox="1"/>
          <p:nvPr/>
        </p:nvSpPr>
        <p:spPr>
          <a:xfrm>
            <a:off x="6405245" y="3284855"/>
            <a:ext cx="1605280" cy="521970"/>
          </a:xfrm>
          <a:prstGeom prst="rect">
            <a:avLst/>
          </a:prstGeom>
          <a:noFill/>
        </p:spPr>
        <p:txBody>
          <a:bodyPr wrap="none" rtlCol="0" anchor="t">
            <a:spAutoFit/>
          </a:bodyPr>
          <a:lstStyle/>
          <a:p>
            <a:r>
              <a:rPr lang="zh-CN" altLang="en-US" sz="2800" smtClean="0">
                <a:solidFill>
                  <a:srgbClr val="FF0000"/>
                </a:solidFill>
                <a:latin typeface="微软雅黑" panose="020B0503020204020204" charset="-122"/>
                <a:sym typeface="+mn-ea"/>
              </a:rPr>
              <a:t>性能度量</a:t>
            </a:r>
            <a:endParaRPr lang="zh-CN" altLang="en-US" sz="2800" smtClean="0">
              <a:solidFill>
                <a:srgbClr val="FF0000"/>
              </a:solidFill>
              <a:latin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ox(in)">
                                      <p:cBhvr>
                                        <p:cTn id="29" dur="20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0">
                                            <p:txEl>
                                              <p:pRg st="10" end="10"/>
                                            </p:txEl>
                                          </p:spTgt>
                                        </p:tgtEl>
                                        <p:attrNameLst>
                                          <p:attrName>style.visibility</p:attrName>
                                        </p:attrNameLst>
                                      </p:cBhvr>
                                      <p:to>
                                        <p:strVal val="visible"/>
                                      </p:to>
                                    </p:set>
                                    <p:animEffect transition="in" filter="box(in)">
                                      <p:cBhvr>
                                        <p:cTn id="34" dur="2000"/>
                                        <p:tgtEl>
                                          <p:spTgt spid="30">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31">
                                            <p:txEl>
                                              <p:pRg st="11" end="11"/>
                                            </p:txEl>
                                          </p:spTgt>
                                        </p:tgtEl>
                                        <p:attrNameLst>
                                          <p:attrName>style.visibility</p:attrName>
                                        </p:attrNameLst>
                                      </p:cBhvr>
                                      <p:to>
                                        <p:strVal val="visible"/>
                                      </p:to>
                                    </p:set>
                                    <p:animEffect transition="in" filter="strips(downLeft)">
                                      <p:cBhvr>
                                        <p:cTn id="39" dur="500"/>
                                        <p:tgtEl>
                                          <p:spTgt spid="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2" grpId="0" animBg="1"/>
      <p:bldP spid="32" grpId="1" animBg="1"/>
      <p:bldP spid="2" grpId="0"/>
      <p:bldP spid="2" grpId="1"/>
      <p:bldP spid="3" grpId="0"/>
      <p:bldP spid="3" grpId="1"/>
    </p:bldLst>
  </p:timing>
</p:sld>
</file>

<file path=ppt/tags/tag1.xml><?xml version="1.0" encoding="utf-8"?>
<p:tagLst xmlns:p="http://schemas.openxmlformats.org/presentationml/2006/main">
  <p:tag name="REFSHAPE" val="929821612"/>
  <p:tag name="KSO_WM_UNIT_PLACING_PICTURE_USER_VIEWPORT" val="{&quot;height&quot;:7128,&quot;width&quot;:9503}"/>
</p:tagLst>
</file>

<file path=ppt/tags/tag2.xml><?xml version="1.0" encoding="utf-8"?>
<p:tagLst xmlns:p="http://schemas.openxmlformats.org/presentationml/2006/main">
  <p:tag name="KSO_WM_UNIT_PLACING_PICTURE_USER_VIEWPORT" val="{&quot;height&quot;:7280,&quot;width&quot;:10940}"/>
</p:tagLst>
</file>

<file path=ppt/theme/theme1.xml><?xml version="1.0" encoding="utf-8"?>
<a:theme xmlns:a="http://schemas.openxmlformats.org/drawingml/2006/main" name="蓝色圈圈演示模板">
  <a:themeElements>
    <a:clrScheme name="蓝色圈圈演示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蓝色圈圈演示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bg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rgbClr val="FFFFFF"/>
            </a:solidFill>
            <a:effectLst/>
            <a:latin typeface="Calibri" panose="020F050202020403020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bg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rgbClr val="FFFFFF"/>
            </a:solidFill>
            <a:effectLst/>
            <a:latin typeface="Calibri" panose="020F0502020204030204" charset="0"/>
            <a:ea typeface="宋体" panose="02010600030101010101" pitchFamily="2" charset="-122"/>
            <a:cs typeface="Arial" panose="020B0604020202020204" pitchFamily="34" charset="0"/>
          </a:defRPr>
        </a:defPPr>
      </a:lstStyle>
    </a:lnDef>
  </a:objectDefaults>
  <a:extraClrSchemeLst>
    <a:extraClrScheme>
      <a:clrScheme name="蓝色圈圈演示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蓝色圈圈演示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蓝色圈圈演示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蓝色圈圈演示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蓝色圈圈演示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蓝色圈圈演示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蓝色圈圈演示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蓝色圈圈演示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蓝色圈圈演示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蓝色圈圈演示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蓝色圈圈演示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蓝色圈圈演示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蓝色圈圈演示模板">
  <a:themeElements>
    <a:clrScheme name="蓝色圈圈演示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蓝色圈圈演示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bg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rgbClr val="FFFFFF"/>
            </a:solidFill>
            <a:effectLst/>
            <a:latin typeface="Calibri" panose="020F050202020403020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bg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rgbClr val="FFFFFF"/>
            </a:solidFill>
            <a:effectLst/>
            <a:latin typeface="Calibri" panose="020F0502020204030204" charset="0"/>
            <a:ea typeface="宋体" panose="02010600030101010101" pitchFamily="2" charset="-122"/>
            <a:cs typeface="Arial" panose="020B0604020202020204" pitchFamily="34" charset="0"/>
          </a:defRPr>
        </a:defPPr>
      </a:lstStyle>
    </a:lnDef>
  </a:objectDefaults>
  <a:extraClrSchemeLst>
    <a:extraClrScheme>
      <a:clrScheme name="蓝色圈圈演示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蓝色圈圈演示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蓝色圈圈演示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蓝色圈圈演示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蓝色圈圈演示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蓝色圈圈演示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蓝色圈圈演示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蓝色圈圈演示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蓝色圈圈演示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蓝色圈圈演示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蓝色圈圈演示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蓝色圈圈演示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蓝色圈圈演示模板">
  <a:themeElements>
    <a:clrScheme name="蓝色圈圈演示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蓝色圈圈演示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bg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rgbClr val="FFFFFF"/>
            </a:solidFill>
            <a:effectLst/>
            <a:latin typeface="Calibri" panose="020F050202020403020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bg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rgbClr val="FFFFFF"/>
            </a:solidFill>
            <a:effectLst/>
            <a:latin typeface="Calibri" panose="020F0502020204030204" charset="0"/>
            <a:ea typeface="宋体" panose="02010600030101010101" pitchFamily="2" charset="-122"/>
            <a:cs typeface="Arial" panose="020B0604020202020204" pitchFamily="34" charset="0"/>
          </a:defRPr>
        </a:defPPr>
      </a:lstStyle>
    </a:lnDef>
  </a:objectDefaults>
  <a:extraClrSchemeLst>
    <a:extraClrScheme>
      <a:clrScheme name="蓝色圈圈演示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蓝色圈圈演示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蓝色圈圈演示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蓝色圈圈演示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蓝色圈圈演示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蓝色圈圈演示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蓝色圈圈演示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蓝色圈圈演示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蓝色圈圈演示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蓝色圈圈演示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蓝色圈圈演示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蓝色圈圈演示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66FF"/>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66FF"/>
            </a:solidFill>
            <a:effectLst/>
            <a:latin typeface="Times New Roman" panose="02020603050405020304" pitchFamily="18" charset="0"/>
            <a:ea typeface="楷体_GB2312"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6298</Words>
  <Application>WPS 演示</Application>
  <PresentationFormat>全屏显示(4:3)</PresentationFormat>
  <Paragraphs>508</Paragraphs>
  <Slides>48</Slides>
  <Notes>20</Notes>
  <HiddenSlides>2</HiddenSlides>
  <MMClips>0</MMClips>
  <ScaleCrop>false</ScaleCrop>
  <HeadingPairs>
    <vt:vector size="6" baseType="variant">
      <vt:variant>
        <vt:lpstr>已用的字体</vt:lpstr>
      </vt:variant>
      <vt:variant>
        <vt:i4>23</vt:i4>
      </vt:variant>
      <vt:variant>
        <vt:lpstr>主题</vt:lpstr>
      </vt:variant>
      <vt:variant>
        <vt:i4>4</vt:i4>
      </vt:variant>
      <vt:variant>
        <vt:lpstr>幻灯片标题</vt:lpstr>
      </vt:variant>
      <vt:variant>
        <vt:i4>48</vt:i4>
      </vt:variant>
    </vt:vector>
  </HeadingPairs>
  <TitlesOfParts>
    <vt:vector size="75" baseType="lpstr">
      <vt:lpstr>Arial</vt:lpstr>
      <vt:lpstr>宋体</vt:lpstr>
      <vt:lpstr>Wingdings</vt:lpstr>
      <vt:lpstr>Calibri</vt:lpstr>
      <vt:lpstr>Times New Roman</vt:lpstr>
      <vt:lpstr>Huawei Sans</vt:lpstr>
      <vt:lpstr>Yu Gothic UI</vt:lpstr>
      <vt:lpstr>方正兰亭黑简体</vt:lpstr>
      <vt:lpstr>黑体</vt:lpstr>
      <vt:lpstr>楷体_GB2312</vt:lpstr>
      <vt:lpstr>新宋体</vt:lpstr>
      <vt:lpstr>Arial Black</vt:lpstr>
      <vt:lpstr>Arial</vt:lpstr>
      <vt:lpstr>Wingdings</vt:lpstr>
      <vt:lpstr>Wingdings</vt:lpstr>
      <vt:lpstr>微软雅黑</vt:lpstr>
      <vt:lpstr>Times New Roman</vt:lpstr>
      <vt:lpstr>Arial Unicode MS</vt:lpstr>
      <vt:lpstr>Palatino Linotype</vt:lpstr>
      <vt:lpstr>楷体</vt:lpstr>
      <vt:lpstr>PingFang SC</vt:lpstr>
      <vt:lpstr>Segoe Print</vt:lpstr>
      <vt:lpstr>Open Sans</vt:lpstr>
      <vt:lpstr>蓝色圈圈演示模板</vt:lpstr>
      <vt:lpstr>1_蓝色圈圈演示模板</vt:lpstr>
      <vt:lpstr>2_蓝色圈圈演示模板</vt:lpstr>
      <vt:lpstr>Pixel</vt:lpstr>
      <vt:lpstr>模式识别&amp;机器学习</vt:lpstr>
      <vt:lpstr>第1章模型评估与选择</vt:lpstr>
      <vt:lpstr>什么是好的模型？</vt:lpstr>
      <vt:lpstr>模型的有效性 (1)</vt:lpstr>
      <vt:lpstr>PowerPoint 演示文稿</vt:lpstr>
      <vt:lpstr>模型的有效性 (2)</vt:lpstr>
      <vt:lpstr>机器学习的性能评估 - 分类 (2)</vt:lpstr>
      <vt:lpstr>机器学习性能评估举例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性能度量</vt:lpstr>
      <vt:lpstr>回归的性能评估 </vt:lpstr>
      <vt:lpstr>分类的性能评估 </vt:lpstr>
      <vt:lpstr>PowerPoint 演示文稿</vt:lpstr>
      <vt:lpstr>PowerPoint 演示文稿</vt:lpstr>
      <vt:lpstr>PR曲线, BEP</vt:lpstr>
      <vt:lpstr>PowerPoint 演示文稿</vt:lpstr>
      <vt:lpstr>PowerPoint 演示文稿</vt:lpstr>
      <vt:lpstr>PowerPoint 演示文稿</vt:lpstr>
      <vt:lpstr>多混淆矩阵</vt:lpstr>
      <vt:lpstr>ROC与AUC</vt:lpstr>
      <vt:lpstr>PowerPoint 演示文稿</vt:lpstr>
      <vt:lpstr>AUC的计算方法</vt:lpstr>
      <vt:lpstr>PowerPoint 演示文稿</vt:lpstr>
      <vt:lpstr>PowerPoint 演示文稿</vt:lpstr>
      <vt:lpstr>PowerPoint 演示文稿</vt:lpstr>
      <vt:lpstr>y_score = classifier.fit(X_train, y_train).decision_function(X_test)</vt:lpstr>
      <vt:lpstr>多分类的ROC曲线</vt:lpstr>
      <vt:lpstr>PowerPoint 演示文稿</vt:lpstr>
      <vt:lpstr>PowerPoint 演示文稿</vt:lpstr>
      <vt:lpstr>PowerPoint 演示文稿</vt:lpstr>
      <vt:lpstr>PowerPoint 演示文稿</vt:lpstr>
      <vt:lpstr> ROC曲线与PR曲线的取舍</vt:lpstr>
      <vt:lpstr>其他评价指标</vt:lpstr>
      <vt:lpstr>3.比较检验</vt:lpstr>
      <vt:lpstr>单个学习器</vt:lpstr>
      <vt:lpstr>一个数据集多个学习器</vt:lpstr>
      <vt:lpstr>多个数据集和多个学习器</vt:lpstr>
      <vt:lpstr>偏差与方差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模式识别&amp;机器学习</dc:title>
  <dc:creator>Administrator</dc:creator>
  <cp:lastModifiedBy>Administrator</cp:lastModifiedBy>
  <cp:revision>36</cp:revision>
  <dcterms:created xsi:type="dcterms:W3CDTF">2020-09-07T02:19:00Z</dcterms:created>
  <dcterms:modified xsi:type="dcterms:W3CDTF">2022-09-14T01:21:36Z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2052-11.8.2.8808</vt:lpwstr>
  </property>
  <property fmtid="{D5CDD505-2E9C-101B-9397-08002B2CF9AE}" pid="3" name="ICV">
    <vt:lpwstr>8C181930BB1D4F77994B6ABDCA07757A</vt:lpwstr>
  </property>
</Properties>
</file>