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1227" r:id="rId2"/>
    <p:sldId id="318" r:id="rId3"/>
    <p:sldId id="1337" r:id="rId4"/>
    <p:sldId id="1229" r:id="rId5"/>
    <p:sldId id="1110" r:id="rId6"/>
    <p:sldId id="1111" r:id="rId7"/>
    <p:sldId id="1231" r:id="rId8"/>
    <p:sldId id="1232" r:id="rId9"/>
    <p:sldId id="1233" r:id="rId10"/>
    <p:sldId id="1117" r:id="rId11"/>
    <p:sldId id="1234" r:id="rId12"/>
    <p:sldId id="1236" r:id="rId13"/>
    <p:sldId id="1237" r:id="rId14"/>
    <p:sldId id="1277" r:id="rId15"/>
    <p:sldId id="1238" r:id="rId16"/>
    <p:sldId id="1239" r:id="rId17"/>
    <p:sldId id="1240" r:id="rId18"/>
    <p:sldId id="1241" r:id="rId19"/>
    <p:sldId id="1242" r:id="rId20"/>
    <p:sldId id="1243" r:id="rId21"/>
    <p:sldId id="1255" r:id="rId22"/>
    <p:sldId id="1256" r:id="rId23"/>
    <p:sldId id="1244" r:id="rId24"/>
    <p:sldId id="1245" r:id="rId25"/>
    <p:sldId id="1246" r:id="rId26"/>
    <p:sldId id="1247" r:id="rId27"/>
    <p:sldId id="1248" r:id="rId28"/>
    <p:sldId id="1171" r:id="rId29"/>
    <p:sldId id="1269" r:id="rId30"/>
    <p:sldId id="1150" r:id="rId31"/>
    <p:sldId id="1151" r:id="rId32"/>
    <p:sldId id="1152" r:id="rId33"/>
    <p:sldId id="1153" r:id="rId34"/>
    <p:sldId id="1154" r:id="rId35"/>
    <p:sldId id="1155" r:id="rId36"/>
    <p:sldId id="1300" r:id="rId37"/>
    <p:sldId id="1305" r:id="rId38"/>
    <p:sldId id="1276" r:id="rId39"/>
    <p:sldId id="1301" r:id="rId40"/>
    <p:sldId id="1302" r:id="rId41"/>
    <p:sldId id="1303" r:id="rId42"/>
    <p:sldId id="1304" r:id="rId43"/>
    <p:sldId id="1316" r:id="rId44"/>
    <p:sldId id="1322" r:id="rId45"/>
    <p:sldId id="1324" r:id="rId46"/>
    <p:sldId id="1326" r:id="rId47"/>
    <p:sldId id="1327" r:id="rId48"/>
    <p:sldId id="1328" r:id="rId49"/>
    <p:sldId id="1329" r:id="rId50"/>
    <p:sldId id="1330" r:id="rId51"/>
    <p:sldId id="1331" r:id="rId52"/>
    <p:sldId id="1332" r:id="rId53"/>
    <p:sldId id="1333" r:id="rId54"/>
    <p:sldId id="1335" r:id="rId55"/>
    <p:sldId id="1334" r:id="rId56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9"/>
    </p:embeddedFont>
    <p:embeddedFont>
      <p:font typeface="Batang" panose="02030600000101010101" pitchFamily="18" charset="-127"/>
      <p:regular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华文楷体" panose="02010600040101010101" pitchFamily="2" charset="-122"/>
      <p:regular r:id="rId65"/>
    </p:embeddedFont>
    <p:embeddedFont>
      <p:font typeface="微软雅黑" panose="020B0503020204020204" pitchFamily="34" charset="-122"/>
      <p:regular r:id="rId66"/>
      <p:bold r:id="rId67"/>
    </p:embeddedFont>
    <p:embeddedFont>
      <p:font typeface="新宋体" panose="02010609030101010101" pitchFamily="49" charset="-122"/>
      <p:regular r:id="rId68"/>
    </p:embeddedFont>
  </p:embeddedFontLst>
  <p:custDataLst>
    <p:tags r:id="rId6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3655" autoAdjust="0"/>
  </p:normalViewPr>
  <p:slideViewPr>
    <p:cSldViewPr showGuides="1">
      <p:cViewPr varScale="1">
        <p:scale>
          <a:sx n="107" d="100"/>
          <a:sy n="107" d="100"/>
        </p:scale>
        <p:origin x="1770" y="96"/>
      </p:cViewPr>
      <p:guideLst>
        <p:guide orient="horz" pos="22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2.wmf"/><Relationship Id="rId1" Type="http://schemas.openxmlformats.org/officeDocument/2006/relationships/image" Target="../media/image73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‹#›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‹#›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9D93A89-757D-4EE1-8C91-D9E248A9A45E}" type="slidenum">
              <a:rPr altLang="zh-CN">
                <a:solidFill>
                  <a:schemeClr val="tx1"/>
                </a:solidFill>
                <a:latin typeface="Arial" panose="020B0604020202020204" pitchFamily="34" charset="0"/>
              </a:rPr>
              <a:t>1</a:t>
            </a:fld>
            <a:endParaRPr lang="zh-CN" altLang="zh-CN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学时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  <a:t>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7</a:t>
            </a:r>
            <a:r>
              <a:rPr lang="zh-CN" altLang="en-US" dirty="0"/>
              <a:t>学时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当</a:t>
            </a:r>
            <a:r>
              <a:rPr lang="en-US" altLang="zh-CN"/>
              <a:t>theta </a:t>
            </a:r>
            <a:r>
              <a:rPr lang="zh-CN" altLang="en-US"/>
              <a:t>帽等于期望时候，后面才是</a:t>
            </a:r>
            <a:r>
              <a:rPr lang="en-US" altLang="zh-CN"/>
              <a:t>0</a:t>
            </a:r>
            <a:r>
              <a:rPr lang="zh-CN" altLang="en-US"/>
              <a:t>，要不是大于等于</a:t>
            </a:r>
            <a:r>
              <a:rPr lang="en-US" altLang="zh-CN"/>
              <a:t>0</a:t>
            </a:r>
            <a:r>
              <a:rPr lang="zh-CN" altLang="en-US"/>
              <a:t>的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学习</a:t>
            </a:r>
            <a:r>
              <a:rPr lang="en-US" altLang="zh-CN" dirty="0"/>
              <a:t>----</a:t>
            </a:r>
            <a:r>
              <a:rPr lang="zh-CN" altLang="en-US" dirty="0"/>
              <a:t>迭代</a:t>
            </a:r>
            <a:r>
              <a:rPr lang="en-US" altLang="zh-CN" dirty="0"/>
              <a:t>----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/>
        <p:txBody>
          <a:bodyPr anchor="t" anchorCtr="0"/>
          <a:lstStyle/>
          <a:p>
            <a:pPr lvl="0" indent="0"/>
            <a:r>
              <a:rPr lang="zh-CN" altLang="en-US"/>
              <a:t>https://blog.csdn.net/jinping_shi/article/details/59613054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42</a:t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400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038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/>
              <a:t>用</a:t>
            </a:r>
            <a:r>
              <a:rPr lang="en-US" altLang="zh-CN" dirty="0"/>
              <a:t>GMM</a:t>
            </a:r>
            <a:r>
              <a:rPr lang="zh-CN" altLang="en-US" dirty="0"/>
              <a:t>的导数来演示梯度下降的复杂性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步就是上面说的最大似然估计，难点在第一步，你还得先猜测男女才行。用更抽象的语言，可以这样描述：属于多个类别的样本混在了一起，不同类别样本的参数不同，现在的任务是从总体中抽样，再通过抽样数据估计每个类别的分布参数。这个描述就是所谓的“在依赖于无法观测的隐藏变量的概率模型中，寻找参数最大似然估计”，隐藏变量在此处就是样本的类别（比如上例中的男女）。这个时候EM算法就派上用场了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不妨以</a:t>
            </a:r>
            <a:r>
              <a:rPr lang="en-US" altLang="zh-CN"/>
              <a:t>x1,x2,x3</a:t>
            </a:r>
            <a:r>
              <a:rPr lang="zh-CN" altLang="en-US"/>
              <a:t>属于</a:t>
            </a:r>
            <a:r>
              <a:rPr lang="en-US" altLang="zh-CN"/>
              <a:t> C1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x4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x5</a:t>
            </a:r>
            <a:r>
              <a:rPr lang="zh-CN" altLang="en-US">
                <a:sym typeface="+mn-ea"/>
              </a:rPr>
              <a:t>属于</a:t>
            </a:r>
            <a:r>
              <a:rPr lang="en-US" altLang="zh-CN">
                <a:sym typeface="+mn-ea"/>
              </a:rPr>
              <a:t> C2</a:t>
            </a:r>
            <a:r>
              <a:rPr lang="zh-CN" altLang="en-US">
                <a:sym typeface="+mn-ea"/>
              </a:rPr>
              <a:t>为例！！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）利用的是期望的线性性质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b="0">
                <a:solidFill>
                  <a:schemeClr val="tx1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b="0">
                <a:solidFill>
                  <a:schemeClr val="tx1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zh-CN" b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7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17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34017-CC65-4A53-B6E0-A58F9D47DF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E99660-F61D-4218-87DB-84AB27BCFC2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683D9-E0B6-452A-9BFC-6C15129AEA1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41710" y="447468"/>
            <a:ext cx="8470106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B0604020202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905">
              <a:lnSpc>
                <a:spcPts val="2575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41710" y="1047751"/>
            <a:ext cx="847010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B0604020202020204" pitchFamily="34" charset="0"/>
                <a:ea typeface="方正兰亭黑简体" panose="02000000000000000000" pitchFamily="2" charset="-122"/>
                <a:cs typeface="Huawei Sans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0688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688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495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02100"/>
            <a:ext cx="4038600" cy="23510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  <a:t>‹#›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088719-DCD1-4AA6-A695-37E5E4873B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47602D-4DCA-4727-9A01-19E89BD0582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D5AB84-883A-4498-8146-19605F9ADDE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83137F-F6DE-43FB-A01F-81BF298BA16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3B265F-90C4-4158-BC38-B897E16741C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8E5C1B-6F15-4B07-828B-1FF1A0525B2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4D2CC1-0EE1-41E6-942F-0EC5354C5A5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E4D56B-CD26-4CAF-949A-21C337BBA53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17E1A26B-9D06-495D-A8AF-6EA68A1F3455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zh-CN" b="0">
                <a:solidFill>
                  <a:schemeClr val="tx1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b="0">
                <a:solidFill>
                  <a:schemeClr val="tx1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b="0">
                <a:solidFill>
                  <a:schemeClr val="tx1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defRPr/>
              </a:pPr>
              <a:endParaRPr lang="zh-CN" altLang="zh-CN" sz="1800" b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7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7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7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png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7.pn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5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9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10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5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10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6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1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1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1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6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7744" y="1628800"/>
            <a:ext cx="8668072" cy="2209800"/>
          </a:xfrm>
        </p:spPr>
        <p:txBody>
          <a:bodyPr/>
          <a:lstStyle/>
          <a:p>
            <a:pPr eaLnBrk="1" hangingPunct="1"/>
            <a:r>
              <a:rPr lang="zh-CN" altLang="en-US" sz="6000" dirty="0"/>
              <a:t>模式识别</a:t>
            </a:r>
            <a:r>
              <a:rPr lang="en-US" altLang="zh-CN" sz="6000" dirty="0">
                <a:solidFill>
                  <a:srgbClr val="92D050"/>
                </a:solidFill>
              </a:rPr>
              <a:t>&amp;</a:t>
            </a:r>
            <a:r>
              <a:rPr lang="zh-CN" altLang="en-US" sz="6000" dirty="0"/>
              <a:t>机器学习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4653136"/>
            <a:ext cx="6019800" cy="1752600"/>
          </a:xfrm>
        </p:spPr>
        <p:txBody>
          <a:bodyPr/>
          <a:lstStyle/>
          <a:p>
            <a:pPr eaLnBrk="1" hangingPunct="1"/>
            <a:r>
              <a:rPr lang="zh-CN" altLang="en-US" dirty="0"/>
              <a:t>       授课教师：任福全</a:t>
            </a:r>
            <a:endParaRPr lang="en-US" altLang="zh-CN" dirty="0"/>
          </a:p>
          <a:p>
            <a:pPr eaLnBrk="1" hangingPunct="1"/>
            <a:r>
              <a:rPr lang="zh-CN" altLang="en-US" dirty="0"/>
              <a:t>理学院信息与计算科学系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7" name="Rectangle 17"/>
          <p:cNvSpPr/>
          <p:nvPr/>
        </p:nvSpPr>
        <p:spPr>
          <a:xfrm>
            <a:off x="2590800" y="607536"/>
            <a:ext cx="2632710" cy="583565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3200" b="1" dirty="0">
                <a:latin typeface="Arial" panose="020B0604020202020204" pitchFamily="34" charset="0"/>
              </a:rPr>
              <a:t>统计模式识别</a:t>
            </a:r>
          </a:p>
        </p:txBody>
      </p:sp>
      <p:grpSp>
        <p:nvGrpSpPr>
          <p:cNvPr id="143399" name="Group 39"/>
          <p:cNvGrpSpPr/>
          <p:nvPr/>
        </p:nvGrpSpPr>
        <p:grpSpPr>
          <a:xfrm>
            <a:off x="1828800" y="1219200"/>
            <a:ext cx="4219575" cy="1209675"/>
            <a:chOff x="1152" y="768"/>
            <a:chExt cx="2658" cy="762"/>
          </a:xfrm>
        </p:grpSpPr>
        <p:sp>
          <p:nvSpPr>
            <p:cNvPr id="16416" name="Rectangle 5"/>
            <p:cNvSpPr/>
            <p:nvPr/>
          </p:nvSpPr>
          <p:spPr>
            <a:xfrm>
              <a:off x="1152" y="1162"/>
              <a:ext cx="2658" cy="368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类条件概率函数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lang="en-US" altLang="zh-CN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417" name="Line 20"/>
            <p:cNvSpPr/>
            <p:nvPr/>
          </p:nvSpPr>
          <p:spPr>
            <a:xfrm>
              <a:off x="2496" y="768"/>
              <a:ext cx="0" cy="384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7" name="Group 37"/>
          <p:cNvGrpSpPr/>
          <p:nvPr/>
        </p:nvGrpSpPr>
        <p:grpSpPr>
          <a:xfrm>
            <a:off x="1066800" y="2438400"/>
            <a:ext cx="1905000" cy="985838"/>
            <a:chOff x="672" y="1536"/>
            <a:chExt cx="1200" cy="621"/>
          </a:xfrm>
        </p:grpSpPr>
        <p:sp>
          <p:nvSpPr>
            <p:cNvPr id="16414" name="Rectangle 7"/>
            <p:cNvSpPr/>
            <p:nvPr/>
          </p:nvSpPr>
          <p:spPr>
            <a:xfrm>
              <a:off x="672" y="1776"/>
              <a:ext cx="646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已知</a:t>
              </a:r>
            </a:p>
          </p:txBody>
        </p:sp>
        <p:sp>
          <p:nvSpPr>
            <p:cNvPr id="16415" name="Line 21"/>
            <p:cNvSpPr/>
            <p:nvPr/>
          </p:nvSpPr>
          <p:spPr>
            <a:xfrm flipH="1">
              <a:off x="1008" y="1536"/>
              <a:ext cx="864" cy="24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6" name="Group 36"/>
          <p:cNvGrpSpPr/>
          <p:nvPr/>
        </p:nvGrpSpPr>
        <p:grpSpPr>
          <a:xfrm>
            <a:off x="5181600" y="2438400"/>
            <a:ext cx="1482725" cy="909638"/>
            <a:chOff x="3264" y="1536"/>
            <a:chExt cx="934" cy="573"/>
          </a:xfrm>
        </p:grpSpPr>
        <p:sp>
          <p:nvSpPr>
            <p:cNvPr id="16412" name="Rectangle 8"/>
            <p:cNvSpPr/>
            <p:nvPr/>
          </p:nvSpPr>
          <p:spPr>
            <a:xfrm>
              <a:off x="3552" y="1728"/>
              <a:ext cx="646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未知</a:t>
              </a:r>
            </a:p>
          </p:txBody>
        </p:sp>
        <p:sp>
          <p:nvSpPr>
            <p:cNvPr id="16413" name="Line 22"/>
            <p:cNvSpPr/>
            <p:nvPr/>
          </p:nvSpPr>
          <p:spPr>
            <a:xfrm>
              <a:off x="3264" y="1536"/>
              <a:ext cx="624" cy="192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8" name="Group 38"/>
          <p:cNvGrpSpPr/>
          <p:nvPr/>
        </p:nvGrpSpPr>
        <p:grpSpPr>
          <a:xfrm>
            <a:off x="152400" y="3429000"/>
            <a:ext cx="3065463" cy="985838"/>
            <a:chOff x="96" y="2160"/>
            <a:chExt cx="1931" cy="621"/>
          </a:xfrm>
        </p:grpSpPr>
        <p:sp>
          <p:nvSpPr>
            <p:cNvPr id="16410" name="Rectangle 9"/>
            <p:cNvSpPr/>
            <p:nvPr/>
          </p:nvSpPr>
          <p:spPr>
            <a:xfrm>
              <a:off x="96" y="2400"/>
              <a:ext cx="1931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贝叶斯决策理论</a:t>
              </a:r>
            </a:p>
          </p:txBody>
        </p:sp>
        <p:sp>
          <p:nvSpPr>
            <p:cNvPr id="16411" name="Line 23"/>
            <p:cNvSpPr/>
            <p:nvPr/>
          </p:nvSpPr>
          <p:spPr>
            <a:xfrm>
              <a:off x="960" y="2160"/>
              <a:ext cx="0" cy="24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4" name="Group 34"/>
          <p:cNvGrpSpPr/>
          <p:nvPr/>
        </p:nvGrpSpPr>
        <p:grpSpPr>
          <a:xfrm>
            <a:off x="3657600" y="3352800"/>
            <a:ext cx="2514600" cy="1062038"/>
            <a:chOff x="2304" y="2112"/>
            <a:chExt cx="1584" cy="669"/>
          </a:xfrm>
        </p:grpSpPr>
        <p:sp>
          <p:nvSpPr>
            <p:cNvPr id="16408" name="Rectangle 12"/>
            <p:cNvSpPr/>
            <p:nvPr/>
          </p:nvSpPr>
          <p:spPr>
            <a:xfrm>
              <a:off x="2304" y="2400"/>
              <a:ext cx="1160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监督学习</a:t>
              </a:r>
            </a:p>
          </p:txBody>
        </p:sp>
        <p:sp>
          <p:nvSpPr>
            <p:cNvPr id="16409" name="Line 24"/>
            <p:cNvSpPr/>
            <p:nvPr/>
          </p:nvSpPr>
          <p:spPr>
            <a:xfrm flipH="1">
              <a:off x="2880" y="2112"/>
              <a:ext cx="1008" cy="288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5" name="Group 35"/>
          <p:cNvGrpSpPr/>
          <p:nvPr/>
        </p:nvGrpSpPr>
        <p:grpSpPr>
          <a:xfrm>
            <a:off x="6324600" y="3352800"/>
            <a:ext cx="2249488" cy="1062038"/>
            <a:chOff x="3984" y="2112"/>
            <a:chExt cx="1417" cy="669"/>
          </a:xfrm>
        </p:grpSpPr>
        <p:sp>
          <p:nvSpPr>
            <p:cNvPr id="16406" name="Rectangle 10"/>
            <p:cNvSpPr/>
            <p:nvPr/>
          </p:nvSpPr>
          <p:spPr>
            <a:xfrm>
              <a:off x="3984" y="2400"/>
              <a:ext cx="1417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非监督学习</a:t>
              </a:r>
            </a:p>
          </p:txBody>
        </p:sp>
        <p:sp>
          <p:nvSpPr>
            <p:cNvPr id="16407" name="Line 25"/>
            <p:cNvSpPr/>
            <p:nvPr/>
          </p:nvSpPr>
          <p:spPr>
            <a:xfrm>
              <a:off x="4032" y="2112"/>
              <a:ext cx="720" cy="288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0" name="Group 30"/>
          <p:cNvGrpSpPr/>
          <p:nvPr/>
        </p:nvGrpSpPr>
        <p:grpSpPr>
          <a:xfrm>
            <a:off x="3041650" y="4419600"/>
            <a:ext cx="1149350" cy="1155700"/>
            <a:chOff x="1916" y="2784"/>
            <a:chExt cx="724" cy="728"/>
          </a:xfrm>
        </p:grpSpPr>
        <p:sp>
          <p:nvSpPr>
            <p:cNvPr id="16404" name="Rectangle 13"/>
            <p:cNvSpPr/>
            <p:nvPr/>
          </p:nvSpPr>
          <p:spPr>
            <a:xfrm>
              <a:off x="1916" y="3131"/>
              <a:ext cx="646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参数</a:t>
              </a:r>
            </a:p>
          </p:txBody>
        </p:sp>
        <p:sp>
          <p:nvSpPr>
            <p:cNvPr id="16405" name="Line 26"/>
            <p:cNvSpPr/>
            <p:nvPr/>
          </p:nvSpPr>
          <p:spPr>
            <a:xfrm flipH="1">
              <a:off x="2208" y="2784"/>
              <a:ext cx="432" cy="336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1" name="Group 31"/>
          <p:cNvGrpSpPr/>
          <p:nvPr/>
        </p:nvGrpSpPr>
        <p:grpSpPr>
          <a:xfrm>
            <a:off x="4343400" y="4419600"/>
            <a:ext cx="1433513" cy="1155700"/>
            <a:chOff x="2736" y="2784"/>
            <a:chExt cx="903" cy="728"/>
          </a:xfrm>
        </p:grpSpPr>
        <p:sp>
          <p:nvSpPr>
            <p:cNvPr id="16402" name="Rectangle 14"/>
            <p:cNvSpPr/>
            <p:nvPr/>
          </p:nvSpPr>
          <p:spPr>
            <a:xfrm>
              <a:off x="2736" y="3131"/>
              <a:ext cx="903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非参数</a:t>
              </a:r>
            </a:p>
          </p:txBody>
        </p:sp>
        <p:sp>
          <p:nvSpPr>
            <p:cNvPr id="16403" name="Line 27"/>
            <p:cNvSpPr/>
            <p:nvPr/>
          </p:nvSpPr>
          <p:spPr>
            <a:xfrm flipH="1" flipV="1">
              <a:off x="3072" y="2784"/>
              <a:ext cx="96" cy="336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2" name="Group 32"/>
          <p:cNvGrpSpPr/>
          <p:nvPr/>
        </p:nvGrpSpPr>
        <p:grpSpPr>
          <a:xfrm>
            <a:off x="6013450" y="4419600"/>
            <a:ext cx="1025525" cy="1155700"/>
            <a:chOff x="3788" y="2784"/>
            <a:chExt cx="646" cy="728"/>
          </a:xfrm>
        </p:grpSpPr>
        <p:sp>
          <p:nvSpPr>
            <p:cNvPr id="16400" name="Rectangle 15"/>
            <p:cNvSpPr/>
            <p:nvPr/>
          </p:nvSpPr>
          <p:spPr>
            <a:xfrm>
              <a:off x="3788" y="3131"/>
              <a:ext cx="646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参数</a:t>
              </a:r>
            </a:p>
          </p:txBody>
        </p:sp>
        <p:sp>
          <p:nvSpPr>
            <p:cNvPr id="16401" name="Line 28"/>
            <p:cNvSpPr/>
            <p:nvPr/>
          </p:nvSpPr>
          <p:spPr>
            <a:xfrm flipH="1">
              <a:off x="4128" y="2784"/>
              <a:ext cx="288" cy="336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393" name="Group 33"/>
          <p:cNvGrpSpPr/>
          <p:nvPr/>
        </p:nvGrpSpPr>
        <p:grpSpPr>
          <a:xfrm>
            <a:off x="7543800" y="4419600"/>
            <a:ext cx="1433513" cy="1155700"/>
            <a:chOff x="4752" y="2784"/>
            <a:chExt cx="903" cy="728"/>
          </a:xfrm>
        </p:grpSpPr>
        <p:sp>
          <p:nvSpPr>
            <p:cNvPr id="16398" name="Rectangle 16"/>
            <p:cNvSpPr/>
            <p:nvPr/>
          </p:nvSpPr>
          <p:spPr>
            <a:xfrm>
              <a:off x="4752" y="3131"/>
              <a:ext cx="903" cy="381"/>
            </a:xfrm>
            <a:prstGeom prst="rect">
              <a:avLst/>
            </a:prstGeom>
            <a:noFill/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Arial" panose="020B0604020202020204" pitchFamily="34" charset="0"/>
                </a:rPr>
                <a:t>非参数</a:t>
              </a:r>
            </a:p>
          </p:txBody>
        </p:sp>
        <p:sp>
          <p:nvSpPr>
            <p:cNvPr id="16399" name="Line 29"/>
            <p:cNvSpPr/>
            <p:nvPr/>
          </p:nvSpPr>
          <p:spPr>
            <a:xfrm flipH="1" flipV="1">
              <a:off x="4944" y="2784"/>
              <a:ext cx="240" cy="336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/>
          <p:nvPr/>
        </p:nvSpPr>
        <p:spPr>
          <a:xfrm>
            <a:off x="250825" y="6261100"/>
            <a:ext cx="871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395288" y="981075"/>
          <a:ext cx="3600450" cy="487680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参数估计的基本概念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98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832610"/>
            <a:ext cx="7468870" cy="1839595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299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" y="4232910"/>
            <a:ext cx="7563485" cy="205041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/>
          <p:nvPr/>
        </p:nvSpPr>
        <p:spPr>
          <a:xfrm>
            <a:off x="250825" y="6261100"/>
            <a:ext cx="871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/>
        </p:nvGraphicFramePr>
        <p:xfrm>
          <a:off x="323850" y="1054100"/>
          <a:ext cx="3600450" cy="71913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最大似然估计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46" name="Group 10"/>
          <p:cNvGraphicFramePr>
            <a:graphicFrameLocks noGrp="1"/>
          </p:cNvGraphicFramePr>
          <p:nvPr/>
        </p:nvGraphicFramePr>
        <p:xfrm>
          <a:off x="395288" y="2660650"/>
          <a:ext cx="3600450" cy="62388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贝叶斯估计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52" name="Group 16"/>
          <p:cNvGraphicFramePr>
            <a:graphicFrameLocks noGrp="1"/>
          </p:cNvGraphicFramePr>
          <p:nvPr/>
        </p:nvGraphicFramePr>
        <p:xfrm>
          <a:off x="395288" y="4221163"/>
          <a:ext cx="3600450" cy="576263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贝叶斯学习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395288" y="981075"/>
          <a:ext cx="3600450" cy="576263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基本假设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36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916113"/>
            <a:ext cx="7897812" cy="1333500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537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3644900"/>
            <a:ext cx="7993063" cy="1066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8434" name="Text Box 2"/>
          <p:cNvSpPr txBox="1"/>
          <p:nvPr/>
        </p:nvSpPr>
        <p:spPr>
          <a:xfrm>
            <a:off x="179705" y="405130"/>
            <a:ext cx="53333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§</a:t>
            </a: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1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最大似然估计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27405" y="1052830"/>
            <a:ext cx="4319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微软雅黑" panose="020B0503020204020204" charset="-122"/>
              </a:rPr>
              <a:t>极大似然估计思想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31913" y="1484948"/>
            <a:ext cx="629920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你同学与一位猎人一起外出打猎，一只野兔从前方窜过．只听一声枪响，野兔应声到下，如果要你推测，这一发命中的子弹是谁打的？</a:t>
            </a:r>
          </a:p>
          <a:p>
            <a:pPr eaLnBrk="1" hangingPunct="1"/>
            <a:endParaRPr lang="zh-CN" altLang="zh-CN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r>
              <a:rPr lang="zh-CN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这时你会想，这个人一枪就能打中兔子，由于猎人命中的概率大于你的同学，所以打中兔子的应该是猎人。也就是说这时候命中的概率应该属于猎人的概率。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900113" y="5373688"/>
            <a:ext cx="7345362" cy="1081087"/>
          </a:xfrm>
          <a:prstGeom prst="flowChartAlternateProcess">
            <a:avLst/>
          </a:prstGeom>
          <a:solidFill>
            <a:srgbClr val="200E54"/>
          </a:solidFill>
          <a:ln w="9525">
            <a:solidFill>
              <a:schemeClr val="tx1"/>
            </a:solidFill>
            <a:miter lim="800000"/>
          </a:ln>
        </p:spPr>
        <p:txBody>
          <a:bodyPr wrap="none" lIns="90170" tIns="46990" rIns="90170" bIns="46990" anchor="ctr"/>
          <a:lstStyle/>
          <a:p>
            <a:r>
              <a:rPr lang="zh-CN" sz="2400" b="1">
                <a:solidFill>
                  <a:schemeClr val="bg1"/>
                </a:solidFill>
                <a:ea typeface="微软雅黑" panose="020B0503020204020204" charset="-122"/>
              </a:rPr>
              <a:t>极大似然估计的思想：对于已经发生的事情，</a:t>
            </a:r>
          </a:p>
          <a:p>
            <a:r>
              <a:rPr lang="zh-CN" sz="2400" b="1">
                <a:solidFill>
                  <a:schemeClr val="bg1"/>
                </a:solidFill>
                <a:ea typeface="微软雅黑" panose="020B0503020204020204" charset="-122"/>
              </a:rPr>
              <a:t>我们认为产生这个结果所对应的概率应该是最大的。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rcRect l="6323" t="17225" r="10677" b="7691"/>
          <a:stretch>
            <a:fillRect/>
          </a:stretch>
        </p:blipFill>
        <p:spPr>
          <a:xfrm>
            <a:off x="5436235" y="3644900"/>
            <a:ext cx="2689860" cy="1649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179705" y="405130"/>
            <a:ext cx="5333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极大似然估计</a:t>
            </a:r>
          </a:p>
        </p:txBody>
      </p:sp>
      <p:graphicFrame>
        <p:nvGraphicFramePr>
          <p:cNvPr id="16387" name="Group 3"/>
          <p:cNvGraphicFramePr>
            <a:graphicFrameLocks noGrp="1"/>
          </p:cNvGraphicFramePr>
          <p:nvPr/>
        </p:nvGraphicFramePr>
        <p:xfrm>
          <a:off x="395288" y="981075"/>
          <a:ext cx="3600450" cy="576263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基本概念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393" name="Group 9"/>
          <p:cNvGrpSpPr/>
          <p:nvPr/>
        </p:nvGrpSpPr>
        <p:grpSpPr>
          <a:xfrm>
            <a:off x="468313" y="1773238"/>
            <a:ext cx="7764463" cy="2222500"/>
            <a:chOff x="0" y="0"/>
            <a:chExt cx="4891" cy="1400"/>
          </a:xfrm>
        </p:grpSpPr>
        <p:pic>
          <p:nvPicPr>
            <p:cNvPr id="18445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891" cy="1400"/>
            </a:xfrm>
            <a:prstGeom prst="rect">
              <a:avLst/>
            </a:prstGeom>
            <a:noFill/>
            <a:ln w="25400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8446" name="Rectangle 11"/>
            <p:cNvSpPr/>
            <p:nvPr/>
          </p:nvSpPr>
          <p:spPr>
            <a:xfrm>
              <a:off x="1406" y="725"/>
              <a:ext cx="2398" cy="232"/>
            </a:xfrm>
            <a:prstGeom prst="rect">
              <a:avLst/>
            </a:prstGeom>
            <a:noFill/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  <p:grpSp>
        <p:nvGrpSpPr>
          <p:cNvPr id="16396" name="Group 12"/>
          <p:cNvGrpSpPr/>
          <p:nvPr/>
        </p:nvGrpSpPr>
        <p:grpSpPr>
          <a:xfrm>
            <a:off x="395605" y="4076700"/>
            <a:ext cx="8092440" cy="2327910"/>
            <a:chOff x="0" y="0"/>
            <a:chExt cx="5080" cy="1426"/>
          </a:xfrm>
        </p:grpSpPr>
        <p:pic>
          <p:nvPicPr>
            <p:cNvPr id="18443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080" cy="1426"/>
            </a:xfrm>
            <a:prstGeom prst="rect">
              <a:avLst/>
            </a:prstGeom>
            <a:noFill/>
            <a:ln w="254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8444" name="Rectangle 14"/>
            <p:cNvSpPr/>
            <p:nvPr/>
          </p:nvSpPr>
          <p:spPr>
            <a:xfrm>
              <a:off x="1497" y="998"/>
              <a:ext cx="2223" cy="408"/>
            </a:xfrm>
            <a:prstGeom prst="rect">
              <a:avLst/>
            </a:prstGeom>
            <a:noFill/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Group 3"/>
          <p:cNvGraphicFramePr>
            <a:graphicFrameLocks noGrp="1"/>
          </p:cNvGraphicFramePr>
          <p:nvPr/>
        </p:nvGraphicFramePr>
        <p:xfrm>
          <a:off x="323850" y="980440"/>
          <a:ext cx="3600450" cy="576263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基本原理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1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4723765"/>
            <a:ext cx="7777162" cy="1908175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17418" name="Group 10"/>
          <p:cNvGrpSpPr/>
          <p:nvPr/>
        </p:nvGrpSpPr>
        <p:grpSpPr>
          <a:xfrm>
            <a:off x="539750" y="1667828"/>
            <a:ext cx="7705725" cy="2841625"/>
            <a:chOff x="0" y="0"/>
            <a:chExt cx="4854" cy="1790"/>
          </a:xfrm>
        </p:grpSpPr>
        <p:pic>
          <p:nvPicPr>
            <p:cNvPr id="19467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854" cy="1789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9468" name="Rectangle 12"/>
            <p:cNvSpPr/>
            <p:nvPr/>
          </p:nvSpPr>
          <p:spPr>
            <a:xfrm>
              <a:off x="816" y="1472"/>
              <a:ext cx="3266" cy="318"/>
            </a:xfrm>
            <a:prstGeom prst="rect">
              <a:avLst/>
            </a:prstGeom>
            <a:noFill/>
            <a:ln w="25400" cap="flat" cmpd="sng">
              <a:solidFill>
                <a:srgbClr val="993366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  <p:sp>
        <p:nvSpPr>
          <p:cNvPr id="18434" name="Text Box 2"/>
          <p:cNvSpPr txBox="1"/>
          <p:nvPr/>
        </p:nvSpPr>
        <p:spPr>
          <a:xfrm>
            <a:off x="179705" y="405130"/>
            <a:ext cx="5333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  <a:sym typeface="+mn-ea"/>
              </a:rPr>
              <a:t>极</a:t>
            </a: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大似然估计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Group 3"/>
          <p:cNvGraphicFramePr>
            <a:graphicFrameLocks noGrp="1"/>
          </p:cNvGraphicFramePr>
          <p:nvPr/>
        </p:nvGraphicFramePr>
        <p:xfrm>
          <a:off x="323850" y="908685"/>
          <a:ext cx="1368425" cy="576263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估计量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441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00213"/>
            <a:ext cx="8280400" cy="917575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42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4508500"/>
            <a:ext cx="8569325" cy="14525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18443" name="Group 11"/>
          <p:cNvGraphicFramePr>
            <a:graphicFrameLocks noGrp="1"/>
          </p:cNvGraphicFramePr>
          <p:nvPr/>
        </p:nvGraphicFramePr>
        <p:xfrm>
          <a:off x="395288" y="3500438"/>
          <a:ext cx="1439862" cy="51816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估计值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34" name="Text Box 2"/>
          <p:cNvSpPr txBox="1"/>
          <p:nvPr/>
        </p:nvSpPr>
        <p:spPr>
          <a:xfrm>
            <a:off x="179705" y="405130"/>
            <a:ext cx="5333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  <a:sym typeface="+mn-ea"/>
              </a:rPr>
              <a:t>极</a:t>
            </a: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大似然估计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Group 3"/>
          <p:cNvGraphicFramePr>
            <a:graphicFrameLocks noGrp="1"/>
          </p:cNvGraphicFramePr>
          <p:nvPr/>
        </p:nvGraphicFramePr>
        <p:xfrm>
          <a:off x="323850" y="765175"/>
          <a:ext cx="2447925" cy="576263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一元参数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46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916113"/>
            <a:ext cx="5484812" cy="26463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323850" y="621030"/>
          <a:ext cx="1871980" cy="576263"/>
        </p:xfrm>
        <a:graphic>
          <a:graphicData uri="http://schemas.openxmlformats.org/drawingml/2006/table">
            <a:tbl>
              <a:tblPr/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多元参数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489" name="Group 9"/>
          <p:cNvGrpSpPr/>
          <p:nvPr/>
        </p:nvGrpSpPr>
        <p:grpSpPr>
          <a:xfrm>
            <a:off x="684530" y="1346835"/>
            <a:ext cx="6299200" cy="3125788"/>
            <a:chOff x="0" y="0"/>
            <a:chExt cx="3968" cy="1969"/>
          </a:xfrm>
        </p:grpSpPr>
        <p:pic>
          <p:nvPicPr>
            <p:cNvPr id="22544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968" cy="18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5" name="Rectangle 11"/>
            <p:cNvSpPr/>
            <p:nvPr/>
          </p:nvSpPr>
          <p:spPr>
            <a:xfrm>
              <a:off x="1225" y="1607"/>
              <a:ext cx="2676" cy="362"/>
            </a:xfrm>
            <a:prstGeom prst="rect">
              <a:avLst/>
            </a:prstGeom>
            <a:noFill/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  <p:grpSp>
        <p:nvGrpSpPr>
          <p:cNvPr id="20492" name="Group 12"/>
          <p:cNvGrpSpPr/>
          <p:nvPr/>
        </p:nvGrpSpPr>
        <p:grpSpPr>
          <a:xfrm>
            <a:off x="323850" y="4509135"/>
            <a:ext cx="6659563" cy="2187575"/>
            <a:chOff x="0" y="0"/>
            <a:chExt cx="4195" cy="1378"/>
          </a:xfrm>
        </p:grpSpPr>
        <p:pic>
          <p:nvPicPr>
            <p:cNvPr id="22539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195" cy="7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0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3" y="952"/>
              <a:ext cx="2132" cy="42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41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" y="862"/>
              <a:ext cx="408" cy="1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2" name="Rectangle 16"/>
            <p:cNvSpPr/>
            <p:nvPr/>
          </p:nvSpPr>
          <p:spPr>
            <a:xfrm>
              <a:off x="1542" y="363"/>
              <a:ext cx="2495" cy="453"/>
            </a:xfrm>
            <a:prstGeom prst="rect">
              <a:avLst/>
            </a:prstGeom>
            <a:noFill/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2543" name="Rectangle 17"/>
            <p:cNvSpPr/>
            <p:nvPr/>
          </p:nvSpPr>
          <p:spPr>
            <a:xfrm>
              <a:off x="1814" y="998"/>
              <a:ext cx="1996" cy="362"/>
            </a:xfrm>
            <a:prstGeom prst="rect">
              <a:avLst/>
            </a:prstGeom>
            <a:noFill/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 idx="4294967295"/>
          </p:nvPr>
        </p:nvSpPr>
        <p:spPr>
          <a:xfrm>
            <a:off x="395605" y="2061210"/>
            <a:ext cx="8687435" cy="20193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3-1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章 概率密度函数的参数估计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411413" y="1052513"/>
          <a:ext cx="360045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1969135" imgH="685800" progId="Equation.DSMT4">
                  <p:embed/>
                </p:oleObj>
              </mc:Choice>
              <mc:Fallback>
                <p:oleObj r:id="rId3" imgW="1969135" imgH="685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413" y="1052513"/>
                        <a:ext cx="3600450" cy="12525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03350" y="2636838"/>
          <a:ext cx="6121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5" imgW="3390900" imgH="711200" progId="Equation.DSMT4">
                  <p:embed/>
                </p:oleObj>
              </mc:Choice>
              <mc:Fallback>
                <p:oleObj r:id="rId5" imgW="3390900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2636838"/>
                        <a:ext cx="6121400" cy="1289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819400" y="4508500"/>
          <a:ext cx="22812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7" imgW="1345565" imgH="254000" progId="Equation.DSMT4">
                  <p:embed/>
                </p:oleObj>
              </mc:Choice>
              <mc:Fallback>
                <p:oleObj r:id="rId7" imgW="1345565" imgH="2540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4508500"/>
                        <a:ext cx="2281238" cy="4365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547813" y="5300663"/>
          <a:ext cx="20891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9" imgW="1270000" imgH="444500" progId="Equation.DSMT4">
                  <p:embed/>
                </p:oleObj>
              </mc:Choice>
              <mc:Fallback>
                <p:oleObj r:id="rId9" imgW="1270000" imgH="4445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5300663"/>
                        <a:ext cx="2089150" cy="73818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427538" y="5373688"/>
          <a:ext cx="2160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11" imgW="1346200" imgH="444500" progId="Equation.DSMT4">
                  <p:embed/>
                </p:oleObj>
              </mc:Choice>
              <mc:Fallback>
                <p:oleObj r:id="rId11" imgW="1346200" imgH="444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538" y="5373688"/>
                        <a:ext cx="2160587" cy="7191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/>
          <p:nvPr/>
        </p:nvSpPr>
        <p:spPr>
          <a:xfrm>
            <a:off x="0" y="21526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3561" name="Rectangle 9"/>
          <p:cNvSpPr/>
          <p:nvPr/>
        </p:nvSpPr>
        <p:spPr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3562" name="Rectangle 10"/>
          <p:cNvSpPr/>
          <p:nvPr/>
        </p:nvSpPr>
        <p:spPr>
          <a:xfrm>
            <a:off x="0" y="4257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3563" name="Text Box 11"/>
          <p:cNvSpPr txBox="1"/>
          <p:nvPr/>
        </p:nvSpPr>
        <p:spPr>
          <a:xfrm>
            <a:off x="323850" y="1268413"/>
            <a:ext cx="102235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CC"/>
              </a:buClr>
              <a:buFont typeface="Wingdings" panose="05000000000000000000" pitchFamily="2" charset="2"/>
            </a:pPr>
            <a:r>
              <a:rPr lang="zh-CN" altLang="en-US" dirty="0">
                <a:latin typeface="楷体_GB2312" pitchFamily="49" charset="-122"/>
              </a:rPr>
              <a:t>例子：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57200" y="44768"/>
            <a:ext cx="8229600" cy="11430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ea typeface="宋体" panose="02010600030101010101" pitchFamily="2" charset="-122"/>
                <a:cs typeface="+mn-cs"/>
              </a:rPr>
              <a:t>§</a:t>
            </a: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ea typeface="宋体" panose="02010600030101010101" pitchFamily="2" charset="-122"/>
                <a:cs typeface="+mn-cs"/>
              </a:rPr>
              <a:t>2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ea typeface="宋体" panose="02010600030101010101" pitchFamily="2" charset="-122"/>
                <a:cs typeface="+mn-cs"/>
              </a:rPr>
              <a:t>贝叶斯估计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267575" cy="4114800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dirty="0"/>
              <a:t>贝叶斯估计的基本思想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dirty="0"/>
              <a:t>基于最小风险的贝叶斯决策</a:t>
            </a:r>
          </a:p>
          <a:p>
            <a:pPr lvl="2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dirty="0"/>
              <a:t>希望决策方法使得风险最小化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参数估计</a:t>
            </a:r>
          </a:p>
          <a:p>
            <a:pPr lvl="2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的估计数值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尽可能的准确</a:t>
            </a:r>
          </a:p>
          <a:p>
            <a:pPr marL="1371600" lvl="3" indent="0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希望风险最小化</a:t>
            </a:r>
          </a:p>
          <a:p>
            <a:pPr marL="1371600" lvl="3" indent="0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需要构造一个衡量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准确程度的函数</a:t>
            </a:r>
          </a:p>
        </p:txBody>
      </p:sp>
      <p:sp>
        <p:nvSpPr>
          <p:cNvPr id="38916" name="Rectangle 9"/>
          <p:cNvSpPr/>
          <p:nvPr/>
        </p:nvSpPr>
        <p:spPr>
          <a:xfrm>
            <a:off x="4643755" y="386111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>
                <a:latin typeface="Batang" panose="02030600000101010101" pitchFamily="18" charset="-127"/>
                <a:ea typeface="Batang" panose="02030600000101010101" pitchFamily="18" charset="-127"/>
              </a:rPr>
              <a:t>^</a:t>
            </a:r>
          </a:p>
        </p:txBody>
      </p:sp>
      <p:sp>
        <p:nvSpPr>
          <p:cNvPr id="38917" name="Rectangle 10"/>
          <p:cNvSpPr/>
          <p:nvPr/>
        </p:nvSpPr>
        <p:spPr>
          <a:xfrm>
            <a:off x="4787900" y="501332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dirty="0">
                <a:latin typeface="Batang" panose="02030600000101010101" pitchFamily="18" charset="-127"/>
                <a:ea typeface="Batang" panose="02030600000101010101" pitchFamily="18" charset="-127"/>
              </a:rPr>
              <a:t>^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/>
          </p:cNvSpPr>
          <p:nvPr>
            <p:ph idx="1"/>
          </p:nvPr>
        </p:nvSpPr>
        <p:spPr>
          <a:xfrm>
            <a:off x="539750" y="1485265"/>
            <a:ext cx="8229600" cy="388620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风险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损失函数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待估参数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和学习样本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是随机变量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则，风险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0772" name="Rectangle 4"/>
          <p:cNvSpPr/>
          <p:nvPr/>
        </p:nvSpPr>
        <p:spPr>
          <a:xfrm>
            <a:off x="2555558" y="2348548"/>
            <a:ext cx="3524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>
                <a:latin typeface="Batang" panose="02030600000101010101" pitchFamily="18" charset="-127"/>
                <a:ea typeface="Batang" panose="02030600000101010101" pitchFamily="18" charset="-127"/>
              </a:rPr>
              <a:t>^</a:t>
            </a: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771458" y="3716973"/>
          <a:ext cx="3959225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1981200" imgH="292100" progId="Equation.3">
                  <p:embed/>
                </p:oleObj>
              </mc:Choice>
              <mc:Fallback>
                <p:oleObj r:id="rId3" imgW="1981200" imgH="292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458" y="3716973"/>
                        <a:ext cx="3959225" cy="613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2457450" y="4981575"/>
          <a:ext cx="369887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5" imgW="1739900" imgH="215900" progId="Equation.3">
                  <p:embed/>
                </p:oleObj>
              </mc:Choice>
              <mc:Fallback>
                <p:oleObj r:id="rId5" imgW="173990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450" y="4981575"/>
                        <a:ext cx="3698875" cy="45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/>
        </p:nvGraphicFramePr>
        <p:xfrm>
          <a:off x="2479675" y="5540375"/>
          <a:ext cx="3962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7" imgW="1752600" imgH="215900" progId="Equation.3">
                  <p:embed/>
                </p:oleObj>
              </mc:Choice>
              <mc:Fallback>
                <p:oleObj r:id="rId7" imgW="1752600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9675" y="5540375"/>
                        <a:ext cx="3962400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Text Box 2"/>
          <p:cNvSpPr txBox="1"/>
          <p:nvPr/>
        </p:nvSpPr>
        <p:spPr>
          <a:xfrm>
            <a:off x="323850" y="476568"/>
            <a:ext cx="543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贝叶斯估计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323850" y="404813"/>
            <a:ext cx="543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贝叶斯估计</a:t>
            </a:r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395288" y="981075"/>
          <a:ext cx="4248150" cy="576263"/>
        </p:xfrm>
        <a:graphic>
          <a:graphicData uri="http://schemas.openxmlformats.org/drawingml/2006/table">
            <a:tbl>
              <a:tblPr/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采用最小风险贝叶斯决策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187450" y="1773238"/>
          <a:ext cx="69119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3657600" imgH="444500" progId="Equation.DSMT4">
                  <p:embed/>
                </p:oleObj>
              </mc:Choice>
              <mc:Fallback>
                <p:oleObj r:id="rId3" imgW="3657600" imgH="4445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773238"/>
                        <a:ext cx="6911975" cy="8461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/>
          <p:cNvSpPr/>
          <p:nvPr/>
        </p:nvSpPr>
        <p:spPr>
          <a:xfrm>
            <a:off x="0" y="820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22539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2636838"/>
            <a:ext cx="7775575" cy="341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843213" y="1052513"/>
          <a:ext cx="3313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3" imgW="1804035" imgH="292100" progId="Equation.DSMT4">
                  <p:embed/>
                </p:oleObj>
              </mc:Choice>
              <mc:Fallback>
                <p:oleObj r:id="rId3" imgW="1804035" imgH="292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1052513"/>
                        <a:ext cx="3313112" cy="5429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412683" y="2535555"/>
          <a:ext cx="44640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5" imgW="2628900" imgH="482600" progId="Equation.DSMT4">
                  <p:embed/>
                </p:oleObj>
              </mc:Choice>
              <mc:Fallback>
                <p:oleObj r:id="rId5" imgW="2628900" imgH="482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2683" y="2535555"/>
                        <a:ext cx="4464050" cy="8255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267585" y="1871980"/>
          <a:ext cx="454152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7" imgW="2273300" imgH="203200" progId="Equation.DSMT4">
                  <p:embed/>
                </p:oleObj>
              </mc:Choice>
              <mc:Fallback>
                <p:oleObj r:id="rId7" imgW="227330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7585" y="1871980"/>
                        <a:ext cx="4541520" cy="39941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700497" y="3644742"/>
          <a:ext cx="4176395" cy="181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9" imgW="2120900" imgH="927100" progId="Equation.DSMT4">
                  <p:embed/>
                </p:oleObj>
              </mc:Choice>
              <mc:Fallback>
                <p:oleObj r:id="rId9" imgW="2120900" imgH="9271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0497" y="3644742"/>
                        <a:ext cx="4176395" cy="181800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771775" y="5734050"/>
          <a:ext cx="38877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11" imgW="1867535" imgH="292100" progId="Equation.DSMT4">
                  <p:embed/>
                </p:oleObj>
              </mc:Choice>
              <mc:Fallback>
                <p:oleObj r:id="rId11" imgW="1867535" imgH="2921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1775" y="5734050"/>
                        <a:ext cx="3887788" cy="6143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/>
          <p:nvPr/>
        </p:nvSpPr>
        <p:spPr>
          <a:xfrm>
            <a:off x="0" y="820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323850" y="404813"/>
            <a:ext cx="543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贝叶斯估计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6156325" y="2924810"/>
            <a:ext cx="243205" cy="376555"/>
          </a:xfrm>
          <a:prstGeom prst="line">
            <a:avLst/>
          </a:prstGeom>
          <a:ln w="28575"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868035" y="3716655"/>
            <a:ext cx="243205" cy="376555"/>
          </a:xfrm>
          <a:prstGeom prst="line">
            <a:avLst/>
          </a:prstGeom>
          <a:ln w="28575"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0" y="437198"/>
            <a:ext cx="5435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rgbClr val="0000CC"/>
              </a:buClr>
              <a:buFont typeface="Wingdings" panose="05000000000000000000" pitchFamily="2" charset="2"/>
            </a:pPr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举例</a:t>
            </a:r>
          </a:p>
        </p:txBody>
      </p:sp>
      <p:sp>
        <p:nvSpPr>
          <p:cNvPr id="26627" name="Rectangle 3"/>
          <p:cNvSpPr/>
          <p:nvPr/>
        </p:nvSpPr>
        <p:spPr>
          <a:xfrm>
            <a:off x="0" y="820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293813" y="1341438"/>
          <a:ext cx="64801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4" imgW="3263900" imgH="304800" progId="Equation.DSMT4">
                  <p:embed/>
                </p:oleObj>
              </mc:Choice>
              <mc:Fallback>
                <p:oleObj r:id="rId4" imgW="3263900" imgH="304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3813" y="1341438"/>
                        <a:ext cx="6480175" cy="6048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755333" y="2199482"/>
          <a:ext cx="7956550" cy="172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6" imgW="4584700" imgH="990600" progId="Equation.DSMT4">
                  <p:embed/>
                </p:oleObj>
              </mc:Choice>
              <mc:Fallback>
                <p:oleObj r:id="rId6" imgW="4584700" imgH="990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333" y="2199482"/>
                        <a:ext cx="7956550" cy="172656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54175" y="4004945"/>
          <a:ext cx="69850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8" imgW="3835400" imgH="609600" progId="Equation.DSMT4">
                  <p:embed/>
                </p:oleObj>
              </mc:Choice>
              <mc:Fallback>
                <p:oleObj r:id="rId8" imgW="3835400" imgH="609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4175" y="4004945"/>
                        <a:ext cx="6985000" cy="11096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654175" y="5230972"/>
          <a:ext cx="698500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10" imgW="4000500" imgH="292100" progId="Equation.DSMT4">
                  <p:embed/>
                </p:oleObj>
              </mc:Choice>
              <mc:Fallback>
                <p:oleObj r:id="rId10" imgW="4000500" imgH="292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54175" y="5230972"/>
                        <a:ext cx="6985000" cy="51562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FF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/>
          <p:nvPr/>
        </p:nvSpPr>
        <p:spPr>
          <a:xfrm>
            <a:off x="0" y="17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grpSp>
        <p:nvGrpSpPr>
          <p:cNvPr id="26633" name="Group 9"/>
          <p:cNvGrpSpPr/>
          <p:nvPr/>
        </p:nvGrpSpPr>
        <p:grpSpPr>
          <a:xfrm>
            <a:off x="1476375" y="765175"/>
            <a:ext cx="3527425" cy="468313"/>
            <a:chOff x="0" y="0"/>
            <a:chExt cx="2222" cy="295"/>
          </a:xfrm>
        </p:grpSpPr>
        <p:graphicFrame>
          <p:nvGraphicFramePr>
            <p:cNvPr id="26637" name="Object 10"/>
            <p:cNvGraphicFramePr>
              <a:graphicFrameLocks noChangeAspect="1"/>
            </p:cNvGraphicFramePr>
            <p:nvPr/>
          </p:nvGraphicFramePr>
          <p:xfrm>
            <a:off x="861" y="0"/>
            <a:ext cx="13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r:id="rId12" imgW="1092200" imgH="241300" progId="Equation.DSMT4">
                    <p:embed/>
                  </p:oleObj>
                </mc:Choice>
                <mc:Fallback>
                  <p:oleObj r:id="rId12" imgW="1092200" imgH="2413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1" y="0"/>
                          <a:ext cx="136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Text Box 11"/>
            <p:cNvSpPr txBox="1"/>
            <p:nvPr/>
          </p:nvSpPr>
          <p:spPr>
            <a:xfrm>
              <a:off x="0" y="0"/>
              <a:ext cx="4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CC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楷体_GB2312" pitchFamily="49" charset="-122"/>
                </a:rPr>
                <a:t>假设</a:t>
              </a:r>
            </a:p>
          </p:txBody>
        </p:sp>
      </p:grpSp>
      <p:grpSp>
        <p:nvGrpSpPr>
          <p:cNvPr id="24588" name="Group 12"/>
          <p:cNvGrpSpPr/>
          <p:nvPr/>
        </p:nvGrpSpPr>
        <p:grpSpPr>
          <a:xfrm>
            <a:off x="826453" y="5948680"/>
            <a:ext cx="7037387" cy="666750"/>
            <a:chOff x="-516" y="-122"/>
            <a:chExt cx="4433" cy="420"/>
          </a:xfrm>
        </p:grpSpPr>
        <p:graphicFrame>
          <p:nvGraphicFramePr>
            <p:cNvPr id="26635" name="Object 13"/>
            <p:cNvGraphicFramePr>
              <a:graphicFrameLocks noChangeAspect="1"/>
            </p:cNvGraphicFramePr>
            <p:nvPr/>
          </p:nvGraphicFramePr>
          <p:xfrm>
            <a:off x="392" y="-122"/>
            <a:ext cx="3525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r:id="rId14" imgW="2920365" imgH="342900" progId="Equation.DSMT4">
                    <p:embed/>
                  </p:oleObj>
                </mc:Choice>
                <mc:Fallback>
                  <p:oleObj r:id="rId14" imgW="2920365" imgH="3429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2" y="-122"/>
                          <a:ext cx="3525" cy="42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Text Box 14"/>
            <p:cNvSpPr txBox="1"/>
            <p:nvPr/>
          </p:nvSpPr>
          <p:spPr>
            <a:xfrm>
              <a:off x="-516" y="-76"/>
              <a:ext cx="694" cy="290"/>
            </a:xfrm>
            <a:prstGeom prst="rect">
              <a:avLst/>
            </a:prstGeom>
            <a:noFill/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CC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楷体_GB2312" pitchFamily="49" charset="-122"/>
                </a:rPr>
                <a:t>结论：</a:t>
              </a: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899795" y="2780665"/>
          <a:ext cx="5080635" cy="108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16" imgW="5617845" imgH="1092835" progId="Equation.DSMT4">
                  <p:embed/>
                </p:oleObj>
              </mc:Choice>
              <mc:Fallback>
                <p:oleObj r:id="rId16" imgW="5617845" imgH="1092835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795" y="2780665"/>
                        <a:ext cx="5080635" cy="108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35600" y="780415"/>
            <a:ext cx="217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平方误差损失函数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/>
          <p:nvPr/>
        </p:nvSpPr>
        <p:spPr>
          <a:xfrm>
            <a:off x="0" y="17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1125220"/>
            <a:ext cx="2835275" cy="350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1837690"/>
            <a:ext cx="3711575" cy="445135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560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564765"/>
            <a:ext cx="8204200" cy="493395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15" y="3429000"/>
            <a:ext cx="5702935" cy="1297305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560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60" y="4797425"/>
            <a:ext cx="5218430" cy="626745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4578" name="Text Box 2"/>
          <p:cNvSpPr txBox="1"/>
          <p:nvPr/>
        </p:nvSpPr>
        <p:spPr>
          <a:xfrm>
            <a:off x="107315" y="476568"/>
            <a:ext cx="543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990033"/>
                </a:solidFill>
                <a:latin typeface="楷体_GB2312" pitchFamily="49" charset="-122"/>
              </a:rPr>
              <a:t>贝叶斯估计</a:t>
            </a:r>
          </a:p>
        </p:txBody>
      </p:sp>
      <p:grpSp>
        <p:nvGrpSpPr>
          <p:cNvPr id="26633" name="Group 9"/>
          <p:cNvGrpSpPr/>
          <p:nvPr/>
        </p:nvGrpSpPr>
        <p:grpSpPr>
          <a:xfrm>
            <a:off x="5939155" y="4940935"/>
            <a:ext cx="2736850" cy="468313"/>
            <a:chOff x="498" y="0"/>
            <a:chExt cx="1724" cy="295"/>
          </a:xfrm>
        </p:grpSpPr>
        <p:graphicFrame>
          <p:nvGraphicFramePr>
            <p:cNvPr id="26637" name="Object 10"/>
            <p:cNvGraphicFramePr>
              <a:graphicFrameLocks noChangeAspect="1"/>
            </p:cNvGraphicFramePr>
            <p:nvPr/>
          </p:nvGraphicFramePr>
          <p:xfrm>
            <a:off x="861" y="0"/>
            <a:ext cx="13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r:id="rId8" imgW="1092200" imgH="241300" progId="Equation.DSMT4">
                    <p:embed/>
                  </p:oleObj>
                </mc:Choice>
                <mc:Fallback>
                  <p:oleObj r:id="rId8" imgW="1092200" imgH="2413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61" y="0"/>
                          <a:ext cx="136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Text Box 11"/>
            <p:cNvSpPr txBox="1"/>
            <p:nvPr/>
          </p:nvSpPr>
          <p:spPr>
            <a:xfrm>
              <a:off x="498" y="22"/>
              <a:ext cx="43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CC"/>
                </a:buClr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楷体_GB2312" pitchFamily="49" charset="-122"/>
                </a:rPr>
                <a:t>假设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7900" y="5013325"/>
            <a:ext cx="231140" cy="2387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64325" y="551751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平方误差损失函数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252095" y="548640"/>
            <a:ext cx="54340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§</a:t>
            </a: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3 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贝叶斯学习</a:t>
            </a:r>
          </a:p>
        </p:txBody>
      </p:sp>
      <p:sp>
        <p:nvSpPr>
          <p:cNvPr id="28675" name="Rectangle 3"/>
          <p:cNvSpPr/>
          <p:nvPr/>
        </p:nvSpPr>
        <p:spPr>
          <a:xfrm>
            <a:off x="0" y="17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521460"/>
            <a:ext cx="8926195" cy="2105025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4191635"/>
            <a:ext cx="7752080" cy="169672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59840" y="2089150"/>
          <a:ext cx="3277235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4" imgW="1548765" imgH="431800" progId="Equation.3">
                  <p:embed/>
                </p:oleObj>
              </mc:Choice>
              <mc:Fallback>
                <p:oleObj r:id="rId4" imgW="1548765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840" y="2089150"/>
                        <a:ext cx="3277235" cy="91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74750" y="3009900"/>
          <a:ext cx="619379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6" imgW="2882900" imgH="431800" progId="Equation.3">
                  <p:embed/>
                </p:oleObj>
              </mc:Choice>
              <mc:Fallback>
                <p:oleObj r:id="rId6" imgW="2882900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4750" y="3009900"/>
                        <a:ext cx="6193790" cy="928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/>
          <p:nvPr/>
        </p:nvSpPr>
        <p:spPr>
          <a:xfrm>
            <a:off x="5137150" y="2321560"/>
            <a:ext cx="26816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latin typeface="Verdana" panose="020B0604030504040204" pitchFamily="34" charset="0"/>
              </a:rPr>
              <a:t>根据独立性假设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755650" y="907415"/>
          <a:ext cx="3980815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8" imgW="2019300" imgH="508000" progId="Equation.3">
                  <p:embed/>
                </p:oleObj>
              </mc:Choice>
              <mc:Fallback>
                <p:oleObj r:id="rId8" imgW="2019300" imgH="508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650" y="907415"/>
                        <a:ext cx="3980815" cy="1001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791710" y="885190"/>
          <a:ext cx="3163570" cy="10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10" imgW="1727200" imgH="558800" progId="Equation.3">
                  <p:embed/>
                </p:oleObj>
              </mc:Choice>
              <mc:Fallback>
                <p:oleObj r:id="rId10" imgW="1727200" imgH="558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91710" y="885190"/>
                        <a:ext cx="3163570" cy="102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4200" y="765175"/>
            <a:ext cx="17919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  <a:sym typeface="+mn-ea"/>
              </a:rPr>
              <a:t>递归贝叶斯估计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4200" y="3933190"/>
            <a:ext cx="78219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1818FF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贝叶斯学习的本质是参数值随着样本的增多趋近于真是值的过程。随着样本的增加，得到一系列对参数     的估计序列，称之为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递归贝叶斯估计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5137150" y="4312285"/>
          <a:ext cx="52641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12" imgW="273685" imgH="290195" progId="Equation.DSMT4">
                  <p:embed/>
                </p:oleObj>
              </mc:Choice>
              <mc:Fallback>
                <p:oleObj r:id="rId12" imgW="273685" imgH="29019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37150" y="4312285"/>
                        <a:ext cx="526415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587375" y="5013325"/>
          <a:ext cx="8201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14" imgW="4343400" imgH="228600" progId="Equation.DSMT4">
                  <p:embed/>
                </p:oleObj>
              </mc:Choice>
              <mc:Fallback>
                <p:oleObj r:id="rId14" imgW="43434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7375" y="5013325"/>
                        <a:ext cx="82010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764790" y="5661025"/>
          <a:ext cx="301307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16" imgW="1244600" imgH="228600" progId="Equation.DSMT4">
                  <p:embed/>
                </p:oleObj>
              </mc:Choice>
              <mc:Fallback>
                <p:oleObj r:id="rId16" imgW="12446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>
                      <a:xfrm>
                        <a:off x="2764790" y="5661025"/>
                        <a:ext cx="3013075" cy="5530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2475" r="931"/>
          <a:stretch>
            <a:fillRect/>
          </a:stretch>
        </p:blipFill>
        <p:spPr>
          <a:xfrm>
            <a:off x="827088" y="908685"/>
            <a:ext cx="6705600" cy="4967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式识别与机器学习的课堂码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5695" y="1700530"/>
            <a:ext cx="7383780" cy="32124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11505" y="1341120"/>
            <a:ext cx="7732395" cy="453517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:      </a:t>
            </a:r>
            <a:r>
              <a:rPr lang="zh-CN" altLang="en-US" sz="2000" dirty="0">
                <a:latin typeface="Times New Roman" panose="02020603050405020304" pitchFamily="18" charset="0"/>
              </a:rPr>
              <a:t>一维随机变量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服从均匀分布，</a:t>
            </a: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000" i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</a:pPr>
            <a:endParaRPr lang="zh-CN" altLang="en-US" sz="2000" i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l-GR" sz="2000" i="1" dirty="0">
                <a:latin typeface="Times New Roman" panose="02020603050405020304" pitchFamily="18" charset="0"/>
              </a:rPr>
              <a:t>                   </a:t>
            </a:r>
            <a:r>
              <a:rPr lang="el-GR" altLang="zh-CN" sz="2000" i="1" dirty="0">
                <a:latin typeface="Times New Roman" panose="02020603050405020304" pitchFamily="18" charset="0"/>
              </a:rPr>
              <a:t>θ</a:t>
            </a:r>
            <a:r>
              <a:rPr lang="zh-CN" altLang="en-US" sz="2000" dirty="0">
                <a:latin typeface="Times New Roman" panose="02020603050405020304" pitchFamily="18" charset="0"/>
              </a:rPr>
              <a:t>未知，但分布概率已知</a:t>
            </a: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br>
              <a:rPr lang="zh-CN" altLang="en-US" sz="2000" dirty="0">
                <a:latin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给出一组观测值</a:t>
            </a:r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={4,7,2,8}</a:t>
            </a:r>
            <a:r>
              <a:rPr lang="zh-CN" altLang="en-US" sz="2000" dirty="0">
                <a:latin typeface="Times New Roman" panose="02020603050405020304" pitchFamily="18" charset="0"/>
              </a:rPr>
              <a:t>，估计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l-GR" altLang="zh-CN" sz="2000" i="1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136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6980" y="1805305"/>
          <a:ext cx="2074545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1320165" imgH="482600" progId="Equation.3">
                  <p:embed/>
                </p:oleObj>
              </mc:Choice>
              <mc:Fallback>
                <p:oleObj r:id="rId3" imgW="1320165" imgH="482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776980" y="1805305"/>
                        <a:ext cx="2074545" cy="7581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48510" y="2025015"/>
          <a:ext cx="1714500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1091565" imgH="203200" progId="Equation.3">
                  <p:embed/>
                </p:oleObj>
              </mc:Choice>
              <mc:Fallback>
                <p:oleObj r:id="rId5" imgW="1091565" imgH="2032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048510" y="2025015"/>
                        <a:ext cx="1714500" cy="319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9" name="Object 9"/>
          <p:cNvGraphicFramePr>
            <a:graphicFrameLocks noChangeAspect="1"/>
          </p:cNvGraphicFramePr>
          <p:nvPr/>
        </p:nvGraphicFramePr>
        <p:xfrm>
          <a:off x="3270250" y="3129915"/>
          <a:ext cx="2290445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7" imgW="1422400" imgH="482600" progId="Equation.3">
                  <p:embed/>
                </p:oleObj>
              </mc:Choice>
              <mc:Fallback>
                <p:oleObj r:id="rId7" imgW="1422400" imgH="482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0250" y="3129915"/>
                        <a:ext cx="2290445" cy="77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0" name="Object 10"/>
          <p:cNvGraphicFramePr>
            <a:graphicFrameLocks noChangeAspect="1"/>
          </p:cNvGraphicFramePr>
          <p:nvPr/>
        </p:nvGraphicFramePr>
        <p:xfrm>
          <a:off x="2049145" y="3331845"/>
          <a:ext cx="1221105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9" imgW="761365" imgH="203200" progId="Equation.DSMT4">
                  <p:embed/>
                </p:oleObj>
              </mc:Choice>
              <mc:Fallback>
                <p:oleObj r:id="rId9" imgW="761365" imgH="203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145" y="3331845"/>
                        <a:ext cx="1221105" cy="325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1363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3">
                                            <p:txEl>
                                              <p:charRg st="3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410970" y="1343660"/>
            <a:ext cx="7733030" cy="4535170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先观察随着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的增加，</a:t>
            </a:r>
            <a:r>
              <a:rPr lang="en-US" altLang="zh-CN" sz="2400" dirty="0">
                <a:latin typeface="Times New Roman" panose="02020603050405020304" pitchFamily="18" charset="0"/>
              </a:rPr>
              <a:t>p(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的变化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</a:rPr>
              <a:t>如果没有观测值</a:t>
            </a:r>
            <a:r>
              <a:rPr lang="en-US" altLang="zh-CN" sz="2000" dirty="0">
                <a:latin typeface="Times New Roman" panose="02020603050405020304" pitchFamily="18" charset="0"/>
              </a:rPr>
              <a:t>(N=0) </a:t>
            </a:r>
            <a:r>
              <a:rPr lang="zh-CN" altLang="en-US" sz="2000" dirty="0">
                <a:latin typeface="Times New Roman" panose="02020603050405020304" pitchFamily="18" charset="0"/>
              </a:rPr>
              <a:t>， 则</a:t>
            </a:r>
            <a:r>
              <a:rPr lang="en-US" altLang="zh-CN" sz="2000" dirty="0">
                <a:latin typeface="Times New Roman" panose="02020603050405020304" pitchFamily="18" charset="0"/>
              </a:rPr>
              <a:t>p(</a:t>
            </a:r>
            <a:r>
              <a:rPr lang="el-GR" altLang="zh-CN" sz="2000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</a:rPr>
              <a:t>如果观测到一个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数值，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=4,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p(</a:t>
            </a:r>
            <a:r>
              <a:rPr lang="el-GR" altLang="zh-CN" sz="2000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1685" y="3231515"/>
          <a:ext cx="410591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3" imgW="2311400" imgH="558800" progId="Equation.3">
                  <p:embed/>
                </p:oleObj>
              </mc:Choice>
              <mc:Fallback>
                <p:oleObj r:id="rId3" imgW="2311400" imgH="558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051685" y="3231515"/>
                        <a:ext cx="4105910" cy="9918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3275965" y="2135505"/>
          <a:ext cx="142367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r:id="rId5" imgW="761365" imgH="203200" progId="Equation.3">
                  <p:embed/>
                </p:oleObj>
              </mc:Choice>
              <mc:Fallback>
                <p:oleObj r:id="rId5" imgW="761365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5965" y="2135505"/>
                        <a:ext cx="1423670" cy="379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9" name="Rectangle 9"/>
          <p:cNvSpPr/>
          <p:nvPr/>
        </p:nvSpPr>
        <p:spPr>
          <a:xfrm>
            <a:off x="6443980" y="3503930"/>
            <a:ext cx="9880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graphicFrame>
        <p:nvGraphicFramePr>
          <p:cNvPr id="276490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94915" y="4492625"/>
          <a:ext cx="234124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7" imgW="1270000" imgH="279400" progId="Equation.3">
                  <p:embed/>
                </p:oleObj>
              </mc:Choice>
              <mc:Fallback>
                <p:oleObj r:id="rId7" imgW="1270000" imgH="279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2494915" y="4492625"/>
                        <a:ext cx="2341245" cy="5162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92" name="Object 12"/>
          <p:cNvGraphicFramePr>
            <a:graphicFrameLocks noChangeAspect="1"/>
          </p:cNvGraphicFramePr>
          <p:nvPr/>
        </p:nvGraphicFramePr>
        <p:xfrm>
          <a:off x="4847590" y="4358005"/>
          <a:ext cx="210312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9" imgW="1295400" imgH="482600" progId="Equation.3">
                  <p:embed/>
                </p:oleObj>
              </mc:Choice>
              <mc:Fallback>
                <p:oleObj r:id="rId9" imgW="1295400" imgH="482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47590" y="4358005"/>
                        <a:ext cx="2103120" cy="785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411605" y="1443990"/>
            <a:ext cx="7732395" cy="4535170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先观察随着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的增加，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的变化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</a:rPr>
              <a:t>如果观测到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数值，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=7,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p(</a:t>
            </a:r>
            <a:r>
              <a:rPr lang="el-GR" altLang="zh-CN" sz="2000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853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47495" y="2494915"/>
          <a:ext cx="4461510" cy="1072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3" imgW="2324100" imgH="558800" progId="Equation.3">
                  <p:embed/>
                </p:oleObj>
              </mc:Choice>
              <mc:Fallback>
                <p:oleObj r:id="rId3" imgW="2324100" imgH="558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547495" y="2494915"/>
                        <a:ext cx="4461510" cy="10725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/>
          <p:nvPr/>
        </p:nvSpPr>
        <p:spPr>
          <a:xfrm>
            <a:off x="6299835" y="2710815"/>
            <a:ext cx="5784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graphicFrame>
        <p:nvGraphicFramePr>
          <p:cNvPr id="278535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83485" y="3935095"/>
          <a:ext cx="251714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5" imgW="1282700" imgH="279400" progId="Equation.3">
                  <p:embed/>
                </p:oleObj>
              </mc:Choice>
              <mc:Fallback>
                <p:oleObj r:id="rId5" imgW="1282700" imgH="279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83485" y="3935095"/>
                        <a:ext cx="2517140" cy="54991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5073015" y="3719195"/>
          <a:ext cx="231902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7" imgW="1358900" imgH="508000" progId="Equation.3">
                  <p:embed/>
                </p:oleObj>
              </mc:Choice>
              <mc:Fallback>
                <p:oleObj r:id="rId7" imgW="1358900" imgH="508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3015" y="3719195"/>
                        <a:ext cx="2319020" cy="869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411605" y="1443990"/>
            <a:ext cx="7732395" cy="4535170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先观察随着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的增加，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的变化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</a:rPr>
              <a:t>如果观测到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数值，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=2,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p(</a:t>
            </a:r>
            <a:r>
              <a:rPr lang="el-GR" altLang="zh-CN" sz="2000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7955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35785" y="2423160"/>
          <a:ext cx="416179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3" imgW="2324100" imgH="558800" progId="Equation.DSMT4">
                  <p:embed/>
                </p:oleObj>
              </mc:Choice>
              <mc:Fallback>
                <p:oleObj r:id="rId3" imgW="2324100" imgH="558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835785" y="2423160"/>
                        <a:ext cx="4161790" cy="1000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7" name="Rectangle 5"/>
          <p:cNvSpPr/>
          <p:nvPr/>
        </p:nvSpPr>
        <p:spPr>
          <a:xfrm>
            <a:off x="6515735" y="2670810"/>
            <a:ext cx="5784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graphicFrame>
        <p:nvGraphicFramePr>
          <p:cNvPr id="279558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95830" y="3717290"/>
          <a:ext cx="231902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5" imgW="1295400" imgH="279400" progId="Equation.3">
                  <p:embed/>
                </p:oleObj>
              </mc:Choice>
              <mc:Fallback>
                <p:oleObj r:id="rId5" imgW="1295400" imgH="279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195830" y="3717290"/>
                        <a:ext cx="2319020" cy="4997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4572000" y="3575050"/>
          <a:ext cx="209169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r:id="rId7" imgW="1358900" imgH="508000" progId="Equation.3">
                  <p:embed/>
                </p:oleObj>
              </mc:Choice>
              <mc:Fallback>
                <p:oleObj r:id="rId7" imgW="1358900" imgH="508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3575050"/>
                        <a:ext cx="209169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411605" y="1372235"/>
            <a:ext cx="7732395" cy="4535170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</a:rPr>
              <a:t>先观察随着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的增加，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的变化</a:t>
            </a:r>
          </a:p>
          <a:p>
            <a:pPr lvl="1"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</a:rPr>
              <a:t>如果观测到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个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</a:rPr>
              <a:t>数值， 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=8,</a:t>
            </a:r>
            <a:r>
              <a:rPr lang="zh-CN" altLang="en-US" sz="2000" dirty="0"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latin typeface="Times New Roman" panose="02020603050405020304" pitchFamily="18" charset="0"/>
              </a:rPr>
              <a:t>p(</a:t>
            </a:r>
            <a:r>
              <a:rPr lang="el-GR" altLang="zh-CN" sz="2000" dirty="0">
                <a:latin typeface="Times New Roman" panose="02020603050405020304" pitchFamily="18" charset="0"/>
              </a:rPr>
              <a:t>θ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i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8058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07540" y="2308225"/>
          <a:ext cx="4286885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r:id="rId3" imgW="2324100" imgH="558800" progId="Equation.3">
                  <p:embed/>
                </p:oleObj>
              </mc:Choice>
              <mc:Fallback>
                <p:oleObj r:id="rId3" imgW="2324100" imgH="558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07540" y="2308225"/>
                        <a:ext cx="4286885" cy="10306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1" name="Rectangle 5"/>
          <p:cNvSpPr/>
          <p:nvPr/>
        </p:nvSpPr>
        <p:spPr>
          <a:xfrm>
            <a:off x="6371590" y="2639060"/>
            <a:ext cx="57848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graphicFrame>
        <p:nvGraphicFramePr>
          <p:cNvPr id="280582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83485" y="3719195"/>
          <a:ext cx="224028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r:id="rId5" imgW="1295400" imgH="279400" progId="Equation.3">
                  <p:embed/>
                </p:oleObj>
              </mc:Choice>
              <mc:Fallback>
                <p:oleObj r:id="rId5" imgW="12954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83485" y="3719195"/>
                        <a:ext cx="2240280" cy="48323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3" name="Object 7"/>
          <p:cNvGraphicFramePr>
            <a:graphicFrameLocks noChangeAspect="1"/>
          </p:cNvGraphicFramePr>
          <p:nvPr/>
        </p:nvGraphicFramePr>
        <p:xfrm>
          <a:off x="4787900" y="3503295"/>
          <a:ext cx="209423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r:id="rId7" imgW="1346200" imgH="508000" progId="Equation.3">
                  <p:embed/>
                </p:oleObj>
              </mc:Choice>
              <mc:Fallback>
                <p:oleObj r:id="rId7" imgW="1346200" imgH="508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3503295"/>
                        <a:ext cx="2094230" cy="792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403350" y="1196975"/>
            <a:ext cx="7732395" cy="4535170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最后，根据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和下式得到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2468" name="Object 8"/>
          <p:cNvGraphicFramePr>
            <a:graphicFrameLocks noChangeAspect="1"/>
          </p:cNvGraphicFramePr>
          <p:nvPr/>
        </p:nvGraphicFramePr>
        <p:xfrm>
          <a:off x="1548130" y="1845310"/>
          <a:ext cx="5846445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3" imgW="2984500" imgH="279400" progId="Equation.DSMT4">
                  <p:embed/>
                </p:oleObj>
              </mc:Choice>
              <mc:Fallback>
                <p:oleObj r:id="rId3" imgW="2984500" imgH="2794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8130" y="1845310"/>
                        <a:ext cx="5846445" cy="54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685" y="2477135"/>
            <a:ext cx="5570220" cy="3604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3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85" y="6165215"/>
            <a:ext cx="6569075" cy="687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905000"/>
            <a:ext cx="8135938" cy="1092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3000" dirty="0"/>
              <a:t>一个复杂的概率密度分布函数可以由多个简单的密度函数混合构成：</a:t>
            </a:r>
          </a:p>
        </p:txBody>
      </p:sp>
      <p:graphicFrame>
        <p:nvGraphicFramePr>
          <p:cNvPr id="395268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3141663"/>
          <a:ext cx="32623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3" imgW="4686300" imgH="1295400" progId="Equation.DSMT4">
                  <p:embed/>
                </p:oleObj>
              </mc:Choice>
              <mc:Fallback>
                <p:oleObj r:id="rId3" imgW="4686300" imgH="1295400" progId="Equation.DSMT4">
                  <p:embed/>
                  <p:pic>
                    <p:nvPicPr>
                      <p:cNvPr id="0" name="图片 353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835150" y="3141663"/>
                        <a:ext cx="3262313" cy="844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9" name="Rectangle 5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/>
          </a:p>
        </p:txBody>
      </p:sp>
      <p:sp>
        <p:nvSpPr>
          <p:cNvPr id="39527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/>
          </a:p>
        </p:txBody>
      </p:sp>
      <p:sp>
        <p:nvSpPr>
          <p:cNvPr id="395271" name="Rectangle 15"/>
          <p:cNvSpPr/>
          <p:nvPr/>
        </p:nvSpPr>
        <p:spPr>
          <a:xfrm>
            <a:off x="539750" y="4221163"/>
            <a:ext cx="8375650" cy="109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ClrTx/>
              <a:buSzTx/>
              <a:buFontTx/>
              <a:buChar char="•"/>
            </a:pPr>
            <a:r>
              <a:rPr lang="zh-CN" altLang="en-US" sz="3000" dirty="0"/>
              <a:t>最常用的是高斯混合模型</a:t>
            </a:r>
            <a:r>
              <a:rPr lang="en-US" altLang="zh-CN" sz="3000" dirty="0">
                <a:latin typeface="Arial" panose="020B0604020202020204" pitchFamily="34" charset="0"/>
              </a:rPr>
              <a:t>(GMM</a:t>
            </a:r>
            <a:r>
              <a:rPr lang="zh-CN" altLang="en-US" sz="3000" dirty="0"/>
              <a:t>，</a:t>
            </a:r>
            <a:r>
              <a:rPr lang="en-US" altLang="zh-CN" sz="3000" dirty="0">
                <a:latin typeface="Arial" panose="020B0604020202020204" pitchFamily="34" charset="0"/>
              </a:rPr>
              <a:t>Gauss Mixture</a:t>
            </a:r>
            <a:r>
              <a:rPr lang="zh-CN" altLang="en-US" sz="3000" dirty="0"/>
              <a:t> </a:t>
            </a:r>
            <a:r>
              <a:rPr lang="en-US" altLang="zh-CN" sz="3000" dirty="0">
                <a:latin typeface="Arial" panose="020B0604020202020204" pitchFamily="34" charset="0"/>
              </a:rPr>
              <a:t>Model)</a:t>
            </a:r>
            <a:r>
              <a:rPr lang="zh-CN" altLang="en-US" sz="3000" dirty="0"/>
              <a:t>：</a:t>
            </a:r>
          </a:p>
        </p:txBody>
      </p:sp>
      <p:graphicFrame>
        <p:nvGraphicFramePr>
          <p:cNvPr id="39527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5229225"/>
          <a:ext cx="3746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r:id="rId5" imgW="1537335" imgH="431800" progId="Equation.DSMT4">
                  <p:embed/>
                </p:oleObj>
              </mc:Choice>
              <mc:Fallback>
                <p:oleObj r:id="rId5" imgW="1537335" imgH="431800" progId="Equation.DSMT4">
                  <p:embed/>
                  <p:pic>
                    <p:nvPicPr>
                      <p:cNvPr id="0" name="图片 3542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11413" y="5229225"/>
                        <a:ext cx="3746500" cy="987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3" name="Object 18"/>
          <p:cNvGraphicFramePr>
            <a:graphicFrameLocks noChangeAspect="1"/>
          </p:cNvGraphicFramePr>
          <p:nvPr/>
        </p:nvGraphicFramePr>
        <p:xfrm>
          <a:off x="5651500" y="3213100"/>
          <a:ext cx="935038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7" imgW="1689100" imgH="1295400" progId="Equation.DSMT4">
                  <p:embed/>
                </p:oleObj>
              </mc:Choice>
              <mc:Fallback>
                <p:oleObj r:id="rId7" imgW="1689100" imgH="1295400" progId="Equation.DSMT4">
                  <p:embed/>
                  <p:pic>
                    <p:nvPicPr>
                      <p:cNvPr id="0" name="图片 35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3213100"/>
                        <a:ext cx="935038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Text Box 2"/>
          <p:cNvSpPr txBox="1"/>
          <p:nvPr/>
        </p:nvSpPr>
        <p:spPr>
          <a:xfrm>
            <a:off x="252095" y="548640"/>
            <a:ext cx="6024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rgbClr val="0000CC"/>
              </a:buClr>
              <a:buFont typeface="Wingdings" panose="05000000000000000000" charset="0"/>
              <a:buChar char="n"/>
            </a:pP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§</a:t>
            </a: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4  GMM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模型与</a:t>
            </a: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EM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sym typeface="+mn-ea"/>
              </a:rPr>
              <a:t>算法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579245"/>
            <a:ext cx="8229600" cy="3886200"/>
          </a:xfrm>
        </p:spPr>
        <p:txBody>
          <a:bodyPr anchor="t" anchorCtr="0"/>
          <a:lstStyle/>
          <a:p>
            <a:r>
              <a:rPr lang="zh-CN" altLang="en-US">
                <a:sym typeface="+mn-ea"/>
              </a:rPr>
              <a:t>应用：背景建模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37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23" y="2708910"/>
            <a:ext cx="2278062" cy="1709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63" y="2652713"/>
            <a:ext cx="2317750" cy="1738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右箭头 6"/>
          <p:cNvSpPr/>
          <p:nvPr/>
        </p:nvSpPr>
        <p:spPr>
          <a:xfrm>
            <a:off x="4362450" y="3284538"/>
            <a:ext cx="7921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3798" name="文本框 7"/>
          <p:cNvSpPr txBox="1"/>
          <p:nvPr/>
        </p:nvSpPr>
        <p:spPr>
          <a:xfrm>
            <a:off x="2060575" y="4667250"/>
            <a:ext cx="15732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输入视频</a:t>
            </a:r>
          </a:p>
        </p:txBody>
      </p:sp>
      <p:sp>
        <p:nvSpPr>
          <p:cNvPr id="33799" name="文本框 8"/>
          <p:cNvSpPr txBox="1"/>
          <p:nvPr/>
        </p:nvSpPr>
        <p:spPr>
          <a:xfrm>
            <a:off x="6551613" y="4618038"/>
            <a:ext cx="9223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背景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252095" y="548640"/>
            <a:ext cx="60248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CC"/>
              </a:buClr>
              <a:buFont typeface="Wingdings" panose="05000000000000000000" charset="0"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GMM </a:t>
            </a:r>
            <a:r>
              <a: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模型</a:t>
            </a:r>
          </a:p>
        </p:txBody>
      </p:sp>
      <p:sp>
        <p:nvSpPr>
          <p:cNvPr id="28675" name="Rectangle 3"/>
          <p:cNvSpPr/>
          <p:nvPr/>
        </p:nvSpPr>
        <p:spPr>
          <a:xfrm>
            <a:off x="0" y="1778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/>
        </p:nvSpPr>
        <p:spPr>
          <a:xfrm>
            <a:off x="468313" y="1196975"/>
            <a:ext cx="8229600" cy="5040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lvl="1" indent="-32512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lvl="2" indent="-35052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lvl="3" indent="-315595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480" lvl="4" indent="-339725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高斯混合模型（Gaussian Mixed Model</a:t>
            </a:r>
            <a:r>
              <a:rPr lang="en-US" altLang="zh-CN"/>
              <a:t>, GMM</a:t>
            </a:r>
            <a:r>
              <a:rPr lang="zh-CN" altLang="en-US"/>
              <a:t>）指的是</a:t>
            </a:r>
            <a:r>
              <a:rPr lang="zh-CN" altLang="en-US">
                <a:solidFill>
                  <a:srgbClr val="FF0000"/>
                </a:solidFill>
              </a:rPr>
              <a:t>多个高斯分布函数的线性组合</a:t>
            </a:r>
            <a:r>
              <a:rPr lang="zh-CN" altLang="en-US"/>
              <a:t>，理论上GMM可以拟合出</a:t>
            </a:r>
            <a:r>
              <a:rPr lang="zh-CN" altLang="en-US">
                <a:solidFill>
                  <a:srgbClr val="FF0000"/>
                </a:solidFill>
              </a:rPr>
              <a:t>任意类型的分布</a:t>
            </a:r>
            <a:r>
              <a:rPr lang="zh-CN" altLang="en-US"/>
              <a:t>，通常用于</a:t>
            </a:r>
            <a:r>
              <a:rPr lang="zh-CN" altLang="en-US">
                <a:solidFill>
                  <a:srgbClr val="FF0000"/>
                </a:solidFill>
              </a:rPr>
              <a:t>解决同一集合下的数据包含多个不同的分布的情况</a:t>
            </a:r>
            <a:r>
              <a:rPr lang="zh-CN" altLang="en-US"/>
              <a:t>（或者是同一类分布但参数不一样，或者是不同类型的分布，比如正态分布和伯努利分布）。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目的</a:t>
            </a:r>
          </a:p>
          <a:p>
            <a:pPr lvl="1"/>
            <a:r>
              <a:rPr lang="zh-CN" altLang="en-US"/>
              <a:t>（1）求出每一个样本属于哪个分布 </a:t>
            </a:r>
          </a:p>
          <a:p>
            <a:pPr lvl="1"/>
            <a:r>
              <a:rPr lang="zh-CN" altLang="en-US"/>
              <a:t>（2）求出每一个分布对应的参数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395605" y="1125220"/>
            <a:ext cx="8229600" cy="3886200"/>
          </a:xfrm>
        </p:spPr>
        <p:txBody>
          <a:bodyPr anchor="t" anchorCtr="0"/>
          <a:lstStyle/>
          <a:p>
            <a:r>
              <a:rPr lang="zh-CN" altLang="en-US"/>
              <a:t>使用一个高斯模型拟合分布</a:t>
            </a:r>
          </a:p>
        </p:txBody>
      </p:sp>
      <p:pic>
        <p:nvPicPr>
          <p:cNvPr id="921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1917700"/>
            <a:ext cx="7444740" cy="3983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395288" y="1125220"/>
          <a:ext cx="2736850" cy="48768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贝叶斯决策公式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7" name="Rectangle 9"/>
          <p:cNvSpPr/>
          <p:nvPr/>
        </p:nvSpPr>
        <p:spPr>
          <a:xfrm>
            <a:off x="250825" y="7050405"/>
            <a:ext cx="871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627472" y="1845310"/>
          <a:ext cx="293497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612900" imgH="495300" progId="Equation.DSMT4">
                  <p:embed/>
                </p:oleObj>
              </mc:Choice>
              <mc:Fallback>
                <p:oleObj r:id="rId3" imgW="1612900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472" y="1845310"/>
                        <a:ext cx="2934970" cy="9017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9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43" y="2850515"/>
            <a:ext cx="7629525" cy="573088"/>
          </a:xfrm>
          <a:prstGeom prst="rect">
            <a:avLst/>
          </a:prstGeom>
          <a:noFill/>
          <a:ln w="25400" cap="flat" cmpd="sng">
            <a:noFill/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8196" name="Group 4"/>
          <p:cNvGraphicFramePr>
            <a:graphicFrameLocks noGrp="1"/>
          </p:cNvGraphicFramePr>
          <p:nvPr/>
        </p:nvGraphicFramePr>
        <p:xfrm>
          <a:off x="322898" y="3642360"/>
          <a:ext cx="2736850" cy="48768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算法基本步骤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202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405" y="4364038"/>
            <a:ext cx="7667625" cy="496887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203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898" y="5127625"/>
            <a:ext cx="8316912" cy="1069975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8204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05" y="6247130"/>
            <a:ext cx="5403215" cy="450850"/>
          </a:xfrm>
          <a:prstGeom prst="rect">
            <a:avLst/>
          </a:prstGeom>
          <a:noFill/>
          <a:ln w="25400" cap="flat" cmpd="sng">
            <a:solidFill>
              <a:srgbClr val="000000">
                <a:alpha val="0"/>
              </a:srgbClr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395605" y="1125220"/>
            <a:ext cx="8229600" cy="3886200"/>
          </a:xfrm>
        </p:spPr>
        <p:txBody>
          <a:bodyPr anchor="t" anchorCtr="0"/>
          <a:lstStyle/>
          <a:p>
            <a:r>
              <a:rPr lang="zh-CN" altLang="en-US"/>
              <a:t>使用两个高斯模型拟合分布</a:t>
            </a:r>
          </a:p>
        </p:txBody>
      </p:sp>
      <p:pic>
        <p:nvPicPr>
          <p:cNvPr id="1126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1845310"/>
            <a:ext cx="7830820" cy="4190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图片 6"/>
          <p:cNvPicPr>
            <a:picLocks noChangeAspect="1"/>
          </p:cNvPicPr>
          <p:nvPr/>
        </p:nvPicPr>
        <p:blipFill>
          <a:blip r:embed="rId3"/>
          <a:srcRect t="51797"/>
          <a:stretch>
            <a:fillRect/>
          </a:stretch>
        </p:blipFill>
        <p:spPr>
          <a:xfrm>
            <a:off x="3507105" y="2132965"/>
            <a:ext cx="2129790" cy="1123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GMM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9365"/>
            <a:ext cx="8229600" cy="3886200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zh-CN" altLang="en-US" strike="noStrike" noProof="1"/>
              <a:t>原始形式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zh-CN" altLang="en-US" strike="noStrike" noProof="1"/>
          </a:p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trike="noStrike" noProof="1"/>
              <a:t>权重     可以看成使第</a:t>
            </a:r>
            <a:r>
              <a:rPr lang="en-US" altLang="zh-CN" i="1" strike="noStrik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trike="noStrike" noProof="1"/>
              <a:t>类被选中的概率。</a:t>
            </a:r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</p:txBody>
      </p:sp>
      <p:graphicFrame>
        <p:nvGraphicFramePr>
          <p:cNvPr id="13315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0065" y="1196975"/>
          <a:ext cx="40735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4" imgW="1625600" imgH="431800" progId="Equation.KSEE3">
                  <p:embed/>
                </p:oleObj>
              </mc:Choice>
              <mc:Fallback>
                <p:oleObj r:id="rId4" imgW="16256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0065" y="1196975"/>
                        <a:ext cx="407352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4"/>
          <p:cNvGraphicFramePr/>
          <p:nvPr/>
        </p:nvGraphicFramePr>
        <p:xfrm>
          <a:off x="1331595" y="3068955"/>
          <a:ext cx="565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6" imgW="327660" imgH="355600" progId="Equation.KSEE3">
                  <p:embed/>
                </p:oleObj>
              </mc:Choice>
              <mc:Fallback>
                <p:oleObj r:id="rId6" imgW="327660" imgH="3556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595" y="3068955"/>
                        <a:ext cx="56515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350" y="3659505"/>
            <a:ext cx="5756275" cy="3080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6"/>
          <p:cNvPicPr>
            <a:picLocks noChangeAspect="1"/>
          </p:cNvPicPr>
          <p:nvPr/>
        </p:nvPicPr>
        <p:blipFill>
          <a:blip r:embed="rId3"/>
          <a:srcRect b="71160"/>
          <a:stretch>
            <a:fillRect/>
          </a:stretch>
        </p:blipFill>
        <p:spPr>
          <a:xfrm>
            <a:off x="1331595" y="2279650"/>
            <a:ext cx="2129790" cy="6724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200" dirty="0"/>
              <a:t>混合密度模型的参数估计</a:t>
            </a:r>
          </a:p>
        </p:txBody>
      </p:sp>
      <p:sp>
        <p:nvSpPr>
          <p:cNvPr id="399363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844675"/>
            <a:ext cx="7656512" cy="5873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/>
              <a:t>混合密度模型的参数可以表示为：</a:t>
            </a:r>
          </a:p>
        </p:txBody>
      </p:sp>
      <p:graphicFrame>
        <p:nvGraphicFramePr>
          <p:cNvPr id="399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94155" y="2610485"/>
          <a:ext cx="572071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4" imgW="6210300" imgH="685800" progId="Equation.DSMT4">
                  <p:embed/>
                </p:oleObj>
              </mc:Choice>
              <mc:Fallback>
                <p:oleObj r:id="rId4" imgW="6210300" imgH="685800" progId="Equation.DSMT4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494155" y="2610485"/>
                        <a:ext cx="5720715" cy="5930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5" name="Rectangle 6"/>
          <p:cNvSpPr/>
          <p:nvPr/>
        </p:nvSpPr>
        <p:spPr>
          <a:xfrm>
            <a:off x="611188" y="3644900"/>
            <a:ext cx="7921625" cy="29511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95300" lvl="0" indent="-495300" eaLnBrk="1" hangingPunct="1">
              <a:buClrTx/>
              <a:buSzTx/>
              <a:buFontTx/>
              <a:buChar char="•"/>
            </a:pPr>
            <a:r>
              <a:rPr lang="zh-CN" altLang="en-US" dirty="0"/>
              <a:t>参数的估计方法：</a:t>
            </a:r>
          </a:p>
          <a:p>
            <a:pPr marL="457200" lvl="1" indent="0"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/>
              <a:t>引入未知隐变量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/>
              <a:t>对问题进行简化，将</a:t>
            </a:r>
            <a:r>
              <a:rPr lang="en-US" altLang="zh-CN" dirty="0">
                <a:latin typeface="Arial" panose="020B0604020202020204" pitchFamily="34" charset="0"/>
              </a:rPr>
              <a:t>V</a:t>
            </a:r>
            <a:r>
              <a:rPr lang="zh-CN" altLang="en-US" dirty="0"/>
              <a:t>看作丢失的数据，使用</a:t>
            </a:r>
            <a:r>
              <a:rPr lang="en-US" altLang="zh-CN" dirty="0">
                <a:latin typeface="Arial" panose="020B0604020202020204" pitchFamily="34" charset="0"/>
              </a:rPr>
              <a:t>EM</a:t>
            </a:r>
            <a:r>
              <a:rPr lang="zh-CN" altLang="en-US" dirty="0"/>
              <a:t>算法进行优化。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750" y="549275"/>
            <a:ext cx="43195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-78"/>
              <a:defRPr>
                <a:solidFill>
                  <a:schemeClr val="tx1"/>
                </a:solidFill>
                <a:latin typeface="Arial" panose="020B0604020202020204" pitchFamily="34" charset="-78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charset="0"/>
              <a:buChar char="n"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期望最大化 EM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7405" y="1485265"/>
            <a:ext cx="70161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1818FF"/>
              </a:buClr>
              <a:buFont typeface="Wingdings" panose="05000000000000000000" charset="0"/>
              <a:buChar char="n"/>
            </a:pPr>
            <a:r>
              <a:rPr lang="zh-CN" altLang="en-US" sz="2400">
                <a:latin typeface="+mn-lt"/>
                <a:ea typeface="+mn-ea"/>
              </a:rPr>
              <a:t>如果已知的数据中含有某些无法观测的隐藏变量时，直接使用</a:t>
            </a:r>
            <a:r>
              <a:rPr lang="zh-CN" altLang="en-US" sz="24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最大似然</a:t>
            </a:r>
            <a:r>
              <a:rPr lang="zh-CN" altLang="en-US" sz="2400">
                <a:latin typeface="+mn-lt"/>
                <a:ea typeface="+mn-ea"/>
              </a:rPr>
              <a:t>估计是不足以解决问题的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0420" y="2565400"/>
            <a:ext cx="74745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1818FF"/>
              </a:buClr>
              <a:buFont typeface="Wingdings" panose="05000000000000000000" charset="0"/>
              <a:buChar char="n"/>
            </a:pP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EM算法是在依赖于无法观测的隐藏变量的概率模型中，寻找参数估计值的算法。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0420" y="3861435"/>
            <a:ext cx="787463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Clr>
                <a:srgbClr val="1818FF"/>
              </a:buClr>
              <a:buFont typeface="Wingdings" panose="05000000000000000000" charset="0"/>
              <a:buChar char="n"/>
            </a:pPr>
            <a:r>
              <a:rPr lang="zh-CN" altLang="en-US" sz="280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问题：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假设现在班上有男女共</a:t>
            </a:r>
            <a:r>
              <a:rPr lang="en-US" altLang="zh-CN" sz="2400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200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名同学，</a:t>
            </a:r>
            <a:r>
              <a:rPr lang="zh-CN" altLang="en-US" sz="2400" dirty="0">
                <a:sym typeface="+mn-ea"/>
              </a:rPr>
              <a:t>现在每一个数据不知道是男生还是女生的，要分别</a:t>
            </a:r>
            <a:r>
              <a:rPr lang="zh-CN" altLang="en-US" sz="2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给出男生和女生身高的分布，那么就需要做以下两步操作了：</a:t>
            </a:r>
          </a:p>
          <a:p>
            <a:pPr>
              <a:buClr>
                <a:srgbClr val="1818FF"/>
              </a:buClr>
              <a:buFont typeface="Wingdings" panose="05000000000000000000" charset="0"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FF00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估计一下样本中的每个同学是男生还是女生；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估计男生和女生的身高分布的参数；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895" y="1412875"/>
            <a:ext cx="825119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它是由两步组成，第一步是E步，就是求期望；第二步是M步，就是最大化：</a:t>
            </a:r>
          </a:p>
          <a:p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E步(Expectation)：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根据当前的参数值，计算样本隐藏变量的期望；</a:t>
            </a:r>
          </a:p>
          <a:p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M步(Maximum)：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根据当前样本的隐藏变量，求解参数的最大似然估计；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/>
          <p:cNvSpPr>
            <a:spLocks noGrp="1"/>
          </p:cNvSpPr>
          <p:nvPr>
            <p:ph idx="1"/>
          </p:nvPr>
        </p:nvSpPr>
        <p:spPr>
          <a:xfrm>
            <a:off x="395605" y="1125220"/>
            <a:ext cx="8530590" cy="79184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为了调查学校学生身高，随机抽样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个男生和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个女生，设身高服从正态分布，试分别确定男女生的均值与方差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</a:p>
          <a:p>
            <a:pPr>
              <a:buNone/>
            </a:pPr>
            <a:endParaRPr lang="zh-CN" altLang="en-US" sz="28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endParaRPr lang="zh-CN" altLang="en-US" sz="28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28" name="TextBox 2"/>
          <p:cNvSpPr txBox="1"/>
          <p:nvPr/>
        </p:nvSpPr>
        <p:spPr>
          <a:xfrm>
            <a:off x="323533" y="476568"/>
            <a:ext cx="51847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由最大似然估计引出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EM</a:t>
            </a:r>
          </a:p>
        </p:txBody>
      </p:sp>
      <p:graphicFrame>
        <p:nvGraphicFramePr>
          <p:cNvPr id="1026" name="Object 2"/>
          <p:cNvGraphicFramePr/>
          <p:nvPr/>
        </p:nvGraphicFramePr>
        <p:xfrm>
          <a:off x="301625" y="2133600"/>
          <a:ext cx="8520113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r:id="rId3" imgW="4838700" imgH="2489200" progId="Equation.DSMT4">
                  <p:embed/>
                </p:oleObj>
              </mc:Choice>
              <mc:Fallback>
                <p:oleObj r:id="rId3" imgW="4838700" imgH="2489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" y="2133600"/>
                        <a:ext cx="8520113" cy="437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504190" y="1557020"/>
            <a:ext cx="8274685" cy="446405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若例</a:t>
            </a:r>
            <a:r>
              <a:rPr lang="en-US" altLang="zh-CN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中男女生数据混合无法区分，即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只知总人数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，试确定男女生对应的均值与方差。</a:t>
            </a:r>
            <a:endParaRPr lang="en-US" altLang="zh-CN" sz="2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分析：该问题含两个正态分布，每个样本有</a:t>
            </a: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种参数需要估计：</a:t>
            </a:r>
            <a:endParaRPr lang="en-US" altLang="zh-CN" sz="2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第一、每个样本属于</a:t>
            </a: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还是</a:t>
            </a: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隐藏的标签</a:t>
            </a: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）？</a:t>
            </a:r>
            <a:endParaRPr lang="en-US" altLang="zh-CN" sz="2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第二、每一类样本的均值与方差？</a:t>
            </a:r>
            <a:endParaRPr lang="en-US" altLang="zh-CN" sz="2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endParaRPr lang="en-US" altLang="zh-CN" sz="20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、若隐藏的标签已知，则由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最大似然估计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易得均值与方差；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、 若均值与方差已知，则可以进一步调整样本标签；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1’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、样本标签已被隐藏，可假设隐藏标签已知，写出（对数）似然函数表达式对隐藏的标签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取期望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后，再采用极大似然估计的均值与方差；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</a:p>
          <a:p>
            <a:pPr>
              <a:buNone/>
            </a:pPr>
            <a:endParaRPr lang="zh-CN" altLang="en-US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1028" name="TextBox 2"/>
          <p:cNvSpPr txBox="1"/>
          <p:nvPr/>
        </p:nvSpPr>
        <p:spPr>
          <a:xfrm>
            <a:off x="323533" y="476568"/>
            <a:ext cx="51847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由最大似然估计引出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/>
          <p:nvPr/>
        </p:nvSpPr>
        <p:spPr>
          <a:xfrm>
            <a:off x="539750" y="1412875"/>
            <a:ext cx="554799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给定</a:t>
            </a:r>
            <a:r>
              <a:rPr lang="en-US" altLang="zh-CN" sz="2000" b="1" i="1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新宋体" panose="02010609030101010101" charset="-122"/>
                <a:ea typeface="新宋体" panose="02010609030101010101" charset="-122"/>
              </a:rPr>
              <a:t>个观测样本，满足如下混合形式的概率</a:t>
            </a:r>
            <a:r>
              <a:rPr lang="zh-CN" altLang="en-US" dirty="0">
                <a:latin typeface="新宋体" panose="02010609030101010101" charset="-122"/>
                <a:ea typeface="新宋体" panose="02010609030101010101" charset="-122"/>
              </a:rPr>
              <a:t>：</a:t>
            </a:r>
          </a:p>
        </p:txBody>
      </p:sp>
      <p:sp>
        <p:nvSpPr>
          <p:cNvPr id="3077" name="Text Box 6"/>
          <p:cNvSpPr txBox="1"/>
          <p:nvPr/>
        </p:nvSpPr>
        <p:spPr>
          <a:xfrm>
            <a:off x="611188" y="4149725"/>
            <a:ext cx="284003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</a:rPr>
              <a:t>求混合分布的三组参数</a:t>
            </a:r>
          </a:p>
        </p:txBody>
      </p:sp>
      <p:graphicFrame>
        <p:nvGraphicFramePr>
          <p:cNvPr id="3074" name="Object 4"/>
          <p:cNvGraphicFramePr/>
          <p:nvPr/>
        </p:nvGraphicFramePr>
        <p:xfrm>
          <a:off x="755650" y="2063750"/>
          <a:ext cx="66071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3" imgW="3352800" imgH="914400" progId="Equation.DSMT4">
                  <p:embed/>
                </p:oleObj>
              </mc:Choice>
              <mc:Fallback>
                <p:oleObj r:id="rId3" imgW="3352800" imgH="9144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063750"/>
                        <a:ext cx="6607175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/>
          <p:nvPr/>
        </p:nvGraphicFramePr>
        <p:xfrm>
          <a:off x="3348038" y="4106863"/>
          <a:ext cx="2476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5" imgW="1256665" imgH="241300" progId="Equation.DSMT4">
                  <p:embed/>
                </p:oleObj>
              </mc:Choice>
              <mc:Fallback>
                <p:oleObj r:id="rId5" imgW="1256665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4106863"/>
                        <a:ext cx="2476500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/>
          <p:nvPr>
            <p:extLst>
              <p:ext uri="{D42A27DB-BD31-4B8C-83A1-F6EECF244321}">
                <p14:modId xmlns:p14="http://schemas.microsoft.com/office/powerpoint/2010/main" val="2338974486"/>
              </p:ext>
            </p:extLst>
          </p:nvPr>
        </p:nvGraphicFramePr>
        <p:xfrm>
          <a:off x="730885" y="688340"/>
          <a:ext cx="8089410" cy="544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4" imgW="3886200" imgH="2794000" progId="Equation.DSMT4">
                  <p:embed/>
                </p:oleObj>
              </mc:Choice>
              <mc:Fallback>
                <p:oleObj r:id="rId4" imgW="3886200" imgH="2794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85" y="688340"/>
                        <a:ext cx="8089410" cy="544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/>
          <p:nvPr/>
        </p:nvGraphicFramePr>
        <p:xfrm>
          <a:off x="35560" y="1381443"/>
          <a:ext cx="8986520" cy="1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r:id="rId4" imgW="4965700" imgH="876300" progId="Equation.DSMT4">
                  <p:embed/>
                </p:oleObj>
              </mc:Choice>
              <mc:Fallback>
                <p:oleObj r:id="rId4" imgW="4965700" imgH="876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60" y="1381443"/>
                        <a:ext cx="8986520" cy="1598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115695" y="4237990"/>
          <a:ext cx="6199505" cy="121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r:id="rId6" imgW="3848100" imgH="622300" progId="Equation.DSMT4">
                  <p:embed/>
                </p:oleObj>
              </mc:Choice>
              <mc:Fallback>
                <p:oleObj r:id="rId6" imgW="3848100" imgH="6223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5695" y="4237990"/>
                        <a:ext cx="6199505" cy="1211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07950" y="2727325"/>
          <a:ext cx="4524375" cy="151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8" imgW="5115560" imgH="1529080" progId="Equation.DSMT4">
                  <p:embed/>
                </p:oleObj>
              </mc:Choice>
              <mc:Fallback>
                <p:oleObj r:id="rId8" imgW="5115560" imgH="152908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950" y="2727325"/>
                        <a:ext cx="4524375" cy="151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07950" y="5445125"/>
          <a:ext cx="1886585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r:id="rId10" imgW="965200" imgH="431800" progId="Equation.DSMT4">
                  <p:embed/>
                </p:oleObj>
              </mc:Choice>
              <mc:Fallback>
                <p:oleObj r:id="rId10" imgW="965200" imgH="4318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950" y="5445125"/>
                        <a:ext cx="1886585" cy="71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3531235" y="6048693"/>
          <a:ext cx="462089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r:id="rId12" imgW="2286000" imgH="203200" progId="Equation.DSMT4">
                  <p:embed/>
                </p:oleObj>
              </mc:Choice>
              <mc:Fallback>
                <p:oleObj r:id="rId12" imgW="2286000" imgH="203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31235" y="6048693"/>
                        <a:ext cx="4620895" cy="36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上箭头 17"/>
          <p:cNvSpPr/>
          <p:nvPr/>
        </p:nvSpPr>
        <p:spPr>
          <a:xfrm>
            <a:off x="5704205" y="5378450"/>
            <a:ext cx="116840" cy="648335"/>
          </a:xfrm>
          <a:prstGeom prst="upArrow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4149090"/>
            <a:ext cx="2381250" cy="12801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315" y="1614805"/>
            <a:ext cx="1443990" cy="3898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上箭头 20"/>
          <p:cNvSpPr/>
          <p:nvPr/>
        </p:nvSpPr>
        <p:spPr>
          <a:xfrm>
            <a:off x="767715" y="2032635"/>
            <a:ext cx="123825" cy="297180"/>
          </a:xfrm>
          <a:prstGeom prst="upArrow">
            <a:avLst>
              <a:gd name="adj1" fmla="val 39487"/>
              <a:gd name="adj2" fmla="val 50000"/>
            </a:avLst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rgbClr val="0066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" name="对象 21"/>
          <p:cNvGraphicFramePr/>
          <p:nvPr/>
        </p:nvGraphicFramePr>
        <p:xfrm>
          <a:off x="252095" y="2357755"/>
          <a:ext cx="95440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r:id="rId14" imgW="640715" imgH="215900" progId="Equation.DSMT4">
                  <p:embed/>
                </p:oleObj>
              </mc:Choice>
              <mc:Fallback>
                <p:oleObj r:id="rId14" imgW="640715" imgH="2159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2095" y="2357755"/>
                        <a:ext cx="954405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>
            <p:extLst>
              <p:ext uri="{D42A27DB-BD31-4B8C-83A1-F6EECF244321}">
                <p14:modId xmlns:p14="http://schemas.microsoft.com/office/powerpoint/2010/main" val="2837239546"/>
              </p:ext>
            </p:extLst>
          </p:nvPr>
        </p:nvGraphicFramePr>
        <p:xfrm>
          <a:off x="792480" y="494984"/>
          <a:ext cx="4702642" cy="82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6" imgW="2844720" imgH="431640" progId="Equation.DSMT4">
                  <p:embed/>
                </p:oleObj>
              </mc:Choice>
              <mc:Fallback>
                <p:oleObj name="Equation" r:id="rId16" imgW="2844720" imgH="431640" progId="Equation.DSMT4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2480" y="494984"/>
                        <a:ext cx="4702642" cy="822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19" grpId="0" bldLvl="0" animBg="1"/>
      <p:bldP spid="19" grpId="1" animBg="1"/>
      <p:bldP spid="20" grpId="0" bldLvl="0" animBg="1"/>
      <p:bldP spid="20" grpId="1" animBg="1"/>
      <p:bldP spid="21" grpId="0" bldLvl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48533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研究如何用已知训练样本的信息去估计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分类器设计的步骤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第一步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利用样本集估计概率密度函数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利用概率密度函数进行分类决策</a:t>
            </a:r>
          </a:p>
        </p:txBody>
      </p:sp>
      <p:sp>
        <p:nvSpPr>
          <p:cNvPr id="79877" name="Rectangle 5"/>
          <p:cNvSpPr/>
          <p:nvPr/>
        </p:nvSpPr>
        <p:spPr>
          <a:xfrm>
            <a:off x="3563620" y="2061210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学习</a:t>
            </a:r>
          </a:p>
        </p:txBody>
      </p:sp>
      <p:sp>
        <p:nvSpPr>
          <p:cNvPr id="79878" name="Rectangle 6"/>
          <p:cNvSpPr/>
          <p:nvPr/>
        </p:nvSpPr>
        <p:spPr>
          <a:xfrm>
            <a:off x="3563620" y="3716973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训练</a:t>
            </a:r>
          </a:p>
        </p:txBody>
      </p:sp>
      <p:sp>
        <p:nvSpPr>
          <p:cNvPr id="79879" name="Rectangle 7"/>
          <p:cNvSpPr/>
          <p:nvPr/>
        </p:nvSpPr>
        <p:spPr>
          <a:xfrm>
            <a:off x="3636010" y="4940935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tx2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分类</a:t>
            </a: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/>
        </p:nvGraphicFramePr>
        <p:xfrm>
          <a:off x="395288" y="981075"/>
          <a:ext cx="2736850" cy="48768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需要解决的问题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8" grpId="0"/>
      <p:bldP spid="798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/>
          <p:nvPr/>
        </p:nvGraphicFramePr>
        <p:xfrm>
          <a:off x="756285" y="692785"/>
          <a:ext cx="63960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3" imgW="3630930" imgH="241300" progId="Equation.DSMT4">
                  <p:embed/>
                </p:oleObj>
              </mc:Choice>
              <mc:Fallback>
                <p:oleObj r:id="rId3" imgW="3630930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285" y="692785"/>
                        <a:ext cx="639603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"/>
          <p:cNvGraphicFramePr/>
          <p:nvPr/>
        </p:nvGraphicFramePr>
        <p:xfrm>
          <a:off x="2699703" y="1484948"/>
          <a:ext cx="27622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5" imgW="1625600" imgH="1905000" progId="Equation.DSMT4">
                  <p:embed/>
                </p:oleObj>
              </mc:Choice>
              <mc:Fallback>
                <p:oleObj r:id="rId5" imgW="1625600" imgH="1905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03" y="1484948"/>
                        <a:ext cx="2762250" cy="323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/>
          <p:nvPr/>
        </p:nvSpPr>
        <p:spPr>
          <a:xfrm>
            <a:off x="755650" y="1125538"/>
            <a:ext cx="2173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</a:rPr>
              <a:t>EM</a:t>
            </a:r>
            <a:r>
              <a:rPr lang="zh-CN" altLang="en-US" sz="2400" b="1" dirty="0">
                <a:latin typeface="Arial" panose="020B0604020202020204" pitchFamily="34" charset="0"/>
              </a:rPr>
              <a:t>算法流程：</a:t>
            </a:r>
          </a:p>
        </p:txBody>
      </p:sp>
      <p:sp>
        <p:nvSpPr>
          <p:cNvPr id="7173" name="Text Box 5"/>
          <p:cNvSpPr txBox="1"/>
          <p:nvPr/>
        </p:nvSpPr>
        <p:spPr>
          <a:xfrm>
            <a:off x="914400" y="1676400"/>
            <a:ext cx="46878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</a:rPr>
              <a:t>、任意给出高斯分布的参数，需要保证</a:t>
            </a:r>
          </a:p>
        </p:txBody>
      </p:sp>
      <p:graphicFrame>
        <p:nvGraphicFramePr>
          <p:cNvPr id="7170" name="Object 2"/>
          <p:cNvGraphicFramePr/>
          <p:nvPr/>
        </p:nvGraphicFramePr>
        <p:xfrm>
          <a:off x="3276600" y="2133600"/>
          <a:ext cx="11509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3" imgW="584200" imgH="431800" progId="Equation.DSMT4">
                  <p:embed/>
                </p:oleObj>
              </mc:Choice>
              <mc:Fallback>
                <p:oleObj r:id="rId3" imgW="5842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133600"/>
                        <a:ext cx="1150938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7"/>
          <p:cNvSpPr txBox="1"/>
          <p:nvPr/>
        </p:nvSpPr>
        <p:spPr>
          <a:xfrm>
            <a:off x="323850" y="3573463"/>
            <a:ext cx="7848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          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Expectation </a:t>
            </a:r>
            <a:r>
              <a:rPr lang="zh-CN" altLang="en-US" sz="2000" dirty="0">
                <a:latin typeface="Arial" panose="020B0604020202020204" pitchFamily="34" charset="0"/>
              </a:rPr>
              <a:t>步：                 </a:t>
            </a:r>
          </a:p>
        </p:txBody>
      </p:sp>
      <p:graphicFrame>
        <p:nvGraphicFramePr>
          <p:cNvPr id="7171" name="Object 6"/>
          <p:cNvGraphicFramePr/>
          <p:nvPr/>
        </p:nvGraphicFramePr>
        <p:xfrm>
          <a:off x="1833722" y="4149567"/>
          <a:ext cx="6602095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5" imgW="3745865" imgH="622300" progId="Equation.DSMT4">
                  <p:embed/>
                </p:oleObj>
              </mc:Choice>
              <mc:Fallback>
                <p:oleObj r:id="rId5" imgW="3745865" imgH="622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3722" y="4149567"/>
                        <a:ext cx="6602095" cy="109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/>
          <p:nvPr/>
        </p:nvSpPr>
        <p:spPr>
          <a:xfrm>
            <a:off x="1042988" y="981075"/>
            <a:ext cx="74787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Maximum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 步：</a:t>
            </a:r>
            <a:r>
              <a:rPr lang="zh-CN" altLang="en-US" sz="2000" dirty="0">
                <a:latin typeface="Arial" panose="020B0604020202020204" pitchFamily="34" charset="0"/>
              </a:rPr>
              <a:t>用最大似然估计重新估计均值、方差和权重。</a:t>
            </a:r>
          </a:p>
        </p:txBody>
      </p:sp>
      <p:graphicFrame>
        <p:nvGraphicFramePr>
          <p:cNvPr id="8194" name="Object 2"/>
          <p:cNvGraphicFramePr/>
          <p:nvPr/>
        </p:nvGraphicFramePr>
        <p:xfrm>
          <a:off x="2700338" y="1484313"/>
          <a:ext cx="276225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3" imgW="1625600" imgH="1905000" progId="Equation.DSMT4">
                  <p:embed/>
                </p:oleObj>
              </mc:Choice>
              <mc:Fallback>
                <p:oleObj r:id="rId3" imgW="1625600" imgH="1905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484313"/>
                        <a:ext cx="2762250" cy="323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/>
          <p:nvPr/>
        </p:nvGraphicFramePr>
        <p:xfrm>
          <a:off x="3333750" y="3506788"/>
          <a:ext cx="225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5" imgW="114300" imgH="177800" progId="Equation.DSMT4">
                  <p:embed/>
                </p:oleObj>
              </mc:Choice>
              <mc:Fallback>
                <p:oleObj r:id="rId5" imgW="114300" imgH="177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3750" y="3506788"/>
                        <a:ext cx="2254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8"/>
          <p:cNvSpPr txBox="1"/>
          <p:nvPr/>
        </p:nvSpPr>
        <p:spPr>
          <a:xfrm>
            <a:off x="1187450" y="4757738"/>
            <a:ext cx="694213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zh-CN" altLang="en-US" sz="2000" dirty="0">
                <a:latin typeface="Arial" panose="020B0604020202020204" pitchFamily="34" charset="0"/>
              </a:rPr>
              <a:t>返回第</a:t>
            </a:r>
            <a:r>
              <a:rPr lang="en-US" altLang="zh-CN" sz="2000" dirty="0"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</a:rPr>
              <a:t>步，直到各参数的值变化小于指定精度</a:t>
            </a:r>
            <a:r>
              <a:rPr lang="en-US" altLang="zh-CN" sz="2000" dirty="0">
                <a:latin typeface="Arial" panose="020B0604020202020204" pitchFamily="34" charset="0"/>
              </a:rPr>
              <a:t>e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2"/>
          <p:cNvSpPr txBox="1"/>
          <p:nvPr/>
        </p:nvSpPr>
        <p:spPr>
          <a:xfrm>
            <a:off x="1476375" y="404813"/>
            <a:ext cx="612140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</a:rPr>
              <a:t>一般的</a:t>
            </a:r>
            <a:r>
              <a:rPr lang="en-US" altLang="zh-CN" sz="2800" b="1" dirty="0">
                <a:solidFill>
                  <a:srgbClr val="00B050"/>
                </a:solidFill>
                <a:latin typeface="宋体" panose="02010600030101010101" pitchFamily="2" charset="-122"/>
              </a:rPr>
              <a:t>EM</a:t>
            </a:r>
            <a: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</a:rPr>
              <a:t>算法</a:t>
            </a:r>
          </a:p>
        </p:txBody>
      </p:sp>
      <p:graphicFrame>
        <p:nvGraphicFramePr>
          <p:cNvPr id="9218" name="Object 2"/>
          <p:cNvGraphicFramePr/>
          <p:nvPr/>
        </p:nvGraphicFramePr>
        <p:xfrm>
          <a:off x="512763" y="1412717"/>
          <a:ext cx="6867525" cy="428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3" imgW="3898900" imgH="2438400" progId="Equation.DSMT4">
                  <p:embed/>
                </p:oleObj>
              </mc:Choice>
              <mc:Fallback>
                <p:oleObj r:id="rId3" imgW="3898900" imgH="2438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763" y="1412717"/>
                        <a:ext cx="6867525" cy="428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7772400" cy="4614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属于聚类算法，其主要缺点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收敛速度慢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算法高度依赖初始值的选择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sz="1200" dirty="0">
                <a:latin typeface="-윤체L"/>
                <a:ea typeface="-윤체L"/>
              </a:rPr>
              <a:t>54</a:t>
            </a:fld>
            <a:endParaRPr lang="zh-CN" altLang="en-US" sz="1200" dirty="0">
              <a:latin typeface="-윤체L"/>
              <a:ea typeface="-윤체L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2800" b="1" dirty="0"/>
              <a:t>EM</a:t>
            </a:r>
            <a:r>
              <a:rPr lang="zh-CN" altLang="en-US" sz="2800" b="1" dirty="0"/>
              <a:t>算法改进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600200"/>
            <a:ext cx="77724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关于初始点的选择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初始值的获取可以通过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k-means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算法，层次聚类算法或者是对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数据进行随机的分割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.[1]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lphaLcParenR"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重复利用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CEM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进行初始点的选择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.[2]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 McLachlan, G.J. and Ng, S.K. (2008). The EM algorithm.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[2] Christophe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Biernachi,Gilles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Celeux,Gerard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Govaert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.(2003).Choosing  starting values for the EM algorithm for getting the highest likelihood in multivariate Gaussian mixture models.</a:t>
            </a: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sz="1200" dirty="0">
                <a:latin typeface="-윤체L"/>
                <a:ea typeface="-윤체L"/>
              </a:rPr>
              <a:t>55</a:t>
            </a:fld>
            <a:endParaRPr lang="zh-CN" altLang="en-US" sz="1200" dirty="0">
              <a:latin typeface="-윤체L"/>
              <a:ea typeface="-윤체L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683895" y="548640"/>
            <a:ext cx="8229600" cy="941705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sz="4000" dirty="0"/>
              <a:t>贝叶斯决策理论设计分类器步骤 </a:t>
            </a:r>
          </a:p>
        </p:txBody>
      </p:sp>
      <p:pic>
        <p:nvPicPr>
          <p:cNvPr id="9220" name="Picture 5" descr="3_1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97200"/>
            <a:ext cx="6858000" cy="171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/>
          <p:nvPr/>
        </p:nvSpPr>
        <p:spPr>
          <a:xfrm>
            <a:off x="250825" y="6261100"/>
            <a:ext cx="871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395288" y="981075"/>
          <a:ext cx="2736850" cy="48768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存在的问题：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2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05038"/>
            <a:ext cx="7848600" cy="415925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922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3429000"/>
            <a:ext cx="8172450" cy="1574800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/>
          <p:nvPr/>
        </p:nvSpPr>
        <p:spPr>
          <a:xfrm>
            <a:off x="250825" y="6261100"/>
            <a:ext cx="871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/>
        </p:nvGraphicFramePr>
        <p:xfrm>
          <a:off x="395288" y="981075"/>
          <a:ext cx="2736850" cy="48768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问题的解决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5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989138"/>
            <a:ext cx="7993062" cy="83978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5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3500438"/>
            <a:ext cx="7993062" cy="1436687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/>
          <p:nvPr/>
        </p:nvSpPr>
        <p:spPr>
          <a:xfrm>
            <a:off x="250825" y="6261100"/>
            <a:ext cx="87106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1268" name="Group 4"/>
          <p:cNvGraphicFramePr>
            <a:graphicFrameLocks noGrp="1"/>
          </p:cNvGraphicFramePr>
          <p:nvPr/>
        </p:nvGraphicFramePr>
        <p:xfrm>
          <a:off x="395288" y="981075"/>
          <a:ext cx="2736850" cy="487680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参数估计的分类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33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A8F6A8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27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844675"/>
            <a:ext cx="7272337" cy="17970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5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3933825"/>
            <a:ext cx="7632700" cy="404813"/>
          </a:xfrm>
          <a:prstGeom prst="rect">
            <a:avLst/>
          </a:pr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1276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4797425"/>
            <a:ext cx="7127875" cy="442913"/>
          </a:xfrm>
          <a:prstGeom prst="rect">
            <a:avLst/>
          </a:prstGeom>
          <a:noFill/>
          <a:ln w="25400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U2ZDE0ZDBlNWI3MTA3ZjYzODE3ZGZkMjEyODg5Y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10,&quot;width&quot;:531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22.500787401575,&quot;width&quot;:10560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TC104033919[[fn=电路]]</Template>
  <TotalTime>44</TotalTime>
  <Words>1626</Words>
  <Application>Microsoft Office PowerPoint</Application>
  <PresentationFormat>全屏显示(4:3)</PresentationFormat>
  <Paragraphs>204</Paragraphs>
  <Slides>55</Slides>
  <Notes>9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方正兰亭黑简体</vt:lpstr>
      <vt:lpstr>Arial</vt:lpstr>
      <vt:lpstr>Wingdings</vt:lpstr>
      <vt:lpstr>新宋体</vt:lpstr>
      <vt:lpstr>Huawei Sans</vt:lpstr>
      <vt:lpstr>-윤체L</vt:lpstr>
      <vt:lpstr>华文楷体</vt:lpstr>
      <vt:lpstr>宋体</vt:lpstr>
      <vt:lpstr>楷体_GB2312</vt:lpstr>
      <vt:lpstr>Batang</vt:lpstr>
      <vt:lpstr>微软雅黑</vt:lpstr>
      <vt:lpstr>Verdana</vt:lpstr>
      <vt:lpstr>Arial Black</vt:lpstr>
      <vt:lpstr>Times New Roman</vt:lpstr>
      <vt:lpstr>Pixel</vt:lpstr>
      <vt:lpstr>MathType 7.0 Equation</vt:lpstr>
      <vt:lpstr>Equation.3</vt:lpstr>
      <vt:lpstr>WPS 公式 3.0</vt:lpstr>
      <vt:lpstr>模式识别&amp;机器学习</vt:lpstr>
      <vt:lpstr>第3-1章 概率密度函数的参数估计</vt:lpstr>
      <vt:lpstr>PowerPoint 演示文稿</vt:lpstr>
      <vt:lpstr>PowerPoint 演示文稿</vt:lpstr>
      <vt:lpstr>PowerPoint 演示文稿</vt:lpstr>
      <vt:lpstr>贝叶斯决策理论设计分类器步骤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 贝叶斯估计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GMM</vt:lpstr>
      <vt:lpstr>混合密度模型的参数估计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EM算法改进</vt:lpstr>
    </vt:vector>
  </TitlesOfParts>
  <Company>HIT PR&amp;AI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Jeffery</dc:creator>
  <cp:lastModifiedBy>Administrator</cp:lastModifiedBy>
  <cp:revision>499</cp:revision>
  <dcterms:created xsi:type="dcterms:W3CDTF">2003-05-11T00:38:00Z</dcterms:created>
  <dcterms:modified xsi:type="dcterms:W3CDTF">2022-09-26T01:06:02Z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2847157A468D49588C669207B44A64BC</vt:lpwstr>
  </property>
</Properties>
</file>