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04" r:id="rId3"/>
    <p:sldId id="405" r:id="rId5"/>
    <p:sldId id="257" r:id="rId6"/>
    <p:sldId id="406" r:id="rId7"/>
    <p:sldId id="407" r:id="rId8"/>
    <p:sldId id="408" r:id="rId9"/>
    <p:sldId id="409" r:id="rId10"/>
    <p:sldId id="410" r:id="rId11"/>
    <p:sldId id="258" r:id="rId12"/>
    <p:sldId id="339" r:id="rId13"/>
    <p:sldId id="411" r:id="rId14"/>
    <p:sldId id="412" r:id="rId15"/>
    <p:sldId id="413" r:id="rId16"/>
    <p:sldId id="414" r:id="rId17"/>
    <p:sldId id="415" r:id="rId18"/>
    <p:sldId id="416" r:id="rId19"/>
    <p:sldId id="423" r:id="rId20"/>
    <p:sldId id="417" r:id="rId21"/>
    <p:sldId id="418" r:id="rId22"/>
    <p:sldId id="419" r:id="rId23"/>
    <p:sldId id="421" r:id="rId24"/>
    <p:sldId id="422" r:id="rId25"/>
    <p:sldId id="450" r:id="rId26"/>
    <p:sldId id="444" r:id="rId27"/>
    <p:sldId id="445" r:id="rId28"/>
    <p:sldId id="446" r:id="rId29"/>
    <p:sldId id="447" r:id="rId30"/>
    <p:sldId id="451" r:id="rId31"/>
    <p:sldId id="452" r:id="rId32"/>
    <p:sldId id="294" r:id="rId33"/>
    <p:sldId id="295" r:id="rId34"/>
    <p:sldId id="296" r:id="rId35"/>
    <p:sldId id="297" r:id="rId36"/>
    <p:sldId id="313" r:id="rId37"/>
    <p:sldId id="334" r:id="rId38"/>
    <p:sldId id="341" r:id="rId39"/>
    <p:sldId id="455" r:id="rId40"/>
    <p:sldId id="453" r:id="rId41"/>
    <p:sldId id="454" r:id="rId42"/>
    <p:sldId id="457" r:id="rId43"/>
    <p:sldId id="458" r:id="rId44"/>
    <p:sldId id="459" r:id="rId45"/>
    <p:sldId id="482" r:id="rId46"/>
    <p:sldId id="460" r:id="rId47"/>
    <p:sldId id="462" r:id="rId48"/>
    <p:sldId id="463" r:id="rId49"/>
    <p:sldId id="483" r:id="rId50"/>
    <p:sldId id="484" r:id="rId51"/>
    <p:sldId id="485" r:id="rId52"/>
    <p:sldId id="466" r:id="rId53"/>
    <p:sldId id="461" r:id="rId54"/>
    <p:sldId id="474" r:id="rId55"/>
    <p:sldId id="475" r:id="rId56"/>
    <p:sldId id="476" r:id="rId57"/>
    <p:sldId id="477" r:id="rId58"/>
    <p:sldId id="478" r:id="rId59"/>
    <p:sldId id="479" r:id="rId60"/>
    <p:sldId id="456" r:id="rId61"/>
  </p:sldIdLst>
  <p:sldSz cx="9144000" cy="6858000" type="screen4x3"/>
  <p:notesSz cx="6858000" cy="9144000"/>
  <p:custDataLst>
    <p:tags r:id="rId65"/>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4DF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36"/>
  </p:normalViewPr>
  <p:slideViewPr>
    <p:cSldViewPr showGuides="1">
      <p:cViewPr varScale="1">
        <p:scale>
          <a:sx n="108" d="100"/>
          <a:sy n="108" d="100"/>
        </p:scale>
        <p:origin x="1296" y="96"/>
      </p:cViewPr>
      <p:guideLst>
        <p:guide orient="horz" pos="2081"/>
        <p:guide pos="288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2.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页眉占位符 135169"/>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135171" name="日期占位符 135170"/>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dirty="0"/>
          </a:p>
        </p:txBody>
      </p:sp>
      <p:sp>
        <p:nvSpPr>
          <p:cNvPr id="135172" name="幻灯片图像占位符 135171"/>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135173" name="文本占位符 135172"/>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5174" name="页脚占位符 135173"/>
          <p:cNvSpPr>
            <a:spLocks noGrp="1"/>
          </p:cNvSpPr>
          <p:nvPr>
            <p:ph type="ftr" sz="quarter" idx="4"/>
          </p:nvPr>
        </p:nvSpPr>
        <p:spPr>
          <a:xfrm>
            <a:off x="0" y="8685213"/>
            <a:ext cx="2971800" cy="457200"/>
          </a:xfrm>
          <a:prstGeom prst="rect">
            <a:avLst/>
          </a:prstGeom>
          <a:noFill/>
          <a:ln w="9525">
            <a:noFill/>
          </a:ln>
        </p:spPr>
        <p:txBody>
          <a:bodyPr anchor="b" anchorCtr="0"/>
          <a:lstStyle/>
          <a:p>
            <a:pPr lvl="0"/>
            <a:endParaRPr lang="zh-CN" altLang="en-US" sz="1200" dirty="0"/>
          </a:p>
        </p:txBody>
      </p:sp>
      <p:sp>
        <p:nvSpPr>
          <p:cNvPr id="135175" name="灯片编号占位符 135174"/>
          <p:cNvSpPr>
            <a:spLocks noGrp="1"/>
          </p:cNvSpPr>
          <p:nvPr>
            <p:ph type="sldNum" sz="quarter" idx="5"/>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FFFF"/>
                </a:solidFill>
                <a:latin typeface="Calibri" panose="020F0502020204030204" charset="0"/>
                <a:ea typeface="宋体" panose="02010600030101010101" pitchFamily="2" charset="-122"/>
              </a:defRPr>
            </a:lvl1pPr>
            <a:lvl2pPr marL="742950" indent="-285750">
              <a:defRPr>
                <a:solidFill>
                  <a:srgbClr val="FFFFFF"/>
                </a:solidFill>
                <a:latin typeface="Calibri" panose="020F0502020204030204" charset="0"/>
                <a:ea typeface="宋体" panose="02010600030101010101" pitchFamily="2" charset="-122"/>
              </a:defRPr>
            </a:lvl2pPr>
            <a:lvl3pPr marL="1143000" indent="-228600">
              <a:defRPr>
                <a:solidFill>
                  <a:srgbClr val="FFFFFF"/>
                </a:solidFill>
                <a:latin typeface="Calibri" panose="020F0502020204030204" charset="0"/>
                <a:ea typeface="宋体" panose="02010600030101010101" pitchFamily="2" charset="-122"/>
              </a:defRPr>
            </a:lvl3pPr>
            <a:lvl4pPr marL="1600200" indent="-228600">
              <a:defRPr>
                <a:solidFill>
                  <a:srgbClr val="FFFFFF"/>
                </a:solidFill>
                <a:latin typeface="Calibri" panose="020F0502020204030204" charset="0"/>
                <a:ea typeface="宋体" panose="02010600030101010101" pitchFamily="2" charset="-122"/>
              </a:defRPr>
            </a:lvl4pPr>
            <a:lvl5pPr marL="2057400" indent="-228600">
              <a:defRPr>
                <a:solidFill>
                  <a:srgbClr val="FFFFFF"/>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9D93A89-757D-4EE1-8C91-D9E248A9A45E}" type="slidenum">
              <a:rPr kumimoji="0"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3" name="Rectangle 2"/>
          <p:cNvSpPr>
            <a:spLocks noGrp="1" noRot="1" noChangeAspect="1" noChangeArrowheads="1" noTextEdit="1"/>
          </p:cNvSpPr>
          <p:nvPr>
            <p:ph type="sldImg" idx="4294967295"/>
          </p:nvPr>
        </p:nvSpPr>
        <p:spPr/>
      </p:sp>
      <p:sp>
        <p:nvSpPr>
          <p:cNvPr id="5124" name="Rectangle 3"/>
          <p:cNvSpPr>
            <a:spLocks noGrp="1" noChangeArrowheads="1"/>
          </p:cNvSpPr>
          <p:nvPr>
            <p:ph type="body" idx="4294967295"/>
          </p:nvPr>
        </p:nvSpPr>
        <p:spPr/>
        <p:txBody>
          <a:bodyPr/>
          <a:lstStyle/>
          <a:p>
            <a:pPr eaLnBrk="1" hangingPunct="1"/>
            <a:r>
              <a:rPr lang="en-US" altLang="zh-CN"/>
              <a:t>1</a:t>
            </a:r>
            <a:r>
              <a:rPr lang="zh-CN" altLang="en-US"/>
              <a:t>学时</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和贝叶斯决策很像！！！</a:t>
            </a:r>
            <a:r>
              <a:rPr lang="en-US" altLang="zh-CN"/>
              <a:t> </a:t>
            </a:r>
            <a:r>
              <a:rPr lang="zh-CN" altLang="en-US"/>
              <a:t>此时</a:t>
            </a:r>
            <a:r>
              <a:rPr lang="en-US" altLang="zh-CN"/>
              <a:t>Hij </a:t>
            </a:r>
            <a:r>
              <a:rPr lang="zh-CN" altLang="en-US"/>
              <a:t>的函数就是</a:t>
            </a:r>
            <a:r>
              <a:rPr lang="en-US" altLang="zh-CN"/>
              <a:t>gi-gj=0</a:t>
            </a:r>
            <a:endParaRPr lang="en-US" altLang="zh-CN"/>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fld>
            <a:endParaRPr lang="zh-CN" altLang="en-US" sz="1200" dirty="0"/>
          </a:p>
        </p:txBody>
      </p:sp>
      <p:sp>
        <p:nvSpPr>
          <p:cNvPr id="182274" name="幻灯片图像占位符 182273"/>
          <p:cNvSpPr>
            <a:spLocks noGrp="1" noRot="1" noChangeAspect="1" noTextEdit="1"/>
          </p:cNvSpPr>
          <p:nvPr>
            <p:ph type="sldImg"/>
          </p:nvPr>
        </p:nvSpPr>
        <p:spPr/>
      </p:sp>
      <p:sp>
        <p:nvSpPr>
          <p:cNvPr id="182275" name="文本占位符 182274"/>
          <p:cNvSpPr>
            <a:spLocks noGrp="1"/>
          </p:cNvSpPr>
          <p:nvPr>
            <p:ph type="body" idx="1"/>
          </p:nvPr>
        </p:nvSpPr>
        <p:spPr/>
        <p:txBody>
          <a:bodyPr/>
          <a:lstStyle/>
          <a:p>
            <a:pPr lvl="0"/>
            <a:r>
              <a:rPr lang="zh-CN" altLang="en-US" dirty="0"/>
              <a:t>对方阵</a:t>
            </a:r>
            <a:r>
              <a:rPr lang="en-US" altLang="zh-CN"/>
              <a:t>A, </a:t>
            </a:r>
            <a:r>
              <a:rPr lang="zh-CN" altLang="en-US" dirty="0"/>
              <a:t>如存在满足    </a:t>
            </a:r>
            <a:r>
              <a:rPr lang="en-US" altLang="zh-CN"/>
              <a:t>Ax=</a:t>
            </a:r>
            <a:r>
              <a:rPr lang="en-US" altLang="zh-CN" dirty="0" err="1"/>
              <a:t>λx</a:t>
            </a:r>
            <a:r>
              <a:rPr lang="en-US" altLang="zh-CN"/>
              <a:t>  </a:t>
            </a:r>
            <a:r>
              <a:rPr lang="zh-CN" altLang="en-US" dirty="0"/>
              <a:t>的数</a:t>
            </a:r>
            <a:r>
              <a:rPr lang="en-US" altLang="zh-CN"/>
              <a:t>λ</a:t>
            </a:r>
            <a:r>
              <a:rPr lang="zh-CN" altLang="en-US" dirty="0"/>
              <a:t>和不为</a:t>
            </a:r>
            <a:r>
              <a:rPr lang="en-US" altLang="zh-CN"/>
              <a:t>0</a:t>
            </a:r>
            <a:r>
              <a:rPr lang="zh-CN" altLang="en-US" dirty="0"/>
              <a:t>的向量</a:t>
            </a:r>
            <a:r>
              <a:rPr lang="en-US" altLang="zh-CN"/>
              <a:t>x</a:t>
            </a:r>
            <a:r>
              <a:rPr lang="zh-CN" altLang="en-US" dirty="0"/>
              <a:t>时，把</a:t>
            </a:r>
            <a:r>
              <a:rPr lang="en-US" altLang="zh-CN"/>
              <a:t>λ </a:t>
            </a:r>
            <a:r>
              <a:rPr lang="zh-CN" altLang="en-US" dirty="0"/>
              <a:t>称为本征值，而</a:t>
            </a:r>
            <a:r>
              <a:rPr lang="en-US" altLang="zh-CN"/>
              <a:t>x</a:t>
            </a:r>
            <a:r>
              <a:rPr lang="zh-CN" altLang="en-US" dirty="0"/>
              <a:t>称为属于本征值</a:t>
            </a:r>
            <a:r>
              <a:rPr lang="en-US" altLang="zh-CN"/>
              <a:t>l</a:t>
            </a:r>
            <a:r>
              <a:rPr lang="zh-CN" altLang="en-US" dirty="0"/>
              <a:t>的本征向量。</a:t>
            </a:r>
            <a:r>
              <a:rPr lang="en-US" altLang="zh-CN"/>
              <a:t>(A-</a:t>
            </a:r>
            <a:r>
              <a:rPr lang="en-US" altLang="zh-CN" dirty="0" err="1"/>
              <a:t>λI)x</a:t>
            </a:r>
            <a:r>
              <a:rPr lang="en-US" altLang="zh-CN"/>
              <a:t>=0  |A-</a:t>
            </a:r>
            <a:r>
              <a:rPr lang="en-US" altLang="zh-CN" dirty="0" err="1"/>
              <a:t>λI</a:t>
            </a:r>
            <a:r>
              <a:rPr lang="en-US" altLang="zh-CN"/>
              <a:t>|</a:t>
            </a:r>
            <a:r>
              <a:rPr lang="zh-CN" altLang="en-US" dirty="0"/>
              <a:t>＝</a:t>
            </a:r>
            <a:r>
              <a:rPr lang="en-US" altLang="zh-CN"/>
              <a:t>0</a:t>
            </a:r>
            <a:r>
              <a:rPr lang="zh-CN" altLang="en-US" dirty="0"/>
              <a:t>，称为</a:t>
            </a:r>
            <a:r>
              <a:rPr lang="en-US" altLang="zh-CN"/>
              <a:t>A</a:t>
            </a:r>
            <a:r>
              <a:rPr lang="zh-CN" altLang="en-US" dirty="0"/>
              <a:t>的特征方程。</a:t>
            </a:r>
            <a:endParaRPr lang="zh-CN" altLang="en-US" dirty="0"/>
          </a:p>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grpSp>
      <p:sp>
        <p:nvSpPr>
          <p:cNvPr id="317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endParaRPr lang="zh-CN" altLang="en-US" noProof="0"/>
          </a:p>
        </p:txBody>
      </p:sp>
      <p:sp>
        <p:nvSpPr>
          <p:cNvPr id="317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19" name="Rectangle 1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20" name="Rectangle 1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FF34017-CC65-4A53-B6E0-A58F9D47DFAC}"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5"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FE99660-F61D-4218-87DB-84AB27BCFC20}"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6"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5"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00683D9-E0B6-452A-9BFC-6C15129AEA18}"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6"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341710" y="447468"/>
            <a:ext cx="8470106"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890905">
              <a:lnSpc>
                <a:spcPts val="2575"/>
              </a:lnSpc>
              <a:spcBef>
                <a:spcPts val="0"/>
              </a:spcBef>
              <a:buFont typeface="Arial" panose="020B0604020202020204" pitchFamily="34" charset="0"/>
            </a:pPr>
            <a:r>
              <a:rPr lang="zh-CN" altLang="en-US"/>
              <a:t>单击此处编辑母版标题样式</a:t>
            </a:r>
            <a:endParaRPr lang="zh-CN" altLang="en-US" dirty="0"/>
          </a:p>
        </p:txBody>
      </p:sp>
      <p:sp>
        <p:nvSpPr>
          <p:cNvPr id="9" name="文本占位符 6"/>
          <p:cNvSpPr>
            <a:spLocks noGrp="1"/>
          </p:cNvSpPr>
          <p:nvPr>
            <p:ph type="body" sz="quarter" idx="10" hasCustomPrompt="1"/>
          </p:nvPr>
        </p:nvSpPr>
        <p:spPr>
          <a:xfrm>
            <a:off x="341710" y="1047751"/>
            <a:ext cx="847010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457200" y="1125538"/>
            <a:ext cx="4038600" cy="5000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125538"/>
            <a:ext cx="4038600" cy="5000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C1F0ACE-3A08-4C13-8405-2B33AE64C32E}"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125538"/>
            <a:ext cx="4038600" cy="5000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48200" y="1125538"/>
            <a:ext cx="4038600" cy="2424112"/>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48200" y="3702050"/>
            <a:ext cx="4038600" cy="242411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C1F0ACE-3A08-4C13-8405-2B33AE64C32E}"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5"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5088719-DCD1-4AA6-A695-37E5E4873B94}"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6"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5"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047602D-4DCA-4727-9A01-19E89BD05827}"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6"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6"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FD5AB84-883A-4498-8146-19605F9ADDE1}"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7"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8"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83137F-F6DE-43FB-A01F-81BF298BA160}"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9"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4"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B3B265F-90C4-4158-BC38-B897E16741C9}"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5"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3"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F8E5C1B-6F15-4B07-828B-1FF1A0525B2A}"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4"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6"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64D2CC1-0EE1-41E6-942F-0EC5354C5A55}"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7"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6"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6E4D56B-CD26-4CAF-949A-21C337BBA536}"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7"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b="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3072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solidFill>
                  <a:schemeClr val="tx1"/>
                </a:solidFill>
                <a:latin typeface="Arial Black" panose="020B0A040201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7E1A26B-9D06-495D-A8AF-6EA68A1F3455}"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Arial" panose="020B0604020202020204" pitchFamily="34" charset="0"/>
                <a:ea typeface="楷体_GB2312" pitchFamily="1"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Arial" panose="020B0604020202020204" pitchFamily="34" charset="0"/>
                <a:ea typeface="楷体_GB2312" pitchFamily="1"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Arial" panose="020B0604020202020204" pitchFamily="34" charset="0"/>
                <a:ea typeface="楷体_GB2312" pitchFamily="1"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Arial" panose="020B0604020202020204" pitchFamily="34" charset="0"/>
                <a:ea typeface="楷体_GB2312" pitchFamily="1"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Arial" panose="020B0604020202020204" pitchFamily="34" charset="0"/>
                <a:ea typeface="楷体_GB2312" pitchFamily="1"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1" charset="-122"/>
                </a:defRPr>
              </a:lvl1pPr>
              <a:lvl2pPr marL="742950" indent="-285750" algn="ctr">
                <a:defRPr sz="2400" b="1">
                  <a:solidFill>
                    <a:srgbClr val="0066FF"/>
                  </a:solidFill>
                  <a:latin typeface="Times New Roman" panose="02020603050405020304" pitchFamily="18" charset="0"/>
                  <a:ea typeface="楷体_GB2312" pitchFamily="1" charset="-122"/>
                </a:defRPr>
              </a:lvl2pPr>
              <a:lvl3pPr marL="1143000" indent="-228600" algn="ctr">
                <a:defRPr sz="2400" b="1">
                  <a:solidFill>
                    <a:srgbClr val="0066FF"/>
                  </a:solidFill>
                  <a:latin typeface="Times New Roman" panose="02020603050405020304" pitchFamily="18" charset="0"/>
                  <a:ea typeface="楷体_GB2312" pitchFamily="1" charset="-122"/>
                </a:defRPr>
              </a:lvl3pPr>
              <a:lvl4pPr marL="1600200" indent="-228600" algn="ctr">
                <a:defRPr sz="2400" b="1">
                  <a:solidFill>
                    <a:srgbClr val="0066FF"/>
                  </a:solidFill>
                  <a:latin typeface="Times New Roman" panose="02020603050405020304" pitchFamily="18" charset="0"/>
                  <a:ea typeface="楷体_GB2312" pitchFamily="1" charset="-122"/>
                </a:defRPr>
              </a:lvl4pPr>
              <a:lvl5pPr marL="2057400" indent="-228600" algn="ctr">
                <a:defRPr sz="2400" b="1">
                  <a:solidFill>
                    <a:srgbClr val="0066FF"/>
                  </a:solidFill>
                  <a:latin typeface="Times New Roman" panose="02020603050405020304" pitchFamily="18" charset="0"/>
                  <a:ea typeface="楷体_GB2312" pitchFamily="1"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Arial" panose="020B0604020202020204" pitchFamily="34" charset="0"/>
                <a:ea typeface="楷体_GB2312" pitchFamily="1" charset="-122"/>
                <a:cs typeface="+mn-cs"/>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3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b="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楷体_GB2312" pitchFamily="1"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楷体_GB2312" pitchFamily="1"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楷体_GB2312" pitchFamily="1"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楷体_GB2312" pitchFamily="1" charset="-122"/>
        </a:defRPr>
      </a:lvl5pPr>
      <a:lvl6pPr marL="457200" algn="l" rtl="0" fontAlgn="base">
        <a:spcBef>
          <a:spcPct val="0"/>
        </a:spcBef>
        <a:spcAft>
          <a:spcPct val="0"/>
        </a:spcAft>
        <a:defRPr sz="4400">
          <a:solidFill>
            <a:schemeClr val="tx1"/>
          </a:solidFill>
          <a:latin typeface="Arial" panose="020B0604020202020204" pitchFamily="34" charset="0"/>
          <a:ea typeface="楷体_GB2312" pitchFamily="1" charset="-122"/>
        </a:defRPr>
      </a:lvl6pPr>
      <a:lvl7pPr marL="914400" algn="l" rtl="0" fontAlgn="base">
        <a:spcBef>
          <a:spcPct val="0"/>
        </a:spcBef>
        <a:spcAft>
          <a:spcPct val="0"/>
        </a:spcAft>
        <a:defRPr sz="4400">
          <a:solidFill>
            <a:schemeClr val="tx1"/>
          </a:solidFill>
          <a:latin typeface="Arial" panose="020B0604020202020204" pitchFamily="34" charset="0"/>
          <a:ea typeface="楷体_GB2312" pitchFamily="1" charset="-122"/>
        </a:defRPr>
      </a:lvl7pPr>
      <a:lvl8pPr marL="1371600" algn="l" rtl="0" fontAlgn="base">
        <a:spcBef>
          <a:spcPct val="0"/>
        </a:spcBef>
        <a:spcAft>
          <a:spcPct val="0"/>
        </a:spcAft>
        <a:defRPr sz="4400">
          <a:solidFill>
            <a:schemeClr val="tx1"/>
          </a:solidFill>
          <a:latin typeface="Arial" panose="020B0604020202020204" pitchFamily="34" charset="0"/>
          <a:ea typeface="楷体_GB2312" pitchFamily="1" charset="-122"/>
        </a:defRPr>
      </a:lvl8pPr>
      <a:lvl9pPr marL="1828800" algn="l" rtl="0" fontAlgn="base">
        <a:spcBef>
          <a:spcPct val="0"/>
        </a:spcBef>
        <a:spcAft>
          <a:spcPct val="0"/>
        </a:spcAft>
        <a:defRPr sz="4400">
          <a:solidFill>
            <a:schemeClr val="tx1"/>
          </a:solidFill>
          <a:latin typeface="Arial" panose="020B0604020202020204" pitchFamily="34" charset="0"/>
          <a:ea typeface="楷体_GB2312" pitchFamily="1"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14.xml"/><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4.xml"/><Relationship Id="rId4" Type="http://schemas.openxmlformats.org/officeDocument/2006/relationships/image" Target="../media/image9.wmf"/><Relationship Id="rId3" Type="http://schemas.openxmlformats.org/officeDocument/2006/relationships/oleObject" Target="../embeddings/oleObject8.bin"/><Relationship Id="rId2" Type="http://schemas.openxmlformats.org/officeDocument/2006/relationships/image" Target="../media/image8.wmf"/><Relationship Id="rId1"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 Id="rId3" Type="http://schemas.openxmlformats.org/officeDocument/2006/relationships/oleObject" Target="../embeddings/oleObject11.bin"/><Relationship Id="rId2" Type="http://schemas.openxmlformats.org/officeDocument/2006/relationships/image" Target="../media/image11.wmf"/><Relationship Id="rId1"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15.wmf"/><Relationship Id="rId3" Type="http://schemas.openxmlformats.org/officeDocument/2006/relationships/oleObject" Target="../embeddings/oleObject14.bin"/><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 Id="rId3" Type="http://schemas.openxmlformats.org/officeDocument/2006/relationships/oleObject" Target="../embeddings/oleObject16.bin"/><Relationship Id="rId2" Type="http://schemas.openxmlformats.org/officeDocument/2006/relationships/image" Target="../media/image16.wmf"/><Relationship Id="rId1" Type="http://schemas.openxmlformats.org/officeDocument/2006/relationships/oleObject" Target="../embeddings/oleObject15.bin"/></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2.wmf"/><Relationship Id="rId7" Type="http://schemas.openxmlformats.org/officeDocument/2006/relationships/oleObject" Target="../embeddings/oleObject21.bin"/><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 Id="rId3" Type="http://schemas.openxmlformats.org/officeDocument/2006/relationships/oleObject" Target="../embeddings/oleObject19.bin"/><Relationship Id="rId2" Type="http://schemas.openxmlformats.org/officeDocument/2006/relationships/image" Target="../media/image19.wmf"/><Relationship Id="rId11" Type="http://schemas.openxmlformats.org/officeDocument/2006/relationships/notesSlide" Target="../notesSlides/notesSlide3.xml"/><Relationship Id="rId10" Type="http://schemas.openxmlformats.org/officeDocument/2006/relationships/vmlDrawing" Target="../drawings/vmlDrawing11.vml"/><Relationship Id="rId1" Type="http://schemas.openxmlformats.org/officeDocument/2006/relationships/oleObject" Target="../embeddings/oleObject18.bin"/></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24.wmf"/><Relationship Id="rId3" Type="http://schemas.openxmlformats.org/officeDocument/2006/relationships/oleObject" Target="../embeddings/oleObject23.bin"/><Relationship Id="rId2" Type="http://schemas.openxmlformats.org/officeDocument/2006/relationships/image" Target="../media/image23.wmf"/><Relationship Id="rId1" Type="http://schemas.openxmlformats.org/officeDocument/2006/relationships/oleObject" Target="../embeddings/oleObject22.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23.wmf"/><Relationship Id="rId1" Type="http://schemas.openxmlformats.org/officeDocument/2006/relationships/oleObject" Target="../embeddings/oleObject24.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25.wmf"/><Relationship Id="rId1" Type="http://schemas.openxmlformats.org/officeDocument/2006/relationships/oleObject" Target="../embeddings/oleObject25.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wmf"/><Relationship Id="rId7" Type="http://schemas.openxmlformats.org/officeDocument/2006/relationships/oleObject" Target="../embeddings/oleObject29.bin"/><Relationship Id="rId6" Type="http://schemas.openxmlformats.org/officeDocument/2006/relationships/image" Target="../media/image28.wmf"/><Relationship Id="rId5" Type="http://schemas.openxmlformats.org/officeDocument/2006/relationships/oleObject" Target="../embeddings/oleObject28.bin"/><Relationship Id="rId4" Type="http://schemas.openxmlformats.org/officeDocument/2006/relationships/image" Target="../media/image27.wmf"/><Relationship Id="rId3" Type="http://schemas.openxmlformats.org/officeDocument/2006/relationships/oleObject" Target="../embeddings/oleObject27.bin"/><Relationship Id="rId2" Type="http://schemas.openxmlformats.org/officeDocument/2006/relationships/image" Target="../media/image26.wmf"/><Relationship Id="rId10" Type="http://schemas.openxmlformats.org/officeDocument/2006/relationships/vmlDrawing" Target="../drawings/vmlDrawing15.vml"/><Relationship Id="rId1" Type="http://schemas.openxmlformats.org/officeDocument/2006/relationships/oleObject" Target="../embeddings/oleObject26.bin"/></Relationships>
</file>

<file path=ppt/slides/_rels/slide39.xml.rels><?xml version="1.0" encoding="UTF-8" standalone="yes"?>
<Relationships xmlns="http://schemas.openxmlformats.org/package/2006/relationships"><Relationship Id="rId9" Type="http://schemas.openxmlformats.org/officeDocument/2006/relationships/image" Target="../media/image37.jpeg"/><Relationship Id="rId8" Type="http://schemas.openxmlformats.org/officeDocument/2006/relationships/image" Target="../media/image36.jpeg"/><Relationship Id="rId7" Type="http://schemas.openxmlformats.org/officeDocument/2006/relationships/image" Target="../media/image35.jpeg"/><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 Id="rId3" Type="http://schemas.openxmlformats.org/officeDocument/2006/relationships/image" Target="../media/image31.jpeg"/><Relationship Id="rId2" Type="http://schemas.openxmlformats.org/officeDocument/2006/relationships/image" Target="../media/image30.jpeg"/><Relationship Id="rId10"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oleObject" Target="../embeddings/oleObject32.bin"/><Relationship Id="rId4" Type="http://schemas.openxmlformats.org/officeDocument/2006/relationships/image" Target="../media/image40.wmf"/><Relationship Id="rId3" Type="http://schemas.openxmlformats.org/officeDocument/2006/relationships/oleObject" Target="../embeddings/oleObject31.bin"/><Relationship Id="rId2" Type="http://schemas.openxmlformats.org/officeDocument/2006/relationships/image" Target="../media/image39.wmf"/><Relationship Id="rId1" Type="http://schemas.openxmlformats.org/officeDocument/2006/relationships/oleObject" Target="../embeddings/oleObject30.bin"/></Relationships>
</file>

<file path=ppt/slides/_rels/slide46.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13.xml"/><Relationship Id="rId3" Type="http://schemas.openxmlformats.org/officeDocument/2006/relationships/hyperlink" Target="../../../../&#20449;&#24687;&#24037;&#31243;/&#25945;&#23398;/&#27169;&#24335;&#35782;&#21035;/2003&#22269;&#25945;&#35838;&#20214;/&#24863;&#30693;&#22120;&#25910;&#25947;&#24615;&#35777;&#26126;.doc" TargetMode="External"/><Relationship Id="rId2" Type="http://schemas.openxmlformats.org/officeDocument/2006/relationships/image" Target="../media/image42.wmf"/><Relationship Id="rId1" Type="http://schemas.openxmlformats.org/officeDocument/2006/relationships/oleObject" Target="../embeddings/oleObject33.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43.wmf"/><Relationship Id="rId1" Type="http://schemas.openxmlformats.org/officeDocument/2006/relationships/oleObject" Target="../embeddings/oleObject34.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35.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oleObject" Target="../embeddings/oleObject39.bin"/><Relationship Id="rId7" Type="http://schemas.openxmlformats.org/officeDocument/2006/relationships/image" Target="../media/image48.wmf"/><Relationship Id="rId6" Type="http://schemas.openxmlformats.org/officeDocument/2006/relationships/oleObject" Target="../embeddings/oleObject38.bin"/><Relationship Id="rId5" Type="http://schemas.openxmlformats.org/officeDocument/2006/relationships/image" Target="../media/image47.wmf"/><Relationship Id="rId4" Type="http://schemas.openxmlformats.org/officeDocument/2006/relationships/oleObject" Target="../embeddings/oleObject37.bin"/><Relationship Id="rId3" Type="http://schemas.openxmlformats.org/officeDocument/2006/relationships/image" Target="../media/image46.wmf"/><Relationship Id="rId2" Type="http://schemas.openxmlformats.org/officeDocument/2006/relationships/oleObject" Target="../embeddings/oleObject36.bin"/><Relationship Id="rId11" Type="http://schemas.openxmlformats.org/officeDocument/2006/relationships/vmlDrawing" Target="../drawings/vmlDrawing20.vml"/><Relationship Id="rId10" Type="http://schemas.openxmlformats.org/officeDocument/2006/relationships/slideLayout" Target="../slideLayouts/slideLayout2.xml"/><Relationship Id="rId1" Type="http://schemas.openxmlformats.org/officeDocument/2006/relationships/image" Target="../media/image45.jpeg"/></Relationships>
</file>

<file path=ppt/slides/_rels/slide51.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13.xml"/><Relationship Id="rId3" Type="http://schemas.openxmlformats.org/officeDocument/2006/relationships/image" Target="../media/image51.wmf"/><Relationship Id="rId2" Type="http://schemas.openxmlformats.org/officeDocument/2006/relationships/oleObject" Target="../embeddings/oleObject40.bin"/><Relationship Id="rId1" Type="http://schemas.openxmlformats.org/officeDocument/2006/relationships/image" Target="../media/image50.jpeg"/></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52.wmf"/><Relationship Id="rId1" Type="http://schemas.openxmlformats.org/officeDocument/2006/relationships/oleObject" Target="../embeddings/oleObject41.bin"/></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6.wmf"/><Relationship Id="rId7" Type="http://schemas.openxmlformats.org/officeDocument/2006/relationships/oleObject" Target="../embeddings/oleObject45.bin"/><Relationship Id="rId6" Type="http://schemas.openxmlformats.org/officeDocument/2006/relationships/image" Target="../media/image55.wmf"/><Relationship Id="rId5" Type="http://schemas.openxmlformats.org/officeDocument/2006/relationships/oleObject" Target="../embeddings/oleObject44.bin"/><Relationship Id="rId4" Type="http://schemas.openxmlformats.org/officeDocument/2006/relationships/image" Target="../media/image54.wmf"/><Relationship Id="rId3" Type="http://schemas.openxmlformats.org/officeDocument/2006/relationships/oleObject" Target="../embeddings/oleObject43.bin"/><Relationship Id="rId2" Type="http://schemas.openxmlformats.org/officeDocument/2006/relationships/image" Target="../media/image53.wmf"/><Relationship Id="rId10" Type="http://schemas.openxmlformats.org/officeDocument/2006/relationships/vmlDrawing" Target="../drawings/vmlDrawing23.vml"/><Relationship Id="rId1" Type="http://schemas.openxmlformats.org/officeDocument/2006/relationships/oleObject" Target="../embeddings/oleObject42.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15.xml"/><Relationship Id="rId2" Type="http://schemas.openxmlformats.org/officeDocument/2006/relationships/image" Target="../media/image57.wmf"/><Relationship Id="rId1" Type="http://schemas.openxmlformats.org/officeDocument/2006/relationships/oleObject" Target="../embeddings/oleObject46.bin"/></Relationships>
</file>

<file path=ppt/slides/_rels/slide55.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13.xml"/><Relationship Id="rId6" Type="http://schemas.openxmlformats.org/officeDocument/2006/relationships/image" Target="../media/image60.wmf"/><Relationship Id="rId5" Type="http://schemas.openxmlformats.org/officeDocument/2006/relationships/oleObject" Target="../embeddings/oleObject49.bin"/><Relationship Id="rId4" Type="http://schemas.openxmlformats.org/officeDocument/2006/relationships/image" Target="../media/image59.wmf"/><Relationship Id="rId3" Type="http://schemas.openxmlformats.org/officeDocument/2006/relationships/oleObject" Target="../embeddings/oleObject48.bin"/><Relationship Id="rId2" Type="http://schemas.openxmlformats.org/officeDocument/2006/relationships/image" Target="../media/image58.wmf"/><Relationship Id="rId1" Type="http://schemas.openxmlformats.org/officeDocument/2006/relationships/oleObject" Target="../embeddings/oleObject47.bin"/></Relationships>
</file>

<file path=ppt/slides/_rels/slide56.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15.xml"/><Relationship Id="rId6" Type="http://schemas.openxmlformats.org/officeDocument/2006/relationships/image" Target="../media/image63.wmf"/><Relationship Id="rId5" Type="http://schemas.openxmlformats.org/officeDocument/2006/relationships/oleObject" Target="../embeddings/oleObject52.bin"/><Relationship Id="rId4" Type="http://schemas.openxmlformats.org/officeDocument/2006/relationships/image" Target="../media/image62.wmf"/><Relationship Id="rId3" Type="http://schemas.openxmlformats.org/officeDocument/2006/relationships/oleObject" Target="../embeddings/oleObject51.bin"/><Relationship Id="rId2" Type="http://schemas.openxmlformats.org/officeDocument/2006/relationships/image" Target="../media/image61.wmf"/><Relationship Id="rId1" Type="http://schemas.openxmlformats.org/officeDocument/2006/relationships/oleObject" Target="../embeddings/oleObject50.bin"/></Relationships>
</file>

<file path=ppt/slides/_rels/slide57.xml.rels><?xml version="1.0" encoding="UTF-8" standalone="yes"?>
<Relationships xmlns="http://schemas.openxmlformats.org/package/2006/relationships"><Relationship Id="rId5" Type="http://schemas.openxmlformats.org/officeDocument/2006/relationships/vmlDrawing" Target="../drawings/vmlDrawing27.vml"/><Relationship Id="rId4" Type="http://schemas.openxmlformats.org/officeDocument/2006/relationships/slideLayout" Target="../slideLayouts/slideLayout13.xml"/><Relationship Id="rId3" Type="http://schemas.openxmlformats.org/officeDocument/2006/relationships/image" Target="../media/image65.jpeg"/><Relationship Id="rId2" Type="http://schemas.openxmlformats.org/officeDocument/2006/relationships/image" Target="../media/image64.wmf"/><Relationship Id="rId1" Type="http://schemas.openxmlformats.org/officeDocument/2006/relationships/oleObject" Target="../embeddings/oleObject53.bin"/></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image" Target="../media/image66.jpe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67744" y="1628800"/>
            <a:ext cx="8668072" cy="2209800"/>
          </a:xfrm>
        </p:spPr>
        <p:txBody>
          <a:bodyPr/>
          <a:lstStyle/>
          <a:p>
            <a:pPr eaLnBrk="1" hangingPunct="1"/>
            <a:r>
              <a:rPr lang="zh-CN" altLang="en-US" sz="6000" dirty="0"/>
              <a:t>模式识别</a:t>
            </a:r>
            <a:r>
              <a:rPr lang="en-US" altLang="zh-CN" sz="6000" dirty="0">
                <a:solidFill>
                  <a:srgbClr val="92D050"/>
                </a:solidFill>
              </a:rPr>
              <a:t>&amp;</a:t>
            </a:r>
            <a:r>
              <a:rPr lang="zh-CN" altLang="en-US" sz="6000" dirty="0"/>
              <a:t>机器学习</a:t>
            </a:r>
            <a:endParaRPr lang="zh-CN" altLang="en-US" sz="6000" dirty="0"/>
          </a:p>
        </p:txBody>
      </p:sp>
      <p:sp>
        <p:nvSpPr>
          <p:cNvPr id="4099" name="Rectangle 3"/>
          <p:cNvSpPr>
            <a:spLocks noGrp="1" noChangeArrowheads="1"/>
          </p:cNvSpPr>
          <p:nvPr>
            <p:ph type="subTitle" idx="1"/>
          </p:nvPr>
        </p:nvSpPr>
        <p:spPr>
          <a:xfrm>
            <a:off x="1619672" y="4653136"/>
            <a:ext cx="6019800" cy="1752600"/>
          </a:xfrm>
        </p:spPr>
        <p:txBody>
          <a:bodyPr/>
          <a:lstStyle/>
          <a:p>
            <a:pPr eaLnBrk="1" hangingPunct="1"/>
            <a:r>
              <a:rPr lang="zh-CN" altLang="en-US" dirty="0"/>
              <a:t>       授课教师：任福全</a:t>
            </a:r>
            <a:endParaRPr lang="en-US" altLang="zh-CN" dirty="0"/>
          </a:p>
          <a:p>
            <a:pPr eaLnBrk="1" hangingPunct="1"/>
            <a:r>
              <a:rPr lang="zh-CN" altLang="en-US" dirty="0"/>
              <a:t>理学院信息与计算科学系</a:t>
            </a:r>
            <a:endParaRPr lang="en-US" altLang="zh-CN" dirty="0"/>
          </a:p>
          <a:p>
            <a:pPr eaLnBrk="1" hangingPunct="1"/>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文本占位符 174082"/>
          <p:cNvSpPr>
            <a:spLocks noGrp="1"/>
          </p:cNvSpPr>
          <p:nvPr>
            <p:ph type="body" idx="4294967295"/>
          </p:nvPr>
        </p:nvSpPr>
        <p:spPr>
          <a:xfrm>
            <a:off x="395605" y="548640"/>
            <a:ext cx="8058150" cy="5832475"/>
          </a:xfrm>
        </p:spPr>
        <p:txBody>
          <a:bodyPr/>
          <a:lstStyle/>
          <a:p>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如何选定参数</a:t>
            </a:r>
            <a:r>
              <a:rPr lang="en-US" altLang="zh-CN"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W</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和</a:t>
            </a:r>
            <a:r>
              <a:rPr lang="zh-CN" altLang="en-US" sz="2800"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w</a:t>
            </a:r>
            <a:r>
              <a:rPr lang="zh-CN" altLang="en-US" sz="2800" b="1" baseline="-2500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0</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a:buNone/>
            </a:pP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   根据要求，确定准则函数形式，取最优值得到参数，即用优化技术解决分类问题。</a:t>
            </a:r>
            <a:endPar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b="1" noProof="0" dirty="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常用的准则函数：感知准则函数</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noProof="0" dirty="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最小平方误差准则</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noProof="0" dirty="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Fisher准则等</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优化方法：梯度法，Lagrange 乘子法等。</a:t>
            </a:r>
            <a:endPar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本章首先根据两类来分析，然后可扩充到多类。</a:t>
            </a:r>
            <a:endPar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a:buNone/>
            </a:pP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思路：</a:t>
            </a:r>
            <a:r>
              <a:rPr lang="zh-CN" altLang="en-US" sz="2800" b="1" noProof="0" dirty="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判别函数</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noProof="0" dirty="0">
                <a:ln>
                  <a:noFill/>
                </a:ln>
                <a:solidFill>
                  <a:srgbClr val="00B05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准则函数</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优化算法</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err="1">
                <a:solidFill>
                  <a:srgbClr val="7030A0"/>
                </a:solidFill>
                <a:latin typeface="Times New Roman" panose="02020603050405020304" pitchFamily="18" charset="0"/>
                <a:ea typeface="黑体" panose="02010609060101010101" pitchFamily="2" charset="-122"/>
              </a:rPr>
              <a:t>W</a:t>
            </a:r>
            <a:r>
              <a:rPr lang="en-US" altLang="zh-CN" sz="2800" i="1">
                <a:solidFill>
                  <a:srgbClr val="7030A0"/>
                </a:solidFill>
                <a:latin typeface="Times New Roman" panose="02020603050405020304" pitchFamily="18" charset="0"/>
                <a:ea typeface="黑体" panose="02010609060101010101" pitchFamily="2" charset="-122"/>
              </a:rPr>
              <a:t> </a:t>
            </a:r>
            <a:r>
              <a:rPr lang="zh-CN" altLang="en-US" sz="2800" i="1">
                <a:solidFill>
                  <a:srgbClr val="7030A0"/>
                </a:solidFill>
                <a:latin typeface="Times New Roman" panose="02020603050405020304" pitchFamily="18" charset="0"/>
                <a:ea typeface="黑体" panose="02010609060101010101" pitchFamily="2" charset="-122"/>
              </a:rPr>
              <a:t>，</a:t>
            </a:r>
            <a:r>
              <a:rPr lang="en-US" altLang="zh-CN" sz="2800" i="1">
                <a:solidFill>
                  <a:srgbClr val="7030A0"/>
                </a:solidFill>
                <a:latin typeface="Times New Roman" panose="02020603050405020304" pitchFamily="18" charset="0"/>
                <a:ea typeface="黑体" panose="02010609060101010101" pitchFamily="2" charset="-122"/>
              </a:rPr>
              <a:t>w</a:t>
            </a:r>
            <a:r>
              <a:rPr lang="en-US" altLang="zh-CN" sz="2800" baseline="-25000">
                <a:solidFill>
                  <a:srgbClr val="7030A0"/>
                </a:solidFill>
                <a:latin typeface="Times New Roman" panose="02020603050405020304" pitchFamily="18" charset="0"/>
                <a:ea typeface="黑体" panose="02010609060101010101" pitchFamily="2" charset="-122"/>
              </a:rPr>
              <a:t>0 </a:t>
            </a:r>
            <a:endParaRPr lang="en-US" altLang="zh-CN" sz="2800" baseline="-25000">
              <a:solidFill>
                <a:srgbClr val="7030A0"/>
              </a:solidFill>
              <a:latin typeface="Times New Roman" panose="02020603050405020304" pitchFamily="18" charset="0"/>
              <a:ea typeface="黑体" panose="0201060906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5"/>
          <p:cNvGraphicFramePr>
            <a:graphicFrameLocks noGrp="1" noChangeAspect="1"/>
          </p:cNvGraphicFramePr>
          <p:nvPr>
            <p:ph idx="1"/>
          </p:nvPr>
        </p:nvGraphicFramePr>
        <p:xfrm>
          <a:off x="430213" y="1627188"/>
          <a:ext cx="8281987" cy="4448175"/>
        </p:xfrm>
        <a:graphic>
          <a:graphicData uri="http://schemas.openxmlformats.org/presentationml/2006/ole">
            <mc:AlternateContent xmlns:mc="http://schemas.openxmlformats.org/markup-compatibility/2006">
              <mc:Choice xmlns:v="urn:schemas-microsoft-com:vml" Requires="v">
                <p:oleObj spid="_x0000_s5122" name="" r:id="rId1" imgW="8877300" imgH="4457700" progId="Photoshop.Image.7">
                  <p:embed/>
                </p:oleObj>
              </mc:Choice>
              <mc:Fallback>
                <p:oleObj name="" r:id="rId1" imgW="8877300" imgH="4457700" progId="Photoshop.Image.7">
                  <p:embed/>
                  <p:pic>
                    <p:nvPicPr>
                      <p:cNvPr id="0" name="图片 3076"/>
                      <p:cNvPicPr/>
                      <p:nvPr/>
                    </p:nvPicPr>
                    <p:blipFill>
                      <a:blip r:embed="rId2"/>
                      <a:srcRect/>
                      <a:stretch>
                        <a:fillRect/>
                      </a:stretch>
                    </p:blipFill>
                    <p:spPr>
                      <a:xfrm>
                        <a:off x="430213" y="1627188"/>
                        <a:ext cx="8281987" cy="4448175"/>
                      </a:xfrm>
                      <a:prstGeom prst="rect">
                        <a:avLst/>
                      </a:prstGeom>
                      <a:noFill/>
                      <a:ln w="38100">
                        <a:miter/>
                      </a:ln>
                    </p:spPr>
                  </p:pic>
                </p:oleObj>
              </mc:Fallback>
            </mc:AlternateContent>
          </a:graphicData>
        </a:graphic>
      </p:graphicFrame>
      <p:sp>
        <p:nvSpPr>
          <p:cNvPr id="23561" name="Line 9"/>
          <p:cNvSpPr/>
          <p:nvPr/>
        </p:nvSpPr>
        <p:spPr>
          <a:xfrm>
            <a:off x="4572000" y="1628775"/>
            <a:ext cx="1657350" cy="4032250"/>
          </a:xfrm>
          <a:prstGeom prst="line">
            <a:avLst/>
          </a:prstGeom>
          <a:ln w="25400" cap="flat" cmpd="sng">
            <a:solidFill>
              <a:schemeClr val="tx1"/>
            </a:solidFill>
            <a:prstDash val="solid"/>
            <a:headEnd type="none" w="med" len="med"/>
            <a:tailEnd type="none" w="med" len="med"/>
          </a:ln>
        </p:spPr>
      </p:sp>
      <p:sp>
        <p:nvSpPr>
          <p:cNvPr id="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mj-lt"/>
                <a:ea typeface="+mj-ea"/>
                <a:cs typeface="+mj-cs"/>
              </a:rPr>
              <a:t>线性可分情况</a:t>
            </a:r>
            <a:endParaRPr kumimoji="0" lang="zh-CN" altLang="en-US" sz="44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mj-lt"/>
                <a:ea typeface="+mj-ea"/>
                <a:cs typeface="+mj-cs"/>
              </a:rPr>
              <a:t>线性不可分情况</a:t>
            </a:r>
            <a:endParaRPr kumimoji="0" lang="zh-CN" altLang="en-US" sz="44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mj-lt"/>
              <a:ea typeface="+mj-ea"/>
              <a:cs typeface="+mj-cs"/>
            </a:endParaRPr>
          </a:p>
        </p:txBody>
      </p:sp>
      <p:graphicFrame>
        <p:nvGraphicFramePr>
          <p:cNvPr id="34819" name="Object 7"/>
          <p:cNvGraphicFramePr>
            <a:graphicFrameLocks noGrp="1" noChangeAspect="1"/>
          </p:cNvGraphicFramePr>
          <p:nvPr>
            <p:ph idx="1"/>
          </p:nvPr>
        </p:nvGraphicFramePr>
        <p:xfrm>
          <a:off x="827088" y="1700213"/>
          <a:ext cx="7632700" cy="4872037"/>
        </p:xfrm>
        <a:graphic>
          <a:graphicData uri="http://schemas.openxmlformats.org/presentationml/2006/ole">
            <mc:AlternateContent xmlns:mc="http://schemas.openxmlformats.org/markup-compatibility/2006">
              <mc:Choice xmlns:v="urn:schemas-microsoft-com:vml" Requires="v">
                <p:oleObj spid="_x0000_s6146" name="" r:id="rId1" imgW="5054600" imgH="3225800" progId="Photoshop.Image.7">
                  <p:embed/>
                </p:oleObj>
              </mc:Choice>
              <mc:Fallback>
                <p:oleObj name="" r:id="rId1" imgW="5054600" imgH="3225800" progId="Photoshop.Image.7">
                  <p:embed/>
                  <p:pic>
                    <p:nvPicPr>
                      <p:cNvPr id="0" name="图片 3075"/>
                      <p:cNvPicPr/>
                      <p:nvPr/>
                    </p:nvPicPr>
                    <p:blipFill>
                      <a:blip r:embed="rId2"/>
                      <a:srcRect/>
                      <a:stretch>
                        <a:fillRect/>
                      </a:stretch>
                    </p:blipFill>
                    <p:spPr>
                      <a:xfrm>
                        <a:off x="827088" y="1700213"/>
                        <a:ext cx="7632700" cy="4872037"/>
                      </a:xfrm>
                      <a:prstGeom prst="rect">
                        <a:avLst/>
                      </a:prstGeom>
                      <a:noFill/>
                      <a:ln w="38100">
                        <a:miter/>
                      </a:ln>
                    </p:spPr>
                  </p:pic>
                </p:oleObj>
              </mc:Fallback>
            </mc:AlternateContent>
          </a:graphicData>
        </a:graphic>
      </p:graphicFrame>
      <p:sp>
        <p:nvSpPr>
          <p:cNvPr id="24585" name="Line 9"/>
          <p:cNvSpPr/>
          <p:nvPr/>
        </p:nvSpPr>
        <p:spPr>
          <a:xfrm>
            <a:off x="3132138" y="1844675"/>
            <a:ext cx="2592387" cy="4321175"/>
          </a:xfrm>
          <a:prstGeom prst="line">
            <a:avLst/>
          </a:prstGeom>
          <a:ln w="2857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nvSpPr>
        <p:spPr>
          <a:xfrm>
            <a:off x="250825" y="1916113"/>
            <a:ext cx="8229600" cy="2303463"/>
          </a:xfrm>
          <a:prstGeom prst="rect">
            <a:avLst/>
          </a:prstGeom>
          <a:noFill/>
          <a:ln>
            <a:noFill/>
          </a:ln>
          <a:effectLst/>
        </p:spPr>
        <p:txBody>
          <a:bodyPr lIns="0" rIns="1800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1143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schemeClr val="bg1"/>
                </a:solidFill>
                <a:effectLst/>
                <a:uLnTx/>
                <a:uFillTx/>
                <a:latin typeface="+mn-lt"/>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假设已知一组容量为</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的样本集，如果有一个线性分类器能把每个样本正确分类，则称这组样本集为线性可分的；否则称为线性不可分的。反过来，如果样本集是线性可分的，则必然存在一个线性分类器能把每个样本正确分类</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5060" name="Rectangle 4"/>
          <p:cNvSpPr>
            <a:spLocks noChangeArrowheads="1"/>
          </p:cNvSpPr>
          <p:nvPr/>
        </p:nvSpPr>
        <p:spPr bwMode="auto">
          <a:xfrm>
            <a:off x="611188" y="1196975"/>
            <a:ext cx="2217738" cy="58420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bg2">
                    <a:lumMod val="60000"/>
                    <a:lumOff val="40000"/>
                  </a:schemeClr>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线性可分性</a:t>
            </a:r>
            <a:endParaRPr kumimoji="0" lang="zh-CN" altLang="en-US" sz="3200" b="1" i="0" u="none" strike="noStrike" kern="1200" cap="none" spc="0" normalizeH="0" baseline="0" noProof="0">
              <a:ln>
                <a:noFill/>
              </a:ln>
              <a:solidFill>
                <a:schemeClr val="bg2">
                  <a:lumMod val="60000"/>
                  <a:lumOff val="40000"/>
                </a:schemeClr>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 calcmode="lin" valueType="num">
                                      <p:cBhvr>
                                        <p:cTn id="7" dur="2000" fill="hold"/>
                                        <p:tgtEl>
                                          <p:spTgt spid="45060"/>
                                        </p:tgtEl>
                                        <p:attrNameLst>
                                          <p:attrName>ppt_x</p:attrName>
                                        </p:attrNameLst>
                                      </p:cBhvr>
                                      <p:tavLst>
                                        <p:tav tm="0">
                                          <p:val>
                                            <p:strVal val="0-#ppt_w/2"/>
                                          </p:val>
                                        </p:tav>
                                        <p:tav tm="100000">
                                          <p:val>
                                            <p:strVal val="#ppt_x"/>
                                          </p:val>
                                        </p:tav>
                                      </p:tavLst>
                                    </p:anim>
                                    <p:anim calcmode="lin" valueType="num">
                                      <p:cBhvr>
                                        <p:cTn id="8" dur="20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grpId="0" nodeType="clickEffect">
                                  <p:stCondLst>
                                    <p:cond delay="0"/>
                                  </p:stCondLst>
                                  <p:childTnLst>
                                    <p:set>
                                      <p:cBhvr>
                                        <p:cTn id="12" dur="1" fill="hold">
                                          <p:stCondLst>
                                            <p:cond delay="0"/>
                                          </p:stCondLst>
                                        </p:cTn>
                                        <p:tgtEl>
                                          <p:spTgt spid="45059">
                                            <p:bg/>
                                          </p:spTgt>
                                        </p:tgtEl>
                                        <p:attrNameLst>
                                          <p:attrName>style.visibility</p:attrName>
                                        </p:attrNameLst>
                                      </p:cBhvr>
                                      <p:to>
                                        <p:strVal val="visible"/>
                                      </p:to>
                                    </p:set>
                                    <p:animEffect transition="in" filter="wedge">
                                      <p:cBhvr>
                                        <p:cTn id="13" dur="2000"/>
                                        <p:tgtEl>
                                          <p:spTgt spid="45059">
                                            <p:bg/>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45059">
                                            <p:txEl>
                                              <p:pRg st="0" end="0"/>
                                            </p:txEl>
                                          </p:spTgt>
                                        </p:tgtEl>
                                        <p:attrNameLst>
                                          <p:attrName>style.visibility</p:attrName>
                                        </p:attrNameLst>
                                      </p:cBhvr>
                                      <p:to>
                                        <p:strVal val="visible"/>
                                      </p:to>
                                    </p:set>
                                    <p:animEffect transition="in" filter="wedge">
                                      <p:cBhvr>
                                        <p:cTn id="18" dur="2000"/>
                                        <p:tgtEl>
                                          <p:spTgt spid="450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P spid="4506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468630" y="764223"/>
            <a:ext cx="8229600" cy="1079500"/>
          </a:xfrm>
        </p:spPr>
        <p:txBody>
          <a:bodyPr vert="horz" wrap="square" lIns="0" tIns="45720" rIns="18000" bIns="45720" numCol="1" anchor="t" anchorCtr="0" compatLnSpc="1"/>
          <a:lstStyle/>
          <a:p>
            <a:pPr marL="342900" marR="0" lvl="0" indent="-1143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设</a:t>
            </a:r>
            <a:r>
              <a:rPr lang="zh-CN" altLang="en-US" sz="2800" b="1" noProof="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特征向量</a:t>
            </a:r>
            <a:r>
              <a:rPr kumimoji="0" lang="zh-CN" altLang="en-US"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x</a:t>
            </a: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是</a:t>
            </a:r>
            <a:r>
              <a:rPr kumimoji="0" lang="zh-CN" altLang="en-US"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d</a:t>
            </a: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维的，</a:t>
            </a:r>
            <a:r>
              <a:rPr kumimoji="0" lang="zh-CN" altLang="en-US"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x </a:t>
            </a: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800"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x</a:t>
            </a:r>
            <a:r>
              <a:rPr kumimoji="0" lang="zh-CN" altLang="en-US" sz="2800" i="0" u="none" strike="noStrike" kern="1200" cap="none" spc="0" normalizeH="0" baseline="-25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2800" i="0" u="none" strike="noStrike" kern="1200" cap="none" spc="0" normalizeH="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800"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x</a:t>
            </a:r>
            <a:r>
              <a:rPr kumimoji="0" lang="zh-CN" altLang="en-US" sz="2800" i="0" u="none" strike="noStrike" kern="1200" cap="none" spc="0" normalizeH="0" baseline="-25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a:t>
            </a:r>
            <a:r>
              <a:rPr kumimoji="0" lang="zh-CN" altLang="en-US" sz="2800"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800"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x</a:t>
            </a:r>
            <a:r>
              <a:rPr kumimoji="0" lang="zh-CN" altLang="en-US" sz="2800" i="1" u="none" strike="noStrike" kern="1200" cap="none" spc="0" normalizeH="0" baseline="-25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d</a:t>
            </a:r>
            <a:r>
              <a:rPr kumimoji="0" lang="zh-CN" altLang="en-US" sz="2800"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i="0" u="none" strike="noStrike" kern="1200" cap="none" spc="0" normalizeH="0" baseline="30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a:t>
            </a: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342900" marR="0" lvl="0" indent="-1143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类别数</a:t>
            </a:r>
            <a:r>
              <a:rPr kumimoji="0" lang="zh-CN" altLang="en-US"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m</a:t>
            </a:r>
            <a:r>
              <a:rPr kumimoji="0" lang="zh-CN" altLang="en-US" sz="2800" b="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 </a:t>
            </a: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2。设线性判别函数的一般形式为</a:t>
            </a: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53" name="Rectangle 5"/>
          <p:cNvSpPr>
            <a:spLocks noChangeArrowheads="1"/>
          </p:cNvSpPr>
          <p:nvPr/>
        </p:nvSpPr>
        <p:spPr bwMode="auto">
          <a:xfrm>
            <a:off x="2988310" y="1917065"/>
            <a:ext cx="2790190" cy="521970"/>
          </a:xfrm>
          <a:prstGeom prst="rect">
            <a:avLst/>
          </a:prstGeom>
          <a:noFill/>
          <a:ln>
            <a:noFill/>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g </a:t>
            </a:r>
            <a:r>
              <a:rPr kumimoji="0" lang="en-US" altLang="zh-CN" sz="2800" b="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x </a:t>
            </a:r>
            <a:r>
              <a:rPr kumimoji="0" lang="en-US" altLang="zh-CN" sz="2800" b="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w</a:t>
            </a:r>
            <a:r>
              <a:rPr kumimoji="0" lang="en-US" altLang="zh-CN" sz="2800" b="1" i="0" u="none" strike="noStrike" kern="1200" cap="none" spc="0" normalizeH="0" baseline="30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x + w</a:t>
            </a:r>
            <a:r>
              <a:rPr kumimoji="0" lang="en-US" altLang="zh-CN" sz="2800" b="1" i="0" u="none" strike="noStrike" kern="1200" cap="none" spc="0" normalizeH="0" baseline="-30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0</a:t>
            </a:r>
            <a:endParaRPr kumimoji="0" lang="en-US" altLang="zh-CN" sz="2800" b="1" i="0" u="none" strike="noStrike" kern="1200" cap="none" spc="0" normalizeH="0" baseline="-30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63" name="Rectangle 15"/>
          <p:cNvSpPr>
            <a:spLocks noChangeArrowheads="1"/>
          </p:cNvSpPr>
          <p:nvPr/>
        </p:nvSpPr>
        <p:spPr bwMode="auto">
          <a:xfrm>
            <a:off x="755333" y="2639060"/>
            <a:ext cx="4660900"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权向量</a:t>
            </a:r>
            <a:r>
              <a:rPr kumimoji="0" lang="zh-CN" altLang="en-US"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w</a:t>
            </a: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 ( </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w</a:t>
            </a:r>
            <a:r>
              <a:rPr kumimoji="0" lang="en-US" altLang="zh-CN" sz="2800" b="1" i="0" u="none" strike="noStrike" kern="1200" cap="none" spc="0" normalizeH="0" baseline="-25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1,  </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w</a:t>
            </a:r>
            <a:r>
              <a:rPr kumimoji="0" lang="en-US" altLang="zh-CN" sz="2800" b="1" i="0" u="none" strike="noStrike" kern="1200" cap="none" spc="0" normalizeH="0" baseline="-25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a:t>
            </a: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w</a:t>
            </a:r>
            <a:r>
              <a:rPr kumimoji="0" lang="en-US" altLang="zh-CN" sz="2800" b="1" i="0" u="none" strike="noStrike" kern="1200" cap="none" spc="0" normalizeH="0" baseline="-25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d </a:t>
            </a: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1" i="0" u="none" strike="noStrike" kern="1200" cap="none" spc="0" normalizeH="0" baseline="30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a:t>
            </a:r>
            <a:endParaRPr kumimoji="0" lang="en-US" altLang="zh-CN" sz="2800" b="1" i="0" u="none" strike="noStrike" kern="1200" cap="none" spc="0" normalizeH="0" baseline="30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64" name="Rectangle 16"/>
          <p:cNvSpPr>
            <a:spLocks noChangeArrowheads="1"/>
          </p:cNvSpPr>
          <p:nvPr/>
        </p:nvSpPr>
        <p:spPr bwMode="auto">
          <a:xfrm>
            <a:off x="826770" y="3286760"/>
            <a:ext cx="1963738"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阈   值</a:t>
            </a:r>
            <a:r>
              <a:rPr kumimoji="0" lang="zh-CN" altLang="en-US"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w </a:t>
            </a:r>
            <a:r>
              <a:rPr kumimoji="0" lang="en-US" altLang="zh-CN" sz="2800" b="1" i="1" u="none" strike="noStrike" kern="1200" cap="none" spc="0" normalizeH="0" baseline="-25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o</a:t>
            </a:r>
            <a:endParaRPr kumimoji="0" lang="en-US" altLang="zh-CN" sz="2800" b="1" i="1" u="none" strike="noStrike" kern="1200" cap="none" spc="0" normalizeH="0" baseline="-25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65" name="Rectangle 17"/>
          <p:cNvSpPr>
            <a:spLocks noChangeArrowheads="1"/>
          </p:cNvSpPr>
          <p:nvPr/>
        </p:nvSpPr>
        <p:spPr bwMode="auto">
          <a:xfrm>
            <a:off x="826770" y="4496435"/>
            <a:ext cx="1606550"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rPr>
              <a:t>决策规则</a:t>
            </a:r>
            <a:endParaRPr kumimoji="0" lang="zh-CN" altLang="en-US" sz="28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endParaRPr>
          </a:p>
        </p:txBody>
      </p:sp>
      <p:sp>
        <p:nvSpPr>
          <p:cNvPr id="27666" name="Rectangle 18"/>
          <p:cNvSpPr>
            <a:spLocks noChangeArrowheads="1"/>
          </p:cNvSpPr>
          <p:nvPr/>
        </p:nvSpPr>
        <p:spPr bwMode="auto">
          <a:xfrm>
            <a:off x="3346133" y="4150360"/>
            <a:ext cx="2874010" cy="583565"/>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g </a:t>
            </a: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x</a:t>
            </a: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0,  </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x</a:t>
            </a: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32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ω</a:t>
            </a:r>
            <a:r>
              <a:rPr kumimoji="0" lang="en-US" altLang="zh-CN" sz="2800" b="1" i="0" u="none" strike="noStrike" kern="1200" cap="none" spc="0" normalizeH="0" baseline="-25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1</a:t>
            </a:r>
            <a:endParaRPr kumimoji="0" lang="en-US" altLang="zh-CN" sz="2800" b="1" i="0" u="none" strike="noStrike" kern="1200" cap="none" spc="0" normalizeH="0" baseline="-25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67" name="Rectangle 19"/>
          <p:cNvSpPr>
            <a:spLocks noChangeArrowheads="1"/>
          </p:cNvSpPr>
          <p:nvPr/>
        </p:nvSpPr>
        <p:spPr bwMode="auto">
          <a:xfrm>
            <a:off x="3346133" y="4771073"/>
            <a:ext cx="2874010" cy="583565"/>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g </a:t>
            </a: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x</a:t>
            </a: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0,  </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x</a:t>
            </a: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32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ω</a:t>
            </a:r>
            <a:r>
              <a:rPr kumimoji="0" lang="en-US" altLang="zh-CN" sz="2800" b="1" i="0" u="none" strike="noStrike" kern="1200" cap="none" spc="0" normalizeH="0" baseline="-25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a:t>
            </a:r>
            <a:endParaRPr kumimoji="0" lang="en-US" altLang="zh-CN" sz="2800" b="1" i="0" u="none" strike="noStrike" kern="1200" cap="none" spc="0" normalizeH="0" baseline="-2500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1328" name="组合 141327"/>
          <p:cNvGrpSpPr/>
          <p:nvPr/>
        </p:nvGrpSpPr>
        <p:grpSpPr>
          <a:xfrm>
            <a:off x="6588443" y="2682558"/>
            <a:ext cx="2160587" cy="1728787"/>
            <a:chOff x="3833" y="2795"/>
            <a:chExt cx="1361" cy="1089"/>
          </a:xfrm>
        </p:grpSpPr>
        <p:pic>
          <p:nvPicPr>
            <p:cNvPr id="141325" name="图片 141324" descr="吴2"/>
            <p:cNvPicPr>
              <a:picLocks noChangeAspect="1"/>
            </p:cNvPicPr>
            <p:nvPr/>
          </p:nvPicPr>
          <p:blipFill>
            <a:blip r:embed="rId1"/>
            <a:srcRect l="13725" t="5162" r="13354" b="18121"/>
            <a:stretch>
              <a:fillRect/>
            </a:stretch>
          </p:blipFill>
          <p:spPr>
            <a:xfrm>
              <a:off x="3833" y="2795"/>
              <a:ext cx="1361" cy="1088"/>
            </a:xfrm>
            <a:prstGeom prst="rect">
              <a:avLst/>
            </a:prstGeom>
            <a:noFill/>
            <a:ln w="9525">
              <a:noFill/>
            </a:ln>
          </p:spPr>
        </p:pic>
        <p:sp>
          <p:nvSpPr>
            <p:cNvPr id="141326" name="直接连接符 141325"/>
            <p:cNvSpPr/>
            <p:nvPr/>
          </p:nvSpPr>
          <p:spPr>
            <a:xfrm>
              <a:off x="3905" y="3884"/>
              <a:ext cx="1243" cy="0"/>
            </a:xfrm>
            <a:prstGeom prst="line">
              <a:avLst/>
            </a:prstGeom>
            <a:ln w="9525" cap="flat" cmpd="sng">
              <a:solidFill>
                <a:schemeClr val="tx1"/>
              </a:solidFill>
              <a:prstDash val="solid"/>
              <a:headEnd type="none" w="med" len="med"/>
              <a:tailEnd type="triangle" w="med" len="med"/>
            </a:ln>
          </p:spPr>
        </p:sp>
      </p:grpSp>
      <p:sp>
        <p:nvSpPr>
          <p:cNvPr id="2" name="文本框 1"/>
          <p:cNvSpPr txBox="1"/>
          <p:nvPr/>
        </p:nvSpPr>
        <p:spPr>
          <a:xfrm>
            <a:off x="8388985" y="2714625"/>
            <a:ext cx="865505" cy="368300"/>
          </a:xfrm>
          <a:prstGeom prst="rect">
            <a:avLst/>
          </a:prstGeom>
          <a:noFill/>
        </p:spPr>
        <p:txBody>
          <a:bodyPr wrap="none" rtlCol="0" anchor="t">
            <a:spAutoFit/>
          </a:bodyPr>
          <a:lstStyle/>
          <a:p>
            <a:r>
              <a:rPr lang="en-US" altLang="zh-CN" b="1" i="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g </a:t>
            </a:r>
            <a:r>
              <a:rPr lang="en-US" altLang="zh-CN" b="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en-US" altLang="zh-CN" b="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)=0</a:t>
            </a:r>
            <a:endParaRPr lang="en-US" altLang="zh-CN" b="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10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10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653"/>
                                        </p:tgtEl>
                                        <p:attrNameLst>
                                          <p:attrName>style.visibility</p:attrName>
                                        </p:attrNameLst>
                                      </p:cBhvr>
                                      <p:to>
                                        <p:strVal val="visible"/>
                                      </p:to>
                                    </p:set>
                                    <p:anim calcmode="lin" valueType="num">
                                      <p:cBhvr additive="base">
                                        <p:cTn id="19" dur="1000" fill="hold"/>
                                        <p:tgtEl>
                                          <p:spTgt spid="27653"/>
                                        </p:tgtEl>
                                        <p:attrNameLst>
                                          <p:attrName>ppt_x</p:attrName>
                                        </p:attrNameLst>
                                      </p:cBhvr>
                                      <p:tavLst>
                                        <p:tav tm="0">
                                          <p:val>
                                            <p:strVal val="1+#ppt_w/2"/>
                                          </p:val>
                                        </p:tav>
                                        <p:tav tm="100000">
                                          <p:val>
                                            <p:strVal val="#ppt_x"/>
                                          </p:val>
                                        </p:tav>
                                      </p:tavLst>
                                    </p:anim>
                                    <p:anim calcmode="lin" valueType="num">
                                      <p:cBhvr additive="base">
                                        <p:cTn id="20" dur="1000" fill="hold"/>
                                        <p:tgtEl>
                                          <p:spTgt spid="276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63"/>
                                        </p:tgtEl>
                                        <p:attrNameLst>
                                          <p:attrName>style.visibility</p:attrName>
                                        </p:attrNameLst>
                                      </p:cBhvr>
                                      <p:to>
                                        <p:strVal val="visible"/>
                                      </p:to>
                                    </p:set>
                                    <p:anim calcmode="lin" valueType="num">
                                      <p:cBhvr additive="base">
                                        <p:cTn id="25" dur="1000" fill="hold"/>
                                        <p:tgtEl>
                                          <p:spTgt spid="27663"/>
                                        </p:tgtEl>
                                        <p:attrNameLst>
                                          <p:attrName>ppt_x</p:attrName>
                                        </p:attrNameLst>
                                      </p:cBhvr>
                                      <p:tavLst>
                                        <p:tav tm="0">
                                          <p:val>
                                            <p:strVal val="0-#ppt_w/2"/>
                                          </p:val>
                                        </p:tav>
                                        <p:tav tm="100000">
                                          <p:val>
                                            <p:strVal val="#ppt_x"/>
                                          </p:val>
                                        </p:tav>
                                      </p:tavLst>
                                    </p:anim>
                                    <p:anim calcmode="lin" valueType="num">
                                      <p:cBhvr additive="base">
                                        <p:cTn id="26" dur="1000" fill="hold"/>
                                        <p:tgtEl>
                                          <p:spTgt spid="2766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664"/>
                                        </p:tgtEl>
                                        <p:attrNameLst>
                                          <p:attrName>style.visibility</p:attrName>
                                        </p:attrNameLst>
                                      </p:cBhvr>
                                      <p:to>
                                        <p:strVal val="visible"/>
                                      </p:to>
                                    </p:set>
                                    <p:anim calcmode="lin" valueType="num">
                                      <p:cBhvr additive="base">
                                        <p:cTn id="31" dur="1000" fill="hold"/>
                                        <p:tgtEl>
                                          <p:spTgt spid="27664"/>
                                        </p:tgtEl>
                                        <p:attrNameLst>
                                          <p:attrName>ppt_x</p:attrName>
                                        </p:attrNameLst>
                                      </p:cBhvr>
                                      <p:tavLst>
                                        <p:tav tm="0">
                                          <p:val>
                                            <p:strVal val="0-#ppt_w/2"/>
                                          </p:val>
                                        </p:tav>
                                        <p:tav tm="100000">
                                          <p:val>
                                            <p:strVal val="#ppt_x"/>
                                          </p:val>
                                        </p:tav>
                                      </p:tavLst>
                                    </p:anim>
                                    <p:anim calcmode="lin" valueType="num">
                                      <p:cBhvr additive="base">
                                        <p:cTn id="32" dur="1000" fill="hold"/>
                                        <p:tgtEl>
                                          <p:spTgt spid="2766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665"/>
                                        </p:tgtEl>
                                        <p:attrNameLst>
                                          <p:attrName>style.visibility</p:attrName>
                                        </p:attrNameLst>
                                      </p:cBhvr>
                                      <p:to>
                                        <p:strVal val="visible"/>
                                      </p:to>
                                    </p:set>
                                    <p:animEffect transition="in" filter="wipe(left)">
                                      <p:cBhvr>
                                        <p:cTn id="37" dur="1000"/>
                                        <p:tgtEl>
                                          <p:spTgt spid="276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666"/>
                                        </p:tgtEl>
                                        <p:attrNameLst>
                                          <p:attrName>style.visibility</p:attrName>
                                        </p:attrNameLst>
                                      </p:cBhvr>
                                      <p:to>
                                        <p:strVal val="visible"/>
                                      </p:to>
                                    </p:set>
                                    <p:animEffect transition="in" filter="wipe(left)">
                                      <p:cBhvr>
                                        <p:cTn id="42" dur="1000"/>
                                        <p:tgtEl>
                                          <p:spTgt spid="2766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7667"/>
                                        </p:tgtEl>
                                        <p:attrNameLst>
                                          <p:attrName>style.visibility</p:attrName>
                                        </p:attrNameLst>
                                      </p:cBhvr>
                                      <p:to>
                                        <p:strVal val="visible"/>
                                      </p:to>
                                    </p:set>
                                    <p:animEffect transition="in" filter="wipe(left)">
                                      <p:cBhvr>
                                        <p:cTn id="45" dur="1000"/>
                                        <p:tgtEl>
                                          <p:spTgt spid="27667"/>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141328"/>
                                        </p:tgtEl>
                                        <p:attrNameLst>
                                          <p:attrName>style.visibility</p:attrName>
                                        </p:attrNameLst>
                                      </p:cBhvr>
                                      <p:to>
                                        <p:strVal val="visible"/>
                                      </p:to>
                                    </p:set>
                                    <p:animEffect transition="in" filter="wheel(1)">
                                      <p:cBhvr>
                                        <p:cTn id="50" dur="2000"/>
                                        <p:tgtEl>
                                          <p:spTgt spid="14132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P spid="27653" grpId="0" bldLvl="0" animBg="1"/>
      <p:bldP spid="27663" grpId="0" bldLvl="0" animBg="1"/>
      <p:bldP spid="27664" grpId="0" bldLvl="0" animBg="1"/>
      <p:bldP spid="27665" grpId="0" bldLvl="0" animBg="1"/>
      <p:bldP spid="27666" grpId="0" bldLvl="0" animBg="1"/>
      <p:bldP spid="27667" grpId="0" bldLvl="0" animBg="1"/>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ChangeArrowheads="1"/>
          </p:cNvSpPr>
          <p:nvPr/>
        </p:nvSpPr>
        <p:spPr bwMode="auto">
          <a:xfrm>
            <a:off x="5219700" y="1916113"/>
            <a:ext cx="3384550" cy="1871663"/>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5869" name="AutoShape 29"/>
          <p:cNvSpPr/>
          <p:nvPr/>
        </p:nvSpPr>
        <p:spPr>
          <a:xfrm rot="2796139">
            <a:off x="5965190" y="1561465"/>
            <a:ext cx="2061210" cy="99060"/>
          </a:xfrm>
          <a:prstGeom prst="rightArrow">
            <a:avLst>
              <a:gd name="adj1" fmla="val 33209"/>
              <a:gd name="adj2" fmla="val 179992"/>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5848" name="Line 8"/>
          <p:cNvSpPr/>
          <p:nvPr/>
        </p:nvSpPr>
        <p:spPr>
          <a:xfrm flipH="1">
            <a:off x="5795963" y="2073275"/>
            <a:ext cx="2305050" cy="1584325"/>
          </a:xfrm>
          <a:prstGeom prst="line">
            <a:avLst/>
          </a:prstGeom>
          <a:ln w="38100" cap="flat" cmpd="sng">
            <a:solidFill>
              <a:srgbClr val="FF00FF"/>
            </a:solidFill>
            <a:prstDash val="solid"/>
            <a:headEnd type="none" w="med" len="med"/>
            <a:tailEnd type="none" w="med" len="med"/>
          </a:ln>
        </p:spPr>
      </p:sp>
      <p:grpSp>
        <p:nvGrpSpPr>
          <p:cNvPr id="2" name="Group 30"/>
          <p:cNvGrpSpPr/>
          <p:nvPr/>
        </p:nvGrpSpPr>
        <p:grpSpPr>
          <a:xfrm>
            <a:off x="5219700" y="1916113"/>
            <a:ext cx="3384550" cy="1812925"/>
            <a:chOff x="3288" y="1207"/>
            <a:chExt cx="2132" cy="1142"/>
          </a:xfrm>
        </p:grpSpPr>
        <p:sp>
          <p:nvSpPr>
            <p:cNvPr id="37910" name="Line 6"/>
            <p:cNvSpPr/>
            <p:nvPr/>
          </p:nvSpPr>
          <p:spPr>
            <a:xfrm>
              <a:off x="3288" y="2349"/>
              <a:ext cx="2132" cy="0"/>
            </a:xfrm>
            <a:prstGeom prst="line">
              <a:avLst/>
            </a:prstGeom>
            <a:ln w="9525" cap="flat" cmpd="sng">
              <a:solidFill>
                <a:schemeClr val="tx1"/>
              </a:solidFill>
              <a:prstDash val="solid"/>
              <a:headEnd type="none" w="med" len="med"/>
              <a:tailEnd type="triangle" w="med" len="med"/>
            </a:ln>
          </p:spPr>
        </p:sp>
        <p:sp>
          <p:nvSpPr>
            <p:cNvPr id="37911" name="Line 7"/>
            <p:cNvSpPr/>
            <p:nvPr/>
          </p:nvSpPr>
          <p:spPr>
            <a:xfrm flipV="1">
              <a:off x="3334" y="1260"/>
              <a:ext cx="0" cy="1089"/>
            </a:xfrm>
            <a:prstGeom prst="line">
              <a:avLst/>
            </a:prstGeom>
            <a:ln w="9525" cap="flat" cmpd="sng">
              <a:solidFill>
                <a:schemeClr val="tx1"/>
              </a:solidFill>
              <a:prstDash val="solid"/>
              <a:headEnd type="none" w="med" len="med"/>
              <a:tailEnd type="triangle" w="med" len="med"/>
            </a:ln>
          </p:spPr>
        </p:sp>
        <p:sp>
          <p:nvSpPr>
            <p:cNvPr id="35849" name="Rectangle 9"/>
            <p:cNvSpPr>
              <a:spLocks noChangeArrowheads="1"/>
            </p:cNvSpPr>
            <p:nvPr/>
          </p:nvSpPr>
          <p:spPr bwMode="auto">
            <a:xfrm>
              <a:off x="3379" y="1207"/>
              <a:ext cx="304"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2</a:t>
              </a:r>
              <a:endPar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5850" name="Rectangle 10"/>
            <p:cNvSpPr>
              <a:spLocks noChangeArrowheads="1"/>
            </p:cNvSpPr>
            <p:nvPr/>
          </p:nvSpPr>
          <p:spPr bwMode="auto">
            <a:xfrm>
              <a:off x="5103" y="1986"/>
              <a:ext cx="304"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1</a:t>
              </a:r>
              <a:endPar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grpSp>
      <p:sp>
        <p:nvSpPr>
          <p:cNvPr id="35853" name="Rectangle 13"/>
          <p:cNvSpPr>
            <a:spLocks noChangeArrowheads="1"/>
          </p:cNvSpPr>
          <p:nvPr/>
        </p:nvSpPr>
        <p:spPr bwMode="auto">
          <a:xfrm>
            <a:off x="468313" y="692785"/>
            <a:ext cx="2921000"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决策面</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超平面</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H</a:t>
            </a:r>
            <a:endPar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5854" name="Rectangle 14"/>
          <p:cNvSpPr>
            <a:spLocks noChangeArrowheads="1"/>
          </p:cNvSpPr>
          <p:nvPr/>
        </p:nvSpPr>
        <p:spPr bwMode="auto">
          <a:xfrm>
            <a:off x="5424488" y="404178"/>
            <a:ext cx="1514475"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g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 0</a:t>
            </a:r>
            <a:endPar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5855" name="Rectangle 15"/>
          <p:cNvSpPr>
            <a:spLocks noChangeArrowheads="1"/>
          </p:cNvSpPr>
          <p:nvPr/>
        </p:nvSpPr>
        <p:spPr bwMode="auto">
          <a:xfrm>
            <a:off x="395605" y="1120458"/>
            <a:ext cx="4651375" cy="579438"/>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它将</a:t>
            </a:r>
            <a:r>
              <a:rPr kumimoji="0" lang="en-US" altLang="zh-CN"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ω </a:t>
            </a:r>
            <a:r>
              <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1</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类与</a:t>
            </a:r>
            <a:r>
              <a:rPr kumimoji="0" lang="en-US" altLang="zh-CN"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ω </a:t>
            </a:r>
            <a:r>
              <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2</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类的样本分开</a:t>
            </a:r>
            <a:endPar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5856" name="Rectangle 16"/>
          <p:cNvSpPr>
            <a:spLocks noChangeArrowheads="1"/>
          </p:cNvSpPr>
          <p:nvPr/>
        </p:nvSpPr>
        <p:spPr bwMode="auto">
          <a:xfrm>
            <a:off x="468313" y="1700213"/>
            <a:ext cx="4317365" cy="52197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决策面</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H</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的方向</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法向量</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w</a:t>
            </a:r>
            <a:endPar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grpSp>
        <p:nvGrpSpPr>
          <p:cNvPr id="3" name="Group 31"/>
          <p:cNvGrpSpPr/>
          <p:nvPr/>
        </p:nvGrpSpPr>
        <p:grpSpPr>
          <a:xfrm>
            <a:off x="5626100" y="2278063"/>
            <a:ext cx="1584325" cy="792162"/>
            <a:chOff x="3544" y="1435"/>
            <a:chExt cx="998" cy="499"/>
          </a:xfrm>
        </p:grpSpPr>
        <p:sp>
          <p:nvSpPr>
            <p:cNvPr id="35851" name="Oval 11" descr="大纸屑"/>
            <p:cNvSpPr>
              <a:spLocks noChangeArrowheads="1"/>
            </p:cNvSpPr>
            <p:nvPr/>
          </p:nvSpPr>
          <p:spPr bwMode="auto">
            <a:xfrm rot="-1535072">
              <a:off x="3544" y="1435"/>
              <a:ext cx="998" cy="499"/>
            </a:xfrm>
            <a:prstGeom prst="ellipse">
              <a:avLst/>
            </a:prstGeom>
            <a:pattFill prst="lgConfetti">
              <a:fgClr>
                <a:schemeClr val="bg2"/>
              </a:fgClr>
              <a:bgClr>
                <a:schemeClr val="bg1"/>
              </a:bgClr>
            </a:patt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5857" name="Rectangle 17"/>
            <p:cNvSpPr>
              <a:spLocks noChangeArrowheads="1"/>
            </p:cNvSpPr>
            <p:nvPr/>
          </p:nvSpPr>
          <p:spPr bwMode="auto">
            <a:xfrm>
              <a:off x="3833" y="1492"/>
              <a:ext cx="466"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ω1</a:t>
              </a:r>
              <a:endPar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grpSp>
      <p:grpSp>
        <p:nvGrpSpPr>
          <p:cNvPr id="4" name="Group 32"/>
          <p:cNvGrpSpPr/>
          <p:nvPr/>
        </p:nvGrpSpPr>
        <p:grpSpPr>
          <a:xfrm>
            <a:off x="6804025" y="2792413"/>
            <a:ext cx="1223963" cy="792162"/>
            <a:chOff x="4286" y="1759"/>
            <a:chExt cx="771" cy="499"/>
          </a:xfrm>
        </p:grpSpPr>
        <p:sp>
          <p:nvSpPr>
            <p:cNvPr id="37906" name="Oval 12" descr="10%"/>
            <p:cNvSpPr/>
            <p:nvPr/>
          </p:nvSpPr>
          <p:spPr>
            <a:xfrm>
              <a:off x="4286" y="1759"/>
              <a:ext cx="771" cy="499"/>
            </a:xfrm>
            <a:prstGeom prst="ellipse">
              <a:avLst/>
            </a:prstGeom>
            <a:pattFill prst="pct10">
              <a:fgClr>
                <a:schemeClr val="accent2"/>
              </a:fgClr>
              <a:bgClr>
                <a:schemeClr val="bg1"/>
              </a:bgClr>
            </a:pattFill>
            <a:ln w="9525">
              <a:noFill/>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5858" name="Rectangle 18"/>
            <p:cNvSpPr>
              <a:spLocks noChangeArrowheads="1"/>
            </p:cNvSpPr>
            <p:nvPr/>
          </p:nvSpPr>
          <p:spPr bwMode="auto">
            <a:xfrm>
              <a:off x="4468" y="1842"/>
              <a:ext cx="466"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ω2</a:t>
              </a:r>
              <a:endPar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grpSp>
      <p:sp>
        <p:nvSpPr>
          <p:cNvPr id="35860" name="Rectangle 20"/>
          <p:cNvSpPr>
            <a:spLocks noChangeArrowheads="1"/>
          </p:cNvSpPr>
          <p:nvPr/>
        </p:nvSpPr>
        <p:spPr bwMode="auto">
          <a:xfrm>
            <a:off x="468313" y="2205038"/>
            <a:ext cx="4895850" cy="1445260"/>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一般来说</a:t>
            </a:r>
            <a:r>
              <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决策面将特征空间</a:t>
            </a:r>
            <a:endPar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分成两个半空间</a:t>
            </a:r>
            <a:r>
              <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分别对应于</a:t>
            </a:r>
            <a:endPar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ω</a:t>
            </a:r>
            <a:r>
              <a:rPr kumimoji="0" lang="en-US" altLang="zh-CN" sz="2800" b="1" i="0" u="none" strike="noStrike" kern="1200" cap="none" spc="0" normalizeH="0" baseline="-25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1</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类与</a:t>
            </a:r>
            <a:r>
              <a:rPr kumimoji="0" lang="en-US" altLang="zh-CN" sz="32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ω</a:t>
            </a:r>
            <a:r>
              <a:rPr kumimoji="0" lang="en-US" altLang="zh-CN" sz="2800" b="1" i="0" u="none" strike="noStrike" kern="1200" cap="none" spc="0" normalizeH="0" baseline="-25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2</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类的决策域</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R</a:t>
            </a:r>
            <a:r>
              <a:rPr kumimoji="0" lang="en-US" altLang="zh-CN" sz="2800" b="1" i="0" u="none" strike="noStrike" kern="1200" cap="none" spc="0" normalizeH="0" baseline="-25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1</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R</a:t>
            </a:r>
            <a:r>
              <a:rPr kumimoji="0" lang="en-US" altLang="zh-CN" sz="2800" b="1" i="0" u="none" strike="noStrike" kern="1200" cap="none" spc="0" normalizeH="0" baseline="-25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2</a:t>
            </a:r>
            <a:endParaRPr kumimoji="0" lang="en-US" altLang="zh-CN" sz="2800" b="1" i="0" u="none" strike="noStrike" kern="1200" cap="none" spc="0" normalizeH="0" baseline="-25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5862" name="Rectangle 22"/>
          <p:cNvSpPr>
            <a:spLocks noChangeArrowheads="1"/>
          </p:cNvSpPr>
          <p:nvPr/>
        </p:nvSpPr>
        <p:spPr bwMode="auto">
          <a:xfrm>
            <a:off x="395288" y="3789363"/>
            <a:ext cx="8352155" cy="583565"/>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由于当</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a:t>
            </a:r>
            <a:r>
              <a:rPr kumimoji="0" lang="en-US" altLang="zh-CN" sz="32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ω</a:t>
            </a:r>
            <a:r>
              <a:rPr kumimoji="0" lang="en-US" altLang="zh-CN" sz="2800" b="1" i="0" u="none" strike="noStrike" kern="1200" cap="none" spc="0" normalizeH="0" baseline="-25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1</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时</a:t>
            </a:r>
            <a:r>
              <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g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0 </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所以决策面的方向指向</a:t>
            </a:r>
            <a:r>
              <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R</a:t>
            </a:r>
            <a:r>
              <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1</a:t>
            </a:r>
            <a:endPar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5863" name="Rectangle 23"/>
          <p:cNvSpPr>
            <a:spLocks noChangeArrowheads="1"/>
          </p:cNvSpPr>
          <p:nvPr/>
        </p:nvSpPr>
        <p:spPr bwMode="auto">
          <a:xfrm>
            <a:off x="436563" y="4365625"/>
            <a:ext cx="4987925"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决策面</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H</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的正侧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R</a:t>
            </a:r>
            <a:r>
              <a:rPr kumimoji="0" lang="en-US" altLang="zh-CN" sz="2800" b="1" i="0" u="none" strike="noStrike" kern="1200" cap="none" spc="0" normalizeH="0" baseline="-25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1 </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所在的侧</a:t>
            </a:r>
            <a:endPar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5865" name="Rectangle 25"/>
          <p:cNvSpPr>
            <a:spLocks noChangeArrowheads="1"/>
          </p:cNvSpPr>
          <p:nvPr/>
        </p:nvSpPr>
        <p:spPr bwMode="auto">
          <a:xfrm>
            <a:off x="436563" y="4941888"/>
            <a:ext cx="4987925"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决策面</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H</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的负侧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R</a:t>
            </a:r>
            <a:r>
              <a:rPr kumimoji="0" lang="en-US" altLang="zh-CN" sz="2800" b="1" i="0" u="none" strike="noStrike" kern="1200" cap="none" spc="0" normalizeH="0" baseline="-25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2 </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所在的侧</a:t>
            </a:r>
            <a:endPar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5866" name="Rectangle 26"/>
          <p:cNvSpPr>
            <a:spLocks noChangeArrowheads="1"/>
          </p:cNvSpPr>
          <p:nvPr/>
        </p:nvSpPr>
        <p:spPr bwMode="auto">
          <a:xfrm>
            <a:off x="323850" y="5730875"/>
            <a:ext cx="7950200"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总之</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决策面的方向由</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w</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确定</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位置由阈值 </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w</a:t>
            </a:r>
            <a:r>
              <a:rPr kumimoji="0" lang="en-US" altLang="zh-CN" sz="2800" b="1" i="0" u="none" strike="noStrike" kern="1200" cap="none" spc="0" normalizeH="0" baseline="-30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0 </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确定</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endPar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5867" name="Line 27"/>
          <p:cNvSpPr/>
          <p:nvPr/>
        </p:nvSpPr>
        <p:spPr>
          <a:xfrm flipH="1" flipV="1">
            <a:off x="5867400" y="2924175"/>
            <a:ext cx="287338" cy="503238"/>
          </a:xfrm>
          <a:prstGeom prst="line">
            <a:avLst/>
          </a:prstGeom>
          <a:ln w="38100" cap="flat" cmpd="sng">
            <a:solidFill>
              <a:schemeClr val="tx1"/>
            </a:solidFill>
            <a:prstDash val="soli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53"/>
                                        </p:tgtEl>
                                        <p:attrNameLst>
                                          <p:attrName>style.visibility</p:attrName>
                                        </p:attrNameLst>
                                      </p:cBhvr>
                                      <p:to>
                                        <p:strVal val="visible"/>
                                      </p:to>
                                    </p:set>
                                    <p:anim calcmode="lin" valueType="num">
                                      <p:cBhvr additive="base">
                                        <p:cTn id="7" dur="1000" fill="hold"/>
                                        <p:tgtEl>
                                          <p:spTgt spid="35853"/>
                                        </p:tgtEl>
                                        <p:attrNameLst>
                                          <p:attrName>ppt_x</p:attrName>
                                        </p:attrNameLst>
                                      </p:cBhvr>
                                      <p:tavLst>
                                        <p:tav tm="0">
                                          <p:val>
                                            <p:strVal val="0-#ppt_w/2"/>
                                          </p:val>
                                        </p:tav>
                                        <p:tav tm="100000">
                                          <p:val>
                                            <p:strVal val="#ppt_x"/>
                                          </p:val>
                                        </p:tav>
                                      </p:tavLst>
                                    </p:anim>
                                    <p:anim calcmode="lin" valueType="num">
                                      <p:cBhvr additive="base">
                                        <p:cTn id="8" dur="1000" fill="hold"/>
                                        <p:tgtEl>
                                          <p:spTgt spid="358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5845"/>
                                        </p:tgtEl>
                                        <p:attrNameLst>
                                          <p:attrName>style.visibility</p:attrName>
                                        </p:attrNameLst>
                                      </p:cBhvr>
                                      <p:to>
                                        <p:strVal val="visible"/>
                                      </p:to>
                                    </p:set>
                                    <p:animEffect transition="in" filter="wipe(left)">
                                      <p:cBhvr>
                                        <p:cTn id="13" dur="500"/>
                                        <p:tgtEl>
                                          <p:spTgt spid="35845"/>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amond(in)">
                                      <p:cBhvr>
                                        <p:cTn id="18" dur="2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ircle(in)">
                                      <p:cBhvr>
                                        <p:cTn id="23" dur="2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edge">
                                      <p:cBhvr>
                                        <p:cTn id="28" dur="20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5848"/>
                                        </p:tgtEl>
                                        <p:attrNameLst>
                                          <p:attrName>style.visibility</p:attrName>
                                        </p:attrNameLst>
                                      </p:cBhvr>
                                      <p:to>
                                        <p:strVal val="visible"/>
                                      </p:to>
                                    </p:set>
                                    <p:animEffect transition="in" filter="wipe(down)">
                                      <p:cBhvr>
                                        <p:cTn id="33" dur="2000"/>
                                        <p:tgtEl>
                                          <p:spTgt spid="3584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35854"/>
                                        </p:tgtEl>
                                        <p:attrNameLst>
                                          <p:attrName>style.visibility</p:attrName>
                                        </p:attrNameLst>
                                      </p:cBhvr>
                                      <p:to>
                                        <p:strVal val="visible"/>
                                      </p:to>
                                    </p:set>
                                    <p:anim calcmode="lin" valueType="num">
                                      <p:cBhvr additive="base">
                                        <p:cTn id="38" dur="1000" fill="hold"/>
                                        <p:tgtEl>
                                          <p:spTgt spid="35854"/>
                                        </p:tgtEl>
                                        <p:attrNameLst>
                                          <p:attrName>ppt_x</p:attrName>
                                        </p:attrNameLst>
                                      </p:cBhvr>
                                      <p:tavLst>
                                        <p:tav tm="0">
                                          <p:val>
                                            <p:strVal val="1+#ppt_w/2"/>
                                          </p:val>
                                        </p:tav>
                                        <p:tav tm="100000">
                                          <p:val>
                                            <p:strVal val="#ppt_x"/>
                                          </p:val>
                                        </p:tav>
                                      </p:tavLst>
                                    </p:anim>
                                    <p:anim calcmode="lin" valueType="num">
                                      <p:cBhvr additive="base">
                                        <p:cTn id="39" dur="1000" fill="hold"/>
                                        <p:tgtEl>
                                          <p:spTgt spid="35854"/>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5869"/>
                                        </p:tgtEl>
                                        <p:attrNameLst>
                                          <p:attrName>style.visibility</p:attrName>
                                        </p:attrNameLst>
                                      </p:cBhvr>
                                      <p:to>
                                        <p:strVal val="visible"/>
                                      </p:to>
                                    </p:set>
                                    <p:animEffect transition="in" filter="wipe(up)">
                                      <p:cBhvr>
                                        <p:cTn id="44" dur="1000"/>
                                        <p:tgtEl>
                                          <p:spTgt spid="3586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5855"/>
                                        </p:tgtEl>
                                        <p:attrNameLst>
                                          <p:attrName>style.visibility</p:attrName>
                                        </p:attrNameLst>
                                      </p:cBhvr>
                                      <p:to>
                                        <p:strVal val="visible"/>
                                      </p:to>
                                    </p:set>
                                    <p:animEffect transition="in" filter="wipe(left)">
                                      <p:cBhvr>
                                        <p:cTn id="49" dur="1000"/>
                                        <p:tgtEl>
                                          <p:spTgt spid="3585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35856"/>
                                        </p:tgtEl>
                                        <p:attrNameLst>
                                          <p:attrName>style.visibility</p:attrName>
                                        </p:attrNameLst>
                                      </p:cBhvr>
                                      <p:to>
                                        <p:strVal val="visible"/>
                                      </p:to>
                                    </p:set>
                                    <p:anim calcmode="lin" valueType="num">
                                      <p:cBhvr additive="base">
                                        <p:cTn id="54" dur="1000" fill="hold"/>
                                        <p:tgtEl>
                                          <p:spTgt spid="35856"/>
                                        </p:tgtEl>
                                        <p:attrNameLst>
                                          <p:attrName>ppt_x</p:attrName>
                                        </p:attrNameLst>
                                      </p:cBhvr>
                                      <p:tavLst>
                                        <p:tav tm="0">
                                          <p:val>
                                            <p:strVal val="0-#ppt_w/2"/>
                                          </p:val>
                                        </p:tav>
                                        <p:tav tm="100000">
                                          <p:val>
                                            <p:strVal val="#ppt_x"/>
                                          </p:val>
                                        </p:tav>
                                      </p:tavLst>
                                    </p:anim>
                                    <p:anim calcmode="lin" valueType="num">
                                      <p:cBhvr additive="base">
                                        <p:cTn id="55" dur="1000" fill="hold"/>
                                        <p:tgtEl>
                                          <p:spTgt spid="35856"/>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35860"/>
                                        </p:tgtEl>
                                        <p:attrNameLst>
                                          <p:attrName>style.visibility</p:attrName>
                                        </p:attrNameLst>
                                      </p:cBhvr>
                                      <p:to>
                                        <p:strVal val="visible"/>
                                      </p:to>
                                    </p:set>
                                    <p:animEffect transition="in" filter="wipe(up)">
                                      <p:cBhvr>
                                        <p:cTn id="60" dur="1000"/>
                                        <p:tgtEl>
                                          <p:spTgt spid="3586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5862"/>
                                        </p:tgtEl>
                                        <p:attrNameLst>
                                          <p:attrName>style.visibility</p:attrName>
                                        </p:attrNameLst>
                                      </p:cBhvr>
                                      <p:to>
                                        <p:strVal val="visible"/>
                                      </p:to>
                                    </p:set>
                                    <p:animEffect transition="in" filter="wipe(left)">
                                      <p:cBhvr>
                                        <p:cTn id="65" dur="1000"/>
                                        <p:tgtEl>
                                          <p:spTgt spid="3586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35867"/>
                                        </p:tgtEl>
                                        <p:attrNameLst>
                                          <p:attrName>style.visibility</p:attrName>
                                        </p:attrNameLst>
                                      </p:cBhvr>
                                      <p:to>
                                        <p:strVal val="visible"/>
                                      </p:to>
                                    </p:set>
                                    <p:animEffect transition="in" filter="wipe(down)">
                                      <p:cBhvr>
                                        <p:cTn id="70" dur="2000"/>
                                        <p:tgtEl>
                                          <p:spTgt spid="35867"/>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35863"/>
                                        </p:tgtEl>
                                        <p:attrNameLst>
                                          <p:attrName>style.visibility</p:attrName>
                                        </p:attrNameLst>
                                      </p:cBhvr>
                                      <p:to>
                                        <p:strVal val="visible"/>
                                      </p:to>
                                    </p:set>
                                    <p:anim calcmode="lin" valueType="num">
                                      <p:cBhvr additive="base">
                                        <p:cTn id="75" dur="1000" fill="hold"/>
                                        <p:tgtEl>
                                          <p:spTgt spid="35863"/>
                                        </p:tgtEl>
                                        <p:attrNameLst>
                                          <p:attrName>ppt_x</p:attrName>
                                        </p:attrNameLst>
                                      </p:cBhvr>
                                      <p:tavLst>
                                        <p:tav tm="0">
                                          <p:val>
                                            <p:strVal val="0-#ppt_w/2"/>
                                          </p:val>
                                        </p:tav>
                                        <p:tav tm="100000">
                                          <p:val>
                                            <p:strVal val="#ppt_x"/>
                                          </p:val>
                                        </p:tav>
                                      </p:tavLst>
                                    </p:anim>
                                    <p:anim calcmode="lin" valueType="num">
                                      <p:cBhvr additive="base">
                                        <p:cTn id="76" dur="1000" fill="hold"/>
                                        <p:tgtEl>
                                          <p:spTgt spid="35863"/>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1" presetClass="entr" presetSubtype="0" fill="hold" nodeType="clickEffect">
                                  <p:stCondLst>
                                    <p:cond delay="0"/>
                                  </p:stCondLst>
                                  <p:childTnLst>
                                    <p:set>
                                      <p:cBhvr>
                                        <p:cTn id="80" dur="1000">
                                          <p:stCondLst>
                                            <p:cond delay="0"/>
                                          </p:stCondLst>
                                        </p:cTn>
                                        <p:tgtEl>
                                          <p:spTgt spid="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5865"/>
                                        </p:tgtEl>
                                        <p:attrNameLst>
                                          <p:attrName>style.visibility</p:attrName>
                                        </p:attrNameLst>
                                      </p:cBhvr>
                                      <p:to>
                                        <p:strVal val="visible"/>
                                      </p:to>
                                    </p:set>
                                    <p:anim calcmode="lin" valueType="num">
                                      <p:cBhvr additive="base">
                                        <p:cTn id="85" dur="1000" fill="hold"/>
                                        <p:tgtEl>
                                          <p:spTgt spid="35865"/>
                                        </p:tgtEl>
                                        <p:attrNameLst>
                                          <p:attrName>ppt_x</p:attrName>
                                        </p:attrNameLst>
                                      </p:cBhvr>
                                      <p:tavLst>
                                        <p:tav tm="0">
                                          <p:val>
                                            <p:strVal val="0-#ppt_w/2"/>
                                          </p:val>
                                        </p:tav>
                                        <p:tav tm="100000">
                                          <p:val>
                                            <p:strVal val="#ppt_x"/>
                                          </p:val>
                                        </p:tav>
                                      </p:tavLst>
                                    </p:anim>
                                    <p:anim calcmode="lin" valueType="num">
                                      <p:cBhvr additive="base">
                                        <p:cTn id="86" dur="1000" fill="hold"/>
                                        <p:tgtEl>
                                          <p:spTgt spid="35865"/>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1" presetClass="entr" presetSubtype="0" fill="hold" nodeType="clickEffect">
                                  <p:stCondLst>
                                    <p:cond delay="0"/>
                                  </p:stCondLst>
                                  <p:childTnLst>
                                    <p:set>
                                      <p:cBhvr>
                                        <p:cTn id="90" dur="1000">
                                          <p:stCondLst>
                                            <p:cond delay="0"/>
                                          </p:stCondLst>
                                        </p:cTn>
                                        <p:tgtEl>
                                          <p:spTgt spid="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5866"/>
                                        </p:tgtEl>
                                        <p:attrNameLst>
                                          <p:attrName>style.visibility</p:attrName>
                                        </p:attrNameLst>
                                      </p:cBhvr>
                                      <p:to>
                                        <p:strVal val="visible"/>
                                      </p:to>
                                    </p:set>
                                    <p:anim calcmode="lin" valueType="num">
                                      <p:cBhvr additive="base">
                                        <p:cTn id="95" dur="2000" fill="hold"/>
                                        <p:tgtEl>
                                          <p:spTgt spid="35866"/>
                                        </p:tgtEl>
                                        <p:attrNameLst>
                                          <p:attrName>ppt_x</p:attrName>
                                        </p:attrNameLst>
                                      </p:cBhvr>
                                      <p:tavLst>
                                        <p:tav tm="0">
                                          <p:val>
                                            <p:strVal val="#ppt_x"/>
                                          </p:val>
                                        </p:tav>
                                        <p:tav tm="100000">
                                          <p:val>
                                            <p:strVal val="#ppt_x"/>
                                          </p:val>
                                        </p:tav>
                                      </p:tavLst>
                                    </p:anim>
                                    <p:anim calcmode="lin" valueType="num">
                                      <p:cBhvr additive="base">
                                        <p:cTn id="96" dur="2000" fill="hold"/>
                                        <p:tgtEl>
                                          <p:spTgt spid="358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ldLvl="0" animBg="1"/>
      <p:bldP spid="35869" grpId="0" bldLvl="0" animBg="1"/>
      <p:bldP spid="35853" grpId="0" bldLvl="0" animBg="1"/>
      <p:bldP spid="35854" grpId="0" bldLvl="0" animBg="1"/>
      <p:bldP spid="35855" grpId="0" bldLvl="0" animBg="1"/>
      <p:bldP spid="35856" grpId="0" bldLvl="0" animBg="1"/>
      <p:bldP spid="35860" grpId="0" bldLvl="0" animBg="1"/>
      <p:bldP spid="35862" grpId="0" bldLvl="0" animBg="1"/>
      <p:bldP spid="35863" grpId="0" bldLvl="0" animBg="1"/>
      <p:bldP spid="35865" grpId="0" bldLvl="0" animBg="1"/>
      <p:bldP spid="3586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11505" y="3861118"/>
            <a:ext cx="7704138" cy="1373188"/>
          </a:xfrm>
          <a:prstGeom prst="rect">
            <a:avLst/>
          </a:prstGeom>
          <a:noFill/>
          <a:ln>
            <a:noFill/>
          </a:ln>
          <a:effectLst/>
        </p:spPr>
        <p:txBody>
          <a:bodyPr>
            <a:spAutoFit/>
          </a:bodyPr>
          <a:lstStyle/>
          <a:p>
            <a:pPr marR="0" defTabSz="914400" eaLnBrk="1" hangingPunct="1">
              <a:buClrTx/>
              <a:buSzTx/>
              <a:buFontTx/>
              <a:buNone/>
              <a:defRPr/>
            </a:pPr>
            <a:r>
              <a:rPr kumimoji="0" lang="zh-CN" altLang="en-US" sz="2800" b="1" kern="1200" cap="none" spc="0" normalizeH="0" baseline="0" noProof="0" dirty="0">
                <a:solidFill>
                  <a:schemeClr val="tx1"/>
                </a:solidFill>
                <a:effectLst/>
                <a:latin typeface="Arial" panose="020B0604020202020204" pitchFamily="34" charset="0"/>
                <a:ea typeface="华文楷体" panose="02010600040101010101" pitchFamily="2" charset="-122"/>
                <a:cs typeface="+mn-cs"/>
              </a:rPr>
              <a:t>总之，利用线性判别函数进行决策，就是用一个超平面把特征空间分割成两个决策区域。判别函数</a:t>
            </a:r>
            <a:r>
              <a:rPr kumimoji="0" lang="en-US" altLang="zh-CN" sz="2800" b="1" i="1" kern="1200" cap="none" spc="0" normalizeH="0" baseline="0" noProof="0" dirty="0">
                <a:solidFill>
                  <a:srgbClr val="00FF00"/>
                </a:solidFill>
                <a:effectLst>
                  <a:outerShdw blurRad="38100" dist="38100" dir="2700000" algn="tl">
                    <a:srgbClr val="000000"/>
                  </a:outerShdw>
                </a:effectLst>
                <a:latin typeface="Times New Roman" panose="02020603050405020304" pitchFamily="18" charset="0"/>
                <a:ea typeface="华文楷体" panose="02010600040101010101" pitchFamily="2" charset="-122"/>
                <a:cs typeface="+mn-cs"/>
              </a:rPr>
              <a:t>g</a:t>
            </a:r>
            <a:r>
              <a:rPr kumimoji="0" lang="en-US" altLang="zh-CN" sz="2800" b="1" kern="1200" cap="none" spc="0" normalizeH="0" baseline="0" noProof="0" dirty="0">
                <a:solidFill>
                  <a:srgbClr val="00FF00"/>
                </a:solidFill>
                <a:effectLst>
                  <a:outerShdw blurRad="38100" dist="38100" dir="2700000" algn="tl">
                    <a:srgbClr val="000000"/>
                  </a:outerShdw>
                </a:effectLst>
                <a:latin typeface="Times New Roman" panose="02020603050405020304" pitchFamily="18" charset="0"/>
                <a:ea typeface="华文楷体" panose="02010600040101010101" pitchFamily="2" charset="-122"/>
                <a:cs typeface="+mn-cs"/>
              </a:rPr>
              <a:t>(</a:t>
            </a:r>
            <a:r>
              <a:rPr kumimoji="0" lang="en-US" altLang="zh-CN" sz="2800" b="1" i="1" kern="1200" cap="none" spc="0" normalizeH="0" baseline="0" noProof="0" dirty="0">
                <a:solidFill>
                  <a:srgbClr val="00FF00"/>
                </a:solidFill>
                <a:effectLst>
                  <a:outerShdw blurRad="38100" dist="38100" dir="2700000" algn="tl">
                    <a:srgbClr val="000000"/>
                  </a:outerShdw>
                </a:effectLst>
                <a:latin typeface="Times New Roman" panose="02020603050405020304" pitchFamily="18" charset="0"/>
                <a:ea typeface="华文楷体" panose="02010600040101010101" pitchFamily="2" charset="-122"/>
                <a:cs typeface="+mn-cs"/>
              </a:rPr>
              <a:t>x</a:t>
            </a:r>
            <a:r>
              <a:rPr kumimoji="0" lang="en-US" altLang="zh-CN" sz="2800" b="1" kern="1200" cap="none" spc="0" normalizeH="0" baseline="0" noProof="0" dirty="0">
                <a:solidFill>
                  <a:srgbClr val="00FF00"/>
                </a:solidFill>
                <a:effectLst>
                  <a:outerShdw blurRad="38100" dist="38100" dir="2700000" algn="tl">
                    <a:srgbClr val="000000"/>
                  </a:outerShdw>
                </a:effectLst>
                <a:latin typeface="Times New Roman" panose="02020603050405020304" pitchFamily="18" charset="0"/>
                <a:ea typeface="华文楷体" panose="02010600040101010101" pitchFamily="2" charset="-122"/>
                <a:cs typeface="+mn-cs"/>
              </a:rPr>
              <a:t>)</a:t>
            </a:r>
            <a:r>
              <a:rPr kumimoji="0" lang="zh-CN" altLang="en-US" sz="2800" b="1" kern="1200" cap="none" spc="0" normalizeH="0" baseline="0" noProof="0" dirty="0">
                <a:solidFill>
                  <a:srgbClr val="00FF00"/>
                </a:solidFill>
                <a:effectLst>
                  <a:outerShdw blurRad="38100" dist="38100" dir="2700000" algn="tl">
                    <a:srgbClr val="000000"/>
                  </a:outerShdw>
                </a:effectLst>
                <a:latin typeface="Arial" panose="020B0604020202020204" pitchFamily="34" charset="0"/>
                <a:ea typeface="华文楷体" panose="02010600040101010101" pitchFamily="2" charset="-122"/>
                <a:cs typeface="+mn-cs"/>
              </a:rPr>
              <a:t>正比于</a:t>
            </a:r>
            <a:r>
              <a:rPr kumimoji="0" lang="en-US" altLang="zh-CN" sz="2800" b="1" i="1" kern="1200" cap="none" spc="0" normalizeH="0" baseline="0" noProof="0" dirty="0">
                <a:solidFill>
                  <a:srgbClr val="00FF00"/>
                </a:solidFill>
                <a:effectLst>
                  <a:outerShdw blurRad="38100" dist="38100" dir="2700000" algn="tl">
                    <a:srgbClr val="000000"/>
                  </a:outerShdw>
                </a:effectLst>
                <a:latin typeface="Times New Roman" panose="02020603050405020304" pitchFamily="18" charset="0"/>
                <a:ea typeface="华文楷体" panose="02010600040101010101" pitchFamily="2" charset="-122"/>
                <a:cs typeface="+mn-cs"/>
              </a:rPr>
              <a:t>x</a:t>
            </a:r>
            <a:r>
              <a:rPr kumimoji="0" lang="zh-CN" altLang="en-US" sz="2800" b="1" kern="1200" cap="none" spc="0" normalizeH="0" baseline="0" noProof="0" dirty="0">
                <a:solidFill>
                  <a:srgbClr val="00FF00"/>
                </a:solidFill>
                <a:effectLst>
                  <a:outerShdw blurRad="38100" dist="38100" dir="2700000" algn="tl">
                    <a:srgbClr val="000000"/>
                  </a:outerShdw>
                </a:effectLst>
                <a:latin typeface="Arial" panose="020B0604020202020204" pitchFamily="34" charset="0"/>
                <a:ea typeface="华文楷体" panose="02010600040101010101" pitchFamily="2" charset="-122"/>
                <a:cs typeface="+mn-cs"/>
              </a:rPr>
              <a:t>点到超平面的有向距离</a:t>
            </a:r>
            <a:endParaRPr kumimoji="0" lang="zh-CN" altLang="en-US" sz="2800" b="1" kern="1200" cap="none" spc="0" normalizeH="0" baseline="0" noProof="0" dirty="0">
              <a:solidFill>
                <a:srgbClr val="00FF00"/>
              </a:solidFill>
              <a:effectLst>
                <a:outerShdw blurRad="38100" dist="38100" dir="2700000" algn="tl">
                  <a:srgbClr val="000000"/>
                </a:outerShdw>
              </a:effectLst>
              <a:latin typeface="Arial" panose="020B0604020202020204" pitchFamily="34" charset="0"/>
              <a:ea typeface="华文楷体" panose="02010600040101010101" pitchFamily="2" charset="-122"/>
              <a:cs typeface="+mn-cs"/>
            </a:endParaRPr>
          </a:p>
        </p:txBody>
      </p:sp>
      <p:sp>
        <p:nvSpPr>
          <p:cNvPr id="50179" name="Text Box 3"/>
          <p:cNvSpPr txBox="1">
            <a:spLocks noChangeArrowheads="1"/>
          </p:cNvSpPr>
          <p:nvPr/>
        </p:nvSpPr>
        <p:spPr bwMode="auto">
          <a:xfrm>
            <a:off x="755650" y="2276475"/>
            <a:ext cx="6264275" cy="1383665"/>
          </a:xfrm>
          <a:prstGeom prst="rect">
            <a:avLst/>
          </a:prstGeom>
          <a:noFill/>
          <a:ln>
            <a:noFill/>
          </a:ln>
          <a:effectLst/>
        </p:spPr>
        <p:txBody>
          <a:bodyPr>
            <a:spAutoFit/>
          </a:bodyPr>
          <a:lstStyle/>
          <a:p>
            <a:pPr marR="0" defTabSz="914400" eaLnBrk="1" hangingPunct="1">
              <a:buClrTx/>
              <a:buSzTx/>
              <a:buFontTx/>
              <a:buNone/>
              <a:defRPr/>
            </a:pPr>
            <a:r>
              <a:rPr kumimoji="0" lang="zh-CN" altLang="en-US"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若 </a:t>
            </a:r>
            <a:r>
              <a:rPr kumimoji="0" lang="en-US" altLang="zh-CN" sz="2800" b="1" i="1" kern="1200" cap="none" spc="0" normalizeH="0" baseline="0" noProof="0" dirty="0">
                <a:solidFill>
                  <a:schemeClr val="tx1"/>
                </a:solidFill>
                <a:effectLst/>
                <a:latin typeface="Times New Roman" panose="02020603050405020304" pitchFamily="18" charset="0"/>
                <a:ea typeface="华文楷体" panose="02010600040101010101" pitchFamily="2" charset="-122"/>
                <a:cs typeface="+mn-cs"/>
              </a:rPr>
              <a:t>w</a:t>
            </a:r>
            <a:r>
              <a:rPr kumimoji="0" lang="en-US" altLang="zh-CN" sz="2800" b="1" kern="1200" cap="none" spc="0" normalizeH="0" baseline="-30000" noProof="0" dirty="0">
                <a:solidFill>
                  <a:schemeClr val="tx1"/>
                </a:solidFill>
                <a:effectLst/>
                <a:latin typeface="华文楷体" panose="02010600040101010101" pitchFamily="2" charset="-122"/>
                <a:ea typeface="华文楷体" panose="02010600040101010101" pitchFamily="2" charset="-122"/>
                <a:cs typeface="+mn-cs"/>
              </a:rPr>
              <a:t>0  </a:t>
            </a:r>
            <a:r>
              <a:rPr kumimoji="0" lang="en-US" altLang="zh-CN"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&gt; 0</a:t>
            </a:r>
            <a:r>
              <a:rPr kumimoji="0" lang="zh-CN" altLang="en-US"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 则原点在</a:t>
            </a:r>
            <a:r>
              <a:rPr kumimoji="0" lang="en-US" altLang="zh-CN"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H</a:t>
            </a:r>
            <a:r>
              <a:rPr kumimoji="0" lang="zh-CN" altLang="en-US"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的正侧</a:t>
            </a:r>
            <a:endParaRPr kumimoji="0" lang="zh-CN" altLang="en-US"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endParaRPr>
          </a:p>
          <a:p>
            <a:pPr marR="0" defTabSz="914400" eaLnBrk="1" hangingPunct="1">
              <a:buClrTx/>
              <a:buSzTx/>
              <a:buFontTx/>
              <a:buNone/>
              <a:defRPr/>
            </a:pPr>
            <a:r>
              <a:rPr kumimoji="0" lang="zh-CN" altLang="en-US"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若 </a:t>
            </a:r>
            <a:r>
              <a:rPr kumimoji="0" lang="en-US" altLang="zh-CN" sz="2800" b="1" i="1" kern="1200" cap="none" spc="0" normalizeH="0" baseline="0" noProof="0" dirty="0">
                <a:solidFill>
                  <a:schemeClr val="tx1"/>
                </a:solidFill>
                <a:effectLst/>
                <a:latin typeface="Times New Roman" panose="02020603050405020304" pitchFamily="18" charset="0"/>
                <a:ea typeface="华文楷体" panose="02010600040101010101" pitchFamily="2" charset="-122"/>
                <a:cs typeface="+mn-cs"/>
              </a:rPr>
              <a:t>w</a:t>
            </a:r>
            <a:r>
              <a:rPr kumimoji="0" lang="en-US" altLang="zh-CN" sz="2800" b="1" kern="1200" cap="none" spc="0" normalizeH="0" baseline="-30000" noProof="0" dirty="0">
                <a:solidFill>
                  <a:schemeClr val="tx1"/>
                </a:solidFill>
                <a:effectLst/>
                <a:latin typeface="Times New Roman" panose="02020603050405020304" pitchFamily="18" charset="0"/>
                <a:ea typeface="华文楷体" panose="02010600040101010101" pitchFamily="2" charset="-122"/>
                <a:cs typeface="+mn-cs"/>
              </a:rPr>
              <a:t>0  </a:t>
            </a:r>
            <a:r>
              <a:rPr kumimoji="0" lang="en-US" altLang="zh-CN"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&lt; 0</a:t>
            </a:r>
            <a:r>
              <a:rPr kumimoji="0" lang="zh-CN" altLang="en-US"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 则原点在</a:t>
            </a:r>
            <a:r>
              <a:rPr kumimoji="0" lang="en-US" altLang="zh-CN"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H</a:t>
            </a:r>
            <a:r>
              <a:rPr kumimoji="0" lang="zh-CN" altLang="en-US"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的负侧</a:t>
            </a:r>
            <a:endParaRPr kumimoji="0" lang="zh-CN" altLang="en-US"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endParaRPr>
          </a:p>
          <a:p>
            <a:pPr marR="0" defTabSz="914400" eaLnBrk="1" hangingPunct="1">
              <a:buClrTx/>
              <a:buSzTx/>
              <a:buFontTx/>
              <a:buNone/>
              <a:defRPr/>
            </a:pPr>
            <a:r>
              <a:rPr kumimoji="0" lang="zh-CN" altLang="en-US"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若 </a:t>
            </a:r>
            <a:r>
              <a:rPr kumimoji="0" lang="en-US" altLang="zh-CN" sz="2800" b="1" i="1" kern="1200" cap="none" spc="0" normalizeH="0" baseline="0" noProof="0" dirty="0">
                <a:solidFill>
                  <a:schemeClr val="tx1"/>
                </a:solidFill>
                <a:effectLst/>
                <a:latin typeface="Times New Roman" panose="02020603050405020304" pitchFamily="18" charset="0"/>
                <a:ea typeface="华文楷体" panose="02010600040101010101" pitchFamily="2" charset="-122"/>
                <a:cs typeface="+mn-cs"/>
              </a:rPr>
              <a:t>w</a:t>
            </a:r>
            <a:r>
              <a:rPr kumimoji="0" lang="en-US" altLang="zh-CN" sz="2800" b="1" kern="1200" cap="none" spc="0" normalizeH="0" baseline="-30000" noProof="0" dirty="0">
                <a:solidFill>
                  <a:schemeClr val="tx1"/>
                </a:solidFill>
                <a:effectLst/>
                <a:latin typeface="华文楷体" panose="02010600040101010101" pitchFamily="2" charset="-122"/>
                <a:ea typeface="华文楷体" panose="02010600040101010101" pitchFamily="2" charset="-122"/>
                <a:cs typeface="+mn-cs"/>
              </a:rPr>
              <a:t>0  </a:t>
            </a:r>
            <a:r>
              <a:rPr kumimoji="0" lang="en-US" altLang="zh-CN"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  0</a:t>
            </a:r>
            <a:r>
              <a:rPr kumimoji="0" lang="zh-CN" altLang="en-US"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，说明超平面</a:t>
            </a:r>
            <a:r>
              <a:rPr kumimoji="0" lang="en-US" altLang="zh-CN"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H</a:t>
            </a:r>
            <a:r>
              <a:rPr kumimoji="0" lang="zh-CN" altLang="en-US"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rPr>
              <a:t>通过原点                    </a:t>
            </a:r>
            <a:endParaRPr kumimoji="0" lang="zh-CN" altLang="en-US" sz="2800" b="1" kern="1200" cap="none" spc="0" normalizeH="0" baseline="0" noProof="0" dirty="0">
              <a:solidFill>
                <a:schemeClr val="tx1"/>
              </a:solidFill>
              <a:effectLst/>
              <a:latin typeface="华文楷体" panose="02010600040101010101" pitchFamily="2" charset="-122"/>
              <a:ea typeface="华文楷体" panose="02010600040101010101" pitchFamily="2" charset="-122"/>
              <a:cs typeface="+mn-cs"/>
            </a:endParaRPr>
          </a:p>
        </p:txBody>
      </p:sp>
      <p:sp>
        <p:nvSpPr>
          <p:cNvPr id="50180" name="Text Box 4"/>
          <p:cNvSpPr txBox="1">
            <a:spLocks noChangeArrowheads="1"/>
          </p:cNvSpPr>
          <p:nvPr/>
        </p:nvSpPr>
        <p:spPr bwMode="auto">
          <a:xfrm>
            <a:off x="790575" y="969963"/>
            <a:ext cx="7958138" cy="946150"/>
          </a:xfrm>
          <a:prstGeom prst="rect">
            <a:avLst/>
          </a:prstGeom>
          <a:noFill/>
          <a:ln>
            <a:noFill/>
          </a:ln>
          <a:effectLst/>
        </p:spPr>
        <p:txBody>
          <a:bodyPr>
            <a:spAutoFit/>
          </a:bodyPr>
          <a:lstStyle/>
          <a:p>
            <a:pPr marR="0" defTabSz="914400" eaLnBrk="1" hangingPunct="1">
              <a:buClrTx/>
              <a:buSzTx/>
              <a:buFontTx/>
              <a:buNone/>
              <a:defRPr/>
            </a:pPr>
            <a:r>
              <a:rPr kumimoji="0" lang="zh-CN" altLang="en-US" sz="2800" b="1" kern="1200" cap="none" spc="0" normalizeH="0" baseline="0" noProof="0">
                <a:solidFill>
                  <a:schemeClr val="tx1"/>
                </a:solidFill>
                <a:effectLst/>
                <a:latin typeface="华文楷体" panose="02010600040101010101" pitchFamily="2" charset="-122"/>
                <a:ea typeface="华文楷体" panose="02010600040101010101" pitchFamily="2" charset="-122"/>
                <a:cs typeface="+mn-cs"/>
              </a:rPr>
              <a:t>若</a:t>
            </a:r>
            <a:r>
              <a:rPr kumimoji="0" lang="en-US" altLang="zh-CN" sz="2800" b="1" i="1" kern="1200" cap="none" spc="0" normalizeH="0" baseline="0" noProof="0">
                <a:solidFill>
                  <a:schemeClr val="tx1"/>
                </a:solidFill>
                <a:effectLst/>
                <a:latin typeface="Times New Roman" panose="02020603050405020304" pitchFamily="18" charset="0"/>
                <a:ea typeface="华文楷体" panose="02010600040101010101" pitchFamily="2" charset="-122"/>
                <a:cs typeface="+mn-cs"/>
              </a:rPr>
              <a:t>x</a:t>
            </a:r>
            <a:r>
              <a:rPr kumimoji="0" lang="zh-CN" altLang="en-US" sz="2800" b="1" kern="1200" cap="none" spc="0" normalizeH="0" baseline="0" noProof="0">
                <a:solidFill>
                  <a:schemeClr val="tx1"/>
                </a:solidFill>
                <a:effectLst/>
                <a:latin typeface="华文楷体" panose="02010600040101010101" pitchFamily="2" charset="-122"/>
                <a:ea typeface="华文楷体" panose="02010600040101010101" pitchFamily="2" charset="-122"/>
                <a:cs typeface="+mn-cs"/>
              </a:rPr>
              <a:t>为原点，则</a:t>
            </a:r>
            <a:r>
              <a:rPr kumimoji="0" lang="en-US" altLang="zh-CN" sz="2800" b="1" i="1" kern="1200" cap="none" spc="0" normalizeH="0" baseline="0" noProof="0">
                <a:solidFill>
                  <a:schemeClr val="tx1"/>
                </a:solidFill>
                <a:effectLst/>
                <a:latin typeface="Times New Roman" panose="02020603050405020304" pitchFamily="18" charset="0"/>
                <a:ea typeface="华文楷体" panose="02010600040101010101" pitchFamily="2" charset="-122"/>
                <a:cs typeface="+mn-cs"/>
              </a:rPr>
              <a:t>g</a:t>
            </a:r>
            <a:r>
              <a:rPr kumimoji="0" lang="en-US" altLang="zh-CN" sz="2800" b="1" kern="1200" cap="none" spc="0" normalizeH="0" baseline="0" noProof="0">
                <a:solidFill>
                  <a:schemeClr val="tx1"/>
                </a:solidFill>
                <a:effectLst/>
                <a:latin typeface="Times New Roman" panose="02020603050405020304" pitchFamily="18" charset="0"/>
                <a:ea typeface="华文楷体" panose="02010600040101010101" pitchFamily="2" charset="-122"/>
                <a:cs typeface="+mn-cs"/>
              </a:rPr>
              <a:t>(0)= </a:t>
            </a:r>
            <a:r>
              <a:rPr kumimoji="0" lang="en-US" altLang="zh-CN" sz="2800" b="1" i="1" kern="1200" cap="none" spc="0" normalizeH="0" baseline="0" noProof="0">
                <a:solidFill>
                  <a:schemeClr val="tx1"/>
                </a:solidFill>
                <a:effectLst/>
                <a:latin typeface="Times New Roman" panose="02020603050405020304" pitchFamily="18" charset="0"/>
                <a:ea typeface="华文楷体" panose="02010600040101010101" pitchFamily="2" charset="-122"/>
                <a:cs typeface="+mn-cs"/>
              </a:rPr>
              <a:t>w</a:t>
            </a:r>
            <a:r>
              <a:rPr kumimoji="0" lang="en-US" altLang="zh-CN" sz="2800" b="1" kern="1200" cap="none" spc="0" normalizeH="0" baseline="-30000" noProof="0">
                <a:solidFill>
                  <a:schemeClr val="tx1"/>
                </a:solidFill>
                <a:effectLst/>
                <a:latin typeface="Times New Roman" panose="02020603050405020304" pitchFamily="18" charset="0"/>
                <a:ea typeface="华文楷体" panose="02010600040101010101" pitchFamily="2" charset="-122"/>
                <a:cs typeface="+mn-cs"/>
              </a:rPr>
              <a:t>0 </a:t>
            </a:r>
            <a:r>
              <a:rPr kumimoji="0" lang="zh-CN" altLang="en-US" sz="2800" b="1" kern="1200" cap="none" spc="0" normalizeH="0" baseline="0" noProof="0">
                <a:solidFill>
                  <a:schemeClr val="tx1"/>
                </a:solidFill>
                <a:effectLst/>
                <a:latin typeface="Arial" panose="020B0604020202020204" pitchFamily="34" charset="0"/>
                <a:ea typeface="宋体" panose="02010600030101010101" pitchFamily="2" charset="-122"/>
                <a:cs typeface="+mn-cs"/>
              </a:rPr>
              <a:t>，</a:t>
            </a:r>
            <a:r>
              <a:rPr kumimoji="0" lang="zh-CN" altLang="en-US" sz="2800" b="1" kern="1200" cap="none" spc="0" normalizeH="0" baseline="0" noProof="0">
                <a:solidFill>
                  <a:schemeClr val="tx1"/>
                </a:solidFill>
                <a:effectLst/>
                <a:latin typeface="华文楷体" panose="02010600040101010101" pitchFamily="2" charset="-122"/>
                <a:ea typeface="华文楷体" panose="02010600040101010101" pitchFamily="2" charset="-122"/>
                <a:cs typeface="+mn-cs"/>
              </a:rPr>
              <a:t>从而得到从原点到超平面</a:t>
            </a:r>
            <a:r>
              <a:rPr kumimoji="0" lang="en-US" altLang="zh-CN" sz="2800" b="1" kern="1200" cap="none" spc="0" normalizeH="0" baseline="0" noProof="0">
                <a:solidFill>
                  <a:schemeClr val="tx1"/>
                </a:solidFill>
                <a:effectLst/>
                <a:latin typeface="华文楷体" panose="02010600040101010101" pitchFamily="2" charset="-122"/>
                <a:ea typeface="华文楷体" panose="02010600040101010101" pitchFamily="2" charset="-122"/>
                <a:cs typeface="+mn-cs"/>
              </a:rPr>
              <a:t>H</a:t>
            </a:r>
            <a:r>
              <a:rPr kumimoji="0" lang="en-US" altLang="zh-CN" sz="2800" b="1" i="1" kern="1200" cap="none" spc="0" normalizeH="0" baseline="0" noProof="0">
                <a:solidFill>
                  <a:schemeClr val="tx1"/>
                </a:solidFill>
                <a:effectLst/>
                <a:latin typeface="华文楷体" panose="02010600040101010101" pitchFamily="2" charset="-122"/>
                <a:ea typeface="华文楷体" panose="02010600040101010101" pitchFamily="2" charset="-122"/>
                <a:cs typeface="+mn-cs"/>
              </a:rPr>
              <a:t> </a:t>
            </a:r>
            <a:r>
              <a:rPr kumimoji="0" lang="zh-CN" altLang="en-US" sz="2800" b="1" kern="1200" cap="none" spc="0" normalizeH="0" baseline="0" noProof="0">
                <a:solidFill>
                  <a:schemeClr val="tx1"/>
                </a:solidFill>
                <a:effectLst/>
                <a:latin typeface="华文楷体" panose="02010600040101010101" pitchFamily="2" charset="-122"/>
                <a:ea typeface="华文楷体" panose="02010600040101010101" pitchFamily="2" charset="-122"/>
                <a:cs typeface="+mn-cs"/>
              </a:rPr>
              <a:t>的有向距离   </a:t>
            </a:r>
            <a:r>
              <a:rPr kumimoji="0" lang="en-US" altLang="zh-CN" sz="2800" b="1" i="1" kern="1200" cap="none" spc="0" normalizeH="0" baseline="0" noProof="0">
                <a:solidFill>
                  <a:schemeClr val="tx1"/>
                </a:solidFill>
                <a:effectLst/>
                <a:latin typeface="Times New Roman" panose="02020603050405020304" pitchFamily="18" charset="0"/>
                <a:ea typeface="宋体" panose="02010600030101010101" pitchFamily="2" charset="-122"/>
                <a:cs typeface="+mn-cs"/>
              </a:rPr>
              <a:t>r</a:t>
            </a:r>
            <a:r>
              <a:rPr kumimoji="0" lang="en-US" altLang="zh-CN" sz="2800" b="1" kern="1200" cap="none" spc="0" normalizeH="0" baseline="0" noProof="0">
                <a:solidFill>
                  <a:schemeClr val="tx1"/>
                </a:solidFill>
                <a:effectLst/>
                <a:latin typeface="Times New Roman" panose="02020603050405020304" pitchFamily="18" charset="0"/>
                <a:ea typeface="宋体" panose="02010600030101010101" pitchFamily="2" charset="-122"/>
                <a:cs typeface="+mn-cs"/>
              </a:rPr>
              <a:t>(</a:t>
            </a:r>
            <a:r>
              <a:rPr kumimoji="0" lang="en-US" altLang="zh-CN" sz="2400" b="1" kern="1200" cap="none" spc="0" normalizeH="0" baseline="0" noProof="0">
                <a:solidFill>
                  <a:schemeClr val="tx1"/>
                </a:solidFill>
                <a:effectLst/>
                <a:latin typeface="Times New Roman" panose="02020603050405020304" pitchFamily="18" charset="0"/>
                <a:ea typeface="宋体" panose="02010600030101010101" pitchFamily="2" charset="-122"/>
                <a:cs typeface="+mn-cs"/>
              </a:rPr>
              <a:t>0</a:t>
            </a:r>
            <a:r>
              <a:rPr kumimoji="0" lang="en-US" altLang="zh-CN" sz="2800" b="1" kern="1200" cap="none" spc="0" normalizeH="0" baseline="0" noProof="0">
                <a:solidFill>
                  <a:schemeClr val="tx1"/>
                </a:solidFill>
                <a:effectLst/>
                <a:latin typeface="Times New Roman" panose="02020603050405020304" pitchFamily="18" charset="0"/>
                <a:ea typeface="宋体" panose="02010600030101010101" pitchFamily="2" charset="-122"/>
                <a:cs typeface="+mn-cs"/>
              </a:rPr>
              <a:t>)</a:t>
            </a:r>
            <a:r>
              <a:rPr kumimoji="0" lang="en-US" altLang="zh-CN" sz="2800" b="1" i="1" kern="1200" cap="none" spc="0" normalizeH="0" baseline="0" noProof="0">
                <a:solidFill>
                  <a:schemeClr val="tx1"/>
                </a:solidFill>
                <a:effectLst/>
                <a:latin typeface="Times New Roman" panose="02020603050405020304" pitchFamily="18" charset="0"/>
                <a:ea typeface="宋体" panose="02010600030101010101" pitchFamily="2" charset="-122"/>
                <a:cs typeface="+mn-cs"/>
              </a:rPr>
              <a:t> </a:t>
            </a:r>
            <a:r>
              <a:rPr kumimoji="0" lang="en-US" altLang="zh-CN" sz="2800" b="1" kern="1200" cap="none" spc="0" normalizeH="0" baseline="0" noProof="0">
                <a:solidFill>
                  <a:schemeClr val="tx1"/>
                </a:solidFill>
                <a:effectLst/>
                <a:latin typeface="Times New Roman" panose="02020603050405020304" pitchFamily="18" charset="0"/>
                <a:ea typeface="宋体" panose="02010600030101010101" pitchFamily="2" charset="-122"/>
                <a:cs typeface="+mn-cs"/>
              </a:rPr>
              <a:t>= </a:t>
            </a:r>
            <a:r>
              <a:rPr kumimoji="0" lang="en-US" altLang="zh-CN" sz="2800" b="1" i="1" kern="1200" cap="none" spc="0" normalizeH="0" baseline="0" noProof="0">
                <a:solidFill>
                  <a:schemeClr val="tx1"/>
                </a:solidFill>
                <a:effectLst/>
                <a:latin typeface="Times New Roman" panose="02020603050405020304" pitchFamily="18" charset="0"/>
                <a:ea typeface="华文楷体" panose="02010600040101010101" pitchFamily="2" charset="-122"/>
                <a:cs typeface="+mn-cs"/>
              </a:rPr>
              <a:t>w</a:t>
            </a:r>
            <a:r>
              <a:rPr kumimoji="0" lang="en-US" altLang="zh-CN" sz="2800" b="1" kern="1200" cap="none" spc="0" normalizeH="0" baseline="-30000" noProof="0">
                <a:solidFill>
                  <a:schemeClr val="tx1"/>
                </a:solidFill>
                <a:effectLst/>
                <a:latin typeface="Times New Roman" panose="02020603050405020304" pitchFamily="18" charset="0"/>
                <a:ea typeface="华文楷体" panose="02010600040101010101" pitchFamily="2" charset="-122"/>
                <a:cs typeface="+mn-cs"/>
              </a:rPr>
              <a:t>0</a:t>
            </a:r>
            <a:r>
              <a:rPr kumimoji="0" lang="en-US" altLang="zh-CN" sz="2800" b="1" kern="1200" cap="none" spc="0" normalizeH="0" baseline="0" noProof="0">
                <a:solidFill>
                  <a:schemeClr val="tx1"/>
                </a:solidFill>
                <a:effectLst/>
                <a:latin typeface="Times New Roman" panose="02020603050405020304" pitchFamily="18" charset="0"/>
                <a:ea typeface="宋体" panose="02010600030101010101" pitchFamily="2" charset="-122"/>
                <a:cs typeface="+mn-cs"/>
              </a:rPr>
              <a:t> / ||</a:t>
            </a:r>
            <a:r>
              <a:rPr kumimoji="0" lang="en-US" altLang="zh-CN" sz="2800" b="1" i="1" kern="1200" cap="none" spc="0" normalizeH="0" baseline="0" noProof="0">
                <a:solidFill>
                  <a:schemeClr val="tx1"/>
                </a:solidFill>
                <a:effectLst/>
                <a:latin typeface="Times New Roman" panose="02020603050405020304" pitchFamily="18" charset="0"/>
                <a:ea typeface="宋体" panose="02010600030101010101" pitchFamily="2" charset="-122"/>
                <a:cs typeface="+mn-cs"/>
              </a:rPr>
              <a:t>w</a:t>
            </a:r>
            <a:r>
              <a:rPr kumimoji="0" lang="en-US" altLang="zh-CN" sz="2800" b="1" kern="1200" cap="none" spc="0" normalizeH="0" baseline="0" noProof="0">
                <a:solidFill>
                  <a:schemeClr val="tx1"/>
                </a:solidFill>
                <a:effectLst/>
                <a:latin typeface="Times New Roman" panose="02020603050405020304" pitchFamily="18" charset="0"/>
                <a:ea typeface="宋体" panose="02010600030101010101" pitchFamily="2" charset="-122"/>
                <a:cs typeface="+mn-cs"/>
              </a:rPr>
              <a:t>||</a:t>
            </a:r>
            <a:r>
              <a:rPr kumimoji="0" lang="zh-CN" altLang="en-US" sz="2800" b="1" kern="1200" cap="none" spc="0" normalizeH="0" baseline="0" noProof="0">
                <a:solidFill>
                  <a:schemeClr val="tx1"/>
                </a:solidFill>
                <a:effectLst/>
                <a:latin typeface="Times New Roman" panose="02020603050405020304" pitchFamily="18" charset="0"/>
                <a:ea typeface="宋体" panose="02010600030101010101" pitchFamily="2" charset="-122"/>
                <a:cs typeface="+mn-cs"/>
              </a:rPr>
              <a:t>。</a:t>
            </a:r>
            <a:endParaRPr kumimoji="0" lang="zh-CN" altLang="en-US" sz="2800" b="1" kern="1200" cap="none" spc="0" normalizeH="0" baseline="0" noProof="0">
              <a:solidFill>
                <a:schemeClr val="tx1"/>
              </a:solidFill>
              <a:effectLst/>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circle(in)">
                                      <p:cBhvr>
                                        <p:cTn id="7" dur="20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diamond(in)">
                                      <p:cBhvr>
                                        <p:cTn id="12" dur="2000"/>
                                        <p:tgtEl>
                                          <p:spTgt spid="5017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50178"/>
                                        </p:tgtEl>
                                        <p:attrNameLst>
                                          <p:attrName>style.visibility</p:attrName>
                                        </p:attrNameLst>
                                      </p:cBhvr>
                                      <p:to>
                                        <p:strVal val="visible"/>
                                      </p:to>
                                    </p:set>
                                    <p:animEffect transition="in" filter="wheel(4)">
                                      <p:cBhvr>
                                        <p:cTn id="17" dur="20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ldLvl="0" animBg="1"/>
      <p:bldP spid="50179" grpId="0" bldLvl="0" animBg="1"/>
      <p:bldP spid="5018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549275"/>
            <a:ext cx="8229600" cy="706438"/>
          </a:xfrm>
        </p:spPr>
        <p:txBody>
          <a:bodyPr vert="horz" wrap="square" lIns="91440" tIns="45720" rIns="91440" bIns="45720" numCol="1" anchor="ctr" anchorCtr="0" compatLnSpc="1"/>
          <a:lstStyle/>
          <a:p>
            <a:pPr marL="762000" marR="0" lvl="0" indent="-76200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mj-lt"/>
                <a:ea typeface="+mj-ea"/>
                <a:cs typeface="+mj-cs"/>
              </a:rPr>
              <a:t>2.</a:t>
            </a:r>
            <a:r>
              <a:rPr kumimoji="0" lang="zh-CN" altLang="en-US" sz="40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mj-lt"/>
                <a:ea typeface="+mj-ea"/>
                <a:cs typeface="+mj-cs"/>
              </a:rPr>
              <a:t>几何意义</a:t>
            </a:r>
            <a:br>
              <a:rPr kumimoji="0" lang="zh-CN" altLang="en-US" sz="40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mj-lt"/>
                <a:ea typeface="+mj-ea"/>
                <a:cs typeface="+mj-cs"/>
              </a:rPr>
            </a:br>
            <a:endParaRPr kumimoji="0" lang="zh-CN" altLang="en-US" sz="28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 name="Group 18"/>
          <p:cNvGrpSpPr/>
          <p:nvPr/>
        </p:nvGrpSpPr>
        <p:grpSpPr>
          <a:xfrm>
            <a:off x="4643438" y="1989138"/>
            <a:ext cx="3600450" cy="3024187"/>
            <a:chOff x="2925" y="1253"/>
            <a:chExt cx="2268" cy="1905"/>
          </a:xfrm>
        </p:grpSpPr>
        <p:sp>
          <p:nvSpPr>
            <p:cNvPr id="38943" name="Rectangle 5"/>
            <p:cNvSpPr/>
            <p:nvPr/>
          </p:nvSpPr>
          <p:spPr>
            <a:xfrm>
              <a:off x="2925" y="1253"/>
              <a:ext cx="2268" cy="190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8944" name="Line 6"/>
            <p:cNvSpPr/>
            <p:nvPr/>
          </p:nvSpPr>
          <p:spPr>
            <a:xfrm>
              <a:off x="2925" y="3067"/>
              <a:ext cx="2132" cy="0"/>
            </a:xfrm>
            <a:prstGeom prst="line">
              <a:avLst/>
            </a:prstGeom>
            <a:ln w="9525" cap="flat" cmpd="sng">
              <a:solidFill>
                <a:schemeClr val="tx1"/>
              </a:solidFill>
              <a:prstDash val="solid"/>
              <a:headEnd type="none" w="med" len="med"/>
              <a:tailEnd type="triangle" w="med" len="med"/>
            </a:ln>
          </p:spPr>
        </p:sp>
        <p:sp>
          <p:nvSpPr>
            <p:cNvPr id="38945" name="Line 7"/>
            <p:cNvSpPr/>
            <p:nvPr/>
          </p:nvSpPr>
          <p:spPr>
            <a:xfrm flipV="1">
              <a:off x="2971" y="1298"/>
              <a:ext cx="0" cy="1815"/>
            </a:xfrm>
            <a:prstGeom prst="line">
              <a:avLst/>
            </a:prstGeom>
            <a:ln w="9525" cap="flat" cmpd="sng">
              <a:solidFill>
                <a:schemeClr val="tx1"/>
              </a:solidFill>
              <a:prstDash val="solid"/>
              <a:headEnd type="none" w="med" len="med"/>
              <a:tailEnd type="triangle" w="med" len="med"/>
            </a:ln>
          </p:spPr>
        </p:sp>
        <p:sp>
          <p:nvSpPr>
            <p:cNvPr id="32776" name="Rectangle 8"/>
            <p:cNvSpPr>
              <a:spLocks noChangeArrowheads="1"/>
            </p:cNvSpPr>
            <p:nvPr/>
          </p:nvSpPr>
          <p:spPr bwMode="auto">
            <a:xfrm>
              <a:off x="3016" y="1253"/>
              <a:ext cx="304"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2</a:t>
              </a:r>
              <a:endPar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2777" name="Rectangle 9"/>
            <p:cNvSpPr>
              <a:spLocks noChangeArrowheads="1"/>
            </p:cNvSpPr>
            <p:nvPr/>
          </p:nvSpPr>
          <p:spPr bwMode="auto">
            <a:xfrm>
              <a:off x="4830" y="2704"/>
              <a:ext cx="304"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1</a:t>
              </a:r>
              <a:endPar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grpSp>
      <p:sp>
        <p:nvSpPr>
          <p:cNvPr id="32778" name="Line 10"/>
          <p:cNvSpPr/>
          <p:nvPr/>
        </p:nvSpPr>
        <p:spPr>
          <a:xfrm>
            <a:off x="4643438" y="2997200"/>
            <a:ext cx="3240087" cy="1944688"/>
          </a:xfrm>
          <a:prstGeom prst="line">
            <a:avLst/>
          </a:prstGeom>
          <a:ln w="38100" cap="flat" cmpd="sng">
            <a:solidFill>
              <a:srgbClr val="FF00FF"/>
            </a:solidFill>
            <a:prstDash val="solid"/>
            <a:headEnd type="none" w="med" len="med"/>
            <a:tailEnd type="none" w="med" len="med"/>
          </a:ln>
        </p:spPr>
      </p:sp>
      <p:grpSp>
        <p:nvGrpSpPr>
          <p:cNvPr id="3" name="Group 47"/>
          <p:cNvGrpSpPr/>
          <p:nvPr/>
        </p:nvGrpSpPr>
        <p:grpSpPr>
          <a:xfrm>
            <a:off x="4716463" y="2060575"/>
            <a:ext cx="3313112" cy="2808288"/>
            <a:chOff x="2971" y="1298"/>
            <a:chExt cx="2087" cy="1769"/>
          </a:xfrm>
        </p:grpSpPr>
        <p:sp>
          <p:nvSpPr>
            <p:cNvPr id="38941" name="Line 12"/>
            <p:cNvSpPr/>
            <p:nvPr/>
          </p:nvSpPr>
          <p:spPr>
            <a:xfrm flipV="1">
              <a:off x="2971" y="1570"/>
              <a:ext cx="1950" cy="1497"/>
            </a:xfrm>
            <a:prstGeom prst="line">
              <a:avLst/>
            </a:prstGeom>
            <a:ln w="9525" cap="flat" cmpd="sng">
              <a:solidFill>
                <a:schemeClr val="tx1"/>
              </a:solidFill>
              <a:prstDash val="solid"/>
              <a:headEnd type="none" w="med" len="med"/>
              <a:tailEnd type="triangle" w="med" len="med"/>
            </a:ln>
          </p:spPr>
        </p:sp>
        <p:sp>
          <p:nvSpPr>
            <p:cNvPr id="32781" name="Rectangle 13"/>
            <p:cNvSpPr>
              <a:spLocks noChangeArrowheads="1"/>
            </p:cNvSpPr>
            <p:nvPr/>
          </p:nvSpPr>
          <p:spPr bwMode="auto">
            <a:xfrm>
              <a:off x="4830" y="1298"/>
              <a:ext cx="228"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endPar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grpSp>
      <p:sp>
        <p:nvSpPr>
          <p:cNvPr id="32783" name="Line 15"/>
          <p:cNvSpPr/>
          <p:nvPr/>
        </p:nvSpPr>
        <p:spPr>
          <a:xfrm flipV="1">
            <a:off x="4722178" y="4219258"/>
            <a:ext cx="2016125" cy="647700"/>
          </a:xfrm>
          <a:prstGeom prst="line">
            <a:avLst/>
          </a:prstGeom>
          <a:ln w="9525" cap="flat" cmpd="sng">
            <a:solidFill>
              <a:srgbClr val="FFC000"/>
            </a:solidFill>
            <a:prstDash val="solid"/>
            <a:headEnd type="none" w="med" len="med"/>
            <a:tailEnd type="triangle" w="med" len="med"/>
          </a:ln>
        </p:spPr>
      </p:sp>
      <p:grpSp>
        <p:nvGrpSpPr>
          <p:cNvPr id="4" name="Group 48"/>
          <p:cNvGrpSpPr/>
          <p:nvPr/>
        </p:nvGrpSpPr>
        <p:grpSpPr>
          <a:xfrm>
            <a:off x="4716463" y="2133600"/>
            <a:ext cx="1644650" cy="2735263"/>
            <a:chOff x="2971" y="1344"/>
            <a:chExt cx="1036" cy="1723"/>
          </a:xfrm>
        </p:grpSpPr>
        <p:grpSp>
          <p:nvGrpSpPr>
            <p:cNvPr id="38937" name="Group 17"/>
            <p:cNvGrpSpPr/>
            <p:nvPr/>
          </p:nvGrpSpPr>
          <p:grpSpPr>
            <a:xfrm>
              <a:off x="2971" y="1616"/>
              <a:ext cx="952" cy="1451"/>
              <a:chOff x="2971" y="1616"/>
              <a:chExt cx="952" cy="1451"/>
            </a:xfrm>
          </p:grpSpPr>
          <p:sp>
            <p:nvSpPr>
              <p:cNvPr id="38939" name="Line 11"/>
              <p:cNvSpPr/>
              <p:nvPr/>
            </p:nvSpPr>
            <p:spPr>
              <a:xfrm flipV="1">
                <a:off x="3515" y="1616"/>
                <a:ext cx="408" cy="635"/>
              </a:xfrm>
              <a:prstGeom prst="line">
                <a:avLst/>
              </a:prstGeom>
              <a:ln w="28575" cap="flat" cmpd="sng">
                <a:solidFill>
                  <a:srgbClr val="00B050"/>
                </a:solidFill>
                <a:prstDash val="solid"/>
                <a:headEnd type="none" w="med" len="med"/>
                <a:tailEnd type="triangle" w="med" len="med"/>
              </a:ln>
            </p:spPr>
          </p:sp>
          <p:sp>
            <p:nvSpPr>
              <p:cNvPr id="38940" name="Line 16"/>
              <p:cNvSpPr/>
              <p:nvPr/>
            </p:nvSpPr>
            <p:spPr>
              <a:xfrm flipH="1">
                <a:off x="2971" y="2251"/>
                <a:ext cx="544" cy="816"/>
              </a:xfrm>
              <a:prstGeom prst="line">
                <a:avLst/>
              </a:prstGeom>
              <a:ln w="9525" cap="flat" cmpd="sng">
                <a:solidFill>
                  <a:schemeClr val="tx1"/>
                </a:solidFill>
                <a:prstDash val="dash"/>
                <a:headEnd type="none" w="med" len="med"/>
                <a:tailEnd type="none" w="med" len="med"/>
              </a:ln>
            </p:spPr>
          </p:sp>
        </p:grpSp>
        <p:sp>
          <p:nvSpPr>
            <p:cNvPr id="32787" name="Rectangle 19"/>
            <p:cNvSpPr>
              <a:spLocks noChangeArrowheads="1"/>
            </p:cNvSpPr>
            <p:nvPr/>
          </p:nvSpPr>
          <p:spPr bwMode="auto">
            <a:xfrm>
              <a:off x="3742" y="1344"/>
              <a:ext cx="265"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w</a:t>
              </a:r>
              <a:endPar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grpSp>
      <p:sp>
        <p:nvSpPr>
          <p:cNvPr id="32794" name="Rectangle 26"/>
          <p:cNvSpPr>
            <a:spLocks noChangeArrowheads="1"/>
          </p:cNvSpPr>
          <p:nvPr/>
        </p:nvSpPr>
        <p:spPr bwMode="auto">
          <a:xfrm>
            <a:off x="6588125" y="4076700"/>
            <a:ext cx="496888"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p</a:t>
            </a:r>
            <a:endPar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2795" name="Rectangle 27"/>
          <p:cNvSpPr>
            <a:spLocks noChangeArrowheads="1"/>
          </p:cNvSpPr>
          <p:nvPr/>
        </p:nvSpPr>
        <p:spPr bwMode="auto">
          <a:xfrm>
            <a:off x="468313" y="1193800"/>
            <a:ext cx="8418513"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设模式</a:t>
            </a: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在决策面</a:t>
            </a:r>
            <a:r>
              <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H</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上的投影点及对应向量均用</a:t>
            </a: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p</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表示</a:t>
            </a:r>
            <a:endPar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grpSp>
        <p:nvGrpSpPr>
          <p:cNvPr id="6" name="Group 49"/>
          <p:cNvGrpSpPr/>
          <p:nvPr/>
        </p:nvGrpSpPr>
        <p:grpSpPr>
          <a:xfrm>
            <a:off x="6659563" y="2565400"/>
            <a:ext cx="1116012" cy="1654175"/>
            <a:chOff x="4195" y="1616"/>
            <a:chExt cx="703" cy="1042"/>
          </a:xfrm>
        </p:grpSpPr>
        <p:sp>
          <p:nvSpPr>
            <p:cNvPr id="38935" name="Line 14"/>
            <p:cNvSpPr/>
            <p:nvPr/>
          </p:nvSpPr>
          <p:spPr>
            <a:xfrm flipV="1">
              <a:off x="4195" y="1616"/>
              <a:ext cx="681" cy="1042"/>
            </a:xfrm>
            <a:prstGeom prst="line">
              <a:avLst/>
            </a:prstGeom>
            <a:ln w="9525" cap="flat" cmpd="sng">
              <a:solidFill>
                <a:schemeClr val="bg2">
                  <a:lumMod val="60000"/>
                  <a:lumOff val="40000"/>
                </a:schemeClr>
              </a:solidFill>
              <a:prstDash val="solid"/>
              <a:headEnd type="none" w="med" len="med"/>
              <a:tailEnd type="triangle" w="med" len="med"/>
            </a:ln>
          </p:spPr>
        </p:sp>
        <p:sp>
          <p:nvSpPr>
            <p:cNvPr id="32797" name="Rectangle 29"/>
            <p:cNvSpPr>
              <a:spLocks noChangeArrowheads="1"/>
            </p:cNvSpPr>
            <p:nvPr/>
          </p:nvSpPr>
          <p:spPr bwMode="auto">
            <a:xfrm>
              <a:off x="4513" y="2115"/>
              <a:ext cx="385"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 </a:t>
              </a:r>
              <a:r>
                <a:rPr kumimoji="0" lang="en-US" altLang="zh-CN" sz="2800" b="1" i="1"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w</a:t>
              </a:r>
              <a:endParaRPr kumimoji="0" lang="en-US" altLang="zh-CN" sz="2800" b="1" i="1"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grpSp>
      <p:sp>
        <p:nvSpPr>
          <p:cNvPr id="32798" name="Rectangle 30"/>
          <p:cNvSpPr>
            <a:spLocks noChangeArrowheads="1"/>
          </p:cNvSpPr>
          <p:nvPr/>
        </p:nvSpPr>
        <p:spPr bwMode="auto">
          <a:xfrm>
            <a:off x="900113" y="1916113"/>
            <a:ext cx="1817370" cy="52197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 </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25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p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1" u="none" strike="noStrike" kern="1200" cap="none" spc="0" normalizeH="0" baseline="-25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w</a:t>
            </a:r>
            <a:endParaRPr kumimoji="0" lang="en-US" altLang="zh-CN" sz="2800" b="1" i="1" u="none" strike="noStrike" kern="1200" cap="none" spc="0" normalizeH="0" baseline="-25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grpSp>
        <p:nvGrpSpPr>
          <p:cNvPr id="7" name="Group 46"/>
          <p:cNvGrpSpPr/>
          <p:nvPr/>
        </p:nvGrpSpPr>
        <p:grpSpPr>
          <a:xfrm>
            <a:off x="887413" y="2838450"/>
            <a:ext cx="2532062" cy="877888"/>
            <a:chOff x="385" y="1661"/>
            <a:chExt cx="1595" cy="553"/>
          </a:xfrm>
        </p:grpSpPr>
        <p:sp>
          <p:nvSpPr>
            <p:cNvPr id="32801" name="Rectangle 33"/>
            <p:cNvSpPr>
              <a:spLocks noChangeArrowheads="1"/>
            </p:cNvSpPr>
            <p:nvPr/>
          </p:nvSpPr>
          <p:spPr bwMode="auto">
            <a:xfrm>
              <a:off x="385" y="1789"/>
              <a:ext cx="1086"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 </a:t>
              </a:r>
              <a:r>
                <a:rPr kumimoji="0" lang="en-US" altLang="zh-CN" sz="2800" b="1" i="1" u="none" strike="noStrike" kern="1200" cap="none" spc="0" normalizeH="0" baseline="-25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w</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  </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r</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endPar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2802" name="Rectangle 34"/>
            <p:cNvSpPr>
              <a:spLocks noChangeArrowheads="1"/>
            </p:cNvSpPr>
            <p:nvPr/>
          </p:nvSpPr>
          <p:spPr bwMode="auto">
            <a:xfrm>
              <a:off x="1617" y="1661"/>
              <a:ext cx="265"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w</a:t>
              </a:r>
              <a:endPar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2803" name="Rectangle 35"/>
            <p:cNvSpPr>
              <a:spLocks noChangeArrowheads="1"/>
            </p:cNvSpPr>
            <p:nvPr/>
          </p:nvSpPr>
          <p:spPr bwMode="auto">
            <a:xfrm>
              <a:off x="1519" y="1887"/>
              <a:ext cx="461"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||w||</a:t>
              </a:r>
              <a:endPar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8934" name="Line 36"/>
            <p:cNvSpPr/>
            <p:nvPr/>
          </p:nvSpPr>
          <p:spPr>
            <a:xfrm>
              <a:off x="1519" y="1978"/>
              <a:ext cx="454" cy="0"/>
            </a:xfrm>
            <a:prstGeom prst="line">
              <a:avLst/>
            </a:prstGeom>
            <a:ln w="19050" cap="flat" cmpd="sng">
              <a:solidFill>
                <a:schemeClr val="bg2">
                  <a:lumMod val="60000"/>
                  <a:lumOff val="40000"/>
                </a:schemeClr>
              </a:solidFill>
              <a:prstDash val="solid"/>
              <a:headEnd type="none" w="med" len="med"/>
              <a:tailEnd type="none" w="med" len="med"/>
            </a:ln>
          </p:spPr>
        </p:sp>
      </p:grpSp>
      <p:sp>
        <p:nvSpPr>
          <p:cNvPr id="32806" name="Rectangle 38"/>
          <p:cNvSpPr>
            <a:spLocks noChangeArrowheads="1"/>
          </p:cNvSpPr>
          <p:nvPr/>
        </p:nvSpPr>
        <p:spPr bwMode="auto">
          <a:xfrm>
            <a:off x="827088" y="3775075"/>
            <a:ext cx="3859213"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r </a:t>
            </a:r>
            <a:r>
              <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为</a:t>
            </a: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到</a:t>
            </a:r>
            <a:r>
              <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H</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的有向距离</a:t>
            </a:r>
            <a:endPar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2807" name="Rectangle 39"/>
          <p:cNvSpPr>
            <a:spLocks noChangeArrowheads="1"/>
          </p:cNvSpPr>
          <p:nvPr/>
        </p:nvSpPr>
        <p:spPr bwMode="auto">
          <a:xfrm>
            <a:off x="827088" y="4422775"/>
            <a:ext cx="2747963"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2500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p</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满足</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g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1" u="none" strike="noStrike" kern="1200" cap="none" spc="0" normalizeH="0" baseline="-25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p</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 0 </a:t>
            </a:r>
            <a:endPar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2810" name="Rectangle 42"/>
          <p:cNvSpPr>
            <a:spLocks noChangeArrowheads="1"/>
          </p:cNvSpPr>
          <p:nvPr/>
        </p:nvSpPr>
        <p:spPr bwMode="auto">
          <a:xfrm>
            <a:off x="395288" y="5084763"/>
            <a:ext cx="5376863"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华文楷体" panose="02010600040101010101" pitchFamily="2" charset="-122"/>
                <a:cs typeface="+mn-cs"/>
              </a:rPr>
              <a:t>所以   </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g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 </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w</a:t>
            </a:r>
            <a:r>
              <a:rPr kumimoji="0" lang="en-US" altLang="zh-CN" sz="2800" b="1" i="0" u="none" strike="noStrike" kern="1200" cap="none" spc="0" normalizeH="0" baseline="30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T</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 + w</a:t>
            </a:r>
            <a:r>
              <a:rPr kumimoji="0" lang="en-US" altLang="zh-CN" sz="2800" b="1" i="0" u="none" strike="noStrike" kern="1200" cap="none" spc="0" normalizeH="0" baseline="-3000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o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r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 ||w||</a:t>
            </a:r>
            <a:endPar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2813" name="Rectangle 45"/>
          <p:cNvSpPr>
            <a:spLocks noChangeArrowheads="1"/>
          </p:cNvSpPr>
          <p:nvPr/>
        </p:nvSpPr>
        <p:spPr bwMode="auto">
          <a:xfrm>
            <a:off x="395288" y="2549525"/>
            <a:ext cx="1014413"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其中</a:t>
            </a:r>
            <a:r>
              <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a:t>
            </a:r>
            <a:endParaRPr kumimoji="0" lang="en-US" altLang="zh-CN"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endParaRPr>
          </a:p>
        </p:txBody>
      </p:sp>
      <p:sp>
        <p:nvSpPr>
          <p:cNvPr id="32818" name="Rectangle 50"/>
          <p:cNvSpPr>
            <a:spLocks noChangeArrowheads="1"/>
          </p:cNvSpPr>
          <p:nvPr/>
        </p:nvSpPr>
        <p:spPr bwMode="auto">
          <a:xfrm>
            <a:off x="395288" y="5657850"/>
            <a:ext cx="8442325"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Arial" panose="020B0604020202020204" pitchFamily="34" charset="0"/>
                <a:ea typeface="华文楷体" panose="02010600040101010101" pitchFamily="2" charset="-122"/>
                <a:cs typeface="+mn-cs"/>
              </a:rPr>
              <a:t>线性判别函数可看作是模式</a:t>
            </a:r>
            <a:r>
              <a:rPr kumimoji="0" lang="en-US" altLang="zh-CN" sz="2800" b="1" i="1"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x</a:t>
            </a:r>
            <a:r>
              <a:rPr kumimoji="0" lang="zh-CN" altLang="en-US" sz="28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Arial" panose="020B0604020202020204" pitchFamily="34" charset="0"/>
                <a:ea typeface="华文楷体" panose="02010600040101010101" pitchFamily="2" charset="-122"/>
                <a:cs typeface="+mn-cs"/>
              </a:rPr>
              <a:t>到决策面</a:t>
            </a:r>
            <a:r>
              <a:rPr kumimoji="0" lang="en-US" altLang="zh-CN" sz="28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Arial" panose="020B0604020202020204" pitchFamily="34" charset="0"/>
                <a:ea typeface="华文楷体" panose="02010600040101010101" pitchFamily="2" charset="-122"/>
                <a:cs typeface="+mn-cs"/>
              </a:rPr>
              <a:t>H</a:t>
            </a:r>
            <a:r>
              <a:rPr kumimoji="0" lang="zh-CN" altLang="en-US" sz="28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Arial" panose="020B0604020202020204" pitchFamily="34" charset="0"/>
                <a:ea typeface="华文楷体" panose="02010600040101010101" pitchFamily="2" charset="-122"/>
                <a:cs typeface="+mn-cs"/>
              </a:rPr>
              <a:t>的距离的函数</a:t>
            </a:r>
            <a:endParaRPr kumimoji="0" lang="zh-CN" altLang="en-US" sz="28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Arial" panose="020B0604020202020204" pitchFamily="34" charset="0"/>
              <a:ea typeface="华文楷体" panose="02010600040101010101" pitchFamily="2" charset="-122"/>
              <a:cs typeface="+mn-cs"/>
            </a:endParaRPr>
          </a:p>
        </p:txBody>
      </p:sp>
      <p:sp>
        <p:nvSpPr>
          <p:cNvPr id="35" name="Rectangle 2"/>
          <p:cNvSpPr txBox="1">
            <a:spLocks noChangeArrowheads="1"/>
          </p:cNvSpPr>
          <p:nvPr/>
        </p:nvSpPr>
        <p:spPr bwMode="auto">
          <a:xfrm>
            <a:off x="673100" y="2281238"/>
            <a:ext cx="8229600" cy="706438"/>
          </a:xfrm>
          <a:prstGeom prst="rect">
            <a:avLst/>
          </a:prstGeom>
          <a:noFill/>
          <a:ln>
            <a:noFill/>
          </a:ln>
          <a:effectLst>
            <a:outerShdw dist="35921" dir="2700000" algn="ctr" rotWithShape="0">
              <a:schemeClr val="bg2"/>
            </a:outerShdw>
          </a:effectLst>
        </p:spPr>
        <p:txBody>
          <a:bodyPr anchor="ctr"/>
          <a:lstStyle>
            <a:lvl1pPr algn="ctr" rtl="0" eaLnBrk="0" fontAlgn="base" hangingPunct="0">
              <a:spcBef>
                <a:spcPct val="0"/>
              </a:spcBef>
              <a:spcAft>
                <a:spcPct val="0"/>
              </a:spcAft>
              <a:defRPr sz="4400" b="1" kern="1200">
                <a:solidFill>
                  <a:srgbClr val="00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rgbClr val="00FF00"/>
                </a:solidFill>
                <a:effectLst>
                  <a:outerShdw blurRad="38100" dist="38100" dir="2700000" algn="tl">
                    <a:srgbClr val="000000"/>
                  </a:outerShdw>
                </a:effectLst>
                <a:latin typeface="Arial" panose="020B0604020202020204" pitchFamily="34" charset="0"/>
                <a:ea typeface="华文新魏" panose="02010800040101010101" pitchFamily="2" charset="-122"/>
              </a:defRPr>
            </a:lvl2pPr>
            <a:lvl3pPr algn="ctr" rtl="0" eaLnBrk="0" fontAlgn="base" hangingPunct="0">
              <a:spcBef>
                <a:spcPct val="0"/>
              </a:spcBef>
              <a:spcAft>
                <a:spcPct val="0"/>
              </a:spcAft>
              <a:defRPr sz="4400" b="1">
                <a:solidFill>
                  <a:srgbClr val="00FF00"/>
                </a:solidFill>
                <a:effectLst>
                  <a:outerShdw blurRad="38100" dist="38100" dir="2700000" algn="tl">
                    <a:srgbClr val="000000"/>
                  </a:outerShdw>
                </a:effectLst>
                <a:latin typeface="Arial" panose="020B0604020202020204" pitchFamily="34" charset="0"/>
                <a:ea typeface="华文新魏" panose="02010800040101010101" pitchFamily="2" charset="-122"/>
              </a:defRPr>
            </a:lvl3pPr>
            <a:lvl4pPr algn="ctr" rtl="0" eaLnBrk="0" fontAlgn="base" hangingPunct="0">
              <a:spcBef>
                <a:spcPct val="0"/>
              </a:spcBef>
              <a:spcAft>
                <a:spcPct val="0"/>
              </a:spcAft>
              <a:defRPr sz="4400" b="1">
                <a:solidFill>
                  <a:srgbClr val="00FF00"/>
                </a:solidFill>
                <a:effectLst>
                  <a:outerShdw blurRad="38100" dist="38100" dir="2700000" algn="tl">
                    <a:srgbClr val="000000"/>
                  </a:outerShdw>
                </a:effectLst>
                <a:latin typeface="Arial" panose="020B0604020202020204" pitchFamily="34" charset="0"/>
                <a:ea typeface="华文新魏" panose="02010800040101010101" pitchFamily="2" charset="-122"/>
              </a:defRPr>
            </a:lvl4pPr>
            <a:lvl5pPr algn="ctr" rtl="0" eaLnBrk="0" fontAlgn="base" hangingPunct="0">
              <a:spcBef>
                <a:spcPct val="0"/>
              </a:spcBef>
              <a:spcAft>
                <a:spcPct val="0"/>
              </a:spcAft>
              <a:defRPr sz="4400" b="1">
                <a:solidFill>
                  <a:srgbClr val="00FF00"/>
                </a:solidFill>
                <a:effectLst>
                  <a:outerShdw blurRad="38100" dist="38100" dir="2700000" algn="tl">
                    <a:srgbClr val="000000"/>
                  </a:outerShdw>
                </a:effectLst>
                <a:latin typeface="Arial" panose="020B0604020202020204" pitchFamily="34" charset="0"/>
                <a:ea typeface="华文新魏" panose="02010800040101010101" pitchFamily="2" charset="-122"/>
              </a:defRPr>
            </a:lvl5pPr>
            <a:lvl6pPr marL="457200" algn="ctr" rtl="0" fontAlgn="base">
              <a:spcBef>
                <a:spcPct val="0"/>
              </a:spcBef>
              <a:spcAft>
                <a:spcPct val="0"/>
              </a:spcAft>
              <a:defRPr sz="4400" b="1">
                <a:solidFill>
                  <a:srgbClr val="00FF00"/>
                </a:solidFill>
                <a:effectLst>
                  <a:outerShdw blurRad="38100" dist="38100" dir="2700000" algn="tl">
                    <a:srgbClr val="000000"/>
                  </a:outerShdw>
                </a:effectLst>
                <a:latin typeface="Arial" panose="020B0604020202020204" pitchFamily="34" charset="0"/>
                <a:ea typeface="华文新魏" panose="02010800040101010101" pitchFamily="2" charset="-122"/>
              </a:defRPr>
            </a:lvl6pPr>
            <a:lvl7pPr marL="914400" algn="ctr" rtl="0" fontAlgn="base">
              <a:spcBef>
                <a:spcPct val="0"/>
              </a:spcBef>
              <a:spcAft>
                <a:spcPct val="0"/>
              </a:spcAft>
              <a:defRPr sz="4400" b="1">
                <a:solidFill>
                  <a:srgbClr val="00FF00"/>
                </a:solidFill>
                <a:effectLst>
                  <a:outerShdw blurRad="38100" dist="38100" dir="2700000" algn="tl">
                    <a:srgbClr val="000000"/>
                  </a:outerShdw>
                </a:effectLst>
                <a:latin typeface="Arial" panose="020B0604020202020204" pitchFamily="34" charset="0"/>
                <a:ea typeface="华文新魏" panose="02010800040101010101" pitchFamily="2" charset="-122"/>
              </a:defRPr>
            </a:lvl7pPr>
            <a:lvl8pPr marL="1371600" algn="ctr" rtl="0" fontAlgn="base">
              <a:spcBef>
                <a:spcPct val="0"/>
              </a:spcBef>
              <a:spcAft>
                <a:spcPct val="0"/>
              </a:spcAft>
              <a:defRPr sz="4400" b="1">
                <a:solidFill>
                  <a:srgbClr val="00FF00"/>
                </a:solidFill>
                <a:effectLst>
                  <a:outerShdw blurRad="38100" dist="38100" dir="2700000" algn="tl">
                    <a:srgbClr val="000000"/>
                  </a:outerShdw>
                </a:effectLst>
                <a:latin typeface="Arial" panose="020B0604020202020204" pitchFamily="34" charset="0"/>
                <a:ea typeface="华文新魏" panose="02010800040101010101" pitchFamily="2" charset="-122"/>
              </a:defRPr>
            </a:lvl8pPr>
            <a:lvl9pPr marL="1828800" algn="ctr" rtl="0" fontAlgn="base">
              <a:spcBef>
                <a:spcPct val="0"/>
              </a:spcBef>
              <a:spcAft>
                <a:spcPct val="0"/>
              </a:spcAft>
              <a:defRPr sz="4400" b="1">
                <a:solidFill>
                  <a:srgbClr val="00FF00"/>
                </a:solidFill>
                <a:effectLst>
                  <a:outerShdw blurRad="38100" dist="38100" dir="2700000" algn="tl">
                    <a:srgbClr val="000000"/>
                  </a:outerShdw>
                </a:effectLst>
                <a:latin typeface="Arial" panose="020B0604020202020204" pitchFamily="34" charset="0"/>
                <a:ea typeface="华文新魏" panose="0201080004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6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与距离密切相关！</a:t>
            </a:r>
            <a:endParaRPr kumimoji="0" lang="zh-CN" altLang="en-US" sz="6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2778"/>
                                        </p:tgtEl>
                                        <p:attrNameLst>
                                          <p:attrName>style.visibility</p:attrName>
                                        </p:attrNameLst>
                                      </p:cBhvr>
                                      <p:to>
                                        <p:strVal val="visible"/>
                                      </p:to>
                                    </p:set>
                                    <p:animEffect transition="in" filter="wipe(left)">
                                      <p:cBhvr>
                                        <p:cTn id="13" dur="1000"/>
                                        <p:tgtEl>
                                          <p:spTgt spid="3277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1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2795"/>
                                        </p:tgtEl>
                                        <p:attrNameLst>
                                          <p:attrName>style.visibility</p:attrName>
                                        </p:attrNameLst>
                                      </p:cBhvr>
                                      <p:to>
                                        <p:strVal val="visible"/>
                                      </p:to>
                                    </p:set>
                                    <p:animEffect transition="in" filter="wipe(left)">
                                      <p:cBhvr>
                                        <p:cTn id="33" dur="1000"/>
                                        <p:tgtEl>
                                          <p:spTgt spid="3279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2794"/>
                                        </p:tgtEl>
                                        <p:attrNameLst>
                                          <p:attrName>style.visibility</p:attrName>
                                        </p:attrNameLst>
                                      </p:cBhvr>
                                      <p:to>
                                        <p:strVal val="visible"/>
                                      </p:to>
                                    </p:set>
                                    <p:animEffect transition="in" filter="wipe(up)">
                                      <p:cBhvr>
                                        <p:cTn id="38" dur="3000"/>
                                        <p:tgtEl>
                                          <p:spTgt spid="3279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2783"/>
                                        </p:tgtEl>
                                        <p:attrNameLst>
                                          <p:attrName>style.visibility</p:attrName>
                                        </p:attrNameLst>
                                      </p:cBhvr>
                                      <p:to>
                                        <p:strVal val="visible"/>
                                      </p:to>
                                    </p:set>
                                    <p:animEffect transition="in" filter="wipe(left)">
                                      <p:cBhvr>
                                        <p:cTn id="43" dur="1000"/>
                                        <p:tgtEl>
                                          <p:spTgt spid="32783"/>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2798"/>
                                        </p:tgtEl>
                                        <p:attrNameLst>
                                          <p:attrName>style.visibility</p:attrName>
                                        </p:attrNameLst>
                                      </p:cBhvr>
                                      <p:to>
                                        <p:strVal val="visible"/>
                                      </p:to>
                                    </p:set>
                                    <p:anim calcmode="lin" valueType="num">
                                      <p:cBhvr additive="base">
                                        <p:cTn id="48" dur="2000" fill="hold"/>
                                        <p:tgtEl>
                                          <p:spTgt spid="32798"/>
                                        </p:tgtEl>
                                        <p:attrNameLst>
                                          <p:attrName>ppt_x</p:attrName>
                                        </p:attrNameLst>
                                      </p:cBhvr>
                                      <p:tavLst>
                                        <p:tav tm="0">
                                          <p:val>
                                            <p:strVal val="0-#ppt_w/2"/>
                                          </p:val>
                                        </p:tav>
                                        <p:tav tm="100000">
                                          <p:val>
                                            <p:strVal val="#ppt_x"/>
                                          </p:val>
                                        </p:tav>
                                      </p:tavLst>
                                    </p:anim>
                                    <p:anim calcmode="lin" valueType="num">
                                      <p:cBhvr additive="base">
                                        <p:cTn id="49" dur="2000" fill="hold"/>
                                        <p:tgtEl>
                                          <p:spTgt spid="32798"/>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32813"/>
                                        </p:tgtEl>
                                        <p:attrNameLst>
                                          <p:attrName>style.visibility</p:attrName>
                                        </p:attrNameLst>
                                      </p:cBhvr>
                                      <p:to>
                                        <p:strVal val="visible"/>
                                      </p:to>
                                    </p:set>
                                    <p:anim calcmode="lin" valueType="num">
                                      <p:cBhvr additive="base">
                                        <p:cTn id="54" dur="1000" fill="hold"/>
                                        <p:tgtEl>
                                          <p:spTgt spid="32813"/>
                                        </p:tgtEl>
                                        <p:attrNameLst>
                                          <p:attrName>ppt_x</p:attrName>
                                        </p:attrNameLst>
                                      </p:cBhvr>
                                      <p:tavLst>
                                        <p:tav tm="0">
                                          <p:val>
                                            <p:strVal val="0-#ppt_w/2"/>
                                          </p:val>
                                        </p:tav>
                                        <p:tav tm="100000">
                                          <p:val>
                                            <p:strVal val="#ppt_x"/>
                                          </p:val>
                                        </p:tav>
                                      </p:tavLst>
                                    </p:anim>
                                    <p:anim calcmode="lin" valueType="num">
                                      <p:cBhvr additive="base">
                                        <p:cTn id="55" dur="1000" fill="hold"/>
                                        <p:tgtEl>
                                          <p:spTgt spid="32813"/>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10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2806"/>
                                        </p:tgtEl>
                                        <p:attrNameLst>
                                          <p:attrName>style.visibility</p:attrName>
                                        </p:attrNameLst>
                                      </p:cBhvr>
                                      <p:to>
                                        <p:strVal val="visible"/>
                                      </p:to>
                                    </p:set>
                                    <p:animEffect transition="in" filter="wipe(left)">
                                      <p:cBhvr>
                                        <p:cTn id="65" dur="1000"/>
                                        <p:tgtEl>
                                          <p:spTgt spid="3280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2807"/>
                                        </p:tgtEl>
                                        <p:attrNameLst>
                                          <p:attrName>style.visibility</p:attrName>
                                        </p:attrNameLst>
                                      </p:cBhvr>
                                      <p:to>
                                        <p:strVal val="visible"/>
                                      </p:to>
                                    </p:set>
                                    <p:animEffect transition="in" filter="wipe(left)">
                                      <p:cBhvr>
                                        <p:cTn id="70" dur="1000"/>
                                        <p:tgtEl>
                                          <p:spTgt spid="3280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2810"/>
                                        </p:tgtEl>
                                        <p:attrNameLst>
                                          <p:attrName>style.visibility</p:attrName>
                                        </p:attrNameLst>
                                      </p:cBhvr>
                                      <p:to>
                                        <p:strVal val="visible"/>
                                      </p:to>
                                    </p:set>
                                    <p:animEffect transition="in" filter="wipe(left)">
                                      <p:cBhvr>
                                        <p:cTn id="75" dur="2000"/>
                                        <p:tgtEl>
                                          <p:spTgt spid="32810"/>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28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35"/>
                                        </p:tgtEl>
                                        <p:attrNameLst>
                                          <p:attrName>style.visibility</p:attrName>
                                        </p:attrNameLst>
                                      </p:cBhvr>
                                      <p:to>
                                        <p:strVal val="visible"/>
                                      </p:to>
                                    </p:set>
                                    <p:anim calcmode="lin" valueType="num">
                                      <p:cBhvr additive="base">
                                        <p:cTn id="84" dur="500" fill="hold"/>
                                        <p:tgtEl>
                                          <p:spTgt spid="35"/>
                                        </p:tgtEl>
                                        <p:attrNameLst>
                                          <p:attrName>ppt_x</p:attrName>
                                        </p:attrNameLst>
                                      </p:cBhvr>
                                      <p:tavLst>
                                        <p:tav tm="0">
                                          <p:val>
                                            <p:strVal val="#ppt_x"/>
                                          </p:val>
                                        </p:tav>
                                        <p:tav tm="100000">
                                          <p:val>
                                            <p:strVal val="#ppt_x"/>
                                          </p:val>
                                        </p:tav>
                                      </p:tavLst>
                                    </p:anim>
                                    <p:anim calcmode="lin" valueType="num">
                                      <p:cBhvr additive="base">
                                        <p:cTn id="8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4" grpId="0" bldLvl="0" animBg="1"/>
      <p:bldP spid="32795" grpId="0" bldLvl="0" animBg="1"/>
      <p:bldP spid="32798" grpId="0" bldLvl="0" animBg="1"/>
      <p:bldP spid="32806" grpId="0" bldLvl="0" animBg="1"/>
      <p:bldP spid="32807" grpId="0" bldLvl="0" animBg="1"/>
      <p:bldP spid="32810" grpId="0" bldLvl="0" animBg="1"/>
      <p:bldP spid="32813" grpId="0" bldLvl="0" animBg="1"/>
      <p:bldP spid="32818" grpId="0" bldLvl="0" animBg="1"/>
      <p:bldP spid="3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4638"/>
            <a:ext cx="8229600" cy="7064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00FF00"/>
                </a:solidFill>
                <a:effectLst>
                  <a:outerShdw blurRad="38100" dist="38100" dir="2700000" algn="tl">
                    <a:srgbClr val="000000"/>
                  </a:outerShdw>
                </a:effectLst>
                <a:uLnTx/>
                <a:uFillTx/>
                <a:latin typeface="+mj-lt"/>
                <a:ea typeface="华文楷体" panose="02010600040101010101" pitchFamily="2" charset="-122"/>
                <a:cs typeface="+mj-cs"/>
              </a:rPr>
              <a:t>线性判别函数的齐次简化</a:t>
            </a:r>
            <a:endParaRPr kumimoji="0" lang="zh-CN" altLang="en-US" sz="4000" b="1" i="0" u="none" strike="noStrike" kern="1200" cap="none" spc="0" normalizeH="0" baseline="0" noProof="0">
              <a:ln>
                <a:noFill/>
              </a:ln>
              <a:solidFill>
                <a:srgbClr val="00FF00"/>
              </a:solidFill>
              <a:effectLst>
                <a:outerShdw blurRad="38100" dist="38100" dir="2700000" algn="tl">
                  <a:srgbClr val="000000"/>
                </a:outerShdw>
              </a:effectLst>
              <a:uLnTx/>
              <a:uFillTx/>
              <a:latin typeface="+mj-lt"/>
              <a:ea typeface="华文楷体" panose="02010600040101010101" pitchFamily="2" charset="-122"/>
              <a:cs typeface="+mj-cs"/>
            </a:endParaRPr>
          </a:p>
        </p:txBody>
      </p:sp>
      <p:graphicFrame>
        <p:nvGraphicFramePr>
          <p:cNvPr id="54275" name="Object 3"/>
          <p:cNvGraphicFramePr>
            <a:graphicFrameLocks noGrp="1" noChangeAspect="1"/>
          </p:cNvGraphicFramePr>
          <p:nvPr>
            <p:ph sz="half" idx="1"/>
          </p:nvPr>
        </p:nvGraphicFramePr>
        <p:xfrm>
          <a:off x="971550" y="1628775"/>
          <a:ext cx="5076825" cy="1016000"/>
        </p:xfrm>
        <a:graphic>
          <a:graphicData uri="http://schemas.openxmlformats.org/presentationml/2006/ole">
            <mc:AlternateContent xmlns:mc="http://schemas.openxmlformats.org/markup-compatibility/2006">
              <mc:Choice xmlns:v="urn:schemas-microsoft-com:vml" Requires="v">
                <p:oleObj spid="_x0000_s7171" name="" r:id="rId1" imgW="2159000" imgH="431800" progId="Equation.DSMT4">
                  <p:embed/>
                </p:oleObj>
              </mc:Choice>
              <mc:Fallback>
                <p:oleObj name="" r:id="rId1" imgW="2159000" imgH="431800" progId="Equation.DSMT4">
                  <p:embed/>
                  <p:pic>
                    <p:nvPicPr>
                      <p:cNvPr id="0" name="图片 3076"/>
                      <p:cNvPicPr/>
                      <p:nvPr/>
                    </p:nvPicPr>
                    <p:blipFill>
                      <a:blip r:embed="rId2"/>
                      <a:srcRect/>
                      <a:stretch>
                        <a:fillRect/>
                      </a:stretch>
                    </p:blipFill>
                    <p:spPr>
                      <a:xfrm>
                        <a:off x="971550" y="1628775"/>
                        <a:ext cx="5076825" cy="1016000"/>
                      </a:xfrm>
                      <a:prstGeom prst="rect">
                        <a:avLst/>
                      </a:prstGeom>
                      <a:noFill/>
                      <a:ln w="38100">
                        <a:miter/>
                      </a:ln>
                    </p:spPr>
                  </p:pic>
                </p:oleObj>
              </mc:Fallback>
            </mc:AlternateContent>
          </a:graphicData>
        </a:graphic>
      </p:graphicFrame>
      <p:sp>
        <p:nvSpPr>
          <p:cNvPr id="54278" name="Text Box 6"/>
          <p:cNvSpPr txBox="1">
            <a:spLocks noChangeArrowheads="1"/>
          </p:cNvSpPr>
          <p:nvPr/>
        </p:nvSpPr>
        <p:spPr bwMode="auto">
          <a:xfrm>
            <a:off x="395288" y="1268413"/>
            <a:ext cx="3529013" cy="488950"/>
          </a:xfrm>
          <a:prstGeom prst="rect">
            <a:avLst/>
          </a:prstGeom>
          <a:noFill/>
          <a:ln>
            <a:noFill/>
          </a:ln>
          <a:effectLst/>
        </p:spPr>
        <p:txBody>
          <a:bodyPr>
            <a:spAutoFit/>
          </a:bodyPr>
          <a:lstStyle/>
          <a:p>
            <a:pPr marR="0" defTabSz="914400" eaLnBrk="1" hangingPunct="1">
              <a:spcBef>
                <a:spcPct val="50000"/>
              </a:spcBef>
              <a:buClrTx/>
              <a:buSzTx/>
              <a:buFontTx/>
              <a:buNone/>
              <a:defRPr/>
            </a:pPr>
            <a:r>
              <a:rPr kumimoji="0" lang="zh-CN" altLang="en-US" sz="2600" b="1" kern="1200" cap="none" spc="0" normalizeH="0" baseline="0" noProof="0">
                <a:solidFill>
                  <a:schemeClr val="tx1"/>
                </a:solidFill>
                <a:effectLst/>
                <a:latin typeface="Arial" panose="020B0604020202020204" pitchFamily="34" charset="0"/>
                <a:ea typeface="华文楷体" panose="02010600040101010101" pitchFamily="2" charset="-122"/>
                <a:cs typeface="+mn-cs"/>
              </a:rPr>
              <a:t>若把线性判别函数写成</a:t>
            </a:r>
            <a:endParaRPr kumimoji="0" lang="zh-CN" altLang="en-US" sz="2600" b="1" kern="1200" cap="none" spc="0" normalizeH="0" baseline="0" noProof="0">
              <a:solidFill>
                <a:schemeClr val="tx1"/>
              </a:solidFill>
              <a:effectLst/>
              <a:latin typeface="Arial" panose="020B0604020202020204" pitchFamily="34" charset="0"/>
              <a:ea typeface="华文楷体" panose="02010600040101010101" pitchFamily="2" charset="-122"/>
              <a:cs typeface="+mn-cs"/>
            </a:endParaRPr>
          </a:p>
        </p:txBody>
      </p:sp>
      <p:grpSp>
        <p:nvGrpSpPr>
          <p:cNvPr id="2" name="Group 9"/>
          <p:cNvGrpSpPr/>
          <p:nvPr/>
        </p:nvGrpSpPr>
        <p:grpSpPr>
          <a:xfrm>
            <a:off x="468313" y="2636838"/>
            <a:ext cx="5427662" cy="1112837"/>
            <a:chOff x="295" y="1661"/>
            <a:chExt cx="3419" cy="701"/>
          </a:xfrm>
        </p:grpSpPr>
        <p:graphicFrame>
          <p:nvGraphicFramePr>
            <p:cNvPr id="40967" name="Object 4"/>
            <p:cNvGraphicFramePr>
              <a:graphicFrameLocks noChangeAspect="1"/>
            </p:cNvGraphicFramePr>
            <p:nvPr/>
          </p:nvGraphicFramePr>
          <p:xfrm>
            <a:off x="1066" y="1661"/>
            <a:ext cx="2648" cy="701"/>
          </p:xfrm>
          <a:graphic>
            <a:graphicData uri="http://schemas.openxmlformats.org/presentationml/2006/ole">
              <mc:AlternateContent xmlns:mc="http://schemas.openxmlformats.org/markup-compatibility/2006">
                <mc:Choice xmlns:v="urn:schemas-microsoft-com:vml" Requires="v">
                  <p:oleObj spid="_x0000_s7172" name="" r:id="rId3" imgW="1828800" imgH="482600" progId="Equation.DSMT4">
                    <p:embed/>
                  </p:oleObj>
                </mc:Choice>
                <mc:Fallback>
                  <p:oleObj name="" r:id="rId3" imgW="1828800" imgH="482600" progId="Equation.DSMT4">
                    <p:embed/>
                    <p:pic>
                      <p:nvPicPr>
                        <p:cNvPr id="0" name="图片 3075"/>
                        <p:cNvPicPr/>
                        <p:nvPr/>
                      </p:nvPicPr>
                      <p:blipFill>
                        <a:blip r:embed="rId4"/>
                        <a:stretch>
                          <a:fillRect/>
                        </a:stretch>
                      </p:blipFill>
                      <p:spPr>
                        <a:xfrm>
                          <a:off x="1066" y="1661"/>
                          <a:ext cx="2648" cy="701"/>
                        </a:xfrm>
                        <a:prstGeom prst="rect">
                          <a:avLst/>
                        </a:prstGeom>
                        <a:noFill/>
                        <a:ln w="38100">
                          <a:noFill/>
                          <a:miter/>
                        </a:ln>
                      </p:spPr>
                    </p:pic>
                  </p:oleObj>
                </mc:Fallback>
              </mc:AlternateContent>
            </a:graphicData>
          </a:graphic>
        </p:graphicFrame>
        <p:sp>
          <p:nvSpPr>
            <p:cNvPr id="54279" name="Text Box 7"/>
            <p:cNvSpPr txBox="1">
              <a:spLocks noChangeArrowheads="1"/>
            </p:cNvSpPr>
            <p:nvPr/>
          </p:nvSpPr>
          <p:spPr bwMode="auto">
            <a:xfrm>
              <a:off x="295" y="1661"/>
              <a:ext cx="817" cy="327"/>
            </a:xfrm>
            <a:prstGeom prst="rect">
              <a:avLst/>
            </a:prstGeom>
            <a:noFill/>
            <a:ln>
              <a:noFill/>
            </a:ln>
            <a:effectLst/>
          </p:spPr>
          <p:txBody>
            <a:bodyPr>
              <a:spAutoFit/>
            </a:bodyPr>
            <a:lstStyle/>
            <a:p>
              <a:pPr marR="0" defTabSz="914400" eaLnBrk="1" hangingPunct="1">
                <a:spcBef>
                  <a:spcPct val="50000"/>
                </a:spcBef>
                <a:buClrTx/>
                <a:buSzTx/>
                <a:buFontTx/>
                <a:buNone/>
                <a:defRPr/>
              </a:pPr>
              <a:r>
                <a:rPr kumimoji="0" lang="zh-CN" altLang="en-US" sz="2800" b="1" kern="1200" cap="none" spc="0" normalizeH="0" baseline="0" noProof="0">
                  <a:solidFill>
                    <a:schemeClr val="tx1"/>
                  </a:solidFill>
                  <a:effectLst/>
                  <a:latin typeface="华文楷体" panose="02010600040101010101" pitchFamily="2" charset="-122"/>
                  <a:ea typeface="华文楷体" panose="02010600040101010101" pitchFamily="2" charset="-122"/>
                  <a:cs typeface="+mn-cs"/>
                </a:rPr>
                <a:t>其中：</a:t>
              </a:r>
              <a:endParaRPr kumimoji="0" lang="zh-CN" altLang="en-US" sz="2800" b="1" kern="1200" cap="none" spc="0" normalizeH="0" baseline="0" noProof="0">
                <a:solidFill>
                  <a:schemeClr val="tx1"/>
                </a:solidFill>
                <a:effectLst/>
                <a:latin typeface="华文楷体" panose="02010600040101010101" pitchFamily="2" charset="-122"/>
                <a:ea typeface="华文楷体" panose="02010600040101010101" pitchFamily="2" charset="-122"/>
                <a:cs typeface="+mn-cs"/>
              </a:endParaRPr>
            </a:p>
          </p:txBody>
        </p:sp>
      </p:grpSp>
      <p:sp>
        <p:nvSpPr>
          <p:cNvPr id="54280" name="Text Box 8"/>
          <p:cNvSpPr txBox="1">
            <a:spLocks noChangeArrowheads="1"/>
          </p:cNvSpPr>
          <p:nvPr/>
        </p:nvSpPr>
        <p:spPr bwMode="auto">
          <a:xfrm>
            <a:off x="971550" y="3860800"/>
            <a:ext cx="7272338" cy="2443163"/>
          </a:xfrm>
          <a:prstGeom prst="rect">
            <a:avLst/>
          </a:prstGeom>
          <a:noFill/>
          <a:ln>
            <a:noFill/>
          </a:ln>
          <a:effectLst/>
        </p:spPr>
        <p:txBody>
          <a:bodyPr>
            <a:spAutoFit/>
          </a:bodyPr>
          <a:lstStyle/>
          <a:p>
            <a:pPr marR="0" defTabSz="914400" eaLnBrk="1" hangingPunct="1">
              <a:spcBef>
                <a:spcPct val="50000"/>
              </a:spcBef>
              <a:buClrTx/>
              <a:buSzTx/>
              <a:buFontTx/>
              <a:buNone/>
              <a:defRPr/>
            </a:pPr>
            <a:r>
              <a:rPr kumimoji="0" lang="zh-CN" altLang="en-US" sz="2800" b="1" kern="1200" cap="none" spc="0" normalizeH="0" baseline="0" noProof="0">
                <a:solidFill>
                  <a:schemeClr val="tx1"/>
                </a:solidFill>
                <a:effectLst/>
                <a:latin typeface="华文楷体" panose="02010600040101010101" pitchFamily="2" charset="-122"/>
                <a:ea typeface="华文楷体" panose="02010600040101010101" pitchFamily="2" charset="-122"/>
                <a:cs typeface="+mn-cs"/>
              </a:rPr>
              <a:t>上式称为线性判别函数的</a:t>
            </a:r>
            <a:r>
              <a:rPr kumimoji="0" lang="zh-CN" altLang="en-US" sz="2800" b="1" kern="1200" cap="none" spc="0" normalizeH="0" baseline="0" noProof="0">
                <a:solidFill>
                  <a:schemeClr val="bg2">
                    <a:lumMod val="60000"/>
                    <a:lumOff val="40000"/>
                  </a:schemeClr>
                </a:solidFill>
                <a:effectLst/>
                <a:latin typeface="华文楷体" panose="02010600040101010101" pitchFamily="2" charset="-122"/>
                <a:ea typeface="华文楷体" panose="02010600040101010101" pitchFamily="2" charset="-122"/>
                <a:cs typeface="+mn-cs"/>
              </a:rPr>
              <a:t>齐次简化</a:t>
            </a:r>
            <a:endParaRPr kumimoji="0" lang="zh-CN" altLang="en-US" sz="2800" b="1" kern="1200" cap="none" spc="0" normalizeH="0" baseline="0" noProof="0">
              <a:solidFill>
                <a:schemeClr val="bg2">
                  <a:lumMod val="60000"/>
                  <a:lumOff val="40000"/>
                </a:schemeClr>
              </a:solidFill>
              <a:effectLst/>
              <a:latin typeface="华文楷体" panose="02010600040101010101" pitchFamily="2" charset="-122"/>
              <a:ea typeface="华文楷体" panose="02010600040101010101" pitchFamily="2" charset="-122"/>
              <a:cs typeface="+mn-cs"/>
            </a:endParaRPr>
          </a:p>
          <a:p>
            <a:pPr marR="0" defTabSz="914400" eaLnBrk="1" hangingPunct="1">
              <a:spcBef>
                <a:spcPct val="50000"/>
              </a:spcBef>
              <a:buClrTx/>
              <a:buSzTx/>
              <a:buFontTx/>
              <a:buNone/>
              <a:defRPr/>
            </a:pPr>
            <a:r>
              <a:rPr kumimoji="0" lang="zh-CN" altLang="en-US" sz="2800" b="1" i="1" kern="1200" cap="none" spc="0" normalizeH="0" baseline="0" noProof="0">
                <a:solidFill>
                  <a:schemeClr val="tx1"/>
                </a:solidFill>
                <a:effectLst/>
                <a:latin typeface="Times New Roman" panose="02020603050405020304" pitchFamily="18" charset="0"/>
                <a:ea typeface="华文楷体" panose="02010600040101010101" pitchFamily="2" charset="-122"/>
                <a:cs typeface="+mn-cs"/>
              </a:rPr>
              <a:t> </a:t>
            </a:r>
            <a:r>
              <a:rPr kumimoji="0" lang="en-US" altLang="zh-CN" sz="2800" b="1" i="1" kern="1200" cap="none" spc="0" normalizeH="0" baseline="0" noProof="0">
                <a:solidFill>
                  <a:schemeClr val="tx1"/>
                </a:solidFill>
                <a:effectLst/>
                <a:latin typeface="Times New Roman" panose="02020603050405020304" pitchFamily="18" charset="0"/>
                <a:ea typeface="华文楷体" panose="02010600040101010101" pitchFamily="2" charset="-122"/>
                <a:cs typeface="+mn-cs"/>
              </a:rPr>
              <a:t>y = </a:t>
            </a:r>
            <a:r>
              <a:rPr kumimoji="0" lang="en-US" altLang="zh-CN" sz="2800" b="1" kern="1200" cap="none" spc="0" normalizeH="0" baseline="0" noProof="0">
                <a:solidFill>
                  <a:schemeClr val="tx1"/>
                </a:solidFill>
                <a:effectLst/>
                <a:latin typeface="Times New Roman" panose="02020603050405020304" pitchFamily="18" charset="0"/>
                <a:ea typeface="华文楷体" panose="02010600040101010101" pitchFamily="2" charset="-122"/>
                <a:cs typeface="+mn-cs"/>
              </a:rPr>
              <a:t>( 1</a:t>
            </a:r>
            <a:r>
              <a:rPr kumimoji="0" lang="en-US" altLang="zh-CN" sz="2800" b="1" i="1" kern="1200" cap="none" spc="0" normalizeH="0" baseline="0" noProof="0">
                <a:solidFill>
                  <a:schemeClr val="tx1"/>
                </a:solidFill>
                <a:effectLst/>
                <a:latin typeface="Times New Roman" panose="02020603050405020304" pitchFamily="18" charset="0"/>
                <a:ea typeface="华文楷体" panose="02010600040101010101" pitchFamily="2" charset="-122"/>
                <a:cs typeface="+mn-cs"/>
              </a:rPr>
              <a:t>, x </a:t>
            </a:r>
            <a:r>
              <a:rPr kumimoji="0" lang="en-US" altLang="zh-CN" sz="2800" b="1" kern="1200" cap="none" spc="0" normalizeH="0" baseline="0" noProof="0">
                <a:solidFill>
                  <a:schemeClr val="tx1"/>
                </a:solidFill>
                <a:effectLst/>
                <a:latin typeface="Times New Roman" panose="02020603050405020304" pitchFamily="18" charset="0"/>
                <a:ea typeface="华文楷体" panose="02010600040101010101" pitchFamily="2" charset="-122"/>
                <a:cs typeface="+mn-cs"/>
              </a:rPr>
              <a:t>)</a:t>
            </a:r>
            <a:r>
              <a:rPr kumimoji="0" lang="en-US" altLang="zh-CN" sz="2800" b="1" i="1" kern="1200" cap="none" spc="0" normalizeH="0" baseline="30000" noProof="0">
                <a:solidFill>
                  <a:schemeClr val="tx1"/>
                </a:solidFill>
                <a:effectLst/>
                <a:latin typeface="Times New Roman" panose="02020603050405020304" pitchFamily="18" charset="0"/>
                <a:ea typeface="华文楷体" panose="02010600040101010101" pitchFamily="2" charset="-122"/>
                <a:cs typeface="+mn-cs"/>
              </a:rPr>
              <a:t>T</a:t>
            </a:r>
            <a:r>
              <a:rPr kumimoji="0" lang="zh-CN" altLang="en-US" sz="2800" b="1" kern="1200" cap="none" spc="0" normalizeH="0" baseline="0" noProof="0">
                <a:solidFill>
                  <a:schemeClr val="tx1"/>
                </a:solidFill>
                <a:effectLst/>
                <a:latin typeface="华文楷体" panose="02010600040101010101" pitchFamily="2" charset="-122"/>
                <a:ea typeface="华文楷体" panose="02010600040101010101" pitchFamily="2" charset="-122"/>
                <a:cs typeface="+mn-cs"/>
              </a:rPr>
              <a:t>叫做</a:t>
            </a:r>
            <a:r>
              <a:rPr kumimoji="0" lang="zh-CN" altLang="en-US" sz="2800" b="1" kern="1200" cap="none" spc="0" normalizeH="0" baseline="0" noProof="0">
                <a:solidFill>
                  <a:schemeClr val="bg2">
                    <a:lumMod val="60000"/>
                    <a:lumOff val="40000"/>
                  </a:schemeClr>
                </a:solidFill>
                <a:effectLst/>
                <a:latin typeface="华文楷体" panose="02010600040101010101" pitchFamily="2" charset="-122"/>
                <a:ea typeface="华文楷体" panose="02010600040101010101" pitchFamily="2" charset="-122"/>
                <a:cs typeface="+mn-cs"/>
              </a:rPr>
              <a:t>增广样本向量</a:t>
            </a:r>
            <a:endParaRPr kumimoji="0" lang="zh-CN" altLang="en-US" sz="2800" b="1" kern="1200" cap="none" spc="0" normalizeH="0" baseline="0" noProof="0">
              <a:solidFill>
                <a:schemeClr val="tx1"/>
              </a:solidFill>
              <a:effectLst/>
              <a:latin typeface="华文楷体" panose="02010600040101010101" pitchFamily="2" charset="-122"/>
              <a:ea typeface="华文楷体" panose="02010600040101010101" pitchFamily="2" charset="-122"/>
              <a:cs typeface="+mn-cs"/>
            </a:endParaRPr>
          </a:p>
          <a:p>
            <a:pPr marR="0" defTabSz="914400" eaLnBrk="1" hangingPunct="1">
              <a:spcBef>
                <a:spcPct val="50000"/>
              </a:spcBef>
              <a:buClrTx/>
              <a:buSzTx/>
              <a:buFontTx/>
              <a:buNone/>
              <a:defRPr/>
            </a:pPr>
            <a:r>
              <a:rPr kumimoji="0" lang="zh-CN" altLang="en-US" sz="2800" b="1" i="1" kern="1200" cap="none" spc="0" normalizeH="0" baseline="0" noProof="0">
                <a:solidFill>
                  <a:schemeClr val="tx1"/>
                </a:solidFill>
                <a:effectLst/>
                <a:latin typeface="Times New Roman" panose="02020603050405020304" pitchFamily="18" charset="0"/>
                <a:ea typeface="华文楷体" panose="02010600040101010101" pitchFamily="2" charset="-122"/>
                <a:cs typeface="+mn-cs"/>
              </a:rPr>
              <a:t> </a:t>
            </a:r>
            <a:r>
              <a:rPr kumimoji="0" lang="en-US" altLang="zh-CN" sz="2800" b="1" i="1" kern="1200" cap="none" spc="0" normalizeH="0" baseline="0" noProof="0">
                <a:solidFill>
                  <a:schemeClr val="tx1"/>
                </a:solidFill>
                <a:effectLst/>
                <a:latin typeface="Times New Roman" panose="02020603050405020304" pitchFamily="18" charset="0"/>
                <a:ea typeface="华文楷体" panose="02010600040101010101" pitchFamily="2" charset="-122"/>
                <a:cs typeface="+mn-cs"/>
              </a:rPr>
              <a:t>a</a:t>
            </a:r>
            <a:r>
              <a:rPr kumimoji="0" lang="zh-CN" altLang="en-US" sz="2800" b="1" kern="1200" cap="none" spc="0" normalizeH="0" baseline="0" noProof="0">
                <a:solidFill>
                  <a:schemeClr val="tx1"/>
                </a:solidFill>
                <a:effectLst/>
                <a:latin typeface="华文楷体" panose="02010600040101010101" pitchFamily="2" charset="-122"/>
                <a:ea typeface="华文楷体" panose="02010600040101010101" pitchFamily="2" charset="-122"/>
                <a:cs typeface="+mn-cs"/>
              </a:rPr>
              <a:t>叫做</a:t>
            </a:r>
            <a:r>
              <a:rPr kumimoji="0" lang="zh-CN" altLang="en-US" sz="2800" b="1" kern="1200" cap="none" spc="0" normalizeH="0" baseline="0" noProof="0">
                <a:solidFill>
                  <a:schemeClr val="bg2">
                    <a:lumMod val="60000"/>
                    <a:lumOff val="40000"/>
                  </a:schemeClr>
                </a:solidFill>
                <a:effectLst/>
                <a:latin typeface="华文楷体" panose="02010600040101010101" pitchFamily="2" charset="-122"/>
                <a:ea typeface="华文楷体" panose="02010600040101010101" pitchFamily="2" charset="-122"/>
                <a:cs typeface="+mn-cs"/>
              </a:rPr>
              <a:t>增广权向量</a:t>
            </a:r>
            <a:endParaRPr kumimoji="0" lang="zh-CN" altLang="en-US" sz="2800" b="1" kern="1200" cap="none" spc="0" normalizeH="0" baseline="0" noProof="0">
              <a:solidFill>
                <a:schemeClr val="tx1"/>
              </a:solidFill>
              <a:effectLst/>
              <a:latin typeface="华文楷体" panose="02010600040101010101" pitchFamily="2" charset="-122"/>
              <a:ea typeface="华文楷体" panose="02010600040101010101" pitchFamily="2" charset="-122"/>
              <a:cs typeface="+mn-cs"/>
            </a:endParaRPr>
          </a:p>
          <a:p>
            <a:pPr marR="0" defTabSz="914400" eaLnBrk="1" hangingPunct="1">
              <a:spcBef>
                <a:spcPct val="50000"/>
              </a:spcBef>
              <a:buClrTx/>
              <a:buSzTx/>
              <a:buFontTx/>
              <a:buNone/>
              <a:defRPr/>
            </a:pPr>
            <a:r>
              <a:rPr kumimoji="0" lang="zh-CN" altLang="en-US" sz="2800" b="1" kern="1200" cap="none" spc="0" normalizeH="0" baseline="0" noProof="0">
                <a:solidFill>
                  <a:schemeClr val="tx1"/>
                </a:solidFill>
                <a:effectLst/>
                <a:latin typeface="华文楷体" panose="02010600040101010101" pitchFamily="2" charset="-122"/>
                <a:ea typeface="华文楷体" panose="02010600040101010101" pitchFamily="2" charset="-122"/>
                <a:cs typeface="+mn-cs"/>
              </a:rPr>
              <a:t>它们是 </a:t>
            </a:r>
            <a:r>
              <a:rPr kumimoji="0" lang="en-US" altLang="zh-CN" sz="2800" b="1" i="1" kern="1200" cap="none" spc="0" normalizeH="0" baseline="0" noProof="0">
                <a:solidFill>
                  <a:schemeClr val="bg2">
                    <a:lumMod val="60000"/>
                    <a:lumOff val="40000"/>
                  </a:schemeClr>
                </a:solidFill>
                <a:effectLst/>
                <a:latin typeface="Times New Roman" panose="02020603050405020304" pitchFamily="18" charset="0"/>
                <a:ea typeface="华文楷体" panose="02010600040101010101" pitchFamily="2" charset="-122"/>
                <a:cs typeface="+mn-cs"/>
              </a:rPr>
              <a:t>d +</a:t>
            </a:r>
            <a:r>
              <a:rPr kumimoji="0" lang="en-US" altLang="zh-CN" sz="2800" b="1" kern="1200" cap="none" spc="0" normalizeH="0" baseline="0" noProof="0">
                <a:solidFill>
                  <a:schemeClr val="bg2">
                    <a:lumMod val="60000"/>
                    <a:lumOff val="40000"/>
                  </a:schemeClr>
                </a:solidFill>
                <a:effectLst/>
                <a:latin typeface="Times New Roman" panose="02020603050405020304" pitchFamily="18" charset="0"/>
                <a:ea typeface="华文楷体" panose="02010600040101010101" pitchFamily="2" charset="-122"/>
                <a:cs typeface="+mn-cs"/>
              </a:rPr>
              <a:t>1</a:t>
            </a:r>
            <a:r>
              <a:rPr kumimoji="0" lang="zh-CN" altLang="en-US" sz="2800" b="1" kern="1200" cap="none" spc="0" normalizeH="0" baseline="0" noProof="0">
                <a:solidFill>
                  <a:schemeClr val="bg2">
                    <a:lumMod val="60000"/>
                    <a:lumOff val="40000"/>
                  </a:schemeClr>
                </a:solidFill>
                <a:effectLst/>
                <a:latin typeface="华文楷体" panose="02010600040101010101" pitchFamily="2" charset="-122"/>
                <a:ea typeface="华文楷体" panose="02010600040101010101" pitchFamily="2" charset="-122"/>
                <a:cs typeface="+mn-cs"/>
              </a:rPr>
              <a:t>维向量</a:t>
            </a:r>
            <a:endParaRPr kumimoji="0" lang="zh-CN" altLang="en-US" sz="2800" b="1" kern="1200" cap="none" spc="0" normalizeH="0" baseline="0" noProof="0">
              <a:solidFill>
                <a:schemeClr val="bg2">
                  <a:lumMod val="60000"/>
                  <a:lumOff val="40000"/>
                </a:schemeClr>
              </a:solidFill>
              <a:effectLst/>
              <a:latin typeface="华文楷体" panose="02010600040101010101" pitchFamily="2" charset="-122"/>
              <a:ea typeface="华文楷体" panose="0201060004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diamond(in)">
                                      <p:cBhvr>
                                        <p:cTn id="7" dur="2000"/>
                                        <p:tgtEl>
                                          <p:spTgt spid="542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checkerboard(across)">
                                      <p:cBhvr>
                                        <p:cTn id="12" dur="500"/>
                                        <p:tgtEl>
                                          <p:spTgt spid="542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280"/>
                                        </p:tgtEl>
                                        <p:attrNameLst>
                                          <p:attrName>style.visibility</p:attrName>
                                        </p:attrNameLst>
                                      </p:cBhvr>
                                      <p:to>
                                        <p:strVal val="visible"/>
                                      </p:to>
                                    </p:set>
                                    <p:animEffect transition="in" filter="wipe(up)">
                                      <p:cBhvr>
                                        <p:cTn id="22" dur="10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bldLvl="0" animBg="1"/>
      <p:bldP spid="5428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468313" y="908050"/>
            <a:ext cx="8280400" cy="1373188"/>
          </a:xfrm>
          <a:prstGeom prst="rect">
            <a:avLst/>
          </a:prstGeom>
          <a:noFill/>
          <a:ln>
            <a:noFill/>
          </a:ln>
          <a:effectLst/>
        </p:spPr>
        <p:txBody>
          <a:bodyPr>
            <a:spAutoFit/>
          </a:bodyPr>
          <a:lstStyle/>
          <a:p>
            <a:pPr marR="0" defTabSz="914400" eaLnBrk="1" hangingPunct="1">
              <a:spcBef>
                <a:spcPct val="50000"/>
              </a:spcBef>
              <a:buClrTx/>
              <a:buSzTx/>
              <a:buFontTx/>
              <a:buNone/>
              <a:defRPr/>
            </a:pPr>
            <a:r>
              <a:rPr kumimoji="0" lang="zh-CN" altLang="en-US" sz="2800" b="1" kern="1200" cap="none" spc="0" normalizeH="0" baseline="0" noProof="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不难看出，</a:t>
            </a:r>
            <a:r>
              <a:rPr kumimoji="0" lang="en-US" altLang="zh-CN" sz="2800" b="1" i="1" kern="1200" cap="none" spc="0" normalizeH="0" baseline="0" noProof="0" dirty="0">
                <a:solidFill>
                  <a:schemeClr val="tx1"/>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mn-cs"/>
              </a:rPr>
              <a:t>y</a:t>
            </a:r>
            <a:r>
              <a:rPr kumimoji="0" lang="zh-CN" altLang="en-US" sz="2800" b="1" kern="1200" cap="none" spc="0" normalizeH="0" baseline="0" noProof="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与</a:t>
            </a:r>
            <a:r>
              <a:rPr kumimoji="0" lang="en-US" altLang="zh-CN" sz="2800" b="1" i="1" kern="1200" cap="none" spc="0" normalizeH="0" baseline="0" noProof="0" dirty="0">
                <a:solidFill>
                  <a:schemeClr val="tx1"/>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mn-cs"/>
              </a:rPr>
              <a:t>x</a:t>
            </a:r>
            <a:r>
              <a:rPr kumimoji="0" lang="zh-CN" altLang="en-US" sz="2800" b="1" kern="1200" cap="none" spc="0" normalizeH="0" baseline="0" noProof="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相比，虽然增加了一维，但保持了样本空间的欧氏距离不变，变换后的样本向量仍然全部位于</a:t>
            </a:r>
            <a:r>
              <a:rPr kumimoji="0" lang="en-US" altLang="zh-CN" sz="2800" b="1" i="1" kern="1200" cap="none" spc="0" normalizeH="0" baseline="0" noProof="0" dirty="0">
                <a:solidFill>
                  <a:schemeClr val="tx1"/>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mn-cs"/>
              </a:rPr>
              <a:t>d</a:t>
            </a:r>
            <a:r>
              <a:rPr kumimoji="0" lang="zh-CN" altLang="en-US" sz="2800" b="1" kern="1200" cap="none" spc="0" normalizeH="0" baseline="0" noProof="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维子空间</a:t>
            </a:r>
            <a:r>
              <a:rPr kumimoji="0" lang="en-US" altLang="zh-CN" sz="2800" b="1" i="1" kern="1200" cap="none" spc="0" normalizeH="0" baseline="0" noProof="0" dirty="0">
                <a:solidFill>
                  <a:schemeClr val="tx1"/>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mn-cs"/>
              </a:rPr>
              <a:t>y</a:t>
            </a:r>
            <a:r>
              <a:rPr kumimoji="0" lang="en-US" altLang="zh-CN" sz="2800" b="1" kern="1200" cap="none" spc="0" normalizeH="0" baseline="0" noProof="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 </a:t>
            </a:r>
            <a:r>
              <a:rPr kumimoji="0" lang="en-US" altLang="zh-CN" sz="2800" b="1" kern="1200" cap="none" spc="0" normalizeH="0" baseline="-25000" noProof="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0 </a:t>
            </a:r>
            <a:r>
              <a:rPr kumimoji="0" lang="en-US" altLang="zh-CN" sz="2800" b="1" kern="1200" cap="none" spc="0" normalizeH="0" baseline="0" noProof="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 1</a:t>
            </a:r>
            <a:r>
              <a:rPr kumimoji="0" lang="zh-CN" altLang="en-US" sz="2800" b="1" kern="1200" cap="none" spc="0" normalizeH="0" baseline="0" noProof="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中，即原 </a:t>
            </a:r>
            <a:r>
              <a:rPr kumimoji="0" lang="en-US" altLang="zh-CN" sz="2800" b="1" i="1" kern="1200" cap="none" spc="0" normalizeH="0" baseline="0" noProof="0" dirty="0">
                <a:solidFill>
                  <a:schemeClr val="tx1"/>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mn-cs"/>
              </a:rPr>
              <a:t>x </a:t>
            </a:r>
            <a:r>
              <a:rPr kumimoji="0" lang="zh-CN" altLang="en-US" sz="2800" b="1" kern="1200" cap="none" spc="0" normalizeH="0" baseline="0" noProof="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空间中</a:t>
            </a:r>
            <a:endParaRPr kumimoji="0" lang="zh-CN" altLang="en-US" sz="2800" b="1" kern="1200" cap="none" spc="0" normalizeH="0" baseline="0" noProof="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p:txBody>
      </p:sp>
      <p:sp>
        <p:nvSpPr>
          <p:cNvPr id="55300" name="Text Box 4"/>
          <p:cNvSpPr txBox="1">
            <a:spLocks noChangeArrowheads="1"/>
          </p:cNvSpPr>
          <p:nvPr/>
        </p:nvSpPr>
        <p:spPr bwMode="auto">
          <a:xfrm>
            <a:off x="395288" y="3635375"/>
            <a:ext cx="8280400" cy="946150"/>
          </a:xfrm>
          <a:prstGeom prst="rect">
            <a:avLst/>
          </a:prstGeom>
          <a:noFill/>
          <a:ln>
            <a:noFill/>
          </a:ln>
          <a:effectLst/>
        </p:spPr>
        <p:txBody>
          <a:bodyPr>
            <a:spAutoFit/>
          </a:bodyPr>
          <a:lstStyle/>
          <a:p>
            <a:pPr marR="0" defTabSz="914400" eaLnBrk="1" hangingPunct="1">
              <a:spcBef>
                <a:spcPct val="50000"/>
              </a:spcBef>
              <a:buClrTx/>
              <a:buSzTx/>
              <a:buFontTx/>
              <a:buNone/>
              <a:defRPr/>
            </a:pPr>
            <a:r>
              <a:rPr kumimoji="0" lang="zh-CN" altLang="en-US" sz="2800" b="1" kern="1200" cap="none" spc="0" normalizeH="0" baseline="0" noProof="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它对</a:t>
            </a:r>
            <a:r>
              <a:rPr kumimoji="0" lang="en-US" altLang="zh-CN" sz="2800" b="1" i="1" kern="1200" cap="none" spc="0" normalizeH="0" baseline="0" noProof="0">
                <a:solidFill>
                  <a:schemeClr val="tx1"/>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mn-cs"/>
              </a:rPr>
              <a:t>d</a:t>
            </a:r>
            <a:r>
              <a:rPr kumimoji="0" lang="zh-CN" altLang="en-US" sz="2800" b="1" kern="1200" cap="none" spc="0" normalizeH="0" baseline="0" noProof="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维子空间的划分与原决策面 </a:t>
            </a:r>
            <a:r>
              <a:rPr kumimoji="0" lang="en-US" altLang="zh-CN" sz="2800" b="1" i="1" kern="1200" cap="none" spc="0" normalizeH="0" baseline="0" noProof="0">
                <a:solidFill>
                  <a:schemeClr val="tx1"/>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mn-cs"/>
              </a:rPr>
              <a:t>w</a:t>
            </a:r>
            <a:r>
              <a:rPr kumimoji="0" lang="en-US" altLang="zh-CN" sz="2800" b="1" i="1" kern="1200" cap="none" spc="0" normalizeH="0" baseline="30000" noProof="0">
                <a:solidFill>
                  <a:schemeClr val="tx1"/>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mn-cs"/>
              </a:rPr>
              <a:t>T</a:t>
            </a:r>
            <a:r>
              <a:rPr kumimoji="0" lang="en-US" altLang="zh-CN" sz="2800" b="1" i="1" kern="1200" cap="none" spc="0" normalizeH="0" baseline="0" noProof="0">
                <a:solidFill>
                  <a:schemeClr val="tx1"/>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mn-cs"/>
              </a:rPr>
              <a:t>x</a:t>
            </a:r>
            <a:r>
              <a:rPr kumimoji="0" lang="en-US" altLang="zh-CN" sz="2800" b="1" kern="1200" cap="none" spc="0" normalizeH="0" baseline="0" noProof="0">
                <a:solidFill>
                  <a:schemeClr val="tx1"/>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mn-cs"/>
              </a:rPr>
              <a:t>+</a:t>
            </a:r>
            <a:r>
              <a:rPr kumimoji="0" lang="en-US" altLang="zh-CN" sz="2800" b="1" i="1" kern="1200" cap="none" spc="0" normalizeH="0" baseline="0" noProof="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ω</a:t>
            </a:r>
            <a:r>
              <a:rPr kumimoji="0" lang="en-US" altLang="zh-CN" sz="2800" b="1" i="1" kern="1200" cap="none" spc="0" normalizeH="0" baseline="-25000" noProof="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0</a:t>
            </a:r>
            <a:r>
              <a:rPr kumimoji="0" lang="en-US" altLang="zh-CN" sz="2800" b="1" kern="1200" cap="none" spc="0" normalizeH="0" baseline="0" noProof="0">
                <a:solidFill>
                  <a:schemeClr val="tx1"/>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mn-cs"/>
              </a:rPr>
              <a:t>=0 </a:t>
            </a:r>
            <a:r>
              <a:rPr kumimoji="0" lang="zh-CN" altLang="en-US" sz="2800" b="1" kern="1200" cap="none" spc="0" normalizeH="0" baseline="0" noProof="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对原空间的划分完全相同。</a:t>
            </a:r>
            <a:endParaRPr kumimoji="0" lang="zh-CN" altLang="en-US" sz="2800" b="1" kern="1200" cap="none" spc="0" normalizeH="0" baseline="0" noProof="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p:txBody>
      </p:sp>
      <p:grpSp>
        <p:nvGrpSpPr>
          <p:cNvPr id="2" name="Group 14"/>
          <p:cNvGrpSpPr/>
          <p:nvPr/>
        </p:nvGrpSpPr>
        <p:grpSpPr>
          <a:xfrm>
            <a:off x="395288" y="4581525"/>
            <a:ext cx="6465887" cy="1774825"/>
            <a:chOff x="249" y="2886"/>
            <a:chExt cx="4073" cy="1118"/>
          </a:xfrm>
        </p:grpSpPr>
        <p:graphicFrame>
          <p:nvGraphicFramePr>
            <p:cNvPr id="41994" name="Object 5"/>
            <p:cNvGraphicFramePr>
              <a:graphicFrameLocks noChangeAspect="1"/>
            </p:cNvGraphicFramePr>
            <p:nvPr/>
          </p:nvGraphicFramePr>
          <p:xfrm>
            <a:off x="1610" y="3294"/>
            <a:ext cx="1641" cy="710"/>
          </p:xfrm>
          <a:graphic>
            <a:graphicData uri="http://schemas.openxmlformats.org/presentationml/2006/ole">
              <mc:AlternateContent xmlns:mc="http://schemas.openxmlformats.org/markup-compatibility/2006">
                <mc:Choice xmlns:v="urn:schemas-microsoft-com:vml" Requires="v">
                  <p:oleObj spid="_x0000_s8195" name="" r:id="rId1" imgW="1028700" imgH="444500" progId="Equation.DSMT4">
                    <p:embed/>
                  </p:oleObj>
                </mc:Choice>
                <mc:Fallback>
                  <p:oleObj name="" r:id="rId1" imgW="1028700" imgH="444500" progId="Equation.DSMT4">
                    <p:embed/>
                    <p:pic>
                      <p:nvPicPr>
                        <p:cNvPr id="0" name="图片 3077"/>
                        <p:cNvPicPr/>
                        <p:nvPr/>
                      </p:nvPicPr>
                      <p:blipFill>
                        <a:blip r:embed="rId2"/>
                        <a:stretch>
                          <a:fillRect/>
                        </a:stretch>
                      </p:blipFill>
                      <p:spPr>
                        <a:xfrm>
                          <a:off x="1610" y="3294"/>
                          <a:ext cx="1641" cy="710"/>
                        </a:xfrm>
                        <a:prstGeom prst="rect">
                          <a:avLst/>
                        </a:prstGeom>
                        <a:noFill/>
                        <a:ln w="38100">
                          <a:noFill/>
                          <a:miter/>
                        </a:ln>
                      </p:spPr>
                    </p:pic>
                  </p:oleObj>
                </mc:Fallback>
              </mc:AlternateContent>
            </a:graphicData>
          </a:graphic>
        </p:graphicFrame>
        <p:sp>
          <p:nvSpPr>
            <p:cNvPr id="55305" name="Rectangle 9"/>
            <p:cNvSpPr>
              <a:spLocks noChangeArrowheads="1"/>
            </p:cNvSpPr>
            <p:nvPr/>
          </p:nvSpPr>
          <p:spPr bwMode="auto">
            <a:xfrm>
              <a:off x="249" y="2886"/>
              <a:ext cx="4073"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可得 </a:t>
              </a: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y </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空间中任意一点</a:t>
              </a: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y</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到</a:t>
              </a: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H</a:t>
              </a: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华文楷体" panose="02010600040101010101" pitchFamily="2" charset="-122"/>
                  <a:cs typeface="+mn-cs"/>
                </a:rPr>
                <a:t>的距离为：</a:t>
              </a:r>
              <a:endPar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华文楷体" panose="02010600040101010101" pitchFamily="2" charset="-122"/>
                <a:cs typeface="+mn-cs"/>
              </a:endParaRPr>
            </a:p>
          </p:txBody>
        </p:sp>
      </p:grpSp>
      <p:grpSp>
        <p:nvGrpSpPr>
          <p:cNvPr id="3" name="Group 12"/>
          <p:cNvGrpSpPr/>
          <p:nvPr/>
        </p:nvGrpSpPr>
        <p:grpSpPr>
          <a:xfrm>
            <a:off x="468313" y="2420938"/>
            <a:ext cx="6692900" cy="1166813"/>
            <a:chOff x="295" y="1525"/>
            <a:chExt cx="4216" cy="735"/>
          </a:xfrm>
        </p:grpSpPr>
        <p:grpSp>
          <p:nvGrpSpPr>
            <p:cNvPr id="41990" name="Group 7"/>
            <p:cNvGrpSpPr/>
            <p:nvPr/>
          </p:nvGrpSpPr>
          <p:grpSpPr>
            <a:xfrm>
              <a:off x="295" y="1525"/>
              <a:ext cx="2347" cy="403"/>
              <a:chOff x="295" y="1525"/>
              <a:chExt cx="2347" cy="403"/>
            </a:xfrm>
          </p:grpSpPr>
          <p:graphicFrame>
            <p:nvGraphicFramePr>
              <p:cNvPr id="41992" name="Object 2"/>
              <p:cNvGraphicFramePr>
                <a:graphicFrameLocks noChangeAspect="1"/>
              </p:cNvGraphicFramePr>
              <p:nvPr/>
            </p:nvGraphicFramePr>
            <p:xfrm>
              <a:off x="1746" y="1525"/>
              <a:ext cx="896" cy="403"/>
            </p:xfrm>
            <a:graphic>
              <a:graphicData uri="http://schemas.openxmlformats.org/presentationml/2006/ole">
                <mc:AlternateContent xmlns:mc="http://schemas.openxmlformats.org/markup-compatibility/2006">
                  <mc:Choice xmlns:v="urn:schemas-microsoft-com:vml" Requires="v">
                    <p:oleObj spid="_x0000_s8196" name="" r:id="rId3" imgW="508000" imgH="228600" progId="Equation.DSMT4">
                      <p:embed/>
                    </p:oleObj>
                  </mc:Choice>
                  <mc:Fallback>
                    <p:oleObj name="" r:id="rId3" imgW="508000" imgH="228600" progId="Equation.DSMT4">
                      <p:embed/>
                      <p:pic>
                        <p:nvPicPr>
                          <p:cNvPr id="0" name="图片 3078"/>
                          <p:cNvPicPr/>
                          <p:nvPr/>
                        </p:nvPicPr>
                        <p:blipFill>
                          <a:blip r:embed="rId4"/>
                          <a:stretch>
                            <a:fillRect/>
                          </a:stretch>
                        </p:blipFill>
                        <p:spPr>
                          <a:xfrm>
                            <a:off x="1746" y="1525"/>
                            <a:ext cx="896" cy="403"/>
                          </a:xfrm>
                          <a:prstGeom prst="rect">
                            <a:avLst/>
                          </a:prstGeom>
                          <a:noFill/>
                          <a:ln w="38100">
                            <a:noFill/>
                            <a:miter/>
                          </a:ln>
                        </p:spPr>
                      </p:pic>
                    </p:oleObj>
                  </mc:Fallback>
                </mc:AlternateContent>
              </a:graphicData>
            </a:graphic>
          </p:graphicFrame>
          <p:sp>
            <p:nvSpPr>
              <p:cNvPr id="55302" name="Rectangle 6"/>
              <p:cNvSpPr>
                <a:spLocks noChangeArrowheads="1"/>
              </p:cNvSpPr>
              <p:nvPr/>
            </p:nvSpPr>
            <p:spPr bwMode="auto">
              <a:xfrm>
                <a:off x="295" y="1525"/>
                <a:ext cx="564"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华文楷体" panose="02010600040101010101" pitchFamily="2" charset="-122"/>
                    <a:cs typeface="+mn-cs"/>
                  </a:rPr>
                  <a:t>方程</a:t>
                </a:r>
                <a:endPar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华文楷体" panose="02010600040101010101" pitchFamily="2" charset="-122"/>
                  <a:cs typeface="+mn-cs"/>
                </a:endParaRPr>
              </a:p>
            </p:txBody>
          </p:sp>
        </p:grpSp>
        <p:sp>
          <p:nvSpPr>
            <p:cNvPr id="55307" name="Rectangle 11"/>
            <p:cNvSpPr>
              <a:spLocks noChangeArrowheads="1"/>
            </p:cNvSpPr>
            <p:nvPr/>
          </p:nvSpPr>
          <p:spPr bwMode="auto">
            <a:xfrm>
              <a:off x="295" y="1933"/>
              <a:ext cx="4216"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在 </a:t>
              </a: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y </a:t>
              </a:r>
              <a:r>
                <a:rPr kumimoji="0" lang="zh-CN" alt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空间确定了一个通过原点的超平面 </a:t>
              </a: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华文楷体" panose="02010600040101010101" pitchFamily="2" charset="-122"/>
                  <a:cs typeface="+mn-cs"/>
                </a:rPr>
                <a:t>H</a:t>
              </a:r>
              <a:r>
                <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a:t>
              </a:r>
              <a:endParaRPr kumimoji="0" lang="en-US" altLang="zh-CN" sz="28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wedge">
                                      <p:cBhvr>
                                        <p:cTn id="7" dur="2000"/>
                                        <p:tgtEl>
                                          <p:spTgt spid="55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5300"/>
                                        </p:tgtEl>
                                        <p:attrNameLst>
                                          <p:attrName>style.visibility</p:attrName>
                                        </p:attrNameLst>
                                      </p:cBhvr>
                                      <p:to>
                                        <p:strVal val="visible"/>
                                      </p:to>
                                    </p:set>
                                    <p:animEffect transition="in" filter="diamond(in)">
                                      <p:cBhvr>
                                        <p:cTn id="17" dur="2000"/>
                                        <p:tgtEl>
                                          <p:spTgt spid="553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ldLvl="0" animBg="1"/>
      <p:bldP spid="5530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ctrTitle" idx="4294967295"/>
          </p:nvPr>
        </p:nvSpPr>
        <p:spPr>
          <a:xfrm>
            <a:off x="1547495" y="1917065"/>
            <a:ext cx="7772400" cy="1470025"/>
          </a:xfrm>
        </p:spPr>
        <p:txBody>
          <a:bodyPr anchor="ctr" anchorCtr="0"/>
          <a:lstStyle/>
          <a:p>
            <a:pPr>
              <a:buClrTx/>
              <a:buSzTx/>
              <a:buFontTx/>
            </a:pPr>
            <a:r>
              <a:rPr lang="zh-CN" altLang="en-US" sz="4000" noProof="0" dirty="0">
                <a:ln>
                  <a:noFill/>
                </a:ln>
                <a:solidFill>
                  <a:schemeClr val="tx2"/>
                </a:solidFill>
                <a:effectLst/>
                <a:uLnTx/>
                <a:uFillTx/>
                <a:latin typeface="+mj-lt"/>
                <a:ea typeface="隶书" panose="02010509060101010101" pitchFamily="49" charset="-122"/>
                <a:cs typeface="+mj-cs"/>
              </a:rPr>
              <a:t>第</a:t>
            </a:r>
            <a:r>
              <a:rPr lang="en-US" altLang="zh-CN" sz="4000" noProof="0" dirty="0">
                <a:ln>
                  <a:noFill/>
                </a:ln>
                <a:solidFill>
                  <a:schemeClr val="tx2"/>
                </a:solidFill>
                <a:effectLst/>
                <a:uLnTx/>
                <a:uFillTx/>
                <a:latin typeface="+mj-lt"/>
                <a:ea typeface="隶书" panose="02010509060101010101" pitchFamily="49" charset="-122"/>
                <a:cs typeface="+mj-cs"/>
              </a:rPr>
              <a:t>4</a:t>
            </a:r>
            <a:r>
              <a:rPr lang="zh-CN" altLang="en-US" sz="4000" noProof="0" dirty="0">
                <a:ln>
                  <a:noFill/>
                </a:ln>
                <a:solidFill>
                  <a:schemeClr val="tx2"/>
                </a:solidFill>
                <a:effectLst/>
                <a:uLnTx/>
                <a:uFillTx/>
                <a:latin typeface="+mj-lt"/>
                <a:ea typeface="隶书" panose="02010509060101010101" pitchFamily="49" charset="-122"/>
                <a:cs typeface="+mj-cs"/>
              </a:rPr>
              <a:t>章   </a:t>
            </a:r>
            <a:r>
              <a:rPr lang="en-US" altLang="zh-CN" sz="4000" noProof="0" dirty="0">
                <a:ln>
                  <a:noFill/>
                </a:ln>
                <a:solidFill>
                  <a:schemeClr val="tx2"/>
                </a:solidFill>
                <a:effectLst/>
                <a:uLnTx/>
                <a:uFillTx/>
                <a:latin typeface="+mj-lt"/>
                <a:ea typeface="隶书" panose="02010509060101010101" pitchFamily="49" charset="-122"/>
                <a:cs typeface="+mj-cs"/>
              </a:rPr>
              <a:t>   </a:t>
            </a:r>
            <a:r>
              <a:rPr lang="zh-CN" altLang="en-US" sz="4000" noProof="0" dirty="0">
                <a:ln>
                  <a:noFill/>
                </a:ln>
                <a:solidFill>
                  <a:schemeClr val="tx2"/>
                </a:solidFill>
                <a:effectLst/>
                <a:uLnTx/>
                <a:uFillTx/>
                <a:ea typeface="隶书" panose="02010509060101010101" pitchFamily="49" charset="-122"/>
                <a:sym typeface="+mn-ea"/>
              </a:rPr>
              <a:t>线性分类器 </a:t>
            </a:r>
            <a:endParaRPr lang="zh-CN" altLang="en-US" sz="4000" noProof="0" dirty="0">
              <a:ln>
                <a:noFill/>
              </a:ln>
              <a:solidFill>
                <a:schemeClr val="tx2"/>
              </a:solidFill>
              <a:effectLst/>
              <a:uLnTx/>
              <a:uFillTx/>
              <a:ea typeface="隶书" panose="02010509060101010101" pitchFamily="49" charset="-122"/>
              <a:cs typeface="+mj-cs"/>
              <a:sym typeface="+mn-ea"/>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8313" y="692150"/>
            <a:ext cx="8229600" cy="7064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mj-lt"/>
                <a:ea typeface="+mj-ea"/>
                <a:cs typeface="+mj-cs"/>
              </a:rPr>
              <a:t>3.</a:t>
            </a:r>
            <a:r>
              <a:rPr kumimoji="0" lang="zh-CN" altLang="en-US" sz="32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mj-lt"/>
                <a:ea typeface="+mj-ea"/>
                <a:cs typeface="+mj-cs"/>
              </a:rPr>
              <a:t>线性分类器设计的主要步骤</a:t>
            </a:r>
            <a:endParaRPr kumimoji="0" lang="zh-CN" altLang="en-US" sz="32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mj-lt"/>
              <a:ea typeface="+mj-ea"/>
              <a:cs typeface="+mj-cs"/>
            </a:endParaRPr>
          </a:p>
        </p:txBody>
      </p:sp>
      <p:sp>
        <p:nvSpPr>
          <p:cNvPr id="37891" name="Rectangle 3"/>
          <p:cNvSpPr>
            <a:spLocks noGrp="1" noChangeArrowheads="1"/>
          </p:cNvSpPr>
          <p:nvPr>
            <p:ph idx="1"/>
          </p:nvPr>
        </p:nvSpPr>
        <p:spPr>
          <a:xfrm>
            <a:off x="457200" y="1484630"/>
            <a:ext cx="8124190" cy="4177030"/>
          </a:xfrm>
        </p:spPr>
        <p:txBody>
          <a:bodyPr vert="horz" wrap="square" lIns="0" tIns="45720" rIns="18000" bIns="45720" numCol="1" anchor="t" anchorCtr="0" compatLnSpc="1"/>
          <a:lstStyle/>
          <a:p>
            <a:pPr marL="342900" marR="0" lvl="0" indent="-1143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600" b="1" i="0" u="none" strike="noStrike"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所谓设计线性分类器,就是利用训练样本集建立线性判别函数,即要估计其中的未知参数</a:t>
            </a:r>
            <a:r>
              <a:rPr kumimoji="0" lang="zh-CN" altLang="en-US" sz="2600" b="1" i="1" u="none" strike="noStrike"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w</a:t>
            </a:r>
            <a:r>
              <a:rPr kumimoji="0" lang="zh-CN" altLang="en-US" sz="2600" b="1" i="0" u="none" strike="noStrike"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和</a:t>
            </a:r>
            <a:r>
              <a:rPr kumimoji="0" lang="zh-CN" altLang="en-US" sz="2600" b="1" u="none" strike="noStrike"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600" i="1" u="none" strike="noStrike"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w</a:t>
            </a:r>
            <a:r>
              <a:rPr kumimoji="0" lang="en-US" altLang="zh-CN" sz="2600" u="none" strike="noStrike" kern="1200" cap="none" spc="0" normalizeH="0" baseline="-25000"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2600" b="1" i="0" u="none" strike="noStrike" kern="1200" cap="none" spc="0" normalizeH="0"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600" b="1" i="0" u="none" strike="noStrike"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实际上就是寻找最好参数的过程.</a:t>
            </a:r>
            <a:endParaRPr kumimoji="0" lang="zh-CN" altLang="en-US" sz="2600" b="1" i="0" u="none" strike="noStrike"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marL="342900" marR="0" lvl="0" indent="-114300" algn="l" defTabSz="914400" rtl="0" eaLnBrk="1" fontAlgn="base" latinLnBrk="0" hangingPunct="1">
              <a:lnSpc>
                <a:spcPct val="100000"/>
              </a:lnSpc>
              <a:spcBef>
                <a:spcPct val="20000"/>
              </a:spcBef>
              <a:buClrTx/>
              <a:buSzTx/>
              <a:buFont typeface="Wingdings" panose="05000000000000000000" pitchFamily="2" charset="2"/>
              <a:buNone/>
              <a:defRPr/>
            </a:pPr>
            <a:r>
              <a:rPr kumimoji="0" lang="zh-CN" altLang="en-US" sz="2600" b="1" i="0" u="none" strike="noStrike"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最好的参数往往是准则函数的极值点. 这样, 设计线性分类器的问题就转化为利用训练样本集寻找准则函数的极值点</a:t>
            </a:r>
            <a:r>
              <a:rPr lang="zh-CN" altLang="en-US" sz="2600" b="1" i="1"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w</a:t>
            </a:r>
            <a:r>
              <a:rPr lang="zh-CN" altLang="en-US" sz="2600" b="1"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和 </a:t>
            </a:r>
            <a:r>
              <a:rPr lang="zh-CN" altLang="en-US" sz="2600" i="1"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w</a:t>
            </a:r>
            <a:r>
              <a:rPr lang="en-US" altLang="zh-CN" sz="2600" baseline="-25000"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0</a:t>
            </a:r>
            <a:r>
              <a:rPr kumimoji="0" lang="zh-CN" altLang="en-US" sz="2600" b="1" i="0" u="none" strike="noStrike"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的问题.</a:t>
            </a:r>
            <a:endParaRPr kumimoji="0" lang="zh-CN" altLang="en-US" sz="2600" b="1" i="0" u="none" strike="noStrike"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edge">
                                      <p:cBhvr>
                                        <p:cTn id="7" dur="20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wedge">
                                      <p:cBhvr>
                                        <p:cTn id="12" dur="2000"/>
                                        <p:tgtEl>
                                          <p:spTgt spid="378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898525" y="1268095"/>
            <a:ext cx="8229600" cy="1143635"/>
          </a:xfrm>
        </p:spPr>
        <p:txBody>
          <a:bodyPr vert="horz" wrap="square" lIns="0" tIns="45720" rIns="18000" bIns="45720" numCol="1" anchor="t" anchorCtr="0" compatLnSpc="1"/>
          <a:lstStyle/>
          <a:p>
            <a:pPr marL="342900" marR="0" lvl="0" indent="-1143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mn-ea"/>
                <a:cs typeface="Times New Roman" panose="02020603050405020304" pitchFamily="18" charset="0"/>
              </a:rPr>
              <a:t>① </a:t>
            </a:r>
            <a:r>
              <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获取训练样本集,即一组具有类别标志的样本集.</a:t>
            </a:r>
            <a:endPar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342900" marR="0" lvl="0" indent="-1143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 X = { </a:t>
            </a:r>
            <a:r>
              <a:rPr kumimoji="0" lang="en-US" altLang="zh-CN" sz="2400" b="1" i="1"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x </a:t>
            </a:r>
            <a:r>
              <a:rPr kumimoji="0" lang="en-US" altLang="zh-CN" sz="2400" b="1" i="0" u="none" strike="noStrike" kern="1200" cap="none" spc="0" normalizeH="0" baseline="-2500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1 ,  </a:t>
            </a:r>
            <a:r>
              <a:rPr kumimoji="0" lang="en-US" altLang="zh-CN" sz="2400" b="1" i="1"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x </a:t>
            </a:r>
            <a:r>
              <a:rPr kumimoji="0" lang="en-US" altLang="zh-CN" sz="2400" b="1" i="0" u="none" strike="noStrike" kern="1200" cap="none" spc="0" normalizeH="0" baseline="-2500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2 </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 … , </a:t>
            </a:r>
            <a:r>
              <a:rPr kumimoji="0" lang="en-US" altLang="zh-CN" sz="2400" b="1" i="1"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x</a:t>
            </a:r>
            <a:r>
              <a:rPr kumimoji="0" lang="en-US" altLang="zh-CN" sz="2400" b="1" i="1" u="none" strike="noStrike" kern="1200" cap="none" spc="0" normalizeH="0" baseline="-2500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n</a:t>
            </a:r>
            <a:r>
              <a:rPr kumimoji="0" lang="en-US" altLang="zh-CN" sz="2400" b="1" i="0" u="none" strike="noStrike" kern="1200" cap="none" spc="0" normalizeH="0" baseline="-2500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 </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 }</a:t>
            </a:r>
            <a:endPar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endParaRPr>
          </a:p>
        </p:txBody>
      </p:sp>
      <p:sp>
        <p:nvSpPr>
          <p:cNvPr id="38916" name="Rectangle 4"/>
          <p:cNvSpPr>
            <a:spLocks noChangeArrowheads="1"/>
          </p:cNvSpPr>
          <p:nvPr/>
        </p:nvSpPr>
        <p:spPr bwMode="auto">
          <a:xfrm>
            <a:off x="1042353" y="2411413"/>
            <a:ext cx="7905750" cy="829945"/>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② </a:t>
            </a:r>
            <a:r>
              <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确定一个准则函数</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J (</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X</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i="1"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w</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1" i="1"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w</a:t>
            </a:r>
            <a:r>
              <a:rPr kumimoji="0" lang="en-US" altLang="zh-CN" sz="2400" b="1" i="0" u="none" strike="noStrike" kern="1200" cap="none" spc="0" normalizeH="0" baseline="-3000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o</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J </a:t>
            </a:r>
            <a:r>
              <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的值反映分类器性能</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它的极值解则对应于最好的决策</a:t>
            </a:r>
            <a:endPar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917" name="Rectangle 5"/>
          <p:cNvSpPr>
            <a:spLocks noChangeArrowheads="1"/>
          </p:cNvSpPr>
          <p:nvPr/>
        </p:nvSpPr>
        <p:spPr bwMode="auto">
          <a:xfrm rot="10859844" flipV="1">
            <a:off x="1046163" y="3495993"/>
            <a:ext cx="7783513" cy="460375"/>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③ </a:t>
            </a:r>
            <a:r>
              <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用最优化方法求出准则函数的极值解</a:t>
            </a:r>
            <a:r>
              <a:rPr kumimoji="0" lang="en-US" altLang="zh-CN" sz="2400" b="1" i="1"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w*</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和</a:t>
            </a:r>
            <a:r>
              <a:rPr kumimoji="0" lang="en-US" altLang="zh-CN" sz="2400" b="1" i="1"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w</a:t>
            </a:r>
            <a:r>
              <a:rPr kumimoji="0" lang="en-US" altLang="zh-CN" sz="2400" b="1" i="0" u="none" strike="noStrike" kern="1200" cap="none" spc="0" normalizeH="0" baseline="-3000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o</a:t>
            </a:r>
            <a:r>
              <a:rPr kumimoji="0" lang="en-US" altLang="zh-CN" sz="2400" b="1" i="1"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918" name="Rectangle 6"/>
          <p:cNvSpPr>
            <a:spLocks noChangeArrowheads="1"/>
          </p:cNvSpPr>
          <p:nvPr/>
        </p:nvSpPr>
        <p:spPr bwMode="auto">
          <a:xfrm>
            <a:off x="1114425" y="4148455"/>
            <a:ext cx="8555990" cy="829945"/>
          </a:xfrm>
          <a:prstGeom prst="rect">
            <a:avLst/>
          </a:prstGeom>
          <a:noFill/>
          <a:ln>
            <a:noFill/>
          </a:ln>
          <a:effec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AutoNum type="circleNumDbPlain" startAt="4"/>
              <a:defRPr/>
            </a:pP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对未知样本</a:t>
            </a:r>
            <a:r>
              <a:rPr lang="zh-CN" altLang="en-US" sz="2400" b="1" i="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zh-CN" altLang="en-US" sz="2400" b="1" i="1" baseline="-2500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k</a:t>
            </a:r>
            <a:r>
              <a:rPr kumimoji="0" lang="en-US" altLang="zh-CN" sz="2400" b="1" i="1"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 </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计算</a:t>
            </a:r>
            <a:r>
              <a:rPr kumimoji="0" lang="en-US" altLang="zh-CN" sz="2400" b="1" i="1"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g</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i="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zh-CN" altLang="en-US" sz="2400" b="1" i="1" baseline="-2500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k</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后根据决策规则</a:t>
            </a:r>
            <a:endPar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defRPr/>
            </a:pPr>
            <a:r>
              <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判定</a:t>
            </a:r>
            <a:r>
              <a:rPr kumimoji="0" lang="en-US" altLang="zh-CN" sz="2400" b="1" i="1"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Batang" pitchFamily="18" charset="-127"/>
                <a:cs typeface="Times New Roman" panose="02020603050405020304" pitchFamily="18" charset="0"/>
              </a:rPr>
              <a:t>x</a:t>
            </a:r>
            <a:r>
              <a:rPr kumimoji="0" lang="zh-CN" altLang="en-US"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所属类别</a:t>
            </a:r>
            <a:r>
              <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两类情况下    </a:t>
            </a:r>
            <a:endParaRPr kumimoji="0" lang="en-US" altLang="zh-CN" sz="24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文本框 1"/>
          <p:cNvSpPr txBox="1"/>
          <p:nvPr/>
        </p:nvSpPr>
        <p:spPr>
          <a:xfrm>
            <a:off x="315595" y="476885"/>
            <a:ext cx="1407160" cy="460375"/>
          </a:xfrm>
          <a:prstGeom prst="rect">
            <a:avLst/>
          </a:prstGeom>
          <a:noFill/>
        </p:spPr>
        <p:txBody>
          <a:bodyPr wrap="none" rtlCol="0" anchor="t">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400" b="1" noProof="0">
                <a:ln>
                  <a:noFill/>
                </a:ln>
                <a:solidFill>
                  <a:schemeClr val="bg2">
                    <a:lumMod val="60000"/>
                    <a:lumOff val="40000"/>
                  </a:schemeClr>
                </a:solidFill>
                <a:effectLst>
                  <a:outerShdw blurRad="38100" dist="38100" dir="2700000" algn="tl">
                    <a:srgbClr val="000000"/>
                  </a:outerShdw>
                </a:effectLst>
                <a:uLnTx/>
                <a:uFillTx/>
                <a:latin typeface="+mj-lt"/>
                <a:ea typeface="+mj-ea"/>
                <a:cs typeface="+mj-cs"/>
                <a:sym typeface="+mn-ea"/>
              </a:rPr>
              <a:t>主要步骤</a:t>
            </a:r>
            <a:endParaRPr lang="zh-CN" altLang="en-US" sz="2400" b="1" noProof="0">
              <a:ln>
                <a:noFill/>
              </a:ln>
              <a:solidFill>
                <a:schemeClr val="bg2">
                  <a:lumMod val="60000"/>
                  <a:lumOff val="40000"/>
                </a:schemeClr>
              </a:solidFill>
              <a:effectLst>
                <a:outerShdw blurRad="38100" dist="38100" dir="2700000" algn="tl">
                  <a:srgbClr val="000000"/>
                </a:outerShdw>
              </a:effectLst>
              <a:uLnTx/>
              <a:uFillTx/>
              <a:latin typeface="+mj-lt"/>
              <a:ea typeface="+mj-ea"/>
              <a:cs typeface="+mj-cs"/>
              <a:sym typeface="+mn-ea"/>
            </a:endParaRPr>
          </a:p>
        </p:txBody>
      </p:sp>
      <p:sp>
        <p:nvSpPr>
          <p:cNvPr id="3" name="左大括号 2"/>
          <p:cNvSpPr/>
          <p:nvPr/>
        </p:nvSpPr>
        <p:spPr>
          <a:xfrm>
            <a:off x="754380" y="1484630"/>
            <a:ext cx="360045" cy="2386330"/>
          </a:xfrm>
          <a:prstGeom prst="leftBrace">
            <a:avLst/>
          </a:prstGeom>
          <a:noFill/>
          <a:ln w="28575" cap="flat" cmpd="sng" algn="ctr">
            <a:solidFill>
              <a:srgbClr val="00B05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0066FF"/>
              </a:solidFill>
              <a:effectLst/>
              <a:latin typeface="Times New Roman" panose="02020603050405020304" pitchFamily="18" charset="0"/>
              <a:ea typeface="楷体_GB2312" pitchFamily="1" charset="-122"/>
            </a:endParaRPr>
          </a:p>
        </p:txBody>
      </p:sp>
      <p:sp>
        <p:nvSpPr>
          <p:cNvPr id="4" name="文本框 3"/>
          <p:cNvSpPr txBox="1"/>
          <p:nvPr/>
        </p:nvSpPr>
        <p:spPr>
          <a:xfrm>
            <a:off x="394335" y="2088515"/>
            <a:ext cx="488315" cy="1938020"/>
          </a:xfrm>
          <a:prstGeom prst="rect">
            <a:avLst/>
          </a:prstGeom>
          <a:noFill/>
        </p:spPr>
        <p:txBody>
          <a:bodyPr wrap="none" rtlCol="0" anchor="t">
            <a:spAutoFit/>
          </a:bodyPr>
          <a:lstStyle/>
          <a:p>
            <a:r>
              <a:rPr lang="zh-CN" altLang="en-US" sz="2400" b="1" noProof="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设</a:t>
            </a:r>
            <a:endParaRPr lang="zh-CN" altLang="en-US" sz="2400" b="1" noProof="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r>
              <a:rPr lang="zh-CN" altLang="en-US" sz="2400" b="1" noProof="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计</a:t>
            </a:r>
            <a:endParaRPr lang="zh-CN" altLang="en-US" sz="2400" b="1" noProof="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r>
              <a:rPr lang="zh-CN" altLang="en-US" sz="2400" b="1" noProof="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分</a:t>
            </a:r>
            <a:endParaRPr lang="zh-CN" altLang="en-US" sz="2400" b="1" noProof="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r>
              <a:rPr lang="zh-CN" altLang="en-US" sz="2400" b="1" noProof="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类</a:t>
            </a:r>
            <a:endParaRPr lang="zh-CN" altLang="en-US" sz="2400" b="1" noProof="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r>
              <a:rPr lang="zh-CN" altLang="en-US" sz="2400" b="1" noProof="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器</a:t>
            </a:r>
            <a:endParaRPr lang="zh-CN" altLang="en-US" sz="2400" b="1" noProof="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5" name="文本框 4"/>
          <p:cNvSpPr txBox="1"/>
          <p:nvPr/>
        </p:nvSpPr>
        <p:spPr>
          <a:xfrm>
            <a:off x="322580" y="4148455"/>
            <a:ext cx="1099185" cy="460375"/>
          </a:xfrm>
          <a:prstGeom prst="rect">
            <a:avLst/>
          </a:prstGeom>
          <a:noFill/>
        </p:spPr>
        <p:txBody>
          <a:bodyPr wrap="none" rtlCol="0" anchor="t">
            <a:spAutoFit/>
          </a:bodyPr>
          <a:lstStyle/>
          <a:p>
            <a:r>
              <a:rPr lang="zh-CN" altLang="en-US" sz="2400" b="1" noProof="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决策：</a:t>
            </a:r>
            <a:endParaRPr lang="zh-CN" altLang="en-US"/>
          </a:p>
        </p:txBody>
      </p:sp>
      <p:sp>
        <p:nvSpPr>
          <p:cNvPr id="6" name="文本框 5"/>
          <p:cNvSpPr txBox="1"/>
          <p:nvPr/>
        </p:nvSpPr>
        <p:spPr>
          <a:xfrm>
            <a:off x="1691640" y="5040630"/>
            <a:ext cx="6023610" cy="829945"/>
          </a:xfrm>
          <a:prstGeom prst="rect">
            <a:avLst/>
          </a:prstGeom>
          <a:noFill/>
        </p:spPr>
        <p:txBody>
          <a:bodyPr wrap="square" rtlCol="0" anchor="t">
            <a:spAutoFit/>
          </a:bodyPr>
          <a:lstStyle/>
          <a:p>
            <a:r>
              <a:rPr lang="zh-CN" altLang="en-US" sz="2400" dirty="0">
                <a:latin typeface="Times New Roman" panose="02020603050405020304" pitchFamily="18" charset="0"/>
                <a:sym typeface="+mn-ea"/>
              </a:rPr>
              <a:t> </a:t>
            </a:r>
            <a:r>
              <a:rPr lang="en-US" altLang="zh-CN" sz="2400" i="1" err="1">
                <a:solidFill>
                  <a:schemeClr val="bg2">
                    <a:lumMod val="60000"/>
                    <a:lumOff val="40000"/>
                  </a:schemeClr>
                </a:solidFill>
                <a:latin typeface="Times New Roman" panose="02020603050405020304" pitchFamily="18" charset="0"/>
                <a:sym typeface="+mn-ea"/>
              </a:rPr>
              <a:t>g</a:t>
            </a:r>
            <a:r>
              <a:rPr lang="en-US" altLang="zh-CN" sz="2400" err="1">
                <a:solidFill>
                  <a:schemeClr val="bg2">
                    <a:lumMod val="60000"/>
                    <a:lumOff val="40000"/>
                  </a:schemeClr>
                </a:solidFill>
                <a:latin typeface="Times New Roman" panose="02020603050405020304" pitchFamily="18" charset="0"/>
                <a:sym typeface="+mn-ea"/>
              </a:rPr>
              <a:t>(</a:t>
            </a:r>
            <a:r>
              <a:rPr lang="en-US" altLang="zh-CN" sz="2400" b="1" i="1" err="1">
                <a:solidFill>
                  <a:schemeClr val="bg2">
                    <a:lumMod val="60000"/>
                    <a:lumOff val="40000"/>
                  </a:schemeClr>
                </a:solidFill>
                <a:latin typeface="Times New Roman" panose="02020603050405020304" pitchFamily="18" charset="0"/>
                <a:sym typeface="+mn-ea"/>
              </a:rPr>
              <a:t>x</a:t>
            </a:r>
            <a:r>
              <a:rPr lang="en-US" altLang="zh-CN" sz="2400" i="1" baseline="-25000" err="1">
                <a:solidFill>
                  <a:schemeClr val="bg2">
                    <a:lumMod val="60000"/>
                    <a:lumOff val="40000"/>
                  </a:schemeClr>
                </a:solidFill>
                <a:latin typeface="Times New Roman" panose="02020603050405020304" pitchFamily="18" charset="0"/>
                <a:sym typeface="+mn-ea"/>
              </a:rPr>
              <a:t>k</a:t>
            </a:r>
            <a:r>
              <a:rPr lang="en-US" altLang="zh-CN" sz="2400">
                <a:solidFill>
                  <a:schemeClr val="bg2">
                    <a:lumMod val="60000"/>
                    <a:lumOff val="40000"/>
                  </a:schemeClr>
                </a:solidFill>
                <a:latin typeface="Times New Roman" panose="02020603050405020304" pitchFamily="18" charset="0"/>
                <a:sym typeface="+mn-ea"/>
              </a:rPr>
              <a:t>) &gt; 0</a:t>
            </a:r>
            <a:r>
              <a:rPr lang="en-US" altLang="zh-CN" sz="2400" i="1">
                <a:solidFill>
                  <a:schemeClr val="bg2">
                    <a:lumMod val="60000"/>
                    <a:lumOff val="40000"/>
                  </a:schemeClr>
                </a:solidFill>
                <a:latin typeface="Times New Roman" panose="02020603050405020304" pitchFamily="18" charset="0"/>
                <a:sym typeface="+mn-ea"/>
              </a:rPr>
              <a:t>          </a:t>
            </a:r>
            <a:r>
              <a:rPr lang="en-US" altLang="zh-CN" sz="2400" b="1" i="1">
                <a:solidFill>
                  <a:schemeClr val="bg2">
                    <a:lumMod val="60000"/>
                    <a:lumOff val="40000"/>
                  </a:schemeClr>
                </a:solidFill>
                <a:latin typeface="Times New Roman" panose="02020603050405020304" pitchFamily="18" charset="0"/>
                <a:sym typeface="+mn-ea"/>
              </a:rPr>
              <a:t>x</a:t>
            </a:r>
            <a:r>
              <a:rPr lang="en-US" altLang="zh-CN" sz="2400" i="1" baseline="-25000">
                <a:solidFill>
                  <a:schemeClr val="bg2">
                    <a:lumMod val="60000"/>
                    <a:lumOff val="40000"/>
                  </a:schemeClr>
                </a:solidFill>
                <a:latin typeface="Times New Roman" panose="02020603050405020304" pitchFamily="18" charset="0"/>
                <a:sym typeface="+mn-ea"/>
              </a:rPr>
              <a:t>k</a:t>
            </a:r>
            <a:r>
              <a:rPr lang="en-US" altLang="zh-CN" sz="2400">
                <a:solidFill>
                  <a:schemeClr val="bg2">
                    <a:lumMod val="60000"/>
                    <a:lumOff val="40000"/>
                  </a:schemeClr>
                </a:solidFill>
                <a:latin typeface="Times New Roman" panose="02020603050405020304" pitchFamily="18" charset="0"/>
                <a:sym typeface="+mn-ea"/>
              </a:rPr>
              <a:t>∈</a:t>
            </a:r>
            <a:r>
              <a:rPr lang="en-US" altLang="zh-CN" sz="2400" i="1">
                <a:solidFill>
                  <a:schemeClr val="bg2">
                    <a:lumMod val="60000"/>
                    <a:lumOff val="40000"/>
                  </a:schemeClr>
                </a:solidFill>
                <a:latin typeface="Symbol" panose="05050102010706020507" pitchFamily="18" charset="2"/>
                <a:sym typeface="+mn-ea"/>
              </a:rPr>
              <a:t>w</a:t>
            </a:r>
            <a:r>
              <a:rPr lang="en-US" altLang="zh-CN" sz="2400" baseline="-25000">
                <a:solidFill>
                  <a:schemeClr val="bg2">
                    <a:lumMod val="60000"/>
                    <a:lumOff val="40000"/>
                  </a:schemeClr>
                </a:solidFill>
                <a:latin typeface="Times New Roman" panose="02020603050405020304" pitchFamily="18" charset="0"/>
                <a:sym typeface="+mn-ea"/>
              </a:rPr>
              <a:t>1</a:t>
            </a:r>
            <a:endParaRPr lang="en-US" altLang="zh-CN" sz="2400" baseline="30000">
              <a:solidFill>
                <a:schemeClr val="bg2">
                  <a:lumMod val="60000"/>
                  <a:lumOff val="40000"/>
                </a:schemeClr>
              </a:solidFill>
              <a:latin typeface="Times New Roman" panose="02020603050405020304" pitchFamily="18" charset="0"/>
              <a:ea typeface="黑体" panose="02010609060101010101" pitchFamily="2" charset="-122"/>
            </a:endParaRPr>
          </a:p>
          <a:p>
            <a:pPr>
              <a:buNone/>
            </a:pPr>
            <a:r>
              <a:rPr lang="en-US" altLang="zh-CN" sz="2400" i="1">
                <a:solidFill>
                  <a:schemeClr val="bg2">
                    <a:lumMod val="60000"/>
                    <a:lumOff val="40000"/>
                  </a:schemeClr>
                </a:solidFill>
                <a:latin typeface="Times New Roman" panose="02020603050405020304" pitchFamily="18" charset="0"/>
                <a:sym typeface="+mn-ea"/>
              </a:rPr>
              <a:t> </a:t>
            </a:r>
            <a:r>
              <a:rPr lang="en-US" altLang="zh-CN" sz="2400" i="1" err="1">
                <a:solidFill>
                  <a:schemeClr val="bg2">
                    <a:lumMod val="60000"/>
                    <a:lumOff val="40000"/>
                  </a:schemeClr>
                </a:solidFill>
                <a:latin typeface="Times New Roman" panose="02020603050405020304" pitchFamily="18" charset="0"/>
                <a:sym typeface="+mn-ea"/>
              </a:rPr>
              <a:t>g</a:t>
            </a:r>
            <a:r>
              <a:rPr lang="en-US" altLang="zh-CN" sz="2400" err="1">
                <a:solidFill>
                  <a:schemeClr val="bg2">
                    <a:lumMod val="60000"/>
                    <a:lumOff val="40000"/>
                  </a:schemeClr>
                </a:solidFill>
                <a:latin typeface="Times New Roman" panose="02020603050405020304" pitchFamily="18" charset="0"/>
                <a:sym typeface="+mn-ea"/>
              </a:rPr>
              <a:t>(</a:t>
            </a:r>
            <a:r>
              <a:rPr lang="en-US" altLang="zh-CN" sz="2400" b="1" i="1" err="1">
                <a:solidFill>
                  <a:schemeClr val="bg2">
                    <a:lumMod val="60000"/>
                    <a:lumOff val="40000"/>
                  </a:schemeClr>
                </a:solidFill>
                <a:latin typeface="Times New Roman" panose="02020603050405020304" pitchFamily="18" charset="0"/>
                <a:sym typeface="+mn-ea"/>
              </a:rPr>
              <a:t>x</a:t>
            </a:r>
            <a:r>
              <a:rPr lang="en-US" altLang="zh-CN" sz="2400" i="1" baseline="-25000" err="1">
                <a:solidFill>
                  <a:schemeClr val="bg2">
                    <a:lumMod val="60000"/>
                    <a:lumOff val="40000"/>
                  </a:schemeClr>
                </a:solidFill>
                <a:latin typeface="Times New Roman" panose="02020603050405020304" pitchFamily="18" charset="0"/>
                <a:sym typeface="+mn-ea"/>
              </a:rPr>
              <a:t>k</a:t>
            </a:r>
            <a:r>
              <a:rPr lang="en-US" altLang="zh-CN" sz="2400">
                <a:solidFill>
                  <a:schemeClr val="bg2">
                    <a:lumMod val="60000"/>
                    <a:lumOff val="40000"/>
                  </a:schemeClr>
                </a:solidFill>
                <a:latin typeface="Times New Roman" panose="02020603050405020304" pitchFamily="18" charset="0"/>
                <a:sym typeface="+mn-ea"/>
              </a:rPr>
              <a:t>) &lt; 0</a:t>
            </a:r>
            <a:r>
              <a:rPr lang="en-US" altLang="zh-CN" sz="2400" i="1">
                <a:solidFill>
                  <a:schemeClr val="bg2">
                    <a:lumMod val="60000"/>
                    <a:lumOff val="40000"/>
                  </a:schemeClr>
                </a:solidFill>
                <a:latin typeface="Times New Roman" panose="02020603050405020304" pitchFamily="18" charset="0"/>
                <a:sym typeface="+mn-ea"/>
              </a:rPr>
              <a:t>          </a:t>
            </a:r>
            <a:r>
              <a:rPr lang="en-US" altLang="zh-CN" sz="2400" b="1" i="1">
                <a:solidFill>
                  <a:schemeClr val="bg2">
                    <a:lumMod val="60000"/>
                    <a:lumOff val="40000"/>
                  </a:schemeClr>
                </a:solidFill>
                <a:latin typeface="Times New Roman" panose="02020603050405020304" pitchFamily="18" charset="0"/>
                <a:sym typeface="+mn-ea"/>
              </a:rPr>
              <a:t>x</a:t>
            </a:r>
            <a:r>
              <a:rPr lang="en-US" altLang="zh-CN" sz="2400" i="1" baseline="-25000">
                <a:solidFill>
                  <a:schemeClr val="bg2">
                    <a:lumMod val="60000"/>
                    <a:lumOff val="40000"/>
                  </a:schemeClr>
                </a:solidFill>
                <a:latin typeface="Times New Roman" panose="02020603050405020304" pitchFamily="18" charset="0"/>
                <a:sym typeface="+mn-ea"/>
              </a:rPr>
              <a:t>k</a:t>
            </a:r>
            <a:r>
              <a:rPr lang="en-US" altLang="zh-CN" sz="2400">
                <a:solidFill>
                  <a:schemeClr val="bg2">
                    <a:lumMod val="60000"/>
                    <a:lumOff val="40000"/>
                  </a:schemeClr>
                </a:solidFill>
                <a:latin typeface="Times New Roman" panose="02020603050405020304" pitchFamily="18" charset="0"/>
                <a:sym typeface="+mn-ea"/>
              </a:rPr>
              <a:t>∈</a:t>
            </a:r>
            <a:r>
              <a:rPr lang="en-US" altLang="zh-CN" sz="2400" i="1">
                <a:solidFill>
                  <a:schemeClr val="bg2">
                    <a:lumMod val="60000"/>
                    <a:lumOff val="40000"/>
                  </a:schemeClr>
                </a:solidFill>
                <a:latin typeface="Symbol" panose="05050102010706020507" pitchFamily="18" charset="2"/>
                <a:sym typeface="+mn-ea"/>
              </a:rPr>
              <a:t>w</a:t>
            </a:r>
            <a:r>
              <a:rPr lang="en-US" altLang="zh-CN" sz="2400" baseline="-25000">
                <a:solidFill>
                  <a:schemeClr val="bg2">
                    <a:lumMod val="60000"/>
                    <a:lumOff val="40000"/>
                  </a:schemeClr>
                </a:solidFill>
                <a:latin typeface="Times New Roman" panose="02020603050405020304" pitchFamily="18" charset="0"/>
                <a:sym typeface="+mn-ea"/>
              </a:rPr>
              <a:t>2</a:t>
            </a:r>
            <a:endParaRPr lang="en-US" altLang="zh-CN" sz="2400" baseline="-25000">
              <a:solidFill>
                <a:schemeClr val="bg2">
                  <a:lumMod val="60000"/>
                  <a:lumOff val="40000"/>
                </a:schemeClr>
              </a:solidFill>
              <a:latin typeface="Times New Roman" panose="02020603050405020304" pitchFamily="18"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left)">
                                      <p:cBhvr>
                                        <p:cTn id="7" dur="1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ipe(left)">
                                      <p:cBhvr>
                                        <p:cTn id="12" dur="10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916"/>
                                        </p:tgtEl>
                                        <p:attrNameLst>
                                          <p:attrName>style.visibility</p:attrName>
                                        </p:attrNameLst>
                                      </p:cBhvr>
                                      <p:to>
                                        <p:strVal val="visible"/>
                                      </p:to>
                                    </p:set>
                                    <p:animEffect transition="in" filter="wipe(up)">
                                      <p:cBhvr>
                                        <p:cTn id="17" dur="1000"/>
                                        <p:tgtEl>
                                          <p:spTgt spid="389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7"/>
                                        </p:tgtEl>
                                        <p:attrNameLst>
                                          <p:attrName>style.visibility</p:attrName>
                                        </p:attrNameLst>
                                      </p:cBhvr>
                                      <p:to>
                                        <p:strVal val="visible"/>
                                      </p:to>
                                    </p:set>
                                    <p:animEffect transition="in" filter="wipe(left)">
                                      <p:cBhvr>
                                        <p:cTn id="22" dur="1000"/>
                                        <p:tgtEl>
                                          <p:spTgt spid="389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up)">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8918"/>
                                        </p:tgtEl>
                                        <p:attrNameLst>
                                          <p:attrName>style.visibility</p:attrName>
                                        </p:attrNameLst>
                                      </p:cBhvr>
                                      <p:to>
                                        <p:strVal val="visible"/>
                                      </p:to>
                                    </p:set>
                                    <p:animEffect transition="in" filter="wipe(up)">
                                      <p:cBhvr>
                                        <p:cTn id="39" dur="1000"/>
                                        <p:tgtEl>
                                          <p:spTgt spid="38918"/>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heel(1)">
                                      <p:cBhvr>
                                        <p:cTn id="4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38916" grpId="0" bldLvl="0" animBg="1"/>
      <p:bldP spid="38917" grpId="0" bldLvl="0" animBg="1"/>
      <p:bldP spid="38918" grpId="0" bldLvl="0" animBg="1"/>
      <p:bldP spid="3" grpId="0" animBg="1"/>
      <p:bldP spid="3" grpId="1" animBg="1"/>
      <p:bldP spid="4" grpId="0"/>
      <p:bldP spid="4" grpId="1"/>
      <p:bldP spid="5" grpId="0"/>
      <p:bldP spid="5" grpId="1"/>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vert="horz" wrap="square" lIns="91440" tIns="45720" rIns="91440" bIns="45720" numCol="1" anchor="ctr" anchorCtr="0" compatLnSpc="1"/>
          <a:lstStyle/>
          <a:p>
            <a:pPr marL="0" marR="0" lvl="0" algn="ctr" defTabSz="914400" rtl="0" eaLnBrk="1" fontAlgn="base" latinLnBrk="0" hangingPunct="1">
              <a:lnSpc>
                <a:spcPct val="100000"/>
              </a:lnSpc>
              <a:buClrTx/>
              <a:buSzTx/>
              <a:buFontTx/>
              <a:buNone/>
              <a:defRPr/>
            </a:pPr>
            <a:r>
              <a:rPr kumimoji="0" lang="zh-CN" altLang="en-US" sz="24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mj-lt"/>
                <a:ea typeface="+mj-ea"/>
                <a:cs typeface="+mj-cs"/>
              </a:rPr>
              <a:t>流程图</a:t>
            </a:r>
            <a:endParaRPr kumimoji="0" lang="zh-CN" altLang="en-US" sz="24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mj-lt"/>
              <a:ea typeface="+mj-ea"/>
              <a:cs typeface="+mj-cs"/>
            </a:endParaRPr>
          </a:p>
        </p:txBody>
      </p:sp>
      <p:sp>
        <p:nvSpPr>
          <p:cNvPr id="39940" name="AutoShape 4"/>
          <p:cNvSpPr>
            <a:spLocks noChangeArrowheads="1"/>
          </p:cNvSpPr>
          <p:nvPr/>
        </p:nvSpPr>
        <p:spPr bwMode="auto">
          <a:xfrm>
            <a:off x="827088" y="2133600"/>
            <a:ext cx="2016125" cy="1223963"/>
          </a:xfrm>
          <a:prstGeom prst="cube">
            <a:avLst>
              <a:gd name="adj" fmla="val 10639"/>
            </a:avLst>
          </a:prstGeom>
          <a:solidFill>
            <a:srgbClr val="FFCC00"/>
          </a:solidFill>
          <a:ln w="9525">
            <a:solidFill>
              <a:srgbClr val="FF00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rPr>
              <a:t>训练样本集</a:t>
            </a:r>
            <a:endParaRPr kumimoji="0"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endParaRPr>
          </a:p>
        </p:txBody>
      </p:sp>
      <p:sp>
        <p:nvSpPr>
          <p:cNvPr id="39941" name="AutoShape 5"/>
          <p:cNvSpPr>
            <a:spLocks noChangeArrowheads="1"/>
          </p:cNvSpPr>
          <p:nvPr/>
        </p:nvSpPr>
        <p:spPr bwMode="auto">
          <a:xfrm>
            <a:off x="3635375" y="2133600"/>
            <a:ext cx="2016125" cy="1223963"/>
          </a:xfrm>
          <a:prstGeom prst="cube">
            <a:avLst>
              <a:gd name="adj" fmla="val 10639"/>
            </a:avLst>
          </a:prstGeom>
          <a:solidFill>
            <a:srgbClr val="FFCC00"/>
          </a:solidFill>
          <a:ln w="9525">
            <a:solidFill>
              <a:srgbClr val="FF00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rPr>
              <a:t>估计</a:t>
            </a:r>
            <a:r>
              <a:rPr kumimoji="0" lang="en-US" altLang="zh-CN" sz="28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rPr>
              <a:t>w, w</a:t>
            </a:r>
            <a:r>
              <a:rPr kumimoji="0" lang="en-US" altLang="zh-CN" sz="16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rPr>
              <a:t>0</a:t>
            </a:r>
            <a:endParaRPr kumimoji="0" lang="zh-CN" altLang="en-US" sz="16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endParaRPr>
          </a:p>
        </p:txBody>
      </p:sp>
      <p:sp>
        <p:nvSpPr>
          <p:cNvPr id="39942" name="AutoShape 6"/>
          <p:cNvSpPr>
            <a:spLocks noChangeArrowheads="1"/>
          </p:cNvSpPr>
          <p:nvPr/>
        </p:nvSpPr>
        <p:spPr bwMode="auto">
          <a:xfrm>
            <a:off x="3563938" y="4868863"/>
            <a:ext cx="2303463" cy="936625"/>
          </a:xfrm>
          <a:prstGeom prst="flowChartMagneticDisk">
            <a:avLst/>
          </a:prstGeom>
          <a:solidFill>
            <a:srgbClr val="FFCC99"/>
          </a:solidFill>
          <a:ln w="9525">
            <a:solidFill>
              <a:srgbClr val="FF6600"/>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rPr>
              <a:t>准则函数</a:t>
            </a:r>
            <a:endParaRPr kumimoji="0"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endParaRPr>
          </a:p>
        </p:txBody>
      </p:sp>
      <p:sp>
        <p:nvSpPr>
          <p:cNvPr id="39943" name="AutoShape 7"/>
          <p:cNvSpPr>
            <a:spLocks noChangeArrowheads="1"/>
          </p:cNvSpPr>
          <p:nvPr/>
        </p:nvSpPr>
        <p:spPr bwMode="auto">
          <a:xfrm>
            <a:off x="6516688" y="2133600"/>
            <a:ext cx="2016125" cy="1223963"/>
          </a:xfrm>
          <a:prstGeom prst="cube">
            <a:avLst>
              <a:gd name="adj" fmla="val 10639"/>
            </a:avLst>
          </a:prstGeom>
          <a:solidFill>
            <a:srgbClr val="FFCC00"/>
          </a:solidFill>
          <a:ln w="9525">
            <a:solidFill>
              <a:srgbClr val="FF00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rPr>
              <a:t>线性分类器</a:t>
            </a:r>
            <a:endParaRPr kumimoji="0"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endParaRPr>
          </a:p>
        </p:txBody>
      </p:sp>
      <p:sp>
        <p:nvSpPr>
          <p:cNvPr id="46087" name="WordArt 10"/>
          <p:cNvSpPr>
            <a:spLocks noTextEdit="1"/>
          </p:cNvSpPr>
          <p:nvPr/>
        </p:nvSpPr>
        <p:spPr>
          <a:xfrm>
            <a:off x="5651500" y="2565400"/>
            <a:ext cx="792163" cy="649288"/>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gradFill rotWithShape="1">
                  <a:gsLst>
                    <a:gs pos="0">
                      <a:srgbClr val="00FF00"/>
                    </a:gs>
                    <a:gs pos="100000">
                      <a:srgbClr val="FF00FF"/>
                    </a:gs>
                  </a:gsLst>
                  <a:lin ang="2700000" scaled="1"/>
                  <a:tileRect/>
                </a:gradFill>
                <a:latin typeface="宋体" panose="02010600030101010101" pitchFamily="2" charset="-122"/>
                <a:ea typeface="宋体" panose="02010600030101010101" pitchFamily="2" charset="-122"/>
              </a:rPr>
              <a:t>→</a:t>
            </a:r>
            <a:endParaRPr lang="zh-CN" altLang="en-US" sz="3600">
              <a:gradFill rotWithShape="1">
                <a:gsLst>
                  <a:gs pos="0">
                    <a:srgbClr val="00FF00"/>
                  </a:gs>
                  <a:gs pos="100000">
                    <a:srgbClr val="FF00FF"/>
                  </a:gs>
                </a:gsLst>
                <a:lin ang="2700000" scaled="1"/>
                <a:tileRect/>
              </a:gradFill>
              <a:latin typeface="宋体" panose="02010600030101010101" pitchFamily="2" charset="-122"/>
              <a:ea typeface="宋体" panose="02010600030101010101" pitchFamily="2" charset="-122"/>
            </a:endParaRPr>
          </a:p>
        </p:txBody>
      </p:sp>
      <p:grpSp>
        <p:nvGrpSpPr>
          <p:cNvPr id="2" name="Group 12"/>
          <p:cNvGrpSpPr/>
          <p:nvPr/>
        </p:nvGrpSpPr>
        <p:grpSpPr>
          <a:xfrm>
            <a:off x="2771775" y="2492375"/>
            <a:ext cx="2305050" cy="2449513"/>
            <a:chOff x="1746" y="1570"/>
            <a:chExt cx="1452" cy="1543"/>
          </a:xfrm>
        </p:grpSpPr>
        <p:sp>
          <p:nvSpPr>
            <p:cNvPr id="46089" name="WordArt 9"/>
            <p:cNvSpPr>
              <a:spLocks noTextEdit="1"/>
            </p:cNvSpPr>
            <p:nvPr/>
          </p:nvSpPr>
          <p:spPr>
            <a:xfrm>
              <a:off x="1746" y="1570"/>
              <a:ext cx="499" cy="409"/>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gradFill rotWithShape="1">
                    <a:gsLst>
                      <a:gs pos="0">
                        <a:srgbClr val="00FF00"/>
                      </a:gs>
                      <a:gs pos="100000">
                        <a:srgbClr val="FF00FF"/>
                      </a:gs>
                    </a:gsLst>
                    <a:lin ang="2700000" scaled="1"/>
                    <a:tileRect/>
                  </a:gradFill>
                  <a:latin typeface="宋体" panose="02010600030101010101" pitchFamily="2" charset="-122"/>
                  <a:ea typeface="宋体" panose="02010600030101010101" pitchFamily="2" charset="-122"/>
                </a:rPr>
                <a:t>→</a:t>
              </a:r>
              <a:endParaRPr lang="zh-CN" altLang="en-US" sz="3600">
                <a:gradFill rotWithShape="1">
                  <a:gsLst>
                    <a:gs pos="0">
                      <a:srgbClr val="00FF00"/>
                    </a:gs>
                    <a:gs pos="100000">
                      <a:srgbClr val="FF00FF"/>
                    </a:gs>
                  </a:gsLst>
                  <a:lin ang="2700000" scaled="1"/>
                  <a:tileRect/>
                </a:gradFill>
                <a:latin typeface="宋体" panose="02010600030101010101" pitchFamily="2" charset="-122"/>
                <a:ea typeface="宋体" panose="02010600030101010101" pitchFamily="2" charset="-122"/>
              </a:endParaRPr>
            </a:p>
          </p:txBody>
        </p:sp>
        <p:sp>
          <p:nvSpPr>
            <p:cNvPr id="46090" name="WordArt 11"/>
            <p:cNvSpPr>
              <a:spLocks noTextEdit="1"/>
            </p:cNvSpPr>
            <p:nvPr/>
          </p:nvSpPr>
          <p:spPr>
            <a:xfrm rot="-5400000">
              <a:off x="2515" y="2430"/>
              <a:ext cx="953" cy="409"/>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gradFill rotWithShape="1">
                    <a:gsLst>
                      <a:gs pos="0">
                        <a:srgbClr val="00FF00"/>
                      </a:gs>
                      <a:gs pos="100000">
                        <a:srgbClr val="FF00FF"/>
                      </a:gs>
                    </a:gsLst>
                    <a:lin ang="2700000" scaled="1"/>
                    <a:tileRect/>
                  </a:gradFill>
                  <a:latin typeface="宋体" panose="02010600030101010101" pitchFamily="2" charset="-122"/>
                  <a:ea typeface="宋体" panose="02010600030101010101" pitchFamily="2" charset="-122"/>
                </a:rPr>
                <a:t>→</a:t>
              </a:r>
              <a:endParaRPr lang="zh-CN" altLang="en-US" sz="3600">
                <a:gradFill rotWithShape="1">
                  <a:gsLst>
                    <a:gs pos="0">
                      <a:srgbClr val="00FF00"/>
                    </a:gs>
                    <a:gs pos="100000">
                      <a:srgbClr val="FF00FF"/>
                    </a:gs>
                  </a:gsLst>
                  <a:lin ang="2700000" scaled="1"/>
                  <a:tileRect/>
                </a:gradFill>
                <a:latin typeface="宋体" panose="02010600030101010101" pitchFamily="2" charset="-122"/>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diamond(in)">
                                      <p:cBhvr>
                                        <p:cTn id="7" dur="2000"/>
                                        <p:tgtEl>
                                          <p:spTgt spid="3994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diamond(in)">
                                      <p:cBhvr>
                                        <p:cTn id="12" dur="2000"/>
                                        <p:tgtEl>
                                          <p:spTgt spid="3994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circle(in)">
                                      <p:cBhvr>
                                        <p:cTn id="17" dur="2000"/>
                                        <p:tgtEl>
                                          <p:spTgt spid="3994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087"/>
                                        </p:tgtEl>
                                        <p:attrNameLst>
                                          <p:attrName>style.visibility</p:attrName>
                                        </p:attrNameLst>
                                      </p:cBhvr>
                                      <p:to>
                                        <p:strVal val="visible"/>
                                      </p:to>
                                    </p:set>
                                    <p:animEffect transition="in" filter="wipe(left)">
                                      <p:cBhvr>
                                        <p:cTn id="27" dur="1000"/>
                                        <p:tgtEl>
                                          <p:spTgt spid="46087"/>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9943"/>
                                        </p:tgtEl>
                                        <p:attrNameLst>
                                          <p:attrName>style.visibility</p:attrName>
                                        </p:attrNameLst>
                                      </p:cBhvr>
                                      <p:to>
                                        <p:strVal val="visible"/>
                                      </p:to>
                                    </p:set>
                                    <p:animEffect transition="in" filter="diamond(in)">
                                      <p:cBhvr>
                                        <p:cTn id="32" dur="20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ldLvl="0" animBg="1"/>
      <p:bldP spid="39941" grpId="0" bldLvl="0" animBg="1"/>
      <p:bldP spid="39942" grpId="0" bldLvl="0" animBg="1"/>
      <p:bldP spid="3994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ChangeArrowheads="1"/>
          </p:cNvSpPr>
          <p:nvPr/>
        </p:nvSpPr>
        <p:spPr bwMode="auto">
          <a:xfrm>
            <a:off x="323215" y="1412558"/>
            <a:ext cx="8075613" cy="1439863"/>
          </a:xfrm>
          <a:prstGeom prst="rect">
            <a:avLst/>
          </a:prstGeom>
          <a:noFill/>
          <a:ln>
            <a:noFill/>
          </a:ln>
          <a:effectLst/>
        </p:spPr>
        <p:txBody>
          <a:bodyPr lIns="0" rIns="18000"/>
          <a:lstStyle>
            <a:lvl1pPr marL="342900" indent="-342900">
              <a:spcBef>
                <a:spcPct val="20000"/>
              </a:spcBef>
              <a:buFont typeface="Wingdings" panose="05000000000000000000" pitchFamily="2" charset="2"/>
              <a:defRPr sz="2800" b="1">
                <a:solidFill>
                  <a:schemeClr val="bg1"/>
                </a:solidFill>
                <a:effectLst>
                  <a:outerShdw blurRad="38100" dist="38100" dir="2700000" algn="tl">
                    <a:srgbClr val="000000"/>
                  </a:outerShdw>
                </a:effectLst>
                <a:latin typeface="Times New Roman" panose="02020603050405020304" pitchFamily="18" charset="0"/>
                <a:ea typeface="华文楷体" panose="02010600040101010101" pitchFamily="2" charset="-122"/>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ea typeface="华文新魏" panose="020108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新魏" panose="020108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新魏" panose="020108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假设样本集是线性可分的</a:t>
            </a: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在多类情况下，比如</a:t>
            </a:r>
            <a:r>
              <a:rPr kumimoji="0"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m</a:t>
            </a: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类</a:t>
            </a: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往往需要定义多个线性判别函数。</a:t>
            </a:r>
            <a:endParaRPr kumimoji="0" lang="zh-CN" altLang="en-US" sz="2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文本框 1"/>
          <p:cNvSpPr txBox="1"/>
          <p:nvPr/>
        </p:nvSpPr>
        <p:spPr>
          <a:xfrm>
            <a:off x="431800" y="621030"/>
            <a:ext cx="2785110" cy="521970"/>
          </a:xfrm>
          <a:prstGeom prst="rect">
            <a:avLst/>
          </a:prstGeom>
          <a:noFill/>
        </p:spPr>
        <p:txBody>
          <a:bodyPr wrap="none" rtlCol="0" anchor="t">
            <a:spAutoFit/>
          </a:bodyPr>
          <a:lstStyle/>
          <a:p>
            <a:pPr marL="457200" marR="0" lvl="0" indent="-457200" algn="ctr" defTabSz="914400" rtl="0" eaLnBrk="1" fontAlgn="base" latinLnBrk="0" hangingPunct="1">
              <a:lnSpc>
                <a:spcPct val="100000"/>
              </a:lnSpc>
              <a:spcBef>
                <a:spcPct val="0"/>
              </a:spcBef>
              <a:spcAft>
                <a:spcPct val="0"/>
              </a:spcAft>
              <a:buClrTx/>
              <a:buSzTx/>
              <a:buFont typeface="Wingdings" panose="05000000000000000000" charset="0"/>
              <a:buChar char="n"/>
              <a:defRPr/>
            </a:pPr>
            <a:r>
              <a:rPr lang="zh-CN" altLang="en-US" sz="2800" b="1" noProof="0">
                <a:ln>
                  <a:noFill/>
                </a:ln>
                <a:solidFill>
                  <a:schemeClr val="bg2">
                    <a:lumMod val="60000"/>
                    <a:lumOff val="40000"/>
                  </a:schemeClr>
                </a:solidFill>
                <a:effectLst/>
                <a:uLnTx/>
                <a:uFillTx/>
                <a:latin typeface="+mj-lt"/>
                <a:ea typeface="+mj-ea"/>
                <a:cs typeface="+mj-cs"/>
                <a:sym typeface="+mn-ea"/>
              </a:rPr>
              <a:t>多类决策问题</a:t>
            </a:r>
            <a:endParaRPr lang="zh-CN" altLang="en-US" sz="2800" b="1" noProof="0">
              <a:ln>
                <a:noFill/>
              </a:ln>
              <a:solidFill>
                <a:schemeClr val="bg2">
                  <a:lumMod val="60000"/>
                  <a:lumOff val="40000"/>
                </a:schemeClr>
              </a:solidFill>
              <a:effectLst/>
              <a:uLnTx/>
              <a:uFillTx/>
              <a:latin typeface="+mj-lt"/>
              <a:ea typeface="+mj-ea"/>
              <a:cs typeface="+mj-cs"/>
              <a:sym typeface="+mn-ea"/>
            </a:endParaRPr>
          </a:p>
        </p:txBody>
      </p:sp>
      <p:sp>
        <p:nvSpPr>
          <p:cNvPr id="3" name="文本框 2"/>
          <p:cNvSpPr txBox="1"/>
          <p:nvPr/>
        </p:nvSpPr>
        <p:spPr>
          <a:xfrm>
            <a:off x="755650" y="2348865"/>
            <a:ext cx="6615430" cy="2214880"/>
          </a:xfrm>
          <a:prstGeom prst="rect">
            <a:avLst/>
          </a:prstGeom>
          <a:noFill/>
        </p:spPr>
        <p:txBody>
          <a:bodyPr wrap="square" rtlCol="0" anchor="t">
            <a:spAutoFit/>
          </a:bodyPr>
          <a:lstStyle/>
          <a:p>
            <a:pPr marL="457200" indent="-457200">
              <a:lnSpc>
                <a:spcPct val="150000"/>
              </a:lnSpc>
              <a:buClr>
                <a:srgbClr val="1818FF"/>
              </a:buClr>
              <a:buSzPct val="60000"/>
              <a:buFont typeface="Wingdings" panose="05000000000000000000" charset="0"/>
              <a:buChar char="p"/>
            </a:pPr>
            <a:r>
              <a:rPr lang="zh-CN" altLang="en-US" sz="2800" b="1" noProof="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从两类推广到多类有两种方法</a:t>
            </a:r>
            <a:r>
              <a:rPr lang="zh-CN" altLang="en-US" dirty="0">
                <a:latin typeface="Times New Roman" panose="02020603050405020304" pitchFamily="18" charset="0"/>
                <a:sym typeface="+mn-ea"/>
              </a:rPr>
              <a:t>：</a:t>
            </a:r>
            <a:endParaRPr lang="zh-CN" altLang="en-US" b="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Tx/>
              <a:buSzTx/>
              <a:buFontTx/>
              <a:buNone/>
            </a:pPr>
            <a:r>
              <a:rPr lang="zh-CN" altLang="en-US" b="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2400" b="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①可把多类问题化为两类问题解决； </a:t>
            </a:r>
            <a:endParaRPr lang="zh-CN" altLang="en-US" sz="2400" b="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Tx/>
              <a:buSzTx/>
              <a:buFontTx/>
              <a:buNone/>
            </a:pPr>
            <a:r>
              <a:rPr lang="zh-CN" altLang="en-US" sz="2400" b="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400" b="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2400" b="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②直接按多类问题解。</a:t>
            </a:r>
            <a:endParaRPr lang="zh-CN" altLang="en-US" sz="2400" b="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a:buClrTx/>
              <a:buSzTx/>
              <a:buFontTx/>
              <a:buNone/>
            </a:pPr>
            <a:endParaRPr lang="zh-CN" altLang="en-US" sz="2400" b="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文本框 3"/>
          <p:cNvSpPr txBox="1"/>
          <p:nvPr/>
        </p:nvSpPr>
        <p:spPr>
          <a:xfrm>
            <a:off x="827405" y="4293235"/>
            <a:ext cx="4546600" cy="521970"/>
          </a:xfrm>
          <a:prstGeom prst="rect">
            <a:avLst/>
          </a:prstGeom>
          <a:noFill/>
        </p:spPr>
        <p:txBody>
          <a:bodyPr wrap="none" rtlCol="0" anchor="t">
            <a:spAutoFit/>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lang="zh-CN" altLang="en-US" sz="2800" b="1" noProof="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相应的得到如下三种方案。 </a:t>
            </a:r>
            <a:endParaRPr lang="zh-CN" altLang="en-US" sz="2800" b="1" noProof="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1">
                                            <p:bg/>
                                          </p:spTgt>
                                        </p:tgtEl>
                                        <p:attrNameLst>
                                          <p:attrName>style.visibility</p:attrName>
                                        </p:attrNameLst>
                                      </p:cBhvr>
                                      <p:to>
                                        <p:strVal val="visible"/>
                                      </p:to>
                                    </p:set>
                                    <p:anim calcmode="lin" valueType="num">
                                      <p:cBhvr additive="base">
                                        <p:cTn id="7" dur="1000" fill="hold"/>
                                        <p:tgtEl>
                                          <p:spTgt spid="45061">
                                            <p:bg/>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61">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61">
                                            <p:txEl>
                                              <p:pRg st="0" end="0"/>
                                            </p:txEl>
                                          </p:spTgt>
                                        </p:tgtEl>
                                        <p:attrNameLst>
                                          <p:attrName>style.visibility</p:attrName>
                                        </p:attrNameLst>
                                      </p:cBhvr>
                                      <p:to>
                                        <p:strVal val="visible"/>
                                      </p:to>
                                    </p:set>
                                    <p:anim calcmode="lin" valueType="num">
                                      <p:cBhvr additive="base">
                                        <p:cTn id="13" dur="1000" fill="hold"/>
                                        <p:tgtEl>
                                          <p:spTgt spid="45061">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506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5484813" y="2652713"/>
            <a:ext cx="3311525" cy="3024187"/>
            <a:chOff x="3379" y="1752"/>
            <a:chExt cx="2086" cy="1905"/>
          </a:xfrm>
        </p:grpSpPr>
        <p:sp>
          <p:nvSpPr>
            <p:cNvPr id="29701" name="Rectangle 5"/>
            <p:cNvSpPr>
              <a:spLocks noChangeArrowheads="1"/>
            </p:cNvSpPr>
            <p:nvPr/>
          </p:nvSpPr>
          <p:spPr bwMode="auto">
            <a:xfrm>
              <a:off x="3379" y="1752"/>
              <a:ext cx="2086" cy="1905"/>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sp>
          <p:nvSpPr>
            <p:cNvPr id="29705" name="AutoShape 9" descr="大纸屑"/>
            <p:cNvSpPr>
              <a:spLocks noChangeArrowheads="1"/>
            </p:cNvSpPr>
            <p:nvPr/>
          </p:nvSpPr>
          <p:spPr bwMode="auto">
            <a:xfrm rot="2019927">
              <a:off x="3787" y="1933"/>
              <a:ext cx="725" cy="499"/>
            </a:xfrm>
            <a:prstGeom prst="roundRect">
              <a:avLst>
                <a:gd name="adj" fmla="val 16667"/>
              </a:avLst>
            </a:prstGeom>
            <a:solidFill>
              <a:srgbClr val="FFC00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800" b="1" i="0" u="none" strike="noStrike" kern="1200" cap="none" spc="0" normalizeH="0" baseline="0" noProof="0">
                <a:ln>
                  <a:noFill/>
                </a:ln>
                <a:solidFill>
                  <a:schemeClr val="bg1"/>
                </a:solidFill>
                <a:effectLst>
                  <a:outerShdw blurRad="38100" dist="38100" dir="2700000" algn="tl">
                    <a:srgbClr val="C0C0C0"/>
                  </a:outerShdw>
                </a:effectLst>
                <a:uLnTx/>
                <a:uFillTx/>
                <a:latin typeface="Times New Roman" panose="02020603050405020304" pitchFamily="18" charset="0"/>
                <a:ea typeface="华文楷体" panose="02010600040101010101" pitchFamily="2" charset="-122"/>
                <a:cs typeface="+mn-cs"/>
              </a:endParaRPr>
            </a:p>
          </p:txBody>
        </p:sp>
        <p:sp>
          <p:nvSpPr>
            <p:cNvPr id="48150" name="Oval 10" descr="大纸屑"/>
            <p:cNvSpPr/>
            <p:nvPr/>
          </p:nvSpPr>
          <p:spPr>
            <a:xfrm rot="1401861">
              <a:off x="3590" y="2874"/>
              <a:ext cx="590" cy="726"/>
            </a:xfrm>
            <a:prstGeom prst="ellipse">
              <a:avLst/>
            </a:prstGeom>
            <a:solidFill>
              <a:srgbClr val="00B0F0"/>
            </a:solidFill>
            <a:ln w="9525" cap="flat" cmpd="sng">
              <a:solidFill>
                <a:schemeClr val="tx1"/>
              </a:solidFill>
              <a:prstDash val="solid"/>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48151" name="AutoShape 11" descr="大纸屑"/>
            <p:cNvSpPr/>
            <p:nvPr/>
          </p:nvSpPr>
          <p:spPr>
            <a:xfrm rot="5750765">
              <a:off x="4511" y="2521"/>
              <a:ext cx="817" cy="635"/>
            </a:xfrm>
            <a:custGeom>
              <a:avLst/>
              <a:gdLst/>
              <a:ahLst/>
              <a:cxnLst>
                <a:cxn ang="0">
                  <a:pos x="0" y="0"/>
                </a:cxn>
                <a:cxn ang="0">
                  <a:pos x="8" y="19"/>
                </a:cxn>
                <a:cxn ang="0">
                  <a:pos x="23" y="19"/>
                </a:cxn>
                <a:cxn ang="0">
                  <a:pos x="31" y="0"/>
                </a:cxn>
                <a:cxn ang="0">
                  <a:pos x="0" y="0"/>
                </a:cxn>
              </a:cxnLst>
              <a:rect l="0" t="0" r="0" b="0"/>
              <a:pathLst>
                <a:path w="21600" h="21600">
                  <a:moveTo>
                    <a:pt x="0" y="0"/>
                  </a:moveTo>
                  <a:lnTo>
                    <a:pt x="5400" y="21600"/>
                  </a:lnTo>
                  <a:lnTo>
                    <a:pt x="16200" y="21600"/>
                  </a:lnTo>
                  <a:lnTo>
                    <a:pt x="21600" y="0"/>
                  </a:lnTo>
                  <a:lnTo>
                    <a:pt x="0" y="0"/>
                  </a:lnTo>
                  <a:close/>
                </a:path>
              </a:pathLst>
            </a:custGeom>
            <a:pattFill prst="lgConfetti">
              <a:fgClr>
                <a:srgbClr val="FF00FF">
                  <a:alpha val="100000"/>
                </a:srgbClr>
              </a:fgClr>
              <a:bgClr>
                <a:schemeClr val="bg1">
                  <a:alpha val="100000"/>
                </a:schemeClr>
              </a:bgClr>
            </a:patt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29708" name="Rectangle 12"/>
            <p:cNvSpPr>
              <a:spLocks noChangeArrowheads="1"/>
            </p:cNvSpPr>
            <p:nvPr/>
          </p:nvSpPr>
          <p:spPr bwMode="auto">
            <a:xfrm>
              <a:off x="3969" y="1979"/>
              <a:ext cx="178"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l</a:t>
              </a:r>
              <a:endPar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sp>
          <p:nvSpPr>
            <p:cNvPr id="29709" name="Rectangle 13"/>
            <p:cNvSpPr>
              <a:spLocks noChangeArrowheads="1"/>
            </p:cNvSpPr>
            <p:nvPr/>
          </p:nvSpPr>
          <p:spPr bwMode="auto">
            <a:xfrm>
              <a:off x="4785" y="2659"/>
              <a:ext cx="178" cy="327"/>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2</a:t>
              </a:r>
              <a:endPar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sp>
          <p:nvSpPr>
            <p:cNvPr id="29710" name="Rectangle 14"/>
            <p:cNvSpPr>
              <a:spLocks noChangeArrowheads="1"/>
            </p:cNvSpPr>
            <p:nvPr/>
          </p:nvSpPr>
          <p:spPr bwMode="auto">
            <a:xfrm>
              <a:off x="3787" y="3113"/>
              <a:ext cx="178" cy="327"/>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3</a:t>
              </a:r>
              <a:endPar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sp>
        <p:nvSpPr>
          <p:cNvPr id="29700" name="Rectangle 4"/>
          <p:cNvSpPr>
            <a:spLocks noChangeArrowheads="1"/>
          </p:cNvSpPr>
          <p:nvPr/>
        </p:nvSpPr>
        <p:spPr bwMode="auto">
          <a:xfrm>
            <a:off x="468313" y="2781300"/>
            <a:ext cx="4897438" cy="1014730"/>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判别规则为</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a:t>
            </a:r>
            <a:endPar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若</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g</a:t>
            </a:r>
            <a:r>
              <a:rPr kumimoji="0" lang="en-US" altLang="zh-CN" sz="2800" b="1" i="1" u="none" strike="noStrike" kern="1200" cap="none" spc="0" normalizeH="0" baseline="-25000" noProof="0" dirty="0" err="1">
                <a:ln>
                  <a:noFill/>
                </a:ln>
                <a:solidFill>
                  <a:srgbClr val="FF0000"/>
                </a:solidFill>
                <a:effectLst/>
                <a:uLnTx/>
                <a:uFillTx/>
                <a:latin typeface="Times New Roman" panose="02020603050405020304" pitchFamily="18" charset="0"/>
                <a:ea typeface="华文楷体" panose="02010600040101010101" pitchFamily="2" charset="-122"/>
                <a:cs typeface="+mn-cs"/>
              </a:rPr>
              <a:t>i </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)&gt;0, </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则判</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x</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属</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x</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于</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 </a:t>
            </a:r>
            <a:r>
              <a:rPr kumimoji="0" lang="en-US" altLang="zh-CN" sz="32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ω</a:t>
            </a:r>
            <a:r>
              <a:rPr kumimoji="0" lang="en-US" altLang="zh-CN" sz="2800" b="1" i="1" u="none" strike="noStrike" kern="1200" cap="none" spc="0" normalizeH="0" baseline="-25000" noProof="0" dirty="0" err="1">
                <a:ln>
                  <a:noFill/>
                </a:ln>
                <a:solidFill>
                  <a:srgbClr val="FF0000"/>
                </a:solidFill>
                <a:effectLst/>
                <a:uLnTx/>
                <a:uFillTx/>
                <a:latin typeface="Times New Roman" panose="02020603050405020304" pitchFamily="18" charset="0"/>
                <a:ea typeface="华文楷体" panose="02010600040101010101" pitchFamily="2" charset="-122"/>
                <a:cs typeface="+mn-cs"/>
              </a:rPr>
              <a:t>i </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类</a:t>
            </a:r>
            <a:endPar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endParaRPr>
          </a:p>
        </p:txBody>
      </p:sp>
      <p:sp>
        <p:nvSpPr>
          <p:cNvPr id="29712" name="Rectangle 16"/>
          <p:cNvSpPr>
            <a:spLocks noChangeArrowheads="1"/>
          </p:cNvSpPr>
          <p:nvPr/>
        </p:nvSpPr>
        <p:spPr bwMode="auto">
          <a:xfrm>
            <a:off x="468313" y="4005263"/>
            <a:ext cx="5040313" cy="1814830"/>
          </a:xfrm>
          <a:prstGeom prst="rect">
            <a:avLst/>
          </a:prstGeom>
          <a:noFill/>
          <a:ln>
            <a:noFill/>
          </a:ln>
          <a:effectLst/>
        </p:spPr>
        <p:txBody>
          <a:bodyPr>
            <a:spAutoFit/>
          </a:bodyPr>
          <a:lstStyle/>
          <a:p>
            <a:pPr marL="457200" marR="0" lvl="0" indent="-457200" algn="l" defTabSz="914400" rtl="0" eaLnBrk="1" fontAlgn="base" latinLnBrk="0" hangingPunct="1">
              <a:lnSpc>
                <a:spcPct val="100000"/>
              </a:lnSpc>
              <a:spcBef>
                <a:spcPct val="0"/>
              </a:spcBef>
              <a:spcAft>
                <a:spcPct val="0"/>
              </a:spcAft>
              <a:buClr>
                <a:srgbClr val="1818FF"/>
              </a:buClr>
              <a:buSzPct val="60000"/>
              <a:buFont typeface="Wingdings" panose="05000000000000000000" charset="0"/>
              <a:buChar char="p"/>
              <a:defRPr/>
            </a:pPr>
            <a:r>
              <a:rPr kumimoji="0" lang="zh-CN" altLang="en-US" sz="28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采</a:t>
            </a:r>
            <a:r>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mn-cs"/>
              </a:rPr>
              <a:t>用这种方案，模式空间中可能存在不确定区域，如图中的斜线区域。不确定区域中的模式无法确定其类别。</a:t>
            </a: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楷体" panose="02010600040101010101" pitchFamily="2" charset="-122"/>
              <a:cs typeface="+mn-cs"/>
            </a:endParaRPr>
          </a:p>
        </p:txBody>
      </p:sp>
      <p:grpSp>
        <p:nvGrpSpPr>
          <p:cNvPr id="3" name="Group 24"/>
          <p:cNvGrpSpPr/>
          <p:nvPr/>
        </p:nvGrpSpPr>
        <p:grpSpPr>
          <a:xfrm>
            <a:off x="5556250" y="3300413"/>
            <a:ext cx="3263900" cy="1238250"/>
            <a:chOff x="3424" y="2160"/>
            <a:chExt cx="2056" cy="780"/>
          </a:xfrm>
        </p:grpSpPr>
        <p:sp>
          <p:nvSpPr>
            <p:cNvPr id="48146" name="Line 8"/>
            <p:cNvSpPr/>
            <p:nvPr/>
          </p:nvSpPr>
          <p:spPr>
            <a:xfrm flipV="1">
              <a:off x="3424" y="2214"/>
              <a:ext cx="1950" cy="726"/>
            </a:xfrm>
            <a:prstGeom prst="line">
              <a:avLst/>
            </a:prstGeom>
            <a:ln w="9525" cap="flat" cmpd="sng">
              <a:solidFill>
                <a:schemeClr val="tx1"/>
              </a:solidFill>
              <a:prstDash val="solid"/>
              <a:headEnd type="none" w="med" len="med"/>
              <a:tailEnd type="none" w="med" len="med"/>
            </a:ln>
          </p:spPr>
        </p:sp>
        <p:sp>
          <p:nvSpPr>
            <p:cNvPr id="29713" name="Rectangle 17"/>
            <p:cNvSpPr>
              <a:spLocks noChangeArrowheads="1"/>
            </p:cNvSpPr>
            <p:nvPr/>
          </p:nvSpPr>
          <p:spPr bwMode="auto">
            <a:xfrm>
              <a:off x="5148" y="2160"/>
              <a:ext cx="332"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H</a:t>
              </a:r>
              <a:r>
                <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l</a:t>
              </a:r>
              <a:endPar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grpSp>
        <p:nvGrpSpPr>
          <p:cNvPr id="4" name="Group 21"/>
          <p:cNvGrpSpPr/>
          <p:nvPr/>
        </p:nvGrpSpPr>
        <p:grpSpPr>
          <a:xfrm>
            <a:off x="6564313" y="2565400"/>
            <a:ext cx="1441450" cy="3040063"/>
            <a:chOff x="4059" y="1697"/>
            <a:chExt cx="908" cy="1915"/>
          </a:xfrm>
        </p:grpSpPr>
        <p:sp>
          <p:nvSpPr>
            <p:cNvPr id="48144" name="Line 7"/>
            <p:cNvSpPr/>
            <p:nvPr/>
          </p:nvSpPr>
          <p:spPr>
            <a:xfrm flipV="1">
              <a:off x="4059" y="1752"/>
              <a:ext cx="908" cy="1860"/>
            </a:xfrm>
            <a:prstGeom prst="line">
              <a:avLst/>
            </a:prstGeom>
            <a:ln w="9525" cap="flat" cmpd="sng">
              <a:solidFill>
                <a:schemeClr val="tx1"/>
              </a:solidFill>
              <a:prstDash val="solid"/>
              <a:headEnd type="none" w="med" len="med"/>
              <a:tailEnd type="none" w="med" len="med"/>
            </a:ln>
          </p:spPr>
        </p:sp>
        <p:sp>
          <p:nvSpPr>
            <p:cNvPr id="29715" name="Rectangle 19"/>
            <p:cNvSpPr>
              <a:spLocks noChangeArrowheads="1"/>
            </p:cNvSpPr>
            <p:nvPr/>
          </p:nvSpPr>
          <p:spPr bwMode="auto">
            <a:xfrm>
              <a:off x="4513" y="1697"/>
              <a:ext cx="366"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H</a:t>
              </a:r>
              <a:r>
                <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2</a:t>
              </a:r>
              <a:endPar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grpSp>
        <p:nvGrpSpPr>
          <p:cNvPr id="5" name="Group 26"/>
          <p:cNvGrpSpPr/>
          <p:nvPr/>
        </p:nvGrpSpPr>
        <p:grpSpPr>
          <a:xfrm>
            <a:off x="5484813" y="3082925"/>
            <a:ext cx="3317875" cy="2536825"/>
            <a:chOff x="3379" y="2023"/>
            <a:chExt cx="2090" cy="1598"/>
          </a:xfrm>
        </p:grpSpPr>
        <p:sp>
          <p:nvSpPr>
            <p:cNvPr id="48142" name="Line 6"/>
            <p:cNvSpPr/>
            <p:nvPr/>
          </p:nvSpPr>
          <p:spPr>
            <a:xfrm>
              <a:off x="3379" y="2023"/>
              <a:ext cx="1724" cy="1497"/>
            </a:xfrm>
            <a:prstGeom prst="line">
              <a:avLst/>
            </a:prstGeom>
            <a:ln w="9525" cap="flat" cmpd="sng">
              <a:solidFill>
                <a:schemeClr val="tx1"/>
              </a:solidFill>
              <a:prstDash val="solid"/>
              <a:headEnd type="none" w="med" len="med"/>
              <a:tailEnd type="none" w="med" len="med"/>
            </a:ln>
          </p:spPr>
        </p:sp>
        <p:sp>
          <p:nvSpPr>
            <p:cNvPr id="29714" name="Rectangle 18"/>
            <p:cNvSpPr>
              <a:spLocks noChangeArrowheads="1"/>
            </p:cNvSpPr>
            <p:nvPr/>
          </p:nvSpPr>
          <p:spPr bwMode="auto">
            <a:xfrm>
              <a:off x="5103" y="3294"/>
              <a:ext cx="366"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H</a:t>
              </a:r>
              <a:r>
                <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3</a:t>
              </a:r>
              <a:endPar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grpSp>
        <p:nvGrpSpPr>
          <p:cNvPr id="6" name="Group 34"/>
          <p:cNvGrpSpPr/>
          <p:nvPr/>
        </p:nvGrpSpPr>
        <p:grpSpPr>
          <a:xfrm>
            <a:off x="5484813" y="2652713"/>
            <a:ext cx="3240087" cy="3024187"/>
            <a:chOff x="3379" y="1752"/>
            <a:chExt cx="2041" cy="1905"/>
          </a:xfrm>
        </p:grpSpPr>
        <p:sp>
          <p:nvSpPr>
            <p:cNvPr id="48138" name="Freeform 27" descr="浅色下对角线"/>
            <p:cNvSpPr/>
            <p:nvPr/>
          </p:nvSpPr>
          <p:spPr>
            <a:xfrm>
              <a:off x="3379" y="2024"/>
              <a:ext cx="726" cy="907"/>
            </a:xfrm>
            <a:custGeom>
              <a:avLst/>
              <a:gdLst/>
              <a:ahLst/>
              <a:cxnLst>
                <a:cxn ang="0">
                  <a:pos x="0" y="0"/>
                </a:cxn>
                <a:cxn ang="0">
                  <a:pos x="726" y="635"/>
                </a:cxn>
                <a:cxn ang="0">
                  <a:pos x="0" y="907"/>
                </a:cxn>
                <a:cxn ang="0">
                  <a:pos x="0" y="454"/>
                </a:cxn>
                <a:cxn ang="0">
                  <a:pos x="0" y="0"/>
                </a:cxn>
              </a:cxnLst>
              <a:rect l="0" t="0" r="0" b="0"/>
              <a:pathLst>
                <a:path w="726" h="907">
                  <a:moveTo>
                    <a:pt x="0" y="0"/>
                  </a:moveTo>
                  <a:lnTo>
                    <a:pt x="726" y="635"/>
                  </a:lnTo>
                  <a:lnTo>
                    <a:pt x="0" y="907"/>
                  </a:lnTo>
                  <a:lnTo>
                    <a:pt x="0" y="454"/>
                  </a:lnTo>
                  <a:lnTo>
                    <a:pt x="0" y="0"/>
                  </a:lnTo>
                  <a:close/>
                </a:path>
              </a:pathLst>
            </a:custGeom>
            <a:pattFill prst="ltDnDiag">
              <a:fgClr>
                <a:schemeClr val="tx1">
                  <a:alpha val="100000"/>
                </a:schemeClr>
              </a:fgClr>
              <a:bgClr>
                <a:schemeClr val="bg1">
                  <a:alpha val="100000"/>
                </a:schemeClr>
              </a:bgClr>
            </a:patt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8139" name="Freeform 29" descr="浅色下对角线"/>
            <p:cNvSpPr/>
            <p:nvPr/>
          </p:nvSpPr>
          <p:spPr>
            <a:xfrm>
              <a:off x="4604" y="1752"/>
              <a:ext cx="816" cy="726"/>
            </a:xfrm>
            <a:custGeom>
              <a:avLst/>
              <a:gdLst/>
              <a:ahLst/>
              <a:cxnLst>
                <a:cxn ang="0">
                  <a:pos x="363" y="0"/>
                </a:cxn>
                <a:cxn ang="0">
                  <a:pos x="0" y="726"/>
                </a:cxn>
                <a:cxn ang="0">
                  <a:pos x="816" y="453"/>
                </a:cxn>
                <a:cxn ang="0">
                  <a:pos x="816" y="0"/>
                </a:cxn>
                <a:cxn ang="0">
                  <a:pos x="363" y="0"/>
                </a:cxn>
              </a:cxnLst>
              <a:rect l="0" t="0" r="0" b="0"/>
              <a:pathLst>
                <a:path w="816" h="726">
                  <a:moveTo>
                    <a:pt x="363" y="0"/>
                  </a:moveTo>
                  <a:lnTo>
                    <a:pt x="0" y="726"/>
                  </a:lnTo>
                  <a:lnTo>
                    <a:pt x="816" y="453"/>
                  </a:lnTo>
                  <a:lnTo>
                    <a:pt x="816" y="0"/>
                  </a:lnTo>
                  <a:lnTo>
                    <a:pt x="363" y="0"/>
                  </a:lnTo>
                  <a:close/>
                </a:path>
              </a:pathLst>
            </a:custGeom>
            <a:pattFill prst="ltDnDiag">
              <a:fgClr>
                <a:schemeClr val="tx1">
                  <a:alpha val="100000"/>
                </a:schemeClr>
              </a:fgClr>
              <a:bgClr>
                <a:schemeClr val="bg1">
                  <a:alpha val="100000"/>
                </a:schemeClr>
              </a:bgClr>
            </a:patt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8140" name="Freeform 32" descr="浅色下对角线"/>
            <p:cNvSpPr/>
            <p:nvPr/>
          </p:nvSpPr>
          <p:spPr>
            <a:xfrm>
              <a:off x="4059" y="2931"/>
              <a:ext cx="1180" cy="726"/>
            </a:xfrm>
            <a:custGeom>
              <a:avLst/>
              <a:gdLst/>
              <a:ahLst/>
              <a:cxnLst>
                <a:cxn ang="0">
                  <a:pos x="363" y="0"/>
                </a:cxn>
                <a:cxn ang="0">
                  <a:pos x="1180" y="726"/>
                </a:cxn>
                <a:cxn ang="0">
                  <a:pos x="0" y="726"/>
                </a:cxn>
                <a:cxn ang="0">
                  <a:pos x="363" y="0"/>
                </a:cxn>
              </a:cxnLst>
              <a:rect l="0" t="0" r="0" b="0"/>
              <a:pathLst>
                <a:path w="1180" h="726">
                  <a:moveTo>
                    <a:pt x="363" y="0"/>
                  </a:moveTo>
                  <a:lnTo>
                    <a:pt x="1180" y="726"/>
                  </a:lnTo>
                  <a:lnTo>
                    <a:pt x="0" y="726"/>
                  </a:lnTo>
                  <a:lnTo>
                    <a:pt x="363" y="0"/>
                  </a:lnTo>
                  <a:close/>
                </a:path>
              </a:pathLst>
            </a:custGeom>
            <a:pattFill prst="ltDnDiag">
              <a:fgClr>
                <a:schemeClr val="tx1">
                  <a:alpha val="100000"/>
                </a:schemeClr>
              </a:fgClr>
              <a:bgClr>
                <a:schemeClr val="bg1">
                  <a:alpha val="100000"/>
                </a:schemeClr>
              </a:bgClr>
            </a:patt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8141" name="Freeform 33" descr="浅色下对角线"/>
            <p:cNvSpPr/>
            <p:nvPr/>
          </p:nvSpPr>
          <p:spPr>
            <a:xfrm>
              <a:off x="4150" y="2478"/>
              <a:ext cx="454" cy="408"/>
            </a:xfrm>
            <a:custGeom>
              <a:avLst/>
              <a:gdLst/>
              <a:ahLst/>
              <a:cxnLst>
                <a:cxn ang="0">
                  <a:pos x="0" y="181"/>
                </a:cxn>
                <a:cxn ang="0">
                  <a:pos x="454" y="0"/>
                </a:cxn>
                <a:cxn ang="0">
                  <a:pos x="272" y="408"/>
                </a:cxn>
                <a:cxn ang="0">
                  <a:pos x="0" y="181"/>
                </a:cxn>
              </a:cxnLst>
              <a:rect l="0" t="0" r="0" b="0"/>
              <a:pathLst>
                <a:path w="454" h="408">
                  <a:moveTo>
                    <a:pt x="0" y="181"/>
                  </a:moveTo>
                  <a:lnTo>
                    <a:pt x="454" y="0"/>
                  </a:lnTo>
                  <a:lnTo>
                    <a:pt x="272" y="408"/>
                  </a:lnTo>
                  <a:lnTo>
                    <a:pt x="0" y="181"/>
                  </a:lnTo>
                  <a:close/>
                </a:path>
              </a:pathLst>
            </a:custGeom>
            <a:pattFill prst="ltDnDiag">
              <a:fgClr>
                <a:schemeClr val="accent2">
                  <a:alpha val="100000"/>
                </a:schemeClr>
              </a:fgClr>
              <a:bgClr>
                <a:schemeClr val="bg1">
                  <a:alpha val="100000"/>
                </a:schemeClr>
              </a:bgClr>
            </a:patt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
        <p:nvSpPr>
          <p:cNvPr id="29731" name="Rectangle 35"/>
          <p:cNvSpPr>
            <a:spLocks noChangeArrowheads="1"/>
          </p:cNvSpPr>
          <p:nvPr/>
        </p:nvSpPr>
        <p:spPr bwMode="auto">
          <a:xfrm>
            <a:off x="539750" y="981075"/>
            <a:ext cx="7920038" cy="1506855"/>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rPr>
              <a:t>方案一</a:t>
            </a:r>
            <a:r>
              <a:rPr kumimoji="0" lang="en-US" altLang="zh-CN" sz="2800" b="1" i="0" u="none" strike="noStrike" kern="1200" cap="none" spc="0" normalizeH="0" baseline="0" noProof="0" dirty="0">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rPr>
              <a:t>: (</a:t>
            </a:r>
            <a:r>
              <a:rPr kumimoji="0" lang="zh-CN" altLang="en-US" sz="2800" b="1" i="0" u="none" strike="noStrike" kern="1200" cap="none" spc="0" normalizeH="0" baseline="0" noProof="0" dirty="0">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rPr>
              <a:t>一对多</a:t>
            </a:r>
            <a:r>
              <a:rPr kumimoji="0" lang="en-US" altLang="zh-CN" sz="2800" b="1" i="0" u="none" strike="noStrike" kern="1200" cap="none" spc="0" normalizeH="0" baseline="0" noProof="0" dirty="0">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rPr>
              <a:t>)</a:t>
            </a:r>
            <a:r>
              <a:rPr kumimoji="0" lang="zh-CN" altLang="en-US" sz="2800" b="1" i="0"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线性判别函数将属于</a:t>
            </a:r>
            <a:r>
              <a:rPr kumimoji="0" lang="en-US" altLang="zh-CN" sz="3200" b="1" i="1"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ω</a:t>
            </a:r>
            <a:r>
              <a:rPr kumimoji="0" lang="en-US" altLang="zh-CN" sz="2800" b="1" i="1" u="none" strike="noStrike" kern="1200" cap="none" spc="0" normalizeH="0" baseline="-25000" noProof="0" dirty="0" err="1">
                <a:solidFill>
                  <a:schemeClr val="tx1"/>
                </a:solidFill>
                <a:effectLst/>
                <a:uLnTx/>
                <a:uFillTx/>
                <a:latin typeface="Times New Roman" panose="02020603050405020304" pitchFamily="18" charset="0"/>
                <a:ea typeface="华文楷体" panose="02010600040101010101" pitchFamily="2" charset="-122"/>
                <a:cs typeface="+mn-cs"/>
              </a:rPr>
              <a:t>i</a:t>
            </a:r>
            <a:r>
              <a:rPr kumimoji="0" lang="zh-CN" altLang="en-US" sz="2800" b="1" i="0"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类的模式与其余不属于</a:t>
            </a:r>
            <a:r>
              <a:rPr kumimoji="0" lang="en-US" altLang="zh-CN" sz="3200" b="1" i="1"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ω</a:t>
            </a:r>
            <a:r>
              <a:rPr kumimoji="0" lang="en-US" altLang="zh-CN" sz="2800" b="1" i="1" u="none" strike="noStrike" kern="1200" cap="none" spc="0" normalizeH="0" baseline="-25000" noProof="0" dirty="0" err="1">
                <a:solidFill>
                  <a:schemeClr val="tx1"/>
                </a:solidFill>
                <a:effectLst/>
                <a:uLnTx/>
                <a:uFillTx/>
                <a:latin typeface="Times New Roman" panose="02020603050405020304" pitchFamily="18" charset="0"/>
                <a:ea typeface="华文楷体" panose="02010600040101010101" pitchFamily="2" charset="-122"/>
                <a:cs typeface="+mn-cs"/>
              </a:rPr>
              <a:t>i</a:t>
            </a:r>
            <a:r>
              <a:rPr kumimoji="0" lang="zh-CN" altLang="en-US" sz="2800" b="1" i="0"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类的模式分开，</a:t>
            </a:r>
            <a:r>
              <a:rPr kumimoji="0" lang="en-US" altLang="zh-CN" sz="2800" b="1" i="1"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m</a:t>
            </a:r>
            <a:r>
              <a:rPr kumimoji="0" lang="zh-CN" altLang="en-US" sz="2800" b="1" i="0"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类问题要有</a:t>
            </a:r>
            <a:r>
              <a:rPr kumimoji="0" lang="en-US" altLang="zh-CN" sz="2800" b="1" i="1"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m-</a:t>
            </a:r>
            <a:r>
              <a:rPr kumimoji="0" lang="en-US" altLang="zh-CN" sz="2800" b="1"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1</a:t>
            </a:r>
            <a:r>
              <a:rPr kumimoji="0" lang="zh-CN" altLang="en-US" sz="2800" b="1" i="0"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个判别函数 </a:t>
            </a:r>
            <a:r>
              <a:rPr kumimoji="0" lang="en-US" altLang="zh-CN" sz="2800" b="1" i="1"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g</a:t>
            </a:r>
            <a:r>
              <a:rPr kumimoji="0" lang="en-US" altLang="zh-CN" sz="2800" b="1" i="1" u="none" strike="noStrike" kern="1200" cap="none" spc="0" normalizeH="0" baseline="-25000" noProof="0" dirty="0" err="1">
                <a:solidFill>
                  <a:schemeClr val="tx1"/>
                </a:solidFill>
                <a:effectLst/>
                <a:uLnTx/>
                <a:uFillTx/>
                <a:latin typeface="Times New Roman" panose="02020603050405020304" pitchFamily="18" charset="0"/>
                <a:ea typeface="华文楷体" panose="02010600040101010101" pitchFamily="2" charset="-122"/>
                <a:cs typeface="+mn-cs"/>
              </a:rPr>
              <a:t>i</a:t>
            </a:r>
            <a:r>
              <a:rPr kumimoji="0" lang="zh-CN" altLang="en-US" sz="2800" b="1" i="0"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dirty="0" err="1">
                <a:solidFill>
                  <a:schemeClr val="tx1"/>
                </a:solidFill>
                <a:effectLst/>
                <a:uLnTx/>
                <a:uFillTx/>
                <a:latin typeface="Times New Roman" panose="02020603050405020304" pitchFamily="18" charset="0"/>
                <a:ea typeface="华文楷体" panose="02010600040101010101" pitchFamily="2" charset="-122"/>
                <a:cs typeface="+mn-cs"/>
              </a:rPr>
              <a:t>i</a:t>
            </a:r>
            <a:r>
              <a:rPr kumimoji="0" lang="zh-CN" altLang="en-US" sz="2800" b="1" i="0"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l</a:t>
            </a:r>
            <a:r>
              <a:rPr kumimoji="0" lang="zh-CN" altLang="en-US" sz="2800" b="1" i="0"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2</a:t>
            </a:r>
            <a:r>
              <a:rPr kumimoji="0" lang="zh-CN" altLang="en-US" sz="2800" b="1" i="0"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solidFill>
                  <a:schemeClr val="tx1"/>
                </a:solidFill>
                <a:effectLst/>
                <a:uLnTx/>
                <a:uFillTx/>
                <a:latin typeface="华文楷体" panose="02010600040101010101" pitchFamily="2" charset="-122"/>
                <a:ea typeface="华文楷体" panose="02010600040101010101" pitchFamily="2" charset="-122"/>
                <a:cs typeface="+mn-cs"/>
              </a:rPr>
              <a:t>…</a:t>
            </a:r>
            <a:r>
              <a:rPr kumimoji="0" lang="en-US" altLang="zh-CN" sz="2800" b="1" i="0"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m-</a:t>
            </a:r>
            <a:r>
              <a:rPr kumimoji="0" lang="en-US" altLang="zh-CN" sz="2800" b="1"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1</a:t>
            </a:r>
            <a:r>
              <a:rPr kumimoji="0" lang="en-US" altLang="zh-CN" sz="2800" b="1" i="1"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rPr>
              <a:t>.</a:t>
            </a:r>
            <a:endParaRPr kumimoji="0" lang="en-US" altLang="zh-CN" sz="2800" b="1" i="1" u="none" strike="noStrike" kern="1200" cap="none" spc="0" normalizeH="0" baseline="0" noProof="0" dirty="0">
              <a:solidFill>
                <a:schemeClr val="tx1"/>
              </a:solidFill>
              <a:effectLst/>
              <a:uLnTx/>
              <a:uFillTx/>
              <a:latin typeface="Times New Roman" panose="02020603050405020304" pitchFamily="18" charset="0"/>
              <a:ea typeface="华文楷体" panose="0201060004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31"/>
                                        </p:tgtEl>
                                        <p:attrNameLst>
                                          <p:attrName>style.visibility</p:attrName>
                                        </p:attrNameLst>
                                      </p:cBhvr>
                                      <p:to>
                                        <p:strVal val="visible"/>
                                      </p:to>
                                    </p:set>
                                    <p:animEffect transition="in" filter="wipe(up)">
                                      <p:cBhvr>
                                        <p:cTn id="7" dur="1000"/>
                                        <p:tgtEl>
                                          <p:spTgt spid="2973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ppt_x"/>
                                          </p:val>
                                        </p:tav>
                                        <p:tav tm="100000">
                                          <p:val>
                                            <p:strVal val="#ppt_x"/>
                                          </p:val>
                                        </p:tav>
                                      </p:tavLst>
                                    </p:anim>
                                    <p:anim calcmode="lin" valueType="num">
                                      <p:cBhvr additive="base">
                                        <p:cTn id="13"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1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9700"/>
                                        </p:tgtEl>
                                        <p:attrNameLst>
                                          <p:attrName>style.visibility</p:attrName>
                                        </p:attrNameLst>
                                      </p:cBhvr>
                                      <p:to>
                                        <p:strVal val="visible"/>
                                      </p:to>
                                    </p:set>
                                    <p:animEffect transition="in" filter="wipe(up)">
                                      <p:cBhvr>
                                        <p:cTn id="33" dur="1000"/>
                                        <p:tgtEl>
                                          <p:spTgt spid="29700"/>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29712"/>
                                        </p:tgtEl>
                                        <p:attrNameLst>
                                          <p:attrName>style.visibility</p:attrName>
                                        </p:attrNameLst>
                                      </p:cBhvr>
                                      <p:to>
                                        <p:strVal val="visible"/>
                                      </p:to>
                                    </p:set>
                                    <p:animEffect transition="in" filter="diamond(in)">
                                      <p:cBhvr>
                                        <p:cTn id="38" dur="2000"/>
                                        <p:tgtEl>
                                          <p:spTgt spid="29712"/>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circle(in)">
                                      <p:cBhvr>
                                        <p:cTn id="4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ldLvl="0" animBg="1"/>
      <p:bldP spid="29712" grpId="0" bldLvl="0" animBg="1"/>
      <p:bldP spid="2973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a:xfrm>
            <a:off x="5364163" y="2781300"/>
            <a:ext cx="3311525" cy="3024188"/>
            <a:chOff x="3379" y="1752"/>
            <a:chExt cx="2086" cy="1905"/>
          </a:xfrm>
        </p:grpSpPr>
        <p:sp>
          <p:nvSpPr>
            <p:cNvPr id="40967" name="Rectangle 7"/>
            <p:cNvSpPr>
              <a:spLocks noChangeArrowheads="1"/>
            </p:cNvSpPr>
            <p:nvPr/>
          </p:nvSpPr>
          <p:spPr bwMode="auto">
            <a:xfrm>
              <a:off x="3379" y="1752"/>
              <a:ext cx="2086" cy="1905"/>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sp>
          <p:nvSpPr>
            <p:cNvPr id="40968" name="AutoShape 8" descr="大纸屑"/>
            <p:cNvSpPr>
              <a:spLocks noChangeArrowheads="1"/>
            </p:cNvSpPr>
            <p:nvPr/>
          </p:nvSpPr>
          <p:spPr bwMode="auto">
            <a:xfrm rot="2019927">
              <a:off x="3787" y="1979"/>
              <a:ext cx="725" cy="499"/>
            </a:xfrm>
            <a:prstGeom prst="roundRect">
              <a:avLst>
                <a:gd name="adj" fmla="val 16667"/>
              </a:avLst>
            </a:prstGeom>
            <a:solidFill>
              <a:srgbClr val="FFC00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800" b="1" i="0" u="none" strike="noStrike" kern="1200" cap="none" spc="0" normalizeH="0" baseline="0" noProof="0">
                <a:ln>
                  <a:noFill/>
                </a:ln>
                <a:solidFill>
                  <a:schemeClr val="bg1"/>
                </a:solidFill>
                <a:effectLst>
                  <a:outerShdw blurRad="38100" dist="38100" dir="2700000" algn="tl">
                    <a:srgbClr val="C0C0C0"/>
                  </a:outerShdw>
                </a:effectLst>
                <a:uLnTx/>
                <a:uFillTx/>
                <a:latin typeface="Times New Roman" panose="02020603050405020304" pitchFamily="18" charset="0"/>
                <a:ea typeface="华文楷体" panose="02010600040101010101" pitchFamily="2" charset="-122"/>
                <a:cs typeface="+mn-cs"/>
              </a:endParaRPr>
            </a:p>
          </p:txBody>
        </p:sp>
        <p:sp>
          <p:nvSpPr>
            <p:cNvPr id="49170" name="Oval 9" descr="大纸屑"/>
            <p:cNvSpPr/>
            <p:nvPr/>
          </p:nvSpPr>
          <p:spPr>
            <a:xfrm rot="6754382">
              <a:off x="3519" y="2643"/>
              <a:ext cx="708" cy="930"/>
            </a:xfrm>
            <a:prstGeom prst="ellipse">
              <a:avLst/>
            </a:prstGeom>
            <a:solidFill>
              <a:srgbClr val="00B0F0"/>
            </a:solidFill>
            <a:ln w="9525" cap="flat" cmpd="sng">
              <a:solidFill>
                <a:schemeClr val="tx1"/>
              </a:solidFill>
              <a:prstDash val="solid"/>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49171" name="AutoShape 10" descr="大纸屑"/>
            <p:cNvSpPr/>
            <p:nvPr/>
          </p:nvSpPr>
          <p:spPr>
            <a:xfrm rot="5750765">
              <a:off x="4397" y="2497"/>
              <a:ext cx="953" cy="635"/>
            </a:xfrm>
            <a:custGeom>
              <a:avLst/>
              <a:gdLst/>
              <a:ahLst/>
              <a:cxnLst>
                <a:cxn ang="0">
                  <a:pos x="0" y="0"/>
                </a:cxn>
                <a:cxn ang="0">
                  <a:pos x="11" y="19"/>
                </a:cxn>
                <a:cxn ang="0">
                  <a:pos x="32" y="19"/>
                </a:cxn>
                <a:cxn ang="0">
                  <a:pos x="42" y="0"/>
                </a:cxn>
                <a:cxn ang="0">
                  <a:pos x="0" y="0"/>
                </a:cxn>
              </a:cxnLst>
              <a:rect l="0" t="0" r="0" b="0"/>
              <a:pathLst>
                <a:path w="21600" h="21600">
                  <a:moveTo>
                    <a:pt x="0" y="0"/>
                  </a:moveTo>
                  <a:lnTo>
                    <a:pt x="5400" y="21600"/>
                  </a:lnTo>
                  <a:lnTo>
                    <a:pt x="16200" y="21600"/>
                  </a:lnTo>
                  <a:lnTo>
                    <a:pt x="21600" y="0"/>
                  </a:lnTo>
                  <a:lnTo>
                    <a:pt x="0" y="0"/>
                  </a:lnTo>
                  <a:close/>
                </a:path>
              </a:pathLst>
            </a:custGeom>
            <a:pattFill prst="lgConfetti">
              <a:fgClr>
                <a:srgbClr val="FF00FF">
                  <a:alpha val="100000"/>
                </a:srgbClr>
              </a:fgClr>
              <a:bgClr>
                <a:schemeClr val="bg1">
                  <a:alpha val="100000"/>
                </a:schemeClr>
              </a:bgClr>
            </a:patt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40971" name="Rectangle 11"/>
            <p:cNvSpPr>
              <a:spLocks noChangeArrowheads="1"/>
            </p:cNvSpPr>
            <p:nvPr/>
          </p:nvSpPr>
          <p:spPr bwMode="auto">
            <a:xfrm>
              <a:off x="4105" y="2069"/>
              <a:ext cx="178"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l</a:t>
              </a:r>
              <a:endPar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sp>
          <p:nvSpPr>
            <p:cNvPr id="40972" name="Rectangle 12"/>
            <p:cNvSpPr>
              <a:spLocks noChangeArrowheads="1"/>
            </p:cNvSpPr>
            <p:nvPr/>
          </p:nvSpPr>
          <p:spPr bwMode="auto">
            <a:xfrm>
              <a:off x="4785" y="2659"/>
              <a:ext cx="178" cy="327"/>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2</a:t>
              </a:r>
              <a:endPar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sp>
          <p:nvSpPr>
            <p:cNvPr id="40973" name="Rectangle 13"/>
            <p:cNvSpPr>
              <a:spLocks noChangeArrowheads="1"/>
            </p:cNvSpPr>
            <p:nvPr/>
          </p:nvSpPr>
          <p:spPr bwMode="auto">
            <a:xfrm>
              <a:off x="3742" y="2931"/>
              <a:ext cx="178" cy="327"/>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3</a:t>
              </a:r>
              <a:endPar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sp>
        <p:nvSpPr>
          <p:cNvPr id="40964" name="Rectangle 4"/>
          <p:cNvSpPr>
            <a:spLocks noChangeArrowheads="1"/>
          </p:cNvSpPr>
          <p:nvPr/>
        </p:nvSpPr>
        <p:spPr bwMode="auto">
          <a:xfrm>
            <a:off x="684213" y="711200"/>
            <a:ext cx="7993063" cy="1506855"/>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solidFill>
                  <a:schemeClr val="bg2">
                    <a:lumMod val="60000"/>
                    <a:lumOff val="40000"/>
                  </a:schemeClr>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方案二</a:t>
            </a:r>
            <a:r>
              <a:rPr kumimoji="0" lang="en-US" altLang="zh-CN" sz="2800" b="1" i="0" u="none" strike="noStrike" kern="1200" cap="none" spc="0" normalizeH="0" baseline="0" noProof="0" dirty="0">
                <a:solidFill>
                  <a:schemeClr val="bg2">
                    <a:lumMod val="60000"/>
                    <a:lumOff val="40000"/>
                  </a:schemeClr>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0" u="none" strike="noStrike" kern="1200" cap="none" spc="0" normalizeH="0" baseline="0" noProof="0" dirty="0">
                <a:solidFill>
                  <a:schemeClr val="bg2">
                    <a:lumMod val="60000"/>
                    <a:lumOff val="40000"/>
                  </a:schemeClr>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sym typeface="Wingdings" panose="05000000000000000000" pitchFamily="2" charset="2"/>
              </a:rPr>
              <a:t>(</a:t>
            </a:r>
            <a:r>
              <a:rPr kumimoji="0" lang="zh-CN" altLang="en-US" sz="2800" b="1" i="0" u="none" strike="noStrike" kern="1200" cap="none" spc="0" normalizeH="0" baseline="0" noProof="0" dirty="0">
                <a:solidFill>
                  <a:schemeClr val="bg2">
                    <a:lumMod val="60000"/>
                    <a:lumOff val="40000"/>
                  </a:schemeClr>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sym typeface="Wingdings" panose="05000000000000000000" pitchFamily="2" charset="2"/>
              </a:rPr>
              <a:t>逐对分类</a:t>
            </a:r>
            <a:r>
              <a:rPr kumimoji="0" lang="en-US" altLang="zh-CN" sz="2800" b="1" i="0" u="none" strike="noStrike" kern="1200" cap="none" spc="0" normalizeH="0" baseline="0" noProof="0" dirty="0">
                <a:solidFill>
                  <a:schemeClr val="bg2">
                    <a:lumMod val="60000"/>
                    <a:lumOff val="40000"/>
                  </a:schemeClr>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sym typeface="Wingdings" panose="05000000000000000000" pitchFamily="2" charset="2"/>
              </a:rPr>
              <a:t>)</a:t>
            </a:r>
            <a:r>
              <a:rPr kumimoji="0" lang="en-US" altLang="zh-CN" sz="2800" b="1" i="0" u="none" strike="noStrike" kern="1200" cap="none" spc="0" normalizeH="0" baseline="0" noProof="0" dirty="0">
                <a:solidFill>
                  <a:schemeClr val="bg2">
                    <a:lumMod val="60000"/>
                    <a:lumOff val="40000"/>
                  </a:schemeClr>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 </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线性判别函数将属于</a:t>
            </a:r>
            <a:r>
              <a:rPr kumimoji="0" lang="en-US" altLang="zh-CN" sz="32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ω</a:t>
            </a:r>
            <a:r>
              <a:rPr kumimoji="0" lang="en-US" altLang="zh-CN" sz="2800" b="1" i="1" u="none" strike="noStrike" kern="1200" cap="none" spc="0" normalizeH="0" baseline="-25000" noProof="0" dirty="0" err="1">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i</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类的模式与将属于</a:t>
            </a:r>
            <a:r>
              <a:rPr kumimoji="0" lang="en-US" altLang="zh-CN" sz="32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ω</a:t>
            </a:r>
            <a:r>
              <a:rPr kumimoji="0" lang="en-US" altLang="zh-CN" sz="2800" b="1" i="1" u="none" strike="noStrike" kern="1200" cap="none" spc="0" normalizeH="0" baseline="-2500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j</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类的模式的模式分开，</a:t>
            </a:r>
            <a:r>
              <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m</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类问题要有</a:t>
            </a:r>
            <a:endPar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n = m</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m-</a:t>
            </a:r>
            <a:r>
              <a:rPr kumimoji="0" lang="en-US" altLang="zh-CN" sz="2800" b="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1</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2 </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个判别函数 </a:t>
            </a:r>
            <a:r>
              <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g</a:t>
            </a:r>
            <a:r>
              <a:rPr kumimoji="0" lang="en-US" altLang="zh-CN" sz="2800" b="1" i="1" u="none" strike="noStrike" kern="1200" cap="none" spc="0" normalizeH="0" baseline="-25000" noProof="0" dirty="0" err="1">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ij</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dirty="0" err="1">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i, j</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l</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2</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华文楷体" panose="02010600040101010101" pitchFamily="2" charset="-122"/>
                <a:ea typeface="华文楷体" panose="02010600040101010101" pitchFamily="2" charset="-122"/>
                <a:cs typeface="+mn-cs"/>
              </a:rPr>
              <a:t>…</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.m </a:t>
            </a:r>
            <a:endPar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endParaRPr>
          </a:p>
        </p:txBody>
      </p:sp>
      <p:sp>
        <p:nvSpPr>
          <p:cNvPr id="40965" name="Rectangle 5"/>
          <p:cNvSpPr>
            <a:spLocks noChangeArrowheads="1"/>
          </p:cNvSpPr>
          <p:nvPr/>
        </p:nvSpPr>
        <p:spPr bwMode="auto">
          <a:xfrm>
            <a:off x="251143" y="4292918"/>
            <a:ext cx="4967288" cy="2245360"/>
          </a:xfrm>
          <a:prstGeom prst="rect">
            <a:avLst/>
          </a:prstGeom>
          <a:noFill/>
          <a:ln>
            <a:noFill/>
          </a:ln>
          <a:effectLst/>
        </p:spPr>
        <p:txBody>
          <a:bodyPr>
            <a:spAutoFit/>
            <a:scene3d>
              <a:camera prst="orthographicFront"/>
              <a:lightRig rig="threePt" dir="t"/>
            </a:scene3d>
          </a:bodyPr>
          <a:lstStyle/>
          <a:p>
            <a:pPr marL="457200" marR="0" lvl="0" indent="-457200" algn="l" defTabSz="914400" rtl="0" eaLnBrk="1" fontAlgn="base" latinLnBrk="0" hangingPunct="1">
              <a:lnSpc>
                <a:spcPct val="100000"/>
              </a:lnSpc>
              <a:spcBef>
                <a:spcPct val="0"/>
              </a:spcBef>
              <a:spcAft>
                <a:spcPct val="0"/>
              </a:spcAft>
              <a:buClr>
                <a:srgbClr val="1818FF"/>
              </a:buClr>
              <a:buSzPct val="60000"/>
              <a:buFont typeface="Wingdings" panose="05000000000000000000" charset="0"/>
              <a:buChar char="p"/>
              <a:defRPr/>
            </a:pPr>
            <a:r>
              <a:rPr kumimoji="0" lang="zh-CN" altLang="en-US" sz="28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采</a:t>
            </a:r>
            <a:r>
              <a:rPr kumimoji="0" lang="zh-CN" altLang="en-US" sz="28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用这种方案，模式空间中同样可能存在不确定区域，如图中的斜线区域。不确定区域中的模式无法确定其类别。</a:t>
            </a:r>
            <a:endParaRPr kumimoji="0" lang="zh-CN" altLang="en-US" sz="28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endParaRPr>
          </a:p>
        </p:txBody>
      </p:sp>
      <p:sp>
        <p:nvSpPr>
          <p:cNvPr id="40974" name="Rectangle 14"/>
          <p:cNvSpPr>
            <a:spLocks noChangeArrowheads="1"/>
          </p:cNvSpPr>
          <p:nvPr/>
        </p:nvSpPr>
        <p:spPr bwMode="auto">
          <a:xfrm>
            <a:off x="539750" y="2484438"/>
            <a:ext cx="4897438" cy="1876425"/>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判别规则为</a:t>
            </a:r>
            <a:r>
              <a:rPr kumimoji="0" lang="en-US" altLang="zh-CN"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a:t>
            </a:r>
            <a:endParaRPr kumimoji="0" lang="en-US" altLang="zh-CN"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若</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g </a:t>
            </a:r>
            <a:r>
              <a:rPr kumimoji="0" lang="en-US" altLang="zh-CN" sz="2800" b="1" i="1" u="none" strike="noStrike" kern="1200" cap="none" spc="0" normalizeH="0" baseline="-25000" noProof="0" dirty="0" err="1">
                <a:ln>
                  <a:noFill/>
                </a:ln>
                <a:solidFill>
                  <a:srgbClr val="FF0000"/>
                </a:solidFill>
                <a:effectLst/>
                <a:uLnTx/>
                <a:uFillTx/>
                <a:latin typeface="Times New Roman" panose="02020603050405020304" pitchFamily="18" charset="0"/>
                <a:ea typeface="华文楷体" panose="02010600040101010101" pitchFamily="2" charset="-122"/>
                <a:cs typeface="+mn-cs"/>
              </a:rPr>
              <a:t>ij </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)&gt;0, </a:t>
            </a:r>
            <a:r>
              <a:rPr kumimoji="0" lang="en-US" altLang="zh-CN" sz="2800" b="1" i="1" u="none" strike="noStrike" kern="1200" cap="none" spc="0" normalizeH="0" baseline="0" noProof="0" dirty="0" err="1">
                <a:ln>
                  <a:noFill/>
                </a:ln>
                <a:solidFill>
                  <a:srgbClr val="FF0000"/>
                </a:solidFill>
                <a:effectLst/>
                <a:uLnTx/>
                <a:uFillTx/>
                <a:latin typeface="Times New Roman" panose="02020603050405020304" pitchFamily="18" charset="0"/>
                <a:ea typeface="华文楷体" panose="02010600040101010101" pitchFamily="2" charset="-122"/>
                <a:cs typeface="+mn-cs"/>
              </a:rPr>
              <a:t>j≠i</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 </a:t>
            </a:r>
            <a:endPar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                   j</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l</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2</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.m</a:t>
            </a:r>
            <a:endPar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则判</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x</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属于</a:t>
            </a:r>
            <a:r>
              <a:rPr kumimoji="0" lang="en-US" altLang="zh-CN" sz="32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ω</a:t>
            </a:r>
            <a:r>
              <a:rPr kumimoji="0" lang="en-US" altLang="zh-CN" sz="2800" b="1" i="1" u="none" strike="noStrike" kern="1200" cap="none" spc="0" normalizeH="0" baseline="-25000" noProof="0" dirty="0" err="1">
                <a:ln>
                  <a:noFill/>
                </a:ln>
                <a:solidFill>
                  <a:srgbClr val="FF0000"/>
                </a:solidFill>
                <a:effectLst/>
                <a:uLnTx/>
                <a:uFillTx/>
                <a:latin typeface="Times New Roman" panose="02020603050405020304" pitchFamily="18" charset="0"/>
                <a:ea typeface="华文楷体" panose="02010600040101010101" pitchFamily="2" charset="-122"/>
                <a:cs typeface="+mn-cs"/>
              </a:rPr>
              <a:t>i</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类</a:t>
            </a:r>
            <a:endPar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endParaRPr>
          </a:p>
        </p:txBody>
      </p:sp>
      <p:grpSp>
        <p:nvGrpSpPr>
          <p:cNvPr id="3" name="Group 22"/>
          <p:cNvGrpSpPr/>
          <p:nvPr/>
        </p:nvGrpSpPr>
        <p:grpSpPr>
          <a:xfrm>
            <a:off x="7019925" y="2852738"/>
            <a:ext cx="1133475" cy="1944687"/>
            <a:chOff x="4422" y="1797"/>
            <a:chExt cx="714" cy="1225"/>
          </a:xfrm>
        </p:grpSpPr>
        <p:sp>
          <p:nvSpPr>
            <p:cNvPr id="49166" name="Line 16"/>
            <p:cNvSpPr/>
            <p:nvPr/>
          </p:nvSpPr>
          <p:spPr>
            <a:xfrm flipV="1">
              <a:off x="4422" y="1888"/>
              <a:ext cx="272" cy="1134"/>
            </a:xfrm>
            <a:prstGeom prst="line">
              <a:avLst/>
            </a:prstGeom>
            <a:ln w="9525" cap="flat" cmpd="sng">
              <a:solidFill>
                <a:schemeClr val="tx1"/>
              </a:solidFill>
              <a:prstDash val="solid"/>
              <a:headEnd type="none" w="med" len="med"/>
              <a:tailEnd type="none" w="med" len="med"/>
            </a:ln>
          </p:spPr>
        </p:sp>
        <p:sp>
          <p:nvSpPr>
            <p:cNvPr id="40979" name="Rectangle 19"/>
            <p:cNvSpPr>
              <a:spLocks noChangeArrowheads="1"/>
            </p:cNvSpPr>
            <p:nvPr/>
          </p:nvSpPr>
          <p:spPr bwMode="auto">
            <a:xfrm>
              <a:off x="4694" y="1797"/>
              <a:ext cx="442"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H</a:t>
              </a:r>
              <a:r>
                <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12</a:t>
              </a:r>
              <a:endPar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grpSp>
        <p:nvGrpSpPr>
          <p:cNvPr id="4" name="Group 25"/>
          <p:cNvGrpSpPr/>
          <p:nvPr/>
        </p:nvGrpSpPr>
        <p:grpSpPr>
          <a:xfrm>
            <a:off x="6084888" y="4076700"/>
            <a:ext cx="2016125" cy="1743075"/>
            <a:chOff x="3833" y="2568"/>
            <a:chExt cx="1270" cy="1098"/>
          </a:xfrm>
        </p:grpSpPr>
        <p:sp>
          <p:nvSpPr>
            <p:cNvPr id="49164" name="Line 17"/>
            <p:cNvSpPr/>
            <p:nvPr/>
          </p:nvSpPr>
          <p:spPr>
            <a:xfrm>
              <a:off x="3833" y="2568"/>
              <a:ext cx="1270" cy="998"/>
            </a:xfrm>
            <a:prstGeom prst="line">
              <a:avLst/>
            </a:prstGeom>
            <a:ln w="9525" cap="flat" cmpd="sng">
              <a:solidFill>
                <a:schemeClr val="tx1"/>
              </a:solidFill>
              <a:prstDash val="solid"/>
              <a:headEnd type="none" w="med" len="med"/>
              <a:tailEnd type="none" w="med" len="med"/>
            </a:ln>
          </p:spPr>
        </p:sp>
        <p:sp>
          <p:nvSpPr>
            <p:cNvPr id="40980" name="Rectangle 20"/>
            <p:cNvSpPr>
              <a:spLocks noChangeArrowheads="1"/>
            </p:cNvSpPr>
            <p:nvPr/>
          </p:nvSpPr>
          <p:spPr bwMode="auto">
            <a:xfrm>
              <a:off x="4513" y="3339"/>
              <a:ext cx="442"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H</a:t>
              </a:r>
              <a:r>
                <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23</a:t>
              </a:r>
              <a:endPar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grpSp>
        <p:nvGrpSpPr>
          <p:cNvPr id="5" name="Group 24"/>
          <p:cNvGrpSpPr/>
          <p:nvPr/>
        </p:nvGrpSpPr>
        <p:grpSpPr>
          <a:xfrm>
            <a:off x="5364163" y="3500438"/>
            <a:ext cx="1800225" cy="720725"/>
            <a:chOff x="3379" y="2205"/>
            <a:chExt cx="1134" cy="454"/>
          </a:xfrm>
        </p:grpSpPr>
        <p:sp>
          <p:nvSpPr>
            <p:cNvPr id="49162" name="Line 15"/>
            <p:cNvSpPr/>
            <p:nvPr/>
          </p:nvSpPr>
          <p:spPr>
            <a:xfrm>
              <a:off x="3424" y="2523"/>
              <a:ext cx="1089" cy="136"/>
            </a:xfrm>
            <a:prstGeom prst="line">
              <a:avLst/>
            </a:prstGeom>
            <a:ln w="9525" cap="flat" cmpd="sng">
              <a:solidFill>
                <a:schemeClr val="tx1"/>
              </a:solidFill>
              <a:prstDash val="solid"/>
              <a:headEnd type="none" w="med" len="med"/>
              <a:tailEnd type="none" w="med" len="med"/>
            </a:ln>
          </p:spPr>
        </p:sp>
        <p:sp>
          <p:nvSpPr>
            <p:cNvPr id="40981" name="Rectangle 21"/>
            <p:cNvSpPr>
              <a:spLocks noChangeArrowheads="1"/>
            </p:cNvSpPr>
            <p:nvPr/>
          </p:nvSpPr>
          <p:spPr bwMode="auto">
            <a:xfrm>
              <a:off x="3379" y="2205"/>
              <a:ext cx="442"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H</a:t>
              </a:r>
              <a:r>
                <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13</a:t>
              </a:r>
              <a:endPar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sp>
        <p:nvSpPr>
          <p:cNvPr id="40983" name="Freeform 23" descr="浅色下对角线"/>
          <p:cNvSpPr/>
          <p:nvPr/>
        </p:nvSpPr>
        <p:spPr>
          <a:xfrm>
            <a:off x="6084888" y="4076700"/>
            <a:ext cx="1079500" cy="720725"/>
          </a:xfrm>
          <a:custGeom>
            <a:avLst/>
            <a:gdLst/>
            <a:ahLst/>
            <a:cxnLst>
              <a:cxn ang="0">
                <a:pos x="0" y="0"/>
              </a:cxn>
              <a:cxn ang="0">
                <a:pos x="1713706250" y="229335013"/>
              </a:cxn>
              <a:cxn ang="0">
                <a:pos x="1484372825" y="1144150938"/>
              </a:cxn>
              <a:cxn ang="0">
                <a:pos x="0" y="0"/>
              </a:cxn>
            </a:cxnLst>
            <a:rect l="0" t="0" r="0" b="0"/>
            <a:pathLst>
              <a:path w="680" h="454">
                <a:moveTo>
                  <a:pt x="0" y="0"/>
                </a:moveTo>
                <a:lnTo>
                  <a:pt x="680" y="91"/>
                </a:lnTo>
                <a:lnTo>
                  <a:pt x="589" y="454"/>
                </a:lnTo>
                <a:lnTo>
                  <a:pt x="0" y="0"/>
                </a:lnTo>
                <a:close/>
              </a:path>
            </a:pathLst>
          </a:custGeom>
          <a:pattFill prst="ltDnDiag">
            <a:fgClr>
              <a:schemeClr val="accent2">
                <a:alpha val="100000"/>
              </a:schemeClr>
            </a:fgClr>
            <a:bgClr>
              <a:schemeClr val="bg1">
                <a:alpha val="100000"/>
              </a:schemeClr>
            </a:bgClr>
          </a:pattFill>
          <a:ln w="9525" cap="flat" cmpd="sng">
            <a:solidFill>
              <a:schemeClr val="tx1">
                <a:alpha val="100000"/>
              </a:schemeClr>
            </a:solidFill>
            <a:prstDash val="solid"/>
            <a:round/>
            <a:headEnd type="none" w="med" len="med"/>
            <a:tailEnd type="non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wipe(up)">
                                      <p:cBhvr>
                                        <p:cTn id="7" dur="10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74"/>
                                        </p:tgtEl>
                                        <p:attrNameLst>
                                          <p:attrName>style.visibility</p:attrName>
                                        </p:attrNameLst>
                                      </p:cBhvr>
                                      <p:to>
                                        <p:strVal val="visible"/>
                                      </p:to>
                                    </p:set>
                                    <p:animEffect transition="in" filter="wipe(up)">
                                      <p:cBhvr>
                                        <p:cTn id="12" dur="1000"/>
                                        <p:tgtEl>
                                          <p:spTgt spid="4097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2000" fill="hold"/>
                                        <p:tgtEl>
                                          <p:spTgt spid="2"/>
                                        </p:tgtEl>
                                        <p:attrNameLst>
                                          <p:attrName>ppt_x</p:attrName>
                                        </p:attrNameLst>
                                      </p:cBhvr>
                                      <p:tavLst>
                                        <p:tav tm="0">
                                          <p:val>
                                            <p:strVal val="1+#ppt_w/2"/>
                                          </p:val>
                                        </p:tav>
                                        <p:tav tm="100000">
                                          <p:val>
                                            <p:strVal val="#ppt_x"/>
                                          </p:val>
                                        </p:tav>
                                      </p:tavLst>
                                    </p:anim>
                                    <p:anim calcmode="lin" valueType="num">
                                      <p:cBhvr additive="base">
                                        <p:cTn id="18"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1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right)">
                                      <p:cBhvr>
                                        <p:cTn id="28" dur="1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1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40965"/>
                                        </p:tgtEl>
                                        <p:attrNameLst>
                                          <p:attrName>style.visibility</p:attrName>
                                        </p:attrNameLst>
                                      </p:cBhvr>
                                      <p:to>
                                        <p:strVal val="visible"/>
                                      </p:to>
                                    </p:set>
                                    <p:animEffect transition="in" filter="diamond(in)">
                                      <p:cBhvr>
                                        <p:cTn id="38" dur="2000"/>
                                        <p:tgtEl>
                                          <p:spTgt spid="40965"/>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40983"/>
                                        </p:tgtEl>
                                        <p:attrNameLst>
                                          <p:attrName>style.visibility</p:attrName>
                                        </p:attrNameLst>
                                      </p:cBhvr>
                                      <p:to>
                                        <p:strVal val="visible"/>
                                      </p:to>
                                    </p:set>
                                    <p:animEffect transition="in" filter="circle(in)">
                                      <p:cBhvr>
                                        <p:cTn id="43" dur="2000"/>
                                        <p:tgtEl>
                                          <p:spTgt spid="40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ldLvl="0" animBg="1"/>
      <p:bldP spid="40965" grpId="0" bldLvl="0" animBg="1"/>
      <p:bldP spid="40974"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5"/>
          <p:cNvGraphicFramePr>
            <a:graphicFrameLocks noGrp="1" noChangeAspect="1"/>
          </p:cNvGraphicFramePr>
          <p:nvPr>
            <p:ph idx="1"/>
          </p:nvPr>
        </p:nvGraphicFramePr>
        <p:xfrm>
          <a:off x="1548130" y="981075"/>
          <a:ext cx="5574030" cy="3894455"/>
        </p:xfrm>
        <a:graphic>
          <a:graphicData uri="http://schemas.openxmlformats.org/presentationml/2006/ole">
            <mc:AlternateContent xmlns:mc="http://schemas.openxmlformats.org/markup-compatibility/2006">
              <mc:Choice xmlns:v="urn:schemas-microsoft-com:vml" Requires="v">
                <p:oleObj spid="_x0000_s9218" name="" r:id="rId1" imgW="5981700" imgH="4178300" progId="PhotoshopElements.Image.3">
                  <p:embed/>
                </p:oleObj>
              </mc:Choice>
              <mc:Fallback>
                <p:oleObj name="" r:id="rId1" imgW="5981700" imgH="4178300" progId="PhotoshopElements.Image.3">
                  <p:embed/>
                  <p:pic>
                    <p:nvPicPr>
                      <p:cNvPr id="0" name="图片 3077"/>
                      <p:cNvPicPr/>
                      <p:nvPr/>
                    </p:nvPicPr>
                    <p:blipFill>
                      <a:blip r:embed="rId2"/>
                      <a:srcRect/>
                      <a:stretch>
                        <a:fillRect/>
                      </a:stretch>
                    </p:blipFill>
                    <p:spPr>
                      <a:xfrm>
                        <a:off x="1548130" y="981075"/>
                        <a:ext cx="5574030" cy="3894455"/>
                      </a:xfrm>
                      <a:prstGeom prst="rect">
                        <a:avLst/>
                      </a:prstGeom>
                      <a:noFill/>
                      <a:ln w="38100">
                        <a:miter/>
                      </a:ln>
                    </p:spPr>
                  </p:pic>
                </p:oleObj>
              </mc:Fallback>
            </mc:AlternateContent>
          </a:graphicData>
        </a:graphic>
      </p:graphicFrame>
      <p:sp>
        <p:nvSpPr>
          <p:cNvPr id="2" name="文本框 1"/>
          <p:cNvSpPr txBox="1"/>
          <p:nvPr/>
        </p:nvSpPr>
        <p:spPr>
          <a:xfrm>
            <a:off x="1259840" y="5877560"/>
            <a:ext cx="6184900" cy="768350"/>
          </a:xfrm>
          <a:prstGeom prst="rect">
            <a:avLst/>
          </a:prstGeom>
          <a:noFill/>
        </p:spPr>
        <p:txBody>
          <a:bodyPr wrap="square" rtlCol="0" anchor="t">
            <a:spAutoFit/>
          </a:bodyPr>
          <a:lstStyle/>
          <a:p>
            <a:pPr>
              <a:buClrTx/>
              <a:buSzTx/>
              <a:buFontTx/>
            </a:pPr>
            <a:r>
              <a:rPr lang="zh-CN" altLang="en-US" sz="2200" dirty="0">
                <a:solidFill>
                  <a:schemeClr val="bg2">
                    <a:lumMod val="60000"/>
                    <a:lumOff val="40000"/>
                  </a:schemeClr>
                </a:solidFill>
                <a:latin typeface="Times New Roman" panose="02020603050405020304" pitchFamily="18" charset="0"/>
                <a:sym typeface="+mn-ea"/>
              </a:rPr>
              <a:t>上述两种方法都会产生阴影区，在这个区域中的样本点，无法分类。</a:t>
            </a:r>
            <a:endParaRPr lang="zh-CN" altLang="en-US" sz="2200" dirty="0">
              <a:solidFill>
                <a:schemeClr val="bg2">
                  <a:lumMod val="60000"/>
                  <a:lumOff val="40000"/>
                </a:schemeClr>
              </a:solidFill>
              <a:latin typeface="Times New Roman" panose="02020603050405020304" pitchFamily="18"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364163" y="2276475"/>
            <a:ext cx="3311525" cy="3024188"/>
            <a:chOff x="3379" y="1752"/>
            <a:chExt cx="2086" cy="1905"/>
          </a:xfrm>
        </p:grpSpPr>
        <p:sp>
          <p:nvSpPr>
            <p:cNvPr id="41989" name="Rectangle 5"/>
            <p:cNvSpPr>
              <a:spLocks noChangeArrowheads="1"/>
            </p:cNvSpPr>
            <p:nvPr/>
          </p:nvSpPr>
          <p:spPr bwMode="auto">
            <a:xfrm>
              <a:off x="3379" y="1752"/>
              <a:ext cx="2086" cy="1905"/>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sp>
          <p:nvSpPr>
            <p:cNvPr id="41990" name="AutoShape 6" descr="大纸屑"/>
            <p:cNvSpPr>
              <a:spLocks noChangeArrowheads="1"/>
            </p:cNvSpPr>
            <p:nvPr/>
          </p:nvSpPr>
          <p:spPr bwMode="auto">
            <a:xfrm rot="2019927">
              <a:off x="3787" y="1933"/>
              <a:ext cx="725" cy="499"/>
            </a:xfrm>
            <a:prstGeom prst="roundRect">
              <a:avLst>
                <a:gd name="adj" fmla="val 16667"/>
              </a:avLst>
            </a:prstGeom>
            <a:solidFill>
              <a:srgbClr val="FFC00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800" b="1" i="0" u="none" strike="noStrike" kern="1200" cap="none" spc="0" normalizeH="0" baseline="0" noProof="0">
                <a:ln>
                  <a:noFill/>
                </a:ln>
                <a:solidFill>
                  <a:schemeClr val="bg1"/>
                </a:solidFill>
                <a:effectLst>
                  <a:outerShdw blurRad="38100" dist="38100" dir="2700000" algn="tl">
                    <a:srgbClr val="C0C0C0"/>
                  </a:outerShdw>
                </a:effectLst>
                <a:uLnTx/>
                <a:uFillTx/>
                <a:latin typeface="Times New Roman" panose="02020603050405020304" pitchFamily="18" charset="0"/>
                <a:ea typeface="华文楷体" panose="02010600040101010101" pitchFamily="2" charset="-122"/>
                <a:cs typeface="+mn-cs"/>
              </a:endParaRPr>
            </a:p>
          </p:txBody>
        </p:sp>
        <p:sp>
          <p:nvSpPr>
            <p:cNvPr id="51218" name="Oval 7" descr="大纸屑"/>
            <p:cNvSpPr/>
            <p:nvPr/>
          </p:nvSpPr>
          <p:spPr>
            <a:xfrm rot="1401861">
              <a:off x="3590" y="2874"/>
              <a:ext cx="590" cy="726"/>
            </a:xfrm>
            <a:prstGeom prst="ellipse">
              <a:avLst/>
            </a:prstGeom>
            <a:solidFill>
              <a:srgbClr val="00B0F0"/>
            </a:solidFill>
            <a:ln w="9525" cap="flat" cmpd="sng">
              <a:solidFill>
                <a:schemeClr val="tx1"/>
              </a:solidFill>
              <a:prstDash val="solid"/>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51219" name="AutoShape 8" descr="大纸屑"/>
            <p:cNvSpPr/>
            <p:nvPr/>
          </p:nvSpPr>
          <p:spPr>
            <a:xfrm rot="5750765">
              <a:off x="4511" y="2521"/>
              <a:ext cx="817" cy="635"/>
            </a:xfrm>
            <a:custGeom>
              <a:avLst/>
              <a:gdLst/>
              <a:ahLst/>
              <a:cxnLst>
                <a:cxn ang="0">
                  <a:pos x="0" y="0"/>
                </a:cxn>
                <a:cxn ang="0">
                  <a:pos x="8" y="19"/>
                </a:cxn>
                <a:cxn ang="0">
                  <a:pos x="23" y="19"/>
                </a:cxn>
                <a:cxn ang="0">
                  <a:pos x="31" y="0"/>
                </a:cxn>
                <a:cxn ang="0">
                  <a:pos x="0" y="0"/>
                </a:cxn>
              </a:cxnLst>
              <a:rect l="0" t="0" r="0" b="0"/>
              <a:pathLst>
                <a:path w="21600" h="21600">
                  <a:moveTo>
                    <a:pt x="0" y="0"/>
                  </a:moveTo>
                  <a:lnTo>
                    <a:pt x="5400" y="21600"/>
                  </a:lnTo>
                  <a:lnTo>
                    <a:pt x="16200" y="21600"/>
                  </a:lnTo>
                  <a:lnTo>
                    <a:pt x="21600" y="0"/>
                  </a:lnTo>
                  <a:lnTo>
                    <a:pt x="0" y="0"/>
                  </a:lnTo>
                  <a:close/>
                </a:path>
              </a:pathLst>
            </a:custGeom>
            <a:pattFill prst="lgConfetti">
              <a:fgClr>
                <a:srgbClr val="FF00FF">
                  <a:alpha val="100000"/>
                </a:srgbClr>
              </a:fgClr>
              <a:bgClr>
                <a:schemeClr val="bg1">
                  <a:alpha val="100000"/>
                </a:schemeClr>
              </a:bgClr>
            </a:patt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41993" name="Rectangle 9"/>
            <p:cNvSpPr>
              <a:spLocks noChangeArrowheads="1"/>
            </p:cNvSpPr>
            <p:nvPr/>
          </p:nvSpPr>
          <p:spPr bwMode="auto">
            <a:xfrm>
              <a:off x="3969" y="1979"/>
              <a:ext cx="178"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l</a:t>
              </a:r>
              <a:endPar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sp>
          <p:nvSpPr>
            <p:cNvPr id="41994" name="Rectangle 10"/>
            <p:cNvSpPr>
              <a:spLocks noChangeArrowheads="1"/>
            </p:cNvSpPr>
            <p:nvPr/>
          </p:nvSpPr>
          <p:spPr bwMode="auto">
            <a:xfrm>
              <a:off x="4785" y="2659"/>
              <a:ext cx="178" cy="327"/>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2</a:t>
              </a:r>
              <a:endPar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sp>
          <p:nvSpPr>
            <p:cNvPr id="41995" name="Rectangle 11"/>
            <p:cNvSpPr>
              <a:spLocks noChangeArrowheads="1"/>
            </p:cNvSpPr>
            <p:nvPr/>
          </p:nvSpPr>
          <p:spPr bwMode="auto">
            <a:xfrm>
              <a:off x="3787" y="3113"/>
              <a:ext cx="178" cy="327"/>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3</a:t>
              </a:r>
              <a:endPar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sp>
        <p:nvSpPr>
          <p:cNvPr id="41996" name="Rectangle 12"/>
          <p:cNvSpPr>
            <a:spLocks noChangeArrowheads="1"/>
          </p:cNvSpPr>
          <p:nvPr/>
        </p:nvSpPr>
        <p:spPr bwMode="auto">
          <a:xfrm>
            <a:off x="539750" y="620713"/>
            <a:ext cx="8208963" cy="953135"/>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rPr>
              <a:t>方案三  </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rPr>
              <a:t>(</a:t>
            </a:r>
            <a:r>
              <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rPr>
              <a:t>多类线性判别函数</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rPr>
              <a:t>)  </a:t>
            </a:r>
            <a:r>
              <a:rPr kumimoji="0" lang="en-US" altLang="zh-CN"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m</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类问题定义</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m</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个判别  </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函数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g</a:t>
            </a:r>
            <a:r>
              <a:rPr kumimoji="0" lang="en-US" altLang="zh-CN" sz="2800" b="1" i="1" u="none" strike="noStrike" kern="1200" cap="none" spc="0" normalizeH="0" baseline="-25000" noProof="0" dirty="0" err="1">
                <a:ln>
                  <a:noFill/>
                </a:ln>
                <a:solidFill>
                  <a:schemeClr val="tx1"/>
                </a:solidFill>
                <a:effectLst/>
                <a:uLnTx/>
                <a:uFillTx/>
                <a:latin typeface="Times New Roman" panose="02020603050405020304" pitchFamily="18" charset="0"/>
                <a:ea typeface="华文楷体" panose="02010600040101010101" pitchFamily="2" charset="-122"/>
                <a:cs typeface="+mn-cs"/>
              </a:rPr>
              <a:t>i</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华文楷体" panose="02010600040101010101" pitchFamily="2" charset="-122"/>
                <a:cs typeface="+mn-cs"/>
              </a:rPr>
              <a:t>i</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l</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2</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rPr>
              <a:t>m. </a:t>
            </a:r>
            <a:endPar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mn-cs"/>
            </a:endParaRPr>
          </a:p>
        </p:txBody>
      </p:sp>
      <p:sp>
        <p:nvSpPr>
          <p:cNvPr id="41997" name="Rectangle 13"/>
          <p:cNvSpPr>
            <a:spLocks noChangeArrowheads="1"/>
          </p:cNvSpPr>
          <p:nvPr/>
        </p:nvSpPr>
        <p:spPr bwMode="auto">
          <a:xfrm>
            <a:off x="468313" y="4437063"/>
            <a:ext cx="4775200" cy="1383665"/>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采用这种方案，模式空间中不存在不确定区域.</a:t>
            </a:r>
            <a:endParaRPr kumimoji="0" lang="zh-CN" altLang="en-US" sz="2800" b="1" i="0" u="none" strike="noStrike" kern="1200" cap="none" spc="0" normalizeH="0" baseline="0" noProof="0" dirty="0">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p:txBody>
      </p:sp>
      <p:sp>
        <p:nvSpPr>
          <p:cNvPr id="41998" name="Rectangle 14"/>
          <p:cNvSpPr>
            <a:spLocks noChangeArrowheads="1"/>
          </p:cNvSpPr>
          <p:nvPr/>
        </p:nvSpPr>
        <p:spPr bwMode="auto">
          <a:xfrm>
            <a:off x="611188" y="1628775"/>
            <a:ext cx="8135938" cy="1014730"/>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判别规则为</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 </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若</a:t>
            </a:r>
            <a:r>
              <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g</a:t>
            </a:r>
            <a:r>
              <a:rPr kumimoji="0" lang="en-US" altLang="zh-CN" sz="2800" b="1" i="1" u="none" strike="noStrike" kern="1200" cap="none" spc="0" normalizeH="0" baseline="-25000" noProof="0" dirty="0" err="1">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i </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)&gt;</a:t>
            </a:r>
            <a:r>
              <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g</a:t>
            </a:r>
            <a:r>
              <a:rPr kumimoji="0" lang="en-US" altLang="zh-CN" sz="2800" b="1" i="1" u="none" strike="noStrike" kern="1200" cap="none" spc="0" normalizeH="0" baseline="-2500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j </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 , </a:t>
            </a:r>
            <a:r>
              <a:rPr kumimoji="0" lang="en-US" altLang="zh-CN" sz="2800" b="1" i="1" u="none" strike="noStrike" kern="1200" cap="none" spc="0" normalizeH="0" baseline="0" noProof="0" dirty="0" err="1">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j≠i</a:t>
            </a:r>
            <a:r>
              <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 , j</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l</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2</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华文楷体" panose="02010600040101010101" pitchFamily="2" charset="-122"/>
                <a:ea typeface="华文楷体" panose="02010600040101010101" pitchFamily="2" charset="-122"/>
                <a:cs typeface="+mn-cs"/>
              </a:rPr>
              <a:t>…</a:t>
            </a:r>
            <a:r>
              <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.m</a:t>
            </a:r>
            <a:endPar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则判</a:t>
            </a:r>
            <a:r>
              <a:rPr kumimoji="0" lang="en-US" altLang="zh-CN" sz="28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x</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属于</a:t>
            </a:r>
            <a:r>
              <a:rPr kumimoji="0" lang="en-US" altLang="zh-CN" sz="3200" b="1" i="1"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ω</a:t>
            </a:r>
            <a:r>
              <a:rPr kumimoji="0" lang="en-US" altLang="zh-CN" sz="2800" b="1" i="1" u="none" strike="noStrike" kern="1200" cap="none" spc="0" normalizeH="0" baseline="-25000" noProof="0" dirty="0" err="1">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i</a:t>
            </a:r>
            <a:r>
              <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rPr>
              <a:t>类</a:t>
            </a:r>
            <a:endParaRPr kumimoji="0" lang="zh-CN" altLang="en-US"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mn-cs"/>
            </a:endParaRPr>
          </a:p>
        </p:txBody>
      </p:sp>
      <p:sp>
        <p:nvSpPr>
          <p:cNvPr id="42002" name="Rectangle 18"/>
          <p:cNvSpPr>
            <a:spLocks noChangeArrowheads="1"/>
          </p:cNvSpPr>
          <p:nvPr/>
        </p:nvSpPr>
        <p:spPr bwMode="auto">
          <a:xfrm>
            <a:off x="539750" y="2697798"/>
            <a:ext cx="4752975" cy="1383665"/>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决策面</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H</a:t>
            </a:r>
            <a:r>
              <a:rPr kumimoji="0" lang="en-US" altLang="zh-CN" sz="2800" b="0" i="1" u="none" strike="noStrike" kern="1200" cap="none" spc="0" normalizeH="0" baseline="-25000" noProof="0" dirty="0" err="1">
                <a:ln>
                  <a:noFill/>
                </a:ln>
                <a:solidFill>
                  <a:srgbClr val="FF0000"/>
                </a:solidFill>
                <a:effectLst/>
                <a:uLnTx/>
                <a:uFillTx/>
                <a:latin typeface="Times New Roman" panose="02020603050405020304" pitchFamily="18" charset="0"/>
                <a:ea typeface="华文楷体" panose="02010600040101010101" pitchFamily="2" charset="-122"/>
                <a:cs typeface="+mn-cs"/>
              </a:rPr>
              <a:t>i</a:t>
            </a:r>
            <a:r>
              <a:rPr kumimoji="0" lang="en-US" altLang="zh-CN" sz="2800" b="0" i="1" u="none" strike="noStrike" kern="1200" cap="none" spc="0" normalizeH="0" baseline="-2500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 j</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方程为</a:t>
            </a:r>
            <a:endPar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g</a:t>
            </a:r>
            <a:r>
              <a:rPr kumimoji="0" lang="en-US" altLang="zh-CN" sz="2800" b="1" i="1" u="none" strike="noStrike" kern="1200" cap="none" spc="0" normalizeH="0" baseline="-25000" noProof="0" dirty="0" err="1">
                <a:ln>
                  <a:noFill/>
                </a:ln>
                <a:solidFill>
                  <a:srgbClr val="FF0000"/>
                </a:solidFill>
                <a:effectLst/>
                <a:uLnTx/>
                <a:uFillTx/>
                <a:latin typeface="Times New Roman" panose="02020603050405020304" pitchFamily="18" charset="0"/>
                <a:ea typeface="华文楷体" panose="02010600040101010101" pitchFamily="2" charset="-122"/>
                <a:cs typeface="+mn-cs"/>
              </a:rPr>
              <a:t>i </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)&gt; </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g</a:t>
            </a:r>
            <a:r>
              <a:rPr kumimoji="0" lang="en-US" altLang="zh-CN" sz="2800" b="1" i="1" u="none" strike="noStrike" kern="1200" cap="none" spc="0" normalizeH="0" baseline="-2500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j </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err="1">
                <a:ln>
                  <a:noFill/>
                </a:ln>
                <a:solidFill>
                  <a:srgbClr val="FF0000"/>
                </a:solidFill>
                <a:effectLst/>
                <a:uLnTx/>
                <a:uFillTx/>
                <a:latin typeface="Times New Roman" panose="02020603050405020304" pitchFamily="18" charset="0"/>
                <a:ea typeface="华文楷体" panose="02010600040101010101" pitchFamily="2" charset="-122"/>
                <a:cs typeface="+mn-cs"/>
              </a:rPr>
              <a:t>j≠i</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 , </a:t>
            </a:r>
            <a:r>
              <a:rPr kumimoji="0" lang="en-US" altLang="zh-CN" sz="2800" b="1" i="1" u="none" strike="noStrike" kern="1200" cap="none" spc="0" normalizeH="0" baseline="0" noProof="0" dirty="0" err="1">
                <a:ln>
                  <a:noFill/>
                </a:ln>
                <a:solidFill>
                  <a:srgbClr val="FF0000"/>
                </a:solidFill>
                <a:effectLst/>
                <a:uLnTx/>
                <a:uFillTx/>
                <a:latin typeface="Times New Roman" panose="02020603050405020304" pitchFamily="18" charset="0"/>
                <a:ea typeface="华文楷体" panose="02010600040101010101" pitchFamily="2" charset="-122"/>
                <a:cs typeface="+mn-cs"/>
              </a:rPr>
              <a:t>i</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 j</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l</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2</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a:t>
            </a:r>
            <a:r>
              <a:rPr kumimoji="0" lang="en-US" altLang="zh-CN"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rPr>
              <a:t>.m</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mn-cs"/>
            </a:endParaRPr>
          </a:p>
        </p:txBody>
      </p:sp>
      <p:grpSp>
        <p:nvGrpSpPr>
          <p:cNvPr id="3" name="Group 22"/>
          <p:cNvGrpSpPr/>
          <p:nvPr/>
        </p:nvGrpSpPr>
        <p:grpSpPr>
          <a:xfrm>
            <a:off x="6732588" y="2420938"/>
            <a:ext cx="1781175" cy="1439862"/>
            <a:chOff x="4241" y="1525"/>
            <a:chExt cx="1122" cy="907"/>
          </a:xfrm>
        </p:grpSpPr>
        <p:sp>
          <p:nvSpPr>
            <p:cNvPr id="51214" name="Line 16"/>
            <p:cNvSpPr/>
            <p:nvPr/>
          </p:nvSpPr>
          <p:spPr>
            <a:xfrm flipV="1">
              <a:off x="4241" y="1706"/>
              <a:ext cx="907" cy="726"/>
            </a:xfrm>
            <a:prstGeom prst="line">
              <a:avLst/>
            </a:prstGeom>
            <a:ln w="9525" cap="flat" cmpd="sng">
              <a:solidFill>
                <a:schemeClr val="tx1"/>
              </a:solidFill>
              <a:prstDash val="solid"/>
              <a:headEnd type="none" w="med" len="med"/>
              <a:tailEnd type="none" w="med" len="med"/>
            </a:ln>
          </p:spPr>
        </p:sp>
        <p:sp>
          <p:nvSpPr>
            <p:cNvPr id="42003" name="Rectangle 19"/>
            <p:cNvSpPr>
              <a:spLocks noChangeArrowheads="1"/>
            </p:cNvSpPr>
            <p:nvPr/>
          </p:nvSpPr>
          <p:spPr bwMode="auto">
            <a:xfrm>
              <a:off x="4921" y="1525"/>
              <a:ext cx="442"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H</a:t>
              </a:r>
              <a:r>
                <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12</a:t>
              </a:r>
              <a:endPar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grpSp>
        <p:nvGrpSpPr>
          <p:cNvPr id="4" name="Group 24"/>
          <p:cNvGrpSpPr/>
          <p:nvPr/>
        </p:nvGrpSpPr>
        <p:grpSpPr>
          <a:xfrm>
            <a:off x="6732588" y="3860800"/>
            <a:ext cx="1062037" cy="1311275"/>
            <a:chOff x="4241" y="2432"/>
            <a:chExt cx="669" cy="826"/>
          </a:xfrm>
        </p:grpSpPr>
        <p:sp>
          <p:nvSpPr>
            <p:cNvPr id="51212" name="Line 17"/>
            <p:cNvSpPr/>
            <p:nvPr/>
          </p:nvSpPr>
          <p:spPr>
            <a:xfrm>
              <a:off x="4241" y="2432"/>
              <a:ext cx="453" cy="817"/>
            </a:xfrm>
            <a:prstGeom prst="line">
              <a:avLst/>
            </a:prstGeom>
            <a:ln w="9525" cap="flat" cmpd="sng">
              <a:solidFill>
                <a:schemeClr val="tx1"/>
              </a:solidFill>
              <a:prstDash val="solid"/>
              <a:headEnd type="none" w="med" len="med"/>
              <a:tailEnd type="none" w="med" len="med"/>
            </a:ln>
          </p:spPr>
        </p:sp>
        <p:sp>
          <p:nvSpPr>
            <p:cNvPr id="42004" name="Rectangle 20"/>
            <p:cNvSpPr>
              <a:spLocks noChangeArrowheads="1"/>
            </p:cNvSpPr>
            <p:nvPr/>
          </p:nvSpPr>
          <p:spPr bwMode="auto">
            <a:xfrm>
              <a:off x="4468" y="2931"/>
              <a:ext cx="442"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H</a:t>
              </a:r>
              <a:r>
                <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23</a:t>
              </a:r>
              <a:endPar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grpSp>
        <p:nvGrpSpPr>
          <p:cNvPr id="5" name="Group 23"/>
          <p:cNvGrpSpPr/>
          <p:nvPr/>
        </p:nvGrpSpPr>
        <p:grpSpPr>
          <a:xfrm>
            <a:off x="5292725" y="3284538"/>
            <a:ext cx="1439863" cy="576262"/>
            <a:chOff x="3334" y="2069"/>
            <a:chExt cx="907" cy="363"/>
          </a:xfrm>
        </p:grpSpPr>
        <p:sp>
          <p:nvSpPr>
            <p:cNvPr id="51210" name="Line 15"/>
            <p:cNvSpPr/>
            <p:nvPr/>
          </p:nvSpPr>
          <p:spPr>
            <a:xfrm flipH="1" flipV="1">
              <a:off x="3424" y="2115"/>
              <a:ext cx="817" cy="317"/>
            </a:xfrm>
            <a:prstGeom prst="line">
              <a:avLst/>
            </a:prstGeom>
            <a:ln w="9525" cap="flat" cmpd="sng">
              <a:solidFill>
                <a:schemeClr val="tx1"/>
              </a:solidFill>
              <a:prstDash val="solid"/>
              <a:headEnd type="none" w="med" len="med"/>
              <a:tailEnd type="none" w="med" len="med"/>
            </a:ln>
          </p:spPr>
        </p:sp>
        <p:sp>
          <p:nvSpPr>
            <p:cNvPr id="42005" name="Rectangle 21"/>
            <p:cNvSpPr>
              <a:spLocks noChangeArrowheads="1"/>
            </p:cNvSpPr>
            <p:nvPr/>
          </p:nvSpPr>
          <p:spPr bwMode="auto">
            <a:xfrm>
              <a:off x="3334" y="2069"/>
              <a:ext cx="442"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H</a:t>
              </a:r>
              <a:r>
                <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13</a:t>
              </a:r>
              <a:endPar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96"/>
                                        </p:tgtEl>
                                        <p:attrNameLst>
                                          <p:attrName>style.visibility</p:attrName>
                                        </p:attrNameLst>
                                      </p:cBhvr>
                                      <p:to>
                                        <p:strVal val="visible"/>
                                      </p:to>
                                    </p:set>
                                    <p:animEffect transition="in" filter="wipe(up)">
                                      <p:cBhvr>
                                        <p:cTn id="7" dur="1000"/>
                                        <p:tgtEl>
                                          <p:spTgt spid="419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998"/>
                                        </p:tgtEl>
                                        <p:attrNameLst>
                                          <p:attrName>style.visibility</p:attrName>
                                        </p:attrNameLst>
                                      </p:cBhvr>
                                      <p:to>
                                        <p:strVal val="visible"/>
                                      </p:to>
                                    </p:set>
                                    <p:animEffect transition="in" filter="wipe(up)">
                                      <p:cBhvr>
                                        <p:cTn id="12" dur="1000"/>
                                        <p:tgtEl>
                                          <p:spTgt spid="4199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ppt_x"/>
                                          </p:val>
                                        </p:tav>
                                        <p:tav tm="100000">
                                          <p:val>
                                            <p:strVal val="#ppt_x"/>
                                          </p:val>
                                        </p:tav>
                                      </p:tavLst>
                                    </p:anim>
                                    <p:anim calcmode="lin" valueType="num">
                                      <p:cBhvr additive="base">
                                        <p:cTn id="1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1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right)">
                                      <p:cBhvr>
                                        <p:cTn id="28" dur="1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1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42002"/>
                                        </p:tgtEl>
                                        <p:attrNameLst>
                                          <p:attrName>style.visibility</p:attrName>
                                        </p:attrNameLst>
                                      </p:cBhvr>
                                      <p:to>
                                        <p:strVal val="visible"/>
                                      </p:to>
                                    </p:set>
                                    <p:anim calcmode="lin" valueType="num">
                                      <p:cBhvr additive="base">
                                        <p:cTn id="38" dur="1000" fill="hold"/>
                                        <p:tgtEl>
                                          <p:spTgt spid="42002"/>
                                        </p:tgtEl>
                                        <p:attrNameLst>
                                          <p:attrName>ppt_x</p:attrName>
                                        </p:attrNameLst>
                                      </p:cBhvr>
                                      <p:tavLst>
                                        <p:tav tm="0">
                                          <p:val>
                                            <p:strVal val="0-#ppt_w/2"/>
                                          </p:val>
                                        </p:tav>
                                        <p:tav tm="100000">
                                          <p:val>
                                            <p:strVal val="#ppt_x"/>
                                          </p:val>
                                        </p:tav>
                                      </p:tavLst>
                                    </p:anim>
                                    <p:anim calcmode="lin" valueType="num">
                                      <p:cBhvr additive="base">
                                        <p:cTn id="39" dur="1000" fill="hold"/>
                                        <p:tgtEl>
                                          <p:spTgt spid="4200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grpId="0" nodeType="clickEffect">
                                  <p:stCondLst>
                                    <p:cond delay="0"/>
                                  </p:stCondLst>
                                  <p:childTnLst>
                                    <p:set>
                                      <p:cBhvr>
                                        <p:cTn id="43" dur="1" fill="hold">
                                          <p:stCondLst>
                                            <p:cond delay="0"/>
                                          </p:stCondLst>
                                        </p:cTn>
                                        <p:tgtEl>
                                          <p:spTgt spid="41997"/>
                                        </p:tgtEl>
                                        <p:attrNameLst>
                                          <p:attrName>style.visibility</p:attrName>
                                        </p:attrNameLst>
                                      </p:cBhvr>
                                      <p:to>
                                        <p:strVal val="visible"/>
                                      </p:to>
                                    </p:set>
                                    <p:animEffect transition="in" filter="diamond(in)">
                                      <p:cBhvr>
                                        <p:cTn id="44" dur="2000"/>
                                        <p:tgtEl>
                                          <p:spTgt spid="41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6" grpId="0" bldLvl="0" animBg="1"/>
      <p:bldP spid="41997" grpId="0" bldLvl="0" animBg="1"/>
      <p:bldP spid="41998" grpId="0" bldLvl="0" animBg="1"/>
      <p:bldP spid="4200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61870" y="260668"/>
            <a:ext cx="8229600" cy="7064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
                <a:srgbClr val="1818FF"/>
              </a:buClr>
              <a:buSzPct val="80000"/>
              <a:buFont typeface="Wingdings" panose="05000000000000000000" charset="0"/>
              <a:buNone/>
              <a:defRPr/>
            </a:pPr>
            <a:r>
              <a:rPr lang="en-US" altLang="zh-CN" sz="3000">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sym typeface="+mn-ea"/>
              </a:rPr>
              <a:t>  </a:t>
            </a:r>
            <a:r>
              <a:rPr lang="zh-CN" altLang="en-US" sz="3000">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sym typeface="+mn-ea"/>
              </a:rPr>
              <a:t>§</a:t>
            </a:r>
            <a:r>
              <a:rPr lang="en-US" altLang="zh-CN" sz="3000">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sym typeface="+mn-ea"/>
              </a:rPr>
              <a:t>3 </a:t>
            </a:r>
            <a:r>
              <a:rPr kumimoji="0" lang="en-US" altLang="zh-CN" sz="30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mj-lt"/>
                <a:ea typeface="+mj-ea"/>
                <a:cs typeface="+mj-cs"/>
              </a:rPr>
              <a:t>Fisher</a:t>
            </a:r>
            <a:r>
              <a:rPr kumimoji="0" lang="zh-CN" altLang="en-US" sz="30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mj-lt"/>
                <a:ea typeface="+mj-ea"/>
                <a:cs typeface="+mj-cs"/>
              </a:rPr>
              <a:t>判别法</a:t>
            </a:r>
            <a:endParaRPr kumimoji="0" lang="zh-CN" altLang="en-US" sz="3000" b="1" i="0" u="none" strike="noStrike" kern="1200" cap="none" spc="0" normalizeH="0" baseline="0" noProof="0">
              <a:ln>
                <a:noFill/>
              </a:ln>
              <a:solidFill>
                <a:schemeClr val="bg2">
                  <a:lumMod val="60000"/>
                  <a:lumOff val="40000"/>
                </a:schemeClr>
              </a:solidFill>
              <a:effectLst>
                <a:outerShdw blurRad="38100" dist="38100" dir="2700000" algn="tl">
                  <a:srgbClr val="000000">
                    <a:alpha val="43137"/>
                  </a:srgbClr>
                </a:outerShdw>
              </a:effectLst>
              <a:uLnTx/>
              <a:uFillTx/>
              <a:latin typeface="+mj-lt"/>
              <a:ea typeface="+mj-ea"/>
              <a:cs typeface="+mj-cs"/>
            </a:endParaRPr>
          </a:p>
        </p:txBody>
      </p:sp>
      <p:sp>
        <p:nvSpPr>
          <p:cNvPr id="59395" name="Rectangle 3"/>
          <p:cNvSpPr>
            <a:spLocks noGrp="1" noChangeArrowheads="1"/>
          </p:cNvSpPr>
          <p:nvPr>
            <p:ph type="body" sz="half" idx="1"/>
          </p:nvPr>
        </p:nvSpPr>
        <p:spPr>
          <a:xfrm>
            <a:off x="457200" y="1125538"/>
            <a:ext cx="8362950" cy="1582738"/>
          </a:xfrm>
        </p:spPr>
        <p:txBody>
          <a:bodyPr vert="horz" wrap="square" lIns="0" tIns="45720" rIns="18000" bIns="45720" numCol="1" anchor="t" anchorCtr="0" compatLnSpc="1"/>
          <a:lstStyle/>
          <a:p>
            <a:pPr marL="22860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n-lt"/>
                <a:ea typeface="+mn-ea"/>
                <a:cs typeface="+mn-cs"/>
              </a:rPr>
              <a:t>应用统计方法解决模式识别问题时，在低维空间里行得通的方法，在高维情况里往往行不通或困难。因此，</a:t>
            </a:r>
            <a:r>
              <a:rPr kumimoji="0" lang="zh-CN" altLang="en-US" sz="24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mn-lt"/>
                <a:ea typeface="+mn-ea"/>
                <a:cs typeface="+mn-cs"/>
              </a:rPr>
              <a:t>降低维数</a:t>
            </a:r>
            <a:r>
              <a:rPr kumimoji="0" lang="zh-CN" altLang="en-US" sz="24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n-lt"/>
                <a:ea typeface="+mn-ea"/>
                <a:cs typeface="+mn-cs"/>
              </a:rPr>
              <a:t>有时就成为处理实际问题的关键。</a:t>
            </a:r>
            <a:endParaRPr kumimoji="0" lang="zh-CN" altLang="en-US" sz="24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n-lt"/>
              <a:ea typeface="+mn-ea"/>
              <a:cs typeface="+mn-cs"/>
            </a:endParaRPr>
          </a:p>
        </p:txBody>
      </p:sp>
      <p:sp>
        <p:nvSpPr>
          <p:cNvPr id="59396" name="Text Box 4"/>
          <p:cNvSpPr txBox="1">
            <a:spLocks noChangeArrowheads="1"/>
          </p:cNvSpPr>
          <p:nvPr/>
        </p:nvSpPr>
        <p:spPr bwMode="auto">
          <a:xfrm>
            <a:off x="468313" y="2781300"/>
            <a:ext cx="8280400" cy="1568450"/>
          </a:xfrm>
          <a:prstGeom prst="rect">
            <a:avLst/>
          </a:prstGeom>
          <a:noFill/>
          <a:ln>
            <a:noFill/>
          </a:ln>
          <a:effectLst/>
        </p:spPr>
        <p:txBody>
          <a:bodyPr>
            <a:spAutoFit/>
          </a:bodyPr>
          <a:lstStyle/>
          <a:p>
            <a:pPr marR="0" defTabSz="914400" eaLnBrk="1" hangingPunct="1">
              <a:buClrTx/>
              <a:buSzTx/>
              <a:buFontTx/>
              <a:buNone/>
              <a:defRPr/>
            </a:pPr>
            <a:r>
              <a:rPr kumimoji="0" lang="zh-CN" altLang="en-US" sz="2400" b="1" kern="1200" cap="none" spc="0" normalizeH="0" baseline="0" noProof="0"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cs typeface="+mn-cs"/>
              </a:rPr>
              <a:t>我们可以考虑把</a:t>
            </a:r>
            <a:r>
              <a:rPr kumimoji="0" lang="en-US" altLang="zh-CN" sz="2400" b="1" kern="1200" cap="none" spc="0" normalizeH="0" baseline="0" noProof="0"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cs typeface="+mn-cs"/>
              </a:rPr>
              <a:t>d</a:t>
            </a:r>
            <a:r>
              <a:rPr kumimoji="0" lang="zh-CN" altLang="en-US" sz="2400" b="1" kern="1200" cap="none" spc="0" normalizeH="0" baseline="0" noProof="0"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cs typeface="+mn-cs"/>
              </a:rPr>
              <a:t>维空间的样本投影到一条直线上，形成一维空间，即把维数压缩到一维。</a:t>
            </a:r>
            <a:endParaRPr kumimoji="0" lang="en-US" altLang="zh-CN" sz="2400" b="1" kern="1200" cap="none" spc="0" normalizeH="0" baseline="0" noProof="0"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cs typeface="+mn-cs"/>
            </a:endParaRPr>
          </a:p>
          <a:p>
            <a:pPr marR="0" defTabSz="914400" eaLnBrk="1" hangingPunct="1">
              <a:buClrTx/>
              <a:buSzTx/>
              <a:buFontTx/>
              <a:buNone/>
              <a:defRPr/>
            </a:pPr>
            <a:r>
              <a:rPr kumimoji="0" lang="zh-CN" altLang="en-US" sz="2400" b="1" kern="1200" cap="none" spc="0" normalizeH="0" baseline="0" noProof="0"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cs typeface="+mn-cs"/>
              </a:rPr>
              <a:t>这条直线满足</a:t>
            </a:r>
            <a:r>
              <a:rPr kumimoji="0" lang="en-US" altLang="zh-CN" sz="2400" b="1" kern="1200" cap="none" spc="0" normalizeH="0" baseline="0" noProof="0"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cs typeface="+mn-cs"/>
              </a:rPr>
              <a:t>: </a:t>
            </a:r>
            <a:r>
              <a:rPr kumimoji="0" lang="zh-CN" altLang="en-US" sz="2400" b="1" kern="1200" cap="none" spc="0" normalizeH="0" baseline="0" noProof="0" dirty="0">
                <a:solidFill>
                  <a:srgbClr val="FF0000"/>
                </a:solidFill>
                <a:effectLst>
                  <a:outerShdw blurRad="38100" dist="38100" dir="2700000" algn="tl">
                    <a:srgbClr val="000000"/>
                  </a:outerShdw>
                </a:effectLst>
                <a:latin typeface="华文楷体" panose="02010600040101010101" pitchFamily="2" charset="-122"/>
                <a:ea typeface="华文楷体" panose="02010600040101010101" pitchFamily="2" charset="-122"/>
                <a:cs typeface="+mn-cs"/>
              </a:rPr>
              <a:t>不同类别的样本点在此直线上的投影点尽可能地分开</a:t>
            </a:r>
            <a:r>
              <a:rPr kumimoji="0" lang="en-US" altLang="zh-CN" sz="2400" b="1" kern="1200" cap="none" spc="0" normalizeH="0" baseline="0" noProof="0" dirty="0">
                <a:solidFill>
                  <a:srgbClr val="FF0000"/>
                </a:solidFill>
                <a:effectLst>
                  <a:outerShdw blurRad="38100" dist="38100" dir="2700000" algn="tl">
                    <a:srgbClr val="000000"/>
                  </a:outerShdw>
                </a:effectLst>
                <a:latin typeface="华文楷体" panose="02010600040101010101" pitchFamily="2" charset="-122"/>
                <a:ea typeface="华文楷体" panose="02010600040101010101" pitchFamily="2" charset="-122"/>
                <a:cs typeface="+mn-cs"/>
              </a:rPr>
              <a:t>.</a:t>
            </a:r>
            <a:endParaRPr kumimoji="0" lang="en-US" altLang="zh-CN" sz="2400" b="1" kern="1200" cap="none" spc="0" normalizeH="0" baseline="0" noProof="0" dirty="0">
              <a:solidFill>
                <a:srgbClr val="FF0000"/>
              </a:solidFill>
              <a:effectLst>
                <a:outerShdw blurRad="38100" dist="38100" dir="2700000" algn="tl">
                  <a:srgbClr val="000000"/>
                </a:outerShdw>
              </a:effectLst>
              <a:latin typeface="华文楷体" panose="02010600040101010101" pitchFamily="2" charset="-122"/>
              <a:ea typeface="华文楷体" panose="02010600040101010101" pitchFamily="2" charset="-122"/>
              <a:cs typeface="+mn-cs"/>
            </a:endParaRPr>
          </a:p>
        </p:txBody>
      </p:sp>
      <p:sp>
        <p:nvSpPr>
          <p:cNvPr id="59397" name="Text Box 5"/>
          <p:cNvSpPr txBox="1">
            <a:spLocks noChangeArrowheads="1"/>
          </p:cNvSpPr>
          <p:nvPr/>
        </p:nvSpPr>
        <p:spPr bwMode="auto">
          <a:xfrm>
            <a:off x="468313" y="4868863"/>
            <a:ext cx="8362950" cy="829945"/>
          </a:xfrm>
          <a:prstGeom prst="rect">
            <a:avLst/>
          </a:prstGeom>
          <a:noFill/>
          <a:ln>
            <a:noFill/>
          </a:ln>
          <a:effectLst/>
        </p:spPr>
        <p:txBody>
          <a:bodyPr>
            <a:spAutoFit/>
          </a:bodyPr>
          <a:lstStyle/>
          <a:p>
            <a:pPr marR="0" defTabSz="914400" eaLnBrk="1" hangingPunct="1">
              <a:buClrTx/>
              <a:buSzTx/>
              <a:buFontTx/>
              <a:buNone/>
              <a:defRPr/>
            </a:pPr>
            <a:r>
              <a:rPr kumimoji="0" lang="zh-CN" altLang="en-US" sz="2400" b="1" kern="1200" cap="none" spc="0" normalizeH="0" baseline="0" noProof="0"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cs typeface="+mn-cs"/>
              </a:rPr>
              <a:t>问题是如何根据实际情况找到这条最好的、最易于分类的投影线。这就是</a:t>
            </a:r>
            <a:r>
              <a:rPr kumimoji="0" lang="en-US" altLang="zh-CN" sz="2400" b="1" kern="1200" cap="none" spc="0" normalizeH="0" baseline="0" noProof="0"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cs typeface="+mn-cs"/>
              </a:rPr>
              <a:t>Fisher</a:t>
            </a:r>
            <a:r>
              <a:rPr kumimoji="0" lang="zh-CN" altLang="en-US" sz="2400" b="1" kern="1200" cap="none" spc="0" normalizeH="0" baseline="0" noProof="0"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cs typeface="+mn-cs"/>
              </a:rPr>
              <a:t>法所要解决的</a:t>
            </a:r>
            <a:r>
              <a:rPr kumimoji="0" lang="zh-CN" altLang="en-US" sz="2400" b="1" kern="1200" cap="none" spc="0" normalizeH="0" baseline="0" noProof="0" dirty="0">
                <a:solidFill>
                  <a:schemeClr val="bg2">
                    <a:lumMod val="60000"/>
                    <a:lumOff val="40000"/>
                  </a:schemeClr>
                </a:solidFill>
                <a:effectLst>
                  <a:outerShdw blurRad="38100" dist="38100" dir="2700000" algn="tl">
                    <a:srgbClr val="000000"/>
                  </a:outerShdw>
                </a:effectLst>
                <a:latin typeface="华文楷体" panose="02010600040101010101" pitchFamily="2" charset="-122"/>
                <a:ea typeface="华文楷体" panose="02010600040101010101" pitchFamily="2" charset="-122"/>
                <a:cs typeface="+mn-cs"/>
              </a:rPr>
              <a:t>基本问题</a:t>
            </a:r>
            <a:r>
              <a:rPr kumimoji="0" lang="zh-CN" altLang="en-US" sz="2400" b="1" kern="1200" cap="none" spc="0" normalizeH="0" baseline="0" noProof="0" dirty="0">
                <a:solidFill>
                  <a:schemeClr val="bg1"/>
                </a:solidFill>
                <a:effectLst>
                  <a:outerShdw blurRad="38100" dist="38100" dir="2700000" algn="tl">
                    <a:srgbClr val="000000"/>
                  </a:outerShdw>
                </a:effectLst>
                <a:latin typeface="华文楷体" panose="02010600040101010101" pitchFamily="2" charset="-122"/>
                <a:ea typeface="华文楷体" panose="02010600040101010101" pitchFamily="2" charset="-122"/>
                <a:cs typeface="+mn-cs"/>
              </a:rPr>
              <a:t>。</a:t>
            </a:r>
            <a:endParaRPr kumimoji="0" lang="zh-CN" altLang="en-US" sz="2400" b="1" kern="1200" cap="none" spc="0" normalizeH="0" baseline="0" noProof="0" dirty="0">
              <a:solidFill>
                <a:schemeClr val="bg1"/>
              </a:solidFill>
              <a:effectLst>
                <a:outerShdw blurRad="38100" dist="38100" dir="2700000" algn="tl">
                  <a:srgbClr val="000000"/>
                </a:outerShdw>
              </a:effectLst>
              <a:latin typeface="华文楷体" panose="02010600040101010101" pitchFamily="2" charset="-122"/>
              <a:ea typeface="华文楷体" panose="0201060004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heel(4)">
                                      <p:cBhvr>
                                        <p:cTn id="7" dur="10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9396"/>
                                        </p:tgtEl>
                                        <p:attrNameLst>
                                          <p:attrName>style.visibility</p:attrName>
                                        </p:attrNameLst>
                                      </p:cBhvr>
                                      <p:to>
                                        <p:strVal val="visible"/>
                                      </p:to>
                                    </p:set>
                                    <p:animEffect transition="in" filter="diamond(in)">
                                      <p:cBhvr>
                                        <p:cTn id="12" dur="2000"/>
                                        <p:tgtEl>
                                          <p:spTgt spid="5939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9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59397"/>
                                        </p:tgtEl>
                                        <p:attrNameLst>
                                          <p:attrName>style.visibility</p:attrName>
                                        </p:attrNameLst>
                                      </p:cBhvr>
                                      <p:to>
                                        <p:strVal val="visible"/>
                                      </p:to>
                                    </p:set>
                                    <p:animEffect transition="in" filter="diamond(in)">
                                      <p:cBhvr>
                                        <p:cTn id="21" dur="20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P spid="59396" grpId="0" bldLvl="0" animBg="1"/>
      <p:bldP spid="5939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3"/>
          <p:cNvGrpSpPr/>
          <p:nvPr/>
        </p:nvGrpSpPr>
        <p:grpSpPr>
          <a:xfrm>
            <a:off x="971550" y="763588"/>
            <a:ext cx="7416800" cy="5111750"/>
            <a:chOff x="612" y="618"/>
            <a:chExt cx="4672" cy="3220"/>
          </a:xfrm>
        </p:grpSpPr>
        <p:sp>
          <p:nvSpPr>
            <p:cNvPr id="10" name="Rectangle 4"/>
            <p:cNvSpPr/>
            <p:nvPr/>
          </p:nvSpPr>
          <p:spPr>
            <a:xfrm>
              <a:off x="612" y="618"/>
              <a:ext cx="4672" cy="3220"/>
            </a:xfrm>
            <a:prstGeom prst="rect">
              <a:avLst/>
            </a:prstGeom>
            <a:solidFill>
              <a:schemeClr val="accent6">
                <a:lumMod val="20000"/>
                <a:lumOff val="80000"/>
              </a:schemeClr>
            </a:solidFill>
            <a:ln w="9525" cap="flat" cmpd="sng">
              <a:solidFill>
                <a:schemeClr val="tx1"/>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11" name="Oval 6" descr="大纸屑"/>
            <p:cNvSpPr/>
            <p:nvPr/>
          </p:nvSpPr>
          <p:spPr>
            <a:xfrm rot="2210644">
              <a:off x="1804" y="758"/>
              <a:ext cx="681" cy="1134"/>
            </a:xfrm>
            <a:prstGeom prst="ellipse">
              <a:avLst/>
            </a:prstGeom>
            <a:pattFill prst="lgConfetti">
              <a:fgClr>
                <a:srgbClr val="0000FF"/>
              </a:fgClr>
              <a:bgClr>
                <a:srgbClr val="FFFFFF"/>
              </a:bgClr>
            </a:pattFill>
            <a:ln w="9525" cap="flat" cmpd="sng">
              <a:solidFill>
                <a:schemeClr val="tx1"/>
              </a:solidFill>
              <a:prstDash val="sysDot"/>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12" name="Oval 7" descr="大纸屑"/>
            <p:cNvSpPr/>
            <p:nvPr/>
          </p:nvSpPr>
          <p:spPr>
            <a:xfrm rot="1339720">
              <a:off x="2653" y="1434"/>
              <a:ext cx="998" cy="726"/>
            </a:xfrm>
            <a:prstGeom prst="ellipse">
              <a:avLst/>
            </a:prstGeom>
            <a:pattFill prst="lgConfetti">
              <a:fgClr>
                <a:schemeClr val="hlink"/>
              </a:fgClr>
              <a:bgClr>
                <a:schemeClr val="bg1"/>
              </a:bgClr>
            </a:pattFill>
            <a:ln w="9525" cap="flat" cmpd="sng">
              <a:solidFill>
                <a:schemeClr val="tx1"/>
              </a:solidFill>
              <a:prstDash val="sysDot"/>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13" name="Oval 8" descr="大纸屑"/>
            <p:cNvSpPr/>
            <p:nvPr/>
          </p:nvSpPr>
          <p:spPr>
            <a:xfrm rot="-2338888">
              <a:off x="2835" y="2296"/>
              <a:ext cx="1361" cy="680"/>
            </a:xfrm>
            <a:prstGeom prst="ellipse">
              <a:avLst/>
            </a:prstGeom>
            <a:pattFill prst="lgConfetti">
              <a:fgClr>
                <a:srgbClr val="FF00FF"/>
              </a:fgClr>
              <a:bgClr>
                <a:srgbClr val="FFFFFF"/>
              </a:bgClr>
            </a:pattFill>
            <a:ln w="9525" cap="flat" cmpd="sng">
              <a:solidFill>
                <a:schemeClr val="tx1"/>
              </a:solidFill>
              <a:prstDash val="sysDot"/>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14" name="Line 14"/>
            <p:cNvSpPr/>
            <p:nvPr/>
          </p:nvSpPr>
          <p:spPr>
            <a:xfrm>
              <a:off x="657" y="3793"/>
              <a:ext cx="4446" cy="0"/>
            </a:xfrm>
            <a:prstGeom prst="line">
              <a:avLst/>
            </a:prstGeom>
            <a:ln w="9525" cap="flat" cmpd="sng">
              <a:solidFill>
                <a:schemeClr val="tx1"/>
              </a:solidFill>
              <a:prstDash val="solid"/>
              <a:headEnd type="none" w="med" len="med"/>
              <a:tailEnd type="triangle" w="med" len="med"/>
            </a:ln>
          </p:spPr>
        </p:sp>
        <p:sp>
          <p:nvSpPr>
            <p:cNvPr id="15" name="Line 15"/>
            <p:cNvSpPr/>
            <p:nvPr/>
          </p:nvSpPr>
          <p:spPr>
            <a:xfrm flipV="1">
              <a:off x="703" y="845"/>
              <a:ext cx="0" cy="2993"/>
            </a:xfrm>
            <a:prstGeom prst="line">
              <a:avLst/>
            </a:prstGeom>
            <a:ln w="9525" cap="flat" cmpd="sng">
              <a:solidFill>
                <a:schemeClr val="tx1"/>
              </a:solidFill>
              <a:prstDash val="solid"/>
              <a:headEnd type="none" w="med" len="med"/>
              <a:tailEnd type="triangle" w="med" len="med"/>
            </a:ln>
          </p:spPr>
        </p:sp>
        <p:sp>
          <p:nvSpPr>
            <p:cNvPr id="16" name="Rectangle 28"/>
            <p:cNvSpPr>
              <a:spLocks noChangeArrowheads="1"/>
            </p:cNvSpPr>
            <p:nvPr/>
          </p:nvSpPr>
          <p:spPr bwMode="auto">
            <a:xfrm>
              <a:off x="4921" y="3385"/>
              <a:ext cx="304"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x</a:t>
              </a:r>
              <a:r>
                <a:rPr kumimoji="0" lang="en-US" altLang="zh-CN" sz="2800" b="1" i="1"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1</a:t>
              </a:r>
              <a:endParaRPr kumimoji="0" lang="en-US" altLang="zh-CN" sz="2800" b="1" i="1"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sp>
          <p:nvSpPr>
            <p:cNvPr id="17" name="Rectangle 29"/>
            <p:cNvSpPr>
              <a:spLocks noChangeArrowheads="1"/>
            </p:cNvSpPr>
            <p:nvPr/>
          </p:nvSpPr>
          <p:spPr bwMode="auto">
            <a:xfrm>
              <a:off x="703" y="663"/>
              <a:ext cx="304"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x</a:t>
              </a:r>
              <a:r>
                <a:rPr kumimoji="0" lang="en-US" altLang="zh-CN" sz="2800" b="1" i="1"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2</a:t>
              </a:r>
              <a:endParaRPr kumimoji="0" lang="en-US" altLang="zh-CN" sz="2800" b="1" i="1"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grpSp>
        <p:nvGrpSpPr>
          <p:cNvPr id="18" name="Group 34"/>
          <p:cNvGrpSpPr/>
          <p:nvPr/>
        </p:nvGrpSpPr>
        <p:grpSpPr>
          <a:xfrm>
            <a:off x="2627313" y="1482725"/>
            <a:ext cx="3816350" cy="3097213"/>
            <a:chOff x="1655" y="1071"/>
            <a:chExt cx="2404" cy="1951"/>
          </a:xfrm>
        </p:grpSpPr>
        <p:sp>
          <p:nvSpPr>
            <p:cNvPr id="19" name="Line 9"/>
            <p:cNvSpPr/>
            <p:nvPr/>
          </p:nvSpPr>
          <p:spPr>
            <a:xfrm flipV="1">
              <a:off x="1655" y="1071"/>
              <a:ext cx="1724" cy="1089"/>
            </a:xfrm>
            <a:prstGeom prst="line">
              <a:avLst/>
            </a:prstGeom>
            <a:ln w="9525" cap="flat" cmpd="sng">
              <a:solidFill>
                <a:schemeClr val="tx1"/>
              </a:solidFill>
              <a:prstDash val="dash"/>
              <a:headEnd type="none" w="med" len="med"/>
              <a:tailEnd type="none" w="med" len="med"/>
            </a:ln>
          </p:spPr>
        </p:sp>
        <p:sp>
          <p:nvSpPr>
            <p:cNvPr id="20" name="Line 10"/>
            <p:cNvSpPr/>
            <p:nvPr/>
          </p:nvSpPr>
          <p:spPr>
            <a:xfrm flipV="1">
              <a:off x="2198" y="1842"/>
              <a:ext cx="1861" cy="1180"/>
            </a:xfrm>
            <a:prstGeom prst="line">
              <a:avLst/>
            </a:prstGeom>
            <a:ln w="9525" cap="flat" cmpd="sng">
              <a:solidFill>
                <a:schemeClr val="tx1"/>
              </a:solidFill>
              <a:prstDash val="dash"/>
              <a:headEnd type="none" w="med" len="med"/>
              <a:tailEnd type="none" w="med" len="med"/>
            </a:ln>
          </p:spPr>
        </p:sp>
      </p:grpSp>
      <p:sp>
        <p:nvSpPr>
          <p:cNvPr id="21" name="Line 17"/>
          <p:cNvSpPr/>
          <p:nvPr/>
        </p:nvSpPr>
        <p:spPr>
          <a:xfrm>
            <a:off x="1763713" y="1916113"/>
            <a:ext cx="792162" cy="1223962"/>
          </a:xfrm>
          <a:prstGeom prst="line">
            <a:avLst/>
          </a:prstGeom>
          <a:ln w="38100" cap="flat" cmpd="sng">
            <a:solidFill>
              <a:srgbClr val="0066FF"/>
            </a:solidFill>
            <a:prstDash val="solid"/>
            <a:headEnd type="none" w="med" len="med"/>
            <a:tailEnd type="none" w="med" len="med"/>
          </a:ln>
        </p:spPr>
      </p:sp>
      <p:sp>
        <p:nvSpPr>
          <p:cNvPr id="22" name="Line 18"/>
          <p:cNvSpPr/>
          <p:nvPr/>
        </p:nvSpPr>
        <p:spPr>
          <a:xfrm>
            <a:off x="2627313" y="3282950"/>
            <a:ext cx="792162" cy="1223963"/>
          </a:xfrm>
          <a:prstGeom prst="line">
            <a:avLst/>
          </a:prstGeom>
          <a:ln w="38100" cap="flat" cmpd="sng">
            <a:solidFill>
              <a:schemeClr val="hlink"/>
            </a:solidFill>
            <a:prstDash val="solid"/>
            <a:headEnd type="none" w="med" len="med"/>
            <a:tailEnd type="none" w="med" len="med"/>
          </a:ln>
        </p:spPr>
      </p:sp>
      <p:sp>
        <p:nvSpPr>
          <p:cNvPr id="23" name="Line 19"/>
          <p:cNvSpPr/>
          <p:nvPr/>
        </p:nvSpPr>
        <p:spPr>
          <a:xfrm>
            <a:off x="3492500" y="4651375"/>
            <a:ext cx="647700" cy="1008063"/>
          </a:xfrm>
          <a:prstGeom prst="line">
            <a:avLst/>
          </a:prstGeom>
          <a:ln w="38100" cap="flat" cmpd="sng">
            <a:solidFill>
              <a:srgbClr val="FF00FF"/>
            </a:solidFill>
            <a:prstDash val="solid"/>
            <a:headEnd type="none" w="med" len="med"/>
            <a:tailEnd type="none" w="med" len="med"/>
          </a:ln>
        </p:spPr>
      </p:sp>
      <p:grpSp>
        <p:nvGrpSpPr>
          <p:cNvPr id="33" name="Group 43"/>
          <p:cNvGrpSpPr/>
          <p:nvPr/>
        </p:nvGrpSpPr>
        <p:grpSpPr>
          <a:xfrm>
            <a:off x="1187450" y="1411288"/>
            <a:ext cx="2952750" cy="4248150"/>
            <a:chOff x="748" y="1026"/>
            <a:chExt cx="1860" cy="2676"/>
          </a:xfrm>
        </p:grpSpPr>
        <p:sp>
          <p:nvSpPr>
            <p:cNvPr id="34" name="Line 11"/>
            <p:cNvSpPr/>
            <p:nvPr/>
          </p:nvSpPr>
          <p:spPr>
            <a:xfrm>
              <a:off x="884" y="1026"/>
              <a:ext cx="1724" cy="2676"/>
            </a:xfrm>
            <a:prstGeom prst="line">
              <a:avLst/>
            </a:prstGeom>
            <a:ln w="9525" cap="flat" cmpd="sng">
              <a:solidFill>
                <a:srgbClr val="FF0000"/>
              </a:solidFill>
              <a:prstDash val="solid"/>
              <a:headEnd type="none" w="med" len="med"/>
              <a:tailEnd type="none" w="med" len="med"/>
            </a:ln>
          </p:spPr>
        </p:sp>
        <p:sp>
          <p:nvSpPr>
            <p:cNvPr id="35" name="Rectangle 30"/>
            <p:cNvSpPr>
              <a:spLocks noChangeArrowheads="1"/>
            </p:cNvSpPr>
            <p:nvPr/>
          </p:nvSpPr>
          <p:spPr bwMode="auto">
            <a:xfrm>
              <a:off x="748" y="1389"/>
              <a:ext cx="341"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w</a:t>
              </a:r>
              <a:r>
                <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1</a:t>
              </a:r>
              <a:endPar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grpSp>
        <p:nvGrpSpPr>
          <p:cNvPr id="36" name="Group 42"/>
          <p:cNvGrpSpPr/>
          <p:nvPr/>
        </p:nvGrpSpPr>
        <p:grpSpPr>
          <a:xfrm>
            <a:off x="6588125" y="1123950"/>
            <a:ext cx="1189038" cy="3959225"/>
            <a:chOff x="4150" y="845"/>
            <a:chExt cx="749" cy="2494"/>
          </a:xfrm>
        </p:grpSpPr>
        <p:sp>
          <p:nvSpPr>
            <p:cNvPr id="37" name="Line 12"/>
            <p:cNvSpPr/>
            <p:nvPr/>
          </p:nvSpPr>
          <p:spPr>
            <a:xfrm flipH="1">
              <a:off x="4150" y="845"/>
              <a:ext cx="363" cy="2494"/>
            </a:xfrm>
            <a:prstGeom prst="line">
              <a:avLst/>
            </a:prstGeom>
            <a:ln w="6350" cap="flat" cmpd="sng">
              <a:solidFill>
                <a:srgbClr val="FF0000"/>
              </a:solidFill>
              <a:prstDash val="solid"/>
              <a:headEnd type="none" w="med" len="med"/>
              <a:tailEnd type="none" w="med" len="med"/>
            </a:ln>
          </p:spPr>
        </p:sp>
        <p:sp>
          <p:nvSpPr>
            <p:cNvPr id="38" name="Rectangle 31"/>
            <p:cNvSpPr>
              <a:spLocks noChangeArrowheads="1"/>
            </p:cNvSpPr>
            <p:nvPr/>
          </p:nvSpPr>
          <p:spPr bwMode="auto">
            <a:xfrm>
              <a:off x="4558" y="845"/>
              <a:ext cx="341" cy="327"/>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w</a:t>
              </a:r>
              <a:r>
                <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rPr>
                <a:t>2</a:t>
              </a:r>
              <a:endParaRPr kumimoji="0" lang="en-US" altLang="zh-CN" sz="28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楷体" panose="02010600040101010101" pitchFamily="2" charset="-122"/>
                <a:cs typeface="+mn-cs"/>
              </a:endParaRPr>
            </a:p>
          </p:txBody>
        </p:sp>
      </p:grpSp>
      <p:sp>
        <p:nvSpPr>
          <p:cNvPr id="39" name="AutoShape 35"/>
          <p:cNvSpPr/>
          <p:nvPr/>
        </p:nvSpPr>
        <p:spPr>
          <a:xfrm rot="-1871404">
            <a:off x="2124075" y="2058988"/>
            <a:ext cx="1079500" cy="431800"/>
          </a:xfrm>
          <a:prstGeom prst="leftArrow">
            <a:avLst>
              <a:gd name="adj1" fmla="val 50000"/>
              <a:gd name="adj2" fmla="val 62500"/>
            </a:avLst>
          </a:prstGeom>
          <a:solidFill>
            <a:schemeClr val="accent1"/>
          </a:solidFill>
          <a:ln w="9525" cap="flat" cmpd="sng">
            <a:solidFill>
              <a:srgbClr val="0066FF"/>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40" name="AutoShape 36"/>
          <p:cNvSpPr/>
          <p:nvPr/>
        </p:nvSpPr>
        <p:spPr>
          <a:xfrm rot="-1871404">
            <a:off x="2847975" y="2981325"/>
            <a:ext cx="2058988" cy="504825"/>
          </a:xfrm>
          <a:prstGeom prst="leftArrow">
            <a:avLst>
              <a:gd name="adj1" fmla="val 50000"/>
              <a:gd name="adj2" fmla="val 101927"/>
            </a:avLst>
          </a:prstGeom>
          <a:solidFill>
            <a:schemeClr val="accent1"/>
          </a:solidFill>
          <a:ln w="9525" cap="flat" cmpd="sng">
            <a:solidFill>
              <a:schemeClr val="hlink"/>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41" name="AutoShape 37"/>
          <p:cNvSpPr/>
          <p:nvPr/>
        </p:nvSpPr>
        <p:spPr>
          <a:xfrm rot="-1871404">
            <a:off x="3733800" y="4527550"/>
            <a:ext cx="1438275" cy="431800"/>
          </a:xfrm>
          <a:prstGeom prst="leftArrow">
            <a:avLst>
              <a:gd name="adj1" fmla="val 50000"/>
              <a:gd name="adj2" fmla="val 83241"/>
            </a:avLst>
          </a:prstGeom>
          <a:solidFill>
            <a:schemeClr val="accent1"/>
          </a:solidFill>
          <a:ln w="9525" cap="flat" cmpd="sng">
            <a:solidFill>
              <a:srgbClr val="FF00FF"/>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42" name="Rectangle 44"/>
          <p:cNvSpPr>
            <a:spLocks noChangeArrowheads="1"/>
          </p:cNvSpPr>
          <p:nvPr/>
        </p:nvSpPr>
        <p:spPr bwMode="auto">
          <a:xfrm>
            <a:off x="827405" y="5804218"/>
            <a:ext cx="7920038" cy="953135"/>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rPr>
              <a:t>所谓寻找最好投影直线，在数学上就是寻找</a:t>
            </a:r>
            <a:r>
              <a:rPr kumimoji="0" lang="zh-CN" altLang="en-US" sz="2800" b="1" i="0" u="none" strike="noStrike" kern="1200" cap="none" spc="0" normalizeH="0" baseline="0" noProof="0">
                <a:ln>
                  <a:noFill/>
                </a:ln>
                <a:solidFill>
                  <a:srgbClr val="00FF00"/>
                </a:solidFill>
                <a:effectLst/>
                <a:uLnTx/>
                <a:uFillTx/>
                <a:latin typeface="华文楷体" panose="02010600040101010101" pitchFamily="2" charset="-122"/>
                <a:ea typeface="华文楷体" panose="02010600040101010101" pitchFamily="2" charset="-122"/>
                <a:cs typeface="+mn-cs"/>
              </a:rPr>
              <a:t>最好的直线的方向向量</a:t>
            </a:r>
            <a:r>
              <a:rPr kumimoji="0" lang="en-US" altLang="zh-CN" sz="2800" b="1" i="0" u="none" strike="noStrike" kern="1200" cap="none" spc="0" normalizeH="0" baseline="0" noProof="0">
                <a:ln>
                  <a:noFill/>
                </a:ln>
                <a:solidFill>
                  <a:srgbClr val="00FF00"/>
                </a:solidFill>
                <a:effectLst/>
                <a:uLnTx/>
                <a:uFillTx/>
                <a:latin typeface="华文楷体" panose="02010600040101010101" pitchFamily="2" charset="-122"/>
                <a:ea typeface="华文楷体" panose="02010600040101010101" pitchFamily="2" charset="-122"/>
                <a:cs typeface="+mn-cs"/>
              </a:rPr>
              <a:t> </a:t>
            </a:r>
            <a:r>
              <a:rPr kumimoji="0" lang="en-US" altLang="zh-CN" sz="2800" b="1" i="1"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rPr>
              <a:t>w</a:t>
            </a:r>
            <a:r>
              <a:rPr kumimoji="0" lang="en-US" altLang="zh-CN" sz="2800" b="1" i="0" u="none" strike="noStrike" kern="1200" cap="none" spc="0" normalizeH="0" baseline="3000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rPr>
              <a:t>*</a:t>
            </a:r>
            <a:r>
              <a:rPr kumimoji="0" lang="zh-CN" altLang="en-US" sz="28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rPr>
              <a:t>的问题。</a:t>
            </a:r>
            <a:endParaRPr kumimoji="0" lang="zh-CN" altLang="en-US" sz="28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up)">
                                      <p:cBhvr>
                                        <p:cTn id="12" dur="10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righ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right)">
                                      <p:cBhvr>
                                        <p:cTn id="22" dur="10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20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right)">
                                      <p:cBhvr>
                                        <p:cTn id="32" dur="10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2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right)">
                                      <p:cBhvr>
                                        <p:cTn id="42" dur="10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up)">
                                      <p:cBhvr>
                                        <p:cTn id="47" dur="20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9"/>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4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4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up)">
                                      <p:cBhvr>
                                        <p:cTn id="64" dur="10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blinds(horizontal)">
                                      <p:cBhvr>
                                        <p:cTn id="6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39" grpId="1" bldLvl="0" animBg="1"/>
      <p:bldP spid="40" grpId="0" bldLvl="0" animBg="1"/>
      <p:bldP spid="40" grpId="1" bldLvl="0" animBg="1"/>
      <p:bldP spid="41" grpId="0" bldLvl="0" animBg="1"/>
      <p:bldP spid="41" grpId="1" bldLvl="0" animBg="1"/>
      <p:bldP spid="42" grpId="0" animBg="1"/>
      <p:bldP spid="4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占位符 5122"/>
          <p:cNvSpPr>
            <a:spLocks noGrp="1"/>
          </p:cNvSpPr>
          <p:nvPr>
            <p:ph type="body" idx="4294967295"/>
          </p:nvPr>
        </p:nvSpPr>
        <p:spPr>
          <a:xfrm>
            <a:off x="1945005" y="1268730"/>
            <a:ext cx="7198995" cy="4681220"/>
          </a:xfrm>
        </p:spPr>
        <p:txBody>
          <a:bodyPr/>
          <a:lstStyle/>
          <a:p>
            <a:pPr>
              <a:buNone/>
            </a:pPr>
            <a:r>
              <a:rPr lang="zh-CN" altLang="en-US">
                <a:latin typeface="Times New Roman" panose="02020603050405020304" pitchFamily="18" charset="0"/>
                <a:ea typeface="黑体" panose="02010609060101010101" pitchFamily="2" charset="-122"/>
              </a:rPr>
              <a:t>§</a:t>
            </a:r>
            <a:r>
              <a:rPr lang="en-US" altLang="zh-CN">
                <a:latin typeface="Times New Roman" panose="02020603050405020304" pitchFamily="18" charset="0"/>
                <a:ea typeface="黑体" panose="02010609060101010101" pitchFamily="2" charset="-122"/>
              </a:rPr>
              <a:t>1 </a:t>
            </a:r>
            <a:r>
              <a:rPr lang="zh-CN" altLang="en-US" dirty="0">
                <a:latin typeface="Times New Roman" panose="02020603050405020304" pitchFamily="18" charset="0"/>
                <a:ea typeface="黑体" panose="02010609060101010101" pitchFamily="2" charset="-122"/>
              </a:rPr>
              <a:t>引言</a:t>
            </a:r>
            <a:endParaRPr lang="zh-CN" altLang="en-US" dirty="0">
              <a:latin typeface="Times New Roman" panose="02020603050405020304" pitchFamily="18" charset="0"/>
              <a:ea typeface="黑体" panose="02010609060101010101" pitchFamily="2" charset="-122"/>
            </a:endParaRPr>
          </a:p>
          <a:p>
            <a:pPr>
              <a:buNone/>
            </a:pPr>
            <a:r>
              <a:rPr lang="zh-CN" altLang="en-US">
                <a:latin typeface="Times New Roman" panose="02020603050405020304" pitchFamily="18" charset="0"/>
                <a:ea typeface="黑体" panose="02010609060101010101" pitchFamily="2" charset="-122"/>
              </a:rPr>
              <a:t>§</a:t>
            </a:r>
            <a:r>
              <a:rPr lang="en-US" altLang="zh-CN">
                <a:latin typeface="Times New Roman" panose="02020603050405020304" pitchFamily="18" charset="0"/>
                <a:ea typeface="黑体" panose="02010609060101010101" pitchFamily="2" charset="-122"/>
              </a:rPr>
              <a:t>2 </a:t>
            </a:r>
            <a:r>
              <a:rPr lang="zh-CN" altLang="en-US" dirty="0">
                <a:latin typeface="Times New Roman" panose="02020603050405020304" pitchFamily="18" charset="0"/>
                <a:ea typeface="黑体" panose="02010609060101010101" pitchFamily="2" charset="-122"/>
              </a:rPr>
              <a:t>线性判别函数</a:t>
            </a:r>
            <a:endParaRPr lang="zh-CN" altLang="en-US" dirty="0">
              <a:latin typeface="Times New Roman" panose="02020603050405020304" pitchFamily="18" charset="0"/>
              <a:ea typeface="黑体" panose="02010609060101010101" pitchFamily="2" charset="-122"/>
            </a:endParaRPr>
          </a:p>
          <a:p>
            <a:pPr>
              <a:buNone/>
            </a:pPr>
            <a:r>
              <a:rPr lang="zh-CN" altLang="en-US">
                <a:latin typeface="Times New Roman" panose="02020603050405020304" pitchFamily="18" charset="0"/>
                <a:ea typeface="黑体" panose="02010609060101010101" pitchFamily="2" charset="-122"/>
              </a:rPr>
              <a:t>§</a:t>
            </a:r>
            <a:r>
              <a:rPr lang="en-US" altLang="zh-CN">
                <a:latin typeface="Times New Roman" panose="02020603050405020304" pitchFamily="18" charset="0"/>
                <a:ea typeface="黑体" panose="02010609060101010101" pitchFamily="2" charset="-122"/>
              </a:rPr>
              <a:t>3 </a:t>
            </a:r>
            <a:r>
              <a:rPr lang="zh-CN" altLang="en-US" dirty="0">
                <a:latin typeface="Times New Roman" panose="02020603050405020304" pitchFamily="18" charset="0"/>
                <a:ea typeface="黑体" panose="02010609060101010101" pitchFamily="2" charset="-122"/>
              </a:rPr>
              <a:t>感知准则函数和梯度下降法</a:t>
            </a:r>
            <a:endParaRPr lang="zh-CN" altLang="en-US" dirty="0">
              <a:latin typeface="Times New Roman" panose="02020603050405020304" pitchFamily="18" charset="0"/>
              <a:ea typeface="黑体" panose="02010609060101010101" pitchFamily="2" charset="-122"/>
            </a:endParaRPr>
          </a:p>
          <a:p>
            <a:pPr>
              <a:buNone/>
            </a:pPr>
            <a:r>
              <a:rPr lang="zh-CN" altLang="en-US">
                <a:latin typeface="Times New Roman" panose="02020603050405020304" pitchFamily="18" charset="0"/>
                <a:ea typeface="黑体" panose="02010609060101010101" pitchFamily="2" charset="-122"/>
              </a:rPr>
              <a:t>§</a:t>
            </a:r>
            <a:r>
              <a:rPr lang="en-US" altLang="zh-CN">
                <a:latin typeface="Times New Roman" panose="02020603050405020304" pitchFamily="18" charset="0"/>
                <a:ea typeface="黑体" panose="02010609060101010101" pitchFamily="2" charset="-122"/>
              </a:rPr>
              <a:t>4 </a:t>
            </a:r>
            <a:r>
              <a:rPr lang="zh-CN" altLang="en-US" dirty="0">
                <a:latin typeface="Times New Roman" panose="02020603050405020304" pitchFamily="18" charset="0"/>
                <a:ea typeface="黑体" panose="02010609060101010101" pitchFamily="2" charset="-122"/>
              </a:rPr>
              <a:t>最小平方误差</a:t>
            </a:r>
            <a:r>
              <a:rPr lang="en-US" altLang="zh-CN">
                <a:latin typeface="Times New Roman" panose="02020603050405020304" pitchFamily="18" charset="0"/>
                <a:ea typeface="黑体" panose="02010609060101010101" pitchFamily="2" charset="-122"/>
              </a:rPr>
              <a:t>(MSE)</a:t>
            </a:r>
            <a:r>
              <a:rPr lang="zh-CN" altLang="en-US" dirty="0">
                <a:latin typeface="Times New Roman" panose="02020603050405020304" pitchFamily="18" charset="0"/>
                <a:ea typeface="黑体" panose="02010609060101010101" pitchFamily="2" charset="-122"/>
              </a:rPr>
              <a:t>准则函数</a:t>
            </a:r>
            <a:endParaRPr lang="zh-CN" altLang="en-US" dirty="0">
              <a:latin typeface="Times New Roman" panose="02020603050405020304" pitchFamily="18" charset="0"/>
              <a:ea typeface="黑体" panose="02010609060101010101" pitchFamily="2" charset="-122"/>
            </a:endParaRPr>
          </a:p>
          <a:p>
            <a:pPr>
              <a:buNone/>
            </a:pPr>
            <a:r>
              <a:rPr lang="zh-CN" altLang="en-US">
                <a:latin typeface="Times New Roman" panose="02020603050405020304" pitchFamily="18" charset="0"/>
                <a:ea typeface="黑体" panose="02010609060101010101" pitchFamily="2" charset="-122"/>
              </a:rPr>
              <a:t>§</a:t>
            </a:r>
            <a:r>
              <a:rPr lang="en-US" altLang="zh-CN">
                <a:latin typeface="Times New Roman" panose="02020603050405020304" pitchFamily="18" charset="0"/>
                <a:ea typeface="黑体" panose="02010609060101010101" pitchFamily="2" charset="-122"/>
              </a:rPr>
              <a:t>5 Fisher</a:t>
            </a:r>
            <a:r>
              <a:rPr lang="zh-CN" altLang="en-US" dirty="0">
                <a:latin typeface="Times New Roman" panose="02020603050405020304" pitchFamily="18" charset="0"/>
                <a:ea typeface="黑体" panose="02010609060101010101" pitchFamily="2" charset="-122"/>
              </a:rPr>
              <a:t>线性判别函数</a:t>
            </a:r>
            <a:endParaRPr lang="zh-CN" altLang="en-US" dirty="0">
              <a:latin typeface="Times New Roman" panose="02020603050405020304" pitchFamily="18" charset="0"/>
              <a:ea typeface="黑体" panose="02010609060101010101" pitchFamily="2" charset="-122"/>
            </a:endParaRPr>
          </a:p>
          <a:p>
            <a:pPr>
              <a:buNone/>
            </a:pPr>
            <a:r>
              <a:rPr lang="zh-CN" altLang="en-US">
                <a:latin typeface="Times New Roman" panose="02020603050405020304" pitchFamily="18" charset="0"/>
                <a:ea typeface="黑体" panose="02010609060101010101" pitchFamily="2" charset="-122"/>
              </a:rPr>
              <a:t>§</a:t>
            </a:r>
            <a:r>
              <a:rPr lang="en-US" altLang="zh-CN">
                <a:latin typeface="Times New Roman" panose="02020603050405020304" pitchFamily="18" charset="0"/>
                <a:ea typeface="黑体" panose="02010609060101010101" pitchFamily="2" charset="-122"/>
              </a:rPr>
              <a:t>6 </a:t>
            </a:r>
            <a:r>
              <a:rPr lang="zh-CN" altLang="en-US" dirty="0">
                <a:latin typeface="Times New Roman" panose="02020603050405020304" pitchFamily="18" charset="0"/>
                <a:ea typeface="黑体" panose="02010609060101010101" pitchFamily="2" charset="-122"/>
              </a:rPr>
              <a:t>多类情况下的线性判别</a:t>
            </a:r>
            <a:endParaRPr lang="zh-CN" altLang="en-US" dirty="0">
              <a:latin typeface="Times New Roman" panose="02020603050405020304" pitchFamily="18" charset="0"/>
              <a:ea typeface="黑体" panose="02010609060101010101" pitchFamily="2" charset="-122"/>
            </a:endParaRPr>
          </a:p>
          <a:p>
            <a:pPr>
              <a:buNone/>
            </a:pPr>
            <a:endParaRPr lang="zh-CN" altLang="en-US" dirty="0">
              <a:latin typeface="Times New Roman" panose="02020603050405020304" pitchFamily="18" charset="0"/>
              <a:ea typeface="黑体" panose="02010609060101010101" pitchFamily="2" charset="-122"/>
            </a:endParaRPr>
          </a:p>
          <a:p>
            <a:pPr>
              <a:buNone/>
            </a:pPr>
            <a:endParaRPr lang="zh-CN" altLang="en-US" dirty="0">
              <a:latin typeface="Times New Roman" panose="02020603050405020304" pitchFamily="18" charset="0"/>
              <a:ea typeface="黑体" panose="0201060906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占位符 46082"/>
          <p:cNvSpPr>
            <a:spLocks noGrp="1"/>
          </p:cNvSpPr>
          <p:nvPr>
            <p:ph type="body" idx="4294967295"/>
          </p:nvPr>
        </p:nvSpPr>
        <p:spPr>
          <a:xfrm>
            <a:off x="0" y="476250"/>
            <a:ext cx="8075930" cy="5695950"/>
          </a:xfrm>
        </p:spPr>
        <p:txBody>
          <a:bodyPr/>
          <a:lstStyle/>
          <a:p>
            <a:pPr>
              <a:buNone/>
            </a:pP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1. </a:t>
            </a:r>
            <a:r>
              <a:rPr lang="zh-CN" altLang="en-US" sz="2800" dirty="0">
                <a:solidFill>
                  <a:schemeClr val="bg2">
                    <a:lumMod val="60000"/>
                    <a:lumOff val="40000"/>
                  </a:schemeClr>
                </a:solidFill>
                <a:latin typeface="Times New Roman" panose="02020603050405020304" pitchFamily="18" charset="0"/>
                <a:ea typeface="黑体" panose="02010609060101010101" pitchFamily="2" charset="-122"/>
              </a:rPr>
              <a:t>定义几个基本参量：</a:t>
            </a:r>
            <a:r>
              <a:rPr lang="zh-CN" altLang="en-US" sz="2800" dirty="0">
                <a:latin typeface="Times New Roman" panose="02020603050405020304" pitchFamily="18" charset="0"/>
                <a:ea typeface="黑体" panose="02010609060101010101" pitchFamily="2" charset="-122"/>
              </a:rPr>
              <a:t>（均值、离散度）</a:t>
            </a:r>
            <a:endParaRPr lang="zh-CN" altLang="en-US" sz="2800" dirty="0">
              <a:latin typeface="Times New Roman" panose="02020603050405020304" pitchFamily="18" charset="0"/>
              <a:ea typeface="黑体" panose="02010609060101010101" pitchFamily="2" charset="-122"/>
            </a:endParaRPr>
          </a:p>
          <a:p>
            <a:pPr>
              <a:buNone/>
            </a:pPr>
            <a:r>
              <a:rPr lang="en-US" altLang="zh-CN" sz="2800">
                <a:latin typeface="Times New Roman" panose="02020603050405020304" pitchFamily="18" charset="0"/>
                <a:ea typeface="黑体" panose="02010609060101010101" pitchFamily="2" charset="-122"/>
              </a:rPr>
              <a:t>⑴</a:t>
            </a:r>
            <a:r>
              <a:rPr lang="en-US" altLang="zh-CN" sz="2600">
                <a:latin typeface="Times New Roman" panose="02020603050405020304" pitchFamily="18" charset="0"/>
                <a:ea typeface="黑体" panose="02010609060101010101" pitchFamily="2" charset="-122"/>
              </a:rPr>
              <a:t>  </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设有</a:t>
            </a:r>
            <a:r>
              <a:rPr lang="en-US" altLang="zh-CN" sz="2600" b="1" i="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N</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个</a:t>
            </a:r>
            <a:r>
              <a:rPr lang="en-US" altLang="zh-CN" sz="2600" b="1" i="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维样本，</a:t>
            </a:r>
            <a:r>
              <a:rPr lang="en-US" altLang="zh-CN" sz="2600" b="1" i="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en-US" altLang="zh-CN" sz="2600" b="1" baseline="-25000"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sz="2600" b="1" i="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en-US" altLang="zh-CN" sz="2600" b="1" i="1" baseline="-25000"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N</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，其中 </a:t>
            </a:r>
            <a:r>
              <a:rPr lang="en-US" altLang="zh-CN" sz="2600" b="1" i="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N</a:t>
            </a:r>
            <a:r>
              <a:rPr lang="en-US" altLang="zh-CN" sz="2600" b="1" baseline="-25000"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1 </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个属于</a:t>
            </a:r>
            <a:r>
              <a:rPr lang="en-US" altLang="zh-CN" sz="2600" b="1" i="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ω</a:t>
            </a:r>
            <a:r>
              <a:rPr lang="en-US" altLang="zh-CN" sz="2600" b="1" baseline="-25000"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类的样本记</a:t>
            </a:r>
            <a:r>
              <a:rPr lang="en-US" altLang="zh-CN"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为子集 </a:t>
            </a:r>
            <a:r>
              <a:rPr lang="en-US" altLang="zh-CN"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en-US" altLang="zh-CN" sz="2600" b="1" baseline="-28000"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1</a:t>
            </a:r>
            <a:r>
              <a:rPr lang="en-US" altLang="zh-CN"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600" b="1" i="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N</a:t>
            </a:r>
            <a:r>
              <a:rPr lang="en-US" altLang="zh-CN" sz="2600" b="1" baseline="-25000"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个属于</a:t>
            </a:r>
            <a:r>
              <a:rPr lang="en-US" altLang="zh-CN" sz="2600" b="1" i="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ω</a:t>
            </a:r>
            <a:r>
              <a:rPr lang="en-US" altLang="zh-CN" sz="2600" b="1" baseline="-25000"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类的样本</a:t>
            </a:r>
            <a:r>
              <a:rPr lang="en-US" altLang="zh-CN"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记为</a:t>
            </a:r>
            <a:r>
              <a:rPr lang="en-US" altLang="zh-CN"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en-US" altLang="zh-CN" sz="2600" b="1" baseline="-28000"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26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cs typeface="Times New Roman" panose="02020603050405020304" pitchFamily="18" charset="0"/>
              </a:rPr>
              <a:t> </a:t>
            </a:r>
            <a:r>
              <a:rPr lang="zh-CN" altLang="en-US" sz="26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 </a:t>
            </a:r>
            <a:endPar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endParaRPr>
          </a:p>
          <a:p>
            <a:pPr>
              <a:lnSpc>
                <a:spcPct val="100000"/>
              </a:lnSpc>
            </a:pPr>
            <a:r>
              <a:rPr lang="en-US" altLang="zh-CN"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各类样本均值向量</a:t>
            </a:r>
            <a:r>
              <a:rPr lang="en-US" altLang="zh-CN" sz="2800" b="1" i="1">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m</a:t>
            </a:r>
            <a:r>
              <a:rPr lang="en-US" altLang="zh-CN" i="1" baseline="-2500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i</a:t>
            </a:r>
            <a:r>
              <a:rPr lang="en-US" altLang="zh-CN" sz="360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 </a:t>
            </a:r>
            <a:r>
              <a:rPr lang="zh-CN" altLang="en-US" sz="2800">
                <a:latin typeface="Times New Roman" panose="02020603050405020304" pitchFamily="18" charset="0"/>
                <a:ea typeface="黑体" panose="02010609060101010101" pitchFamily="2" charset="-122"/>
              </a:rPr>
              <a:t>，</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第</a:t>
            </a:r>
            <a:r>
              <a:rPr lang="en-US" altLang="zh-CN" sz="2800" i="1">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i</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类</a:t>
            </a:r>
            <a:r>
              <a:rPr lang="en-US" altLang="zh-CN" sz="2800" i="1">
                <a:latin typeface="Times New Roman" panose="02020603050405020304" pitchFamily="18" charset="0"/>
                <a:ea typeface="黑体" panose="02010609060101010101" pitchFamily="2" charset="-122"/>
              </a:rPr>
              <a:t>d </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维样本均值向量</a:t>
            </a:r>
            <a:endParaRPr lang="zh-CN" altLang="en-US" sz="2800" dirty="0">
              <a:latin typeface="Times New Roman" panose="02020603050405020304" pitchFamily="18" charset="0"/>
              <a:ea typeface="黑体" panose="02010609060101010101" pitchFamily="2" charset="-122"/>
            </a:endParaRPr>
          </a:p>
          <a:p>
            <a:pPr>
              <a:lnSpc>
                <a:spcPct val="100000"/>
              </a:lnSpc>
              <a:spcBef>
                <a:spcPct val="10000"/>
              </a:spcBef>
              <a:buNone/>
            </a:pPr>
            <a:endParaRPr lang="zh-CN" altLang="en-US" sz="2800" dirty="0">
              <a:latin typeface="Times New Roman" panose="02020603050405020304" pitchFamily="18" charset="0"/>
              <a:ea typeface="黑体" panose="02010609060101010101" pitchFamily="2" charset="-122"/>
            </a:endParaRPr>
          </a:p>
          <a:p>
            <a:pPr>
              <a:lnSpc>
                <a:spcPct val="100000"/>
              </a:lnSpc>
              <a:spcBef>
                <a:spcPct val="10000"/>
              </a:spcBef>
              <a:buNone/>
            </a:pPr>
            <a:endParaRPr lang="zh-CN" altLang="en-US" sz="2800" dirty="0">
              <a:latin typeface="Times New Roman" panose="02020603050405020304" pitchFamily="18" charset="0"/>
              <a:ea typeface="黑体" panose="02010609060101010101" pitchFamily="2" charset="-122"/>
            </a:endParaRPr>
          </a:p>
          <a:p>
            <a:pPr>
              <a:lnSpc>
                <a:spcPct val="100000"/>
              </a:lnSpc>
              <a:spcBef>
                <a:spcPct val="10000"/>
              </a:spcBef>
            </a:pPr>
            <a:r>
              <a:rPr lang="zh-CN" altLang="en-US" sz="2800" dirty="0">
                <a:latin typeface="Times New Roman" panose="02020603050405020304" pitchFamily="18" charset="0"/>
                <a:ea typeface="黑体" panose="02010609060101010101" pitchFamily="2" charset="-122"/>
              </a:rPr>
              <a:t>   </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样本</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类内离散度矩阵</a:t>
            </a:r>
            <a:r>
              <a:rPr lang="zh-CN" altLang="en-US" sz="26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600" b="1" i="1" baseline="-25000"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和</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总类内离散度矩阵</a:t>
            </a:r>
            <a:r>
              <a:rPr lang="zh-CN" altLang="en-US" sz="26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600" b="1" i="1" baseline="-25000"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w</a:t>
            </a:r>
            <a:endPar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lnSpc>
                <a:spcPct val="100000"/>
              </a:lnSpc>
              <a:spcBef>
                <a:spcPct val="10000"/>
              </a:spcBef>
              <a:buNone/>
            </a:pPr>
            <a:endParaRPr lang="en-US" altLang="zh-CN" sz="2800" b="1">
              <a:latin typeface="Times New Roman" panose="02020603050405020304" pitchFamily="18" charset="0"/>
              <a:ea typeface="黑体" panose="02010609060101010101" pitchFamily="2" charset="-122"/>
            </a:endParaRPr>
          </a:p>
          <a:p>
            <a:pPr>
              <a:lnSpc>
                <a:spcPct val="100000"/>
              </a:lnSpc>
              <a:spcBef>
                <a:spcPct val="10000"/>
              </a:spcBef>
              <a:buNone/>
            </a:pPr>
            <a:r>
              <a:rPr lang="en-US" altLang="zh-CN" sz="2800">
                <a:latin typeface="Times New Roman" panose="02020603050405020304" pitchFamily="18" charset="0"/>
                <a:ea typeface="黑体" panose="02010609060101010101" pitchFamily="2" charset="-122"/>
              </a:rPr>
              <a:t> </a:t>
            </a:r>
            <a:endParaRPr lang="en-US" altLang="zh-CN" sz="2800">
              <a:latin typeface="Times New Roman" panose="02020603050405020304" pitchFamily="18" charset="0"/>
              <a:ea typeface="黑体" panose="02010609060101010101" pitchFamily="2" charset="-122"/>
            </a:endParaRPr>
          </a:p>
          <a:p>
            <a:pPr>
              <a:lnSpc>
                <a:spcPct val="100000"/>
              </a:lnSpc>
              <a:spcBef>
                <a:spcPct val="10000"/>
              </a:spcBef>
              <a:buNone/>
            </a:pPr>
            <a:endParaRPr lang="en-US" altLang="zh-CN" sz="2800">
              <a:latin typeface="Times New Roman" panose="02020603050405020304" pitchFamily="18" charset="0"/>
              <a:ea typeface="黑体" panose="02010609060101010101" pitchFamily="2" charset="-122"/>
            </a:endParaRPr>
          </a:p>
          <a:p>
            <a:pPr>
              <a:lnSpc>
                <a:spcPct val="115000"/>
              </a:lnSpc>
              <a:spcBef>
                <a:spcPct val="10000"/>
              </a:spcBef>
            </a:pP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样本</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类间离散度矩阵</a:t>
            </a:r>
            <a:r>
              <a:rPr lang="en-US" altLang="zh-CN" sz="2400" b="1" i="1" err="1">
                <a:solidFill>
                  <a:schemeClr val="bg2">
                    <a:lumMod val="60000"/>
                    <a:lumOff val="40000"/>
                  </a:schemeClr>
                </a:solidFill>
                <a:latin typeface="Times New Roman" panose="02020603050405020304" pitchFamily="18" charset="0"/>
                <a:ea typeface="黑体" panose="02010609060101010101" pitchFamily="2" charset="-122"/>
              </a:rPr>
              <a:t>S</a:t>
            </a:r>
            <a:r>
              <a:rPr lang="en-US" altLang="zh-CN" sz="2400" b="1" i="1" baseline="-25000" err="1">
                <a:solidFill>
                  <a:schemeClr val="bg2">
                    <a:lumMod val="60000"/>
                    <a:lumOff val="40000"/>
                  </a:schemeClr>
                </a:solidFill>
                <a:latin typeface="Times New Roman" panose="02020603050405020304" pitchFamily="18" charset="0"/>
                <a:ea typeface="黑体" panose="02010609060101010101" pitchFamily="2" charset="-122"/>
              </a:rPr>
              <a:t>b</a:t>
            </a:r>
            <a:endParaRPr lang="en-US" altLang="zh-CN" sz="2400" b="1" i="1" baseline="-25000">
              <a:latin typeface="Times New Roman" panose="02020603050405020304" pitchFamily="18" charset="0"/>
              <a:ea typeface="黑体" panose="02010609060101010101" pitchFamily="2" charset="-122"/>
            </a:endParaRPr>
          </a:p>
          <a:p>
            <a:pPr>
              <a:lnSpc>
                <a:spcPct val="115000"/>
              </a:lnSpc>
              <a:spcBef>
                <a:spcPct val="10000"/>
              </a:spcBef>
              <a:buNone/>
            </a:pPr>
            <a:endParaRPr lang="en-US" altLang="zh-CN" sz="2400" b="1" i="1" err="1">
              <a:latin typeface="Times New Roman" panose="02020603050405020304" pitchFamily="18" charset="0"/>
              <a:ea typeface="黑体" panose="02010609060101010101" pitchFamily="2" charset="-122"/>
            </a:endParaRPr>
          </a:p>
          <a:p>
            <a:pPr>
              <a:lnSpc>
                <a:spcPct val="115000"/>
              </a:lnSpc>
              <a:spcBef>
                <a:spcPct val="10000"/>
              </a:spcBef>
              <a:buNone/>
            </a:pPr>
            <a:r>
              <a:rPr lang="en-US" altLang="zh-CN" sz="2400" b="1" i="1" err="1">
                <a:latin typeface="Times New Roman" panose="02020603050405020304" pitchFamily="18" charset="0"/>
                <a:ea typeface="黑体" panose="02010609060101010101" pitchFamily="2" charset="-122"/>
              </a:rPr>
              <a:t>     S</a:t>
            </a:r>
            <a:r>
              <a:rPr lang="en-US" altLang="zh-CN" sz="2400" b="1" i="1" baseline="-25000" err="1">
                <a:latin typeface="Times New Roman" panose="02020603050405020304" pitchFamily="18" charset="0"/>
                <a:ea typeface="黑体" panose="02010609060101010101" pitchFamily="2" charset="-122"/>
              </a:rPr>
              <a:t>w</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i="1" err="1">
                <a:latin typeface="Times New Roman" panose="02020603050405020304" pitchFamily="18" charset="0"/>
                <a:ea typeface="黑体" panose="02010609060101010101" pitchFamily="2" charset="-122"/>
              </a:rPr>
              <a:t>S</a:t>
            </a:r>
            <a:r>
              <a:rPr lang="en-US" altLang="zh-CN" sz="2400" i="1" baseline="-25000" err="1">
                <a:latin typeface="Times New Roman" panose="02020603050405020304" pitchFamily="18" charset="0"/>
                <a:ea typeface="黑体" panose="02010609060101010101" pitchFamily="2" charset="-122"/>
              </a:rPr>
              <a:t>b</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是对称半正定矩阵，且当</a:t>
            </a:r>
            <a:r>
              <a:rPr lang="en-US" altLang="zh-CN" sz="2800" i="1">
                <a:latin typeface="Times New Roman" panose="02020603050405020304" pitchFamily="18" charset="0"/>
                <a:ea typeface="黑体" panose="02010609060101010101" pitchFamily="2" charset="-122"/>
              </a:rPr>
              <a:t>N&gt;d</a:t>
            </a:r>
            <a:r>
              <a:rPr lang="zh-CN" altLang="en-US" sz="2800" dirty="0">
                <a:latin typeface="Times New Roman" panose="02020603050405020304" pitchFamily="18" charset="0"/>
                <a:ea typeface="黑体" panose="02010609060101010101" pitchFamily="2" charset="-122"/>
              </a:rPr>
              <a:t>，</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是非奇异。</a:t>
            </a:r>
            <a:endPar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084" name="对象 46083"/>
          <p:cNvGraphicFramePr/>
          <p:nvPr/>
        </p:nvGraphicFramePr>
        <p:xfrm>
          <a:off x="2411095" y="2421255"/>
          <a:ext cx="3253740" cy="929005"/>
        </p:xfrm>
        <a:graphic>
          <a:graphicData uri="http://schemas.openxmlformats.org/presentationml/2006/ole">
            <mc:AlternateContent xmlns:mc="http://schemas.openxmlformats.org/markup-compatibility/2006">
              <mc:Choice xmlns:v="urn:schemas-microsoft-com:vml" Requires="v">
                <p:oleObj spid="_x0000_s10244" name="" r:id="rId1" imgW="1816100" imgH="469900" progId="Equation.3">
                  <p:embed/>
                </p:oleObj>
              </mc:Choice>
              <mc:Fallback>
                <p:oleObj name="" r:id="rId1" imgW="1816100" imgH="469900" progId="Equation.3">
                  <p:embed/>
                  <p:pic>
                    <p:nvPicPr>
                      <p:cNvPr id="0" name="图片 3117"/>
                      <p:cNvPicPr/>
                      <p:nvPr/>
                    </p:nvPicPr>
                    <p:blipFill>
                      <a:blip r:embed="rId2"/>
                      <a:stretch>
                        <a:fillRect/>
                      </a:stretch>
                    </p:blipFill>
                    <p:spPr>
                      <a:xfrm>
                        <a:off x="2411095" y="2421255"/>
                        <a:ext cx="3253740" cy="929005"/>
                      </a:xfrm>
                      <a:prstGeom prst="rect">
                        <a:avLst/>
                      </a:prstGeom>
                      <a:noFill/>
                      <a:ln w="38100">
                        <a:noFill/>
                        <a:miter/>
                      </a:ln>
                    </p:spPr>
                  </p:pic>
                </p:oleObj>
              </mc:Fallback>
            </mc:AlternateContent>
          </a:graphicData>
        </a:graphic>
      </p:graphicFrame>
      <p:graphicFrame>
        <p:nvGraphicFramePr>
          <p:cNvPr id="46085" name="对象 46084"/>
          <p:cNvGraphicFramePr/>
          <p:nvPr/>
        </p:nvGraphicFramePr>
        <p:xfrm>
          <a:off x="1979930" y="4004945"/>
          <a:ext cx="3763645" cy="1208405"/>
        </p:xfrm>
        <a:graphic>
          <a:graphicData uri="http://schemas.openxmlformats.org/presentationml/2006/ole">
            <mc:AlternateContent xmlns:mc="http://schemas.openxmlformats.org/markup-compatibility/2006">
              <mc:Choice xmlns:v="urn:schemas-microsoft-com:vml" Requires="v">
                <p:oleObj spid="_x0000_s10245" name="" r:id="rId3" imgW="2159000" imgH="609600" progId="Equation.3">
                  <p:embed/>
                </p:oleObj>
              </mc:Choice>
              <mc:Fallback>
                <p:oleObj name="" r:id="rId3" imgW="2159000" imgH="609600" progId="Equation.3">
                  <p:embed/>
                  <p:pic>
                    <p:nvPicPr>
                      <p:cNvPr id="0" name="图片 3116"/>
                      <p:cNvPicPr/>
                      <p:nvPr/>
                    </p:nvPicPr>
                    <p:blipFill>
                      <a:blip r:embed="rId4"/>
                      <a:stretch>
                        <a:fillRect/>
                      </a:stretch>
                    </p:blipFill>
                    <p:spPr>
                      <a:xfrm>
                        <a:off x="1979930" y="4004945"/>
                        <a:ext cx="3763645" cy="1208405"/>
                      </a:xfrm>
                      <a:prstGeom prst="rect">
                        <a:avLst/>
                      </a:prstGeom>
                      <a:noFill/>
                      <a:ln w="38100">
                        <a:noFill/>
                        <a:miter/>
                      </a:ln>
                    </p:spPr>
                  </p:pic>
                </p:oleObj>
              </mc:Fallback>
            </mc:AlternateContent>
          </a:graphicData>
        </a:graphic>
      </p:graphicFrame>
      <p:graphicFrame>
        <p:nvGraphicFramePr>
          <p:cNvPr id="46086" name="对象 46085"/>
          <p:cNvGraphicFramePr/>
          <p:nvPr/>
        </p:nvGraphicFramePr>
        <p:xfrm>
          <a:off x="1547495" y="5733415"/>
          <a:ext cx="3629025" cy="541338"/>
        </p:xfrm>
        <a:graphic>
          <a:graphicData uri="http://schemas.openxmlformats.org/presentationml/2006/ole">
            <mc:AlternateContent xmlns:mc="http://schemas.openxmlformats.org/markup-compatibility/2006">
              <mc:Choice xmlns:v="urn:schemas-microsoft-com:vml" Requires="v">
                <p:oleObj spid="_x0000_s10246" name="" r:id="rId5" imgW="1612265" imgH="241300" progId="Equation.3">
                  <p:embed/>
                </p:oleObj>
              </mc:Choice>
              <mc:Fallback>
                <p:oleObj name="" r:id="rId5" imgW="1612265" imgH="241300" progId="Equation.3">
                  <p:embed/>
                  <p:pic>
                    <p:nvPicPr>
                      <p:cNvPr id="0" name="图片 3110"/>
                      <p:cNvPicPr/>
                      <p:nvPr/>
                    </p:nvPicPr>
                    <p:blipFill>
                      <a:blip r:embed="rId6"/>
                      <a:stretch>
                        <a:fillRect/>
                      </a:stretch>
                    </p:blipFill>
                    <p:spPr>
                      <a:xfrm>
                        <a:off x="1547495" y="5733415"/>
                        <a:ext cx="3629025" cy="5413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086"/>
                                        </p:tgtEl>
                                        <p:attrNameLst>
                                          <p:attrName>style.visibility</p:attrName>
                                        </p:attrNameLst>
                                      </p:cBhvr>
                                      <p:to>
                                        <p:strVal val="visible"/>
                                      </p:to>
                                    </p:set>
                                    <p:animEffect transition="in" filter="wipe(left)">
                                      <p:cBhvr>
                                        <p:cTn id="27" dur="500"/>
                                        <p:tgtEl>
                                          <p:spTgt spid="46086"/>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46083">
                                            <p:txEl>
                                              <p:pRg st="11" end="11"/>
                                            </p:txEl>
                                          </p:spTgt>
                                        </p:tgtEl>
                                        <p:attrNameLst>
                                          <p:attrName>style.visibility</p:attrName>
                                        </p:attrNameLst>
                                      </p:cBhvr>
                                      <p:to>
                                        <p:strVal val="visible"/>
                                      </p:to>
                                    </p:set>
                                    <p:animEffect transition="in" filter="wheel(1)">
                                      <p:cBhvr>
                                        <p:cTn id="32" dur="2000"/>
                                        <p:tgtEl>
                                          <p:spTgt spid="460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文本占位符 47106"/>
          <p:cNvSpPr>
            <a:spLocks noGrp="1"/>
          </p:cNvSpPr>
          <p:nvPr>
            <p:ph type="body" idx="4294967295"/>
          </p:nvPr>
        </p:nvSpPr>
        <p:spPr>
          <a:xfrm>
            <a:off x="0" y="476250"/>
            <a:ext cx="8135620" cy="5905500"/>
          </a:xfrm>
        </p:spPr>
        <p:txBody>
          <a:bodyPr/>
          <a:lstStyle/>
          <a:p>
            <a:pPr>
              <a:buNone/>
            </a:pPr>
            <a:r>
              <a:rPr lang="en-US" altLang="zh-CN" sz="2800">
                <a:latin typeface="黑体" panose="02010609060101010101" pitchFamily="2" charset="-122"/>
                <a:ea typeface="黑体" panose="02010609060101010101" pitchFamily="2" charset="-122"/>
              </a:rPr>
              <a:t>⑵</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在一维</a:t>
            </a:r>
            <a:r>
              <a:rPr lang="en-US" altLang="zh-CN" sz="2800">
                <a:latin typeface="Times New Roman" panose="02020603050405020304" pitchFamily="18" charset="0"/>
                <a:ea typeface="黑体" panose="02010609060101010101" pitchFamily="2" charset="-122"/>
              </a:rPr>
              <a:t>Y</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空间  (样本在直线</a:t>
            </a:r>
            <a:r>
              <a:rPr lang="en-US" altLang="zh-CN" sz="2800" i="1">
                <a:latin typeface="Times New Roman" panose="02020603050405020304" pitchFamily="18" charset="0"/>
                <a:ea typeface="黑体" panose="02010609060101010101" pitchFamily="2" charset="-122"/>
              </a:rPr>
              <a:t>AB</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上投影)</a:t>
            </a:r>
            <a:endPar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a:latin typeface="黑体" panose="02010609060101010101" pitchFamily="2" charset="-122"/>
                <a:ea typeface="黑体" panose="02010609060101010101" pitchFamily="2" charset="-122"/>
              </a:rPr>
              <a:t>  </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各类样本</a:t>
            </a:r>
            <a:r>
              <a:rPr lang="zh-CN" altLang="en-US" sz="26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均值</a:t>
            </a:r>
            <a:r>
              <a:rPr lang="en-US" altLang="zh-CN" sz="2800" i="1">
                <a:solidFill>
                  <a:srgbClr val="FF0000"/>
                </a:solidFill>
                <a:latin typeface="Times New Roman" panose="02020603050405020304" pitchFamily="18" charset="0"/>
                <a:ea typeface="黑体" panose="02010609060101010101" pitchFamily="2" charset="-122"/>
              </a:rPr>
              <a:t>m</a:t>
            </a:r>
            <a:r>
              <a:rPr lang="en-US" altLang="zh-CN" i="1" baseline="-25000">
                <a:solidFill>
                  <a:srgbClr val="FF0000"/>
                </a:solidFill>
                <a:latin typeface="Times New Roman" panose="02020603050405020304" pitchFamily="18" charset="0"/>
                <a:ea typeface="黑体" panose="02010609060101010101" pitchFamily="2" charset="-122"/>
              </a:rPr>
              <a:t>i</a:t>
            </a:r>
            <a:r>
              <a:rPr lang="en-US" altLang="zh-CN" sz="2800" i="1" baseline="30000">
                <a:solidFill>
                  <a:srgbClr val="FF0000"/>
                </a:solidFill>
                <a:latin typeface="Times New Roman" panose="02020603050405020304" pitchFamily="18" charset="0"/>
                <a:ea typeface="黑体" panose="02010609060101010101" pitchFamily="2" charset="-122"/>
              </a:rPr>
              <a:t>*</a:t>
            </a:r>
            <a:r>
              <a:rPr lang="en-US" altLang="zh-CN" sz="2800">
                <a:latin typeface="Times New Roman" panose="02020603050405020304" pitchFamily="18" charset="0"/>
                <a:ea typeface="黑体" panose="02010609060101010101" pitchFamily="2" charset="-122"/>
              </a:rPr>
              <a:t>,</a:t>
            </a:r>
            <a:r>
              <a:rPr lang="en-US" altLang="zh-CN" sz="2800" i="1">
                <a:latin typeface="Times New Roman" panose="02020603050405020304" pitchFamily="18" charset="0"/>
                <a:ea typeface="黑体" panose="02010609060101010101" pitchFamily="2" charset="-122"/>
              </a:rPr>
              <a:t> i </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类的均值</a:t>
            </a:r>
            <a:endParaRPr lang="zh-CN" altLang="en-US" sz="2800" dirty="0">
              <a:latin typeface="黑体" panose="02010609060101010101" pitchFamily="2" charset="-122"/>
              <a:ea typeface="黑体" panose="02010609060101010101" pitchFamily="2" charset="-122"/>
            </a:endParaRPr>
          </a:p>
          <a:p>
            <a:pPr>
              <a:buNone/>
            </a:pPr>
            <a:endParaRPr lang="zh-CN" altLang="en-US" sz="2800">
              <a:latin typeface="黑体" panose="02010609060101010101" pitchFamily="2" charset="-122"/>
              <a:ea typeface="黑体" panose="02010609060101010101" pitchFamily="2" charset="-122"/>
            </a:endParaRPr>
          </a:p>
          <a:p>
            <a:pPr>
              <a:buNone/>
            </a:pPr>
            <a:endParaRPr lang="zh-CN" altLang="en-US" sz="2800">
              <a:latin typeface="黑体" panose="02010609060101010101" pitchFamily="2" charset="-122"/>
              <a:ea typeface="黑体" panose="02010609060101010101" pitchFamily="2" charset="-122"/>
            </a:endParaRPr>
          </a:p>
          <a:p>
            <a:pPr>
              <a:buNone/>
            </a:pPr>
            <a:endParaRPr lang="zh-CN" altLang="en-US" sz="2800" dirty="0">
              <a:latin typeface="黑体" panose="02010609060101010101" pitchFamily="2" charset="-122"/>
              <a:ea typeface="黑体" panose="02010609060101010101" pitchFamily="2" charset="-122"/>
            </a:endParaRPr>
          </a:p>
          <a:p>
            <a:r>
              <a:rPr lang="zh-CN" altLang="en-US" sz="2800" dirty="0">
                <a:latin typeface="黑体" panose="02010609060101010101" pitchFamily="2" charset="-122"/>
                <a:ea typeface="黑体" panose="02010609060101010101" pitchFamily="2" charset="-122"/>
              </a:rPr>
              <a:t>  </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样本</a:t>
            </a:r>
            <a:r>
              <a:rPr lang="zh-CN" altLang="en-US" sz="26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类内离散度</a:t>
            </a:r>
            <a:r>
              <a:rPr lang="en-US" altLang="zh-CN" sz="2800" i="1">
                <a:solidFill>
                  <a:srgbClr val="FF0000"/>
                </a:solidFill>
                <a:latin typeface="Times New Roman" panose="02020603050405020304" pitchFamily="18" charset="0"/>
                <a:ea typeface="黑体" panose="02010609060101010101" pitchFamily="2" charset="-122"/>
              </a:rPr>
              <a:t>S</a:t>
            </a:r>
            <a:r>
              <a:rPr lang="en-US" altLang="zh-CN" i="1" baseline="-25000">
                <a:solidFill>
                  <a:srgbClr val="FF0000"/>
                </a:solidFill>
                <a:latin typeface="Times New Roman" panose="02020603050405020304" pitchFamily="18" charset="0"/>
                <a:ea typeface="黑体" panose="02010609060101010101" pitchFamily="2" charset="-122"/>
              </a:rPr>
              <a:t>i</a:t>
            </a:r>
            <a:r>
              <a:rPr lang="en-US" altLang="zh-CN" sz="2800" baseline="30000">
                <a:solidFill>
                  <a:srgbClr val="FF0000"/>
                </a:solidFill>
                <a:latin typeface="Times New Roman" panose="02020603050405020304" pitchFamily="18" charset="0"/>
                <a:ea typeface="黑体" panose="02010609060101010101" pitchFamily="2" charset="-122"/>
              </a:rPr>
              <a:t>*2</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和</a:t>
            </a:r>
            <a:r>
              <a:rPr lang="zh-CN" altLang="en-US" sz="26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类内总离散度</a:t>
            </a:r>
            <a:r>
              <a:rPr lang="en-US" altLang="zh-CN" sz="2800" i="1" err="1">
                <a:solidFill>
                  <a:srgbClr val="FF0000"/>
                </a:solidFill>
                <a:latin typeface="Times New Roman" panose="02020603050405020304" pitchFamily="18" charset="0"/>
                <a:ea typeface="黑体" panose="02010609060101010101" pitchFamily="2" charset="-122"/>
              </a:rPr>
              <a:t>S</a:t>
            </a:r>
            <a:r>
              <a:rPr lang="en-US" altLang="zh-CN" i="1" baseline="-25000" err="1">
                <a:solidFill>
                  <a:srgbClr val="FF0000"/>
                </a:solidFill>
                <a:latin typeface="Times New Roman" panose="02020603050405020304" pitchFamily="18" charset="0"/>
                <a:ea typeface="黑体" panose="02010609060101010101" pitchFamily="2" charset="-122"/>
              </a:rPr>
              <a:t>w</a:t>
            </a:r>
            <a:r>
              <a:rPr lang="en-US" altLang="zh-CN" sz="2800" i="1" baseline="30000">
                <a:solidFill>
                  <a:srgbClr val="FF0000"/>
                </a:solidFill>
                <a:latin typeface="Times New Roman" panose="02020603050405020304" pitchFamily="18" charset="0"/>
                <a:ea typeface="黑体" panose="02010609060101010101" pitchFamily="2" charset="-122"/>
              </a:rPr>
              <a:t>*</a:t>
            </a:r>
            <a:endParaRPr lang="en-US" altLang="zh-CN" sz="2800" i="1">
              <a:solidFill>
                <a:srgbClr val="FF0000"/>
              </a:solidFill>
              <a:latin typeface="Times New Roman" panose="02020603050405020304" pitchFamily="18" charset="0"/>
              <a:ea typeface="黑体" panose="02010609060101010101" pitchFamily="2" charset="-122"/>
            </a:endParaRPr>
          </a:p>
          <a:p>
            <a:pPr>
              <a:lnSpc>
                <a:spcPct val="85000"/>
              </a:lnSpc>
              <a:buNone/>
            </a:pPr>
            <a:r>
              <a:rPr lang="en-US" altLang="zh-CN" sz="2800">
                <a:latin typeface="黑体" panose="02010609060101010101" pitchFamily="2" charset="-122"/>
                <a:ea typeface="黑体" panose="02010609060101010101" pitchFamily="2" charset="-122"/>
              </a:rPr>
              <a:t>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表示同类模式密集程度</a:t>
            </a:r>
            <a:endParaRPr lang="zh-CN" altLang="en-US" sz="2800" dirty="0">
              <a:solidFill>
                <a:schemeClr val="bg2">
                  <a:lumMod val="60000"/>
                  <a:lumOff val="40000"/>
                </a:schemeClr>
              </a:solidFill>
              <a:latin typeface="黑体" panose="02010609060101010101" pitchFamily="2" charset="-122"/>
              <a:ea typeface="黑体" panose="02010609060101010101" pitchFamily="2" charset="-122"/>
            </a:endParaRPr>
          </a:p>
          <a:p>
            <a:pPr>
              <a:lnSpc>
                <a:spcPct val="85000"/>
              </a:lnSpc>
              <a:buNone/>
            </a:pPr>
            <a:endParaRPr lang="zh-CN" altLang="en-US" sz="2800" dirty="0">
              <a:latin typeface="黑体" panose="02010609060101010101" pitchFamily="2" charset="-122"/>
              <a:ea typeface="黑体" panose="02010609060101010101" pitchFamily="2" charset="-122"/>
            </a:endParaRPr>
          </a:p>
          <a:p>
            <a:pPr>
              <a:lnSpc>
                <a:spcPct val="85000"/>
              </a:lnSpc>
              <a:buNone/>
            </a:pPr>
            <a:endParaRPr lang="zh-CN" altLang="en-US" sz="2800" dirty="0">
              <a:latin typeface="黑体" panose="02010609060101010101" pitchFamily="2" charset="-122"/>
              <a:ea typeface="黑体" panose="02010609060101010101" pitchFamily="2" charset="-122"/>
            </a:endParaRPr>
          </a:p>
          <a:p>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投影后，在一维空间里各类样本尽可能分开，即均值差</a:t>
            </a:r>
            <a:r>
              <a:rPr lang="en-US" altLang="zh-CN" sz="2800">
                <a:latin typeface="黑体" panose="02010609060101010101" pitchFamily="2" charset="-122"/>
                <a:ea typeface="黑体" panose="02010609060101010101" pitchFamily="2" charset="-122"/>
              </a:rPr>
              <a:t>(</a:t>
            </a:r>
            <a:r>
              <a:rPr lang="en-US" altLang="zh-CN" sz="2800" i="1">
                <a:latin typeface="Times New Roman" panose="02020603050405020304" pitchFamily="18" charset="0"/>
                <a:ea typeface="黑体" panose="02010609060101010101" pitchFamily="2" charset="-122"/>
              </a:rPr>
              <a:t>m</a:t>
            </a:r>
            <a:r>
              <a:rPr lang="en-US" altLang="zh-CN" sz="2800" baseline="-25000">
                <a:latin typeface="Times New Roman" panose="02020603050405020304" pitchFamily="18" charset="0"/>
                <a:ea typeface="黑体" panose="02010609060101010101" pitchFamily="2" charset="-122"/>
              </a:rPr>
              <a:t>1</a:t>
            </a:r>
            <a:r>
              <a:rPr lang="en-US" altLang="zh-CN" sz="2800" i="1" baseline="30000">
                <a:latin typeface="Times New Roman" panose="02020603050405020304" pitchFamily="18" charset="0"/>
                <a:ea typeface="黑体" panose="02010609060101010101" pitchFamily="2" charset="-122"/>
              </a:rPr>
              <a:t>*</a:t>
            </a:r>
            <a:r>
              <a:rPr lang="en-US" altLang="zh-CN" sz="2800">
                <a:latin typeface="黑体" panose="02010609060101010101" pitchFamily="2" charset="-122"/>
                <a:ea typeface="黑体" panose="02010609060101010101" pitchFamily="2" charset="-122"/>
              </a:rPr>
              <a:t>-</a:t>
            </a:r>
            <a:r>
              <a:rPr lang="en-US" altLang="zh-CN" sz="3600" i="1" baseline="30000">
                <a:latin typeface="Times New Roman" panose="02020603050405020304" pitchFamily="18" charset="0"/>
                <a:ea typeface="黑体" panose="02010609060101010101" pitchFamily="2" charset="-122"/>
              </a:rPr>
              <a:t> </a:t>
            </a:r>
            <a:r>
              <a:rPr lang="en-US" altLang="zh-CN" sz="2800" i="1">
                <a:latin typeface="Times New Roman" panose="02020603050405020304" pitchFamily="18" charset="0"/>
                <a:ea typeface="黑体" panose="02010609060101010101" pitchFamily="2" charset="-122"/>
              </a:rPr>
              <a:t>m</a:t>
            </a:r>
            <a:r>
              <a:rPr lang="en-US" altLang="zh-CN" sz="2800" i="1" baseline="-25000">
                <a:latin typeface="Times New Roman" panose="02020603050405020304" pitchFamily="18" charset="0"/>
                <a:ea typeface="黑体" panose="02010609060101010101" pitchFamily="2" charset="-122"/>
              </a:rPr>
              <a:t>2</a:t>
            </a:r>
            <a:r>
              <a:rPr lang="en-US" altLang="zh-CN" sz="2800" i="1" baseline="30000">
                <a:latin typeface="Times New Roman" panose="02020603050405020304" pitchFamily="18" charset="0"/>
                <a:ea typeface="黑体" panose="02010609060101010101" pitchFamily="2" charset="-122"/>
              </a:rPr>
              <a:t>*</a:t>
            </a:r>
            <a:r>
              <a:rPr lang="en-US" altLang="zh-CN" sz="2800">
                <a:latin typeface="黑体" panose="02010609060101010101" pitchFamily="2" charset="-122"/>
                <a:ea typeface="黑体" panose="02010609060101010101" pitchFamily="2" charset="-122"/>
              </a:rPr>
              <a:t>)</a:t>
            </a:r>
            <a:r>
              <a:rPr lang="zh-CN" altLang="en-US" sz="26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越大越好</a:t>
            </a:r>
            <a:r>
              <a:rPr lang="zh-CN" altLang="en-US" sz="2800" dirty="0">
                <a:latin typeface="黑体" panose="02010609060101010101" pitchFamily="2" charset="-122"/>
                <a:ea typeface="黑体" panose="02010609060101010101" pitchFamily="2" charset="-122"/>
              </a:rPr>
              <a:t>；</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各类样本内部尽量密集，即类内离散度</a:t>
            </a:r>
            <a:r>
              <a:rPr lang="zh-CN" altLang="en-US" sz="26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尽可能小</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800">
              <a:latin typeface="黑体" panose="02010609060101010101" pitchFamily="2" charset="-122"/>
              <a:ea typeface="黑体" panose="02010609060101010101" pitchFamily="2" charset="-122"/>
            </a:endParaRPr>
          </a:p>
        </p:txBody>
      </p:sp>
      <p:graphicFrame>
        <p:nvGraphicFramePr>
          <p:cNvPr id="47109" name="对象 47108"/>
          <p:cNvGraphicFramePr/>
          <p:nvPr/>
        </p:nvGraphicFramePr>
        <p:xfrm>
          <a:off x="1860550" y="1392238"/>
          <a:ext cx="3478213" cy="1719262"/>
        </p:xfrm>
        <a:graphic>
          <a:graphicData uri="http://schemas.openxmlformats.org/presentationml/2006/ole">
            <mc:AlternateContent xmlns:mc="http://schemas.openxmlformats.org/markup-compatibility/2006">
              <mc:Choice xmlns:v="urn:schemas-microsoft-com:vml" Requires="v">
                <p:oleObj spid="_x0000_s11267" name="" r:id="rId1" imgW="1675765" imgH="862965" progId="Equation.3">
                  <p:embed/>
                </p:oleObj>
              </mc:Choice>
              <mc:Fallback>
                <p:oleObj name="" r:id="rId1" imgW="1675765" imgH="862965" progId="Equation.3">
                  <p:embed/>
                  <p:pic>
                    <p:nvPicPr>
                      <p:cNvPr id="0" name="图片 3120"/>
                      <p:cNvPicPr/>
                      <p:nvPr/>
                    </p:nvPicPr>
                    <p:blipFill>
                      <a:blip r:embed="rId2"/>
                      <a:stretch>
                        <a:fillRect/>
                      </a:stretch>
                    </p:blipFill>
                    <p:spPr>
                      <a:xfrm>
                        <a:off x="1860550" y="1392238"/>
                        <a:ext cx="3478213" cy="1719262"/>
                      </a:xfrm>
                      <a:prstGeom prst="rect">
                        <a:avLst/>
                      </a:prstGeom>
                      <a:noFill/>
                      <a:ln w="38100">
                        <a:noFill/>
                        <a:miter/>
                      </a:ln>
                    </p:spPr>
                  </p:pic>
                </p:oleObj>
              </mc:Fallback>
            </mc:AlternateContent>
          </a:graphicData>
        </a:graphic>
      </p:graphicFrame>
      <p:graphicFrame>
        <p:nvGraphicFramePr>
          <p:cNvPr id="47110" name="对象 47109"/>
          <p:cNvGraphicFramePr/>
          <p:nvPr/>
        </p:nvGraphicFramePr>
        <p:xfrm>
          <a:off x="1403350" y="3572828"/>
          <a:ext cx="2570163" cy="1271587"/>
        </p:xfrm>
        <a:graphic>
          <a:graphicData uri="http://schemas.openxmlformats.org/presentationml/2006/ole">
            <mc:AlternateContent xmlns:mc="http://schemas.openxmlformats.org/markup-compatibility/2006">
              <mc:Choice xmlns:v="urn:schemas-microsoft-com:vml" Requires="v">
                <p:oleObj spid="_x0000_s11268" name="" r:id="rId3" imgW="1180465" imgH="584200" progId="Equation.3">
                  <p:embed/>
                </p:oleObj>
              </mc:Choice>
              <mc:Fallback>
                <p:oleObj name="" r:id="rId3" imgW="1180465" imgH="584200" progId="Equation.3">
                  <p:embed/>
                  <p:pic>
                    <p:nvPicPr>
                      <p:cNvPr id="0" name="图片 3119"/>
                      <p:cNvPicPr/>
                      <p:nvPr/>
                    </p:nvPicPr>
                    <p:blipFill>
                      <a:blip r:embed="rId4"/>
                      <a:stretch>
                        <a:fillRect/>
                      </a:stretch>
                    </p:blipFill>
                    <p:spPr>
                      <a:xfrm>
                        <a:off x="1403350" y="3572828"/>
                        <a:ext cx="2570163" cy="12715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7110"/>
                                        </p:tgtEl>
                                        <p:attrNameLst>
                                          <p:attrName>style.visibility</p:attrName>
                                        </p:attrNameLst>
                                      </p:cBhvr>
                                      <p:to>
                                        <p:strVal val="visible"/>
                                      </p:to>
                                    </p:set>
                                    <p:animEffect transition="in" filter="blinds(horizontal)">
                                      <p:cBhvr>
                                        <p:cTn id="19" dur="500"/>
                                        <p:tgtEl>
                                          <p:spTgt spid="471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7107">
                                            <p:txEl>
                                              <p:pRg st="6" end="6"/>
                                            </p:txEl>
                                          </p:spTgt>
                                        </p:tgtEl>
                                        <p:attrNameLst>
                                          <p:attrName>style.visibility</p:attrName>
                                        </p:attrNameLst>
                                      </p:cBhvr>
                                      <p:to>
                                        <p:strVal val="visible"/>
                                      </p:to>
                                    </p:set>
                                    <p:animEffect transition="in" filter="wipe(left)">
                                      <p:cBhvr>
                                        <p:cTn id="24" dur="500"/>
                                        <p:tgtEl>
                                          <p:spTgt spid="47107">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47107">
                                            <p:txEl>
                                              <p:pRg st="9" end="9"/>
                                            </p:txEl>
                                          </p:spTgt>
                                        </p:tgtEl>
                                        <p:attrNameLst>
                                          <p:attrName>style.visibility</p:attrName>
                                        </p:attrNameLst>
                                      </p:cBhvr>
                                      <p:to>
                                        <p:strVal val="visible"/>
                                      </p:to>
                                    </p:set>
                                    <p:animEffect transition="in" filter="wheel(1)">
                                      <p:cBhvr>
                                        <p:cTn id="29" dur="2000"/>
                                        <p:tgtEl>
                                          <p:spTgt spid="471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文本占位符 48130"/>
          <p:cNvSpPr>
            <a:spLocks noGrp="1"/>
          </p:cNvSpPr>
          <p:nvPr>
            <p:ph type="body" idx="4294967295"/>
          </p:nvPr>
        </p:nvSpPr>
        <p:spPr>
          <a:xfrm>
            <a:off x="776605" y="405130"/>
            <a:ext cx="8367395" cy="5903595"/>
          </a:xfrm>
        </p:spPr>
        <p:txBody>
          <a:bodyPr/>
          <a:lstStyle/>
          <a:p>
            <a:pPr>
              <a:lnSpc>
                <a:spcPct val="110000"/>
              </a:lnSpc>
              <a:buNone/>
            </a:pP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2. </a:t>
            </a:r>
            <a:r>
              <a:rPr lang="zh-CN" altLang="en-US" sz="2800" dirty="0">
                <a:solidFill>
                  <a:schemeClr val="bg2">
                    <a:lumMod val="60000"/>
                    <a:lumOff val="40000"/>
                  </a:schemeClr>
                </a:solidFill>
                <a:latin typeface="Times New Roman" panose="02020603050405020304" pitchFamily="18" charset="0"/>
                <a:ea typeface="黑体" panose="02010609060101010101" pitchFamily="2" charset="-122"/>
              </a:rPr>
              <a:t>构造</a:t>
            </a: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Fisher</a:t>
            </a:r>
            <a:r>
              <a:rPr lang="zh-CN" altLang="en-US" sz="2800" dirty="0">
                <a:solidFill>
                  <a:schemeClr val="bg2">
                    <a:lumMod val="60000"/>
                    <a:lumOff val="40000"/>
                  </a:schemeClr>
                </a:solidFill>
                <a:latin typeface="Times New Roman" panose="02020603050405020304" pitchFamily="18" charset="0"/>
                <a:ea typeface="黑体" panose="02010609060101010101" pitchFamily="2" charset="-122"/>
              </a:rPr>
              <a:t>判别函数</a:t>
            </a:r>
            <a:endParaRPr lang="zh-CN" altLang="en-US" sz="2800" i="1">
              <a:solidFill>
                <a:schemeClr val="bg2">
                  <a:lumMod val="60000"/>
                  <a:lumOff val="40000"/>
                </a:schemeClr>
              </a:solidFill>
              <a:latin typeface="Times New Roman" panose="02020603050405020304" pitchFamily="18" charset="0"/>
              <a:ea typeface="黑体" panose="02010609060101010101" pitchFamily="2" charset="-122"/>
            </a:endParaRPr>
          </a:p>
          <a:p>
            <a:pPr>
              <a:lnSpc>
                <a:spcPct val="110000"/>
              </a:lnSpc>
              <a:buNone/>
            </a:pPr>
            <a:r>
              <a:rPr lang="zh-CN" altLang="en-US" sz="2800">
                <a:latin typeface="Times New Roman" panose="02020603050405020304" pitchFamily="18" charset="0"/>
                <a:ea typeface="黑体" panose="02010609060101010101" pitchFamily="2" charset="-122"/>
              </a:rPr>
              <a:t>    </a:t>
            </a:r>
            <a:r>
              <a:rPr lang="zh-CN" altLang="en-US" sz="2800" dirty="0">
                <a:latin typeface="Times New Roman" panose="02020603050405020304" pitchFamily="18" charset="0"/>
                <a:ea typeface="黑体" panose="02010609060101010101" pitchFamily="2" charset="-122"/>
              </a:rPr>
              <a:t>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分子：两类均值之差越大越好</a:t>
            </a:r>
            <a:endPar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lgn="l">
              <a:lnSpc>
                <a:spcPct val="110000"/>
              </a:lnSpc>
              <a:buNone/>
            </a:pPr>
            <a:r>
              <a:rPr lang="zh-CN" altLang="en-US" sz="2400" dirty="0">
                <a:latin typeface="Times New Roman" panose="02020603050405020304" pitchFamily="18" charset="0"/>
                <a:ea typeface="黑体" panose="02010609060101010101" pitchFamily="2" charset="-122"/>
              </a:rPr>
              <a:t>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分母：类内总离散度越小越好</a:t>
            </a:r>
            <a:endPar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使</a:t>
            </a: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J</a:t>
            </a:r>
            <a:r>
              <a:rPr lang="en-US" altLang="zh-CN" sz="2800" i="1" baseline="-25000">
                <a:solidFill>
                  <a:schemeClr val="bg2">
                    <a:lumMod val="60000"/>
                    <a:lumOff val="40000"/>
                  </a:schemeClr>
                </a:solidFill>
                <a:latin typeface="Times New Roman" panose="02020603050405020304" pitchFamily="18" charset="0"/>
                <a:ea typeface="黑体" panose="02010609060101010101" pitchFamily="2" charset="-122"/>
              </a:rPr>
              <a:t>F</a:t>
            </a: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a:t>
            </a: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W</a:t>
            </a: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尽可能大的</a:t>
            </a: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W</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作为投影方向,   对</a:t>
            </a: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W</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显化。</a:t>
            </a:r>
            <a:endParaRPr lang="zh-CN" altLang="en-US" sz="2800">
              <a:solidFill>
                <a:schemeClr val="bg2">
                  <a:lumMod val="60000"/>
                  <a:lumOff val="40000"/>
                </a:schemeClr>
              </a:solidFill>
              <a:latin typeface="Times New Roman" panose="02020603050405020304" pitchFamily="18" charset="0"/>
              <a:ea typeface="黑体" panose="02010609060101010101" pitchFamily="2" charset="-122"/>
            </a:endParaRPr>
          </a:p>
          <a:p>
            <a:pPr>
              <a:lnSpc>
                <a:spcPct val="110000"/>
              </a:lnSpc>
              <a:buNone/>
            </a:pPr>
            <a:endParaRPr lang="zh-CN" altLang="en-US" sz="2800">
              <a:latin typeface="Times New Roman" panose="02020603050405020304" pitchFamily="18" charset="0"/>
              <a:ea typeface="黑体" panose="02010609060101010101" pitchFamily="2" charset="-122"/>
            </a:endParaRPr>
          </a:p>
          <a:p>
            <a:pPr>
              <a:lnSpc>
                <a:spcPct val="110000"/>
              </a:lnSpc>
              <a:buNone/>
            </a:pPr>
            <a:endParaRPr lang="zh-CN" altLang="en-US" sz="2800">
              <a:latin typeface="Times New Roman" panose="02020603050405020304" pitchFamily="18" charset="0"/>
              <a:ea typeface="黑体" panose="02010609060101010101" pitchFamily="2" charset="-122"/>
            </a:endParaRPr>
          </a:p>
          <a:p>
            <a:pPr>
              <a:lnSpc>
                <a:spcPct val="110000"/>
              </a:lnSpc>
              <a:buNone/>
            </a:pPr>
            <a:endParaRPr lang="zh-CN" altLang="en-US" sz="2800">
              <a:latin typeface="Times New Roman" panose="02020603050405020304" pitchFamily="18" charset="0"/>
              <a:ea typeface="黑体" panose="02010609060101010101" pitchFamily="2" charset="-122"/>
            </a:endParaRPr>
          </a:p>
          <a:p>
            <a:pPr>
              <a:lnSpc>
                <a:spcPct val="110000"/>
              </a:lnSpc>
              <a:buNone/>
            </a:pPr>
            <a:r>
              <a:rPr lang="zh-CN" altLang="en-US" sz="2800">
                <a:latin typeface="Times New Roman" panose="02020603050405020304" pitchFamily="18" charset="0"/>
                <a:ea typeface="黑体" panose="02010609060101010101" pitchFamily="2" charset="-122"/>
              </a:rPr>
              <a:t>                                          </a:t>
            </a:r>
            <a:endParaRPr lang="zh-CN" altLang="en-US" sz="2800">
              <a:latin typeface="Times New Roman" panose="02020603050405020304" pitchFamily="18" charset="0"/>
              <a:ea typeface="黑体" panose="02010609060101010101" pitchFamily="2" charset="-122"/>
            </a:endParaRPr>
          </a:p>
          <a:p>
            <a:pPr>
              <a:lnSpc>
                <a:spcPct val="110000"/>
              </a:lnSpc>
              <a:buNone/>
            </a:pPr>
            <a:r>
              <a:rPr lang="zh-CN" altLang="en-US" sz="2800">
                <a:latin typeface="Times New Roman" panose="02020603050405020304" pitchFamily="18" charset="0"/>
                <a:ea typeface="黑体" panose="02010609060101010101" pitchFamily="2" charset="-122"/>
              </a:rPr>
              <a:t>   </a:t>
            </a:r>
            <a:endParaRPr lang="zh-CN" altLang="en-US" sz="2800">
              <a:latin typeface="Times New Roman" panose="02020603050405020304" pitchFamily="18" charset="0"/>
              <a:ea typeface="黑体" panose="02010609060101010101" pitchFamily="2" charset="-122"/>
            </a:endParaRPr>
          </a:p>
          <a:p>
            <a:pPr>
              <a:lnSpc>
                <a:spcPct val="110000"/>
              </a:lnSpc>
            </a:pP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Rayleigh</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商的性质</a:t>
            </a:r>
            <a:r>
              <a:rPr lang="zh-CN" altLang="en-US" sz="2800" dirty="0">
                <a:solidFill>
                  <a:schemeClr val="bg2">
                    <a:lumMod val="60000"/>
                    <a:lumOff val="40000"/>
                  </a:schemeClr>
                </a:solidFill>
                <a:latin typeface="Times New Roman" panose="02020603050405020304" pitchFamily="18" charset="0"/>
                <a:ea typeface="黑体" panose="02010609060101010101" pitchFamily="2" charset="-122"/>
              </a:rPr>
              <a:t>：</a:t>
            </a: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J</a:t>
            </a:r>
            <a:r>
              <a:rPr lang="en-US" altLang="zh-CN" sz="2800" i="1" baseline="-25000">
                <a:solidFill>
                  <a:schemeClr val="bg2">
                    <a:lumMod val="60000"/>
                    <a:lumOff val="40000"/>
                  </a:schemeClr>
                </a:solidFill>
                <a:latin typeface="Times New Roman" panose="02020603050405020304" pitchFamily="18" charset="0"/>
                <a:ea typeface="黑体" panose="02010609060101010101" pitchFamily="2" charset="-122"/>
              </a:rPr>
              <a:t>F</a:t>
            </a: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a:t>
            </a: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W</a:t>
            </a: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的极值与</a:t>
            </a: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W</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大小无关，只与</a:t>
            </a: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W</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方向有关，可令</a:t>
            </a:r>
            <a:r>
              <a:rPr lang="zh-CN" altLang="en-US" sz="2800" dirty="0">
                <a:solidFill>
                  <a:schemeClr val="bg2">
                    <a:lumMod val="60000"/>
                    <a:lumOff val="40000"/>
                  </a:schemeClr>
                </a:solidFill>
                <a:latin typeface="Times New Roman" panose="02020603050405020304" pitchFamily="18" charset="0"/>
                <a:ea typeface="黑体" panose="02010609060101010101" pitchFamily="2" charset="-122"/>
              </a:rPr>
              <a:t> </a:t>
            </a:r>
            <a:r>
              <a:rPr lang="en-US" altLang="zh-CN" sz="2800" i="1" err="1">
                <a:solidFill>
                  <a:schemeClr val="bg2">
                    <a:lumMod val="60000"/>
                    <a:lumOff val="40000"/>
                  </a:schemeClr>
                </a:solidFill>
                <a:latin typeface="Times New Roman" panose="02020603050405020304" pitchFamily="18" charset="0"/>
                <a:ea typeface="黑体" panose="02010609060101010101" pitchFamily="2" charset="-122"/>
              </a:rPr>
              <a:t>W</a:t>
            </a:r>
            <a:r>
              <a:rPr lang="en-US" altLang="zh-CN" sz="2800" i="1" baseline="30000" err="1">
                <a:solidFill>
                  <a:schemeClr val="bg2">
                    <a:lumMod val="60000"/>
                    <a:lumOff val="40000"/>
                  </a:schemeClr>
                </a:solidFill>
                <a:latin typeface="Times New Roman" panose="02020603050405020304" pitchFamily="18" charset="0"/>
                <a:ea typeface="黑体" panose="02010609060101010101" pitchFamily="2" charset="-122"/>
              </a:rPr>
              <a:t>T</a:t>
            </a:r>
            <a:r>
              <a:rPr lang="en-US" altLang="zh-CN" sz="2800" i="1" err="1">
                <a:solidFill>
                  <a:schemeClr val="bg2">
                    <a:lumMod val="60000"/>
                    <a:lumOff val="40000"/>
                  </a:schemeClr>
                </a:solidFill>
                <a:latin typeface="Times New Roman" panose="02020603050405020304" pitchFamily="18" charset="0"/>
                <a:ea typeface="黑体" panose="02010609060101010101" pitchFamily="2" charset="-122"/>
              </a:rPr>
              <a:t>S</a:t>
            </a:r>
            <a:r>
              <a:rPr lang="en-US" altLang="zh-CN" sz="2800" i="1" baseline="-25000" err="1">
                <a:solidFill>
                  <a:schemeClr val="bg2">
                    <a:lumMod val="60000"/>
                    <a:lumOff val="40000"/>
                  </a:schemeClr>
                </a:solidFill>
                <a:latin typeface="Times New Roman" panose="02020603050405020304" pitchFamily="18" charset="0"/>
                <a:ea typeface="黑体" panose="02010609060101010101" pitchFamily="2" charset="-122"/>
              </a:rPr>
              <a:t>w</a:t>
            </a:r>
            <a:r>
              <a:rPr lang="en-US" altLang="zh-CN" sz="2800" i="1" err="1">
                <a:solidFill>
                  <a:schemeClr val="bg2">
                    <a:lumMod val="60000"/>
                    <a:lumOff val="40000"/>
                  </a:schemeClr>
                </a:solidFill>
                <a:latin typeface="Times New Roman" panose="02020603050405020304" pitchFamily="18" charset="0"/>
                <a:ea typeface="黑体" panose="02010609060101010101" pitchFamily="2" charset="-122"/>
              </a:rPr>
              <a:t>W</a:t>
            </a: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 =C≠0</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，为约束条件。</a:t>
            </a:r>
            <a:endParaRPr lang="zh-CN" altLang="en-US" sz="2600" b="1" noProof="0" dirty="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8132" name="对象 48131"/>
          <p:cNvGraphicFramePr/>
          <p:nvPr/>
        </p:nvGraphicFramePr>
        <p:xfrm>
          <a:off x="1547813" y="4365625"/>
          <a:ext cx="6289675" cy="979488"/>
        </p:xfrm>
        <a:graphic>
          <a:graphicData uri="http://schemas.openxmlformats.org/presentationml/2006/ole">
            <mc:AlternateContent xmlns:mc="http://schemas.openxmlformats.org/markup-compatibility/2006">
              <mc:Choice xmlns:v="urn:schemas-microsoft-com:vml" Requires="v">
                <p:oleObj spid="_x0000_s12292" name="" r:id="rId1" imgW="2933700" imgH="457200" progId="Equation.3">
                  <p:embed/>
                </p:oleObj>
              </mc:Choice>
              <mc:Fallback>
                <p:oleObj name="" r:id="rId1" imgW="2933700" imgH="457200" progId="Equation.3">
                  <p:embed/>
                  <p:pic>
                    <p:nvPicPr>
                      <p:cNvPr id="0" name="图片 3112"/>
                      <p:cNvPicPr/>
                      <p:nvPr/>
                    </p:nvPicPr>
                    <p:blipFill>
                      <a:blip r:embed="rId2"/>
                      <a:stretch>
                        <a:fillRect/>
                      </a:stretch>
                    </p:blipFill>
                    <p:spPr>
                      <a:xfrm>
                        <a:off x="1547813" y="4365625"/>
                        <a:ext cx="6289675" cy="979488"/>
                      </a:xfrm>
                      <a:prstGeom prst="rect">
                        <a:avLst/>
                      </a:prstGeom>
                      <a:noFill/>
                      <a:ln w="38100">
                        <a:solidFill>
                          <a:srgbClr val="FF0000"/>
                        </a:solidFill>
                        <a:miter/>
                      </a:ln>
                    </p:spPr>
                  </p:pic>
                </p:oleObj>
              </mc:Fallback>
            </mc:AlternateContent>
          </a:graphicData>
        </a:graphic>
      </p:graphicFrame>
      <p:graphicFrame>
        <p:nvGraphicFramePr>
          <p:cNvPr id="48133" name="对象 48132"/>
          <p:cNvGraphicFramePr/>
          <p:nvPr/>
        </p:nvGraphicFramePr>
        <p:xfrm>
          <a:off x="1042988" y="981075"/>
          <a:ext cx="3206750" cy="1020763"/>
        </p:xfrm>
        <a:graphic>
          <a:graphicData uri="http://schemas.openxmlformats.org/presentationml/2006/ole">
            <mc:AlternateContent xmlns:mc="http://schemas.openxmlformats.org/markup-compatibility/2006">
              <mc:Choice xmlns:v="urn:schemas-microsoft-com:vml" Requires="v">
                <p:oleObj spid="_x0000_s12293" name="" r:id="rId3" imgW="1435100" imgH="457200" progId="Equation.3">
                  <p:embed/>
                </p:oleObj>
              </mc:Choice>
              <mc:Fallback>
                <p:oleObj name="" r:id="rId3" imgW="1435100" imgH="457200" progId="Equation.3">
                  <p:embed/>
                  <p:pic>
                    <p:nvPicPr>
                      <p:cNvPr id="0" name="图片 3111"/>
                      <p:cNvPicPr/>
                      <p:nvPr/>
                    </p:nvPicPr>
                    <p:blipFill>
                      <a:blip r:embed="rId4"/>
                      <a:stretch>
                        <a:fillRect/>
                      </a:stretch>
                    </p:blipFill>
                    <p:spPr>
                      <a:xfrm>
                        <a:off x="1042988" y="981075"/>
                        <a:ext cx="3206750" cy="1020763"/>
                      </a:xfrm>
                      <a:prstGeom prst="rect">
                        <a:avLst/>
                      </a:prstGeom>
                      <a:noFill/>
                      <a:ln w="38100">
                        <a:noFill/>
                        <a:miter/>
                      </a:ln>
                    </p:spPr>
                  </p:pic>
                </p:oleObj>
              </mc:Fallback>
            </mc:AlternateContent>
          </a:graphicData>
        </a:graphic>
      </p:graphicFrame>
      <p:graphicFrame>
        <p:nvGraphicFramePr>
          <p:cNvPr id="48134" name="对象 48133"/>
          <p:cNvGraphicFramePr/>
          <p:nvPr/>
        </p:nvGraphicFramePr>
        <p:xfrm>
          <a:off x="758825" y="2627313"/>
          <a:ext cx="7916863" cy="1647825"/>
        </p:xfrm>
        <a:graphic>
          <a:graphicData uri="http://schemas.openxmlformats.org/presentationml/2006/ole">
            <mc:AlternateContent xmlns:mc="http://schemas.openxmlformats.org/markup-compatibility/2006">
              <mc:Choice xmlns:v="urn:schemas-microsoft-com:vml" Requires="v">
                <p:oleObj spid="_x0000_s12294" name="" r:id="rId5" imgW="4470400" imgH="838200" progId="Equation.3">
                  <p:embed/>
                </p:oleObj>
              </mc:Choice>
              <mc:Fallback>
                <p:oleObj name="" r:id="rId5" imgW="4470400" imgH="838200" progId="Equation.3">
                  <p:embed/>
                  <p:pic>
                    <p:nvPicPr>
                      <p:cNvPr id="0" name="图片 3118"/>
                      <p:cNvPicPr/>
                      <p:nvPr/>
                    </p:nvPicPr>
                    <p:blipFill>
                      <a:blip r:embed="rId6"/>
                      <a:stretch>
                        <a:fillRect/>
                      </a:stretch>
                    </p:blipFill>
                    <p:spPr>
                      <a:xfrm>
                        <a:off x="758825" y="2627313"/>
                        <a:ext cx="7916863" cy="16478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anim calcmode="lin" valueType="num">
                                      <p:cBhvr additive="base">
                                        <p:cTn id="11"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left)">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8134"/>
                                        </p:tgtEl>
                                        <p:attrNameLst>
                                          <p:attrName>style.visibility</p:attrName>
                                        </p:attrNameLst>
                                      </p:cBhvr>
                                      <p:to>
                                        <p:strVal val="visible"/>
                                      </p:to>
                                    </p:set>
                                    <p:animEffect transition="in" filter="blinds(horizontal)">
                                      <p:cBhvr>
                                        <p:cTn id="26" dur="500"/>
                                        <p:tgtEl>
                                          <p:spTgt spid="48134"/>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48132"/>
                                        </p:tgtEl>
                                        <p:attrNameLst>
                                          <p:attrName>style.visibility</p:attrName>
                                        </p:attrNameLst>
                                      </p:cBhvr>
                                      <p:to>
                                        <p:strVal val="visible"/>
                                      </p:to>
                                    </p:set>
                                    <p:animEffect transition="in" filter="diamond(in)">
                                      <p:cBhvr>
                                        <p:cTn id="31" dur="2000"/>
                                        <p:tgtEl>
                                          <p:spTgt spid="481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8131">
                                            <p:txEl>
                                              <p:pRg st="9" end="9"/>
                                            </p:txEl>
                                          </p:spTgt>
                                        </p:tgtEl>
                                        <p:attrNameLst>
                                          <p:attrName>style.visibility</p:attrName>
                                        </p:attrNameLst>
                                      </p:cBhvr>
                                      <p:to>
                                        <p:strVal val="visible"/>
                                      </p:to>
                                    </p:set>
                                    <p:animEffect transition="in" filter="wipe(left)">
                                      <p:cBhvr>
                                        <p:cTn id="36" dur="500"/>
                                        <p:tgtEl>
                                          <p:spTgt spid="481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文本占位符 49154"/>
          <p:cNvSpPr>
            <a:spLocks noGrp="1"/>
          </p:cNvSpPr>
          <p:nvPr>
            <p:ph type="body" idx="4294967295"/>
          </p:nvPr>
        </p:nvSpPr>
        <p:spPr>
          <a:xfrm>
            <a:off x="838200" y="405130"/>
            <a:ext cx="8305800" cy="5867400"/>
          </a:xfrm>
        </p:spPr>
        <p:txBody>
          <a:bodyPr/>
          <a:lstStyle/>
          <a:p>
            <a:pPr>
              <a:lnSpc>
                <a:spcPct val="105000"/>
              </a:lnSpc>
            </a:pP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构造</a:t>
            </a: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Lagrange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函数</a:t>
            </a:r>
            <a:endParaRPr lang="zh-CN" altLang="en-US" sz="2800" dirty="0">
              <a:latin typeface="Times New Roman" panose="02020603050405020304" pitchFamily="18" charset="0"/>
              <a:ea typeface="黑体" panose="02010609060101010101" pitchFamily="2" charset="-122"/>
            </a:endParaRPr>
          </a:p>
          <a:p>
            <a:pPr>
              <a:lnSpc>
                <a:spcPct val="105000"/>
              </a:lnSpc>
              <a:buNone/>
            </a:pPr>
            <a:endParaRPr lang="zh-CN" altLang="en-US" sz="2800" dirty="0">
              <a:latin typeface="Times New Roman" panose="02020603050405020304" pitchFamily="18" charset="0"/>
              <a:ea typeface="黑体" panose="02010609060101010101" pitchFamily="2" charset="-122"/>
            </a:endParaRPr>
          </a:p>
          <a:p>
            <a:pPr>
              <a:lnSpc>
                <a:spcPct val="105000"/>
              </a:lnSpc>
            </a:pP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极大值的条件：求偏导数，且等于0</a:t>
            </a:r>
            <a:endPar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lnSpc>
                <a:spcPct val="105000"/>
              </a:lnSpc>
              <a:buNone/>
            </a:pPr>
            <a:endParaRPr lang="en-US" altLang="zh-CN" sz="2800">
              <a:latin typeface="Times New Roman" panose="02020603050405020304" pitchFamily="18" charset="0"/>
              <a:ea typeface="黑体" panose="02010609060101010101" pitchFamily="2" charset="-122"/>
            </a:endParaRPr>
          </a:p>
          <a:p>
            <a:pPr>
              <a:lnSpc>
                <a:spcPct val="105000"/>
              </a:lnSpc>
              <a:buNone/>
            </a:pPr>
            <a:r>
              <a:rPr lang="en-US" altLang="zh-CN" sz="2800">
                <a:latin typeface="Times New Roman" panose="02020603050405020304" pitchFamily="18" charset="0"/>
                <a:ea typeface="黑体" panose="02010609060101010101" pitchFamily="2" charset="-122"/>
              </a:rPr>
              <a:t>                                         </a:t>
            </a:r>
            <a:endParaRPr lang="en-US" altLang="zh-CN" sz="2800">
              <a:latin typeface="Times New Roman" panose="02020603050405020304" pitchFamily="18" charset="0"/>
              <a:ea typeface="黑体" panose="02010609060101010101" pitchFamily="2" charset="-122"/>
            </a:endParaRPr>
          </a:p>
          <a:p>
            <a:pPr>
              <a:lnSpc>
                <a:spcPct val="105000"/>
              </a:lnSpc>
              <a:buNone/>
            </a:pPr>
            <a:r>
              <a:rPr lang="en-US" altLang="zh-CN" sz="2800">
                <a:latin typeface="Times New Roman" panose="02020603050405020304" pitchFamily="18" charset="0"/>
                <a:ea typeface="黑体" panose="02010609060101010101" pitchFamily="2" charset="-122"/>
              </a:rPr>
              <a:t>     </a:t>
            </a:r>
            <a:endParaRPr lang="en-US" altLang="zh-CN" sz="2800">
              <a:latin typeface="Times New Roman" panose="02020603050405020304" pitchFamily="18" charset="0"/>
              <a:ea typeface="黑体" panose="02010609060101010101" pitchFamily="2" charset="-122"/>
            </a:endParaRPr>
          </a:p>
          <a:p>
            <a:pPr>
              <a:lnSpc>
                <a:spcPct val="105000"/>
              </a:lnSpc>
            </a:pP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根据</a:t>
            </a:r>
            <a:r>
              <a:rPr lang="zh-CN" altLang="en-US" sz="26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800" i="1" baseline="-25000" err="1">
                <a:solidFill>
                  <a:schemeClr val="bg2">
                    <a:lumMod val="60000"/>
                    <a:lumOff val="40000"/>
                  </a:schemeClr>
                </a:solidFill>
                <a:latin typeface="Times New Roman" panose="02020603050405020304" pitchFamily="18" charset="0"/>
                <a:ea typeface="黑体" panose="02010609060101010101" pitchFamily="2" charset="-122"/>
              </a:rPr>
              <a:t>b</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的定义</a:t>
            </a:r>
            <a:endParaRPr lang="zh-CN" altLang="en-US" sz="2800" dirty="0">
              <a:latin typeface="Times New Roman" panose="02020603050405020304" pitchFamily="18" charset="0"/>
              <a:ea typeface="黑体" panose="02010609060101010101" pitchFamily="2" charset="-122"/>
            </a:endParaRPr>
          </a:p>
          <a:p>
            <a:pPr>
              <a:lnSpc>
                <a:spcPct val="105000"/>
              </a:lnSpc>
              <a:buNone/>
            </a:pPr>
            <a:r>
              <a:rPr lang="zh-CN" altLang="en-US" sz="2800" dirty="0">
                <a:latin typeface="Times New Roman" panose="02020603050405020304" pitchFamily="18" charset="0"/>
                <a:ea typeface="黑体" panose="02010609060101010101" pitchFamily="2" charset="-122"/>
              </a:rPr>
              <a:t>    </a:t>
            </a:r>
            <a:endParaRPr lang="zh-CN" altLang="en-US" sz="2800" dirty="0">
              <a:latin typeface="Times New Roman" panose="02020603050405020304" pitchFamily="18" charset="0"/>
              <a:ea typeface="黑体" panose="02010609060101010101" pitchFamily="2" charset="-122"/>
            </a:endParaRPr>
          </a:p>
          <a:p>
            <a:pPr>
              <a:lnSpc>
                <a:spcPct val="105000"/>
              </a:lnSpc>
              <a:buNone/>
            </a:pPr>
            <a:r>
              <a:rPr lang="zh-CN" altLang="en-US" sz="2800" dirty="0">
                <a:latin typeface="Times New Roman" panose="02020603050405020304" pitchFamily="18" charset="0"/>
                <a:ea typeface="黑体" panose="02010609060101010101" pitchFamily="2" charset="-122"/>
              </a:rPr>
              <a:t>   </a:t>
            </a:r>
            <a:endParaRPr lang="zh-CN" altLang="en-US" sz="2800" dirty="0">
              <a:latin typeface="Times New Roman" panose="02020603050405020304" pitchFamily="18" charset="0"/>
              <a:ea typeface="黑体" panose="02010609060101010101" pitchFamily="2" charset="-122"/>
            </a:endParaRPr>
          </a:p>
          <a:p>
            <a:pPr>
              <a:lnSpc>
                <a:spcPct val="105000"/>
              </a:lnSpc>
              <a:buNone/>
            </a:pPr>
            <a:r>
              <a:rPr lang="zh-CN" altLang="en-US" sz="2800" dirty="0">
                <a:latin typeface="Times New Roman" panose="02020603050405020304" pitchFamily="18" charset="0"/>
                <a:ea typeface="黑体" panose="02010609060101010101" pitchFamily="2" charset="-122"/>
              </a:rPr>
              <a:t>   </a:t>
            </a:r>
            <a:endParaRPr lang="zh-CN" altLang="en-US" sz="2800" dirty="0">
              <a:latin typeface="Times New Roman" panose="02020603050405020304" pitchFamily="18" charset="0"/>
              <a:ea typeface="黑体" panose="02010609060101010101" pitchFamily="2" charset="-122"/>
            </a:endParaRPr>
          </a:p>
        </p:txBody>
      </p:sp>
      <p:graphicFrame>
        <p:nvGraphicFramePr>
          <p:cNvPr id="49157" name="对象 49156"/>
          <p:cNvGraphicFramePr/>
          <p:nvPr/>
        </p:nvGraphicFramePr>
        <p:xfrm>
          <a:off x="971550" y="981075"/>
          <a:ext cx="7775575" cy="490538"/>
        </p:xfrm>
        <a:graphic>
          <a:graphicData uri="http://schemas.openxmlformats.org/presentationml/2006/ole">
            <mc:AlternateContent xmlns:mc="http://schemas.openxmlformats.org/markup-compatibility/2006">
              <mc:Choice xmlns:v="urn:schemas-microsoft-com:vml" Requires="v">
                <p:oleObj spid="_x0000_s13317" name="" r:id="rId1" imgW="3871595" imgH="241300" progId="Equation.3">
                  <p:embed/>
                </p:oleObj>
              </mc:Choice>
              <mc:Fallback>
                <p:oleObj name="" r:id="rId1" imgW="3871595" imgH="241300" progId="Equation.3">
                  <p:embed/>
                  <p:pic>
                    <p:nvPicPr>
                      <p:cNvPr id="0" name="图片 3113"/>
                      <p:cNvPicPr/>
                      <p:nvPr/>
                    </p:nvPicPr>
                    <p:blipFill>
                      <a:blip r:embed="rId2"/>
                      <a:stretch>
                        <a:fillRect/>
                      </a:stretch>
                    </p:blipFill>
                    <p:spPr>
                      <a:xfrm>
                        <a:off x="971550" y="981075"/>
                        <a:ext cx="7775575" cy="490538"/>
                      </a:xfrm>
                      <a:prstGeom prst="rect">
                        <a:avLst/>
                      </a:prstGeom>
                      <a:noFill/>
                      <a:ln w="38100">
                        <a:noFill/>
                        <a:miter/>
                      </a:ln>
                    </p:spPr>
                  </p:pic>
                </p:oleObj>
              </mc:Fallback>
            </mc:AlternateContent>
          </a:graphicData>
        </a:graphic>
      </p:graphicFrame>
      <p:graphicFrame>
        <p:nvGraphicFramePr>
          <p:cNvPr id="49160" name="对象 49159"/>
          <p:cNvGraphicFramePr/>
          <p:nvPr/>
        </p:nvGraphicFramePr>
        <p:xfrm>
          <a:off x="1327150" y="1963738"/>
          <a:ext cx="6513513" cy="1663700"/>
        </p:xfrm>
        <a:graphic>
          <a:graphicData uri="http://schemas.openxmlformats.org/presentationml/2006/ole">
            <mc:AlternateContent xmlns:mc="http://schemas.openxmlformats.org/markup-compatibility/2006">
              <mc:Choice xmlns:v="urn:schemas-microsoft-com:vml" Requires="v">
                <p:oleObj spid="_x0000_s13318" name="" r:id="rId3" imgW="3200400" imgH="838200" progId="Equation.3">
                  <p:embed/>
                </p:oleObj>
              </mc:Choice>
              <mc:Fallback>
                <p:oleObj name="" r:id="rId3" imgW="3200400" imgH="838200" progId="Equation.3">
                  <p:embed/>
                  <p:pic>
                    <p:nvPicPr>
                      <p:cNvPr id="0" name="图片 3114"/>
                      <p:cNvPicPr/>
                      <p:nvPr/>
                    </p:nvPicPr>
                    <p:blipFill>
                      <a:blip r:embed="rId4"/>
                      <a:stretch>
                        <a:fillRect/>
                      </a:stretch>
                    </p:blipFill>
                    <p:spPr>
                      <a:xfrm>
                        <a:off x="1327150" y="1963738"/>
                        <a:ext cx="6513513" cy="1663700"/>
                      </a:xfrm>
                      <a:prstGeom prst="rect">
                        <a:avLst/>
                      </a:prstGeom>
                      <a:noFill/>
                      <a:ln w="38100">
                        <a:noFill/>
                        <a:miter/>
                      </a:ln>
                    </p:spPr>
                  </p:pic>
                </p:oleObj>
              </mc:Fallback>
            </mc:AlternateContent>
          </a:graphicData>
        </a:graphic>
      </p:graphicFrame>
      <p:graphicFrame>
        <p:nvGraphicFramePr>
          <p:cNvPr id="49161" name="对象 49160"/>
          <p:cNvGraphicFramePr/>
          <p:nvPr/>
        </p:nvGraphicFramePr>
        <p:xfrm>
          <a:off x="971233" y="4221163"/>
          <a:ext cx="6694805" cy="1431290"/>
        </p:xfrm>
        <a:graphic>
          <a:graphicData uri="http://schemas.openxmlformats.org/presentationml/2006/ole">
            <mc:AlternateContent xmlns:mc="http://schemas.openxmlformats.org/markup-compatibility/2006">
              <mc:Choice xmlns:v="urn:schemas-microsoft-com:vml" Requires="v">
                <p:oleObj spid="_x0000_s13319" name="" r:id="rId5" imgW="3288665" imgH="736600" progId="Equation.3">
                  <p:embed/>
                </p:oleObj>
              </mc:Choice>
              <mc:Fallback>
                <p:oleObj name="" r:id="rId5" imgW="3288665" imgH="736600" progId="Equation.3">
                  <p:embed/>
                  <p:pic>
                    <p:nvPicPr>
                      <p:cNvPr id="0" name="图片 3115"/>
                      <p:cNvPicPr/>
                      <p:nvPr/>
                    </p:nvPicPr>
                    <p:blipFill>
                      <a:blip r:embed="rId6"/>
                      <a:stretch>
                        <a:fillRect/>
                      </a:stretch>
                    </p:blipFill>
                    <p:spPr>
                      <a:xfrm>
                        <a:off x="971233" y="4221163"/>
                        <a:ext cx="6694805" cy="1431290"/>
                      </a:xfrm>
                      <a:prstGeom prst="rect">
                        <a:avLst/>
                      </a:prstGeom>
                      <a:noFill/>
                      <a:ln w="38100">
                        <a:noFill/>
                        <a:miter/>
                      </a:ln>
                    </p:spPr>
                  </p:pic>
                </p:oleObj>
              </mc:Fallback>
            </mc:AlternateContent>
          </a:graphicData>
        </a:graphic>
      </p:graphicFrame>
      <p:graphicFrame>
        <p:nvGraphicFramePr>
          <p:cNvPr id="2" name="对象 1"/>
          <p:cNvGraphicFramePr/>
          <p:nvPr/>
        </p:nvGraphicFramePr>
        <p:xfrm>
          <a:off x="1691640" y="5733415"/>
          <a:ext cx="4897755" cy="976630"/>
        </p:xfrm>
        <a:graphic>
          <a:graphicData uri="http://schemas.openxmlformats.org/presentationml/2006/ole">
            <mc:AlternateContent xmlns:mc="http://schemas.openxmlformats.org/markup-compatibility/2006">
              <mc:Choice xmlns:v="urn:schemas-microsoft-com:vml" Requires="v">
                <p:oleObj spid="_x0000_s13320" name="" r:id="rId7" imgW="4246245" imgH="914400" progId="Equation.DSMT4">
                  <p:embed/>
                </p:oleObj>
              </mc:Choice>
              <mc:Fallback>
                <p:oleObj name="" r:id="rId7" imgW="4246245" imgH="914400" progId="Equation.DSMT4">
                  <p:embed/>
                  <p:pic>
                    <p:nvPicPr>
                      <p:cNvPr id="0" name="图片 2"/>
                      <p:cNvPicPr/>
                      <p:nvPr/>
                    </p:nvPicPr>
                    <p:blipFill>
                      <a:blip r:embed="rId8"/>
                      <a:stretch>
                        <a:fillRect/>
                      </a:stretch>
                    </p:blipFill>
                    <p:spPr>
                      <a:xfrm>
                        <a:off x="1691640" y="5733415"/>
                        <a:ext cx="4897755" cy="97663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161"/>
                                        </p:tgtEl>
                                        <p:attrNameLst>
                                          <p:attrName>style.visibility</p:attrName>
                                        </p:attrNameLst>
                                      </p:cBhvr>
                                      <p:to>
                                        <p:strVal val="visible"/>
                                      </p:to>
                                    </p:set>
                                    <p:animEffect transition="in" filter="wipe(left)">
                                      <p:cBhvr>
                                        <p:cTn id="7" dur="500"/>
                                        <p:tgtEl>
                                          <p:spTgt spid="491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文本占位符 74754"/>
          <p:cNvSpPr>
            <a:spLocks noGrp="1"/>
          </p:cNvSpPr>
          <p:nvPr>
            <p:ph type="body" sz="half" idx="4294967295"/>
          </p:nvPr>
        </p:nvSpPr>
        <p:spPr>
          <a:xfrm>
            <a:off x="0" y="405130"/>
            <a:ext cx="8064500" cy="5760720"/>
          </a:xfrm>
        </p:spPr>
        <p:txBody>
          <a:bodyPr/>
          <a:lstStyle/>
          <a:p>
            <a:pPr marL="0" indent="0">
              <a:buClrTx/>
              <a:buSzTx/>
              <a:buFontTx/>
              <a:buNone/>
            </a:pPr>
            <a:r>
              <a:rPr lang="en-US" altLang="zh-CN"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目的是寻找直线方向</a:t>
            </a:r>
            <a:endPar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buClrTx/>
              <a:buSzTx/>
              <a:buFontTx/>
              <a:buNone/>
            </a:pPr>
            <a:endParaRPr lang="zh-CN" altLang="en-US" sz="2800">
              <a:latin typeface="Times New Roman" panose="02020603050405020304" pitchFamily="18" charset="0"/>
              <a:ea typeface="黑体" panose="02010609060101010101" pitchFamily="2" charset="-122"/>
            </a:endParaRPr>
          </a:p>
          <a:p>
            <a:pPr marL="0" indent="0">
              <a:buClrTx/>
              <a:buSzTx/>
              <a:buFontTx/>
              <a:buNone/>
            </a:pPr>
            <a:r>
              <a:rPr lang="en-US" altLang="zh-CN"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这就是准则函数极大的解。</a:t>
            </a:r>
            <a:r>
              <a:rPr lang="zh-CN" altLang="en-US" sz="26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26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就是使模式样本得到的投影在类间最分散，类内最集中的</a:t>
            </a:r>
            <a:r>
              <a:rPr lang="zh-CN" altLang="en-US" sz="26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最优解</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黑体" panose="02010609060101010101" pitchFamily="2" charset="-122"/>
            </a:endParaRPr>
          </a:p>
          <a:p>
            <a:pPr marL="0" indent="0">
              <a:buClrTx/>
              <a:buSzTx/>
              <a:buFontTx/>
              <a:buNone/>
            </a:pPr>
            <a:r>
              <a:rPr lang="en-US" altLang="zh-CN" sz="2800" dirty="0">
                <a:latin typeface="Times New Roman" panose="02020603050405020304" pitchFamily="18" charset="0"/>
                <a:ea typeface="黑体" panose="02010609060101010101" pitchFamily="2" charset="-122"/>
              </a:rPr>
              <a:t>     </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有了</a:t>
            </a:r>
            <a:r>
              <a:rPr lang="en-US" altLang="zh-CN" sz="2800" i="1">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W</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后，可进行变换</a:t>
            </a:r>
            <a:endPar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buClrTx/>
              <a:buSzTx/>
              <a:buFontTx/>
              <a:buNone/>
            </a:pPr>
            <a:endParaRPr lang="zh-CN" altLang="en-US" sz="2800">
              <a:latin typeface="Times New Roman" panose="02020603050405020304" pitchFamily="18" charset="0"/>
              <a:ea typeface="黑体" panose="02010609060101010101" pitchFamily="2" charset="-122"/>
            </a:endParaRPr>
          </a:p>
          <a:p>
            <a:pPr marL="0" algn="l">
              <a:buClrTx/>
              <a:buSzTx/>
              <a:buFontTx/>
              <a:buNone/>
            </a:pPr>
            <a:r>
              <a:rPr lang="zh-CN" altLang="en-US" sz="2800" dirty="0">
                <a:latin typeface="Times New Roman" panose="02020603050405020304" pitchFamily="18" charset="0"/>
                <a:ea typeface="黑体" panose="02010609060101010101" pitchFamily="2" charset="-122"/>
              </a:rPr>
              <a:t>    </a:t>
            </a:r>
            <a:endPar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buClrTx/>
              <a:buSzTx/>
              <a:buFontTx/>
              <a:buNone/>
            </a:pPr>
            <a:r>
              <a:rPr lang="zh-CN" altLang="en-US" sz="2800" dirty="0">
                <a:latin typeface="Times New Roman" panose="02020603050405020304" pitchFamily="18" charset="0"/>
                <a:ea typeface="黑体" panose="02010609060101010101" pitchFamily="2" charset="-122"/>
              </a:rPr>
              <a:t>    </a:t>
            </a:r>
            <a:endParaRPr lang="zh-CN" altLang="en-US" sz="2800" dirty="0">
              <a:latin typeface="Times New Roman" panose="02020603050405020304" pitchFamily="18" charset="0"/>
              <a:ea typeface="黑体" panose="02010609060101010101" pitchFamily="2" charset="-122"/>
            </a:endParaRPr>
          </a:p>
          <a:p>
            <a:pPr>
              <a:buClrTx/>
              <a:buSzTx/>
              <a:buFontTx/>
              <a:buNone/>
            </a:pPr>
            <a:r>
              <a:rPr lang="zh-CN" altLang="en-US" sz="2800" dirty="0">
                <a:latin typeface="Times New Roman" panose="02020603050405020304" pitchFamily="18" charset="0"/>
                <a:ea typeface="黑体" panose="02010609060101010101" pitchFamily="2" charset="-122"/>
              </a:rPr>
              <a:t>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这就将各样本由</a:t>
            </a: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d</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维空间变换到一维空间，即在直线</a:t>
            </a: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W</a:t>
            </a:r>
            <a:r>
              <a:rPr lang="en-US" altLang="zh-CN" sz="2800" i="1" baseline="30000">
                <a:solidFill>
                  <a:schemeClr val="bg2">
                    <a:lumMod val="60000"/>
                    <a:lumOff val="40000"/>
                  </a:schemeClr>
                </a:solidFill>
                <a:latin typeface="Times New Roman" panose="02020603050405020304" pitchFamily="18" charset="0"/>
                <a:ea typeface="黑体" panose="02010609060101010101" pitchFamily="2" charset="-122"/>
              </a:rPr>
              <a:t>*</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上，变成一维样本</a:t>
            </a: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y</a:t>
            </a:r>
            <a:r>
              <a:rPr lang="zh-CN" altLang="en-US" sz="2800" dirty="0">
                <a:solidFill>
                  <a:schemeClr val="bg2">
                    <a:lumMod val="60000"/>
                    <a:lumOff val="40000"/>
                  </a:schemeClr>
                </a:solidFill>
                <a:latin typeface="Times New Roman" panose="02020603050405020304" pitchFamily="18" charset="0"/>
                <a:ea typeface="黑体" panose="02010609060101010101" pitchFamily="2" charset="-122"/>
              </a:rPr>
              <a:t>。</a:t>
            </a:r>
            <a:endParaRPr lang="zh-CN" altLang="en-US" sz="2800" dirty="0">
              <a:solidFill>
                <a:schemeClr val="bg2">
                  <a:lumMod val="60000"/>
                  <a:lumOff val="40000"/>
                </a:schemeClr>
              </a:solidFill>
              <a:latin typeface="Times New Roman" panose="02020603050405020304" pitchFamily="18" charset="0"/>
              <a:ea typeface="黑体" panose="02010609060101010101" pitchFamily="2" charset="-122"/>
            </a:endParaRPr>
          </a:p>
        </p:txBody>
      </p:sp>
      <p:graphicFrame>
        <p:nvGraphicFramePr>
          <p:cNvPr id="74756" name="对象 74755"/>
          <p:cNvGraphicFramePr/>
          <p:nvPr/>
        </p:nvGraphicFramePr>
        <p:xfrm>
          <a:off x="2267268" y="908685"/>
          <a:ext cx="2654300" cy="457200"/>
        </p:xfrm>
        <a:graphic>
          <a:graphicData uri="http://schemas.openxmlformats.org/presentationml/2006/ole">
            <mc:AlternateContent xmlns:mc="http://schemas.openxmlformats.org/markup-compatibility/2006">
              <mc:Choice xmlns:v="urn:schemas-microsoft-com:vml" Requires="v">
                <p:oleObj spid="_x0000_s14339" name="" r:id="rId1" imgW="1256665" imgH="241300" progId="Equation.3">
                  <p:embed/>
                </p:oleObj>
              </mc:Choice>
              <mc:Fallback>
                <p:oleObj name="" r:id="rId1" imgW="1256665" imgH="241300" progId="Equation.3">
                  <p:embed/>
                  <p:pic>
                    <p:nvPicPr>
                      <p:cNvPr id="0" name="图片 3122"/>
                      <p:cNvPicPr/>
                      <p:nvPr/>
                    </p:nvPicPr>
                    <p:blipFill>
                      <a:blip r:embed="rId2"/>
                      <a:stretch>
                        <a:fillRect/>
                      </a:stretch>
                    </p:blipFill>
                    <p:spPr>
                      <a:xfrm>
                        <a:off x="2267268" y="908685"/>
                        <a:ext cx="2654300" cy="457200"/>
                      </a:xfrm>
                      <a:prstGeom prst="rect">
                        <a:avLst/>
                      </a:prstGeom>
                      <a:noFill/>
                      <a:ln w="38100">
                        <a:noFill/>
                        <a:miter/>
                      </a:ln>
                    </p:spPr>
                  </p:pic>
                </p:oleObj>
              </mc:Fallback>
            </mc:AlternateContent>
          </a:graphicData>
        </a:graphic>
      </p:graphicFrame>
      <p:graphicFrame>
        <p:nvGraphicFramePr>
          <p:cNvPr id="74757" name="对象 74756"/>
          <p:cNvGraphicFramePr/>
          <p:nvPr/>
        </p:nvGraphicFramePr>
        <p:xfrm>
          <a:off x="3012440" y="2667000"/>
          <a:ext cx="3119120" cy="1524000"/>
        </p:xfrm>
        <a:graphic>
          <a:graphicData uri="http://schemas.openxmlformats.org/presentationml/2006/ole">
            <mc:AlternateContent xmlns:mc="http://schemas.openxmlformats.org/markup-compatibility/2006">
              <mc:Choice xmlns:v="urn:schemas-microsoft-com:vml" Requires="v">
                <p:oleObj spid="_x0000_s14340" name="" r:id="rId3" imgW="1409700" imgH="723900" progId="Equation.3">
                  <p:embed/>
                </p:oleObj>
              </mc:Choice>
              <mc:Fallback>
                <p:oleObj name="" r:id="rId3" imgW="1409700" imgH="723900" progId="Equation.3">
                  <p:embed/>
                  <p:pic>
                    <p:nvPicPr>
                      <p:cNvPr id="0" name="图片 3124"/>
                      <p:cNvPicPr/>
                      <p:nvPr/>
                    </p:nvPicPr>
                    <p:blipFill>
                      <a:blip r:embed="rId4"/>
                      <a:stretch>
                        <a:fillRect/>
                      </a:stretch>
                    </p:blipFill>
                    <p:spPr>
                      <a:xfrm>
                        <a:off x="3012440" y="2667000"/>
                        <a:ext cx="3119120" cy="1524000"/>
                      </a:xfrm>
                      <a:prstGeom prst="rect">
                        <a:avLst/>
                      </a:prstGeom>
                      <a:no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文本占位符 150530"/>
          <p:cNvSpPr>
            <a:spLocks noGrp="1"/>
          </p:cNvSpPr>
          <p:nvPr>
            <p:ph type="body" sz="half" idx="4294967295"/>
          </p:nvPr>
        </p:nvSpPr>
        <p:spPr>
          <a:xfrm>
            <a:off x="755650" y="764540"/>
            <a:ext cx="7924800" cy="5619750"/>
          </a:xfrm>
        </p:spPr>
        <p:txBody>
          <a:bodyPr/>
          <a:lstStyle/>
          <a:p>
            <a:pPr>
              <a:lnSpc>
                <a:spcPct val="110000"/>
              </a:lnSpc>
              <a:buClrTx/>
              <a:buSzTx/>
              <a:buFontTx/>
              <a:buNone/>
            </a:pP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 Fisher</a:t>
            </a:r>
            <a:r>
              <a:rPr lang="zh-CN" altLang="en-US" sz="2800" dirty="0">
                <a:solidFill>
                  <a:schemeClr val="bg2">
                    <a:lumMod val="60000"/>
                    <a:lumOff val="40000"/>
                  </a:schemeClr>
                </a:solidFill>
                <a:latin typeface="Times New Roman" panose="02020603050405020304" pitchFamily="18" charset="0"/>
                <a:ea typeface="黑体" panose="02010609060101010101" pitchFamily="2" charset="-122"/>
              </a:rPr>
              <a:t>线性判别式求解向量</a:t>
            </a: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W</a:t>
            </a:r>
            <a:r>
              <a:rPr lang="zh-CN" altLang="en-US" sz="2800" dirty="0">
                <a:solidFill>
                  <a:schemeClr val="bg2">
                    <a:lumMod val="60000"/>
                    <a:lumOff val="40000"/>
                  </a:schemeClr>
                </a:solidFill>
                <a:latin typeface="Times New Roman" panose="02020603050405020304" pitchFamily="18" charset="0"/>
                <a:ea typeface="黑体" panose="02010609060101010101" pitchFamily="2" charset="-122"/>
              </a:rPr>
              <a:t>的算法步骤：</a:t>
            </a:r>
            <a:endParaRPr lang="zh-CN" altLang="en-US" sz="2800" dirty="0">
              <a:latin typeface="Times New Roman" panose="02020603050405020304" pitchFamily="18" charset="0"/>
              <a:ea typeface="黑体" panose="02010609060101010101" pitchFamily="2" charset="-122"/>
            </a:endParaRPr>
          </a:p>
          <a:p>
            <a:pPr>
              <a:lnSpc>
                <a:spcPct val="110000"/>
              </a:lnSpc>
              <a:buClrTx/>
              <a:buSzTx/>
              <a:buFontTx/>
              <a:buNone/>
            </a:pPr>
            <a:r>
              <a:rPr lang="zh-CN" altLang="en-US" sz="2800" dirty="0">
                <a:latin typeface="Times New Roman" panose="02020603050405020304" pitchFamily="18" charset="0"/>
                <a:ea typeface="黑体" panose="02010609060101010101" pitchFamily="2" charset="-122"/>
              </a:rPr>
              <a:t>   </a:t>
            </a:r>
            <a:r>
              <a:rPr lang="en-US" altLang="zh-CN" sz="2800" dirty="0">
                <a:latin typeface="Times New Roman" panose="02020603050405020304" pitchFamily="18" charset="0"/>
                <a:ea typeface="黑体" panose="02010609060101010101" pitchFamily="2" charset="-122"/>
              </a:rPr>
              <a:t>①</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把来自两类的训练样本集合分成两个子集</a:t>
            </a:r>
            <a:r>
              <a:rPr lang="en-US" altLang="zh-CN" sz="2800" b="1" i="1">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x</a:t>
            </a:r>
            <a:r>
              <a:rPr lang="en-US" altLang="zh-CN" sz="2800" baseline="-2500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1</a:t>
            </a:r>
            <a:r>
              <a:rPr lang="en-US" altLang="zh-CN" sz="2800" i="1">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 </a:t>
            </a:r>
            <a:r>
              <a:rPr lang="en-US" altLang="zh-CN" sz="2800" b="1" i="1">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x</a:t>
            </a:r>
            <a:r>
              <a:rPr lang="en-US" altLang="zh-CN" sz="2800" baseline="-2500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2</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黑体" panose="02010609060101010101" pitchFamily="2" charset="-122"/>
            </a:endParaRPr>
          </a:p>
          <a:p>
            <a:pPr>
              <a:lnSpc>
                <a:spcPct val="110000"/>
              </a:lnSpc>
              <a:buClrTx/>
              <a:buSzTx/>
              <a:buFontTx/>
              <a:buNone/>
            </a:pPr>
            <a:r>
              <a:rPr lang="zh-CN" altLang="en-US" sz="2800">
                <a:latin typeface="Times New Roman" panose="02020603050405020304" pitchFamily="18" charset="0"/>
                <a:ea typeface="黑体" panose="02010609060101010101" pitchFamily="2" charset="-122"/>
              </a:rPr>
              <a:t>   </a:t>
            </a:r>
            <a:r>
              <a:rPr lang="en-US" altLang="zh-CN" sz="2800">
                <a:latin typeface="Times New Roman" panose="02020603050405020304" pitchFamily="18" charset="0"/>
                <a:ea typeface="黑体" panose="02010609060101010101" pitchFamily="2" charset="-122"/>
              </a:rPr>
              <a:t>②</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计算各类的均值向量</a:t>
            </a:r>
            <a:r>
              <a:rPr lang="en-US" altLang="zh-CN" sz="2800" i="1">
                <a:latin typeface="Times New Roman" panose="02020603050405020304" pitchFamily="18" charset="0"/>
                <a:ea typeface="黑体" panose="02010609060101010101" pitchFamily="2" charset="-122"/>
              </a:rPr>
              <a:t>m</a:t>
            </a:r>
            <a:r>
              <a:rPr lang="en-US" altLang="zh-CN" sz="2800" i="1" baseline="-25000">
                <a:latin typeface="Times New Roman" panose="02020603050405020304" pitchFamily="18" charset="0"/>
                <a:ea typeface="黑体" panose="02010609060101010101" pitchFamily="2" charset="-122"/>
              </a:rPr>
              <a:t>i</a:t>
            </a:r>
            <a:r>
              <a:rPr lang="en-US" altLang="zh-CN" sz="2800">
                <a:latin typeface="Times New Roman" panose="02020603050405020304" pitchFamily="18" charset="0"/>
                <a:ea typeface="黑体" panose="02010609060101010101" pitchFamily="2" charset="-122"/>
              </a:rPr>
              <a:t>,  </a:t>
            </a:r>
            <a:r>
              <a:rPr lang="en-US" altLang="zh-CN" sz="2800" i="1">
                <a:latin typeface="Times New Roman" panose="02020603050405020304" pitchFamily="18" charset="0"/>
                <a:ea typeface="黑体" panose="02010609060101010101" pitchFamily="2" charset="-122"/>
              </a:rPr>
              <a:t>i</a:t>
            </a:r>
            <a:r>
              <a:rPr lang="en-US" altLang="zh-CN" sz="2800">
                <a:latin typeface="Times New Roman" panose="02020603050405020304" pitchFamily="18" charset="0"/>
                <a:ea typeface="黑体" panose="02010609060101010101" pitchFamily="2" charset="-122"/>
              </a:rPr>
              <a:t>=1,2</a:t>
            </a:r>
            <a:r>
              <a:rPr lang="zh-CN" altLang="en-US" sz="2800" dirty="0">
                <a:latin typeface="Times New Roman" panose="02020603050405020304" pitchFamily="18" charset="0"/>
                <a:ea typeface="黑体" panose="02010609060101010101" pitchFamily="2" charset="-122"/>
              </a:rPr>
              <a:t>；</a:t>
            </a:r>
            <a:endParaRPr lang="zh-CN" altLang="en-US" sz="2800" dirty="0">
              <a:latin typeface="Times New Roman" panose="02020603050405020304" pitchFamily="18" charset="0"/>
              <a:ea typeface="黑体" panose="02010609060101010101" pitchFamily="2" charset="-122"/>
            </a:endParaRPr>
          </a:p>
          <a:p>
            <a:pPr>
              <a:lnSpc>
                <a:spcPct val="110000"/>
              </a:lnSpc>
              <a:buClrTx/>
              <a:buSzTx/>
              <a:buFontTx/>
              <a:buNone/>
            </a:pPr>
            <a:r>
              <a:rPr lang="zh-CN" altLang="en-US" sz="2800">
                <a:latin typeface="Times New Roman" panose="02020603050405020304" pitchFamily="18" charset="0"/>
                <a:ea typeface="黑体" panose="02010609060101010101" pitchFamily="2" charset="-122"/>
              </a:rPr>
              <a:t>   </a:t>
            </a:r>
            <a:r>
              <a:rPr lang="en-US" altLang="zh-CN" sz="2800">
                <a:latin typeface="Times New Roman" panose="02020603050405020304" pitchFamily="18" charset="0"/>
                <a:ea typeface="黑体" panose="02010609060101010101" pitchFamily="2" charset="-122"/>
              </a:rPr>
              <a:t>③</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计算各类的类内离散度矩阵</a:t>
            </a:r>
            <a:r>
              <a:rPr lang="en-US" altLang="zh-CN" sz="2800" i="1">
                <a:latin typeface="Times New Roman" panose="02020603050405020304" pitchFamily="18" charset="0"/>
                <a:ea typeface="黑体" panose="02010609060101010101" pitchFamily="2" charset="-122"/>
              </a:rPr>
              <a:t>S</a:t>
            </a:r>
            <a:r>
              <a:rPr lang="en-US" altLang="zh-CN" sz="2800" i="1" baseline="-25000">
                <a:latin typeface="Times New Roman" panose="02020603050405020304" pitchFamily="18" charset="0"/>
                <a:ea typeface="黑体" panose="02010609060101010101" pitchFamily="2" charset="-122"/>
              </a:rPr>
              <a:t>i </a:t>
            </a:r>
            <a:r>
              <a:rPr lang="en-US" altLang="zh-CN" sz="2800">
                <a:latin typeface="Times New Roman" panose="02020603050405020304" pitchFamily="18" charset="0"/>
                <a:ea typeface="黑体" panose="02010609060101010101" pitchFamily="2" charset="-122"/>
              </a:rPr>
              <a:t>,  </a:t>
            </a:r>
            <a:r>
              <a:rPr lang="en-US" altLang="zh-CN" sz="2800" i="1">
                <a:latin typeface="Times New Roman" panose="02020603050405020304" pitchFamily="18" charset="0"/>
                <a:ea typeface="黑体" panose="02010609060101010101" pitchFamily="2" charset="-122"/>
              </a:rPr>
              <a:t>i</a:t>
            </a:r>
            <a:r>
              <a:rPr lang="en-US" altLang="zh-CN" sz="2800">
                <a:latin typeface="Times New Roman" panose="02020603050405020304" pitchFamily="18" charset="0"/>
                <a:ea typeface="黑体" panose="02010609060101010101" pitchFamily="2" charset="-122"/>
              </a:rPr>
              <a:t>=1,2</a:t>
            </a:r>
            <a:r>
              <a:rPr lang="zh-CN" altLang="en-US" sz="2800" dirty="0">
                <a:latin typeface="Times New Roman" panose="02020603050405020304" pitchFamily="18" charset="0"/>
                <a:ea typeface="黑体" panose="02010609060101010101" pitchFamily="2" charset="-122"/>
              </a:rPr>
              <a:t>；</a:t>
            </a:r>
            <a:endParaRPr lang="zh-CN" altLang="en-US" sz="2800" i="1" dirty="0">
              <a:latin typeface="Times New Roman" panose="02020603050405020304" pitchFamily="18" charset="0"/>
              <a:ea typeface="黑体" panose="02010609060101010101" pitchFamily="2" charset="-122"/>
            </a:endParaRPr>
          </a:p>
          <a:p>
            <a:pPr>
              <a:lnSpc>
                <a:spcPct val="110000"/>
              </a:lnSpc>
              <a:buClrTx/>
              <a:buSzTx/>
              <a:buFontTx/>
              <a:buNone/>
            </a:pPr>
            <a:r>
              <a:rPr lang="zh-CN" altLang="en-US" sz="2800">
                <a:latin typeface="Times New Roman" panose="02020603050405020304" pitchFamily="18" charset="0"/>
                <a:ea typeface="黑体" panose="02010609060101010101" pitchFamily="2" charset="-122"/>
              </a:rPr>
              <a:t>   </a:t>
            </a:r>
            <a:r>
              <a:rPr lang="en-US" altLang="zh-CN" sz="2800">
                <a:latin typeface="Times New Roman" panose="02020603050405020304" pitchFamily="18" charset="0"/>
                <a:ea typeface="黑体" panose="02010609060101010101" pitchFamily="2" charset="-122"/>
              </a:rPr>
              <a:t>④</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计算类内总离散度矩阵</a:t>
            </a:r>
            <a:r>
              <a:rPr lang="en-US" altLang="zh-CN" sz="2800" i="1" err="1">
                <a:latin typeface="Times New Roman" panose="02020603050405020304" pitchFamily="18" charset="0"/>
                <a:ea typeface="黑体" panose="02010609060101010101" pitchFamily="2" charset="-122"/>
              </a:rPr>
              <a:t>S</a:t>
            </a:r>
            <a:r>
              <a:rPr lang="en-US" altLang="zh-CN" sz="2800" i="1" baseline="-25000" err="1">
                <a:latin typeface="Times New Roman" panose="02020603050405020304" pitchFamily="18" charset="0"/>
                <a:ea typeface="黑体" panose="02010609060101010101" pitchFamily="2" charset="-122"/>
              </a:rPr>
              <a:t>w</a:t>
            </a:r>
            <a:r>
              <a:rPr lang="en-US" altLang="zh-CN" sz="2800" i="1" baseline="-25000">
                <a:latin typeface="Times New Roman" panose="02020603050405020304" pitchFamily="18" charset="0"/>
                <a:ea typeface="黑体" panose="02010609060101010101" pitchFamily="2" charset="-122"/>
              </a:rPr>
              <a:t> </a:t>
            </a:r>
            <a:r>
              <a:rPr lang="en-US" altLang="zh-CN" sz="2800">
                <a:latin typeface="Times New Roman" panose="02020603050405020304" pitchFamily="18" charset="0"/>
                <a:ea typeface="黑体" panose="02010609060101010101" pitchFamily="2" charset="-122"/>
              </a:rPr>
              <a:t>= </a:t>
            </a:r>
            <a:r>
              <a:rPr lang="en-US" altLang="zh-CN" sz="2800" i="1">
                <a:latin typeface="Times New Roman" panose="02020603050405020304" pitchFamily="18" charset="0"/>
                <a:ea typeface="黑体" panose="02010609060101010101" pitchFamily="2" charset="-122"/>
              </a:rPr>
              <a:t>S</a:t>
            </a:r>
            <a:r>
              <a:rPr lang="en-US" altLang="zh-CN" sz="2800" baseline="-25000">
                <a:latin typeface="Times New Roman" panose="02020603050405020304" pitchFamily="18" charset="0"/>
                <a:ea typeface="黑体" panose="02010609060101010101" pitchFamily="2" charset="-122"/>
              </a:rPr>
              <a:t>1 </a:t>
            </a:r>
            <a:r>
              <a:rPr lang="en-US" altLang="zh-CN" sz="2800" i="1">
                <a:latin typeface="Times New Roman" panose="02020603050405020304" pitchFamily="18" charset="0"/>
                <a:ea typeface="黑体" panose="02010609060101010101" pitchFamily="2" charset="-122"/>
              </a:rPr>
              <a:t>+</a:t>
            </a:r>
            <a:r>
              <a:rPr lang="en-US" altLang="zh-CN" sz="2800" baseline="-25000">
                <a:latin typeface="Times New Roman" panose="02020603050405020304" pitchFamily="18" charset="0"/>
                <a:ea typeface="黑体" panose="02010609060101010101" pitchFamily="2" charset="-122"/>
              </a:rPr>
              <a:t> </a:t>
            </a:r>
            <a:r>
              <a:rPr lang="en-US" altLang="zh-CN" sz="2800" i="1">
                <a:latin typeface="Times New Roman" panose="02020603050405020304" pitchFamily="18" charset="0"/>
                <a:ea typeface="黑体" panose="02010609060101010101" pitchFamily="2" charset="-122"/>
              </a:rPr>
              <a:t>S</a:t>
            </a:r>
            <a:r>
              <a:rPr lang="en-US" altLang="zh-CN" sz="2800" baseline="-25000">
                <a:latin typeface="Times New Roman" panose="02020603050405020304" pitchFamily="18" charset="0"/>
                <a:ea typeface="黑体" panose="02010609060101010101" pitchFamily="2" charset="-122"/>
              </a:rPr>
              <a:t>2 </a:t>
            </a:r>
            <a:r>
              <a:rPr lang="zh-CN" altLang="en-US" sz="2800" dirty="0">
                <a:latin typeface="Times New Roman" panose="02020603050405020304" pitchFamily="18" charset="0"/>
                <a:ea typeface="黑体" panose="02010609060101010101" pitchFamily="2" charset="-122"/>
              </a:rPr>
              <a:t>；</a:t>
            </a:r>
            <a:endParaRPr lang="zh-CN" altLang="en-US" sz="2800">
              <a:latin typeface="Times New Roman" panose="02020603050405020304" pitchFamily="18" charset="0"/>
              <a:ea typeface="黑体" panose="02010609060101010101" pitchFamily="2" charset="-122"/>
            </a:endParaRPr>
          </a:p>
          <a:p>
            <a:pPr>
              <a:lnSpc>
                <a:spcPct val="110000"/>
              </a:lnSpc>
              <a:buClrTx/>
              <a:buSzTx/>
              <a:buFontTx/>
              <a:buNone/>
            </a:pPr>
            <a:r>
              <a:rPr lang="zh-CN" altLang="en-US" sz="2800">
                <a:latin typeface="Times New Roman" panose="02020603050405020304" pitchFamily="18" charset="0"/>
                <a:ea typeface="黑体" panose="02010609060101010101" pitchFamily="2" charset="-122"/>
              </a:rPr>
              <a:t>   </a:t>
            </a:r>
            <a:r>
              <a:rPr lang="en-US" altLang="zh-CN" sz="2800">
                <a:latin typeface="Times New Roman" panose="02020603050405020304" pitchFamily="18" charset="0"/>
                <a:ea typeface="黑体" panose="02010609060101010101" pitchFamily="2" charset="-122"/>
              </a:rPr>
              <a:t>⑤</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计算类内总离散度矩阵的逆矩阵</a:t>
            </a:r>
            <a:r>
              <a:rPr lang="en-US" altLang="zh-CN" sz="2800" i="1">
                <a:latin typeface="Times New Roman" panose="02020603050405020304" pitchFamily="18" charset="0"/>
                <a:ea typeface="黑体" panose="02010609060101010101" pitchFamily="2" charset="-122"/>
              </a:rPr>
              <a:t>S</a:t>
            </a:r>
            <a:r>
              <a:rPr lang="en-US" altLang="zh-CN" sz="2800" i="1" baseline="-25000">
                <a:latin typeface="Times New Roman" panose="02020603050405020304" pitchFamily="18" charset="0"/>
                <a:ea typeface="黑体" panose="02010609060101010101" pitchFamily="2" charset="-122"/>
              </a:rPr>
              <a:t>w</a:t>
            </a:r>
            <a:r>
              <a:rPr lang="en-US" altLang="zh-CN" sz="2800" i="1" baseline="50000">
                <a:latin typeface="Times New Roman" panose="02020603050405020304" pitchFamily="18" charset="0"/>
                <a:ea typeface="黑体" panose="02010609060101010101" pitchFamily="2" charset="-122"/>
              </a:rPr>
              <a:t>-</a:t>
            </a:r>
            <a:r>
              <a:rPr lang="en-US" altLang="zh-CN" sz="2800" baseline="50000">
                <a:latin typeface="Times New Roman" panose="02020603050405020304" pitchFamily="18" charset="0"/>
                <a:ea typeface="黑体" panose="02010609060101010101" pitchFamily="2" charset="-122"/>
              </a:rPr>
              <a:t>1 </a:t>
            </a:r>
            <a:r>
              <a:rPr lang="zh-CN" altLang="en-US" sz="2800" dirty="0">
                <a:latin typeface="Times New Roman" panose="02020603050405020304" pitchFamily="18" charset="0"/>
                <a:ea typeface="黑体" panose="02010609060101010101" pitchFamily="2" charset="-122"/>
              </a:rPr>
              <a:t>；</a:t>
            </a:r>
            <a:endParaRPr lang="zh-CN" altLang="en-US" sz="2800" baseline="50000">
              <a:latin typeface="Times New Roman" panose="02020603050405020304" pitchFamily="18" charset="0"/>
              <a:ea typeface="黑体" panose="02010609060101010101" pitchFamily="2" charset="-122"/>
            </a:endParaRPr>
          </a:p>
          <a:p>
            <a:pPr>
              <a:lnSpc>
                <a:spcPct val="110000"/>
              </a:lnSpc>
              <a:buClrTx/>
              <a:buSzTx/>
              <a:buFontTx/>
              <a:buNone/>
            </a:pPr>
            <a:r>
              <a:rPr lang="zh-CN" altLang="en-US" sz="2800">
                <a:latin typeface="Times New Roman" panose="02020603050405020304" pitchFamily="18" charset="0"/>
                <a:ea typeface="黑体" panose="02010609060101010101" pitchFamily="2" charset="-122"/>
              </a:rPr>
              <a:t>   </a:t>
            </a:r>
            <a:r>
              <a:rPr lang="en-US" altLang="zh-CN" sz="2800">
                <a:latin typeface="Times New Roman" panose="02020603050405020304" pitchFamily="18" charset="0"/>
                <a:ea typeface="黑体" panose="02010609060101010101" pitchFamily="2" charset="-122"/>
              </a:rPr>
              <a:t>⑥</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得解向量</a:t>
            </a:r>
            <a:r>
              <a:rPr lang="en-US" altLang="zh-CN" sz="2800" i="1">
                <a:latin typeface="Times New Roman" panose="02020603050405020304" pitchFamily="18" charset="0"/>
                <a:ea typeface="黑体" panose="02010609060101010101" pitchFamily="2" charset="-122"/>
              </a:rPr>
              <a:t>W</a:t>
            </a:r>
            <a:r>
              <a:rPr lang="en-US" altLang="zh-CN" sz="2800" i="1" baseline="30000">
                <a:latin typeface="Times New Roman" panose="02020603050405020304" pitchFamily="18" charset="0"/>
                <a:ea typeface="黑体" panose="02010609060101010101" pitchFamily="2" charset="-122"/>
              </a:rPr>
              <a:t>*</a:t>
            </a:r>
            <a:r>
              <a:rPr lang="en-US" altLang="zh-CN" sz="2800" i="1">
                <a:latin typeface="Times New Roman" panose="02020603050405020304" pitchFamily="18" charset="0"/>
                <a:ea typeface="黑体" panose="02010609060101010101" pitchFamily="2" charset="-122"/>
              </a:rPr>
              <a:t>,   y=W</a:t>
            </a:r>
            <a:r>
              <a:rPr lang="en-US" altLang="zh-CN" sz="2800" i="1" baseline="30000">
                <a:latin typeface="Times New Roman" panose="02020603050405020304" pitchFamily="18" charset="0"/>
                <a:ea typeface="黑体" panose="02010609060101010101" pitchFamily="2" charset="-122"/>
              </a:rPr>
              <a:t>*</a:t>
            </a:r>
            <a:r>
              <a:rPr lang="en-US" altLang="zh-CN" sz="2800" b="1" i="1">
                <a:latin typeface="Times New Roman" panose="02020603050405020304" pitchFamily="18" charset="0"/>
                <a:ea typeface="黑体" panose="02010609060101010101" pitchFamily="2" charset="-122"/>
              </a:rPr>
              <a:t>x</a:t>
            </a:r>
            <a:r>
              <a:rPr lang="zh-CN" altLang="en-US" sz="2800" dirty="0">
                <a:latin typeface="Times New Roman" panose="02020603050405020304" pitchFamily="18" charset="0"/>
                <a:ea typeface="黑体" panose="02010609060101010101" pitchFamily="2" charset="-122"/>
              </a:rPr>
              <a:t>。</a:t>
            </a:r>
            <a:endParaRPr lang="zh-CN" altLang="en-US" sz="2800" dirty="0">
              <a:latin typeface="Times New Roman" panose="02020603050405020304" pitchFamily="18" charset="0"/>
              <a:ea typeface="黑体" panose="02010609060101010101" pitchFamily="2" charset="-122"/>
            </a:endParaRPr>
          </a:p>
          <a:p>
            <a:pPr marL="0" indent="0">
              <a:lnSpc>
                <a:spcPct val="110000"/>
              </a:lnSpc>
              <a:buClrTx/>
              <a:buSzTx/>
              <a:buFontTx/>
              <a:buNone/>
            </a:pPr>
            <a:endParaRPr lang="zh-CN" altLang="en-US" sz="2800">
              <a:latin typeface="Times New Roman" panose="02020603050405020304" pitchFamily="18" charset="0"/>
              <a:ea typeface="黑体" panose="02010609060101010101" pitchFamily="2" charset="-122"/>
            </a:endParaRPr>
          </a:p>
        </p:txBody>
      </p:sp>
      <p:graphicFrame>
        <p:nvGraphicFramePr>
          <p:cNvPr id="150533" name="内容占位符 150532"/>
          <p:cNvGraphicFramePr>
            <a:graphicFrameLocks noGrp="1"/>
          </p:cNvGraphicFramePr>
          <p:nvPr>
            <p:ph sz="half" idx="4294967295"/>
          </p:nvPr>
        </p:nvGraphicFramePr>
        <p:xfrm>
          <a:off x="5076190" y="4149090"/>
          <a:ext cx="2159000" cy="414020"/>
        </p:xfrm>
        <a:graphic>
          <a:graphicData uri="http://schemas.openxmlformats.org/presentationml/2006/ole">
            <mc:AlternateContent xmlns:mc="http://schemas.openxmlformats.org/markup-compatibility/2006">
              <mc:Choice xmlns:v="urn:schemas-microsoft-com:vml" Requires="v">
                <p:oleObj spid="_x0000_s15362" name="" r:id="rId1" imgW="1256665" imgH="241300" progId="Equation.3">
                  <p:embed/>
                </p:oleObj>
              </mc:Choice>
              <mc:Fallback>
                <p:oleObj name="" r:id="rId1" imgW="1256665" imgH="241300" progId="Equation.3">
                  <p:embed/>
                  <p:pic>
                    <p:nvPicPr>
                      <p:cNvPr id="0" name="图片 3125"/>
                      <p:cNvPicPr/>
                      <p:nvPr/>
                    </p:nvPicPr>
                    <p:blipFill>
                      <a:blip r:embed="rId2"/>
                      <a:stretch>
                        <a:fillRect/>
                      </a:stretch>
                    </p:blipFill>
                    <p:spPr>
                      <a:xfrm>
                        <a:off x="5076190" y="4149090"/>
                        <a:ext cx="2159000" cy="414020"/>
                      </a:xfrm>
                      <a:prstGeom prst="rect">
                        <a:avLst/>
                      </a:prstGeom>
                      <a:noFill/>
                      <a:ln w="38100">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文本占位符 184322"/>
          <p:cNvSpPr>
            <a:spLocks noGrp="1"/>
          </p:cNvSpPr>
          <p:nvPr>
            <p:ph type="body" sz="half" idx="4294967295"/>
          </p:nvPr>
        </p:nvSpPr>
        <p:spPr>
          <a:xfrm>
            <a:off x="611505" y="548640"/>
            <a:ext cx="7774305" cy="5546725"/>
          </a:xfrm>
        </p:spPr>
        <p:txBody>
          <a:bodyPr/>
          <a:lstStyle/>
          <a:p>
            <a:pPr>
              <a:lnSpc>
                <a:spcPct val="110000"/>
              </a:lnSpc>
              <a:buClrTx/>
              <a:buSzTx/>
              <a:buFontTx/>
              <a:buNone/>
            </a:pP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一维样本的分类问题：</a:t>
            </a:r>
            <a:endParaRPr lang="zh-CN" altLang="en-US" sz="2800" dirty="0">
              <a:latin typeface="Times New Roman" panose="02020603050405020304" pitchFamily="18" charset="0"/>
              <a:ea typeface="黑体" panose="02010609060101010101" pitchFamily="2" charset="-122"/>
            </a:endParaRPr>
          </a:p>
          <a:p>
            <a:pPr>
              <a:lnSpc>
                <a:spcPct val="120000"/>
              </a:lnSpc>
              <a:buClrTx/>
              <a:buSzTx/>
              <a:buFontTx/>
              <a:buNone/>
            </a:pPr>
            <a:r>
              <a:rPr lang="zh-CN" altLang="en-US" sz="2800" dirty="0">
                <a:latin typeface="Times New Roman" panose="02020603050405020304" pitchFamily="18" charset="0"/>
                <a:ea typeface="黑体" panose="02010609060101010101" pitchFamily="2" charset="-122"/>
              </a:rPr>
              <a:t>   </a:t>
            </a:r>
            <a:r>
              <a:rPr lang="en-US" altLang="zh-CN" sz="2800" dirty="0">
                <a:latin typeface="Times New Roman" panose="02020603050405020304" pitchFamily="18" charset="0"/>
                <a:ea typeface="黑体" panose="02010609060101010101" pitchFamily="2" charset="-122"/>
              </a:rPr>
              <a:t>①</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确定阈值</a:t>
            </a:r>
            <a:r>
              <a:rPr lang="en-US" altLang="zh-CN" sz="2800" i="1">
                <a:latin typeface="Times New Roman" panose="02020603050405020304" pitchFamily="18" charset="0"/>
                <a:ea typeface="黑体" panose="02010609060101010101" pitchFamily="2" charset="-122"/>
              </a:rPr>
              <a:t>y</a:t>
            </a:r>
            <a:r>
              <a:rPr lang="en-US" altLang="zh-CN" sz="2400" baseline="-25000">
                <a:latin typeface="Times New Roman" panose="02020603050405020304" pitchFamily="18" charset="0"/>
                <a:ea typeface="黑体" panose="02010609060101010101" pitchFamily="2" charset="-122"/>
              </a:rPr>
              <a:t>0</a:t>
            </a:r>
            <a:r>
              <a:rPr lang="en-US" altLang="zh-CN" sz="2800">
                <a:latin typeface="Times New Roman" panose="02020603050405020304" pitchFamily="18" charset="0"/>
                <a:ea typeface="黑体" panose="02010609060101010101" pitchFamily="2" charset="-122"/>
              </a:rPr>
              <a:t>,</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将投影点</a:t>
            </a:r>
            <a:r>
              <a:rPr lang="en-US" altLang="zh-CN" sz="2800" i="1" err="1">
                <a:latin typeface="Times New Roman" panose="02020603050405020304" pitchFamily="18" charset="0"/>
                <a:ea typeface="黑体" panose="02010609060101010101" pitchFamily="2" charset="-122"/>
              </a:rPr>
              <a:t>y</a:t>
            </a:r>
            <a:r>
              <a:rPr lang="en-US" altLang="zh-CN" sz="2400" i="1" baseline="-25000" err="1">
                <a:latin typeface="Times New Roman" panose="02020603050405020304" pitchFamily="18" charset="0"/>
                <a:ea typeface="黑体" panose="02010609060101010101" pitchFamily="2" charset="-122"/>
              </a:rPr>
              <a:t>n</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与之比较，便可决策。</a:t>
            </a:r>
            <a:endParaRPr lang="zh-CN" altLang="en-US" sz="2800" dirty="0">
              <a:latin typeface="Times New Roman" panose="02020603050405020304" pitchFamily="18" charset="0"/>
              <a:ea typeface="黑体" panose="02010609060101010101" pitchFamily="2" charset="-122"/>
            </a:endParaRPr>
          </a:p>
          <a:p>
            <a:pPr>
              <a:lnSpc>
                <a:spcPct val="120000"/>
              </a:lnSpc>
              <a:buClrTx/>
              <a:buSzTx/>
              <a:buFontTx/>
              <a:buNone/>
            </a:pPr>
            <a:r>
              <a:rPr lang="zh-CN" altLang="en-US" sz="2800" i="1" dirty="0">
                <a:latin typeface="Times New Roman" panose="02020603050405020304" pitchFamily="18" charset="0"/>
                <a:ea typeface="黑体" panose="02010609060101010101" pitchFamily="2" charset="-122"/>
              </a:rPr>
              <a:t>     </a:t>
            </a:r>
            <a:endParaRPr lang="zh-CN" altLang="en-US" sz="2800" dirty="0">
              <a:latin typeface="Times New Roman" panose="02020603050405020304" pitchFamily="18" charset="0"/>
              <a:ea typeface="黑体" panose="02010609060101010101" pitchFamily="2" charset="-122"/>
            </a:endParaRPr>
          </a:p>
          <a:p>
            <a:pPr>
              <a:lnSpc>
                <a:spcPct val="120000"/>
              </a:lnSpc>
              <a:buClrTx/>
              <a:buSzTx/>
              <a:buFontTx/>
              <a:buNone/>
            </a:pPr>
            <a:r>
              <a:rPr lang="zh-CN" altLang="en-US" sz="2800" dirty="0">
                <a:latin typeface="Times New Roman" panose="02020603050405020304" pitchFamily="18" charset="0"/>
                <a:ea typeface="黑体" panose="02010609060101010101" pitchFamily="2" charset="-122"/>
              </a:rPr>
              <a:t>   </a:t>
            </a:r>
            <a:endParaRPr lang="zh-CN" altLang="en-US" sz="2800" dirty="0">
              <a:latin typeface="Times New Roman" panose="02020603050405020304" pitchFamily="18" charset="0"/>
              <a:ea typeface="黑体" panose="02010609060101010101" pitchFamily="2" charset="-122"/>
            </a:endParaRPr>
          </a:p>
          <a:p>
            <a:pPr>
              <a:lnSpc>
                <a:spcPct val="120000"/>
              </a:lnSpc>
              <a:buClrTx/>
              <a:buSzTx/>
              <a:buFontTx/>
              <a:buNone/>
            </a:pPr>
            <a:r>
              <a:rPr lang="zh-CN" altLang="en-US" sz="2800" dirty="0">
                <a:latin typeface="Times New Roman" panose="02020603050405020304" pitchFamily="18" charset="0"/>
                <a:ea typeface="黑体" panose="02010609060101010101" pitchFamily="2" charset="-122"/>
              </a:rPr>
              <a:t>   </a:t>
            </a:r>
            <a:endParaRPr lang="zh-CN" altLang="en-US" sz="2800" dirty="0">
              <a:latin typeface="Times New Roman" panose="02020603050405020304" pitchFamily="18" charset="0"/>
              <a:ea typeface="黑体" panose="02010609060101010101" pitchFamily="2" charset="-122"/>
            </a:endParaRPr>
          </a:p>
          <a:p>
            <a:pPr>
              <a:lnSpc>
                <a:spcPct val="120000"/>
              </a:lnSpc>
              <a:buClrTx/>
              <a:buSzTx/>
              <a:buFontTx/>
              <a:buNone/>
            </a:pPr>
            <a:r>
              <a:rPr lang="zh-CN" altLang="en-US" sz="2800" dirty="0">
                <a:latin typeface="Times New Roman" panose="02020603050405020304" pitchFamily="18" charset="0"/>
                <a:ea typeface="黑体" panose="02010609060101010101" pitchFamily="2" charset="-122"/>
              </a:rPr>
              <a:t>   </a:t>
            </a:r>
            <a:r>
              <a:rPr lang="en-US" altLang="zh-CN" sz="2800" dirty="0">
                <a:latin typeface="Times New Roman" panose="02020603050405020304" pitchFamily="18" charset="0"/>
                <a:ea typeface="黑体" panose="02010609060101010101" pitchFamily="2" charset="-122"/>
              </a:rPr>
              <a:t>②</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一维样本也可用</a:t>
            </a:r>
            <a:r>
              <a:rPr lang="en-US" altLang="zh-CN" sz="2800" err="1">
                <a:latin typeface="Times New Roman" panose="02020603050405020304" pitchFamily="18" charset="0"/>
                <a:ea typeface="黑体" panose="02010609060101010101" pitchFamily="2" charset="-122"/>
              </a:rPr>
              <a:t>Bayes</a:t>
            </a:r>
            <a:r>
              <a:rPr lang="zh-CN" altLang="en-US" sz="26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决策分类。</a:t>
            </a:r>
            <a:endParaRPr lang="zh-CN" altLang="en-US" sz="2800" dirty="0">
              <a:latin typeface="Times New Roman" panose="02020603050405020304" pitchFamily="18" charset="0"/>
              <a:ea typeface="黑体" panose="02010609060101010101" pitchFamily="2" charset="-122"/>
            </a:endParaRPr>
          </a:p>
        </p:txBody>
      </p:sp>
      <p:graphicFrame>
        <p:nvGraphicFramePr>
          <p:cNvPr id="184324" name="内容占位符 184323"/>
          <p:cNvGraphicFramePr>
            <a:graphicFrameLocks noGrp="1"/>
          </p:cNvGraphicFramePr>
          <p:nvPr>
            <p:ph sz="half" idx="4294967295"/>
          </p:nvPr>
        </p:nvGraphicFramePr>
        <p:xfrm>
          <a:off x="1547495" y="1701165"/>
          <a:ext cx="4032250" cy="1737995"/>
        </p:xfrm>
        <a:graphic>
          <a:graphicData uri="http://schemas.openxmlformats.org/presentationml/2006/ole">
            <mc:AlternateContent xmlns:mc="http://schemas.openxmlformats.org/markup-compatibility/2006">
              <mc:Choice xmlns:v="urn:schemas-microsoft-com:vml" Requires="v">
                <p:oleObj spid="_x0000_s16386" name="" r:id="rId1" imgW="1943100" imgH="838200" progId="Equation.3">
                  <p:embed/>
                </p:oleObj>
              </mc:Choice>
              <mc:Fallback>
                <p:oleObj name="" r:id="rId1" imgW="1943100" imgH="838200" progId="Equation.3">
                  <p:embed/>
                  <p:pic>
                    <p:nvPicPr>
                      <p:cNvPr id="0" name="图片 3127"/>
                      <p:cNvPicPr/>
                      <p:nvPr/>
                    </p:nvPicPr>
                    <p:blipFill>
                      <a:blip r:embed="rId2"/>
                      <a:stretch>
                        <a:fillRect/>
                      </a:stretch>
                    </p:blipFill>
                    <p:spPr>
                      <a:xfrm>
                        <a:off x="1547495" y="1701165"/>
                        <a:ext cx="4032250" cy="1737995"/>
                      </a:xfrm>
                      <a:prstGeom prst="rect">
                        <a:avLst/>
                      </a:prstGeom>
                      <a:noFill/>
                      <a:ln w="38100">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650" y="764540"/>
            <a:ext cx="7811135" cy="970915"/>
          </a:xfrm>
          <a:prstGeom prst="rect">
            <a:avLst/>
          </a:prstGeom>
          <a:noFill/>
        </p:spPr>
        <p:txBody>
          <a:bodyPr wrap="none" rtlCol="0" anchor="t">
            <a:spAutoFit/>
          </a:bodyPr>
          <a:lstStyle/>
          <a:p>
            <a:pPr marL="342900" indent="-342900">
              <a:lnSpc>
                <a:spcPct val="110000"/>
              </a:lnSpc>
              <a:buClrTx/>
              <a:buSzTx/>
              <a:buFont typeface="Arial" panose="020B0604020202020204" pitchFamily="34" charset="0"/>
              <a:buChar char="•"/>
            </a:pPr>
            <a:r>
              <a:rPr lang="en-US" altLang="zh-CN" sz="2400">
                <a:solidFill>
                  <a:schemeClr val="bg2">
                    <a:lumMod val="60000"/>
                    <a:lumOff val="40000"/>
                  </a:schemeClr>
                </a:solidFill>
                <a:latin typeface="Times New Roman" panose="02020603050405020304" pitchFamily="18" charset="0"/>
                <a:sym typeface="+mn-ea"/>
              </a:rPr>
              <a:t>Fisher</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线性判别可推广到</a:t>
            </a:r>
            <a:r>
              <a:rPr lang="zh-CN" altLang="en-US" sz="26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c</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类，需要</a:t>
            </a:r>
            <a:r>
              <a:rPr lang="zh-CN" altLang="en-US" sz="26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c</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-1个判别函数，</a:t>
            </a:r>
            <a:endPar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a:lnSpc>
                <a:spcPct val="110000"/>
              </a:lnSpc>
              <a:buClrTx/>
              <a:buSzTx/>
              <a:buFontTx/>
              <a:buNone/>
            </a:pP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即从</a:t>
            </a:r>
            <a:r>
              <a:rPr lang="zh-CN" altLang="en-US" sz="26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维空间向</a:t>
            </a:r>
            <a:r>
              <a:rPr lang="zh-CN" altLang="en-US" sz="26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c</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-1维空间投影。</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43941" y="476930"/>
            <a:ext cx="7708467" cy="5558929"/>
            <a:chOff x="243941" y="610016"/>
            <a:chExt cx="7708467" cy="5558929"/>
          </a:xfrm>
        </p:grpSpPr>
        <p:sp>
          <p:nvSpPr>
            <p:cNvPr id="3" name="TextBox 2"/>
            <p:cNvSpPr txBox="1"/>
            <p:nvPr/>
          </p:nvSpPr>
          <p:spPr>
            <a:xfrm>
              <a:off x="243941" y="610016"/>
              <a:ext cx="2483052" cy="4873129"/>
            </a:xfrm>
            <a:prstGeom prst="rect">
              <a:avLst/>
            </a:prstGeom>
            <a:noFill/>
          </p:spPr>
          <p:txBody>
            <a:bodyPr vert="horz" wrap="none" lIns="0" tIns="0" rIns="0" bIns="0" rtlCol="0">
              <a:spAutoFit/>
            </a:bodyPr>
            <a:lstStyle/>
            <a:p>
              <a:pPr>
                <a:lnSpc>
                  <a:spcPts val="2685"/>
                </a:lnSpc>
                <a:tabLst>
                  <a:tab pos="228600" algn="l"/>
                  <a:tab pos="254000" algn="l"/>
                </a:tabLst>
                <a:defRPr/>
              </a:pPr>
              <a:r>
                <a:rPr lang="zh-CN" altLang="en-US" sz="2795">
                  <a:solidFill>
                    <a:srgbClr val="000000"/>
                  </a:solidFill>
                  <a:latin typeface="微软雅黑" panose="020B0503020204020204" charset="-122"/>
                </a:rPr>
                <a:t>推广到多类</a:t>
              </a:r>
              <a:endParaRPr lang="zh-CN" altLang="en-US" sz="2795">
                <a:solidFill>
                  <a:srgbClr val="000000"/>
                </a:solidFill>
                <a:latin typeface="微软雅黑" panose="020B0503020204020204" charset="-122"/>
              </a:endParaRPr>
            </a:p>
            <a:p>
              <a:pPr>
                <a:lnSpc>
                  <a:spcPts val="1000"/>
                </a:lnSpc>
                <a:tabLst>
                  <a:tab pos="228600" algn="l"/>
                  <a:tab pos="254000" algn="l"/>
                </a:tabLst>
                <a:defRPr/>
              </a:pPr>
              <a:endParaRPr lang="zh-CN" altLang="en-US" sz="2795">
                <a:solidFill>
                  <a:srgbClr val="000000"/>
                </a:solidFill>
                <a:latin typeface="微软雅黑" panose="020B0503020204020204" charset="-122"/>
              </a:endParaRPr>
            </a:p>
            <a:p>
              <a:pPr>
                <a:lnSpc>
                  <a:spcPts val="1000"/>
                </a:lnSpc>
                <a:tabLst>
                  <a:tab pos="228600" algn="l"/>
                  <a:tab pos="254000" algn="l"/>
                </a:tabLst>
                <a:defRPr/>
              </a:pPr>
              <a:endParaRPr lang="zh-CN" altLang="en-US" sz="2795">
                <a:solidFill>
                  <a:srgbClr val="000000"/>
                </a:solidFill>
                <a:latin typeface="微软雅黑" panose="020B0503020204020204" charset="-122"/>
              </a:endParaRPr>
            </a:p>
            <a:p>
              <a:pPr>
                <a:lnSpc>
                  <a:spcPts val="3260"/>
                </a:lnSpc>
                <a:tabLst>
                  <a:tab pos="228600" algn="l"/>
                  <a:tab pos="254000" algn="l"/>
                </a:tabLst>
                <a:defRPr/>
              </a:pPr>
              <a:r>
                <a:rPr lang="zh-CN" altLang="en-US" sz="2795">
                  <a:solidFill>
                    <a:srgbClr val="000000"/>
                  </a:solidFill>
                  <a:latin typeface="微软雅黑" panose="020B0503020204020204" charset="-122"/>
                </a:rPr>
                <a:t>	</a:t>
              </a:r>
              <a:r>
                <a:rPr lang="zh-CN" altLang="en-US" sz="2195">
                  <a:solidFill>
                    <a:srgbClr val="000000"/>
                  </a:solidFill>
                  <a:latin typeface="微软雅黑" panose="020B0503020204020204" charset="-122"/>
                </a:rPr>
                <a:t>假定有 </a:t>
              </a:r>
              <a:r>
                <a:rPr lang="en-US" altLang="zh-CN" sz="2195" i="1">
                  <a:solidFill>
                    <a:srgbClr val="000000"/>
                  </a:solidFill>
                  <a:latin typeface="Palatino Linotype" panose="02040502050505030304"/>
                </a:rPr>
                <a:t>N </a:t>
              </a:r>
              <a:r>
                <a:rPr lang="zh-CN" altLang="en-US" sz="2195">
                  <a:solidFill>
                    <a:srgbClr val="000000"/>
                  </a:solidFill>
                  <a:latin typeface="微软雅黑" panose="020B0503020204020204" charset="-122"/>
                </a:rPr>
                <a:t>个类</a:t>
              </a:r>
              <a:endParaRPr lang="zh-CN" altLang="en-US" sz="2195">
                <a:solidFill>
                  <a:srgbClr val="000000"/>
                </a:solidFill>
                <a:latin typeface="微软雅黑" panose="020B0503020204020204" charset="-122"/>
              </a:endParaRPr>
            </a:p>
            <a:p>
              <a:pPr>
                <a:lnSpc>
                  <a:spcPts val="1000"/>
                </a:lnSpc>
                <a:tabLst>
                  <a:tab pos="228600" algn="l"/>
                  <a:tab pos="254000" algn="l"/>
                </a:tabLst>
                <a:defRPr/>
              </a:pPr>
              <a:endParaRPr lang="zh-CN" altLang="en-US" sz="2195">
                <a:solidFill>
                  <a:srgbClr val="000000"/>
                </a:solidFill>
                <a:latin typeface="微软雅黑" panose="020B0503020204020204" charset="-122"/>
              </a:endParaRPr>
            </a:p>
            <a:p>
              <a:pPr>
                <a:lnSpc>
                  <a:spcPts val="2925"/>
                </a:lnSpc>
                <a:tabLst>
                  <a:tab pos="228600" algn="l"/>
                  <a:tab pos="254000" algn="l"/>
                </a:tabLst>
                <a:defRPr/>
              </a:pPr>
              <a:r>
                <a:rPr lang="zh-CN" altLang="en-US" sz="2195">
                  <a:solidFill>
                    <a:srgbClr val="000000"/>
                  </a:solidFill>
                  <a:latin typeface="微软雅黑" panose="020B0503020204020204" charset="-122"/>
                </a:rPr>
                <a:t>		</a:t>
              </a:r>
              <a:r>
                <a:rPr lang="zh-CN" altLang="en-US" sz="2195">
                  <a:solidFill>
                    <a:srgbClr val="000000"/>
                  </a:solidFill>
                  <a:latin typeface="Wingdings" panose="05000000000000000000"/>
                </a:rPr>
                <a:t> </a:t>
              </a:r>
              <a:r>
                <a:rPr lang="zh-CN" altLang="en-US" sz="2195">
                  <a:solidFill>
                    <a:srgbClr val="000000"/>
                  </a:solidFill>
                  <a:latin typeface="微软雅黑" panose="020B0503020204020204" charset="-122"/>
                </a:rPr>
                <a:t>全局散度矩阵</a:t>
              </a:r>
              <a:endParaRPr lang="en-US" altLang="zh-CN" sz="2195">
                <a:solidFill>
                  <a:srgbClr val="000000"/>
                </a:solidFill>
                <a:latin typeface="微软雅黑" panose="020B0503020204020204" charset="-122"/>
              </a:endParaRPr>
            </a:p>
            <a:p>
              <a:pPr>
                <a:lnSpc>
                  <a:spcPts val="2925"/>
                </a:lnSpc>
                <a:tabLst>
                  <a:tab pos="228600" algn="l"/>
                  <a:tab pos="254000" algn="l"/>
                </a:tabLst>
                <a:defRPr/>
              </a:pPr>
              <a:endParaRPr lang="en-US" altLang="zh-CN" sz="2195">
                <a:solidFill>
                  <a:srgbClr val="000000"/>
                </a:solidFill>
                <a:latin typeface="微软雅黑" panose="020B0503020204020204" charset="-122"/>
              </a:endParaRPr>
            </a:p>
            <a:p>
              <a:pPr>
                <a:lnSpc>
                  <a:spcPts val="2925"/>
                </a:lnSpc>
                <a:tabLst>
                  <a:tab pos="228600" algn="l"/>
                  <a:tab pos="254000" algn="l"/>
                </a:tabLst>
                <a:defRPr/>
              </a:pPr>
              <a:endParaRPr lang="en-US" altLang="zh-CN" sz="2195">
                <a:solidFill>
                  <a:srgbClr val="000000"/>
                </a:solidFill>
                <a:latin typeface="微软雅黑" panose="020B0503020204020204" charset="-122"/>
              </a:endParaRPr>
            </a:p>
            <a:p>
              <a:pPr>
                <a:lnSpc>
                  <a:spcPts val="2925"/>
                </a:lnSpc>
                <a:tabLst>
                  <a:tab pos="228600" algn="l"/>
                  <a:tab pos="254000" algn="l"/>
                </a:tabLst>
                <a:defRPr/>
              </a:pPr>
              <a:endParaRPr lang="zh-CN" altLang="en-US" sz="2195">
                <a:solidFill>
                  <a:srgbClr val="000000"/>
                </a:solidFill>
                <a:latin typeface="微软雅黑" panose="020B0503020204020204" charset="-122"/>
              </a:endParaRPr>
            </a:p>
            <a:p>
              <a:pPr>
                <a:lnSpc>
                  <a:spcPts val="1000"/>
                </a:lnSpc>
                <a:tabLst>
                  <a:tab pos="228600" algn="l"/>
                  <a:tab pos="254000" algn="l"/>
                </a:tabLst>
                <a:defRPr/>
              </a:pPr>
              <a:endParaRPr lang="zh-CN" altLang="en-US" sz="2195">
                <a:solidFill>
                  <a:srgbClr val="000000"/>
                </a:solidFill>
                <a:latin typeface="微软雅黑" panose="020B0503020204020204" charset="-122"/>
              </a:endParaRPr>
            </a:p>
            <a:p>
              <a:pPr>
                <a:lnSpc>
                  <a:spcPts val="1000"/>
                </a:lnSpc>
                <a:tabLst>
                  <a:tab pos="228600" algn="l"/>
                  <a:tab pos="254000" algn="l"/>
                </a:tabLst>
                <a:defRPr/>
              </a:pPr>
              <a:endParaRPr lang="zh-CN" altLang="en-US" sz="2195">
                <a:solidFill>
                  <a:srgbClr val="000000"/>
                </a:solidFill>
                <a:latin typeface="微软雅黑" panose="020B0503020204020204" charset="-122"/>
              </a:endParaRPr>
            </a:p>
            <a:p>
              <a:pPr>
                <a:lnSpc>
                  <a:spcPts val="1000"/>
                </a:lnSpc>
                <a:tabLst>
                  <a:tab pos="228600" algn="l"/>
                  <a:tab pos="254000" algn="l"/>
                </a:tabLst>
                <a:defRPr/>
              </a:pPr>
              <a:endParaRPr lang="zh-CN" altLang="en-US" sz="2195">
                <a:solidFill>
                  <a:srgbClr val="000000"/>
                </a:solidFill>
                <a:latin typeface="微软雅黑" panose="020B0503020204020204" charset="-122"/>
              </a:endParaRPr>
            </a:p>
            <a:p>
              <a:pPr>
                <a:lnSpc>
                  <a:spcPts val="2440"/>
                </a:lnSpc>
                <a:tabLst>
                  <a:tab pos="228600" algn="l"/>
                  <a:tab pos="254000" algn="l"/>
                </a:tabLst>
                <a:defRPr/>
              </a:pPr>
              <a:r>
                <a:rPr lang="zh-CN" altLang="en-US" sz="2195">
                  <a:solidFill>
                    <a:srgbClr val="000000"/>
                  </a:solidFill>
                  <a:latin typeface="微软雅黑" panose="020B0503020204020204" charset="-122"/>
                </a:rPr>
                <a:t>		</a:t>
              </a:r>
              <a:r>
                <a:rPr lang="zh-CN" altLang="en-US" sz="2195">
                  <a:solidFill>
                    <a:srgbClr val="000000"/>
                  </a:solidFill>
                  <a:latin typeface="Wingdings" panose="05000000000000000000"/>
                </a:rPr>
                <a:t> </a:t>
              </a:r>
              <a:r>
                <a:rPr lang="zh-CN" altLang="en-US" sz="2195">
                  <a:solidFill>
                    <a:srgbClr val="FF0000"/>
                  </a:solidFill>
                  <a:latin typeface="微软雅黑" panose="020B0503020204020204" charset="-122"/>
                </a:rPr>
                <a:t>类内</a:t>
              </a:r>
              <a:r>
                <a:rPr lang="zh-CN" altLang="en-US" sz="2195">
                  <a:solidFill>
                    <a:srgbClr val="000000"/>
                  </a:solidFill>
                  <a:latin typeface="微软雅黑" panose="020B0503020204020204" charset="-122"/>
                </a:rPr>
                <a:t>散度矩阵</a:t>
              </a:r>
              <a:endParaRPr lang="en-US" altLang="zh-CN" sz="2195">
                <a:solidFill>
                  <a:srgbClr val="000000"/>
                </a:solidFill>
                <a:latin typeface="微软雅黑" panose="020B0503020204020204" charset="-122"/>
              </a:endParaRPr>
            </a:p>
            <a:p>
              <a:pPr>
                <a:lnSpc>
                  <a:spcPts val="2440"/>
                </a:lnSpc>
                <a:tabLst>
                  <a:tab pos="228600" algn="l"/>
                  <a:tab pos="254000" algn="l"/>
                </a:tabLst>
                <a:defRPr/>
              </a:pPr>
              <a:endParaRPr lang="en-US" altLang="zh-CN" sz="2195">
                <a:solidFill>
                  <a:srgbClr val="000000"/>
                </a:solidFill>
                <a:latin typeface="微软雅黑" panose="020B0503020204020204" charset="-122"/>
              </a:endParaRPr>
            </a:p>
            <a:p>
              <a:pPr>
                <a:lnSpc>
                  <a:spcPts val="2440"/>
                </a:lnSpc>
                <a:tabLst>
                  <a:tab pos="228600" algn="l"/>
                  <a:tab pos="254000" algn="l"/>
                </a:tabLst>
                <a:defRPr/>
              </a:pPr>
              <a:endParaRPr lang="zh-CN" altLang="en-US" sz="2195">
                <a:solidFill>
                  <a:srgbClr val="000000"/>
                </a:solidFill>
                <a:latin typeface="微软雅黑" panose="020B0503020204020204" charset="-122"/>
              </a:endParaRPr>
            </a:p>
            <a:p>
              <a:pPr>
                <a:lnSpc>
                  <a:spcPts val="1000"/>
                </a:lnSpc>
                <a:tabLst>
                  <a:tab pos="228600" algn="l"/>
                  <a:tab pos="254000" algn="l"/>
                </a:tabLst>
                <a:defRPr/>
              </a:pPr>
              <a:endParaRPr lang="zh-CN" altLang="en-US" sz="2195">
                <a:solidFill>
                  <a:srgbClr val="000000"/>
                </a:solidFill>
                <a:latin typeface="微软雅黑" panose="020B0503020204020204" charset="-122"/>
              </a:endParaRPr>
            </a:p>
            <a:p>
              <a:pPr>
                <a:lnSpc>
                  <a:spcPts val="1000"/>
                </a:lnSpc>
                <a:tabLst>
                  <a:tab pos="228600" algn="l"/>
                  <a:tab pos="254000" algn="l"/>
                </a:tabLst>
                <a:defRPr/>
              </a:pPr>
              <a:endParaRPr lang="zh-CN" altLang="en-US" sz="2195">
                <a:solidFill>
                  <a:srgbClr val="000000"/>
                </a:solidFill>
                <a:latin typeface="微软雅黑" panose="020B0503020204020204" charset="-122"/>
              </a:endParaRPr>
            </a:p>
            <a:p>
              <a:pPr>
                <a:lnSpc>
                  <a:spcPts val="1000"/>
                </a:lnSpc>
                <a:tabLst>
                  <a:tab pos="228600" algn="l"/>
                  <a:tab pos="254000" algn="l"/>
                </a:tabLst>
                <a:defRPr/>
              </a:pPr>
              <a:endParaRPr lang="zh-CN" altLang="en-US" sz="2195">
                <a:solidFill>
                  <a:srgbClr val="000000"/>
                </a:solidFill>
                <a:latin typeface="微软雅黑" panose="020B0503020204020204" charset="-122"/>
              </a:endParaRPr>
            </a:p>
            <a:p>
              <a:pPr>
                <a:lnSpc>
                  <a:spcPts val="1000"/>
                </a:lnSpc>
                <a:tabLst>
                  <a:tab pos="228600" algn="l"/>
                  <a:tab pos="254000" algn="l"/>
                </a:tabLst>
                <a:defRPr/>
              </a:pPr>
              <a:endParaRPr lang="zh-CN" altLang="en-US" sz="2195">
                <a:solidFill>
                  <a:srgbClr val="000000"/>
                </a:solidFill>
                <a:latin typeface="微软雅黑" panose="020B0503020204020204" charset="-122"/>
              </a:endParaRPr>
            </a:p>
            <a:p>
              <a:pPr>
                <a:lnSpc>
                  <a:spcPts val="3205"/>
                </a:lnSpc>
                <a:tabLst>
                  <a:tab pos="228600" algn="l"/>
                  <a:tab pos="254000" algn="l"/>
                </a:tabLst>
                <a:defRPr/>
              </a:pPr>
              <a:r>
                <a:rPr lang="zh-CN" altLang="en-US" sz="2195">
                  <a:solidFill>
                    <a:srgbClr val="000000"/>
                  </a:solidFill>
                  <a:latin typeface="微软雅黑" panose="020B0503020204020204" charset="-122"/>
                </a:rPr>
                <a:t>		</a:t>
              </a:r>
              <a:r>
                <a:rPr lang="zh-CN" altLang="en-US" sz="2195">
                  <a:solidFill>
                    <a:srgbClr val="000000"/>
                  </a:solidFill>
                  <a:latin typeface="Wingdings" panose="05000000000000000000"/>
                </a:rPr>
                <a:t> </a:t>
              </a:r>
              <a:r>
                <a:rPr lang="zh-CN" altLang="en-US" sz="2195">
                  <a:solidFill>
                    <a:srgbClr val="FF0000"/>
                  </a:solidFill>
                  <a:latin typeface="微软雅黑" panose="020B0503020204020204" charset="-122"/>
                </a:rPr>
                <a:t>类间</a:t>
              </a:r>
              <a:r>
                <a:rPr lang="zh-CN" altLang="en-US" sz="2195">
                  <a:solidFill>
                    <a:srgbClr val="000000"/>
                  </a:solidFill>
                  <a:latin typeface="微软雅黑" panose="020B0503020204020204" charset="-122"/>
                </a:rPr>
                <a:t>散度矩阵</a:t>
              </a:r>
              <a:endParaRPr lang="zh-CN" altLang="en-US" sz="2195">
                <a:solidFill>
                  <a:srgbClr val="000000"/>
                </a:solidFill>
                <a:latin typeface="微软雅黑" panose="020B0503020204020204" charset="-122"/>
              </a:endParaRPr>
            </a:p>
          </p:txBody>
        </p:sp>
        <p:graphicFrame>
          <p:nvGraphicFramePr>
            <p:cNvPr id="4" name="对象 3"/>
            <p:cNvGraphicFramePr>
              <a:graphicFrameLocks noChangeAspect="1"/>
            </p:cNvGraphicFramePr>
            <p:nvPr/>
          </p:nvGraphicFramePr>
          <p:xfrm>
            <a:off x="1187624" y="2236108"/>
            <a:ext cx="6107113" cy="876300"/>
          </p:xfrm>
          <a:graphic>
            <a:graphicData uri="http://schemas.openxmlformats.org/presentationml/2006/ole">
              <mc:AlternateContent xmlns:mc="http://schemas.openxmlformats.org/markup-compatibility/2006">
                <mc:Choice xmlns:v="urn:schemas-microsoft-com:vml" Requires="v">
                  <p:oleObj spid="_x0000_s17413" name="Equation" r:id="rId1" imgW="78638400" imgH="11277600" progId="Equation.DSMT4">
                    <p:embed/>
                  </p:oleObj>
                </mc:Choice>
                <mc:Fallback>
                  <p:oleObj name="Equation" r:id="rId1" imgW="78638400" imgH="11277600" progId="Equation.DSMT4">
                    <p:embed/>
                    <p:pic>
                      <p:nvPicPr>
                        <p:cNvPr id="0" name="图片 3073"/>
                        <p:cNvPicPr>
                          <a:picLocks noChangeAspect="1" noChangeArrowheads="1"/>
                        </p:cNvPicPr>
                        <p:nvPr/>
                      </p:nvPicPr>
                      <p:blipFill>
                        <a:blip r:embed="rId2"/>
                        <a:srcRect/>
                        <a:stretch>
                          <a:fillRect/>
                        </a:stretch>
                      </p:blipFill>
                      <p:spPr bwMode="auto">
                        <a:xfrm>
                          <a:off x="1187624" y="2236108"/>
                          <a:ext cx="610711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2763838" y="3727450"/>
            <a:ext cx="3241675" cy="852488"/>
          </p:xfrm>
          <a:graphic>
            <a:graphicData uri="http://schemas.openxmlformats.org/presentationml/2006/ole">
              <mc:AlternateContent xmlns:mc="http://schemas.openxmlformats.org/markup-compatibility/2006">
                <mc:Choice xmlns:v="urn:schemas-microsoft-com:vml" Requires="v">
                  <p:oleObj spid="_x0000_s17414" name="Equation" r:id="rId3" imgW="41757600" imgH="10972800" progId="Equation.DSMT4">
                    <p:embed/>
                  </p:oleObj>
                </mc:Choice>
                <mc:Fallback>
                  <p:oleObj name="Equation" r:id="rId3" imgW="41757600" imgH="10972800" progId="Equation.DSMT4">
                    <p:embed/>
                    <p:pic>
                      <p:nvPicPr>
                        <p:cNvPr id="0" name="图片 3074"/>
                        <p:cNvPicPr>
                          <a:picLocks noChangeAspect="1" noChangeArrowheads="1"/>
                        </p:cNvPicPr>
                        <p:nvPr/>
                      </p:nvPicPr>
                      <p:blipFill>
                        <a:blip r:embed="rId4"/>
                        <a:srcRect/>
                        <a:stretch>
                          <a:fillRect/>
                        </a:stretch>
                      </p:blipFill>
                      <p:spPr bwMode="auto">
                        <a:xfrm>
                          <a:off x="2763838" y="3727450"/>
                          <a:ext cx="324167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1043608" y="5362495"/>
            <a:ext cx="6908800" cy="806450"/>
          </p:xfrm>
          <a:graphic>
            <a:graphicData uri="http://schemas.openxmlformats.org/presentationml/2006/ole">
              <mc:AlternateContent xmlns:mc="http://schemas.openxmlformats.org/markup-compatibility/2006">
                <mc:Choice xmlns:v="urn:schemas-microsoft-com:vml" Requires="v">
                  <p:oleObj spid="_x0000_s17415" name="Equation" r:id="rId5" imgW="89001600" imgH="10363200" progId="Equation.DSMT4">
                    <p:embed/>
                  </p:oleObj>
                </mc:Choice>
                <mc:Fallback>
                  <p:oleObj name="Equation" r:id="rId5" imgW="89001600" imgH="10363200" progId="Equation.DSMT4">
                    <p:embed/>
                    <p:pic>
                      <p:nvPicPr>
                        <p:cNvPr id="0" name="图片 3075"/>
                        <p:cNvPicPr>
                          <a:picLocks noChangeAspect="1" noChangeArrowheads="1"/>
                        </p:cNvPicPr>
                        <p:nvPr/>
                      </p:nvPicPr>
                      <p:blipFill>
                        <a:blip r:embed="rId6"/>
                        <a:srcRect/>
                        <a:stretch>
                          <a:fillRect/>
                        </a:stretch>
                      </p:blipFill>
                      <p:spPr bwMode="auto">
                        <a:xfrm>
                          <a:off x="1043608" y="5362495"/>
                          <a:ext cx="69088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8" name="对象 7"/>
          <p:cNvGraphicFramePr>
            <a:graphicFrameLocks noChangeAspect="1"/>
          </p:cNvGraphicFramePr>
          <p:nvPr/>
        </p:nvGraphicFramePr>
        <p:xfrm>
          <a:off x="243693" y="6093296"/>
          <a:ext cx="4038401" cy="645088"/>
        </p:xfrm>
        <a:graphic>
          <a:graphicData uri="http://schemas.openxmlformats.org/presentationml/2006/ole">
            <mc:AlternateContent xmlns:mc="http://schemas.openxmlformats.org/markup-compatibility/2006">
              <mc:Choice xmlns:v="urn:schemas-microsoft-com:vml" Requires="v">
                <p:oleObj spid="_x0000_s17416" name="Equation" r:id="rId7" imgW="34442400" imgH="5486400" progId="Equation.DSMT4">
                  <p:embed/>
                </p:oleObj>
              </mc:Choice>
              <mc:Fallback>
                <p:oleObj name="Equation" r:id="rId7" imgW="34442400" imgH="5486400" progId="Equation.DSMT4">
                  <p:embed/>
                  <p:pic>
                    <p:nvPicPr>
                      <p:cNvPr id="0" name="图片 3076"/>
                      <p:cNvPicPr>
                        <a:picLocks noChangeAspect="1" noChangeArrowheads="1"/>
                      </p:cNvPicPr>
                      <p:nvPr/>
                    </p:nvPicPr>
                    <p:blipFill>
                      <a:blip r:embed="rId8"/>
                      <a:srcRect/>
                      <a:stretch>
                        <a:fillRect/>
                      </a:stretch>
                    </p:blipFill>
                    <p:spPr bwMode="auto">
                      <a:xfrm>
                        <a:off x="243693" y="6093296"/>
                        <a:ext cx="4038401" cy="645088"/>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936222" y="2785356"/>
            <a:ext cx="1537692" cy="1"/>
          </a:xfrm>
          <a:custGeom>
            <a:avLst/>
            <a:gdLst/>
            <a:ahLst/>
            <a:cxnLst/>
            <a:rect l="0" t="0" r="0" b="0"/>
            <a:pathLst>
              <a:path w="1537692" h="1">
                <a:moveTo>
                  <a:pt x="0" y="0"/>
                </a:moveTo>
                <a:lnTo>
                  <a:pt x="1537691" y="0"/>
                </a:lnTo>
              </a:path>
            </a:pathLst>
          </a:custGeom>
          <a:ln w="254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任意多边形 2"/>
          <p:cNvSpPr/>
          <p:nvPr/>
        </p:nvSpPr>
        <p:spPr>
          <a:xfrm>
            <a:off x="4918256" y="2791818"/>
            <a:ext cx="3342923" cy="1"/>
          </a:xfrm>
          <a:custGeom>
            <a:avLst/>
            <a:gdLst/>
            <a:ahLst/>
            <a:cxnLst/>
            <a:rect l="0" t="0" r="0" b="0"/>
            <a:pathLst>
              <a:path w="3342923" h="1">
                <a:moveTo>
                  <a:pt x="0" y="0"/>
                </a:moveTo>
                <a:lnTo>
                  <a:pt x="3342922"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任意多边形 3"/>
          <p:cNvSpPr/>
          <p:nvPr/>
        </p:nvSpPr>
        <p:spPr>
          <a:xfrm>
            <a:off x="1444915" y="5364887"/>
            <a:ext cx="2055235" cy="1"/>
          </a:xfrm>
          <a:custGeom>
            <a:avLst/>
            <a:gdLst/>
            <a:ahLst/>
            <a:cxnLst/>
            <a:rect l="0" t="0" r="0" b="0"/>
            <a:pathLst>
              <a:path w="2055235" h="1">
                <a:moveTo>
                  <a:pt x="0" y="0"/>
                </a:moveTo>
                <a:lnTo>
                  <a:pt x="2055234"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任意多边形 4"/>
          <p:cNvSpPr/>
          <p:nvPr/>
        </p:nvSpPr>
        <p:spPr>
          <a:xfrm>
            <a:off x="1695218" y="5911370"/>
            <a:ext cx="1637447" cy="1"/>
          </a:xfrm>
          <a:custGeom>
            <a:avLst/>
            <a:gdLst/>
            <a:ahLst/>
            <a:cxnLst/>
            <a:rect l="0" t="0" r="0" b="0"/>
            <a:pathLst>
              <a:path w="1637447" h="1">
                <a:moveTo>
                  <a:pt x="0" y="0"/>
                </a:moveTo>
                <a:lnTo>
                  <a:pt x="1637446" y="0"/>
                </a:lnTo>
              </a:path>
            </a:pathLst>
          </a:custGeom>
          <a:ln w="508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任意多边形 5"/>
          <p:cNvSpPr/>
          <p:nvPr/>
        </p:nvSpPr>
        <p:spPr>
          <a:xfrm>
            <a:off x="4648713" y="5162208"/>
            <a:ext cx="1714972" cy="1"/>
          </a:xfrm>
          <a:custGeom>
            <a:avLst/>
            <a:gdLst/>
            <a:ahLst/>
            <a:cxnLst/>
            <a:rect l="0" t="0" r="0" b="0"/>
            <a:pathLst>
              <a:path w="1714972" h="1">
                <a:moveTo>
                  <a:pt x="0" y="0"/>
                </a:moveTo>
                <a:lnTo>
                  <a:pt x="1714971" y="0"/>
                </a:lnTo>
              </a:path>
            </a:pathLst>
          </a:custGeom>
          <a:ln w="254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任意多边形 6"/>
          <p:cNvSpPr/>
          <p:nvPr/>
        </p:nvSpPr>
        <p:spPr>
          <a:xfrm>
            <a:off x="4411090" y="5764041"/>
            <a:ext cx="268151" cy="1"/>
          </a:xfrm>
          <a:custGeom>
            <a:avLst/>
            <a:gdLst/>
            <a:ahLst/>
            <a:cxnLst/>
            <a:rect l="0" t="0" r="0" b="0"/>
            <a:pathLst>
              <a:path w="268151" h="1">
                <a:moveTo>
                  <a:pt x="0" y="0"/>
                </a:moveTo>
                <a:lnTo>
                  <a:pt x="268150" y="0"/>
                </a:lnTo>
              </a:path>
            </a:pathLst>
          </a:custGeom>
          <a:ln w="508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任意多边形 7"/>
          <p:cNvSpPr/>
          <p:nvPr/>
        </p:nvSpPr>
        <p:spPr>
          <a:xfrm>
            <a:off x="6019589" y="5790926"/>
            <a:ext cx="598813" cy="1"/>
          </a:xfrm>
          <a:custGeom>
            <a:avLst/>
            <a:gdLst/>
            <a:ahLst/>
            <a:cxnLst/>
            <a:rect l="0" t="0" r="0" b="0"/>
            <a:pathLst>
              <a:path w="598813" h="1">
                <a:moveTo>
                  <a:pt x="0" y="0"/>
                </a:moveTo>
                <a:lnTo>
                  <a:pt x="598812"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任意多边形 8"/>
          <p:cNvSpPr/>
          <p:nvPr/>
        </p:nvSpPr>
        <p:spPr>
          <a:xfrm>
            <a:off x="3685032" y="4792979"/>
            <a:ext cx="768097" cy="489206"/>
          </a:xfrm>
          <a:custGeom>
            <a:avLst/>
            <a:gdLst/>
            <a:ahLst/>
            <a:cxnLst/>
            <a:rect l="0" t="0" r="0" b="0"/>
            <a:pathLst>
              <a:path w="768097" h="489206">
                <a:moveTo>
                  <a:pt x="0" y="122301"/>
                </a:moveTo>
                <a:lnTo>
                  <a:pt x="523494" y="122301"/>
                </a:lnTo>
                <a:lnTo>
                  <a:pt x="523494" y="0"/>
                </a:lnTo>
                <a:lnTo>
                  <a:pt x="768096" y="244603"/>
                </a:lnTo>
                <a:lnTo>
                  <a:pt x="523494" y="489205"/>
                </a:lnTo>
                <a:lnTo>
                  <a:pt x="523494" y="366904"/>
                </a:lnTo>
                <a:lnTo>
                  <a:pt x="0" y="366904"/>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364236" y="3794759"/>
            <a:ext cx="8284465" cy="694945"/>
          </a:xfrm>
          <a:custGeom>
            <a:avLst/>
            <a:gdLst/>
            <a:ahLst/>
            <a:cxnLst/>
            <a:rect l="0" t="0" r="0" b="0"/>
            <a:pathLst>
              <a:path w="8284465" h="694945">
                <a:moveTo>
                  <a:pt x="0" y="694944"/>
                </a:moveTo>
                <a:lnTo>
                  <a:pt x="8284464" y="694944"/>
                </a:lnTo>
                <a:lnTo>
                  <a:pt x="8284464"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ws_D190.tmp"/>
          <p:cNvPicPr/>
          <p:nvPr>
            <p:custDataLst>
              <p:tags r:id="rId1"/>
            </p:custDataLst>
          </p:nvPr>
        </p:nvPicPr>
        <p:blipFill>
          <a:blip r:embed="rId2" cstate="print"/>
          <a:stretch>
            <a:fillRect/>
          </a:stretch>
        </p:blipFill>
        <p:spPr>
          <a:xfrm>
            <a:off x="2808084" y="1308305"/>
            <a:ext cx="5397500" cy="1524000"/>
          </a:xfrm>
          <a:prstGeom prst="rect">
            <a:avLst/>
          </a:prstGeom>
        </p:spPr>
      </p:pic>
      <p:pic>
        <p:nvPicPr>
          <p:cNvPr id="12" name="图片 11" descr="ws_D191.tmp"/>
          <p:cNvPicPr/>
          <p:nvPr/>
        </p:nvPicPr>
        <p:blipFill>
          <a:blip r:embed="rId3" cstate="print"/>
          <a:stretch>
            <a:fillRect/>
          </a:stretch>
        </p:blipFill>
        <p:spPr>
          <a:xfrm>
            <a:off x="2870200" y="2832100"/>
            <a:ext cx="4838700" cy="850900"/>
          </a:xfrm>
          <a:prstGeom prst="rect">
            <a:avLst/>
          </a:prstGeom>
        </p:spPr>
      </p:pic>
      <p:pic>
        <p:nvPicPr>
          <p:cNvPr id="13" name="图片 12" descr="ws_D192.tmp"/>
          <p:cNvPicPr/>
          <p:nvPr/>
        </p:nvPicPr>
        <p:blipFill>
          <a:blip r:embed="rId4" cstate="print"/>
          <a:stretch>
            <a:fillRect/>
          </a:stretch>
        </p:blipFill>
        <p:spPr>
          <a:xfrm>
            <a:off x="5016500" y="3898900"/>
            <a:ext cx="1562100" cy="457200"/>
          </a:xfrm>
          <a:prstGeom prst="rect">
            <a:avLst/>
          </a:prstGeom>
        </p:spPr>
      </p:pic>
      <p:pic>
        <p:nvPicPr>
          <p:cNvPr id="14" name="图片 13" descr="ws_D1A2.tmp"/>
          <p:cNvPicPr/>
          <p:nvPr/>
        </p:nvPicPr>
        <p:blipFill>
          <a:blip r:embed="rId5" cstate="print"/>
          <a:stretch>
            <a:fillRect/>
          </a:stretch>
        </p:blipFill>
        <p:spPr>
          <a:xfrm>
            <a:off x="1381509" y="4701032"/>
            <a:ext cx="2082800" cy="673100"/>
          </a:xfrm>
          <a:prstGeom prst="rect">
            <a:avLst/>
          </a:prstGeom>
        </p:spPr>
      </p:pic>
      <p:pic>
        <p:nvPicPr>
          <p:cNvPr id="15" name="图片 14" descr="ws_D1A3.tmp"/>
          <p:cNvPicPr/>
          <p:nvPr/>
        </p:nvPicPr>
        <p:blipFill>
          <a:blip r:embed="rId6" cstate="print"/>
          <a:stretch>
            <a:fillRect/>
          </a:stretch>
        </p:blipFill>
        <p:spPr>
          <a:xfrm>
            <a:off x="4635500" y="4914900"/>
            <a:ext cx="1739900" cy="241300"/>
          </a:xfrm>
          <a:prstGeom prst="rect">
            <a:avLst/>
          </a:prstGeom>
        </p:spPr>
      </p:pic>
      <p:pic>
        <p:nvPicPr>
          <p:cNvPr id="16" name="图片 15" descr="ws_D1A4.tmp"/>
          <p:cNvPicPr/>
          <p:nvPr/>
        </p:nvPicPr>
        <p:blipFill>
          <a:blip r:embed="rId7" cstate="print"/>
          <a:stretch>
            <a:fillRect/>
          </a:stretch>
        </p:blipFill>
        <p:spPr>
          <a:xfrm>
            <a:off x="1676400" y="5638800"/>
            <a:ext cx="1663700" cy="254000"/>
          </a:xfrm>
          <a:prstGeom prst="rect">
            <a:avLst/>
          </a:prstGeom>
        </p:spPr>
      </p:pic>
      <p:pic>
        <p:nvPicPr>
          <p:cNvPr id="17" name="图片 16" descr="ws_D1B5.tmp"/>
          <p:cNvPicPr/>
          <p:nvPr/>
        </p:nvPicPr>
        <p:blipFill>
          <a:blip r:embed="rId8" cstate="print"/>
          <a:stretch>
            <a:fillRect/>
          </a:stretch>
        </p:blipFill>
        <p:spPr>
          <a:xfrm>
            <a:off x="4394200" y="5562600"/>
            <a:ext cx="292100" cy="190500"/>
          </a:xfrm>
          <a:prstGeom prst="rect">
            <a:avLst/>
          </a:prstGeom>
        </p:spPr>
      </p:pic>
      <p:pic>
        <p:nvPicPr>
          <p:cNvPr id="18" name="图片 17" descr="ws_D1B6.tmp"/>
          <p:cNvPicPr/>
          <p:nvPr/>
        </p:nvPicPr>
        <p:blipFill>
          <a:blip r:embed="rId9" cstate="print"/>
          <a:stretch>
            <a:fillRect/>
          </a:stretch>
        </p:blipFill>
        <p:spPr>
          <a:xfrm>
            <a:off x="6007100" y="5511800"/>
            <a:ext cx="622300" cy="279400"/>
          </a:xfrm>
          <a:prstGeom prst="rect">
            <a:avLst/>
          </a:prstGeom>
        </p:spPr>
      </p:pic>
      <p:sp>
        <p:nvSpPr>
          <p:cNvPr id="41" name="TextBox 40"/>
          <p:cNvSpPr txBox="1"/>
          <p:nvPr/>
        </p:nvSpPr>
        <p:spPr>
          <a:xfrm>
            <a:off x="251561" y="404276"/>
            <a:ext cx="2483052" cy="3141886"/>
          </a:xfrm>
          <a:prstGeom prst="rect">
            <a:avLst/>
          </a:prstGeom>
          <a:noFill/>
        </p:spPr>
        <p:txBody>
          <a:bodyPr vert="horz" wrap="none" lIns="0" tIns="0" rIns="0" bIns="0" rtlCol="0">
            <a:spAutoFit/>
          </a:bodyPr>
          <a:lstStyle/>
          <a:p>
            <a:pPr marL="0" marR="0" lvl="0" indent="0" defTabSz="914400" eaLnBrk="1" fontAlgn="auto" latinLnBrk="0" hangingPunct="1">
              <a:lnSpc>
                <a:spcPts val="2685"/>
              </a:lnSpc>
              <a:buClrTx/>
              <a:buSzTx/>
              <a:buNone/>
              <a:tabLst>
                <a:tab pos="228600" algn="l"/>
                <a:tab pos="254000" algn="l"/>
              </a:tabLst>
              <a:defRPr/>
            </a:pPr>
            <a:r>
              <a:rPr lang="zh-CN" altLang="en-US" sz="2795">
                <a:solidFill>
                  <a:srgbClr val="000000"/>
                </a:solidFill>
                <a:latin typeface="微软雅黑" panose="020B0503020204020204" charset="-122"/>
              </a:rPr>
              <a:t>推广到多类</a:t>
            </a:r>
            <a:endParaRPr lang="zh-CN" altLang="en-US" sz="2795">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 pos="254000" algn="l"/>
              </a:tabLst>
              <a:defRPr/>
            </a:pPr>
            <a:endParaRPr lang="zh-CN" altLang="en-US" sz="2795">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 pos="254000" algn="l"/>
              </a:tabLst>
              <a:defRPr/>
            </a:pPr>
            <a:endParaRPr lang="zh-CN" altLang="en-US" sz="2795">
              <a:solidFill>
                <a:srgbClr val="000000"/>
              </a:solidFill>
              <a:latin typeface="微软雅黑" panose="020B0503020204020204" charset="-122"/>
            </a:endParaRPr>
          </a:p>
          <a:p>
            <a:pPr marL="0" marR="0" lvl="0" indent="0" defTabSz="914400" eaLnBrk="1" fontAlgn="auto" latinLnBrk="0" hangingPunct="1">
              <a:lnSpc>
                <a:spcPts val="3260"/>
              </a:lnSpc>
              <a:buClrTx/>
              <a:buSzTx/>
              <a:buNone/>
              <a:tabLst>
                <a:tab pos="228600" algn="l"/>
                <a:tab pos="254000" algn="l"/>
              </a:tabLst>
              <a:defRPr/>
            </a:pPr>
            <a:r>
              <a:rPr lang="zh-CN" altLang="en-US" sz="2795">
                <a:solidFill>
                  <a:srgbClr val="000000"/>
                </a:solidFill>
                <a:latin typeface="微软雅黑" panose="020B0503020204020204" charset="-122"/>
              </a:rPr>
              <a:t>	</a:t>
            </a:r>
            <a:r>
              <a:rPr lang="zh-CN" altLang="en-US" sz="2195">
                <a:solidFill>
                  <a:srgbClr val="000000"/>
                </a:solidFill>
                <a:latin typeface="微软雅黑" panose="020B0503020204020204" charset="-122"/>
              </a:rPr>
              <a:t>假定有 </a:t>
            </a:r>
            <a:r>
              <a:rPr lang="en-US" altLang="zh-CN" sz="2195" i="1">
                <a:solidFill>
                  <a:srgbClr val="000000"/>
                </a:solidFill>
                <a:latin typeface="Palatino Linotype" panose="02040502050505030304"/>
              </a:rPr>
              <a:t>N </a:t>
            </a:r>
            <a:r>
              <a:rPr lang="zh-CN" altLang="en-US" sz="2195">
                <a:solidFill>
                  <a:srgbClr val="000000"/>
                </a:solidFill>
                <a:latin typeface="微软雅黑" panose="020B0503020204020204" charset="-122"/>
              </a:rPr>
              <a:t>个类</a:t>
            </a:r>
            <a:endParaRPr lang="zh-CN" altLang="en-US" sz="2195">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 pos="254000" algn="l"/>
              </a:tabLst>
              <a:defRPr/>
            </a:pPr>
            <a:endParaRPr lang="zh-CN" altLang="en-US" sz="2195">
              <a:solidFill>
                <a:srgbClr val="000000"/>
              </a:solidFill>
              <a:latin typeface="微软雅黑" panose="020B0503020204020204" charset="-122"/>
            </a:endParaRPr>
          </a:p>
          <a:p>
            <a:pPr marL="0" marR="0" lvl="0" indent="0" defTabSz="914400" eaLnBrk="1" fontAlgn="auto" latinLnBrk="0" hangingPunct="1">
              <a:lnSpc>
                <a:spcPts val="2925"/>
              </a:lnSpc>
              <a:buClrTx/>
              <a:buSzTx/>
              <a:buNone/>
              <a:tabLst>
                <a:tab pos="228600" algn="l"/>
                <a:tab pos="254000" algn="l"/>
              </a:tabLst>
              <a:defRPr/>
            </a:pPr>
            <a:r>
              <a:rPr lang="zh-CN" altLang="en-US" sz="2195">
                <a:solidFill>
                  <a:srgbClr val="000000"/>
                </a:solidFill>
                <a:latin typeface="微软雅黑" panose="020B0503020204020204" charset="-122"/>
              </a:rPr>
              <a:t>		</a:t>
            </a:r>
            <a:r>
              <a:rPr lang="zh-CN" altLang="en-US" sz="2195">
                <a:solidFill>
                  <a:srgbClr val="000000"/>
                </a:solidFill>
                <a:latin typeface="Wingdings" panose="05000000000000000000"/>
              </a:rPr>
              <a:t> </a:t>
            </a:r>
            <a:r>
              <a:rPr lang="zh-CN" altLang="en-US" sz="2195">
                <a:solidFill>
                  <a:srgbClr val="000000"/>
                </a:solidFill>
                <a:latin typeface="微软雅黑" panose="020B0503020204020204" charset="-122"/>
              </a:rPr>
              <a:t>全局散度矩阵</a:t>
            </a:r>
            <a:endParaRPr lang="zh-CN" altLang="en-US" sz="2195">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 pos="254000" algn="l"/>
              </a:tabLst>
              <a:defRPr/>
            </a:pPr>
            <a:endParaRPr lang="zh-CN" altLang="en-US" sz="2195">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 pos="254000" algn="l"/>
              </a:tabLst>
              <a:defRPr/>
            </a:pPr>
            <a:endParaRPr lang="zh-CN" altLang="en-US" sz="2195">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 pos="254000" algn="l"/>
              </a:tabLst>
              <a:defRPr/>
            </a:pPr>
            <a:endParaRPr lang="zh-CN" altLang="en-US" sz="2195">
              <a:solidFill>
                <a:srgbClr val="000000"/>
              </a:solidFill>
              <a:latin typeface="微软雅黑" panose="020B0503020204020204" charset="-122"/>
            </a:endParaRPr>
          </a:p>
          <a:p>
            <a:pPr marL="0" marR="0" lvl="0" indent="0" defTabSz="914400" eaLnBrk="1" fontAlgn="auto" latinLnBrk="0" hangingPunct="1">
              <a:lnSpc>
                <a:spcPts val="2440"/>
              </a:lnSpc>
              <a:buClrTx/>
              <a:buSzTx/>
              <a:buNone/>
              <a:tabLst>
                <a:tab pos="228600" algn="l"/>
                <a:tab pos="254000" algn="l"/>
              </a:tabLst>
              <a:defRPr/>
            </a:pPr>
            <a:r>
              <a:rPr lang="zh-CN" altLang="en-US" sz="2195">
                <a:solidFill>
                  <a:srgbClr val="000000"/>
                </a:solidFill>
                <a:latin typeface="微软雅黑" panose="020B0503020204020204" charset="-122"/>
              </a:rPr>
              <a:t>		</a:t>
            </a:r>
            <a:r>
              <a:rPr lang="zh-CN" altLang="en-US" sz="2195">
                <a:solidFill>
                  <a:srgbClr val="000000"/>
                </a:solidFill>
                <a:latin typeface="Wingdings" panose="05000000000000000000"/>
              </a:rPr>
              <a:t> </a:t>
            </a:r>
            <a:r>
              <a:rPr lang="zh-CN" altLang="en-US" sz="2195">
                <a:solidFill>
                  <a:srgbClr val="FF0000"/>
                </a:solidFill>
                <a:latin typeface="微软雅黑" panose="020B0503020204020204" charset="-122"/>
              </a:rPr>
              <a:t>类内</a:t>
            </a:r>
            <a:r>
              <a:rPr lang="zh-CN" altLang="en-US" sz="2195">
                <a:solidFill>
                  <a:srgbClr val="000000"/>
                </a:solidFill>
                <a:latin typeface="微软雅黑" panose="020B0503020204020204" charset="-122"/>
              </a:rPr>
              <a:t>散度矩阵</a:t>
            </a:r>
            <a:endParaRPr lang="zh-CN" altLang="en-US" sz="2195">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 pos="254000" algn="l"/>
              </a:tabLst>
              <a:defRPr/>
            </a:pPr>
            <a:endParaRPr lang="zh-CN" altLang="en-US" sz="2195">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 pos="254000" algn="l"/>
              </a:tabLst>
              <a:defRPr/>
            </a:pPr>
            <a:endParaRPr lang="zh-CN" altLang="en-US" sz="2195">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 pos="254000" algn="l"/>
              </a:tabLst>
              <a:defRPr/>
            </a:pPr>
            <a:endParaRPr lang="zh-CN" altLang="en-US" sz="2195">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28600" algn="l"/>
                <a:tab pos="254000" algn="l"/>
              </a:tabLst>
              <a:defRPr/>
            </a:pPr>
            <a:endParaRPr lang="zh-CN" altLang="en-US" sz="2195">
              <a:solidFill>
                <a:srgbClr val="000000"/>
              </a:solidFill>
              <a:latin typeface="微软雅黑" panose="020B0503020204020204" charset="-122"/>
            </a:endParaRPr>
          </a:p>
          <a:p>
            <a:pPr marL="0" marR="0" lvl="0" indent="0" defTabSz="914400" eaLnBrk="1" fontAlgn="auto" latinLnBrk="0" hangingPunct="1">
              <a:lnSpc>
                <a:spcPts val="3205"/>
              </a:lnSpc>
              <a:buClrTx/>
              <a:buSzTx/>
              <a:buNone/>
              <a:tabLst>
                <a:tab pos="228600" algn="l"/>
                <a:tab pos="254000" algn="l"/>
              </a:tabLst>
              <a:defRPr/>
            </a:pPr>
            <a:r>
              <a:rPr lang="zh-CN" altLang="en-US" sz="2195">
                <a:solidFill>
                  <a:srgbClr val="000000"/>
                </a:solidFill>
                <a:latin typeface="微软雅黑" panose="020B0503020204020204" charset="-122"/>
              </a:rPr>
              <a:t>		</a:t>
            </a:r>
            <a:r>
              <a:rPr lang="zh-CN" altLang="en-US" sz="2195">
                <a:solidFill>
                  <a:srgbClr val="000000"/>
                </a:solidFill>
                <a:latin typeface="Wingdings" panose="05000000000000000000"/>
              </a:rPr>
              <a:t> </a:t>
            </a:r>
            <a:r>
              <a:rPr lang="zh-CN" altLang="en-US" sz="2195">
                <a:solidFill>
                  <a:srgbClr val="FF0000"/>
                </a:solidFill>
                <a:latin typeface="微软雅黑" panose="020B0503020204020204" charset="-122"/>
              </a:rPr>
              <a:t>类间</a:t>
            </a:r>
            <a:r>
              <a:rPr lang="zh-CN" altLang="en-US" sz="2195">
                <a:solidFill>
                  <a:srgbClr val="000000"/>
                </a:solidFill>
                <a:latin typeface="微软雅黑" panose="020B0503020204020204" charset="-122"/>
              </a:rPr>
              <a:t>散度矩阵</a:t>
            </a:r>
            <a:endParaRPr lang="zh-CN" altLang="en-US" sz="2195">
              <a:solidFill>
                <a:srgbClr val="000000"/>
              </a:solidFill>
              <a:latin typeface="微软雅黑" panose="020B0503020204020204" charset="-122"/>
            </a:endParaRPr>
          </a:p>
        </p:txBody>
      </p:sp>
      <p:sp>
        <p:nvSpPr>
          <p:cNvPr id="42" name="TextBox 41"/>
          <p:cNvSpPr txBox="1"/>
          <p:nvPr/>
        </p:nvSpPr>
        <p:spPr>
          <a:xfrm>
            <a:off x="4439411" y="5954267"/>
            <a:ext cx="3693319" cy="219932"/>
          </a:xfrm>
          <a:prstGeom prst="rect">
            <a:avLst/>
          </a:prstGeom>
          <a:noFill/>
        </p:spPr>
        <p:txBody>
          <a:bodyPr vert="horz" wrap="none" lIns="0" tIns="0" rIns="0" bIns="0" rtlCol="0">
            <a:spAutoFit/>
          </a:bodyPr>
          <a:lstStyle/>
          <a:p>
            <a:pPr>
              <a:lnSpc>
                <a:spcPts val="1730"/>
              </a:lnSpc>
            </a:pPr>
            <a:r>
              <a:rPr lang="zh-CN" altLang="en-US">
                <a:solidFill>
                  <a:srgbClr val="000000"/>
                </a:solidFill>
                <a:latin typeface="微软雅黑" panose="020B0503020204020204" charset="-122"/>
              </a:rPr>
              <a:t>特征值所对应的特征向量组成的</a:t>
            </a:r>
            <a:r>
              <a:rPr lang="zh-CN" altLang="en-US">
                <a:solidFill>
                  <a:srgbClr val="FF0000"/>
                </a:solidFill>
                <a:latin typeface="微软雅黑" panose="020B0503020204020204" charset="-122"/>
              </a:rPr>
              <a:t>矩阵</a:t>
            </a:r>
            <a:endParaRPr lang="zh-CN" altLang="en-US">
              <a:solidFill>
                <a:srgbClr val="FF0000"/>
              </a:solidFill>
              <a:latin typeface="微软雅黑" panose="020B0503020204020204" charset="-122"/>
            </a:endParaRPr>
          </a:p>
        </p:txBody>
      </p:sp>
      <p:sp>
        <p:nvSpPr>
          <p:cNvPr id="43" name="TextBox 42"/>
          <p:cNvSpPr txBox="1"/>
          <p:nvPr/>
        </p:nvSpPr>
        <p:spPr>
          <a:xfrm>
            <a:off x="451470" y="3958605"/>
            <a:ext cx="5488682" cy="1846659"/>
          </a:xfrm>
          <a:prstGeom prst="rect">
            <a:avLst/>
          </a:prstGeom>
          <a:noFill/>
        </p:spPr>
        <p:txBody>
          <a:bodyPr vert="horz" wrap="none" lIns="0" tIns="0" rIns="0" bIns="0" rtlCol="0">
            <a:spAutoFit/>
          </a:bodyPr>
          <a:lstStyle/>
          <a:p>
            <a:pPr marL="0" marR="0" lvl="0" indent="0" defTabSz="914400" eaLnBrk="1" fontAlgn="auto" latinLnBrk="0" hangingPunct="1">
              <a:lnSpc>
                <a:spcPts val="2660"/>
              </a:lnSpc>
              <a:buClrTx/>
              <a:buSzTx/>
              <a:buNone/>
              <a:tabLst>
                <a:tab pos="25400" algn="l"/>
                <a:tab pos="4292600" algn="l"/>
              </a:tabLst>
              <a:defRPr/>
            </a:pPr>
            <a:r>
              <a:rPr lang="zh-CN" altLang="en-US"/>
              <a:t>	</a:t>
            </a:r>
            <a:r>
              <a:rPr lang="zh-CN" altLang="en-US" sz="2400">
                <a:solidFill>
                  <a:srgbClr val="000000"/>
                </a:solidFill>
                <a:latin typeface="微软雅黑" panose="020B0503020204020204" charset="-122"/>
              </a:rPr>
              <a:t>多分类</a:t>
            </a:r>
            <a:r>
              <a:rPr lang="en-US" altLang="zh-CN" sz="2195">
                <a:solidFill>
                  <a:srgbClr val="000000"/>
                </a:solidFill>
                <a:latin typeface="Times New Roman" panose="02020603050405020304"/>
              </a:rPr>
              <a:t>LDA</a:t>
            </a:r>
            <a:r>
              <a:rPr lang="zh-CN" altLang="en-US" sz="2400">
                <a:solidFill>
                  <a:srgbClr val="000000"/>
                </a:solidFill>
                <a:latin typeface="微软雅黑" panose="020B0503020204020204" charset="-122"/>
              </a:rPr>
              <a:t>有多种实现方法：采用</a:t>
            </a: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5400" algn="l"/>
                <a:tab pos="42926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5400" algn="l"/>
                <a:tab pos="42926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5400" algn="l"/>
                <a:tab pos="42926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5400" algn="l"/>
                <a:tab pos="42926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3120"/>
              </a:lnSpc>
              <a:buClrTx/>
              <a:buSzTx/>
              <a:buNone/>
              <a:tabLst>
                <a:tab pos="25400" algn="l"/>
                <a:tab pos="4292600" algn="l"/>
              </a:tabLst>
              <a:defRPr/>
            </a:pPr>
            <a:r>
              <a:rPr lang="zh-CN" altLang="en-US" sz="2400">
                <a:solidFill>
                  <a:srgbClr val="000000"/>
                </a:solidFill>
                <a:latin typeface="微软雅黑" panose="020B0503020204020204" charset="-122"/>
              </a:rPr>
              <a:t>例如，</a:t>
            </a: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5400" algn="l"/>
                <a:tab pos="42926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25400" algn="l"/>
                <a:tab pos="42926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2620"/>
              </a:lnSpc>
              <a:buClrTx/>
              <a:buSzTx/>
              <a:buNone/>
              <a:tabLst>
                <a:tab pos="25400" algn="l"/>
                <a:tab pos="4292600" algn="l"/>
              </a:tabLst>
              <a:defRPr/>
            </a:pPr>
            <a:r>
              <a:rPr lang="zh-CN" altLang="en-US" sz="2400">
                <a:solidFill>
                  <a:srgbClr val="000000"/>
                </a:solidFill>
                <a:latin typeface="微软雅黑" panose="020B0503020204020204" charset="-122"/>
              </a:rPr>
              <a:t>		</a:t>
            </a:r>
            <a:r>
              <a:rPr lang="zh-CN" altLang="en-US">
                <a:solidFill>
                  <a:srgbClr val="000000"/>
                </a:solidFill>
                <a:latin typeface="微软雅黑" panose="020B0503020204020204" charset="-122"/>
              </a:rPr>
              <a:t>的闭式解是</a:t>
            </a:r>
            <a:endParaRPr lang="zh-CN" altLang="en-US">
              <a:solidFill>
                <a:srgbClr val="000000"/>
              </a:solidFill>
              <a:latin typeface="微软雅黑" panose="020B0503020204020204" charset="-122"/>
            </a:endParaRPr>
          </a:p>
        </p:txBody>
      </p:sp>
      <p:sp>
        <p:nvSpPr>
          <p:cNvPr id="44" name="TextBox 43"/>
          <p:cNvSpPr txBox="1"/>
          <p:nvPr/>
        </p:nvSpPr>
        <p:spPr>
          <a:xfrm>
            <a:off x="6642861" y="3963670"/>
            <a:ext cx="2008563" cy="1852558"/>
          </a:xfrm>
          <a:prstGeom prst="rect">
            <a:avLst/>
          </a:prstGeom>
          <a:noFill/>
        </p:spPr>
        <p:txBody>
          <a:bodyPr vert="horz" wrap="none" lIns="0" tIns="0" rIns="0" bIns="0" rtlCol="0">
            <a:spAutoFit/>
          </a:bodyPr>
          <a:lstStyle/>
          <a:p>
            <a:pPr marL="0" marR="0" lvl="0" indent="0" defTabSz="914400" eaLnBrk="1" fontAlgn="auto" latinLnBrk="0" hangingPunct="1">
              <a:lnSpc>
                <a:spcPts val="2305"/>
              </a:lnSpc>
              <a:buClrTx/>
              <a:buSzTx/>
              <a:buNone/>
              <a:tabLst>
                <a:tab pos="63500" algn="l"/>
              </a:tabLst>
              <a:defRPr/>
            </a:pPr>
            <a:r>
              <a:rPr lang="zh-CN" altLang="en-US" sz="2400">
                <a:solidFill>
                  <a:srgbClr val="000000"/>
                </a:solidFill>
                <a:latin typeface="微软雅黑" panose="020B0503020204020204" charset="-122"/>
              </a:rPr>
              <a:t>中的</a:t>
            </a:r>
            <a:r>
              <a:rPr lang="zh-CN" altLang="en-US" sz="2400">
                <a:solidFill>
                  <a:srgbClr val="FF0000"/>
                </a:solidFill>
                <a:latin typeface="微软雅黑" panose="020B0503020204020204" charset="-122"/>
              </a:rPr>
              <a:t>任何两个</a:t>
            </a:r>
            <a:endParaRPr lang="zh-CN" altLang="en-US" sz="2400">
              <a:solidFill>
                <a:srgbClr val="FF0000"/>
              </a:solidFill>
              <a:latin typeface="微软雅黑" panose="020B0503020204020204" charset="-122"/>
            </a:endParaRPr>
          </a:p>
          <a:p>
            <a:pPr marL="0" marR="0" lvl="0" indent="0" defTabSz="914400" eaLnBrk="1" fontAlgn="auto" latinLnBrk="0" hangingPunct="1">
              <a:lnSpc>
                <a:spcPts val="1000"/>
              </a:lnSpc>
              <a:buClrTx/>
              <a:buSzTx/>
              <a:buNone/>
              <a:tabLst>
                <a:tab pos="635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635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635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635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635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635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635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635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635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635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2115"/>
              </a:lnSpc>
              <a:buClrTx/>
              <a:buSzTx/>
              <a:buNone/>
              <a:tabLst>
                <a:tab pos="63500" algn="l"/>
              </a:tabLst>
              <a:defRPr/>
            </a:pPr>
            <a:r>
              <a:rPr lang="zh-CN" altLang="en-US" sz="2400">
                <a:solidFill>
                  <a:srgbClr val="000000"/>
                </a:solidFill>
                <a:latin typeface="微软雅黑" panose="020B0503020204020204" charset="-122"/>
              </a:rPr>
              <a:t>	</a:t>
            </a:r>
            <a:r>
              <a:rPr lang="zh-CN" altLang="en-US">
                <a:solidFill>
                  <a:srgbClr val="000000"/>
                </a:solidFill>
                <a:latin typeface="微软雅黑" panose="020B0503020204020204" charset="-122"/>
              </a:rPr>
              <a:t>的 </a:t>
            </a:r>
            <a:r>
              <a:rPr lang="en-US" altLang="zh-CN" i="1">
                <a:solidFill>
                  <a:srgbClr val="000000"/>
                </a:solidFill>
                <a:latin typeface="Palatino Linotype" panose="02040502050505030304"/>
              </a:rPr>
              <a:t>N</a:t>
            </a:r>
            <a:r>
              <a:rPr lang="en-US" altLang="zh-CN">
                <a:solidFill>
                  <a:srgbClr val="000000"/>
                </a:solidFill>
                <a:latin typeface="Palatino Linotype" panose="02040502050505030304"/>
              </a:rPr>
              <a:t>-1 </a:t>
            </a:r>
            <a:r>
              <a:rPr lang="zh-CN" altLang="en-US">
                <a:solidFill>
                  <a:srgbClr val="000000"/>
                </a:solidFill>
                <a:latin typeface="微软雅黑" panose="020B0503020204020204" charset="-122"/>
              </a:rPr>
              <a:t>个最大广义</a:t>
            </a:r>
            <a:endParaRPr lang="zh-CN" altLang="en-US">
              <a:solidFill>
                <a:srgbClr val="000000"/>
              </a:solidFill>
              <a:latin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6875" y="692468"/>
            <a:ext cx="8229600" cy="7064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mj-lt"/>
                <a:ea typeface="+mj-ea"/>
                <a:cs typeface="+mj-cs"/>
              </a:rPr>
              <a:t>问题的引入</a:t>
            </a:r>
            <a:endParaRPr kumimoji="0" lang="zh-CN" altLang="en-US" sz="40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mj-lt"/>
              <a:ea typeface="+mj-ea"/>
              <a:cs typeface="+mj-cs"/>
            </a:endParaRPr>
          </a:p>
        </p:txBody>
      </p:sp>
      <p:sp>
        <p:nvSpPr>
          <p:cNvPr id="16387" name="Rectangle 3"/>
          <p:cNvSpPr>
            <a:spLocks noGrp="1" noChangeArrowheads="1"/>
          </p:cNvSpPr>
          <p:nvPr>
            <p:ph idx="1"/>
          </p:nvPr>
        </p:nvSpPr>
        <p:spPr>
          <a:xfrm>
            <a:off x="179705" y="1628775"/>
            <a:ext cx="8562975" cy="3024505"/>
          </a:xfrm>
        </p:spPr>
        <p:txBody>
          <a:bodyPr vert="horz" wrap="square" lIns="0" tIns="45720" rIns="18000" bIns="45720" numCol="1" anchor="t" anchorCtr="0" compatLnSpc="1"/>
          <a:lstStyle/>
          <a:p>
            <a:pPr marL="342900" marR="0" lvl="0" indent="-114300" algn="l" defTabSz="914400" rtl="0" eaLnBrk="1" fontAlgn="base" latinLnBrk="0" hangingPunct="1">
              <a:lnSpc>
                <a:spcPct val="150000"/>
              </a:lnSpc>
              <a:spcBef>
                <a:spcPct val="2000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lang="zh-CN" altLang="en-US" sz="2400" dirty="0">
                <a:latin typeface="Times New Roman" panose="02020603050405020304" pitchFamily="18" charset="0"/>
                <a:ea typeface="黑体" panose="02010609060101010101" pitchFamily="2" charset="-122"/>
                <a:sym typeface="+mn-ea"/>
              </a:rPr>
              <a:t>利用贝叶斯决策分类可使错误率或风险达到最小，称为“最优分类器”。实际问题往往很难确定类概率密度函数，用</a:t>
            </a:r>
            <a:r>
              <a:rPr lang="en-US" altLang="zh-CN" sz="2400" err="1">
                <a:latin typeface="Times New Roman" panose="02020603050405020304" pitchFamily="18" charset="0"/>
                <a:ea typeface="黑体" panose="02010609060101010101" pitchFamily="2" charset="-122"/>
                <a:sym typeface="+mn-ea"/>
              </a:rPr>
              <a:t>Parzen</a:t>
            </a:r>
            <a:r>
              <a:rPr lang="zh-CN" altLang="en-US" sz="2400" dirty="0">
                <a:latin typeface="Times New Roman" panose="02020603050405020304" pitchFamily="18" charset="0"/>
                <a:ea typeface="黑体" panose="02010609060101010101" pitchFamily="2" charset="-122"/>
                <a:sym typeface="+mn-ea"/>
              </a:rPr>
              <a:t>窗等方法需要的样本数很大。</a:t>
            </a:r>
            <a:r>
              <a:rPr kumimoji="0" lang="zh-CN" altLang="en-US" sz="2400" i="0" u="none" strike="noStrike" kern="1200" cap="none" spc="0" normalizeH="0" baseline="0" dirty="0">
                <a:latin typeface="Times New Roman" panose="02020603050405020304" pitchFamily="18" charset="0"/>
                <a:ea typeface="黑体" panose="02010609060101010101" pitchFamily="2" charset="-122"/>
                <a:cs typeface="+mn-cs"/>
              </a:rPr>
              <a:t>并且随着特征空间维数的增加所需的样本数急剧增加.</a:t>
            </a:r>
            <a:endParaRPr kumimoji="0" lang="zh-CN" altLang="en-US" sz="2400" i="0" u="none" strike="noStrike" kern="1200" cap="none" spc="0" normalizeH="0" baseline="0" dirty="0">
              <a:latin typeface="Times New Roman" panose="02020603050405020304" pitchFamily="18" charset="0"/>
              <a:ea typeface="黑体" panose="02010609060101010101" pitchFamily="2" charset="-122"/>
              <a:cs typeface="+mn-cs"/>
            </a:endParaRPr>
          </a:p>
        </p:txBody>
      </p:sp>
      <p:sp>
        <p:nvSpPr>
          <p:cNvPr id="16389" name="Rectangle 5"/>
          <p:cNvSpPr>
            <a:spLocks noChangeArrowheads="1"/>
          </p:cNvSpPr>
          <p:nvPr/>
        </p:nvSpPr>
        <p:spPr bwMode="auto">
          <a:xfrm>
            <a:off x="900113" y="4724400"/>
            <a:ext cx="5162550"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需要用其他方法来设计分类器</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华文楷体" panose="02010600040101010101" pitchFamily="2" charset="-122"/>
                <a:ea typeface="华文楷体" panose="02010600040101010101" pitchFamily="2" charset="-122"/>
                <a:cs typeface="+mn-cs"/>
              </a:rPr>
              <a:t>…</a:t>
            </a:r>
            <a:endPar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华文楷体" panose="02010600040101010101" pitchFamily="2" charset="-122"/>
              <a:ea typeface="华文楷体" panose="02010600040101010101" pitchFamily="2" charset="-122"/>
              <a:cs typeface="+mn-cs"/>
            </a:endParaRPr>
          </a:p>
        </p:txBody>
      </p:sp>
      <p:sp>
        <p:nvSpPr>
          <p:cNvPr id="2" name="文本框 1"/>
          <p:cNvSpPr txBox="1"/>
          <p:nvPr/>
        </p:nvSpPr>
        <p:spPr>
          <a:xfrm>
            <a:off x="1274445" y="5445125"/>
            <a:ext cx="6595110" cy="521970"/>
          </a:xfrm>
          <a:prstGeom prst="rect">
            <a:avLst/>
          </a:prstGeom>
          <a:noFill/>
        </p:spPr>
        <p:txBody>
          <a:bodyPr wrap="none" rtlCol="0" anchor="t">
            <a:spAutoFit/>
          </a:bodyPr>
          <a:lstStyle/>
          <a:p>
            <a:r>
              <a:rPr lang="zh-CN" altLang="en-US" sz="2800" b="1"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直接利用样本划分特征空间，设计分类器</a:t>
            </a:r>
            <a:endParaRPr lang="zh-CN" altLang="en-US" sz="2800" b="1"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10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wipe(left)">
                                      <p:cBhvr>
                                        <p:cTn id="12" dur="1000"/>
                                        <p:tgtEl>
                                          <p:spTgt spid="163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linds(horizontal)">
                                      <p:cBhvr>
                                        <p:cTn id="1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389"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标题 17411"/>
          <p:cNvSpPr>
            <a:spLocks noGrp="1"/>
          </p:cNvSpPr>
          <p:nvPr>
            <p:ph type="title"/>
          </p:nvPr>
        </p:nvSpPr>
        <p:spPr>
          <a:xfrm>
            <a:off x="395288" y="476250"/>
            <a:ext cx="8229600" cy="503238"/>
          </a:xfrm>
          <a:noFill/>
          <a:ln>
            <a:noFill/>
          </a:ln>
        </p:spPr>
        <p:txBody>
          <a:bodyPr/>
          <a:lstStyle/>
          <a:p>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 </a:t>
            </a:r>
            <a:r>
              <a:rPr lang="zh-CN" altLang="en-US" sz="2800">
                <a:solidFill>
                  <a:schemeClr val="bg2">
                    <a:lumMod val="60000"/>
                    <a:lumOff val="40000"/>
                  </a:schemeClr>
                </a:solidFill>
                <a:latin typeface="Times New Roman" panose="02020603050405020304" pitchFamily="18" charset="0"/>
                <a:ea typeface="黑体" panose="02010609060101010101" pitchFamily="2" charset="-122"/>
                <a:sym typeface="+mn-ea"/>
              </a:rPr>
              <a:t>§</a:t>
            </a:r>
            <a:r>
              <a:rPr lang="en-US" altLang="zh-CN" sz="2800">
                <a:solidFill>
                  <a:schemeClr val="bg2">
                    <a:lumMod val="60000"/>
                    <a:lumOff val="40000"/>
                  </a:schemeClr>
                </a:solidFill>
                <a:latin typeface="Times New Roman" panose="02020603050405020304" pitchFamily="18" charset="0"/>
                <a:ea typeface="黑体" panose="02010609060101010101" pitchFamily="2" charset="-122"/>
                <a:sym typeface="+mn-ea"/>
              </a:rPr>
              <a:t>3</a:t>
            </a:r>
            <a:r>
              <a:rPr lang="zh-CN" altLang="en-US" sz="2800" dirty="0">
                <a:solidFill>
                  <a:schemeClr val="bg2">
                    <a:lumMod val="60000"/>
                    <a:lumOff val="40000"/>
                  </a:schemeClr>
                </a:solidFill>
                <a:latin typeface="Times New Roman" panose="02020603050405020304" pitchFamily="18" charset="0"/>
                <a:ea typeface="黑体" panose="02010609060101010101" pitchFamily="2" charset="-122"/>
              </a:rPr>
              <a:t>感知准则函数和梯度下降法</a:t>
            </a:r>
            <a:endParaRPr lang="zh-CN" altLang="en-US" sz="2800" dirty="0">
              <a:solidFill>
                <a:schemeClr val="bg2">
                  <a:lumMod val="60000"/>
                  <a:lumOff val="40000"/>
                </a:schemeClr>
              </a:solidFill>
              <a:latin typeface="Times New Roman" panose="02020603050405020304" pitchFamily="18" charset="0"/>
              <a:ea typeface="黑体" panose="02010609060101010101" pitchFamily="2" charset="-122"/>
            </a:endParaRPr>
          </a:p>
        </p:txBody>
      </p:sp>
      <p:sp>
        <p:nvSpPr>
          <p:cNvPr id="17413" name="文本占位符 17412"/>
          <p:cNvSpPr>
            <a:spLocks noGrp="1"/>
          </p:cNvSpPr>
          <p:nvPr>
            <p:ph type="body" idx="1"/>
          </p:nvPr>
        </p:nvSpPr>
        <p:spPr>
          <a:xfrm>
            <a:off x="611188" y="981075"/>
            <a:ext cx="8064500" cy="5545138"/>
          </a:xfrm>
        </p:spPr>
        <p:txBody>
          <a:bodyPr/>
          <a:lstStyle/>
          <a:p>
            <a:pPr>
              <a:buNone/>
            </a:pPr>
            <a:r>
              <a:rPr lang="en-US" altLang="zh-CN" sz="2800">
                <a:latin typeface="Times New Roman" panose="02020603050405020304" pitchFamily="18" charset="0"/>
                <a:ea typeface="黑体" panose="02010609060101010101" pitchFamily="2" charset="-122"/>
              </a:rPr>
              <a:t> </a:t>
            </a:r>
            <a:r>
              <a:rPr lang="zh-CN" altLang="en-US" sz="2400" dirty="0">
                <a:latin typeface="Times New Roman" panose="02020603050405020304" pitchFamily="18" charset="0"/>
                <a:ea typeface="黑体" panose="02010609060101010101" pitchFamily="2" charset="-122"/>
              </a:rPr>
              <a:t>基本概念</a:t>
            </a:r>
            <a:endParaRPr lang="zh-CN" altLang="en-US" sz="2400" dirty="0">
              <a:latin typeface="Times New Roman" panose="02020603050405020304" pitchFamily="18" charset="0"/>
              <a:ea typeface="黑体" panose="02010609060101010101" pitchFamily="2" charset="-122"/>
            </a:endParaRPr>
          </a:p>
          <a:p>
            <a:pPr>
              <a:buNone/>
            </a:pPr>
            <a:r>
              <a:rPr lang="en-US" altLang="zh-CN" sz="2400" dirty="0">
                <a:latin typeface="Times New Roman" panose="02020603050405020304" pitchFamily="18" charset="0"/>
                <a:ea typeface="黑体" panose="02010609060101010101" pitchFamily="2" charset="-122"/>
              </a:rPr>
              <a:t>⑴</a:t>
            </a:r>
            <a:r>
              <a:rPr lang="zh-CN" altLang="en-US" sz="2400" dirty="0">
                <a:latin typeface="Times New Roman" panose="02020603050405020304" pitchFamily="18" charset="0"/>
                <a:ea typeface="黑体" panose="02010609060101010101" pitchFamily="2" charset="-122"/>
              </a:rPr>
              <a:t>条件：</a:t>
            </a:r>
            <a:endParaRPr lang="zh-CN" altLang="en-US" sz="2800" dirty="0">
              <a:latin typeface="Times New Roman" panose="02020603050405020304" pitchFamily="18" charset="0"/>
              <a:ea typeface="黑体" panose="02010609060101010101" pitchFamily="2" charset="-122"/>
            </a:endParaRPr>
          </a:p>
          <a:p>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增广模式向量</a:t>
            </a:r>
            <a:r>
              <a:rPr lang="zh-CN" altLang="en-US" sz="2800" dirty="0">
                <a:latin typeface="Times New Roman" panose="02020603050405020304" pitchFamily="18" charset="0"/>
                <a:ea typeface="黑体" panose="02010609060101010101" pitchFamily="2" charset="-122"/>
              </a:rPr>
              <a:t>  </a:t>
            </a:r>
            <a:r>
              <a:rPr lang="en-US" altLang="zh-CN" sz="2800" b="1" i="1">
                <a:latin typeface="Times New Roman" panose="02020603050405020304" pitchFamily="18" charset="0"/>
                <a:ea typeface="黑体" panose="02010609060101010101" pitchFamily="2" charset="-122"/>
              </a:rPr>
              <a:t>y</a:t>
            </a:r>
            <a:r>
              <a:rPr lang="en-US" altLang="zh-CN" sz="2800">
                <a:latin typeface="Times New Roman" panose="02020603050405020304" pitchFamily="18" charset="0"/>
                <a:ea typeface="黑体" panose="02010609060101010101" pitchFamily="2" charset="-122"/>
              </a:rPr>
              <a:t> = [1, </a:t>
            </a:r>
            <a:r>
              <a:rPr lang="en-US" altLang="zh-CN" sz="2800" i="1">
                <a:latin typeface="Times New Roman" panose="02020603050405020304" pitchFamily="18" charset="0"/>
                <a:ea typeface="黑体" panose="02010609060101010101" pitchFamily="2" charset="-122"/>
              </a:rPr>
              <a:t>x</a:t>
            </a:r>
            <a:r>
              <a:rPr lang="en-US" altLang="zh-CN" sz="2800" baseline="-25000">
                <a:latin typeface="Times New Roman" panose="02020603050405020304" pitchFamily="18" charset="0"/>
                <a:ea typeface="黑体" panose="02010609060101010101" pitchFamily="2" charset="-122"/>
              </a:rPr>
              <a:t>1</a:t>
            </a:r>
            <a:r>
              <a:rPr lang="en-US" altLang="zh-CN" sz="2800">
                <a:latin typeface="Times New Roman" panose="02020603050405020304" pitchFamily="18" charset="0"/>
                <a:ea typeface="黑体" panose="02010609060101010101" pitchFamily="2" charset="-122"/>
              </a:rPr>
              <a:t>,</a:t>
            </a:r>
            <a:r>
              <a:rPr lang="en-US" altLang="zh-CN" sz="2800" i="1">
                <a:latin typeface="Times New Roman" panose="02020603050405020304" pitchFamily="18" charset="0"/>
                <a:ea typeface="黑体" panose="02010609060101010101" pitchFamily="2" charset="-122"/>
              </a:rPr>
              <a:t>x</a:t>
            </a:r>
            <a:r>
              <a:rPr lang="en-US" altLang="zh-CN" sz="2800" baseline="-25000">
                <a:latin typeface="Times New Roman" panose="02020603050405020304" pitchFamily="18" charset="0"/>
                <a:ea typeface="黑体" panose="02010609060101010101" pitchFamily="2" charset="-122"/>
              </a:rPr>
              <a:t>2</a:t>
            </a:r>
            <a:r>
              <a:rPr lang="en-US" altLang="zh-CN" sz="2800">
                <a:latin typeface="Times New Roman" panose="02020603050405020304" pitchFamily="18" charset="0"/>
                <a:ea typeface="黑体" panose="02010609060101010101" pitchFamily="2" charset="-122"/>
              </a:rPr>
              <a:t>,…..</a:t>
            </a:r>
            <a:r>
              <a:rPr lang="en-US" altLang="zh-CN" sz="2800" i="1" err="1">
                <a:latin typeface="Times New Roman" panose="02020603050405020304" pitchFamily="18" charset="0"/>
                <a:ea typeface="黑体" panose="02010609060101010101" pitchFamily="2" charset="-122"/>
              </a:rPr>
              <a:t>x</a:t>
            </a:r>
            <a:r>
              <a:rPr lang="en-US" altLang="zh-CN" sz="2800" i="1" baseline="-25000" err="1">
                <a:latin typeface="Times New Roman" panose="02020603050405020304" pitchFamily="18" charset="0"/>
                <a:ea typeface="黑体" panose="02010609060101010101" pitchFamily="2" charset="-122"/>
              </a:rPr>
              <a:t>d</a:t>
            </a:r>
            <a:r>
              <a:rPr lang="en-US" altLang="zh-CN" sz="2800" err="1">
                <a:latin typeface="Times New Roman" panose="02020603050405020304" pitchFamily="18" charset="0"/>
                <a:ea typeface="黑体" panose="02010609060101010101" pitchFamily="2" charset="-122"/>
              </a:rPr>
              <a:t>]</a:t>
            </a:r>
            <a:r>
              <a:rPr lang="en-US" altLang="zh-CN" sz="2800" i="1" baseline="30000" err="1">
                <a:latin typeface="Times New Roman" panose="02020603050405020304" pitchFamily="18" charset="0"/>
                <a:ea typeface="黑体" panose="02010609060101010101" pitchFamily="2" charset="-122"/>
              </a:rPr>
              <a:t>T</a:t>
            </a:r>
            <a:r>
              <a:rPr lang="en-US" altLang="zh-CN" sz="2800">
                <a:latin typeface="Times New Roman" panose="02020603050405020304" pitchFamily="18" charset="0"/>
                <a:ea typeface="黑体" panose="02010609060101010101" pitchFamily="2" charset="-122"/>
              </a:rPr>
              <a:t>=[1, </a:t>
            </a:r>
            <a:r>
              <a:rPr lang="en-US" altLang="zh-CN" sz="2800" b="1" i="1" err="1">
                <a:latin typeface="Times New Roman" panose="02020603050405020304" pitchFamily="18" charset="0"/>
                <a:ea typeface="黑体" panose="02010609060101010101" pitchFamily="2" charset="-122"/>
              </a:rPr>
              <a:t>x</a:t>
            </a:r>
            <a:r>
              <a:rPr lang="en-US" altLang="zh-CN" sz="2800" err="1">
                <a:latin typeface="Times New Roman" panose="02020603050405020304" pitchFamily="18" charset="0"/>
                <a:ea typeface="黑体" panose="02010609060101010101" pitchFamily="2" charset="-122"/>
              </a:rPr>
              <a:t>]</a:t>
            </a:r>
            <a:r>
              <a:rPr lang="en-US" altLang="zh-CN" sz="2400" i="1" baseline="30000" err="1">
                <a:latin typeface="Times New Roman" panose="02020603050405020304" pitchFamily="18" charset="0"/>
                <a:ea typeface="黑体" panose="02010609060101010101" pitchFamily="2" charset="-122"/>
              </a:rPr>
              <a:t>T</a:t>
            </a:r>
            <a:endParaRPr lang="en-US" altLang="zh-CN" sz="2400" i="1">
              <a:latin typeface="Times New Roman" panose="02020603050405020304" pitchFamily="18" charset="0"/>
              <a:ea typeface="黑体" panose="02010609060101010101" pitchFamily="2" charset="-122"/>
            </a:endParaRPr>
          </a:p>
          <a:p>
            <a:pPr>
              <a:buNone/>
            </a:pPr>
            <a:r>
              <a:rPr lang="en-US" altLang="zh-CN" sz="2800">
                <a:latin typeface="Times New Roman" panose="02020603050405020304" pitchFamily="18" charset="0"/>
                <a:ea typeface="黑体" panose="02010609060101010101" pitchFamily="2" charset="-122"/>
              </a:rPr>
              <a:t>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广义权向量 </a:t>
            </a:r>
            <a:r>
              <a:rPr lang="zh-CN" altLang="en-US" sz="2800" dirty="0">
                <a:latin typeface="Times New Roman" panose="02020603050405020304" pitchFamily="18" charset="0"/>
                <a:ea typeface="黑体" panose="02010609060101010101" pitchFamily="2" charset="-122"/>
              </a:rPr>
              <a:t> </a:t>
            </a:r>
            <a:r>
              <a:rPr lang="en-US" altLang="zh-CN" sz="2800" b="1" i="1">
                <a:latin typeface="Times New Roman" panose="02020603050405020304" pitchFamily="18" charset="0"/>
                <a:ea typeface="黑体" panose="02010609060101010101" pitchFamily="2" charset="-122"/>
              </a:rPr>
              <a:t>a</a:t>
            </a:r>
            <a:r>
              <a:rPr lang="en-US" altLang="zh-CN" sz="2800" b="1" i="1" baseline="-25000">
                <a:latin typeface="Times New Roman" panose="02020603050405020304" pitchFamily="18" charset="0"/>
                <a:ea typeface="黑体" panose="02010609060101010101" pitchFamily="2" charset="-122"/>
              </a:rPr>
              <a:t>i</a:t>
            </a:r>
            <a:r>
              <a:rPr lang="en-US" altLang="zh-CN" sz="2800">
                <a:latin typeface="Times New Roman" panose="02020603050405020304" pitchFamily="18" charset="0"/>
                <a:ea typeface="黑体" panose="02010609060101010101" pitchFamily="2" charset="-122"/>
              </a:rPr>
              <a:t>=[</a:t>
            </a:r>
            <a:r>
              <a:rPr lang="en-US" altLang="zh-CN" sz="2800" i="1">
                <a:latin typeface="Times New Roman" panose="02020603050405020304" pitchFamily="18" charset="0"/>
                <a:ea typeface="黑体" panose="02010609060101010101" pitchFamily="2" charset="-122"/>
              </a:rPr>
              <a:t>w</a:t>
            </a:r>
            <a:r>
              <a:rPr lang="en-US" altLang="zh-CN" sz="2800" i="1" baseline="-25000">
                <a:latin typeface="Times New Roman" panose="02020603050405020304" pitchFamily="18" charset="0"/>
                <a:ea typeface="黑体" panose="02010609060101010101" pitchFamily="2" charset="-122"/>
              </a:rPr>
              <a:t>i</a:t>
            </a:r>
            <a:r>
              <a:rPr lang="en-US" altLang="zh-CN" sz="2800" baseline="-25000">
                <a:latin typeface="Times New Roman" panose="02020603050405020304" pitchFamily="18" charset="0"/>
                <a:ea typeface="黑体" panose="02010609060101010101" pitchFamily="2" charset="-122"/>
              </a:rPr>
              <a:t>0</a:t>
            </a:r>
            <a:r>
              <a:rPr lang="en-US" altLang="zh-CN" sz="2800">
                <a:latin typeface="Times New Roman" panose="02020603050405020304" pitchFamily="18" charset="0"/>
                <a:ea typeface="黑体" panose="02010609060101010101" pitchFamily="2" charset="-122"/>
              </a:rPr>
              <a:t>,</a:t>
            </a:r>
            <a:r>
              <a:rPr lang="en-US" altLang="zh-CN" sz="2800" i="1">
                <a:latin typeface="Times New Roman" panose="02020603050405020304" pitchFamily="18" charset="0"/>
                <a:ea typeface="黑体" panose="02010609060101010101" pitchFamily="2" charset="-122"/>
              </a:rPr>
              <a:t>w</a:t>
            </a:r>
            <a:r>
              <a:rPr lang="en-US" altLang="zh-CN" sz="2800" i="1" baseline="-25000">
                <a:latin typeface="Times New Roman" panose="02020603050405020304" pitchFamily="18" charset="0"/>
                <a:ea typeface="黑体" panose="02010609060101010101" pitchFamily="2" charset="-122"/>
              </a:rPr>
              <a:t>i</a:t>
            </a:r>
            <a:r>
              <a:rPr lang="en-US" altLang="zh-CN" sz="2800" baseline="-25000">
                <a:latin typeface="Times New Roman" panose="02020603050405020304" pitchFamily="18" charset="0"/>
                <a:ea typeface="黑体" panose="02010609060101010101" pitchFamily="2" charset="-122"/>
              </a:rPr>
              <a:t>1</a:t>
            </a:r>
            <a:r>
              <a:rPr lang="en-US" altLang="zh-CN" sz="2800">
                <a:latin typeface="Times New Roman" panose="02020603050405020304" pitchFamily="18" charset="0"/>
                <a:ea typeface="黑体" panose="02010609060101010101" pitchFamily="2" charset="-122"/>
              </a:rPr>
              <a:t>, … ,</a:t>
            </a:r>
            <a:r>
              <a:rPr lang="en-US" altLang="zh-CN" sz="2800" i="1" err="1">
                <a:latin typeface="Times New Roman" panose="02020603050405020304" pitchFamily="18" charset="0"/>
                <a:ea typeface="黑体" panose="02010609060101010101" pitchFamily="2" charset="-122"/>
              </a:rPr>
              <a:t>w</a:t>
            </a:r>
            <a:r>
              <a:rPr lang="en-US" altLang="zh-CN" sz="2800" i="1" baseline="-25000" err="1">
                <a:latin typeface="Times New Roman" panose="02020603050405020304" pitchFamily="18" charset="0"/>
                <a:ea typeface="黑体" panose="02010609060101010101" pitchFamily="2" charset="-122"/>
              </a:rPr>
              <a:t>id</a:t>
            </a:r>
            <a:r>
              <a:rPr lang="en-US" altLang="zh-CN" sz="2800" err="1">
                <a:latin typeface="Times New Roman" panose="02020603050405020304" pitchFamily="18" charset="0"/>
                <a:ea typeface="黑体" panose="02010609060101010101" pitchFamily="2" charset="-122"/>
              </a:rPr>
              <a:t>]</a:t>
            </a:r>
            <a:r>
              <a:rPr lang="en-US" altLang="zh-CN" sz="2400" i="1" baseline="30000" err="1">
                <a:latin typeface="Times New Roman" panose="02020603050405020304" pitchFamily="18" charset="0"/>
                <a:ea typeface="黑体" panose="02010609060101010101" pitchFamily="2" charset="-122"/>
              </a:rPr>
              <a:t>T</a:t>
            </a:r>
            <a:endParaRPr lang="en-US" altLang="zh-CN" sz="2400" i="1">
              <a:latin typeface="Times New Roman" panose="02020603050405020304" pitchFamily="18" charset="0"/>
              <a:ea typeface="黑体" panose="02010609060101010101" pitchFamily="2" charset="-122"/>
            </a:endParaRPr>
          </a:p>
          <a:p>
            <a:pPr>
              <a:buNone/>
            </a:pPr>
            <a:r>
              <a:rPr lang="en-US" altLang="zh-CN" sz="2800">
                <a:latin typeface="Times New Roman" panose="02020603050405020304" pitchFamily="18" charset="0"/>
                <a:ea typeface="黑体" panose="02010609060101010101" pitchFamily="2" charset="-122"/>
              </a:rPr>
              <a:t>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线性判别函数</a:t>
            </a:r>
            <a:r>
              <a:rPr lang="zh-CN" altLang="en-US" sz="2800" dirty="0">
                <a:latin typeface="Times New Roman" panose="02020603050405020304" pitchFamily="18" charset="0"/>
                <a:ea typeface="黑体" panose="02010609060101010101" pitchFamily="2" charset="-122"/>
              </a:rPr>
              <a:t>  </a:t>
            </a:r>
            <a:r>
              <a:rPr lang="en-US" altLang="zh-CN" sz="2800" i="1" err="1">
                <a:latin typeface="Times New Roman" panose="02020603050405020304" pitchFamily="18" charset="0"/>
                <a:ea typeface="黑体" panose="02010609060101010101" pitchFamily="2" charset="-122"/>
              </a:rPr>
              <a:t>g</a:t>
            </a:r>
            <a:r>
              <a:rPr lang="en-US" altLang="zh-CN" sz="2800" i="1" baseline="-25000" err="1">
                <a:latin typeface="Times New Roman" panose="02020603050405020304" pitchFamily="18" charset="0"/>
                <a:ea typeface="黑体" panose="02010609060101010101" pitchFamily="2" charset="-122"/>
              </a:rPr>
              <a:t>i</a:t>
            </a:r>
            <a:r>
              <a:rPr lang="en-US" altLang="zh-CN" sz="2800" err="1">
                <a:latin typeface="Times New Roman" panose="02020603050405020304" pitchFamily="18" charset="0"/>
                <a:ea typeface="黑体" panose="02010609060101010101" pitchFamily="2" charset="-122"/>
              </a:rPr>
              <a:t>(</a:t>
            </a:r>
            <a:r>
              <a:rPr lang="en-US" altLang="zh-CN" sz="2800" b="1" i="1" err="1">
                <a:latin typeface="Times New Roman" panose="02020603050405020304" pitchFamily="18" charset="0"/>
                <a:ea typeface="黑体" panose="02010609060101010101" pitchFamily="2" charset="-122"/>
              </a:rPr>
              <a:t>y</a:t>
            </a:r>
            <a:r>
              <a:rPr lang="en-US" altLang="zh-CN" sz="2800">
                <a:latin typeface="Times New Roman" panose="02020603050405020304" pitchFamily="18" charset="0"/>
                <a:ea typeface="黑体" panose="02010609060101010101" pitchFamily="2" charset="-122"/>
              </a:rPr>
              <a:t>)=</a:t>
            </a:r>
            <a:r>
              <a:rPr lang="en-US" altLang="zh-CN" sz="2800" i="1" err="1">
                <a:latin typeface="Times New Roman" panose="02020603050405020304" pitchFamily="18" charset="0"/>
                <a:ea typeface="黑体" panose="02010609060101010101" pitchFamily="2" charset="-122"/>
              </a:rPr>
              <a:t>a</a:t>
            </a:r>
            <a:r>
              <a:rPr lang="en-US" altLang="zh-CN" sz="2800" i="1" baseline="-25000" err="1">
                <a:latin typeface="Times New Roman" panose="02020603050405020304" pitchFamily="18" charset="0"/>
                <a:ea typeface="黑体" panose="02010609060101010101" pitchFamily="2" charset="-122"/>
              </a:rPr>
              <a:t>i</a:t>
            </a:r>
            <a:r>
              <a:rPr lang="en-US" altLang="zh-CN" sz="2800" i="1" baseline="30000" err="1">
                <a:latin typeface="Times New Roman" panose="02020603050405020304" pitchFamily="18" charset="0"/>
                <a:ea typeface="黑体" panose="02010609060101010101" pitchFamily="2" charset="-122"/>
              </a:rPr>
              <a:t>T</a:t>
            </a:r>
            <a:r>
              <a:rPr lang="en-US" altLang="zh-CN" sz="2800" i="1" err="1">
                <a:latin typeface="Times New Roman" panose="02020603050405020304" pitchFamily="18" charset="0"/>
                <a:ea typeface="黑体" panose="02010609060101010101" pitchFamily="2" charset="-122"/>
              </a:rPr>
              <a:t>Y</a:t>
            </a:r>
            <a:r>
              <a:rPr lang="en-US" altLang="zh-CN" sz="2800">
                <a:latin typeface="Times New Roman" panose="02020603050405020304" pitchFamily="18" charset="0"/>
                <a:ea typeface="黑体" panose="02010609060101010101" pitchFamily="2" charset="-122"/>
              </a:rPr>
              <a:t>    </a:t>
            </a:r>
            <a:r>
              <a:rPr lang="en-US" altLang="zh-CN" sz="2800" i="1">
                <a:latin typeface="Times New Roman" panose="02020603050405020304" pitchFamily="18" charset="0"/>
                <a:ea typeface="黑体" panose="02010609060101010101" pitchFamily="2" charset="-122"/>
              </a:rPr>
              <a:t>i </a:t>
            </a:r>
            <a:r>
              <a:rPr lang="en-US" altLang="zh-CN" sz="2800">
                <a:latin typeface="Times New Roman" panose="02020603050405020304" pitchFamily="18" charset="0"/>
                <a:ea typeface="黑体" panose="02010609060101010101" pitchFamily="2" charset="-122"/>
              </a:rPr>
              <a:t>=1</a:t>
            </a:r>
            <a:r>
              <a:rPr lang="en-US" altLang="zh-CN" sz="2800" i="1">
                <a:latin typeface="Times New Roman" panose="02020603050405020304" pitchFamily="18" charset="0"/>
                <a:ea typeface="黑体" panose="02010609060101010101" pitchFamily="2" charset="-122"/>
              </a:rPr>
              <a:t>,···</a:t>
            </a:r>
            <a:r>
              <a:rPr lang="en-US" altLang="zh-CN" sz="2800">
                <a:latin typeface="Times New Roman" panose="02020603050405020304" pitchFamily="18" charset="0"/>
                <a:ea typeface="黑体" panose="02010609060101010101" pitchFamily="2" charset="-122"/>
              </a:rPr>
              <a:t>,</a:t>
            </a:r>
            <a:r>
              <a:rPr lang="en-US" altLang="zh-CN" sz="2800" i="1">
                <a:latin typeface="Times New Roman" panose="02020603050405020304" pitchFamily="18" charset="0"/>
                <a:ea typeface="黑体" panose="02010609060101010101" pitchFamily="2" charset="-122"/>
              </a:rPr>
              <a:t>c</a:t>
            </a:r>
            <a:endParaRPr lang="en-US" altLang="zh-CN" sz="2800">
              <a:latin typeface="Times New Roman" panose="02020603050405020304" pitchFamily="18" charset="0"/>
              <a:ea typeface="黑体" panose="02010609060101010101" pitchFamily="2" charset="-122"/>
            </a:endParaRPr>
          </a:p>
          <a:p>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两类情况，在</a:t>
            </a:r>
            <a:r>
              <a:rPr lang="en-US" altLang="zh-CN" sz="2800">
                <a:solidFill>
                  <a:schemeClr val="tx1"/>
                </a:solidFill>
                <a:latin typeface="Times New Roman" panose="02020603050405020304" pitchFamily="18" charset="0"/>
                <a:ea typeface="黑体" panose="02010609060101010101" pitchFamily="2" charset="-122"/>
              </a:rPr>
              <a:t>(</a:t>
            </a:r>
            <a:r>
              <a:rPr lang="en-US" altLang="zh-CN" sz="2800" i="1">
                <a:solidFill>
                  <a:schemeClr val="tx1"/>
                </a:solidFill>
                <a:latin typeface="Times New Roman" panose="02020603050405020304" pitchFamily="18" charset="0"/>
                <a:ea typeface="黑体" panose="02010609060101010101" pitchFamily="2" charset="-122"/>
              </a:rPr>
              <a:t>d</a:t>
            </a:r>
            <a:r>
              <a:rPr lang="en-US" altLang="zh-CN" sz="2800">
                <a:solidFill>
                  <a:schemeClr val="tx1"/>
                </a:solidFill>
                <a:latin typeface="Times New Roman" panose="02020603050405020304" pitchFamily="18" charset="0"/>
                <a:ea typeface="黑体" panose="02010609060101010101" pitchFamily="2" charset="-122"/>
              </a:rPr>
              <a:t>+1)</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维</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空间决策面H方程</a:t>
            </a:r>
            <a:r>
              <a:rPr lang="zh-CN" altLang="en-US" sz="2800" dirty="0">
                <a:solidFill>
                  <a:schemeClr val="tx1"/>
                </a:solidFill>
                <a:latin typeface="Times New Roman" panose="02020603050405020304" pitchFamily="18" charset="0"/>
                <a:ea typeface="黑体" panose="02010609060101010101" pitchFamily="2" charset="-122"/>
              </a:rPr>
              <a:t>  </a:t>
            </a:r>
            <a:endParaRPr lang="zh-CN" altLang="en-US" sz="2800" dirty="0">
              <a:solidFill>
                <a:schemeClr val="tx1"/>
              </a:solidFill>
              <a:latin typeface="Times New Roman" panose="02020603050405020304" pitchFamily="18" charset="0"/>
              <a:ea typeface="黑体" panose="02010609060101010101" pitchFamily="2" charset="-122"/>
            </a:endParaRPr>
          </a:p>
          <a:p>
            <a:pPr>
              <a:buNone/>
            </a:pPr>
            <a:r>
              <a:rPr lang="zh-CN" altLang="en-US" sz="2800" dirty="0">
                <a:latin typeface="Times New Roman" panose="02020603050405020304" pitchFamily="18" charset="0"/>
                <a:ea typeface="黑体" panose="02010609060101010101" pitchFamily="2" charset="-122"/>
              </a:rPr>
              <a:t>                </a:t>
            </a:r>
            <a:r>
              <a:rPr lang="en-US" altLang="zh-CN" sz="2800" dirty="0">
                <a:latin typeface="Times New Roman" panose="02020603050405020304" pitchFamily="18" charset="0"/>
                <a:ea typeface="黑体" panose="02010609060101010101" pitchFamily="2" charset="-122"/>
              </a:rPr>
              <a:t>        </a:t>
            </a:r>
            <a:r>
              <a:rPr lang="en-US" altLang="zh-CN" sz="2800" b="1" i="1">
                <a:latin typeface="Times New Roman" panose="02020603050405020304" pitchFamily="18" charset="0"/>
                <a:ea typeface="黑体" panose="02010609060101010101" pitchFamily="2" charset="-122"/>
              </a:rPr>
              <a:t>a</a:t>
            </a:r>
            <a:r>
              <a:rPr lang="en-US" altLang="zh-CN" sz="2800" b="1" i="1" baseline="30000">
                <a:latin typeface="Times New Roman" panose="02020603050405020304" pitchFamily="18" charset="0"/>
                <a:ea typeface="黑体" panose="02010609060101010101" pitchFamily="2" charset="-122"/>
              </a:rPr>
              <a:t>T</a:t>
            </a:r>
            <a:r>
              <a:rPr lang="en-US" altLang="zh-CN" sz="2800" b="1" i="1">
                <a:latin typeface="Times New Roman" panose="02020603050405020304" pitchFamily="18" charset="0"/>
                <a:ea typeface="黑体" panose="02010609060101010101" pitchFamily="2" charset="-122"/>
              </a:rPr>
              <a:t>y</a:t>
            </a:r>
            <a:r>
              <a:rPr lang="zh-CN" altLang="en-US" sz="2800" dirty="0">
                <a:latin typeface="Times New Roman" panose="02020603050405020304" pitchFamily="18" charset="0"/>
                <a:ea typeface="黑体" panose="02010609060101010101" pitchFamily="2" charset="-122"/>
              </a:rPr>
              <a:t>＝</a:t>
            </a:r>
            <a:r>
              <a:rPr lang="en-US" altLang="zh-CN" sz="2800">
                <a:latin typeface="Times New Roman" panose="02020603050405020304" pitchFamily="18" charset="0"/>
                <a:ea typeface="黑体" panose="02010609060101010101" pitchFamily="2" charset="-122"/>
              </a:rPr>
              <a:t>0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超平面通过原点。</a:t>
            </a:r>
            <a:endParaRPr lang="zh-CN" altLang="en-US" sz="2800" dirty="0">
              <a:latin typeface="Times New Roman" panose="02020603050405020304" pitchFamily="18" charset="0"/>
              <a:ea typeface="黑体" panose="02010609060101010101" pitchFamily="2" charset="-122"/>
            </a:endParaRPr>
          </a:p>
          <a:p>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问题变为：设有一组样本</a:t>
            </a:r>
            <a:r>
              <a:rPr lang="en-US" altLang="zh-CN"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a:solidFill>
                  <a:schemeClr val="bg2">
                    <a:lumMod val="60000"/>
                    <a:lumOff val="40000"/>
                  </a:schemeClr>
                </a:solidFill>
                <a:latin typeface="Times New Roman" panose="02020603050405020304" pitchFamily="18" charset="0"/>
                <a:ea typeface="黑体" panose="02010609060101010101" pitchFamily="2" charset="-122"/>
              </a:rPr>
              <a:t>y</a:t>
            </a:r>
            <a:r>
              <a:rPr lang="en-US" altLang="zh-CN" sz="2800" b="1" baseline="-25000">
                <a:solidFill>
                  <a:schemeClr val="bg2">
                    <a:lumMod val="60000"/>
                    <a:lumOff val="40000"/>
                  </a:schemeClr>
                </a:solidFill>
                <a:latin typeface="Times New Roman" panose="02020603050405020304" pitchFamily="18" charset="0"/>
                <a:ea typeface="黑体" panose="02010609060101010101" pitchFamily="2" charset="-122"/>
              </a:rPr>
              <a:t>1</a:t>
            </a:r>
            <a:r>
              <a:rPr lang="en-US" altLang="zh-CN" sz="2800" b="1" i="1">
                <a:solidFill>
                  <a:schemeClr val="bg2">
                    <a:lumMod val="60000"/>
                    <a:lumOff val="40000"/>
                  </a:schemeClr>
                </a:solidFill>
                <a:latin typeface="Times New Roman" panose="02020603050405020304" pitchFamily="18" charset="0"/>
                <a:ea typeface="黑体" panose="02010609060101010101" pitchFamily="2" charset="-122"/>
              </a:rPr>
              <a:t>,···,y</a:t>
            </a:r>
            <a:r>
              <a:rPr lang="en-US" altLang="zh-CN" sz="2800" b="1" i="1" baseline="-25000">
                <a:solidFill>
                  <a:schemeClr val="bg2">
                    <a:lumMod val="60000"/>
                    <a:lumOff val="40000"/>
                  </a:schemeClr>
                </a:solidFill>
                <a:latin typeface="Times New Roman" panose="02020603050405020304" pitchFamily="18" charset="0"/>
                <a:ea typeface="黑体" panose="02010609060101010101" pitchFamily="2" charset="-122"/>
              </a:rPr>
              <a:t>N</a:t>
            </a:r>
            <a:r>
              <a:rPr lang="en-US" altLang="zh-CN" sz="2800" b="1" baseline="-25000">
                <a:solidFill>
                  <a:schemeClr val="bg2">
                    <a:lumMod val="60000"/>
                    <a:lumOff val="40000"/>
                  </a:schemeClr>
                </a:solidFill>
                <a:latin typeface="Times New Roman" panose="02020603050405020304" pitchFamily="18" charset="0"/>
                <a:ea typeface="黑体" panose="02010609060101010101" pitchFamily="2" charset="-122"/>
              </a:rPr>
              <a:t> </a:t>
            </a:r>
            <a:r>
              <a:rPr lang="zh-CN" altLang="en-US" sz="2800" dirty="0">
                <a:solidFill>
                  <a:schemeClr val="tx1"/>
                </a:solidFill>
                <a:latin typeface="Times New Roman" panose="02020603050405020304" pitchFamily="18" charset="0"/>
                <a:ea typeface="黑体" panose="02010609060101010101" pitchFamily="2" charset="-122"/>
              </a:rPr>
              <a:t>，</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共有两类。用这些样本来确定</a:t>
            </a:r>
            <a:r>
              <a:rPr lang="en-US" altLang="zh-CN" sz="2800" i="1" err="1">
                <a:solidFill>
                  <a:schemeClr val="bg2">
                    <a:lumMod val="60000"/>
                    <a:lumOff val="40000"/>
                  </a:schemeClr>
                </a:solidFill>
                <a:latin typeface="Times New Roman" panose="02020603050405020304" pitchFamily="18" charset="0"/>
                <a:ea typeface="黑体" panose="02010609060101010101" pitchFamily="2" charset="-122"/>
              </a:rPr>
              <a:t>g</a:t>
            </a:r>
            <a:r>
              <a:rPr lang="en-US" altLang="zh-CN" sz="2800" err="1">
                <a:solidFill>
                  <a:schemeClr val="bg2">
                    <a:lumMod val="60000"/>
                    <a:lumOff val="40000"/>
                  </a:schemeClr>
                </a:solidFill>
                <a:latin typeface="Times New Roman" panose="02020603050405020304" pitchFamily="18" charset="0"/>
                <a:ea typeface="黑体" panose="02010609060101010101" pitchFamily="2" charset="-122"/>
              </a:rPr>
              <a:t>(</a:t>
            </a:r>
            <a:r>
              <a:rPr lang="en-US" altLang="zh-CN" sz="2800" b="1" i="1" err="1">
                <a:solidFill>
                  <a:schemeClr val="bg2">
                    <a:lumMod val="60000"/>
                    <a:lumOff val="40000"/>
                  </a:schemeClr>
                </a:solidFill>
                <a:latin typeface="Times New Roman" panose="02020603050405020304" pitchFamily="18" charset="0"/>
                <a:ea typeface="黑体" panose="02010609060101010101" pitchFamily="2" charset="-122"/>
              </a:rPr>
              <a:t>y</a:t>
            </a: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a:t>
            </a:r>
            <a:r>
              <a:rPr lang="en-US" altLang="zh-CN" sz="2800" b="1" i="1">
                <a:solidFill>
                  <a:schemeClr val="bg2">
                    <a:lumMod val="60000"/>
                    <a:lumOff val="40000"/>
                  </a:schemeClr>
                </a:solidFill>
                <a:latin typeface="Times New Roman" panose="02020603050405020304" pitchFamily="18" charset="0"/>
                <a:ea typeface="黑体" panose="02010609060101010101" pitchFamily="2" charset="-122"/>
              </a:rPr>
              <a:t>a</a:t>
            </a:r>
            <a:r>
              <a:rPr lang="en-US" altLang="zh-CN" sz="2800" b="1" i="1" baseline="30000">
                <a:solidFill>
                  <a:schemeClr val="bg2">
                    <a:lumMod val="60000"/>
                    <a:lumOff val="40000"/>
                  </a:schemeClr>
                </a:solidFill>
                <a:latin typeface="Times New Roman" panose="02020603050405020304" pitchFamily="18" charset="0"/>
                <a:ea typeface="黑体" panose="02010609060101010101" pitchFamily="2" charset="-122"/>
              </a:rPr>
              <a:t>T</a:t>
            </a:r>
            <a:r>
              <a:rPr lang="en-US" altLang="zh-CN" sz="2800" b="1" i="1">
                <a:solidFill>
                  <a:schemeClr val="bg2">
                    <a:lumMod val="60000"/>
                    <a:lumOff val="40000"/>
                  </a:schemeClr>
                </a:solidFill>
                <a:latin typeface="Times New Roman" panose="02020603050405020304" pitchFamily="18" charset="0"/>
                <a:ea typeface="黑体" panose="02010609060101010101" pitchFamily="2" charset="-122"/>
              </a:rPr>
              <a:t>y</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中的</a:t>
            </a:r>
            <a:r>
              <a:rPr lang="en-US" altLang="zh-CN" sz="2800" b="1" i="1">
                <a:solidFill>
                  <a:schemeClr val="bg2">
                    <a:lumMod val="60000"/>
                    <a:lumOff val="40000"/>
                  </a:schemeClr>
                </a:solidFill>
                <a:latin typeface="Times New Roman" panose="02020603050405020304" pitchFamily="18" charset="0"/>
                <a:ea typeface="黑体" panose="02010609060101010101" pitchFamily="2" charset="-122"/>
              </a:rPr>
              <a:t>a</a:t>
            </a:r>
            <a:r>
              <a:rPr lang="zh-CN" altLang="en-US" sz="2800" dirty="0">
                <a:solidFill>
                  <a:schemeClr val="tx1"/>
                </a:solidFill>
                <a:latin typeface="Times New Roman" panose="02020603050405020304" pitchFamily="18" charset="0"/>
                <a:ea typeface="黑体" panose="02010609060101010101" pitchFamily="2" charset="-122"/>
              </a:rPr>
              <a:t>。</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若样本是完全线性可分的, 分类误差概率为</a:t>
            </a:r>
            <a:r>
              <a:rPr lang="en-US" altLang="zh-CN" sz="2800">
                <a:solidFill>
                  <a:schemeClr val="tx1"/>
                </a:solidFill>
                <a:latin typeface="Times New Roman" panose="02020603050405020304" pitchFamily="18" charset="0"/>
                <a:ea typeface="黑体" panose="02010609060101010101" pitchFamily="2" charset="-122"/>
              </a:rPr>
              <a:t>0</a:t>
            </a:r>
            <a:r>
              <a:rPr lang="zh-CN" altLang="en-US" sz="2800" dirty="0">
                <a:solidFill>
                  <a:schemeClr val="tx1"/>
                </a:solidFill>
                <a:latin typeface="Times New Roman" panose="02020603050405020304" pitchFamily="18" charset="0"/>
                <a:ea typeface="黑体" panose="02010609060101010101" pitchFamily="2" charset="-122"/>
              </a:rPr>
              <a:t>；</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否则容许一定误差。</a:t>
            </a:r>
            <a:endPar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41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41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2"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文本占位符 82946"/>
          <p:cNvSpPr>
            <a:spLocks noGrp="1"/>
          </p:cNvSpPr>
          <p:nvPr>
            <p:ph type="body" idx="1"/>
          </p:nvPr>
        </p:nvSpPr>
        <p:spPr>
          <a:xfrm>
            <a:off x="684213" y="549275"/>
            <a:ext cx="7772400" cy="5688013"/>
          </a:xfrm>
        </p:spPr>
        <p:txBody>
          <a:bodyPr/>
          <a:lstStyle/>
          <a:p>
            <a:pPr>
              <a:lnSpc>
                <a:spcPct val="105000"/>
              </a:lnSpc>
              <a:buNone/>
            </a:pPr>
            <a:r>
              <a:rPr lang="en-US" altLang="zh-CN" sz="2400">
                <a:latin typeface="Times New Roman" panose="02020603050405020304" pitchFamily="18" charset="0"/>
                <a:ea typeface="黑体" panose="02010609060101010101" pitchFamily="2" charset="-122"/>
              </a:rPr>
              <a:t>⑵</a:t>
            </a:r>
            <a:r>
              <a:rPr lang="zh-CN" altLang="en-US" sz="2400" dirty="0">
                <a:latin typeface="Times New Roman" panose="02020603050405020304" pitchFamily="18" charset="0"/>
                <a:ea typeface="黑体" panose="02010609060101010101" pitchFamily="2" charset="-122"/>
              </a:rPr>
              <a:t>样本的</a:t>
            </a:r>
            <a:r>
              <a:rPr lang="zh-CN" altLang="en-US" sz="2400" dirty="0">
                <a:solidFill>
                  <a:srgbClr val="FF0000"/>
                </a:solidFill>
                <a:latin typeface="Times New Roman" panose="02020603050405020304" pitchFamily="18" charset="0"/>
                <a:ea typeface="黑体" panose="02010609060101010101" pitchFamily="2" charset="-122"/>
              </a:rPr>
              <a:t>规范化</a:t>
            </a:r>
            <a:endParaRPr lang="zh-CN" altLang="en-US" sz="2400" dirty="0">
              <a:solidFill>
                <a:srgbClr val="FF0000"/>
              </a:solidFill>
              <a:latin typeface="Times New Roman" panose="02020603050405020304" pitchFamily="18" charset="0"/>
              <a:ea typeface="黑体" panose="02010609060101010101" pitchFamily="2" charset="-122"/>
            </a:endParaRPr>
          </a:p>
          <a:p>
            <a:pPr>
              <a:lnSpc>
                <a:spcPct val="105000"/>
              </a:lnSpc>
            </a:pP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两类</a:t>
            </a:r>
            <a:r>
              <a:rPr lang="en-US" altLang="zh-CN" sz="2600" i="1">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N</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个样本</a:t>
            </a:r>
            <a:r>
              <a:rPr lang="en-US" altLang="zh-CN"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i="1">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y</a:t>
            </a:r>
            <a:r>
              <a:rPr lang="en-US" altLang="zh-CN" sz="2800" b="1" baseline="-2500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1</a:t>
            </a:r>
            <a:r>
              <a:rPr lang="en-US" altLang="zh-CN" sz="2800" b="1" i="1">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 </a:t>
            </a:r>
            <a:r>
              <a:rPr lang="en-US" altLang="zh-CN" sz="2600" b="1" i="1">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y</a:t>
            </a:r>
            <a:r>
              <a:rPr lang="en-US" altLang="zh-CN" sz="2800" b="1" i="1" baseline="-2500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N </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线性可分</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，可找到</a:t>
            </a:r>
            <a:r>
              <a:rPr lang="en-US" altLang="zh-CN" sz="2800" b="1" i="1">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a*</a:t>
            </a:r>
            <a:r>
              <a:rPr lang="zh-C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rPr>
              <a:t>。</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现将样本规范化</a:t>
            </a:r>
            <a:r>
              <a:rPr lang="en-US" altLang="zh-CN"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i="1">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y</a:t>
            </a:r>
            <a:r>
              <a:rPr lang="en-US" altLang="zh-CN" sz="2600" b="1" i="1" baseline="3000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a:t>
            </a:r>
            <a:r>
              <a:rPr lang="en-US" altLang="zh-CN" sz="2600" b="1" baseline="-2500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1</a:t>
            </a:r>
            <a:r>
              <a:rPr lang="en-US" altLang="zh-CN" sz="2600" b="1" i="1">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 y</a:t>
            </a:r>
            <a:r>
              <a:rPr lang="en-US" altLang="zh-CN" sz="2600" b="1" i="1" baseline="3000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a:t>
            </a:r>
            <a:r>
              <a:rPr lang="en-US" altLang="zh-CN" sz="2600" b="1" i="1" baseline="-2500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N </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lnSpc>
                <a:spcPct val="105000"/>
              </a:lnSpc>
              <a:buNone/>
            </a:pPr>
            <a:r>
              <a:rPr lang="zh-CN" altLang="en-US" sz="2800" dirty="0">
                <a:latin typeface="Times New Roman" panose="02020603050405020304" pitchFamily="18" charset="0"/>
                <a:ea typeface="黑体" panose="02010609060101010101" pitchFamily="2" charset="-122"/>
              </a:rPr>
              <a:t>   </a:t>
            </a:r>
            <a:r>
              <a:rPr lang="en-US" altLang="zh-CN" sz="2800" b="1" i="1" err="1">
                <a:solidFill>
                  <a:srgbClr val="FF0000"/>
                </a:solidFill>
                <a:latin typeface="Times New Roman" panose="02020603050405020304" pitchFamily="18" charset="0"/>
                <a:ea typeface="黑体" panose="02010609060101010101" pitchFamily="2" charset="-122"/>
              </a:rPr>
              <a:t>a</a:t>
            </a:r>
            <a:r>
              <a:rPr lang="en-US" altLang="zh-CN" sz="2800" b="1" i="1" baseline="30000" err="1">
                <a:solidFill>
                  <a:srgbClr val="FF0000"/>
                </a:solidFill>
                <a:latin typeface="Times New Roman" panose="02020603050405020304" pitchFamily="18" charset="0"/>
                <a:ea typeface="黑体" panose="02010609060101010101" pitchFamily="2" charset="-122"/>
              </a:rPr>
              <a:t>T</a:t>
            </a:r>
            <a:r>
              <a:rPr lang="en-US" altLang="zh-CN" sz="2800" b="1" i="1" err="1">
                <a:solidFill>
                  <a:srgbClr val="FF0000"/>
                </a:solidFill>
                <a:latin typeface="Times New Roman" panose="02020603050405020304" pitchFamily="18" charset="0"/>
                <a:ea typeface="黑体" panose="02010609060101010101" pitchFamily="2" charset="-122"/>
              </a:rPr>
              <a:t>y</a:t>
            </a:r>
            <a:r>
              <a:rPr lang="en-US" altLang="zh-CN" sz="2800" b="1" i="1" baseline="-25000" err="1">
                <a:solidFill>
                  <a:srgbClr val="FF0000"/>
                </a:solidFill>
                <a:latin typeface="Times New Roman" panose="02020603050405020304" pitchFamily="18" charset="0"/>
                <a:ea typeface="黑体" panose="02010609060101010101" pitchFamily="2" charset="-122"/>
              </a:rPr>
              <a:t>i</a:t>
            </a:r>
            <a:r>
              <a:rPr lang="en-US" altLang="zh-CN" sz="2800" i="1">
                <a:solidFill>
                  <a:srgbClr val="FF0000"/>
                </a:solidFill>
                <a:latin typeface="Times New Roman" panose="02020603050405020304" pitchFamily="18" charset="0"/>
                <a:ea typeface="黑体" panose="02010609060101010101" pitchFamily="2" charset="-122"/>
              </a:rPr>
              <a:t>&gt;</a:t>
            </a:r>
            <a:r>
              <a:rPr lang="en-US" altLang="zh-CN" sz="2800">
                <a:solidFill>
                  <a:srgbClr val="FF0000"/>
                </a:solidFill>
                <a:latin typeface="Times New Roman" panose="02020603050405020304" pitchFamily="18" charset="0"/>
                <a:ea typeface="黑体" panose="02010609060101010101" pitchFamily="2" charset="-122"/>
              </a:rPr>
              <a:t>0</a:t>
            </a:r>
            <a:r>
              <a:rPr lang="zh-CN" altLang="en-US" sz="2800" dirty="0">
                <a:solidFill>
                  <a:srgbClr val="FF0000"/>
                </a:solidFill>
                <a:latin typeface="Times New Roman" panose="02020603050405020304" pitchFamily="18" charset="0"/>
                <a:ea typeface="黑体" panose="02010609060101010101" pitchFamily="2" charset="-122"/>
              </a:rPr>
              <a:t>，</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样本</a:t>
            </a:r>
            <a:r>
              <a:rPr lang="en-US" altLang="zh-CN" sz="2800" b="1" i="1">
                <a:solidFill>
                  <a:srgbClr val="FF0000"/>
                </a:solidFill>
                <a:latin typeface="Times New Roman" panose="02020603050405020304" pitchFamily="18" charset="0"/>
                <a:ea typeface="黑体" panose="02010609060101010101" pitchFamily="2" charset="-122"/>
              </a:rPr>
              <a:t>y</a:t>
            </a:r>
            <a:r>
              <a:rPr lang="en-US" altLang="zh-CN" sz="2800" b="1" i="1" baseline="-25000">
                <a:solidFill>
                  <a:srgbClr val="FF0000"/>
                </a:solidFill>
                <a:latin typeface="Times New Roman" panose="02020603050405020304" pitchFamily="18" charset="0"/>
                <a:ea typeface="黑体" panose="02010609060101010101" pitchFamily="2" charset="-122"/>
              </a:rPr>
              <a:t>i</a:t>
            </a:r>
            <a:r>
              <a:rPr lang="en-US" altLang="zh-CN" sz="2800">
                <a:solidFill>
                  <a:srgbClr val="FF0000"/>
                </a:solidFill>
                <a:latin typeface="Times New Roman" panose="02020603050405020304" pitchFamily="18" charset="0"/>
                <a:ea typeface="黑体" panose="02010609060101010101" pitchFamily="2" charset="-122"/>
              </a:rPr>
              <a:t>∈</a:t>
            </a:r>
            <a:r>
              <a:rPr lang="en-US" altLang="zh-CN" sz="2800" i="1">
                <a:solidFill>
                  <a:srgbClr val="FF0000"/>
                </a:solidFill>
                <a:latin typeface="Symbol" panose="05050102010706020507" pitchFamily="18" charset="2"/>
                <a:ea typeface="黑体" panose="02010609060101010101" pitchFamily="2" charset="-122"/>
              </a:rPr>
              <a:t>w</a:t>
            </a:r>
            <a:r>
              <a:rPr lang="en-US" altLang="zh-CN" sz="2800" baseline="-25000">
                <a:solidFill>
                  <a:srgbClr val="FF0000"/>
                </a:solidFill>
                <a:latin typeface="Times New Roman" panose="02020603050405020304" pitchFamily="18" charset="0"/>
                <a:ea typeface="黑体" panose="02010609060101010101" pitchFamily="2" charset="-122"/>
              </a:rPr>
              <a:t>1</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类</a:t>
            </a:r>
            <a:r>
              <a:rPr lang="en-US" altLang="zh-CN"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取</a:t>
            </a:r>
            <a:r>
              <a:rPr lang="en-US" altLang="zh-CN" sz="26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i="1">
                <a:solidFill>
                  <a:srgbClr val="FF0000"/>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y</a:t>
            </a:r>
            <a:r>
              <a:rPr lang="en-US" altLang="zh-CN" sz="2600" b="1" i="1" baseline="3000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a:t>
            </a:r>
            <a:r>
              <a:rPr lang="en-US" altLang="zh-CN" sz="2600" b="1" i="1" baseline="-2500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i</a:t>
            </a:r>
            <a:r>
              <a:rPr lang="en-US" altLang="zh-CN" sz="2600" b="1" i="1">
                <a:solidFill>
                  <a:srgbClr val="FF0000"/>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a:t>
            </a:r>
            <a:r>
              <a:rPr lang="en-US" altLang="zh-CN" sz="2800" b="1" i="1">
                <a:solidFill>
                  <a:srgbClr val="FF0000"/>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y</a:t>
            </a:r>
            <a:r>
              <a:rPr lang="en-US" altLang="zh-CN" sz="2800" b="1" i="1" baseline="-2500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i</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a:latin typeface="Times New Roman" panose="02020603050405020304" pitchFamily="18" charset="0"/>
              <a:ea typeface="黑体" panose="02010609060101010101" pitchFamily="2" charset="-122"/>
            </a:endParaRPr>
          </a:p>
          <a:p>
            <a:pPr>
              <a:lnSpc>
                <a:spcPct val="105000"/>
              </a:lnSpc>
              <a:buNone/>
            </a:pPr>
            <a:r>
              <a:rPr lang="zh-CN" altLang="en-US" sz="2800">
                <a:latin typeface="Times New Roman" panose="02020603050405020304" pitchFamily="18" charset="0"/>
                <a:ea typeface="黑体" panose="02010609060101010101" pitchFamily="2" charset="-122"/>
              </a:rPr>
              <a:t>   </a:t>
            </a:r>
            <a:r>
              <a:rPr lang="en-US" altLang="zh-CN" sz="2800" b="1" i="1" err="1">
                <a:solidFill>
                  <a:srgbClr val="FF0000"/>
                </a:solidFill>
                <a:latin typeface="Times New Roman" panose="02020603050405020304" pitchFamily="18" charset="0"/>
                <a:ea typeface="黑体" panose="02010609060101010101" pitchFamily="2" charset="-122"/>
              </a:rPr>
              <a:t>a</a:t>
            </a:r>
            <a:r>
              <a:rPr lang="en-US" altLang="zh-CN" sz="2800" i="1" baseline="30000" err="1">
                <a:solidFill>
                  <a:srgbClr val="FF0000"/>
                </a:solidFill>
                <a:latin typeface="Times New Roman" panose="02020603050405020304" pitchFamily="18" charset="0"/>
                <a:ea typeface="黑体" panose="02010609060101010101" pitchFamily="2" charset="-122"/>
              </a:rPr>
              <a:t>T</a:t>
            </a:r>
            <a:r>
              <a:rPr lang="en-US" altLang="zh-CN" sz="2800" b="1" i="1" err="1">
                <a:solidFill>
                  <a:srgbClr val="FF0000"/>
                </a:solidFill>
                <a:latin typeface="Times New Roman" panose="02020603050405020304" pitchFamily="18" charset="0"/>
                <a:ea typeface="黑体" panose="02010609060101010101" pitchFamily="2" charset="-122"/>
              </a:rPr>
              <a:t>y</a:t>
            </a:r>
            <a:r>
              <a:rPr lang="en-US" altLang="zh-CN" sz="2800" i="1" baseline="-25000" err="1">
                <a:solidFill>
                  <a:srgbClr val="FF0000"/>
                </a:solidFill>
                <a:latin typeface="Times New Roman" panose="02020603050405020304" pitchFamily="18" charset="0"/>
                <a:ea typeface="黑体" panose="02010609060101010101" pitchFamily="2" charset="-122"/>
              </a:rPr>
              <a:t>j</a:t>
            </a:r>
            <a:r>
              <a:rPr lang="en-US" altLang="zh-CN" sz="2800" i="1">
                <a:solidFill>
                  <a:srgbClr val="FF0000"/>
                </a:solidFill>
                <a:latin typeface="Times New Roman" panose="02020603050405020304" pitchFamily="18" charset="0"/>
                <a:ea typeface="黑体" panose="02010609060101010101" pitchFamily="2" charset="-122"/>
              </a:rPr>
              <a:t>&lt;</a:t>
            </a:r>
            <a:r>
              <a:rPr lang="en-US" altLang="zh-CN" sz="2800">
                <a:solidFill>
                  <a:srgbClr val="FF0000"/>
                </a:solidFill>
                <a:latin typeface="Times New Roman" panose="02020603050405020304" pitchFamily="18" charset="0"/>
                <a:ea typeface="黑体" panose="02010609060101010101" pitchFamily="2" charset="-122"/>
              </a:rPr>
              <a:t>0</a:t>
            </a:r>
            <a:r>
              <a:rPr lang="zh-CN" altLang="en-US" sz="2800" dirty="0">
                <a:solidFill>
                  <a:srgbClr val="FF0000"/>
                </a:solidFill>
                <a:latin typeface="Times New Roman" panose="02020603050405020304" pitchFamily="18" charset="0"/>
                <a:ea typeface="黑体" panose="02010609060101010101" pitchFamily="2" charset="-122"/>
              </a:rPr>
              <a:t>，</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样本</a:t>
            </a:r>
            <a:r>
              <a:rPr lang="en-US" altLang="zh-CN" sz="2800" b="1" i="1">
                <a:solidFill>
                  <a:srgbClr val="FF0000"/>
                </a:solidFill>
                <a:latin typeface="Times New Roman" panose="02020603050405020304" pitchFamily="18" charset="0"/>
                <a:ea typeface="黑体" panose="02010609060101010101" pitchFamily="2" charset="-122"/>
              </a:rPr>
              <a:t>y</a:t>
            </a:r>
            <a:r>
              <a:rPr lang="en-US" altLang="zh-CN" sz="2800" i="1" baseline="-25000">
                <a:solidFill>
                  <a:srgbClr val="FF0000"/>
                </a:solidFill>
                <a:latin typeface="Times New Roman" panose="02020603050405020304" pitchFamily="18" charset="0"/>
                <a:ea typeface="黑体" panose="02010609060101010101" pitchFamily="2" charset="-122"/>
              </a:rPr>
              <a:t>j</a:t>
            </a:r>
            <a:r>
              <a:rPr lang="en-US" altLang="zh-CN" sz="2800">
                <a:solidFill>
                  <a:srgbClr val="FF0000"/>
                </a:solidFill>
                <a:latin typeface="Times New Roman" panose="02020603050405020304" pitchFamily="18" charset="0"/>
                <a:ea typeface="黑体" panose="02010609060101010101" pitchFamily="2" charset="-122"/>
              </a:rPr>
              <a:t>∈</a:t>
            </a:r>
            <a:r>
              <a:rPr lang="en-US" altLang="zh-CN" sz="2800" i="1">
                <a:solidFill>
                  <a:srgbClr val="FF0000"/>
                </a:solidFill>
                <a:latin typeface="Symbol" panose="05050102010706020507" pitchFamily="18" charset="2"/>
                <a:ea typeface="黑体" panose="02010609060101010101" pitchFamily="2" charset="-122"/>
              </a:rPr>
              <a:t>w</a:t>
            </a:r>
            <a:r>
              <a:rPr lang="en-US" altLang="zh-CN" sz="2800" baseline="-25000">
                <a:solidFill>
                  <a:srgbClr val="FF0000"/>
                </a:solidFill>
                <a:latin typeface="Times New Roman" panose="02020603050405020304" pitchFamily="18" charset="0"/>
                <a:ea typeface="黑体" panose="02010609060101010101" pitchFamily="2" charset="-122"/>
              </a:rPr>
              <a:t>2</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类，现</a:t>
            </a:r>
            <a:r>
              <a:rPr lang="en-US" altLang="zh-CN"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err="1">
                <a:solidFill>
                  <a:srgbClr val="FF0000"/>
                </a:solidFill>
                <a:latin typeface="Times New Roman" panose="02020603050405020304" pitchFamily="18" charset="0"/>
                <a:ea typeface="黑体" panose="02010609060101010101" pitchFamily="2" charset="-122"/>
              </a:rPr>
              <a:t>y</a:t>
            </a:r>
            <a:r>
              <a:rPr lang="en-US" altLang="zh-CN" sz="2800" b="1" i="1" baseline="3000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a:t>
            </a:r>
            <a:r>
              <a:rPr lang="en-US" altLang="zh-CN" sz="2800" b="1" i="1" baseline="-25000" err="1">
                <a:solidFill>
                  <a:srgbClr val="FF0000"/>
                </a:solidFill>
                <a:latin typeface="Times New Roman" panose="02020603050405020304" pitchFamily="18" charset="0"/>
                <a:ea typeface="黑体" panose="02010609060101010101" pitchFamily="2" charset="-122"/>
              </a:rPr>
              <a:t>j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取</a:t>
            </a:r>
            <a:r>
              <a:rPr lang="en-US" altLang="zh-CN"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err="1">
                <a:solidFill>
                  <a:srgbClr val="FF0000"/>
                </a:solidFill>
                <a:latin typeface="Times New Roman" panose="02020603050405020304" pitchFamily="18" charset="0"/>
                <a:ea typeface="黑体" panose="02010609060101010101" pitchFamily="2" charset="-122"/>
              </a:rPr>
              <a:t>y</a:t>
            </a:r>
            <a:r>
              <a:rPr lang="en-US" altLang="zh-CN" sz="2800" b="1" i="1" baseline="-25000" err="1">
                <a:solidFill>
                  <a:srgbClr val="FF0000"/>
                </a:solidFill>
                <a:latin typeface="Times New Roman" panose="02020603050405020304" pitchFamily="18" charset="0"/>
                <a:ea typeface="黑体" panose="02010609060101010101" pitchFamily="2" charset="-122"/>
              </a:rPr>
              <a:t>j</a:t>
            </a:r>
            <a:r>
              <a:rPr lang="en-US" altLang="zh-CN" sz="2800">
                <a:solidFill>
                  <a:srgbClr val="FF0000"/>
                </a:solidFill>
                <a:latin typeface="Times New Roman" panose="02020603050405020304" pitchFamily="18" charset="0"/>
                <a:ea typeface="黑体" panose="02010609060101010101" pitchFamily="2" charset="-122"/>
              </a:rPr>
              <a:t>,</a:t>
            </a:r>
            <a:r>
              <a:rPr lang="en-US" altLang="zh-CN" sz="2800">
                <a:latin typeface="Times New Roman" panose="02020603050405020304" pitchFamily="18" charset="0"/>
                <a:ea typeface="黑体" panose="02010609060101010101" pitchFamily="2" charset="-122"/>
              </a:rPr>
              <a:t>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则</a:t>
            </a:r>
            <a:r>
              <a:rPr lang="en-US" altLang="zh-CN" sz="2600" b="1" i="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i="1" baseline="30000">
                <a:solidFill>
                  <a:srgbClr val="FF0000"/>
                </a:solidFill>
                <a:latin typeface="Times New Roman" panose="02020603050405020304" pitchFamily="18" charset="0"/>
                <a:ea typeface="黑体" panose="02010609060101010101" pitchFamily="2" charset="-122"/>
              </a:rPr>
              <a:t>T</a:t>
            </a:r>
            <a:r>
              <a:rPr lang="en-US" altLang="zh-CN" sz="2800" baseline="30000">
                <a:solidFill>
                  <a:srgbClr val="FF0000"/>
                </a:solidFill>
                <a:latin typeface="Times New Roman" panose="02020603050405020304" pitchFamily="18" charset="0"/>
                <a:ea typeface="黑体" panose="02010609060101010101" pitchFamily="2" charset="-122"/>
              </a:rPr>
              <a:t>(</a:t>
            </a:r>
            <a:r>
              <a:rPr lang="en-US" altLang="zh-CN" sz="2800" b="1" i="1" err="1">
                <a:solidFill>
                  <a:srgbClr val="FF0000"/>
                </a:solidFill>
                <a:latin typeface="Times New Roman" panose="02020603050405020304" pitchFamily="18" charset="0"/>
                <a:ea typeface="黑体" panose="02010609060101010101" pitchFamily="2" charset="-122"/>
              </a:rPr>
              <a:t>y</a:t>
            </a:r>
            <a:r>
              <a:rPr lang="en-US" altLang="zh-CN" sz="2800" b="1" i="1" baseline="3000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a:t>
            </a:r>
            <a:r>
              <a:rPr lang="en-US" altLang="zh-CN" sz="2800" i="1" baseline="-25000" err="1">
                <a:solidFill>
                  <a:srgbClr val="FF0000"/>
                </a:solidFill>
                <a:latin typeface="Times New Roman" panose="02020603050405020304" pitchFamily="18" charset="0"/>
                <a:ea typeface="黑体" panose="02010609060101010101" pitchFamily="2" charset="-122"/>
              </a:rPr>
              <a:t>j</a:t>
            </a:r>
            <a:r>
              <a:rPr lang="en-US" altLang="zh-CN" sz="2800">
                <a:solidFill>
                  <a:srgbClr val="FF0000"/>
                </a:solidFill>
                <a:latin typeface="Times New Roman" panose="02020603050405020304" pitchFamily="18" charset="0"/>
                <a:ea typeface="黑体" panose="02010609060101010101" pitchFamily="2" charset="-122"/>
              </a:rPr>
              <a:t>)</a:t>
            </a:r>
            <a:r>
              <a:rPr lang="en-US" altLang="zh-CN" sz="2800" i="1">
                <a:solidFill>
                  <a:srgbClr val="FF0000"/>
                </a:solidFill>
                <a:latin typeface="Times New Roman" panose="02020603050405020304" pitchFamily="18" charset="0"/>
                <a:ea typeface="黑体" panose="02010609060101010101" pitchFamily="2" charset="-122"/>
              </a:rPr>
              <a:t>&gt;</a:t>
            </a:r>
            <a:r>
              <a:rPr lang="en-US" altLang="zh-CN" sz="2800">
                <a:solidFill>
                  <a:srgbClr val="FF0000"/>
                </a:solidFill>
                <a:latin typeface="Times New Roman" panose="02020603050405020304" pitchFamily="18" charset="0"/>
                <a:ea typeface="黑体" panose="02010609060101010101" pitchFamily="2" charset="-122"/>
              </a:rPr>
              <a:t>0</a:t>
            </a:r>
            <a:endParaRPr lang="zh-CN" altLang="en-US" sz="2800" dirty="0">
              <a:solidFill>
                <a:srgbClr val="FF0000"/>
              </a:solidFill>
              <a:latin typeface="Times New Roman" panose="02020603050405020304" pitchFamily="18" charset="0"/>
              <a:ea typeface="黑体" panose="02010609060101010101" pitchFamily="2" charset="-122"/>
            </a:endParaRPr>
          </a:p>
          <a:p>
            <a:pPr>
              <a:lnSpc>
                <a:spcPct val="105000"/>
              </a:lnSpc>
              <a:buNone/>
            </a:pPr>
            <a:r>
              <a:rPr lang="zh-CN" altLang="en-US" sz="2800">
                <a:latin typeface="Times New Roman" panose="02020603050405020304" pitchFamily="18" charset="0"/>
                <a:ea typeface="黑体" panose="02010609060101010101" pitchFamily="2" charset="-122"/>
              </a:rPr>
              <a:t>    </a:t>
            </a:r>
            <a:r>
              <a:rPr lang="en-US" altLang="zh-CN" sz="2600" b="1" i="1">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y</a:t>
            </a:r>
            <a:r>
              <a:rPr lang="en-US" altLang="zh-CN" sz="2600" b="1" i="1" baseline="3000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a:t>
            </a:r>
            <a:r>
              <a:rPr lang="en-US" altLang="zh-CN" sz="2600" b="1" baseline="-2500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1</a:t>
            </a:r>
            <a:r>
              <a:rPr lang="en-US" altLang="zh-CN" sz="2600" b="1" i="1">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 y</a:t>
            </a:r>
            <a:r>
              <a:rPr lang="en-US" altLang="zh-CN" sz="2600" b="1" i="1" baseline="3000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a:t>
            </a:r>
            <a:r>
              <a:rPr lang="en-US" altLang="zh-CN" sz="2600" b="1" i="1" baseline="-2500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2" charset="-122"/>
                <a:sym typeface="+mn-ea"/>
              </a:rPr>
              <a:t>N  </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称为样本规范化。</a:t>
            </a:r>
            <a:endPar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lnSpc>
                <a:spcPct val="105000"/>
              </a:lnSpc>
            </a:pP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这样，不管原来样本的类别标志，只要找一个对全部样本都满足</a:t>
            </a:r>
            <a:r>
              <a:rPr lang="en-US" altLang="zh-CN" sz="2600" b="1" i="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i="1" baseline="30000" err="1">
                <a:solidFill>
                  <a:srgbClr val="FF0000"/>
                </a:solidFill>
                <a:latin typeface="Times New Roman" panose="02020603050405020304" pitchFamily="18" charset="0"/>
                <a:ea typeface="黑体" panose="02010609060101010101" pitchFamily="2" charset="-122"/>
              </a:rPr>
              <a:t>T</a:t>
            </a:r>
            <a:r>
              <a:rPr lang="en-US" altLang="zh-CN" sz="2800" b="1" i="1" err="1">
                <a:solidFill>
                  <a:srgbClr val="FF0000"/>
                </a:solidFill>
                <a:latin typeface="Times New Roman" panose="02020603050405020304" pitchFamily="18" charset="0"/>
                <a:ea typeface="黑体" panose="02010609060101010101" pitchFamily="2" charset="-122"/>
              </a:rPr>
              <a:t>y</a:t>
            </a:r>
            <a:r>
              <a:rPr lang="en-US" altLang="zh-CN" sz="2800" i="1" baseline="-25000" err="1">
                <a:solidFill>
                  <a:srgbClr val="FF0000"/>
                </a:solidFill>
                <a:latin typeface="Times New Roman" panose="02020603050405020304" pitchFamily="18" charset="0"/>
                <a:ea typeface="黑体" panose="02010609060101010101" pitchFamily="2" charset="-122"/>
              </a:rPr>
              <a:t>n</a:t>
            </a:r>
            <a:r>
              <a:rPr lang="en-US" altLang="zh-CN" sz="2800">
                <a:solidFill>
                  <a:srgbClr val="FF0000"/>
                </a:solidFill>
                <a:latin typeface="Times New Roman" panose="02020603050405020304" pitchFamily="18" charset="0"/>
                <a:ea typeface="黑体" panose="02010609060101010101" pitchFamily="2" charset="-122"/>
              </a:rPr>
              <a:t>&gt;0</a:t>
            </a:r>
            <a:r>
              <a:rPr lang="zh-CN" altLang="en-US" sz="26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的权向量</a:t>
            </a:r>
            <a:r>
              <a:rPr lang="en-US" altLang="zh-CN" sz="2800" b="1" i="1">
                <a:solidFill>
                  <a:srgbClr val="FF0000"/>
                </a:solidFill>
                <a:latin typeface="Times New Roman" panose="02020603050405020304" pitchFamily="18" charset="0"/>
                <a:ea typeface="黑体" panose="02010609060101010101" pitchFamily="2" charset="-122"/>
              </a:rPr>
              <a:t>a*</a:t>
            </a:r>
            <a:r>
              <a:rPr lang="zh-CN" altLang="en-US" sz="2800" dirty="0">
                <a:solidFill>
                  <a:schemeClr val="tx1"/>
                </a:solidFill>
                <a:latin typeface="Times New Roman" panose="02020603050405020304" pitchFamily="18" charset="0"/>
                <a:ea typeface="黑体" panose="02010609060101010101" pitchFamily="2" charset="-122"/>
              </a:rPr>
              <a:t>。</a:t>
            </a:r>
            <a:r>
              <a:rPr lang="zh-CN" altLang="en-US" sz="2800" dirty="0">
                <a:latin typeface="Times New Roman" panose="02020603050405020304" pitchFamily="18" charset="0"/>
                <a:ea typeface="黑体" panose="02010609060101010101" pitchFamily="2" charset="-122"/>
              </a:rPr>
              <a:t> </a:t>
            </a:r>
            <a:endParaRPr lang="zh-CN" altLang="en-US" sz="2800" dirty="0">
              <a:latin typeface="Times New Roman" panose="02020603050405020304" pitchFamily="18" charset="0"/>
              <a:ea typeface="黑体" panose="02010609060101010101" pitchFamily="2" charset="-122"/>
            </a:endParaRPr>
          </a:p>
          <a:p>
            <a:pPr>
              <a:lnSpc>
                <a:spcPct val="105000"/>
              </a:lnSpc>
            </a:pP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在线性可分情况下，满足</a:t>
            </a:r>
            <a:r>
              <a:rPr lang="en-US" altLang="zh-CN" sz="2800" b="1" i="1" err="1">
                <a:solidFill>
                  <a:srgbClr val="FF0000"/>
                </a:solidFill>
                <a:latin typeface="Times New Roman" panose="02020603050405020304" pitchFamily="18" charset="0"/>
                <a:ea typeface="黑体" panose="02010609060101010101" pitchFamily="2" charset="-122"/>
              </a:rPr>
              <a:t>a</a:t>
            </a:r>
            <a:r>
              <a:rPr lang="en-US" altLang="zh-CN" sz="2800" b="1" i="1" baseline="30000" err="1">
                <a:solidFill>
                  <a:srgbClr val="FF0000"/>
                </a:solidFill>
                <a:latin typeface="Times New Roman" panose="02020603050405020304" pitchFamily="18" charset="0"/>
                <a:ea typeface="黑体" panose="02010609060101010101" pitchFamily="2" charset="-122"/>
              </a:rPr>
              <a:t>T</a:t>
            </a:r>
            <a:r>
              <a:rPr lang="en-US" altLang="zh-CN" sz="2800" b="1" i="1" err="1">
                <a:solidFill>
                  <a:srgbClr val="FF0000"/>
                </a:solidFill>
                <a:latin typeface="Times New Roman" panose="02020603050405020304" pitchFamily="18" charset="0"/>
                <a:ea typeface="黑体" panose="02010609060101010101" pitchFamily="2" charset="-122"/>
              </a:rPr>
              <a:t>y</a:t>
            </a:r>
            <a:r>
              <a:rPr lang="en-US" altLang="zh-CN" sz="2800" b="1" i="1" baseline="-25000" err="1">
                <a:solidFill>
                  <a:srgbClr val="FF0000"/>
                </a:solidFill>
                <a:latin typeface="Times New Roman" panose="02020603050405020304" pitchFamily="18" charset="0"/>
                <a:ea typeface="黑体" panose="02010609060101010101" pitchFamily="2" charset="-122"/>
              </a:rPr>
              <a:t>n</a:t>
            </a:r>
            <a:r>
              <a:rPr lang="en-US" altLang="zh-CN" sz="2800" b="1">
                <a:solidFill>
                  <a:srgbClr val="FF0000"/>
                </a:solidFill>
                <a:latin typeface="Times New Roman" panose="02020603050405020304" pitchFamily="18" charset="0"/>
                <a:ea typeface="黑体" panose="02010609060101010101" pitchFamily="2" charset="-122"/>
              </a:rPr>
              <a:t>&gt;</a:t>
            </a:r>
            <a:r>
              <a:rPr lang="en-US" altLang="zh-CN" sz="2800">
                <a:solidFill>
                  <a:srgbClr val="FF0000"/>
                </a:solidFill>
                <a:latin typeface="Times New Roman" panose="02020603050405020304" pitchFamily="18" charset="0"/>
                <a:ea typeface="黑体" panose="02010609060101010101" pitchFamily="2" charset="-122"/>
              </a:rPr>
              <a:t>0</a:t>
            </a:r>
            <a:r>
              <a:rPr lang="zh-CN" altLang="en-US" sz="26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的权向量称为</a:t>
            </a:r>
            <a:r>
              <a:rPr lang="zh-CN" altLang="en-US" sz="2400" dirty="0">
                <a:solidFill>
                  <a:srgbClr val="FF0000"/>
                </a:solidFill>
                <a:latin typeface="Times New Roman" panose="02020603050405020304" pitchFamily="18" charset="0"/>
                <a:ea typeface="黑体" panose="02010609060101010101" pitchFamily="2" charset="-122"/>
              </a:rPr>
              <a:t>解向量</a:t>
            </a:r>
            <a:r>
              <a:rPr lang="en-US" altLang="zh-CN" sz="2400" b="1" i="1">
                <a:solidFill>
                  <a:srgbClr val="FF0000"/>
                </a:solidFill>
                <a:latin typeface="Times New Roman" panose="02020603050405020304" pitchFamily="18" charset="0"/>
                <a:ea typeface="黑体" panose="02010609060101010101" pitchFamily="2" charset="-122"/>
              </a:rPr>
              <a:t>a</a:t>
            </a:r>
            <a:r>
              <a:rPr lang="en-US" altLang="zh-CN" sz="2400" b="1" baseline="30000">
                <a:solidFill>
                  <a:srgbClr val="FF0000"/>
                </a:solidFill>
                <a:latin typeface="Times New Roman" panose="02020603050405020304" pitchFamily="18" charset="0"/>
                <a:ea typeface="黑体" panose="02010609060101010101" pitchFamily="2" charset="-122"/>
              </a:rPr>
              <a:t>*</a:t>
            </a:r>
            <a:r>
              <a:rPr lang="zh-CN" altLang="en-US" sz="2400" dirty="0">
                <a:solidFill>
                  <a:srgbClr val="FF0000"/>
                </a:solidFill>
                <a:latin typeface="Times New Roman" panose="02020603050405020304" pitchFamily="18" charset="0"/>
                <a:ea typeface="黑体" panose="02010609060101010101" pitchFamily="2" charset="-122"/>
              </a:rPr>
              <a:t>，</a:t>
            </a:r>
            <a:r>
              <a:rPr lang="en-US" altLang="zh-CN" sz="2800" i="1">
                <a:solidFill>
                  <a:srgbClr val="FF0000"/>
                </a:solidFill>
                <a:latin typeface="Times New Roman" panose="02020603050405020304" pitchFamily="18" charset="0"/>
                <a:ea typeface="黑体" panose="02010609060101010101" pitchFamily="2" charset="-122"/>
              </a:rPr>
              <a:t>n </a:t>
            </a:r>
            <a:r>
              <a:rPr lang="en-US" altLang="zh-CN" sz="2800">
                <a:solidFill>
                  <a:srgbClr val="FF0000"/>
                </a:solidFill>
                <a:latin typeface="Times New Roman" panose="02020603050405020304" pitchFamily="18" charset="0"/>
                <a:ea typeface="黑体" panose="02010609060101010101" pitchFamily="2" charset="-122"/>
              </a:rPr>
              <a:t>=1,2,···,</a:t>
            </a:r>
            <a:r>
              <a:rPr lang="en-US" altLang="zh-CN" sz="2800" i="1">
                <a:solidFill>
                  <a:srgbClr val="FF0000"/>
                </a:solidFill>
                <a:latin typeface="Times New Roman" panose="02020603050405020304" pitchFamily="18" charset="0"/>
                <a:ea typeface="黑体" panose="02010609060101010101" pitchFamily="2" charset="-122"/>
              </a:rPr>
              <a:t>N</a:t>
            </a:r>
            <a:r>
              <a:rPr lang="zh-CN" altLang="en-US" sz="2800" dirty="0">
                <a:solidFill>
                  <a:srgbClr val="FF0000"/>
                </a:solidFill>
                <a:latin typeface="Times New Roman" panose="02020603050405020304" pitchFamily="18" charset="0"/>
                <a:ea typeface="黑体" panose="02010609060101010101" pitchFamily="2" charset="-122"/>
              </a:rPr>
              <a:t>。</a:t>
            </a:r>
            <a:endParaRPr lang="zh-CN" altLang="en-US" sz="2800" dirty="0">
              <a:solidFill>
                <a:srgbClr val="FF0000"/>
              </a:solidFill>
              <a:latin typeface="Times New Roman" panose="02020603050405020304" pitchFamily="18" charset="0"/>
              <a:ea typeface="黑体" panose="02010609060101010101" pitchFamily="2" charset="-122"/>
            </a:endParaRPr>
          </a:p>
        </p:txBody>
      </p:sp>
      <p:sp>
        <p:nvSpPr>
          <p:cNvPr id="2" name="左大括号 1"/>
          <p:cNvSpPr/>
          <p:nvPr/>
        </p:nvSpPr>
        <p:spPr>
          <a:xfrm>
            <a:off x="611505" y="2132965"/>
            <a:ext cx="397510" cy="732155"/>
          </a:xfrm>
          <a:prstGeom prst="leftBrace">
            <a:avLst/>
          </a:prstGeom>
          <a:noFill/>
          <a:ln w="28575"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chemeClr val="bg2">
                    <a:lumMod val="60000"/>
                    <a:lumOff val="40000"/>
                  </a:schemeClr>
                </a:solidFill>
              </a14:hiddenFill>
            </a:ext>
          </a:extLst>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0066FF"/>
              </a:solidFill>
              <a:effectLst/>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Effect transition="in" filter="wipe(left)">
                                      <p:cBhvr>
                                        <p:cTn id="7" dur="500"/>
                                        <p:tgtEl>
                                          <p:spTgt spid="829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2947">
                                            <p:txEl>
                                              <p:pRg st="3" end="3"/>
                                            </p:txEl>
                                          </p:spTgt>
                                        </p:tgtEl>
                                        <p:attrNameLst>
                                          <p:attrName>style.visibility</p:attrName>
                                        </p:attrNameLst>
                                      </p:cBhvr>
                                      <p:to>
                                        <p:strVal val="visible"/>
                                      </p:to>
                                    </p:set>
                                    <p:animEffect transition="in" filter="wipe(left)">
                                      <p:cBhvr>
                                        <p:cTn id="20" dur="500"/>
                                        <p:tgtEl>
                                          <p:spTgt spid="829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2947">
                                            <p:txEl>
                                              <p:pRg st="5" end="5"/>
                                            </p:txEl>
                                          </p:spTgt>
                                        </p:tgtEl>
                                        <p:attrNameLst>
                                          <p:attrName>style.visibility</p:attrName>
                                        </p:attrNameLst>
                                      </p:cBhvr>
                                      <p:to>
                                        <p:strVal val="visible"/>
                                      </p:to>
                                    </p:set>
                                    <p:animEffect transition="in" filter="wipe(left)">
                                      <p:cBhvr>
                                        <p:cTn id="29" dur="500"/>
                                        <p:tgtEl>
                                          <p:spTgt spid="8294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2947">
                                            <p:txEl>
                                              <p:pRg st="6" end="6"/>
                                            </p:txEl>
                                          </p:spTgt>
                                        </p:tgtEl>
                                        <p:attrNameLst>
                                          <p:attrName>style.visibility</p:attrName>
                                        </p:attrNameLst>
                                      </p:cBhvr>
                                      <p:to>
                                        <p:strVal val="visible"/>
                                      </p:to>
                                    </p:set>
                                    <p:animEffect transition="in" filter="wipe(left)">
                                      <p:cBhvr>
                                        <p:cTn id="34" dur="500"/>
                                        <p:tgtEl>
                                          <p:spTgt spid="82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文本占位符 72706"/>
          <p:cNvSpPr>
            <a:spLocks noGrp="1"/>
          </p:cNvSpPr>
          <p:nvPr>
            <p:ph type="body" idx="1"/>
          </p:nvPr>
        </p:nvSpPr>
        <p:spPr>
          <a:xfrm>
            <a:off x="251460" y="620713"/>
            <a:ext cx="8142288" cy="5903912"/>
          </a:xfrm>
        </p:spPr>
        <p:txBody>
          <a:bodyPr/>
          <a:lstStyle/>
          <a:p>
            <a:pPr>
              <a:buNone/>
            </a:pPr>
            <a:r>
              <a:rPr lang="en-US" altLang="zh-CN" sz="2400">
                <a:latin typeface="Times New Roman" panose="02020603050405020304" pitchFamily="18" charset="0"/>
                <a:ea typeface="黑体" panose="02010609060101010101" pitchFamily="2" charset="-122"/>
              </a:rPr>
              <a:t>⑶</a:t>
            </a:r>
            <a:r>
              <a:rPr lang="zh-CN" altLang="en-US" sz="2400" dirty="0">
                <a:latin typeface="Times New Roman" panose="02020603050405020304" pitchFamily="18" charset="0"/>
                <a:ea typeface="黑体" panose="02010609060101010101" pitchFamily="2" charset="-122"/>
              </a:rPr>
              <a:t>解向量和解区</a:t>
            </a:r>
            <a:endParaRPr lang="zh-CN" altLang="en-US" sz="2400" dirty="0">
              <a:latin typeface="Times New Roman" panose="02020603050405020304" pitchFamily="18" charset="0"/>
              <a:ea typeface="黑体" panose="02010609060101010101" pitchFamily="2" charset="-122"/>
            </a:endParaRPr>
          </a:p>
          <a:p>
            <a:pPr>
              <a:lnSpc>
                <a:spcPct val="120000"/>
              </a:lnSpc>
              <a:spcBef>
                <a:spcPts val="20"/>
              </a:spcBef>
              <a:spcAft>
                <a:spcPts val="0"/>
              </a:spcAft>
            </a:pP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在分类空间，每个样本</a:t>
            </a:r>
            <a:r>
              <a:rPr lang="en-US" altLang="zh-CN" sz="2400" i="1">
                <a:latin typeface="Times New Roman" panose="02020603050405020304" pitchFamily="18" charset="0"/>
                <a:ea typeface="黑体" panose="02010609060101010101" pitchFamily="2" charset="-122"/>
              </a:rPr>
              <a:t>Y</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对</a:t>
            </a:r>
            <a:r>
              <a:rPr lang="en-US" altLang="zh-CN" sz="2400" i="1">
                <a:latin typeface="Times New Roman" panose="02020603050405020304" pitchFamily="18" charset="0"/>
                <a:ea typeface="黑体" panose="02010609060101010101" pitchFamily="2" charset="-122"/>
              </a:rPr>
              <a:t>A</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的位置起限制作用，若样本</a:t>
            </a:r>
            <a:r>
              <a:rPr lang="en-US" altLang="zh-CN" sz="2400" b="1" i="1" err="1">
                <a:latin typeface="Times New Roman" panose="02020603050405020304" pitchFamily="18" charset="0"/>
                <a:ea typeface="黑体" panose="02010609060101010101" pitchFamily="2" charset="-122"/>
              </a:rPr>
              <a:t>y</a:t>
            </a:r>
            <a:r>
              <a:rPr lang="en-US" altLang="zh-CN" sz="2400" i="1" baseline="-25000" err="1">
                <a:latin typeface="Times New Roman" panose="02020603050405020304" pitchFamily="18" charset="0"/>
                <a:ea typeface="黑体" panose="02010609060101010101" pitchFamily="2" charset="-122"/>
              </a:rPr>
              <a:t>n</a:t>
            </a:r>
            <a:r>
              <a:rPr lang="zh-CN" altLang="en-US" sz="2400" dirty="0">
                <a:latin typeface="Times New Roman" panose="02020603050405020304" pitchFamily="18" charset="0"/>
                <a:ea typeface="黑体" panose="02010609060101010101" pitchFamily="2" charset="-122"/>
              </a:rPr>
              <a:t>，</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即</a:t>
            </a:r>
            <a:r>
              <a:rPr lang="en-US" altLang="zh-CN" sz="24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i="1" baseline="30000" err="1">
                <a:solidFill>
                  <a:schemeClr val="bg2">
                    <a:lumMod val="60000"/>
                    <a:lumOff val="40000"/>
                  </a:schemeClr>
                </a:solidFill>
                <a:latin typeface="Times New Roman" panose="02020603050405020304" pitchFamily="18" charset="0"/>
                <a:ea typeface="黑体" panose="02010609060101010101" pitchFamily="2" charset="-122"/>
              </a:rPr>
              <a:t>T</a:t>
            </a:r>
            <a:r>
              <a:rPr lang="en-US" altLang="zh-CN" sz="2400" b="1" i="1" err="1">
                <a:solidFill>
                  <a:schemeClr val="bg2">
                    <a:lumMod val="60000"/>
                    <a:lumOff val="40000"/>
                  </a:schemeClr>
                </a:solidFill>
                <a:latin typeface="Times New Roman" panose="02020603050405020304" pitchFamily="18" charset="0"/>
                <a:ea typeface="黑体" panose="02010609060101010101" pitchFamily="2" charset="-122"/>
              </a:rPr>
              <a:t>y</a:t>
            </a:r>
            <a:r>
              <a:rPr lang="en-US" altLang="zh-CN" sz="2400" b="1" i="1" baseline="-25000" err="1">
                <a:solidFill>
                  <a:schemeClr val="bg2">
                    <a:lumMod val="60000"/>
                    <a:lumOff val="40000"/>
                  </a:schemeClr>
                </a:solidFill>
                <a:latin typeface="Times New Roman" panose="02020603050405020304" pitchFamily="18" charset="0"/>
                <a:ea typeface="黑体" panose="02010609060101010101" pitchFamily="2" charset="-122"/>
              </a:rPr>
              <a:t>n</a:t>
            </a:r>
            <a:r>
              <a:rPr lang="en-US" altLang="zh-CN" sz="2400" i="1" baseline="-25000">
                <a:solidFill>
                  <a:schemeClr val="bg2">
                    <a:lumMod val="60000"/>
                    <a:lumOff val="40000"/>
                  </a:schemeClr>
                </a:solidFill>
                <a:latin typeface="Times New Roman" panose="02020603050405020304" pitchFamily="18" charset="0"/>
                <a:ea typeface="黑体" panose="02010609060101010101" pitchFamily="2" charset="-122"/>
              </a:rPr>
              <a:t> </a:t>
            </a:r>
            <a:r>
              <a:rPr lang="en-US" altLang="zh-CN" sz="2400">
                <a:solidFill>
                  <a:schemeClr val="bg2">
                    <a:lumMod val="60000"/>
                    <a:lumOff val="40000"/>
                  </a:schemeClr>
                </a:solidFill>
                <a:latin typeface="Times New Roman" panose="02020603050405020304" pitchFamily="18" charset="0"/>
                <a:ea typeface="黑体" panose="02010609060101010101" pitchFamily="2" charset="-122"/>
              </a:rPr>
              <a:t>&gt; 0</a:t>
            </a:r>
            <a:r>
              <a:rPr lang="zh-CN" altLang="en-US" sz="2400" dirty="0">
                <a:latin typeface="Times New Roman" panose="02020603050405020304" pitchFamily="18" charset="0"/>
                <a:ea typeface="黑体" panose="02010609060101010101" pitchFamily="2" charset="-122"/>
              </a:rPr>
              <a:t>。</a:t>
            </a:r>
            <a:endParaRPr lang="zh-CN" altLang="en-US" sz="2400" dirty="0">
              <a:latin typeface="Times New Roman" panose="02020603050405020304" pitchFamily="18" charset="0"/>
              <a:ea typeface="黑体" panose="02010609060101010101" pitchFamily="2" charset="-122"/>
            </a:endParaRPr>
          </a:p>
          <a:p>
            <a:pPr>
              <a:lnSpc>
                <a:spcPct val="120000"/>
              </a:lnSpc>
              <a:spcBef>
                <a:spcPts val="20"/>
              </a:spcBef>
              <a:spcAft>
                <a:spcPts val="0"/>
              </a:spcAft>
            </a:pPr>
            <a:r>
              <a:rPr lang="en-US" altLang="zh-CN" sz="24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en-US" altLang="zh-CN" sz="2400" i="1" baseline="30000" err="1">
                <a:solidFill>
                  <a:schemeClr val="bg2">
                    <a:lumMod val="60000"/>
                    <a:lumOff val="40000"/>
                  </a:schemeClr>
                </a:solidFill>
                <a:latin typeface="Times New Roman" panose="02020603050405020304" pitchFamily="18" charset="0"/>
                <a:ea typeface="黑体" panose="02010609060101010101" pitchFamily="2" charset="-122"/>
              </a:rPr>
              <a:t>T</a:t>
            </a:r>
            <a:r>
              <a:rPr lang="en-US" altLang="zh-CN" sz="2400" b="1" i="1" err="1">
                <a:solidFill>
                  <a:schemeClr val="bg2">
                    <a:lumMod val="60000"/>
                    <a:lumOff val="40000"/>
                  </a:schemeClr>
                </a:solidFill>
                <a:latin typeface="Times New Roman" panose="02020603050405020304" pitchFamily="18" charset="0"/>
                <a:ea typeface="黑体" panose="02010609060101010101" pitchFamily="2" charset="-122"/>
              </a:rPr>
              <a:t>y</a:t>
            </a:r>
            <a:r>
              <a:rPr lang="en-US" altLang="zh-CN" sz="2400" i="1" baseline="-25000" err="1">
                <a:solidFill>
                  <a:schemeClr val="bg2">
                    <a:lumMod val="60000"/>
                    <a:lumOff val="40000"/>
                  </a:schemeClr>
                </a:solidFill>
                <a:latin typeface="Times New Roman" panose="02020603050405020304" pitchFamily="18" charset="0"/>
                <a:ea typeface="黑体" panose="02010609060101010101" pitchFamily="2" charset="-122"/>
              </a:rPr>
              <a:t>n</a:t>
            </a:r>
            <a:r>
              <a:rPr lang="zh-CN" altLang="en-US" sz="2400" dirty="0">
                <a:solidFill>
                  <a:schemeClr val="bg2">
                    <a:lumMod val="60000"/>
                    <a:lumOff val="40000"/>
                  </a:schemeClr>
                </a:solidFill>
                <a:latin typeface="Times New Roman" panose="02020603050405020304" pitchFamily="18" charset="0"/>
                <a:ea typeface="黑体" panose="02010609060101010101" pitchFamily="2" charset="-122"/>
              </a:rPr>
              <a:t>＝</a:t>
            </a:r>
            <a:r>
              <a:rPr lang="en-US" altLang="zh-CN" sz="2400" b="1" i="1" err="1">
                <a:solidFill>
                  <a:schemeClr val="bg2">
                    <a:lumMod val="60000"/>
                    <a:lumOff val="40000"/>
                  </a:schemeClr>
                </a:solidFill>
                <a:latin typeface="Times New Roman" panose="02020603050405020304" pitchFamily="18" charset="0"/>
                <a:ea typeface="黑体" panose="02010609060101010101" pitchFamily="2" charset="-122"/>
                <a:sym typeface="+mn-ea"/>
              </a:rPr>
              <a:t>y</a:t>
            </a:r>
            <a:r>
              <a:rPr lang="en-US" altLang="zh-CN" sz="2400" i="1" baseline="-25000" err="1">
                <a:solidFill>
                  <a:schemeClr val="bg2">
                    <a:lumMod val="60000"/>
                    <a:lumOff val="40000"/>
                  </a:schemeClr>
                </a:solidFill>
                <a:latin typeface="Times New Roman" panose="02020603050405020304" pitchFamily="18" charset="0"/>
                <a:ea typeface="黑体" panose="02010609060101010101" pitchFamily="2" charset="-122"/>
                <a:sym typeface="+mn-ea"/>
              </a:rPr>
              <a:t>n</a:t>
            </a:r>
            <a:r>
              <a:rPr lang="en-US" altLang="zh-CN" sz="2400" i="1" baseline="30000" err="1">
                <a:solidFill>
                  <a:schemeClr val="bg2">
                    <a:lumMod val="60000"/>
                    <a:lumOff val="40000"/>
                  </a:schemeClr>
                </a:solidFill>
                <a:latin typeface="Times New Roman" panose="02020603050405020304" pitchFamily="18" charset="0"/>
                <a:ea typeface="黑体" panose="02010609060101010101" pitchFamily="2" charset="-122"/>
                <a:sym typeface="+mn-ea"/>
              </a:rPr>
              <a:t>T</a:t>
            </a:r>
            <a:r>
              <a:rPr lang="en-US" altLang="zh-CN" sz="24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en-US" altLang="zh-CN" sz="2400">
                <a:solidFill>
                  <a:schemeClr val="bg2">
                    <a:lumMod val="60000"/>
                    <a:lumOff val="40000"/>
                  </a:schemeClr>
                </a:solidFill>
                <a:latin typeface="Times New Roman" panose="02020603050405020304" pitchFamily="18" charset="0"/>
                <a:ea typeface="黑体" panose="02010609060101010101" pitchFamily="2" charset="-122"/>
              </a:rPr>
              <a:t>0</a:t>
            </a:r>
            <a:r>
              <a:rPr lang="en-US" altLang="zh-CN" sz="240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确定了一个通过原点的超平面</a:t>
            </a:r>
            <a:r>
              <a:rPr lang="en-US" altLang="zh-CN" sz="2400" i="1" err="1">
                <a:latin typeface="Times New Roman" panose="02020603050405020304" pitchFamily="18" charset="0"/>
                <a:ea typeface="黑体" panose="02010609060101010101" pitchFamily="2" charset="-122"/>
              </a:rPr>
              <a:t>H</a:t>
            </a:r>
            <a:r>
              <a:rPr lang="en-US" altLang="zh-CN" sz="2400" i="1" baseline="-25000" err="1">
                <a:latin typeface="Times New Roman" panose="02020603050405020304" pitchFamily="18" charset="0"/>
                <a:ea typeface="黑体" panose="02010609060101010101" pitchFamily="2" charset="-122"/>
              </a:rPr>
              <a:t>n</a:t>
            </a:r>
            <a:r>
              <a:rPr lang="zh-CN" altLang="en-US" sz="2400" dirty="0">
                <a:latin typeface="Times New Roman" panose="02020603050405020304" pitchFamily="18" charset="0"/>
                <a:ea typeface="黑体" panose="02010609060101010101" pitchFamily="2" charset="-122"/>
              </a:rPr>
              <a:t>，</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其法向量为</a:t>
            </a:r>
            <a:r>
              <a:rPr lang="en-US" altLang="zh-CN" sz="2400" b="1" i="1" err="1">
                <a:solidFill>
                  <a:srgbClr val="FF0000"/>
                </a:solidFill>
                <a:latin typeface="Times New Roman" panose="02020603050405020304" pitchFamily="18" charset="0"/>
                <a:ea typeface="黑体" panose="02010609060101010101" pitchFamily="2" charset="-122"/>
              </a:rPr>
              <a:t>y</a:t>
            </a:r>
            <a:r>
              <a:rPr lang="en-US" altLang="zh-CN" sz="2400" b="1" i="1" baseline="-25000" err="1">
                <a:solidFill>
                  <a:srgbClr val="FF0000"/>
                </a:solidFill>
                <a:latin typeface="Times New Roman" panose="02020603050405020304" pitchFamily="18" charset="0"/>
                <a:ea typeface="黑体" panose="02010609060101010101" pitchFamily="2" charset="-122"/>
              </a:rPr>
              <a:t>n</a:t>
            </a:r>
            <a:r>
              <a:rPr lang="zh-CN" altLang="en-US" sz="2400" dirty="0">
                <a:latin typeface="Times New Roman" panose="02020603050405020304" pitchFamily="18" charset="0"/>
                <a:ea typeface="黑体" panose="02010609060101010101" pitchFamily="2" charset="-122"/>
              </a:rPr>
              <a:t>。</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解向量必在</a:t>
            </a:r>
            <a:r>
              <a:rPr lang="en-US" altLang="zh-CN" sz="2400" i="1">
                <a:latin typeface="Times New Roman" panose="02020603050405020304" pitchFamily="18" charset="0"/>
                <a:ea typeface="黑体" panose="02010609060101010101" pitchFamily="2" charset="-122"/>
              </a:rPr>
              <a:t>H</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正侧，即</a:t>
            </a:r>
            <a:r>
              <a:rPr lang="en-US" altLang="zh-CN" sz="2400" b="1" i="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en-US" altLang="zh-CN" sz="2400" i="1" baseline="30000" err="1">
                <a:solidFill>
                  <a:srgbClr val="FF0000"/>
                </a:solidFill>
                <a:latin typeface="Times New Roman" panose="02020603050405020304" pitchFamily="18" charset="0"/>
                <a:ea typeface="黑体" panose="02010609060101010101" pitchFamily="2" charset="-122"/>
              </a:rPr>
              <a:t>T</a:t>
            </a:r>
            <a:r>
              <a:rPr lang="en-US" altLang="zh-CN" sz="2400" b="1" i="1" err="1">
                <a:solidFill>
                  <a:srgbClr val="FF0000"/>
                </a:solidFill>
                <a:latin typeface="Times New Roman" panose="02020603050405020304" pitchFamily="18" charset="0"/>
                <a:ea typeface="黑体" panose="02010609060101010101" pitchFamily="2" charset="-122"/>
              </a:rPr>
              <a:t>y</a:t>
            </a:r>
            <a:r>
              <a:rPr lang="en-US" altLang="zh-CN" sz="2400" b="1" i="1" baseline="-25000" err="1">
                <a:solidFill>
                  <a:srgbClr val="FF0000"/>
                </a:solidFill>
                <a:latin typeface="Times New Roman" panose="02020603050405020304" pitchFamily="18" charset="0"/>
                <a:ea typeface="黑体" panose="02010609060101010101" pitchFamily="2" charset="-122"/>
              </a:rPr>
              <a:t>n</a:t>
            </a:r>
            <a:r>
              <a:rPr lang="en-US" altLang="zh-CN" sz="2400">
                <a:solidFill>
                  <a:srgbClr val="FF0000"/>
                </a:solidFill>
                <a:latin typeface="Times New Roman" panose="02020603050405020304" pitchFamily="18" charset="0"/>
                <a:ea typeface="黑体" panose="02010609060101010101" pitchFamily="2" charset="-122"/>
              </a:rPr>
              <a:t>&gt;0 </a:t>
            </a:r>
            <a:r>
              <a:rPr lang="zh-CN" altLang="en-US" sz="2800" dirty="0">
                <a:latin typeface="Times New Roman" panose="02020603050405020304" pitchFamily="18" charset="0"/>
                <a:ea typeface="黑体" panose="02010609060101010101" pitchFamily="2" charset="-122"/>
              </a:rPr>
              <a:t>。</a:t>
            </a:r>
            <a:endParaRPr lang="zh-CN" altLang="en-US" sz="2800" dirty="0">
              <a:latin typeface="Times New Roman" panose="02020603050405020304" pitchFamily="18" charset="0"/>
              <a:ea typeface="黑体" panose="02010609060101010101" pitchFamily="2" charset="-122"/>
            </a:endParaRPr>
          </a:p>
          <a:p>
            <a:pPr>
              <a:lnSpc>
                <a:spcPct val="120000"/>
              </a:lnSpc>
              <a:spcBef>
                <a:spcPts val="20"/>
              </a:spcBef>
              <a:spcAft>
                <a:spcPts val="0"/>
              </a:spcAft>
            </a:pPr>
            <a:r>
              <a:rPr lang="en-US" altLang="zh-CN" sz="2400" i="1">
                <a:latin typeface="Times New Roman" panose="02020603050405020304" pitchFamily="18" charset="0"/>
                <a:ea typeface="黑体" panose="02010609060101010101" pitchFamily="2" charset="-122"/>
              </a:rPr>
              <a:t>N</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个样本产生</a:t>
            </a:r>
            <a:r>
              <a:rPr lang="en-US" altLang="zh-CN" sz="2400" i="1">
                <a:latin typeface="Times New Roman" panose="02020603050405020304" pitchFamily="18" charset="0"/>
                <a:ea typeface="黑体" panose="02010609060101010101" pitchFamily="2" charset="-122"/>
              </a:rPr>
              <a:t>N</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个超平面，每个超平面把空间分为两个半空间，解向量必在</a:t>
            </a:r>
            <a:r>
              <a:rPr lang="en-US" altLang="zh-CN" sz="2400" i="1">
                <a:latin typeface="Times New Roman" panose="02020603050405020304" pitchFamily="18" charset="0"/>
                <a:ea typeface="黑体" panose="02010609060101010101" pitchFamily="2" charset="-122"/>
              </a:rPr>
              <a:t>N</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个正半空间的</a:t>
            </a:r>
            <a:r>
              <a:rPr lang="zh-CN" altLang="en-US" sz="24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交叠区</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,该区中的任何向量都是</a:t>
            </a:r>
            <a:r>
              <a:rPr lang="zh-CN" altLang="en-US" sz="24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解向量</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解区</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是由</a:t>
            </a:r>
            <a:r>
              <a:rPr lang="zh-CN" altLang="en-US" sz="24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无穷多个解向量组成的区域</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20"/>
              </a:spcBef>
              <a:spcAft>
                <a:spcPts val="0"/>
              </a:spcAft>
            </a:pP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取愈靠近解区</a:t>
            </a:r>
            <a:r>
              <a:rPr lang="zh-CN" altLang="en-US" sz="24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中间的</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解向量，愈能对待</a:t>
            </a:r>
            <a:r>
              <a:rPr lang="zh-CN" altLang="en-US" sz="24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分的样本x</a:t>
            </a:r>
            <a:r>
              <a:rPr lang="zh-CN" altLang="en-US" sz="24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正确分类</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noProof="0" dirty="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2707">
                                            <p:txEl>
                                              <p:pRg st="3" end="3"/>
                                            </p:txEl>
                                          </p:spTgt>
                                        </p:tgtEl>
                                        <p:attrNameLst>
                                          <p:attrName>style.visibility</p:attrName>
                                        </p:attrNameLst>
                                      </p:cBhvr>
                                      <p:to>
                                        <p:strVal val="visible"/>
                                      </p:to>
                                    </p:set>
                                    <p:animEffect transition="in" filter="wipe(left)">
                                      <p:cBhvr>
                                        <p:cTn id="15" dur="500"/>
                                        <p:tgtEl>
                                          <p:spTgt spid="7270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sz="half" idx="1"/>
          </p:nvPr>
        </p:nvSpPr>
        <p:spPr>
          <a:xfrm>
            <a:off x="468313" y="1196975"/>
            <a:ext cx="4824413" cy="3600450"/>
          </a:xfrm>
        </p:spPr>
        <p:txBody>
          <a:bodyPr vert="horz" wrap="square" lIns="0" tIns="45720" rIns="18000" bIns="45720" numCol="1" anchor="t" anchorCtr="0" compatLnSpc="1"/>
          <a:lstStyle/>
          <a:p>
            <a:pPr marL="228600" marR="0" lvl="0" indent="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对解区加以限制的目的在于使</a:t>
            </a:r>
            <a:r>
              <a:rPr kumimoji="0" lang="zh-CN" altLang="en-US" sz="2400" b="1" i="0" u="none" strike="noStrike" kern="1200" cap="none" spc="0" normalizeH="0" baseline="0" noProof="0">
                <a:solidFill>
                  <a:schemeClr val="bg2">
                    <a:lumMod val="60000"/>
                    <a:lumOff val="40000"/>
                  </a:schemeClr>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解向量</a:t>
            </a:r>
            <a:r>
              <a:rPr kumimoji="0" lang="en-US" altLang="zh-CN" sz="2400" b="1" i="1" u="none" strike="noStrike" kern="1200" cap="none" spc="0" normalizeH="0" baseline="0" noProof="0">
                <a:solidFill>
                  <a:schemeClr val="bg2">
                    <a:lumMod val="60000"/>
                    <a:lumOff val="40000"/>
                  </a:schemeClr>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w</a:t>
            </a:r>
            <a:r>
              <a:rPr kumimoji="0" lang="zh-CN" altLang="en-US" sz="2400" b="1" i="0" u="none" strike="noStrike" kern="1200" cap="none" spc="0" normalizeH="0" baseline="0" noProof="0">
                <a:solidFill>
                  <a:schemeClr val="bg2">
                    <a:lumMod val="60000"/>
                    <a:lumOff val="40000"/>
                  </a:schemeClr>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更可靠</a:t>
            </a:r>
            <a:r>
              <a:rPr kumimoji="0" lang="zh-CN" altLang="en-US"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。通常认为，</a:t>
            </a:r>
            <a:r>
              <a:rPr kumimoji="0" lang="zh-CN" altLang="en-US" sz="2400" b="1" i="0" u="none" strike="noStrike" kern="1200" cap="none" spc="0" normalizeH="0" baseline="0" noProof="0">
                <a:solidFill>
                  <a:schemeClr val="bg2">
                    <a:lumMod val="60000"/>
                    <a:lumOff val="40000"/>
                  </a:schemeClr>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越靠近解区中心的解向量，似乎越能对新的样本正确分类</a:t>
            </a:r>
            <a:r>
              <a:rPr kumimoji="0" lang="zh-CN" altLang="en-US"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。因此，引入</a:t>
            </a:r>
            <a:r>
              <a:rPr kumimoji="0" lang="zh-CN" altLang="en-US" sz="2400" b="1" i="0" u="none" strike="noStrike" kern="1200" cap="none" spc="0" normalizeH="0" baseline="0" noProof="0">
                <a:solidFill>
                  <a:srgbClr val="FF0000"/>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余量</a:t>
            </a:r>
            <a:r>
              <a:rPr kumimoji="0" lang="en-US" altLang="zh-CN" sz="2400" b="1" i="1" u="none" strike="noStrike" kern="1200" cap="none" spc="0" normalizeH="0" baseline="0" noProof="0">
                <a:solidFill>
                  <a:srgbClr val="FF0000"/>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b</a:t>
            </a:r>
            <a:r>
              <a:rPr kumimoji="0" lang="en-US" altLang="zh-CN" sz="2400" b="1" u="none" strike="noStrike" kern="1200" cap="none" spc="0" normalizeH="0" baseline="0" noProof="0">
                <a:solidFill>
                  <a:srgbClr val="FF0000"/>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&gt;0</a:t>
            </a:r>
            <a:r>
              <a:rPr kumimoji="0" lang="zh-CN" altLang="en-US"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，并寻找满足</a:t>
            </a:r>
            <a:r>
              <a:rPr kumimoji="0" lang="en-US" altLang="zh-CN" sz="2400" b="1" i="1" u="none" strike="noStrike" kern="1200" cap="none" spc="0" normalizeH="0" baseline="0" noProof="0">
                <a:solidFill>
                  <a:srgbClr val="FF0000"/>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a</a:t>
            </a:r>
            <a:r>
              <a:rPr kumimoji="0" lang="en-US" altLang="zh-CN" sz="2400" b="1" i="1" u="none" strike="noStrike" kern="1200" cap="none" spc="0" normalizeH="0" baseline="30000" noProof="0">
                <a:solidFill>
                  <a:srgbClr val="FF0000"/>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T</a:t>
            </a:r>
            <a:r>
              <a:rPr kumimoji="0" lang="en-US" altLang="zh-CN" sz="2400" b="1" i="1" u="none" strike="noStrike" kern="1200" cap="none" spc="0" normalizeH="0" baseline="0" noProof="0">
                <a:solidFill>
                  <a:srgbClr val="FF0000"/>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y</a:t>
            </a:r>
            <a:r>
              <a:rPr kumimoji="0" lang="en-US" altLang="zh-CN" sz="2400" b="1" i="1" u="none" strike="noStrike" kern="1200" cap="none" spc="0" normalizeH="0" baseline="-25000" noProof="0">
                <a:solidFill>
                  <a:srgbClr val="FF0000"/>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1" i="1" u="none" strike="noStrike" kern="1200" cap="none" spc="0" normalizeH="0" baseline="0" noProof="0">
                <a:solidFill>
                  <a:srgbClr val="FF0000"/>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≥b</a:t>
            </a:r>
            <a:r>
              <a:rPr kumimoji="0" lang="zh-CN" altLang="en-US"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的解向量。显然，由</a:t>
            </a:r>
            <a:r>
              <a:rPr kumimoji="0" lang="en-US" altLang="zh-CN" sz="2400" b="1" i="1"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w</a:t>
            </a:r>
            <a:r>
              <a:rPr kumimoji="0" lang="en-US" altLang="zh-CN" sz="2400" b="1" i="0" u="none" strike="noStrike" kern="1200" cap="none" spc="0" normalizeH="0" baseline="3000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T</a:t>
            </a:r>
            <a:r>
              <a:rPr kumimoji="0" lang="en-US" altLang="zh-CN" sz="2400" b="1" i="1"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y</a:t>
            </a:r>
            <a:r>
              <a:rPr kumimoji="0" lang="en-US" altLang="zh-CN" sz="2400" b="1" i="1" u="none" strike="noStrike" kern="1200" cap="none" spc="0" normalizeH="0" baseline="-2500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1" i="1"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b</a:t>
            </a:r>
            <a:r>
              <a:rPr kumimoji="0" lang="en-US" altLang="zh-CN"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&gt;0</a:t>
            </a:r>
            <a:r>
              <a:rPr kumimoji="0" lang="zh-CN" altLang="en-US"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所产生的正半空间的交迭区</a:t>
            </a:r>
            <a:r>
              <a:rPr kumimoji="0" lang="en-US" altLang="zh-CN"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即新解区</a:t>
            </a:r>
            <a:r>
              <a:rPr kumimoji="0" lang="en-US" altLang="zh-CN"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位于原解区之中，</a:t>
            </a:r>
            <a:endParaRPr kumimoji="0" lang="zh-CN" altLang="en-US"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7043" name="Rectangle 3"/>
          <p:cNvSpPr>
            <a:spLocks noChangeArrowheads="1"/>
          </p:cNvSpPr>
          <p:nvPr/>
        </p:nvSpPr>
        <p:spPr bwMode="auto">
          <a:xfrm>
            <a:off x="468313" y="620713"/>
            <a:ext cx="8362950" cy="431800"/>
          </a:xfrm>
          <a:prstGeom prst="rect">
            <a:avLst/>
          </a:prstGeom>
          <a:noFill/>
          <a:ln>
            <a:noFill/>
          </a:ln>
          <a:effectLst/>
        </p:spPr>
        <p:txBody>
          <a:bodyPr lIns="0" rIns="18000"/>
          <a:lstStyle>
            <a:lvl1pPr marL="228600">
              <a:spcBef>
                <a:spcPct val="20000"/>
              </a:spcBef>
              <a:buFont typeface="Wingdings" panose="05000000000000000000" pitchFamily="2" charset="2"/>
              <a:defRPr sz="2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marL="228600" marR="0" lvl="0" indent="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华文楷体" panose="02010600040101010101" pitchFamily="2" charset="-122"/>
                <a:ea typeface="华文楷体" panose="02010600040101010101" pitchFamily="2" charset="-122"/>
                <a:cs typeface="Times New Roman" panose="02020603050405020304" pitchFamily="18" charset="0"/>
              </a:rPr>
              <a:t>(4)</a:t>
            </a:r>
            <a:r>
              <a:rPr kumimoji="0" lang="zh-CN" altLang="en-US" sz="28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华文楷体" panose="02010600040101010101" pitchFamily="2" charset="-122"/>
                <a:ea typeface="华文楷体" panose="02010600040101010101" pitchFamily="2" charset="-122"/>
                <a:cs typeface="Times New Roman" panose="02020603050405020304" pitchFamily="18" charset="0"/>
              </a:rPr>
              <a:t>对解区的限制</a:t>
            </a:r>
            <a:r>
              <a:rPr kumimoji="0" lang="en-US" altLang="zh-CN" sz="28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引入余量</a:t>
            </a:r>
            <a:endParaRPr kumimoji="0" lang="zh-CN" altLang="en-US" sz="28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2" name="Group 4"/>
          <p:cNvGrpSpPr/>
          <p:nvPr/>
        </p:nvGrpSpPr>
        <p:grpSpPr>
          <a:xfrm>
            <a:off x="5507673" y="260350"/>
            <a:ext cx="3311525" cy="3311525"/>
            <a:chOff x="3379" y="890"/>
            <a:chExt cx="2086" cy="2086"/>
          </a:xfrm>
        </p:grpSpPr>
        <p:sp>
          <p:nvSpPr>
            <p:cNvPr id="90119" name="Line 5"/>
            <p:cNvSpPr/>
            <p:nvPr/>
          </p:nvSpPr>
          <p:spPr>
            <a:xfrm>
              <a:off x="3379" y="890"/>
              <a:ext cx="0" cy="2086"/>
            </a:xfrm>
            <a:prstGeom prst="line">
              <a:avLst/>
            </a:prstGeom>
            <a:ln w="28575" cap="flat" cmpd="sng">
              <a:solidFill>
                <a:schemeClr val="bg2">
                  <a:lumMod val="60000"/>
                  <a:lumOff val="40000"/>
                </a:schemeClr>
              </a:solidFill>
              <a:prstDash val="solid"/>
              <a:headEnd type="none" w="med" len="med"/>
              <a:tailEnd type="none" w="med" len="med"/>
            </a:ln>
          </p:spPr>
        </p:sp>
        <p:sp>
          <p:nvSpPr>
            <p:cNvPr id="90120" name="Line 6"/>
            <p:cNvSpPr/>
            <p:nvPr/>
          </p:nvSpPr>
          <p:spPr>
            <a:xfrm>
              <a:off x="3379" y="2976"/>
              <a:ext cx="2086" cy="0"/>
            </a:xfrm>
            <a:prstGeom prst="line">
              <a:avLst/>
            </a:prstGeom>
            <a:ln w="28575" cap="flat" cmpd="sng">
              <a:solidFill>
                <a:schemeClr val="bg2">
                  <a:lumMod val="60000"/>
                  <a:lumOff val="40000"/>
                </a:schemeClr>
              </a:solidFill>
              <a:prstDash val="solid"/>
              <a:headEnd type="none" w="med" len="med"/>
              <a:tailEnd type="none" w="med" len="med"/>
            </a:ln>
          </p:spPr>
        </p:sp>
        <p:sp>
          <p:nvSpPr>
            <p:cNvPr id="90121" name="Line 7"/>
            <p:cNvSpPr/>
            <p:nvPr/>
          </p:nvSpPr>
          <p:spPr>
            <a:xfrm flipH="1">
              <a:off x="3379" y="1071"/>
              <a:ext cx="862" cy="1905"/>
            </a:xfrm>
            <a:prstGeom prst="line">
              <a:avLst/>
            </a:prstGeom>
            <a:ln w="28575" cap="flat" cmpd="sng">
              <a:solidFill>
                <a:srgbClr val="00B050"/>
              </a:solidFill>
              <a:prstDash val="solid"/>
              <a:headEnd type="none" w="med" len="med"/>
              <a:tailEnd type="none" w="med" len="med"/>
            </a:ln>
          </p:spPr>
        </p:sp>
        <p:sp>
          <p:nvSpPr>
            <p:cNvPr id="90122" name="Line 8"/>
            <p:cNvSpPr/>
            <p:nvPr/>
          </p:nvSpPr>
          <p:spPr>
            <a:xfrm flipV="1">
              <a:off x="3379" y="2478"/>
              <a:ext cx="1996" cy="498"/>
            </a:xfrm>
            <a:prstGeom prst="line">
              <a:avLst/>
            </a:prstGeom>
            <a:ln w="28575" cap="flat" cmpd="sng">
              <a:solidFill>
                <a:srgbClr val="00B050"/>
              </a:solidFill>
              <a:prstDash val="solid"/>
              <a:headEnd type="none" w="med" len="med"/>
              <a:tailEnd type="none" w="med" len="med"/>
            </a:ln>
          </p:spPr>
        </p:sp>
        <p:sp>
          <p:nvSpPr>
            <p:cNvPr id="90123" name="Line 9"/>
            <p:cNvSpPr/>
            <p:nvPr/>
          </p:nvSpPr>
          <p:spPr>
            <a:xfrm flipH="1">
              <a:off x="3560" y="1117"/>
              <a:ext cx="817" cy="1723"/>
            </a:xfrm>
            <a:prstGeom prst="line">
              <a:avLst/>
            </a:prstGeom>
            <a:ln w="28575" cap="flat" cmpd="sng">
              <a:solidFill>
                <a:srgbClr val="FF3300"/>
              </a:solidFill>
              <a:prstDash val="solid"/>
              <a:headEnd type="none" w="med" len="med"/>
              <a:tailEnd type="none" w="med" len="med"/>
            </a:ln>
          </p:spPr>
        </p:sp>
        <p:sp>
          <p:nvSpPr>
            <p:cNvPr id="90124" name="Line 10"/>
            <p:cNvSpPr/>
            <p:nvPr/>
          </p:nvSpPr>
          <p:spPr>
            <a:xfrm flipV="1">
              <a:off x="3560" y="2387"/>
              <a:ext cx="1633" cy="453"/>
            </a:xfrm>
            <a:prstGeom prst="line">
              <a:avLst/>
            </a:prstGeom>
            <a:ln w="28575" cap="flat" cmpd="sng">
              <a:solidFill>
                <a:srgbClr val="FF3300"/>
              </a:solidFill>
              <a:prstDash val="solid"/>
              <a:headEnd type="none" w="med" len="med"/>
              <a:tailEnd type="none" w="med" len="med"/>
            </a:ln>
          </p:spPr>
        </p:sp>
        <p:sp>
          <p:nvSpPr>
            <p:cNvPr id="90125" name="Line 11"/>
            <p:cNvSpPr/>
            <p:nvPr/>
          </p:nvSpPr>
          <p:spPr>
            <a:xfrm>
              <a:off x="3651" y="2659"/>
              <a:ext cx="182" cy="91"/>
            </a:xfrm>
            <a:prstGeom prst="line">
              <a:avLst/>
            </a:prstGeom>
            <a:ln w="28575" cap="flat" cmpd="sng">
              <a:solidFill>
                <a:schemeClr val="accent1">
                  <a:lumMod val="50000"/>
                </a:schemeClr>
              </a:solidFill>
              <a:prstDash val="solid"/>
              <a:headEnd type="none" w="med" len="med"/>
              <a:tailEnd type="none" w="med" len="med"/>
            </a:ln>
          </p:spPr>
        </p:sp>
        <p:sp>
          <p:nvSpPr>
            <p:cNvPr id="90126" name="Line 12"/>
            <p:cNvSpPr/>
            <p:nvPr/>
          </p:nvSpPr>
          <p:spPr>
            <a:xfrm>
              <a:off x="3742" y="2523"/>
              <a:ext cx="317" cy="181"/>
            </a:xfrm>
            <a:prstGeom prst="line">
              <a:avLst/>
            </a:prstGeom>
            <a:ln w="28575" cap="flat" cmpd="sng">
              <a:solidFill>
                <a:schemeClr val="accent1">
                  <a:lumMod val="50000"/>
                </a:schemeClr>
              </a:solidFill>
              <a:prstDash val="solid"/>
              <a:headEnd type="none" w="med" len="med"/>
              <a:tailEnd type="none" w="med" len="med"/>
            </a:ln>
          </p:spPr>
        </p:sp>
        <p:sp>
          <p:nvSpPr>
            <p:cNvPr id="90127" name="Line 13"/>
            <p:cNvSpPr/>
            <p:nvPr/>
          </p:nvSpPr>
          <p:spPr>
            <a:xfrm>
              <a:off x="3787" y="2341"/>
              <a:ext cx="499" cy="318"/>
            </a:xfrm>
            <a:prstGeom prst="line">
              <a:avLst/>
            </a:prstGeom>
            <a:ln w="28575" cap="flat" cmpd="sng">
              <a:solidFill>
                <a:schemeClr val="accent1">
                  <a:lumMod val="50000"/>
                </a:schemeClr>
              </a:solidFill>
              <a:prstDash val="solid"/>
              <a:headEnd type="none" w="med" len="med"/>
              <a:tailEnd type="none" w="med" len="med"/>
            </a:ln>
          </p:spPr>
        </p:sp>
        <p:sp>
          <p:nvSpPr>
            <p:cNvPr id="90128" name="Line 14"/>
            <p:cNvSpPr/>
            <p:nvPr/>
          </p:nvSpPr>
          <p:spPr>
            <a:xfrm>
              <a:off x="3923" y="2024"/>
              <a:ext cx="726" cy="499"/>
            </a:xfrm>
            <a:prstGeom prst="line">
              <a:avLst/>
            </a:prstGeom>
            <a:ln w="28575" cap="flat" cmpd="sng">
              <a:solidFill>
                <a:schemeClr val="accent1">
                  <a:lumMod val="50000"/>
                </a:schemeClr>
              </a:solidFill>
              <a:prstDash val="solid"/>
              <a:headEnd type="none" w="med" len="med"/>
              <a:tailEnd type="none" w="med" len="med"/>
            </a:ln>
          </p:spPr>
        </p:sp>
        <p:sp>
          <p:nvSpPr>
            <p:cNvPr id="90129" name="Line 15"/>
            <p:cNvSpPr/>
            <p:nvPr/>
          </p:nvSpPr>
          <p:spPr>
            <a:xfrm>
              <a:off x="4105" y="1706"/>
              <a:ext cx="952" cy="681"/>
            </a:xfrm>
            <a:prstGeom prst="line">
              <a:avLst/>
            </a:prstGeom>
            <a:ln w="28575" cap="flat" cmpd="sng">
              <a:solidFill>
                <a:schemeClr val="accent1">
                  <a:lumMod val="50000"/>
                </a:schemeClr>
              </a:solidFill>
              <a:prstDash val="solid"/>
              <a:headEnd type="none" w="med" len="med"/>
              <a:tailEnd type="none" w="med" len="med"/>
            </a:ln>
          </p:spPr>
        </p:sp>
        <p:sp>
          <p:nvSpPr>
            <p:cNvPr id="90130" name="Line 16"/>
            <p:cNvSpPr/>
            <p:nvPr/>
          </p:nvSpPr>
          <p:spPr>
            <a:xfrm>
              <a:off x="4195" y="1525"/>
              <a:ext cx="862" cy="635"/>
            </a:xfrm>
            <a:prstGeom prst="line">
              <a:avLst/>
            </a:prstGeom>
            <a:ln w="28575" cap="flat" cmpd="sng">
              <a:solidFill>
                <a:schemeClr val="accent1">
                  <a:lumMod val="50000"/>
                </a:schemeClr>
              </a:solidFill>
              <a:prstDash val="solid"/>
              <a:headEnd type="none" w="med" len="med"/>
              <a:tailEnd type="none" w="med" len="med"/>
            </a:ln>
          </p:spPr>
        </p:sp>
        <p:sp>
          <p:nvSpPr>
            <p:cNvPr id="90131" name="Line 17"/>
            <p:cNvSpPr/>
            <p:nvPr/>
          </p:nvSpPr>
          <p:spPr>
            <a:xfrm>
              <a:off x="3878" y="2205"/>
              <a:ext cx="590" cy="363"/>
            </a:xfrm>
            <a:prstGeom prst="line">
              <a:avLst/>
            </a:prstGeom>
            <a:ln w="28575" cap="flat" cmpd="sng">
              <a:solidFill>
                <a:schemeClr val="accent1">
                  <a:lumMod val="50000"/>
                </a:schemeClr>
              </a:solidFill>
              <a:prstDash val="solid"/>
              <a:headEnd type="none" w="med" len="med"/>
              <a:tailEnd type="none" w="med" len="med"/>
            </a:ln>
          </p:spPr>
        </p:sp>
        <p:sp>
          <p:nvSpPr>
            <p:cNvPr id="90132" name="Line 18"/>
            <p:cNvSpPr/>
            <p:nvPr/>
          </p:nvSpPr>
          <p:spPr>
            <a:xfrm>
              <a:off x="4014" y="1888"/>
              <a:ext cx="817" cy="590"/>
            </a:xfrm>
            <a:prstGeom prst="line">
              <a:avLst/>
            </a:prstGeom>
            <a:ln w="28575" cap="flat" cmpd="sng">
              <a:solidFill>
                <a:schemeClr val="accent1">
                  <a:lumMod val="50000"/>
                </a:schemeClr>
              </a:solidFill>
              <a:prstDash val="solid"/>
              <a:headEnd type="none" w="med" len="med"/>
              <a:tailEnd type="none" w="med" len="med"/>
            </a:ln>
          </p:spPr>
        </p:sp>
        <p:sp>
          <p:nvSpPr>
            <p:cNvPr id="90133" name="Line 19"/>
            <p:cNvSpPr/>
            <p:nvPr/>
          </p:nvSpPr>
          <p:spPr>
            <a:xfrm>
              <a:off x="4286" y="1298"/>
              <a:ext cx="862" cy="635"/>
            </a:xfrm>
            <a:prstGeom prst="line">
              <a:avLst/>
            </a:prstGeom>
            <a:ln w="28575" cap="flat" cmpd="sng">
              <a:solidFill>
                <a:schemeClr val="accent1">
                  <a:lumMod val="50000"/>
                </a:schemeClr>
              </a:solidFill>
              <a:prstDash val="solid"/>
              <a:headEnd type="none" w="med" len="med"/>
              <a:tailEnd type="none" w="med" len="med"/>
            </a:ln>
          </p:spPr>
        </p:sp>
        <p:sp>
          <p:nvSpPr>
            <p:cNvPr id="90135" name="Line 21"/>
            <p:cNvSpPr/>
            <p:nvPr/>
          </p:nvSpPr>
          <p:spPr>
            <a:xfrm flipH="1">
              <a:off x="4286" y="1525"/>
              <a:ext cx="635" cy="499"/>
            </a:xfrm>
            <a:prstGeom prst="line">
              <a:avLst/>
            </a:prstGeom>
            <a:ln w="28575" cap="flat" cmpd="sng">
              <a:solidFill>
                <a:schemeClr val="tx1"/>
              </a:solidFill>
              <a:prstDash val="solid"/>
              <a:headEnd type="none" w="med" len="med"/>
              <a:tailEnd type="triangle" w="med" len="med"/>
            </a:ln>
          </p:spPr>
        </p:sp>
        <p:sp>
          <p:nvSpPr>
            <p:cNvPr id="90136" name="Line 22"/>
            <p:cNvSpPr/>
            <p:nvPr/>
          </p:nvSpPr>
          <p:spPr>
            <a:xfrm>
              <a:off x="3651" y="1525"/>
              <a:ext cx="272" cy="454"/>
            </a:xfrm>
            <a:prstGeom prst="line">
              <a:avLst/>
            </a:prstGeom>
            <a:ln w="28575" cap="flat" cmpd="sng">
              <a:solidFill>
                <a:schemeClr val="tx1"/>
              </a:solidFill>
              <a:prstDash val="solid"/>
              <a:headEnd type="none" w="med" len="med"/>
              <a:tailEnd type="triangle" w="med" len="med"/>
            </a:ln>
          </p:spPr>
        </p:sp>
        <p:sp>
          <p:nvSpPr>
            <p:cNvPr id="90137" name="Line 23"/>
            <p:cNvSpPr/>
            <p:nvPr/>
          </p:nvSpPr>
          <p:spPr>
            <a:xfrm>
              <a:off x="4150" y="2659"/>
              <a:ext cx="45" cy="136"/>
            </a:xfrm>
            <a:prstGeom prst="line">
              <a:avLst/>
            </a:prstGeom>
            <a:ln w="28575" cap="flat" cmpd="sng">
              <a:solidFill>
                <a:srgbClr val="FFC000"/>
              </a:solidFill>
              <a:prstDash val="solid"/>
              <a:headEnd type="none" w="med" len="med"/>
              <a:tailEnd type="none" w="med" len="med"/>
            </a:ln>
          </p:spPr>
        </p:sp>
        <p:sp>
          <p:nvSpPr>
            <p:cNvPr id="90138" name="Line 24"/>
            <p:cNvSpPr/>
            <p:nvPr/>
          </p:nvSpPr>
          <p:spPr>
            <a:xfrm flipH="1" flipV="1">
              <a:off x="4195" y="2749"/>
              <a:ext cx="635" cy="46"/>
            </a:xfrm>
            <a:prstGeom prst="line">
              <a:avLst/>
            </a:prstGeom>
            <a:ln w="28575" cap="flat" cmpd="sng">
              <a:solidFill>
                <a:schemeClr val="tx1"/>
              </a:solidFill>
              <a:prstDash val="solid"/>
              <a:headEnd type="none" w="med" len="med"/>
              <a:tailEnd type="triangle" w="med" len="med"/>
            </a:ln>
          </p:spPr>
        </p:sp>
      </p:grpSp>
      <p:sp>
        <p:nvSpPr>
          <p:cNvPr id="87066" name="Rectangle 26"/>
          <p:cNvSpPr>
            <a:spLocks noChangeArrowheads="1"/>
          </p:cNvSpPr>
          <p:nvPr/>
        </p:nvSpPr>
        <p:spPr bwMode="auto">
          <a:xfrm>
            <a:off x="465773" y="4219575"/>
            <a:ext cx="8353425" cy="423545"/>
          </a:xfrm>
          <a:prstGeom prst="rect">
            <a:avLst/>
          </a:prstGeom>
          <a:noFill/>
          <a:ln>
            <a:noFill/>
          </a:ln>
          <a:effectLst/>
        </p:spPr>
        <p:txBody>
          <a:bodyPr>
            <a:spAutoFit/>
          </a:bodyPr>
          <a:lstStyle/>
          <a:p>
            <a:pPr marL="0" marR="0" lvl="0" indent="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华文楷体" panose="02010600040101010101" pitchFamily="2" charset="-122"/>
                <a:ea typeface="华文楷体" panose="02010600040101010101" pitchFamily="2" charset="-122"/>
                <a:cs typeface="+mn-cs"/>
              </a:rPr>
              <a:t>而且它的边界离开原解区边界的距离为</a:t>
            </a:r>
            <a:r>
              <a:rPr kumimoji="0" lang="en-US" altLang="zh-CN" sz="2400" b="1" i="1" u="none" strike="noStrike" kern="1200" cap="none" spc="0" normalizeH="0" baseline="0" noProof="0">
                <a:solidFill>
                  <a:srgbClr val="FF0000"/>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b / </a:t>
            </a:r>
            <a:r>
              <a:rPr kumimoji="0" lang="en-US" altLang="zh-CN" sz="2400" b="1" i="0" u="none" strike="noStrike" kern="1200" cap="none" spc="0" normalizeH="0" baseline="0" noProof="0">
                <a:solidFill>
                  <a:srgbClr val="FF0000"/>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1" i="1" u="none" strike="noStrike" kern="1200" cap="none" spc="0" normalizeH="0" baseline="0" noProof="0">
                <a:solidFill>
                  <a:srgbClr val="FF0000"/>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y</a:t>
            </a:r>
            <a:r>
              <a:rPr kumimoji="0" lang="en-US" altLang="zh-CN" sz="2400" b="1" i="1" u="none" strike="noStrike" kern="1200" cap="none" spc="0" normalizeH="0" baseline="-25000" noProof="0">
                <a:solidFill>
                  <a:srgbClr val="FF0000"/>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1" i="0" u="none" strike="noStrike" kern="1200" cap="none" spc="0" normalizeH="0" baseline="0" noProof="0">
                <a:solidFill>
                  <a:srgbClr val="FF0000"/>
                </a:solidFill>
                <a:effectLst>
                  <a:outerShdw blurRad="38100" dist="19050" dir="2700000" algn="tl" rotWithShape="0">
                    <a:schemeClr val="dk1">
                      <a:alpha val="40000"/>
                    </a:schemeClr>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华文楷体" panose="02010600040101010101" pitchFamily="2" charset="-122"/>
                <a:ea typeface="华文楷体" panose="02010600040101010101" pitchFamily="2" charset="-122"/>
                <a:cs typeface="+mn-cs"/>
              </a:rPr>
              <a:t>。如右图所示</a:t>
            </a:r>
            <a:r>
              <a:rPr kumimoji="0" lang="en-US" altLang="zh-CN"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华文楷体" panose="02010600040101010101" pitchFamily="2" charset="-122"/>
                <a:ea typeface="华文楷体" panose="02010600040101010101" pitchFamily="2" charset="-122"/>
                <a:cs typeface="+mn-cs"/>
              </a:rPr>
              <a:t>.</a:t>
            </a:r>
            <a:endParaRPr kumimoji="0" lang="en-US" altLang="zh-CN" sz="2400" b="1" i="0" u="none" strike="noStrike" kern="1200" cap="none" spc="0" normalizeH="0" baseline="0" noProof="0">
              <a:solidFill>
                <a:schemeClr val="tx1"/>
              </a:solidFill>
              <a:effectLst>
                <a:outerShdw blurRad="38100" dist="19050" dir="2700000" algn="tl" rotWithShape="0">
                  <a:schemeClr val="dk1">
                    <a:alpha val="40000"/>
                  </a:schemeClr>
                </a:outerShdw>
              </a:effectLst>
              <a:uLnTx/>
              <a:uFillTx/>
              <a:latin typeface="华文楷体" panose="02010600040101010101" pitchFamily="2" charset="-122"/>
              <a:ea typeface="华文楷体" panose="02010600040101010101" pitchFamily="2" charset="-122"/>
              <a:cs typeface="+mn-cs"/>
            </a:endParaRPr>
          </a:p>
        </p:txBody>
      </p:sp>
      <p:sp>
        <p:nvSpPr>
          <p:cNvPr id="87068" name="Rectangle 28"/>
          <p:cNvSpPr>
            <a:spLocks noChangeArrowheads="1"/>
          </p:cNvSpPr>
          <p:nvPr/>
        </p:nvSpPr>
        <p:spPr bwMode="auto">
          <a:xfrm>
            <a:off x="466090" y="4725035"/>
            <a:ext cx="7207250" cy="423545"/>
          </a:xfrm>
          <a:prstGeom prst="rect">
            <a:avLst/>
          </a:prstGeom>
          <a:noFill/>
          <a:ln>
            <a:noFill/>
          </a:ln>
          <a:effectLst/>
        </p:spPr>
        <p:txBody>
          <a:bodyPr wrap="none">
            <a:spAutoFit/>
          </a:bodyPr>
          <a:lstStyle/>
          <a:p>
            <a:pPr marL="0" marR="0" lvl="0" indent="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Arial" panose="020B0604020202020204" pitchFamily="34" charset="0"/>
                <a:ea typeface="华文楷体" panose="02010600040101010101" pitchFamily="2" charset="-122"/>
                <a:cs typeface="+mn-cs"/>
              </a:rPr>
              <a:t>引入余量的目的是使</a:t>
            </a:r>
            <a:r>
              <a:rPr kumimoji="0"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华文楷体" panose="02010600040101010101" pitchFamily="2" charset="-122"/>
                <a:ea typeface="华文楷体" panose="02010600040101010101" pitchFamily="2" charset="-122"/>
                <a:cs typeface="+mn-cs"/>
              </a:rPr>
              <a:t>解向量</a:t>
            </a:r>
            <a:r>
              <a:rPr lang="en-US" altLang="zh-CN" sz="2400" b="1" i="1" noProof="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sym typeface="+mn-ea"/>
              </a:rPr>
              <a:t>a*</a:t>
            </a:r>
            <a:r>
              <a:rPr kumimoji="0"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不至于解区的边界点上</a:t>
            </a:r>
            <a:endParaRPr kumimoji="0"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p:txBody>
      </p:sp>
      <p:sp>
        <p:nvSpPr>
          <p:cNvPr id="3" name="Text Box 20"/>
          <p:cNvSpPr txBox="1">
            <a:spLocks noChangeArrowheads="1"/>
          </p:cNvSpPr>
          <p:nvPr/>
        </p:nvSpPr>
        <p:spPr bwMode="auto">
          <a:xfrm>
            <a:off x="5350828" y="53023"/>
            <a:ext cx="3600450" cy="4096385"/>
          </a:xfrm>
          <a:prstGeom prst="rect">
            <a:avLst/>
          </a:prstGeom>
          <a:noFill/>
          <a:ln>
            <a:noFill/>
          </a:ln>
          <a:effectLst/>
        </p:spPr>
        <p:txBody>
          <a:bodyPr>
            <a:spAutoFit/>
          </a:bodyPr>
          <a:lstStyle/>
          <a:p>
            <a:pPr marR="0" defTabSz="914400" eaLnBrk="1" hangingPunct="1">
              <a:spcBef>
                <a:spcPct val="50000"/>
              </a:spcBef>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spcBef>
                <a:spcPct val="50000"/>
              </a:spcBef>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spcBef>
                <a:spcPct val="50000"/>
              </a:spcBef>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a:t>
            </a:r>
            <a:r>
              <a:rPr kumimoji="0" lang="en-US" altLang="zh-CN" b="1" i="1" kern="120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b="1" i="1" kern="1200" cap="none" spc="0" normalizeH="0" baseline="30000" noProof="0" dirty="0" err="1">
                <a:solidFill>
                  <a:srgbClr val="FF0000"/>
                </a:solidFill>
                <a:latin typeface="Times New Roman" panose="02020603050405020304" pitchFamily="18" charset="0"/>
                <a:ea typeface="华文楷体" panose="02010600040101010101" pitchFamily="2" charset="-122"/>
                <a:cs typeface="+mn-cs"/>
              </a:rPr>
              <a:t>T</a:t>
            </a:r>
            <a:r>
              <a:rPr kumimoji="0" lang="en-US" altLang="zh-CN" b="1" i="1" kern="1200" cap="none" spc="0" normalizeH="0" baseline="0" noProof="0" dirty="0" err="1">
                <a:solidFill>
                  <a:srgbClr val="FF0000"/>
                </a:solidFill>
                <a:latin typeface="Times New Roman" panose="02020603050405020304" pitchFamily="18" charset="0"/>
                <a:ea typeface="华文楷体" panose="02010600040101010101" pitchFamily="2" charset="-122"/>
                <a:cs typeface="+mn-cs"/>
              </a:rPr>
              <a:t>y</a:t>
            </a:r>
            <a:r>
              <a:rPr kumimoji="0" lang="en-US" altLang="zh-CN" b="1" i="1" kern="1200" cap="none" spc="0" normalizeH="0" baseline="-25000" noProof="0" dirty="0" err="1">
                <a:solidFill>
                  <a:srgbClr val="FF0000"/>
                </a:solidFill>
                <a:latin typeface="Times New Roman" panose="02020603050405020304" pitchFamily="18" charset="0"/>
                <a:ea typeface="华文楷体" panose="02010600040101010101" pitchFamily="2" charset="-122"/>
                <a:cs typeface="+mn-cs"/>
              </a:rPr>
              <a:t>i</a:t>
            </a:r>
            <a:r>
              <a:rPr kumimoji="0" lang="en-US" altLang="zh-CN" b="1" i="1" kern="1200" cap="none" spc="0" normalizeH="0" baseline="0" noProof="0" dirty="0">
                <a:solidFill>
                  <a:srgbClr val="FF0000"/>
                </a:solidFill>
                <a:latin typeface="Times New Roman" panose="02020603050405020304" pitchFamily="18" charset="0"/>
                <a:ea typeface="华文楷体" panose="02010600040101010101" pitchFamily="2" charset="-122"/>
                <a:cs typeface="+mn-cs"/>
              </a:rPr>
              <a:t>&gt;0   </a:t>
            </a:r>
            <a:r>
              <a:rPr kumimoji="0" lang="en-US" altLang="zh-CN" b="1" i="1" kern="1200" cap="none" spc="0" normalizeH="0" baseline="0" noProof="0" dirty="0">
                <a:solidFill>
                  <a:schemeClr val="bg1"/>
                </a:solidFill>
                <a:latin typeface="Times New Roman" panose="02020603050405020304" pitchFamily="18" charset="0"/>
                <a:ea typeface="华文楷体" panose="02010600040101010101" pitchFamily="2" charset="-122"/>
                <a:cs typeface="+mn-cs"/>
              </a:rPr>
              <a:t>                     </a:t>
            </a:r>
            <a:r>
              <a:rPr lang="en-US" altLang="zh-CN" b="1" i="1"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a</a:t>
            </a:r>
            <a:r>
              <a:rPr kumimoji="0" lang="en-US" altLang="zh-CN" b="1" i="1" kern="1200" cap="none" spc="0" normalizeH="0" baseline="30000" noProof="0" dirty="0" err="1">
                <a:solidFill>
                  <a:srgbClr val="FF0000"/>
                </a:solidFill>
                <a:latin typeface="Times New Roman" panose="02020603050405020304" pitchFamily="18" charset="0"/>
                <a:ea typeface="宋体" panose="02010600030101010101" pitchFamily="2" charset="-122"/>
                <a:cs typeface="+mn-cs"/>
              </a:rPr>
              <a:t>T</a:t>
            </a:r>
            <a:r>
              <a:rPr kumimoji="0" lang="en-US" altLang="zh-CN" b="1" i="1" kern="1200" cap="none" spc="0" normalizeH="0" baseline="0" noProof="0" dirty="0" err="1">
                <a:solidFill>
                  <a:srgbClr val="FF0000"/>
                </a:solidFill>
                <a:latin typeface="Times New Roman" panose="02020603050405020304" pitchFamily="18" charset="0"/>
                <a:ea typeface="宋体" panose="02010600030101010101" pitchFamily="2" charset="-122"/>
                <a:cs typeface="+mn-cs"/>
              </a:rPr>
              <a:t>y</a:t>
            </a:r>
            <a:r>
              <a:rPr kumimoji="0" lang="en-US" altLang="zh-CN" b="1" i="1" kern="1200" cap="none" spc="0" normalizeH="0" baseline="-25000" noProof="0" dirty="0" err="1">
                <a:solidFill>
                  <a:srgbClr val="FF0000"/>
                </a:solidFill>
                <a:latin typeface="Times New Roman" panose="02020603050405020304" pitchFamily="18" charset="0"/>
                <a:ea typeface="宋体" panose="02010600030101010101" pitchFamily="2" charset="-122"/>
                <a:cs typeface="+mn-cs"/>
              </a:rPr>
              <a:t>i</a:t>
            </a:r>
            <a:r>
              <a:rPr kumimoji="0" lang="en-US" altLang="zh-CN" b="1" i="1" kern="1200" cap="none" spc="0" normalizeH="0" baseline="0" noProof="0" dirty="0" err="1">
                <a:solidFill>
                  <a:srgbClr val="FF0000"/>
                </a:solidFill>
                <a:latin typeface="Times New Roman" panose="02020603050405020304" pitchFamily="18" charset="0"/>
                <a:ea typeface="宋体" panose="02010600030101010101" pitchFamily="2" charset="-122"/>
                <a:cs typeface="+mn-cs"/>
              </a:rPr>
              <a:t>≥b</a:t>
            </a:r>
            <a:endParaRPr kumimoji="0" lang="en-US" altLang="zh-CN" b="1" kern="1200" cap="none" spc="0" normalizeH="0" baseline="0" noProof="0" dirty="0">
              <a:solidFill>
                <a:srgbClr val="FF0000"/>
              </a:solidFill>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endParaRPr kumimoji="0" lang="en-US" altLang="zh-CN" b="1"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spcBef>
                <a:spcPct val="50000"/>
              </a:spcBef>
              <a:buClrTx/>
              <a:buSzTx/>
              <a:buFontTx/>
              <a:buNone/>
              <a:defRPr/>
            </a:pPr>
            <a:endParaRPr kumimoji="0" lang="en-US" altLang="zh-CN" b="1"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spcBef>
                <a:spcPct val="50000"/>
              </a:spcBef>
              <a:buClrTx/>
              <a:buSzTx/>
              <a:buFontTx/>
              <a:buNone/>
              <a:defRPr/>
            </a:pPr>
            <a:endParaRPr kumimoji="0" lang="en-US" altLang="zh-CN" b="1"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spcBef>
                <a:spcPct val="50000"/>
              </a:spcBef>
              <a:buClrTx/>
              <a:buSzTx/>
              <a:buFontTx/>
              <a:buNone/>
              <a:defRPr/>
            </a:pPr>
            <a:endParaRPr kumimoji="0" lang="en-US" altLang="zh-CN" b="1"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spcBef>
                <a:spcPct val="50000"/>
              </a:spcBef>
              <a:buClrTx/>
              <a:buSzTx/>
              <a:buFontTx/>
              <a:buNone/>
              <a:defRPr/>
            </a:pPr>
            <a:r>
              <a:rPr kumimoji="0" lang="en-US" altLang="zh-CN" b="1" kern="1200" cap="none" spc="0" normalizeH="0" baseline="0" noProof="0" dirty="0">
                <a:latin typeface="Arial" panose="020B0604020202020204" pitchFamily="34" charset="0"/>
                <a:ea typeface="宋体" panose="02010600030101010101" pitchFamily="2" charset="-122"/>
                <a:cs typeface="+mn-cs"/>
              </a:rPr>
              <a:t>                                  </a:t>
            </a:r>
            <a:r>
              <a:rPr kumimoji="0" lang="en-US" altLang="zh-CN" b="1" kern="1200" cap="none" spc="0" normalizeH="0" baseline="0" noProof="0" dirty="0">
                <a:solidFill>
                  <a:srgbClr val="FF0000"/>
                </a:solidFill>
                <a:latin typeface="Arial" panose="020B0604020202020204" pitchFamily="34" charset="0"/>
                <a:ea typeface="宋体" panose="02010600030101010101" pitchFamily="2" charset="-122"/>
                <a:cs typeface="+mn-cs"/>
              </a:rPr>
              <a:t>   </a:t>
            </a:r>
            <a:r>
              <a:rPr kumimoji="0" lang="en-US" altLang="zh-CN" b="1" i="1" kern="1200" cap="none" spc="0" normalizeH="0" baseline="0" noProof="0" dirty="0">
                <a:solidFill>
                  <a:srgbClr val="FF0000"/>
                </a:solidFill>
                <a:latin typeface="Times New Roman" panose="02020603050405020304" pitchFamily="18" charset="0"/>
                <a:ea typeface="华文楷体" panose="02010600040101010101" pitchFamily="2" charset="-122"/>
                <a:cs typeface="+mn-cs"/>
              </a:rPr>
              <a:t>b </a:t>
            </a:r>
            <a:r>
              <a:rPr kumimoji="0" lang="en-US" altLang="zh-CN" b="1" i="1" kern="1200" cap="none" spc="0" normalizeH="0" baseline="0" noProof="0" dirty="0">
                <a:solidFill>
                  <a:srgbClr val="FF0000"/>
                </a:solidFill>
                <a:effectLst>
                  <a:outerShdw blurRad="38100" dist="38100" dir="2700000" algn="tl">
                    <a:srgbClr val="000000"/>
                  </a:outerShdw>
                </a:effectLst>
                <a:latin typeface="Times New Roman" panose="02020603050405020304" pitchFamily="18" charset="0"/>
                <a:ea typeface="华文楷体" panose="02010600040101010101" pitchFamily="2" charset="-122"/>
                <a:cs typeface="+mn-cs"/>
              </a:rPr>
              <a:t>/</a:t>
            </a:r>
            <a:r>
              <a:rPr kumimoji="0" lang="en-US" altLang="zh-CN" b="1" i="1" kern="1200" cap="none" spc="0" normalizeH="0" baseline="0" noProof="0" dirty="0">
                <a:solidFill>
                  <a:srgbClr val="FF0000"/>
                </a:solidFill>
                <a:latin typeface="Times New Roman" panose="02020603050405020304" pitchFamily="18" charset="0"/>
                <a:ea typeface="华文楷体" panose="02010600040101010101" pitchFamily="2" charset="-122"/>
                <a:cs typeface="+mn-cs"/>
              </a:rPr>
              <a:t> ||</a:t>
            </a:r>
            <a:r>
              <a:rPr kumimoji="0" lang="en-US" altLang="zh-CN" b="1" i="1" kern="1200" cap="none" spc="0" normalizeH="0" baseline="0" noProof="0" dirty="0" err="1">
                <a:solidFill>
                  <a:srgbClr val="FF0000"/>
                </a:solidFill>
                <a:latin typeface="Times New Roman" panose="02020603050405020304" pitchFamily="18" charset="0"/>
                <a:ea typeface="华文楷体" panose="02010600040101010101" pitchFamily="2" charset="-122"/>
                <a:cs typeface="+mn-cs"/>
              </a:rPr>
              <a:t>y</a:t>
            </a:r>
            <a:r>
              <a:rPr kumimoji="0" lang="en-US" altLang="zh-CN" b="1" i="1" kern="1200" cap="none" spc="0" normalizeH="0" baseline="-25000" noProof="0" dirty="0" err="1">
                <a:solidFill>
                  <a:srgbClr val="FF0000"/>
                </a:solidFill>
                <a:latin typeface="Times New Roman" panose="02020603050405020304" pitchFamily="18" charset="0"/>
                <a:ea typeface="华文楷体" panose="02010600040101010101" pitchFamily="2" charset="-122"/>
                <a:cs typeface="+mn-cs"/>
              </a:rPr>
              <a:t>i</a:t>
            </a:r>
            <a:r>
              <a:rPr kumimoji="0" lang="en-US" altLang="zh-CN" b="1" i="1" kern="1200" cap="none" spc="0" normalizeH="0" baseline="0" noProof="0" dirty="0">
                <a:solidFill>
                  <a:srgbClr val="FF0000"/>
                </a:solidFill>
                <a:latin typeface="Times New Roman" panose="02020603050405020304" pitchFamily="18" charset="0"/>
                <a:ea typeface="华文楷体" panose="02010600040101010101" pitchFamily="2" charset="-122"/>
                <a:cs typeface="+mn-cs"/>
              </a:rPr>
              <a:t>||</a:t>
            </a:r>
            <a:endParaRPr kumimoji="0" lang="en-US" altLang="zh-CN" b="1"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80000"/>
              </a:lnSpc>
              <a:spcBef>
                <a:spcPts val="50"/>
              </a:spcBef>
              <a:spcAft>
                <a:spcPts val="0"/>
              </a:spcAft>
              <a:buClrTx/>
              <a:buSzTx/>
              <a:buFontTx/>
              <a:buNone/>
              <a:defRPr/>
            </a:pPr>
            <a:endParaRPr kumimoji="0" lang="zh-CN" altLang="en-US" sz="2000" b="1" kern="1200" cap="none" spc="0" normalizeH="0" baseline="0" noProof="0" dirty="0">
              <a:solidFill>
                <a:schemeClr val="bg2">
                  <a:lumMod val="60000"/>
                  <a:lumOff val="40000"/>
                </a:schemeClr>
              </a:solidFill>
              <a:effectLst>
                <a:outerShdw blurRad="38100" dist="38100" dir="2700000" algn="tl">
                  <a:srgbClr val="000000"/>
                </a:outerShdw>
              </a:effectLst>
              <a:latin typeface="Arial" panose="020B0604020202020204" pitchFamily="34" charset="0"/>
              <a:ea typeface="华文楷体" panose="02010600040101010101" pitchFamily="2" charset="-122"/>
              <a:cs typeface="+mn-cs"/>
            </a:endParaRPr>
          </a:p>
          <a:p>
            <a:pPr marR="0" defTabSz="914400" eaLnBrk="1" hangingPunct="1">
              <a:lnSpc>
                <a:spcPct val="90000"/>
              </a:lnSpc>
              <a:spcBef>
                <a:spcPts val="50"/>
              </a:spcBef>
              <a:spcAft>
                <a:spcPts val="0"/>
              </a:spcAft>
              <a:buClrTx/>
              <a:buSzTx/>
              <a:buFontTx/>
              <a:buNone/>
              <a:defRPr/>
            </a:pPr>
            <a:endParaRPr kumimoji="0" lang="zh-CN" altLang="en-US" sz="2000" b="1" kern="1200" cap="none" spc="0" normalizeH="0" baseline="0" noProof="0" dirty="0">
              <a:solidFill>
                <a:schemeClr val="bg2">
                  <a:lumMod val="60000"/>
                  <a:lumOff val="40000"/>
                </a:schemeClr>
              </a:solidFill>
              <a:effectLst>
                <a:outerShdw blurRad="38100" dist="38100" dir="2700000" algn="tl">
                  <a:srgbClr val="000000"/>
                </a:outerShdw>
              </a:effectLst>
              <a:latin typeface="Arial" panose="020B0604020202020204" pitchFamily="34" charset="0"/>
              <a:ea typeface="华文楷体" panose="02010600040101010101" pitchFamily="2" charset="-122"/>
              <a:cs typeface="+mn-cs"/>
            </a:endParaRPr>
          </a:p>
          <a:p>
            <a:pPr marR="0" defTabSz="914400" eaLnBrk="1" hangingPunct="1">
              <a:lnSpc>
                <a:spcPct val="90000"/>
              </a:lnSpc>
              <a:spcBef>
                <a:spcPts val="50"/>
              </a:spcBef>
              <a:spcAft>
                <a:spcPts val="0"/>
              </a:spcAft>
              <a:buClrTx/>
              <a:buSzTx/>
              <a:buFontTx/>
              <a:buNone/>
              <a:defRPr/>
            </a:pPr>
            <a:r>
              <a:rPr kumimoji="0" lang="zh-CN" altLang="en-US" sz="2000" b="1" kern="1200" cap="none" spc="0" normalizeH="0" baseline="0" noProof="0" dirty="0">
                <a:solidFill>
                  <a:schemeClr val="bg2">
                    <a:lumMod val="60000"/>
                    <a:lumOff val="40000"/>
                  </a:schemeClr>
                </a:solidFill>
                <a:effectLst>
                  <a:outerShdw blurRad="38100" dist="38100" dir="2700000" algn="tl">
                    <a:srgbClr val="000000"/>
                  </a:outerShdw>
                </a:effectLst>
                <a:latin typeface="Arial" panose="020B0604020202020204" pitchFamily="34" charset="0"/>
                <a:ea typeface="华文楷体" panose="02010600040101010101" pitchFamily="2" charset="-122"/>
                <a:cs typeface="+mn-cs"/>
              </a:rPr>
              <a:t> </a:t>
            </a:r>
            <a:r>
              <a:rPr kumimoji="0" lang="en-US" altLang="zh-CN" sz="2000" b="1" kern="1200" cap="none" spc="0" normalizeH="0" baseline="0" noProof="0" dirty="0">
                <a:solidFill>
                  <a:schemeClr val="bg2">
                    <a:lumMod val="60000"/>
                    <a:lumOff val="40000"/>
                  </a:schemeClr>
                </a:solidFill>
                <a:effectLst>
                  <a:outerShdw blurRad="38100" dist="38100" dir="2700000" algn="tl">
                    <a:srgbClr val="000000"/>
                  </a:outerShdw>
                </a:effectLst>
                <a:latin typeface="Arial" panose="020B0604020202020204" pitchFamily="34" charset="0"/>
                <a:ea typeface="华文楷体" panose="02010600040101010101" pitchFamily="2" charset="-122"/>
                <a:cs typeface="+mn-cs"/>
              </a:rPr>
              <a:t>       </a:t>
            </a:r>
            <a:r>
              <a:rPr kumimoji="0" lang="zh-CN" altLang="en-US" sz="2000" b="1" kern="1200" cap="none" spc="0" normalizeH="0" baseline="0" noProof="0" dirty="0">
                <a:solidFill>
                  <a:schemeClr val="bg2">
                    <a:lumMod val="60000"/>
                    <a:lumOff val="40000"/>
                  </a:schemeClr>
                </a:solidFill>
                <a:effectLst>
                  <a:outerShdw blurRad="38100" dist="38100" dir="2700000" algn="tl">
                    <a:srgbClr val="000000"/>
                  </a:outerShdw>
                </a:effectLst>
                <a:latin typeface="Arial" panose="020B0604020202020204" pitchFamily="34" charset="0"/>
                <a:ea typeface="华文楷体" panose="02010600040101010101" pitchFamily="2" charset="-122"/>
                <a:cs typeface="+mn-cs"/>
              </a:rPr>
              <a:t>引入余量的解区</a:t>
            </a:r>
            <a:endParaRPr kumimoji="0" lang="zh-CN" altLang="en-US" sz="2000" b="1" kern="1200" cap="none" spc="0" normalizeH="0" baseline="0" noProof="0" dirty="0">
              <a:solidFill>
                <a:schemeClr val="bg2">
                  <a:lumMod val="60000"/>
                  <a:lumOff val="40000"/>
                </a:schemeClr>
              </a:solidFill>
              <a:effectLst>
                <a:outerShdw blurRad="38100" dist="38100" dir="2700000" algn="tl">
                  <a:srgbClr val="000000"/>
                </a:outerShdw>
              </a:effectLst>
              <a:latin typeface="Arial" panose="020B0604020202020204" pitchFamily="34" charset="0"/>
              <a:ea typeface="华文楷体" panose="0201060004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7042">
                                            <p:txEl>
                                              <p:pRg st="0" end="0"/>
                                            </p:txEl>
                                          </p:spTgt>
                                        </p:tgtEl>
                                        <p:attrNameLst>
                                          <p:attrName>style.visibility</p:attrName>
                                        </p:attrNameLst>
                                      </p:cBhvr>
                                      <p:to>
                                        <p:strVal val="visible"/>
                                      </p:to>
                                    </p:set>
                                    <p:animEffect transition="in" filter="slide(fromBottom)">
                                      <p:cBhvr>
                                        <p:cTn id="7" dur="2000"/>
                                        <p:tgtEl>
                                          <p:spTgt spid="870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66"/>
                                        </p:tgtEl>
                                        <p:attrNameLst>
                                          <p:attrName>style.visibility</p:attrName>
                                        </p:attrNameLst>
                                      </p:cBhvr>
                                      <p:to>
                                        <p:strVal val="visible"/>
                                      </p:to>
                                    </p:set>
                                    <p:animEffect transition="in" filter="wipe(left)">
                                      <p:cBhvr>
                                        <p:cTn id="17" dur="1000"/>
                                        <p:tgtEl>
                                          <p:spTgt spid="8706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7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uiExpand="1" build="p"/>
      <p:bldP spid="87066" grpId="0" bldLvl="0" animBg="1"/>
      <p:bldP spid="8706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文本占位符 20482"/>
          <p:cNvSpPr>
            <a:spLocks noGrp="1"/>
          </p:cNvSpPr>
          <p:nvPr>
            <p:ph type="body" idx="1"/>
          </p:nvPr>
        </p:nvSpPr>
        <p:spPr>
          <a:xfrm>
            <a:off x="611188" y="116840"/>
            <a:ext cx="8064500" cy="5832475"/>
          </a:xfrm>
        </p:spPr>
        <p:txBody>
          <a:bodyPr/>
          <a:lstStyle/>
          <a:p>
            <a:pPr marL="0" indent="0">
              <a:spcBef>
                <a:spcPct val="0"/>
              </a:spcBef>
              <a:buNone/>
            </a:pPr>
            <a:endParaRPr lang="en-US" altLang="zh-CN" sz="2800" dirty="0">
              <a:latin typeface="Times New Roman" panose="02020603050405020304" pitchFamily="18" charset="0"/>
              <a:ea typeface="黑体" panose="02010609060101010101" pitchFamily="2" charset="-122"/>
            </a:endParaRPr>
          </a:p>
          <a:p>
            <a:pPr>
              <a:spcBef>
                <a:spcPct val="0"/>
              </a:spcBef>
            </a:pP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为了解不等式组</a:t>
            </a:r>
            <a:r>
              <a:rPr lang="zh-CN" altLang="en-US" sz="2800" dirty="0">
                <a:latin typeface="Times New Roman" panose="02020603050405020304" pitchFamily="18" charset="0"/>
                <a:ea typeface="黑体" panose="02010609060101010101" pitchFamily="2" charset="-122"/>
              </a:rPr>
              <a:t> </a:t>
            </a:r>
            <a:r>
              <a:rPr lang="en-US" altLang="zh-CN" sz="2800" b="1" i="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en-US" altLang="zh-CN" sz="2800" i="1" baseline="30000" err="1">
                <a:latin typeface="Times New Roman" panose="02020603050405020304" pitchFamily="18" charset="0"/>
                <a:ea typeface="黑体" panose="02010609060101010101" pitchFamily="2" charset="-122"/>
              </a:rPr>
              <a:t>T</a:t>
            </a:r>
            <a:r>
              <a:rPr lang="en-US" altLang="zh-CN" sz="2800" b="1" i="1" err="1">
                <a:latin typeface="Times New Roman" panose="02020603050405020304" pitchFamily="18" charset="0"/>
                <a:ea typeface="黑体" panose="02010609060101010101" pitchFamily="2" charset="-122"/>
              </a:rPr>
              <a:t>y</a:t>
            </a:r>
            <a:r>
              <a:rPr lang="en-US" altLang="zh-CN" sz="2800" i="1" baseline="-25000" err="1">
                <a:latin typeface="Times New Roman" panose="02020603050405020304" pitchFamily="18" charset="0"/>
                <a:ea typeface="黑体" panose="02010609060101010101" pitchFamily="2" charset="-122"/>
              </a:rPr>
              <a:t>n</a:t>
            </a:r>
            <a:r>
              <a:rPr lang="en-US" altLang="zh-CN" sz="2800">
                <a:latin typeface="Times New Roman" panose="02020603050405020304" pitchFamily="18" charset="0"/>
                <a:ea typeface="黑体" panose="02010609060101010101" pitchFamily="2" charset="-122"/>
              </a:rPr>
              <a:t>&gt;0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需要构建一个准则函数（感知准则函数），并找采用优化算法求解。</a:t>
            </a:r>
            <a:endParaRPr lang="zh-CN" altLang="en-US" sz="2800" dirty="0">
              <a:latin typeface="Times New Roman" panose="02020603050405020304" pitchFamily="18" charset="0"/>
              <a:ea typeface="黑体" panose="02010609060101010101" pitchFamily="2" charset="-122"/>
            </a:endParaRPr>
          </a:p>
          <a:p>
            <a:pPr marL="0" indent="0">
              <a:buNone/>
            </a:pPr>
            <a:endPar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6211" name="Rectangle 3"/>
          <p:cNvSpPr>
            <a:spLocks noGrp="1" noChangeArrowheads="1"/>
          </p:cNvSpPr>
          <p:nvPr/>
        </p:nvSpPr>
        <p:spPr>
          <a:xfrm>
            <a:off x="1439863" y="2025650"/>
            <a:ext cx="6161088" cy="1008063"/>
          </a:xfrm>
          <a:prstGeom prst="rect">
            <a:avLst/>
          </a:prstGeom>
          <a:noFill/>
          <a:ln>
            <a:noFill/>
          </a:ln>
          <a:effectLst/>
        </p:spPr>
        <p:txBody>
          <a:bodyPr vert="horz" wrap="square" lIns="0" tIns="45720" rIns="18000" bIns="45720" numCol="1" anchor="t" anchorCtr="0" compatLnSpc="1">
            <a:norm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1143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0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mn-lt"/>
                <a:ea typeface="+mn-ea"/>
                <a:cs typeface="+mn-cs"/>
              </a:rPr>
              <a:t>最直观的准则函数定义是</a:t>
            </a:r>
            <a:r>
              <a:rPr kumimoji="0" lang="zh-CN" altLang="en-US" sz="20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mn-lt"/>
                <a:ea typeface="+mn-ea"/>
                <a:cs typeface="+mn-cs"/>
              </a:rPr>
              <a:t>最少错分样本数准则</a:t>
            </a:r>
            <a:r>
              <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a:t>
            </a:r>
            <a:endPar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1143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0" lang="en-US" altLang="zh-CN" sz="2000" b="1" i="1"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J</a:t>
            </a:r>
            <a:r>
              <a:rPr kumimoji="0" lang="en-US" altLang="zh-CN" sz="2000" b="1" i="0" u="none" strike="noStrike" kern="1200" cap="none" spc="0" normalizeH="0" baseline="-2500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 </a:t>
            </a:r>
            <a:r>
              <a:rPr kumimoji="0" lang="en-US" altLang="zh-CN" sz="20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0" lang="en-US" altLang="zh-CN" sz="2000" b="1" i="1"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a:t>
            </a:r>
            <a:r>
              <a:rPr kumimoji="0" lang="en-US" altLang="zh-CN" sz="20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 </a:t>
            </a:r>
            <a:r>
              <a:rPr kumimoji="0" lang="en-US" altLang="zh-CN" sz="20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mn-lt"/>
                <a:ea typeface="+mn-ea"/>
                <a:cs typeface="+mn-cs"/>
              </a:rPr>
              <a:t>= </a:t>
            </a:r>
            <a:r>
              <a:rPr kumimoji="0" lang="zh-CN" altLang="en-US" sz="20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mn-lt"/>
                <a:ea typeface="+mn-ea"/>
                <a:cs typeface="+mn-cs"/>
              </a:rPr>
              <a:t>样本集合中被错误分类的样本个数；</a:t>
            </a:r>
            <a:endParaRPr kumimoji="0" lang="zh-CN" altLang="en-US" sz="20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mn-lt"/>
              <a:ea typeface="+mn-ea"/>
              <a:cs typeface="+mn-cs"/>
            </a:endParaRPr>
          </a:p>
        </p:txBody>
      </p:sp>
      <p:pic>
        <p:nvPicPr>
          <p:cNvPr id="92164" name="Picture 4"/>
          <p:cNvPicPr>
            <a:picLocks noChangeAspect="1"/>
          </p:cNvPicPr>
          <p:nvPr/>
        </p:nvPicPr>
        <p:blipFill>
          <a:blip r:embed="rId1"/>
          <a:stretch>
            <a:fillRect/>
          </a:stretch>
        </p:blipFill>
        <p:spPr>
          <a:xfrm>
            <a:off x="2897188" y="3105150"/>
            <a:ext cx="3349625" cy="2890838"/>
          </a:xfrm>
          <a:prstGeom prst="rect">
            <a:avLst/>
          </a:prstGeom>
          <a:noFill/>
          <a:ln w="9525">
            <a:noFill/>
          </a:ln>
        </p:spPr>
      </p:pic>
      <p:sp>
        <p:nvSpPr>
          <p:cNvPr id="5" name="矩形 4"/>
          <p:cNvSpPr/>
          <p:nvPr/>
        </p:nvSpPr>
        <p:spPr>
          <a:xfrm>
            <a:off x="2195513" y="4868863"/>
            <a:ext cx="5078413"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如何构造</a:t>
            </a:r>
            <a:r>
              <a:rPr kumimoji="0" lang="zh-CN" altLang="en-US" sz="36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准则</a:t>
            </a:r>
            <a:r>
              <a:rPr kumimoji="0" lang="en-US" altLang="zh-CN" sz="36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zh-CN" altLang="en-US" sz="36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代价</a:t>
            </a:r>
            <a:r>
              <a:rPr kumimoji="0" lang="en-US" altLang="zh-CN" sz="36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0" lang="zh-CN" altLang="en-US" sz="36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函数</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endPar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62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92164"/>
                                        </p:tgtEl>
                                        <p:attrNameLst>
                                          <p:attrName>style.visibility</p:attrName>
                                        </p:attrNameLst>
                                      </p:cBhvr>
                                      <p:to>
                                        <p:strVal val="visible"/>
                                      </p:to>
                                    </p:set>
                                    <p:animEffect transition="in" filter="diamond(in)">
                                      <p:cBhvr>
                                        <p:cTn id="11" dur="2000"/>
                                        <p:tgtEl>
                                          <p:spTgt spid="92164"/>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animBg="1"/>
      <p:bldP spid="606211" grpId="1" animBg="1"/>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文本占位符 18434"/>
          <p:cNvSpPr>
            <a:spLocks noGrp="1"/>
          </p:cNvSpPr>
          <p:nvPr>
            <p:ph type="body" idx="1"/>
          </p:nvPr>
        </p:nvSpPr>
        <p:spPr>
          <a:xfrm>
            <a:off x="684213" y="476250"/>
            <a:ext cx="8064500" cy="5772150"/>
          </a:xfrm>
        </p:spPr>
        <p:txBody>
          <a:bodyPr/>
          <a:lstStyle/>
          <a:p>
            <a:pPr>
              <a:lnSpc>
                <a:spcPct val="75000"/>
              </a:lnSpc>
              <a:spcBef>
                <a:spcPct val="30000"/>
              </a:spcBef>
              <a:buNone/>
            </a:pP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⑴感知准则函数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(perceptron criterion function)</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lnSpc>
                <a:spcPct val="75000"/>
              </a:lnSpc>
              <a:spcBef>
                <a:spcPct val="30000"/>
              </a:spcBef>
              <a:buNone/>
            </a:pPr>
            <a:r>
              <a:rPr lang="en-US" altLang="zh-CN" sz="280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定义</a:t>
            </a:r>
            <a:endParaRPr lang="zh-CN" altLang="en-US" sz="2800" dirty="0">
              <a:latin typeface="Times New Roman" panose="02020603050405020304" pitchFamily="18" charset="0"/>
              <a:ea typeface="黑体" panose="02010609060101010101" pitchFamily="2" charset="-122"/>
            </a:endParaRPr>
          </a:p>
          <a:p>
            <a:pPr>
              <a:lnSpc>
                <a:spcPct val="75000"/>
              </a:lnSpc>
            </a:pPr>
            <a:endParaRPr lang="zh-CN" altLang="en-US" sz="2800">
              <a:latin typeface="Times New Roman" panose="02020603050405020304" pitchFamily="18" charset="0"/>
              <a:ea typeface="黑体" panose="02010609060101010101" pitchFamily="2" charset="-122"/>
            </a:endParaRPr>
          </a:p>
          <a:p>
            <a:pPr>
              <a:lnSpc>
                <a:spcPct val="75000"/>
              </a:lnSpc>
              <a:buNone/>
            </a:pPr>
            <a:r>
              <a:rPr lang="zh-CN" altLang="en-US" sz="2800">
                <a:latin typeface="Times New Roman" panose="02020603050405020304" pitchFamily="18" charset="0"/>
                <a:ea typeface="黑体" panose="02010609060101010101" pitchFamily="2" charset="-122"/>
              </a:rPr>
              <a:t>    </a:t>
            </a:r>
            <a:endParaRPr lang="zh-CN" altLang="en-US" sz="2800">
              <a:latin typeface="Times New Roman" panose="02020603050405020304" pitchFamily="18" charset="0"/>
              <a:ea typeface="黑体" panose="02010609060101010101" pitchFamily="2" charset="-122"/>
            </a:endParaRPr>
          </a:p>
          <a:p>
            <a:pPr>
              <a:lnSpc>
                <a:spcPct val="75000"/>
              </a:lnSpc>
              <a:buNone/>
            </a:pPr>
            <a:r>
              <a:rPr lang="zh-CN" altLang="en-US" sz="280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式中</a:t>
            </a:r>
            <a:r>
              <a:rPr lang="en-US" altLang="zh-CN" sz="2800" b="1" i="1" dirty="0">
                <a:solidFill>
                  <a:schemeClr val="bg2">
                    <a:lumMod val="60000"/>
                    <a:lumOff val="40000"/>
                  </a:schemeClr>
                </a:solidFill>
                <a:latin typeface="Times New Roman" panose="02020603050405020304" pitchFamily="18" charset="0"/>
                <a:ea typeface="黑体" panose="02010609060101010101" pitchFamily="2" charset="-122"/>
              </a:rPr>
              <a:t>Y</a:t>
            </a:r>
            <a:r>
              <a:rPr lang="en-US" altLang="zh-CN" sz="2800" b="1" i="1" baseline="-25000" dirty="0">
                <a:solidFill>
                  <a:schemeClr val="bg2">
                    <a:lumMod val="60000"/>
                    <a:lumOff val="40000"/>
                  </a:schemeClr>
                </a:solidFill>
                <a:latin typeface="Times New Roman" panose="02020603050405020304" pitchFamily="18" charset="0"/>
                <a:ea typeface="黑体" panose="02010609060101010101" pitchFamily="2" charset="-122"/>
              </a:rPr>
              <a:t>a</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为被权向量</a:t>
            </a:r>
            <a:r>
              <a:rPr lang="en-US" altLang="zh-CN" sz="2800" b="1" i="1">
                <a:solidFill>
                  <a:schemeClr val="bg2">
                    <a:lumMod val="60000"/>
                    <a:lumOff val="40000"/>
                  </a:schemeClr>
                </a:solidFill>
                <a:latin typeface="Times New Roman" panose="02020603050405020304" pitchFamily="18" charset="0"/>
                <a:ea typeface="黑体" panose="02010609060101010101" pitchFamily="2" charset="-122"/>
              </a:rPr>
              <a:t>a</a:t>
            </a:r>
            <a:r>
              <a:rPr lang="zh-CN" altLang="en-US" sz="2400" b="1" noProof="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误分样本集合</a:t>
            </a:r>
            <a:r>
              <a:rPr lang="zh-CN" altLang="en-US" sz="2800" dirty="0">
                <a:latin typeface="Times New Roman" panose="02020603050405020304" pitchFamily="18" charset="0"/>
                <a:ea typeface="黑体" panose="02010609060101010101" pitchFamily="2" charset="-122"/>
              </a:rPr>
              <a:t>。</a:t>
            </a:r>
            <a:endParaRPr lang="zh-CN" altLang="en-US" sz="2800" dirty="0">
              <a:latin typeface="Times New Roman" panose="02020603050405020304" pitchFamily="18" charset="0"/>
              <a:ea typeface="黑体" panose="02010609060101010101" pitchFamily="2" charset="-122"/>
            </a:endParaRPr>
          </a:p>
          <a:p>
            <a:pPr>
              <a:buNone/>
            </a:pPr>
            <a:r>
              <a:rPr lang="zh-CN" altLang="en-US" sz="2800" dirty="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只有</a:t>
            </a:r>
            <a:r>
              <a:rPr lang="en-US" altLang="zh-CN"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solidFill>
                  <a:schemeClr val="bg2">
                    <a:lumMod val="60000"/>
                    <a:lumOff val="40000"/>
                  </a:schemeClr>
                </a:solidFill>
                <a:latin typeface="Times New Roman" panose="02020603050405020304" pitchFamily="18" charset="0"/>
                <a:ea typeface="黑体" panose="02010609060101010101" pitchFamily="2" charset="-122"/>
                <a:sym typeface="+mn-ea"/>
              </a:rPr>
              <a:t>Y</a:t>
            </a:r>
            <a:r>
              <a:rPr lang="en-US" altLang="zh-CN" sz="2800" b="1" i="1" baseline="-25000" dirty="0">
                <a:solidFill>
                  <a:schemeClr val="bg2">
                    <a:lumMod val="60000"/>
                    <a:lumOff val="40000"/>
                  </a:schemeClr>
                </a:solidFill>
                <a:latin typeface="Times New Roman" panose="02020603050405020304" pitchFamily="18" charset="0"/>
                <a:ea typeface="黑体" panose="02010609060101010101" pitchFamily="2" charset="-122"/>
                <a:sym typeface="+mn-ea"/>
              </a:rPr>
              <a:t>a</a:t>
            </a:r>
            <a:r>
              <a:rPr lang="zh-CN" altLang="en-US" sz="2800" dirty="0">
                <a:solidFill>
                  <a:schemeClr val="bg2">
                    <a:lumMod val="60000"/>
                    <a:lumOff val="40000"/>
                  </a:schemeClr>
                </a:solidFill>
                <a:latin typeface="Times New Roman" panose="02020603050405020304" pitchFamily="18" charset="0"/>
                <a:ea typeface="黑体" panose="02010609060101010101" pitchFamily="2" charset="-122"/>
              </a:rPr>
              <a:t>＝</a:t>
            </a:r>
            <a:r>
              <a:rPr lang="en-US" altLang="zh-CN" sz="2800" b="1" i="1">
                <a:solidFill>
                  <a:schemeClr val="bg2">
                    <a:lumMod val="60000"/>
                    <a:lumOff val="40000"/>
                  </a:schemeClr>
                </a:solidFill>
                <a:latin typeface="Symbol" panose="05050102010706020507" pitchFamily="18" charset="2"/>
                <a:ea typeface="黑体" panose="02010609060101010101" pitchFamily="2" charset="-122"/>
              </a:rPr>
              <a:t>f</a:t>
            </a:r>
            <a:r>
              <a:rPr lang="en-US" altLang="zh-CN" sz="2800" i="1">
                <a:solidFill>
                  <a:schemeClr val="bg2">
                    <a:lumMod val="60000"/>
                    <a:lumOff val="40000"/>
                  </a:schemeClr>
                </a:solidFill>
                <a:latin typeface="Symbol" panose="05050102010706020507" pitchFamily="18" charset="2"/>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(空集)时，</a:t>
            </a:r>
            <a:r>
              <a:rPr lang="en-US" altLang="zh-CN" sz="2800" i="1" err="1">
                <a:solidFill>
                  <a:schemeClr val="bg2">
                    <a:lumMod val="60000"/>
                    <a:lumOff val="40000"/>
                  </a:schemeClr>
                </a:solidFill>
                <a:latin typeface="Times New Roman" panose="02020603050405020304" pitchFamily="18" charset="0"/>
                <a:ea typeface="黑体" panose="02010609060101010101" pitchFamily="2" charset="-122"/>
              </a:rPr>
              <a:t>J</a:t>
            </a:r>
            <a:r>
              <a:rPr lang="en-US" altLang="zh-CN" sz="2800" i="1" baseline="-25000" err="1">
                <a:solidFill>
                  <a:schemeClr val="bg2">
                    <a:lumMod val="60000"/>
                    <a:lumOff val="40000"/>
                  </a:schemeClr>
                </a:solidFill>
                <a:latin typeface="Times New Roman" panose="02020603050405020304" pitchFamily="18" charset="0"/>
                <a:ea typeface="黑体" panose="02010609060101010101" pitchFamily="2" charset="-122"/>
              </a:rPr>
              <a:t>p</a:t>
            </a: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 (</a:t>
            </a:r>
            <a:r>
              <a:rPr lang="en-US" altLang="zh-CN" sz="2800" b="1" i="1">
                <a:solidFill>
                  <a:schemeClr val="bg2">
                    <a:lumMod val="60000"/>
                    <a:lumOff val="40000"/>
                  </a:schemeClr>
                </a:solidFill>
                <a:latin typeface="Times New Roman" panose="02020603050405020304" pitchFamily="18" charset="0"/>
                <a:ea typeface="黑体" panose="02010609060101010101" pitchFamily="2" charset="-122"/>
              </a:rPr>
              <a:t>a</a:t>
            </a: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 = 0</a:t>
            </a:r>
            <a:r>
              <a:rPr lang="zh-CN" altLang="en-US" sz="2800">
                <a:latin typeface="Times New Roman" panose="02020603050405020304" pitchFamily="18" charset="0"/>
                <a:ea typeface="黑体" panose="02010609060101010101" pitchFamily="2" charset="-122"/>
              </a:rPr>
              <a:t>，</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此时的</a:t>
            </a:r>
            <a:r>
              <a:rPr lang="en-US" altLang="zh-CN" sz="2800" b="1" i="1">
                <a:solidFill>
                  <a:schemeClr val="bg2">
                    <a:lumMod val="60000"/>
                    <a:lumOff val="40000"/>
                  </a:schemeClr>
                </a:solidFill>
                <a:latin typeface="Times New Roman" panose="02020603050405020304" pitchFamily="18" charset="0"/>
                <a:ea typeface="黑体" panose="02010609060101010101" pitchFamily="2" charset="-122"/>
                <a:sym typeface="+mn-ea"/>
              </a:rPr>
              <a:t>a</a:t>
            </a:r>
            <a:r>
              <a:rPr lang="zh-CN" altLang="en-US" sz="2800">
                <a:latin typeface="Times New Roman" panose="02020603050405020304" pitchFamily="18" charset="0"/>
                <a:ea typeface="黑体" panose="02010609060101010101" pitchFamily="2" charset="-122"/>
              </a:rPr>
              <a:t>，</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即为所要的解向量</a:t>
            </a:r>
            <a:r>
              <a:rPr lang="en-US" altLang="zh-CN" sz="2800" b="1" i="1">
                <a:solidFill>
                  <a:schemeClr val="bg2">
                    <a:lumMod val="60000"/>
                    <a:lumOff val="40000"/>
                  </a:schemeClr>
                </a:solidFill>
                <a:latin typeface="Times New Roman" panose="02020603050405020304" pitchFamily="18" charset="0"/>
                <a:ea typeface="黑体" panose="02010609060101010101" pitchFamily="2" charset="-122"/>
                <a:sym typeface="+mn-ea"/>
              </a:rPr>
              <a:t>a</a:t>
            </a:r>
            <a:r>
              <a:rPr lang="en-US" altLang="zh-CN" sz="2800" baseline="30000">
                <a:solidFill>
                  <a:schemeClr val="bg2">
                    <a:lumMod val="60000"/>
                    <a:lumOff val="40000"/>
                  </a:schemeClr>
                </a:solidFill>
                <a:latin typeface="Times New Roman" panose="02020603050405020304" pitchFamily="18" charset="0"/>
                <a:ea typeface="黑体" panose="02010609060101010101" pitchFamily="2" charset="-122"/>
              </a:rPr>
              <a:t>*</a:t>
            </a:r>
            <a:r>
              <a:rPr lang="zh-CN" altLang="en-US" sz="2800" dirty="0">
                <a:latin typeface="Times New Roman" panose="02020603050405020304" pitchFamily="18" charset="0"/>
                <a:ea typeface="黑体" panose="02010609060101010101" pitchFamily="2" charset="-122"/>
              </a:rPr>
              <a:t>。</a:t>
            </a:r>
            <a:endParaRPr lang="zh-CN" altLang="en-US" sz="2800" dirty="0">
              <a:latin typeface="Times New Roman" panose="02020603050405020304" pitchFamily="18" charset="0"/>
              <a:ea typeface="黑体" panose="02010609060101010101" pitchFamily="2" charset="-122"/>
            </a:endParaRPr>
          </a:p>
          <a:p>
            <a:pPr>
              <a:buNone/>
            </a:pPr>
            <a:r>
              <a:rPr lang="zh-CN" altLang="en-US" sz="2800" dirty="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这函数最早用在脑模型感知器上，故称</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感知准则函数</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也是神经网络基础。</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lnSpc>
                <a:spcPct val="90000"/>
              </a:lnSpc>
              <a:buNone/>
            </a:pP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⑵优化方法：梯度下降法</a:t>
            </a:r>
            <a:endParaRPr lang="zh-CN" altLang="en-US" sz="2800" dirty="0">
              <a:solidFill>
                <a:schemeClr val="bg2">
                  <a:lumMod val="60000"/>
                  <a:lumOff val="40000"/>
                </a:schemeClr>
              </a:solidFill>
              <a:latin typeface="Times New Roman" panose="02020603050405020304" pitchFamily="18" charset="0"/>
              <a:ea typeface="黑体" panose="02010609060101010101" pitchFamily="2" charset="-122"/>
            </a:endParaRPr>
          </a:p>
          <a:p>
            <a:pPr>
              <a:lnSpc>
                <a:spcPct val="90000"/>
              </a:lnSpc>
              <a:buNone/>
            </a:pPr>
            <a:r>
              <a:rPr lang="zh-CN" altLang="en-US" sz="2800" dirty="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函数</a:t>
            </a:r>
            <a:r>
              <a:rPr lang="en-US" altLang="zh-CN" sz="2800" i="1" err="1">
                <a:latin typeface="Times New Roman" panose="02020603050405020304" pitchFamily="18" charset="0"/>
                <a:ea typeface="黑体" panose="02010609060101010101" pitchFamily="2" charset="-122"/>
              </a:rPr>
              <a:t>J</a:t>
            </a:r>
            <a:r>
              <a:rPr lang="en-US" altLang="zh-CN" sz="2800" i="1" baseline="-25000" err="1">
                <a:latin typeface="Times New Roman" panose="02020603050405020304" pitchFamily="18" charset="0"/>
                <a:ea typeface="黑体" panose="02010609060101010101" pitchFamily="2" charset="-122"/>
              </a:rPr>
              <a:t>p</a:t>
            </a:r>
            <a:r>
              <a:rPr lang="en-US" altLang="zh-CN" sz="2800">
                <a:latin typeface="Times New Roman" panose="02020603050405020304" pitchFamily="18" charset="0"/>
                <a:ea typeface="黑体" panose="02010609060101010101" pitchFamily="2" charset="-122"/>
              </a:rPr>
              <a:t> (</a:t>
            </a:r>
            <a:r>
              <a:rPr lang="en-US" altLang="zh-CN" sz="2800" i="1">
                <a:latin typeface="Times New Roman" panose="02020603050405020304" pitchFamily="18" charset="0"/>
                <a:ea typeface="黑体" panose="02010609060101010101" pitchFamily="2" charset="-122"/>
              </a:rPr>
              <a:t>a</a:t>
            </a:r>
            <a:r>
              <a:rPr lang="en-US" altLang="zh-CN" sz="280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在某点</a:t>
            </a:r>
            <a:r>
              <a:rPr lang="en-US" altLang="zh-CN" sz="2400" b="1" i="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i="1" baseline="-25000" err="1">
                <a:latin typeface="Times New Roman" panose="02020603050405020304" pitchFamily="18" charset="0"/>
                <a:ea typeface="黑体" panose="02010609060101010101" pitchFamily="2" charset="-122"/>
              </a:rPr>
              <a:t>k</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处梯度是一个向量     </a:t>
            </a:r>
            <a:endParaRPr lang="zh-CN" altLang="en-US" sz="2400" b="1" i="1">
              <a:latin typeface="Times New Roman" panose="02020603050405020304" pitchFamily="18" charset="0"/>
              <a:ea typeface="黑体" panose="02010609060101010101" pitchFamily="2" charset="-122"/>
            </a:endParaRPr>
          </a:p>
        </p:txBody>
      </p:sp>
      <p:graphicFrame>
        <p:nvGraphicFramePr>
          <p:cNvPr id="18436" name="对象 18435"/>
          <p:cNvGraphicFramePr/>
          <p:nvPr/>
        </p:nvGraphicFramePr>
        <p:xfrm>
          <a:off x="2843689" y="1340803"/>
          <a:ext cx="2761615" cy="771525"/>
        </p:xfrm>
        <a:graphic>
          <a:graphicData uri="http://schemas.openxmlformats.org/presentationml/2006/ole">
            <mc:AlternateContent xmlns:mc="http://schemas.openxmlformats.org/markup-compatibility/2006">
              <mc:Choice xmlns:v="urn:schemas-microsoft-com:vml" Requires="v">
                <p:oleObj spid="_x0000_s2" name="" r:id="rId1" imgW="1193800" imgH="368300" progId="Equation.3">
                  <p:embed/>
                </p:oleObj>
              </mc:Choice>
              <mc:Fallback>
                <p:oleObj name="" r:id="rId1" imgW="1193800" imgH="368300" progId="Equation.3">
                  <p:embed/>
                  <p:pic>
                    <p:nvPicPr>
                      <p:cNvPr id="0" name="图片 3151"/>
                      <p:cNvPicPr/>
                      <p:nvPr/>
                    </p:nvPicPr>
                    <p:blipFill>
                      <a:blip r:embed="rId2"/>
                      <a:stretch>
                        <a:fillRect/>
                      </a:stretch>
                    </p:blipFill>
                    <p:spPr>
                      <a:xfrm>
                        <a:off x="2843689" y="1340803"/>
                        <a:ext cx="2761615" cy="771525"/>
                      </a:xfrm>
                      <a:prstGeom prst="rect">
                        <a:avLst/>
                      </a:prstGeom>
                      <a:noFill/>
                      <a:ln w="38100">
                        <a:noFill/>
                        <a:miter/>
                      </a:ln>
                    </p:spPr>
                  </p:pic>
                </p:oleObj>
              </mc:Fallback>
            </mc:AlternateContent>
          </a:graphicData>
        </a:graphic>
      </p:graphicFrame>
      <p:graphicFrame>
        <p:nvGraphicFramePr>
          <p:cNvPr id="18437" name="对象 18436"/>
          <p:cNvGraphicFramePr/>
          <p:nvPr/>
        </p:nvGraphicFramePr>
        <p:xfrm>
          <a:off x="2051844" y="5157470"/>
          <a:ext cx="3241040" cy="892175"/>
        </p:xfrm>
        <a:graphic>
          <a:graphicData uri="http://schemas.openxmlformats.org/presentationml/2006/ole">
            <mc:AlternateContent xmlns:mc="http://schemas.openxmlformats.org/markup-compatibility/2006">
              <mc:Choice xmlns:v="urn:schemas-microsoft-com:vml" Requires="v">
                <p:oleObj spid="_x0000_s3" name="" r:id="rId3" imgW="1739900" imgH="469900" progId="Equation.3">
                  <p:embed/>
                </p:oleObj>
              </mc:Choice>
              <mc:Fallback>
                <p:oleObj name="" r:id="rId3" imgW="1739900" imgH="469900" progId="Equation.3">
                  <p:embed/>
                  <p:pic>
                    <p:nvPicPr>
                      <p:cNvPr id="0" name="图片 3150"/>
                      <p:cNvPicPr/>
                      <p:nvPr/>
                    </p:nvPicPr>
                    <p:blipFill>
                      <a:blip r:embed="rId4"/>
                      <a:stretch>
                        <a:fillRect/>
                      </a:stretch>
                    </p:blipFill>
                    <p:spPr>
                      <a:xfrm>
                        <a:off x="2051844" y="5157470"/>
                        <a:ext cx="3241040" cy="892175"/>
                      </a:xfrm>
                      <a:prstGeom prst="rect">
                        <a:avLst/>
                      </a:prstGeom>
                      <a:noFill/>
                      <a:ln w="38100">
                        <a:noFill/>
                        <a:miter/>
                      </a:ln>
                    </p:spPr>
                  </p:pic>
                </p:oleObj>
              </mc:Fallback>
            </mc:AlternateContent>
          </a:graphicData>
        </a:graphic>
      </p:graphicFrame>
      <p:sp>
        <p:nvSpPr>
          <p:cNvPr id="5" name="文本框 4"/>
          <p:cNvSpPr txBox="1"/>
          <p:nvPr/>
        </p:nvSpPr>
        <p:spPr>
          <a:xfrm>
            <a:off x="1349375" y="4616450"/>
            <a:ext cx="4255770" cy="497205"/>
          </a:xfrm>
          <a:prstGeom prst="rect">
            <a:avLst/>
          </a:prstGeom>
          <a:noFill/>
        </p:spPr>
        <p:txBody>
          <a:bodyPr wrap="none" rtlCol="0" anchor="t">
            <a:spAutoFit/>
          </a:bodyPr>
          <a:lstStyle/>
          <a:p>
            <a:pPr>
              <a:lnSpc>
                <a:spcPct val="110000"/>
              </a:lnSpc>
              <a:buClrTx/>
              <a:buSzTx/>
              <a:buFontTx/>
            </a:pP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用迭代算法从</a:t>
            </a:r>
            <a:r>
              <a:rPr lang="en-US" altLang="zh-CN" sz="2400" b="1" i="1">
                <a:latin typeface="Times New Roman" panose="02020603050405020304" pitchFamily="18" charset="0"/>
                <a:sym typeface="+mn-ea"/>
              </a:rPr>
              <a:t>a</a:t>
            </a:r>
            <a:r>
              <a:rPr lang="en-US" altLang="zh-CN" sz="2400" i="1" baseline="-25000" err="1">
                <a:latin typeface="Times New Roman" panose="02020603050405020304" pitchFamily="18" charset="0"/>
                <a:sym typeface="+mn-ea"/>
              </a:rPr>
              <a:t>k</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推出</a:t>
            </a:r>
            <a:r>
              <a:rPr lang="en-US" altLang="zh-CN" sz="2400" b="1" i="1">
                <a:latin typeface="Times New Roman" panose="02020603050405020304" pitchFamily="18" charset="0"/>
                <a:sym typeface="+mn-ea"/>
              </a:rPr>
              <a:t>a</a:t>
            </a:r>
            <a:r>
              <a:rPr lang="en-US" altLang="zh-CN" sz="2400" i="1" baseline="-25000">
                <a:latin typeface="Times New Roman" panose="02020603050405020304" pitchFamily="18" charset="0"/>
                <a:sym typeface="+mn-ea"/>
              </a:rPr>
              <a:t>k+</a:t>
            </a:r>
            <a:r>
              <a:rPr lang="en-US" altLang="zh-CN" sz="2400" baseline="-25000">
                <a:latin typeface="Times New Roman" panose="02020603050405020304" pitchFamily="18" charset="0"/>
                <a:sym typeface="+mn-ea"/>
              </a:rPr>
              <a:t>1</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权向量</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graphicFrame>
        <p:nvGraphicFramePr>
          <p:cNvPr id="80900" name="对象 80899"/>
          <p:cNvGraphicFramePr/>
          <p:nvPr/>
        </p:nvGraphicFramePr>
        <p:xfrm>
          <a:off x="2556034" y="5085080"/>
          <a:ext cx="2636520" cy="1290955"/>
        </p:xfrm>
        <a:graphic>
          <a:graphicData uri="http://schemas.openxmlformats.org/presentationml/2006/ole">
            <mc:AlternateContent xmlns:mc="http://schemas.openxmlformats.org/markup-compatibility/2006">
              <mc:Choice xmlns:v="urn:schemas-microsoft-com:vml" Requires="v">
                <p:oleObj spid="_x0000_s18438" name="" r:id="rId5" imgW="1244600" imgH="609600" progId="Equation.3">
                  <p:embed/>
                </p:oleObj>
              </mc:Choice>
              <mc:Fallback>
                <p:oleObj name="" r:id="rId5" imgW="1244600" imgH="609600" progId="Equation.3">
                  <p:embed/>
                  <p:pic>
                    <p:nvPicPr>
                      <p:cNvPr id="0" name="图片 3152"/>
                      <p:cNvPicPr/>
                      <p:nvPr/>
                    </p:nvPicPr>
                    <p:blipFill>
                      <a:blip r:embed="rId6"/>
                      <a:stretch>
                        <a:fillRect/>
                      </a:stretch>
                    </p:blipFill>
                    <p:spPr>
                      <a:xfrm>
                        <a:off x="2556034" y="5085080"/>
                        <a:ext cx="2636520" cy="1290955"/>
                      </a:xfrm>
                      <a:prstGeom prst="rect">
                        <a:avLst/>
                      </a:prstGeom>
                      <a:noFill/>
                      <a:ln w="38100">
                        <a:miter/>
                      </a:ln>
                    </p:spPr>
                  </p:pic>
                </p:oleObj>
              </mc:Fallback>
            </mc:AlternateContent>
          </a:graphicData>
        </a:graphic>
      </p:graphicFrame>
      <p:sp>
        <p:nvSpPr>
          <p:cNvPr id="6" name="文本框 5"/>
          <p:cNvSpPr txBox="1"/>
          <p:nvPr/>
        </p:nvSpPr>
        <p:spPr>
          <a:xfrm>
            <a:off x="539750" y="6165215"/>
            <a:ext cx="8244205" cy="497205"/>
          </a:xfrm>
          <a:prstGeom prst="rect">
            <a:avLst/>
          </a:prstGeom>
          <a:noFill/>
        </p:spPr>
        <p:txBody>
          <a:bodyPr wrap="none" rtlCol="0" anchor="t">
            <a:spAutoFit/>
          </a:bodyPr>
          <a:lstStyle/>
          <a:p>
            <a:pPr>
              <a:lnSpc>
                <a:spcPct val="110000"/>
              </a:lnSpc>
              <a:buClrTx/>
              <a:buSzTx/>
              <a:buFontTx/>
              <a:buNone/>
            </a:pPr>
            <a:r>
              <a:rPr lang="zh-CN" altLang="en-US" sz="2400" i="1">
                <a:latin typeface="Times New Roman" panose="02020603050405020304" pitchFamily="18" charset="0"/>
                <a:sym typeface="+mn-ea"/>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其中，</a:t>
            </a:r>
            <a:r>
              <a:rPr lang="en-US" altLang="zh-CN" sz="2400" i="1" err="1">
                <a:latin typeface="Times New Roman" panose="02020603050405020304" pitchFamily="18" charset="0"/>
                <a:sym typeface="+mn-ea"/>
              </a:rPr>
              <a:t>Y</a:t>
            </a:r>
            <a:r>
              <a:rPr lang="en-US" altLang="zh-CN" sz="2400" i="1" baseline="-25000" err="1">
                <a:latin typeface="Times New Roman" panose="02020603050405020304" pitchFamily="18" charset="0"/>
                <a:sym typeface="+mn-ea"/>
              </a:rPr>
              <a:t>ak</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为第</a:t>
            </a:r>
            <a:r>
              <a:rPr lang="en-US" altLang="zh-CN" sz="2400" i="1">
                <a:latin typeface="Times New Roman" panose="02020603050405020304" pitchFamily="18" charset="0"/>
                <a:sym typeface="+mn-ea"/>
              </a:rPr>
              <a:t>k</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步用权向量</a:t>
            </a:r>
            <a:r>
              <a:rPr lang="en-US" altLang="zh-CN" sz="2400" i="1" err="1">
                <a:latin typeface="Times New Roman" panose="02020603050405020304" pitchFamily="18" charset="0"/>
                <a:sym typeface="+mn-ea"/>
              </a:rPr>
              <a:t>a</a:t>
            </a:r>
            <a:r>
              <a:rPr lang="en-US" altLang="zh-CN" sz="2400" i="1" baseline="-25000" err="1">
                <a:latin typeface="Times New Roman" panose="02020603050405020304" pitchFamily="18" charset="0"/>
                <a:sym typeface="+mn-ea"/>
              </a:rPr>
              <a:t>k</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分类时，被误分的样本集合。</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animEffect transition="in" filter="wipe(left)">
                                      <p:cBhvr>
                                        <p:cTn id="23" dur="500"/>
                                        <p:tgtEl>
                                          <p:spTgt spid="1843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8435">
                                            <p:txEl>
                                              <p:pRg st="8" end="8"/>
                                            </p:txEl>
                                          </p:spTgt>
                                        </p:tgtEl>
                                        <p:attrNameLst>
                                          <p:attrName>style.visibility</p:attrName>
                                        </p:attrNameLst>
                                      </p:cBhvr>
                                      <p:to>
                                        <p:strVal val="visible"/>
                                      </p:to>
                                    </p:set>
                                    <p:animEffect transition="in" filter="wipe(down)">
                                      <p:cBhvr>
                                        <p:cTn id="32" dur="500"/>
                                        <p:tgtEl>
                                          <p:spTgt spid="1843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4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8435">
                                            <p:txEl>
                                              <p:pRg st="8" end="8"/>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843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nodeType="clickEffect">
                                  <p:stCondLst>
                                    <p:cond delay="0"/>
                                  </p:stCondLst>
                                  <p:childTnLst>
                                    <p:set>
                                      <p:cBhvr>
                                        <p:cTn id="52" dur="1" fill="hold">
                                          <p:stCondLst>
                                            <p:cond delay="0"/>
                                          </p:stCondLst>
                                        </p:cTn>
                                        <p:tgtEl>
                                          <p:spTgt spid="80900"/>
                                        </p:tgtEl>
                                        <p:attrNameLst>
                                          <p:attrName>style.visibility</p:attrName>
                                        </p:attrNameLst>
                                      </p:cBhvr>
                                      <p:to>
                                        <p:strVal val="visible"/>
                                      </p:to>
                                    </p:set>
                                    <p:animEffect transition="in" filter="wheel(1)">
                                      <p:cBhvr>
                                        <p:cTn id="53" dur="2000"/>
                                        <p:tgtEl>
                                          <p:spTgt spid="80900"/>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strips(downLeft)">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文本占位符 80898"/>
          <p:cNvSpPr>
            <a:spLocks noGrp="1"/>
          </p:cNvSpPr>
          <p:nvPr>
            <p:ph type="body" sz="half" idx="1"/>
          </p:nvPr>
        </p:nvSpPr>
        <p:spPr>
          <a:xfrm>
            <a:off x="684213" y="404813"/>
            <a:ext cx="7775575" cy="6119812"/>
          </a:xfrm>
        </p:spPr>
        <p:txBody>
          <a:bodyPr/>
          <a:lstStyle/>
          <a:p>
            <a:pPr>
              <a:lnSpc>
                <a:spcPct val="110000"/>
              </a:lnSpc>
              <a:buClrTx/>
              <a:buSzTx/>
              <a:buFontTx/>
              <a:buNone/>
            </a:pPr>
            <a:r>
              <a:rPr lang="en-US" altLang="zh-CN" sz="2800" dirty="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1818FF"/>
              </a:buClr>
              <a:buSzTx/>
              <a:buFont typeface="Wingdings" panose="05000000000000000000" charset="0"/>
              <a:buChar char="n"/>
            </a:pPr>
            <a:r>
              <a:rPr lang="zh-CN" altLang="en-US" sz="2400" b="1" dirty="0">
                <a:solidFill>
                  <a:srgbClr val="FB4A18"/>
                </a:solidFill>
                <a:effectLst>
                  <a:outerShdw blurRad="38100" dist="38100" dir="2700000" algn="tl">
                    <a:srgbClr val="000000">
                      <a:alpha val="43137"/>
                    </a:srgbClr>
                  </a:outerShdw>
                </a:effectLst>
                <a:latin typeface="华光楷体_CNKI" panose="02000500000000000000" charset="-122"/>
                <a:ea typeface="华光楷体_CNKI" panose="02000500000000000000" charset="-122"/>
              </a:rPr>
              <a:t>感知器算法：</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任意初始权向量</a:t>
            </a:r>
            <a:r>
              <a:rPr lang="en-US" altLang="zh-CN" sz="2800" b="1" i="1">
                <a:solidFill>
                  <a:schemeClr val="bg2">
                    <a:lumMod val="60000"/>
                    <a:lumOff val="40000"/>
                  </a:schemeClr>
                </a:solidFill>
                <a:latin typeface="Times New Roman" panose="02020603050405020304" pitchFamily="18" charset="0"/>
                <a:ea typeface="黑体" panose="02010609060101010101" pitchFamily="2" charset="-122"/>
              </a:rPr>
              <a:t>a</a:t>
            </a:r>
            <a:r>
              <a:rPr lang="en-US" altLang="zh-CN" sz="2800" baseline="-25000">
                <a:solidFill>
                  <a:schemeClr val="bg2">
                    <a:lumMod val="60000"/>
                    <a:lumOff val="40000"/>
                  </a:schemeClr>
                </a:solidFill>
                <a:latin typeface="Times New Roman" panose="02020603050405020304" pitchFamily="18" charset="0"/>
                <a:ea typeface="黑体" panose="02010609060101010101" pitchFamily="2" charset="-122"/>
              </a:rPr>
              <a:t>1</a:t>
            </a:r>
            <a:r>
              <a:rPr lang="zh-CN" altLang="en-US" sz="2800" dirty="0">
                <a:latin typeface="Times New Roman" panose="02020603050405020304" pitchFamily="18" charset="0"/>
                <a:ea typeface="黑体" panose="02010609060101010101" pitchFamily="2" charset="-122"/>
              </a:rPr>
              <a:t>，</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通过</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多次迭代修正</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权向量，直到收敛于</a:t>
            </a:r>
            <a:r>
              <a:rPr lang="en-US" altLang="zh-CN" sz="28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zh-CN" altLang="en-US" sz="28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800" dirty="0">
                <a:latin typeface="Times New Roman" panose="02020603050405020304" pitchFamily="18" charset="0"/>
                <a:ea typeface="黑体" panose="02010609060101010101" pitchFamily="2" charset="-122"/>
              </a:rPr>
              <a:t>。</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收敛快慢取决于初始权向量</a:t>
            </a:r>
            <a:r>
              <a:rPr lang="en-US" altLang="zh-CN" sz="2800" b="1" i="1">
                <a:solidFill>
                  <a:schemeClr val="bg2">
                    <a:lumMod val="60000"/>
                    <a:lumOff val="40000"/>
                  </a:schemeClr>
                </a:solidFill>
                <a:latin typeface="Times New Roman" panose="02020603050405020304" pitchFamily="18" charset="0"/>
                <a:ea typeface="黑体" panose="02010609060101010101" pitchFamily="2" charset="-122"/>
              </a:rPr>
              <a:t>a</a:t>
            </a:r>
            <a:r>
              <a:rPr lang="en-US" altLang="zh-CN" sz="2800" b="1" baseline="-25000">
                <a:solidFill>
                  <a:schemeClr val="bg2">
                    <a:lumMod val="60000"/>
                    <a:lumOff val="40000"/>
                  </a:schemeClr>
                </a:solidFill>
                <a:latin typeface="Times New Roman" panose="02020603050405020304" pitchFamily="18" charset="0"/>
                <a:ea typeface="黑体" panose="02010609060101010101" pitchFamily="2" charset="-122"/>
              </a:rPr>
              <a:t>1</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和</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系数</a:t>
            </a:r>
            <a:r>
              <a:rPr lang="en-US" altLang="zh-CN" sz="2800" i="1" err="1">
                <a:solidFill>
                  <a:schemeClr val="bg2">
                    <a:lumMod val="60000"/>
                    <a:lumOff val="40000"/>
                  </a:schemeClr>
                </a:solidFill>
                <a:latin typeface="Symbol" panose="05050102010706020507" pitchFamily="18" charset="2"/>
                <a:ea typeface="黑体" panose="02010609060101010101" pitchFamily="2" charset="-122"/>
              </a:rPr>
              <a:t>r</a:t>
            </a:r>
            <a:r>
              <a:rPr lang="en-US" altLang="zh-CN" sz="2800" i="1" baseline="-25000" err="1">
                <a:solidFill>
                  <a:schemeClr val="bg2">
                    <a:lumMod val="60000"/>
                    <a:lumOff val="40000"/>
                  </a:schemeClr>
                </a:solidFill>
                <a:latin typeface="Times New Roman" panose="02020603050405020304" pitchFamily="18" charset="0"/>
                <a:ea typeface="黑体" panose="02010609060101010101" pitchFamily="2" charset="-122"/>
              </a:rPr>
              <a:t>k</a:t>
            </a:r>
            <a:r>
              <a:rPr lang="zh-CN" altLang="en-US" sz="2800" dirty="0">
                <a:latin typeface="Times New Roman" panose="02020603050405020304" pitchFamily="18" charset="0"/>
                <a:ea typeface="黑体" panose="02010609060101010101" pitchFamily="2" charset="-122"/>
              </a:rPr>
              <a:t>。</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这过程称为</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学习</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或</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训练过程</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marL="0" indent="0">
              <a:buClr>
                <a:srgbClr val="1818FF"/>
              </a:buClr>
              <a:buSzTx/>
              <a:buFont typeface="Wingdings" panose="05000000000000000000" charset="0"/>
              <a:buNone/>
            </a:pP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7522" name="Rectangle 2"/>
          <p:cNvSpPr/>
          <p:nvPr/>
        </p:nvSpPr>
        <p:spPr>
          <a:xfrm>
            <a:off x="899795" y="3455353"/>
            <a:ext cx="7559675" cy="829945"/>
          </a:xfrm>
          <a:prstGeom prst="rect">
            <a:avLst/>
          </a:prstGeom>
          <a:noFill/>
          <a:ln w="9525">
            <a:noFill/>
          </a:ln>
        </p:spPr>
        <p:txBody>
          <a:bodyPr wrap="square" anchor="ctr" anchorCtr="0">
            <a:spAutoFit/>
          </a:bodyPr>
          <a:lstStyle>
            <a:lvl1pPr marL="257175" indent="-257175" algn="l" defTabSz="342900" rtl="0" eaLnBrk="0" fontAlgn="base" hangingPunct="0">
              <a:spcBef>
                <a:spcPts val="750"/>
              </a:spcBef>
              <a:spcAft>
                <a:spcPct val="0"/>
              </a:spcAft>
              <a:buClr>
                <a:schemeClr val="accent1"/>
              </a:buClr>
              <a:buFont typeface="Wingdings 3" panose="05040102010807070707" pitchFamily="18" charset="2"/>
              <a:buChar char=""/>
              <a:defRPr sz="1300" kern="1200">
                <a:solidFill>
                  <a:srgbClr val="404040"/>
                </a:solidFill>
                <a:latin typeface="+mn-lt"/>
                <a:ea typeface="+mn-ea"/>
                <a:cs typeface="+mn-cs"/>
              </a:defRPr>
            </a:lvl1pPr>
            <a:lvl2pPr marL="557530" indent="-214630" algn="l" defTabSz="342900" rtl="0" eaLnBrk="0" fontAlgn="base" hangingPunct="0">
              <a:spcBef>
                <a:spcPts val="75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2pPr>
            <a:lvl3pPr marL="857250" indent="-171450" algn="l" defTabSz="342900" rtl="0" eaLnBrk="0" fontAlgn="base" hangingPunct="0">
              <a:spcBef>
                <a:spcPts val="750"/>
              </a:spcBef>
              <a:spcAft>
                <a:spcPct val="0"/>
              </a:spcAft>
              <a:buClr>
                <a:schemeClr val="accent1"/>
              </a:buClr>
              <a:buFont typeface="Wingdings 3" panose="05040102010807070707" pitchFamily="18" charset="2"/>
              <a:buChar char=""/>
              <a:defRPr sz="1000" kern="1200">
                <a:solidFill>
                  <a:srgbClr val="404040"/>
                </a:solidFill>
                <a:latin typeface="+mn-lt"/>
                <a:ea typeface="+mn-ea"/>
                <a:cs typeface="+mn-cs"/>
              </a:defRPr>
            </a:lvl3pPr>
            <a:lvl4pPr marL="1200150" indent="-171450" algn="l" defTabSz="342900" rtl="0" eaLnBrk="0" fontAlgn="base" hangingPunct="0">
              <a:spcBef>
                <a:spcPts val="750"/>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4pPr>
            <a:lvl5pPr marL="1543050" indent="-171450" algn="l" defTabSz="342900" rtl="0" eaLnBrk="0" fontAlgn="base" hangingPunct="0">
              <a:spcBef>
                <a:spcPts val="750"/>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5pPr>
          </a:lstStyle>
          <a:p>
            <a:pPr lvl="0" eaLnBrk="1" hangingPunct="1">
              <a:spcBef>
                <a:spcPct val="0"/>
              </a:spcBef>
              <a:buClrTx/>
              <a:buFont typeface="Wingdings" panose="05000000000000000000" charset="0"/>
              <a:buChar char="n"/>
            </a:pPr>
            <a:r>
              <a:rPr lang="zh-CN" altLang="en-US" sz="2400" b="1" dirty="0">
                <a:solidFill>
                  <a:srgbClr val="FB4A18"/>
                </a:solidFill>
                <a:effectLst>
                  <a:outerShdw blurRad="38100" dist="38100" dir="2700000" algn="tl">
                    <a:srgbClr val="000000">
                      <a:alpha val="43137"/>
                    </a:srgbClr>
                  </a:outerShdw>
                </a:effectLst>
                <a:latin typeface="华光楷体_CNKI" panose="02000500000000000000" charset="-122"/>
                <a:ea typeface="华光楷体_CNKI" panose="02000500000000000000" charset="-122"/>
              </a:rPr>
              <a:t>收敛定理：</a:t>
            </a:r>
            <a:r>
              <a:rPr lang="zh-CN" altLang="en-US" sz="24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如果训练模式是线性可分的，感知器训练算法在有限次迭代后便可以收敛到正确的解矢量</a:t>
            </a:r>
            <a:r>
              <a:rPr lang="en-US" altLang="zh-CN" sz="2400" b="1" i="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400" b="1" noProof="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    </a:t>
            </a:r>
            <a:r>
              <a:rPr lang="zh-CN" altLang="en-US" sz="2100" b="1" dirty="0">
                <a:solidFill>
                  <a:srgbClr val="000000"/>
                </a:solidFill>
                <a:latin typeface="黑体" panose="02010609060101010101" pitchFamily="2" charset="-122"/>
                <a:ea typeface="黑体" panose="02010609060101010101" pitchFamily="2" charset="-122"/>
              </a:rPr>
              <a:t>    </a:t>
            </a:r>
            <a:endParaRPr lang="zh-CN" altLang="en-US" sz="2100" b="1" dirty="0">
              <a:solidFill>
                <a:srgbClr val="000000"/>
              </a:solidFill>
              <a:latin typeface="黑体" panose="02010609060101010101" pitchFamily="2" charset="-122"/>
              <a:ea typeface="黑体" panose="02010609060101010101" pitchFamily="2" charset="-122"/>
            </a:endParaRPr>
          </a:p>
        </p:txBody>
      </p:sp>
      <p:graphicFrame>
        <p:nvGraphicFramePr>
          <p:cNvPr id="833542" name="Object 6"/>
          <p:cNvGraphicFramePr>
            <a:graphicFrameLocks noChangeAspect="1"/>
          </p:cNvGraphicFramePr>
          <p:nvPr/>
        </p:nvGraphicFramePr>
        <p:xfrm>
          <a:off x="2627630" y="5733415"/>
          <a:ext cx="3827145" cy="626110"/>
        </p:xfrm>
        <a:graphic>
          <a:graphicData uri="http://schemas.openxmlformats.org/presentationml/2006/ole">
            <mc:AlternateContent xmlns:mc="http://schemas.openxmlformats.org/markup-compatibility/2006">
              <mc:Choice xmlns:v="urn:schemas-microsoft-com:vml" Requires="v">
                <p:oleObj spid="_x0000_s19458" name="" r:id="rId1" imgW="2032000" imgH="304800" progId="Equation.DSMT4">
                  <p:embed/>
                </p:oleObj>
              </mc:Choice>
              <mc:Fallback>
                <p:oleObj name="" r:id="rId1" imgW="2032000" imgH="304800" progId="Equation.DSMT4">
                  <p:embed/>
                  <p:pic>
                    <p:nvPicPr>
                      <p:cNvPr id="0" name="图片 3135"/>
                      <p:cNvPicPr/>
                      <p:nvPr/>
                    </p:nvPicPr>
                    <p:blipFill>
                      <a:blip r:embed="rId2"/>
                      <a:stretch>
                        <a:fillRect/>
                      </a:stretch>
                    </p:blipFill>
                    <p:spPr>
                      <a:xfrm>
                        <a:off x="2627630" y="5733415"/>
                        <a:ext cx="3827145" cy="626110"/>
                      </a:xfrm>
                      <a:prstGeom prst="rect">
                        <a:avLst/>
                      </a:prstGeom>
                      <a:noFill/>
                      <a:ln w="38100">
                        <a:noFill/>
                        <a:miter/>
                      </a:ln>
                    </p:spPr>
                  </p:pic>
                </p:oleObj>
              </mc:Fallback>
            </mc:AlternateContent>
          </a:graphicData>
        </a:graphic>
      </p:graphicFrame>
      <p:sp>
        <p:nvSpPr>
          <p:cNvPr id="833543" name="Text Box 7">
            <a:hlinkClick r:id="rId3"/>
          </p:cNvPr>
          <p:cNvSpPr txBox="1"/>
          <p:nvPr/>
        </p:nvSpPr>
        <p:spPr>
          <a:xfrm>
            <a:off x="1835468" y="4437380"/>
            <a:ext cx="5400675" cy="1268095"/>
          </a:xfrm>
          <a:prstGeom prst="rect">
            <a:avLst/>
          </a:prstGeom>
          <a:noFill/>
          <a:ln w="9525">
            <a:noFill/>
          </a:ln>
        </p:spPr>
        <p:txBody>
          <a:bodyPr>
            <a:spAutoFit/>
          </a:bodyPr>
          <a:lstStyle>
            <a:lvl1pPr marL="257175" indent="-257175" algn="l" defTabSz="342900" rtl="0" eaLnBrk="0" fontAlgn="base" hangingPunct="0">
              <a:spcBef>
                <a:spcPts val="750"/>
              </a:spcBef>
              <a:spcAft>
                <a:spcPct val="0"/>
              </a:spcAft>
              <a:buClr>
                <a:schemeClr val="accent1"/>
              </a:buClr>
              <a:buFont typeface="Wingdings 3" panose="05040102010807070707" pitchFamily="18" charset="2"/>
              <a:buChar char=""/>
              <a:defRPr sz="1300" kern="1200">
                <a:solidFill>
                  <a:srgbClr val="404040"/>
                </a:solidFill>
                <a:latin typeface="+mn-lt"/>
                <a:ea typeface="+mn-ea"/>
                <a:cs typeface="+mn-cs"/>
              </a:defRPr>
            </a:lvl1pPr>
            <a:lvl2pPr marL="557530" indent="-214630" algn="l" defTabSz="342900" rtl="0" eaLnBrk="0" fontAlgn="base" hangingPunct="0">
              <a:spcBef>
                <a:spcPts val="75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2pPr>
            <a:lvl3pPr marL="857250" indent="-171450" algn="l" defTabSz="342900" rtl="0" eaLnBrk="0" fontAlgn="base" hangingPunct="0">
              <a:spcBef>
                <a:spcPts val="750"/>
              </a:spcBef>
              <a:spcAft>
                <a:spcPct val="0"/>
              </a:spcAft>
              <a:buClr>
                <a:schemeClr val="accent1"/>
              </a:buClr>
              <a:buFont typeface="Wingdings 3" panose="05040102010807070707" pitchFamily="18" charset="2"/>
              <a:buChar char=""/>
              <a:defRPr sz="1000" kern="1200">
                <a:solidFill>
                  <a:srgbClr val="404040"/>
                </a:solidFill>
                <a:latin typeface="+mn-lt"/>
                <a:ea typeface="+mn-ea"/>
                <a:cs typeface="+mn-cs"/>
              </a:defRPr>
            </a:lvl3pPr>
            <a:lvl4pPr marL="1200150" indent="-171450" algn="l" defTabSz="342900" rtl="0" eaLnBrk="0" fontAlgn="base" hangingPunct="0">
              <a:spcBef>
                <a:spcPts val="750"/>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4pPr>
            <a:lvl5pPr marL="1543050" indent="-171450" algn="l" defTabSz="342900" rtl="0" eaLnBrk="0" fontAlgn="base" hangingPunct="0">
              <a:spcBef>
                <a:spcPts val="750"/>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5pPr>
          </a:lstStyle>
          <a:p>
            <a:pPr marL="0" lvl="0" indent="0" eaLnBrk="1" hangingPunct="1">
              <a:spcBef>
                <a:spcPct val="50000"/>
              </a:spcBef>
              <a:buClrTx/>
              <a:buFont typeface="Wingdings" panose="05000000000000000000" pitchFamily="2" charset="2"/>
              <a:buNone/>
            </a:pP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证明思路：</a:t>
            </a:r>
            <a:endParaRPr lang="zh-CN" altLang="en-US" sz="2100" b="1" dirty="0">
              <a:solidFill>
                <a:srgbClr val="000000"/>
              </a:solidFill>
              <a:latin typeface="黑体" panose="02010609060101010101" pitchFamily="2" charset="-122"/>
              <a:ea typeface="黑体" panose="02010609060101010101" pitchFamily="2" charset="-122"/>
            </a:endParaRPr>
          </a:p>
          <a:p>
            <a:pPr marL="0" lvl="0" indent="0" eaLnBrk="1" hangingPunct="1">
              <a:spcBef>
                <a:spcPct val="50000"/>
              </a:spcBef>
              <a:buClrTx/>
              <a:buFont typeface="Wingdings" panose="05000000000000000000" pitchFamily="2" charset="2"/>
              <a:buNone/>
            </a:pPr>
            <a:r>
              <a:rPr lang="zh-CN" altLang="en-US" sz="1800" b="1" dirty="0">
                <a:solidFill>
                  <a:srgbClr val="000000"/>
                </a:solidFill>
                <a:latin typeface="黑体" panose="02010609060101010101" pitchFamily="2" charset="-122"/>
                <a:ea typeface="黑体" panose="02010609060101010101" pitchFamily="2" charset="-122"/>
              </a:rPr>
              <a:t>   </a:t>
            </a:r>
            <a:r>
              <a:rPr lang="zh-CN" altLang="en-US" sz="2100" b="1" dirty="0">
                <a:solidFill>
                  <a:srgbClr val="FB9318"/>
                </a:solidFill>
                <a:latin typeface="黑体" panose="02010609060101010101" pitchFamily="2" charset="-122"/>
                <a:ea typeface="黑体" panose="02010609060101010101" pitchFamily="2" charset="-122"/>
              </a:rPr>
              <a:t>如果第</a:t>
            </a:r>
            <a:r>
              <a:rPr lang="en-US" altLang="zh-CN" sz="2100" b="1" dirty="0">
                <a:solidFill>
                  <a:srgbClr val="FB9318"/>
                </a:solidFill>
                <a:latin typeface="黑体" panose="02010609060101010101" pitchFamily="2" charset="-122"/>
                <a:ea typeface="黑体" panose="02010609060101010101" pitchFamily="2" charset="-122"/>
              </a:rPr>
              <a:t>k+1</a:t>
            </a:r>
            <a:r>
              <a:rPr lang="zh-CN" altLang="en-US" sz="2100" b="1" dirty="0">
                <a:solidFill>
                  <a:srgbClr val="FB9318"/>
                </a:solidFill>
                <a:latin typeface="黑体" panose="02010609060101010101" pitchFamily="2" charset="-122"/>
                <a:ea typeface="黑体" panose="02010609060101010101" pitchFamily="2" charset="-122"/>
              </a:rPr>
              <a:t>次迭代生成的权矢量比第</a:t>
            </a:r>
            <a:r>
              <a:rPr lang="en-US" altLang="zh-CN" sz="2100" b="1" dirty="0">
                <a:solidFill>
                  <a:srgbClr val="FB9318"/>
                </a:solidFill>
                <a:latin typeface="黑体" panose="02010609060101010101" pitchFamily="2" charset="-122"/>
                <a:ea typeface="黑体" panose="02010609060101010101" pitchFamily="2" charset="-122"/>
              </a:rPr>
              <a:t>k</a:t>
            </a:r>
            <a:r>
              <a:rPr lang="zh-CN" altLang="en-US" sz="2100" b="1" dirty="0">
                <a:solidFill>
                  <a:srgbClr val="FB9318"/>
                </a:solidFill>
                <a:latin typeface="黑体" panose="02010609060101010101" pitchFamily="2" charset="-122"/>
                <a:ea typeface="黑体" panose="02010609060101010101" pitchFamily="2" charset="-122"/>
              </a:rPr>
              <a:t>次迭代生成的权矢量更接近解矢量，则收敛，即：</a:t>
            </a:r>
            <a:endParaRPr lang="zh-CN" altLang="en-US" sz="2100" b="1" dirty="0">
              <a:solidFill>
                <a:srgbClr val="FB9318"/>
              </a:solidFill>
              <a:latin typeface="黑体" panose="02010609060101010101" pitchFamily="2" charset="-122"/>
              <a:ea typeface="黑体" panose="02010609060101010101" pitchFamily="2" charset="-122"/>
            </a:endParaRPr>
          </a:p>
        </p:txBody>
      </p:sp>
      <p:sp>
        <p:nvSpPr>
          <p:cNvPr id="3" name="文本框 2"/>
          <p:cNvSpPr txBox="1"/>
          <p:nvPr/>
        </p:nvSpPr>
        <p:spPr>
          <a:xfrm>
            <a:off x="611505" y="2473960"/>
            <a:ext cx="7936230" cy="829945"/>
          </a:xfrm>
          <a:prstGeom prst="rect">
            <a:avLst/>
          </a:prstGeom>
          <a:noFill/>
        </p:spPr>
        <p:txBody>
          <a:bodyPr wrap="square" rtlCol="0" anchor="t">
            <a:spAutoFit/>
          </a:bodyPr>
          <a:lstStyle/>
          <a:p>
            <a:pPr marL="342900" indent="-342900" algn="l">
              <a:buClr>
                <a:srgbClr val="1818FF"/>
              </a:buClr>
              <a:buFont typeface="Wingdings" panose="05000000000000000000" charset="0"/>
              <a:buChar char="n"/>
            </a:pP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1957年</a:t>
            </a:r>
            <a:r>
              <a:rPr lang="en-US" altLang="zh-CN"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 F.</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Rosenblatt 提出了感知器模型(单层神经元)，</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endParaRPr>
          </a:p>
          <a:p>
            <a:pPr algn="l"/>
            <a:r>
              <a:rPr lang="en-US" altLang="zh-CN"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sym typeface="+mn-ea"/>
              </a:rPr>
              <a:t>一个多输入单输出器件。</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7522"/>
                                        </p:tgtEl>
                                        <p:attrNameLst>
                                          <p:attrName>style.visibility</p:attrName>
                                        </p:attrNameLst>
                                      </p:cBhvr>
                                      <p:to>
                                        <p:strVal val="visible"/>
                                      </p:to>
                                    </p:set>
                                    <p:animEffect transition="in" filter="wipe(left)">
                                      <p:cBhvr>
                                        <p:cTn id="13" dur="500"/>
                                        <p:tgtEl>
                                          <p:spTgt spid="10752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833543"/>
                                        </p:tgtEl>
                                        <p:attrNameLst>
                                          <p:attrName>style.visibility</p:attrName>
                                        </p:attrNameLst>
                                      </p:cBhvr>
                                      <p:to>
                                        <p:strVal val="visible"/>
                                      </p:to>
                                    </p:set>
                                    <p:anim calcmode="lin" valueType="num">
                                      <p:cBhvr additive="base">
                                        <p:cTn id="18" dur="500"/>
                                        <p:tgtEl>
                                          <p:spTgt spid="833543"/>
                                        </p:tgtEl>
                                        <p:attrNameLst>
                                          <p:attrName>ppt_y</p:attrName>
                                        </p:attrNameLst>
                                      </p:cBhvr>
                                      <p:tavLst>
                                        <p:tav tm="0">
                                          <p:val>
                                            <p:strVal val="#ppt_y+#ppt_h*1.125000"/>
                                          </p:val>
                                        </p:tav>
                                        <p:tav tm="100000">
                                          <p:val>
                                            <p:strVal val="#ppt_y"/>
                                          </p:val>
                                        </p:tav>
                                      </p:tavLst>
                                    </p:anim>
                                    <p:animEffect transition="in" filter="wipe(up)">
                                      <p:cBhvr>
                                        <p:cTn id="19" dur="500"/>
                                        <p:tgtEl>
                                          <p:spTgt spid="83354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33542"/>
                                        </p:tgtEl>
                                        <p:attrNameLst>
                                          <p:attrName>style.visibility</p:attrName>
                                        </p:attrNameLst>
                                      </p:cBhvr>
                                      <p:to>
                                        <p:strVal val="visible"/>
                                      </p:to>
                                    </p:set>
                                    <p:animEffect transition="in" filter="wipe(left)">
                                      <p:cBhvr>
                                        <p:cTn id="24" dur="500"/>
                                        <p:tgtEl>
                                          <p:spTgt spid="833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P spid="107522" grpId="1"/>
      <p:bldP spid="833543" grpId="0"/>
      <p:bldP spid="833543" grpId="1"/>
      <p:bldP spid="3" grpId="0"/>
      <p:bldP spid="3"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4"/>
          <p:cNvSpPr/>
          <p:nvPr/>
        </p:nvSpPr>
        <p:spPr>
          <a:xfrm>
            <a:off x="4356418" y="403225"/>
            <a:ext cx="2519362" cy="792163"/>
          </a:xfrm>
          <a:prstGeom prst="rect">
            <a:avLst/>
          </a:prstGeom>
          <a:solidFill>
            <a:schemeClr val="accent5"/>
          </a:solidFill>
          <a:ln w="9525" cap="flat" cmpd="sng">
            <a:solidFill>
              <a:srgbClr val="FFC000"/>
            </a:solidFill>
            <a:prstDash val="solid"/>
            <a:miter/>
            <a:headEnd type="none" w="med" len="med"/>
            <a:tailEnd type="none" w="med" len="med"/>
          </a:ln>
        </p:spPr>
        <p:txBody>
          <a:bodyPr wrap="none" anchor="ctr" anchorCtr="0">
            <a:scene3d>
              <a:camera prst="orthographicFront"/>
              <a:lightRig rig="threePt" dir="t"/>
            </a:scene3d>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algn="ctr" eaLnBrk="1" hangingPunct="1">
              <a:spcBef>
                <a:spcPct val="0"/>
              </a:spcBef>
              <a:buFontTx/>
              <a:buNone/>
            </a:pPr>
            <a:r>
              <a:rPr lang="zh-CN" altLang="en-US" sz="2400" dirty="0">
                <a:solidFill>
                  <a:schemeClr val="tx1"/>
                </a:solidFill>
                <a:effectLst>
                  <a:outerShdw blurRad="38100" dist="19050" dir="2700000" algn="tl" rotWithShape="0">
                    <a:schemeClr val="dk1">
                      <a:alpha val="40000"/>
                    </a:schemeClr>
                  </a:outerShdw>
                </a:effectLst>
                <a:latin typeface="宋体" panose="02010600030101010101" pitchFamily="2" charset="-122"/>
              </a:rPr>
              <a:t>初始化 </a:t>
            </a:r>
            <a:r>
              <a:rPr lang="en-US" altLang="zh-CN" sz="2400"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a:t>
            </a:r>
            <a:r>
              <a:rPr lang="en-US" altLang="zh-CN" sz="2400" dirty="0">
                <a:solidFill>
                  <a:schemeClr val="tx1"/>
                </a:solidFill>
                <a:effectLst>
                  <a:outerShdw blurRad="38100" dist="19050" dir="2700000" algn="tl" rotWithShape="0">
                    <a:schemeClr val="dk1">
                      <a:alpha val="40000"/>
                    </a:schemeClr>
                  </a:outerShdw>
                </a:effectLst>
                <a:latin typeface="宋体" panose="02010600030101010101" pitchFamily="2" charset="-122"/>
              </a:rPr>
              <a:t>(1), </a:t>
            </a:r>
            <a:r>
              <a:rPr lang="en-US" altLang="zh-CN" sz="2400"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a:t>
            </a:r>
            <a:r>
              <a:rPr lang="en-US" altLang="zh-CN" sz="2400" dirty="0">
                <a:solidFill>
                  <a:schemeClr val="tx1"/>
                </a:solidFill>
                <a:effectLst>
                  <a:outerShdw blurRad="38100" dist="19050" dir="2700000" algn="tl" rotWithShape="0">
                    <a:schemeClr val="dk1">
                      <a:alpha val="40000"/>
                    </a:schemeClr>
                  </a:outerShdw>
                </a:effectLst>
                <a:latin typeface="宋体" panose="02010600030101010101" pitchFamily="2" charset="-122"/>
              </a:rPr>
              <a:t>=1</a:t>
            </a:r>
            <a:endParaRPr lang="en-US" altLang="zh-CN" sz="2400" dirty="0">
              <a:solidFill>
                <a:schemeClr val="tx1"/>
              </a:solidFill>
              <a:effectLst>
                <a:outerShdw blurRad="38100" dist="19050" dir="2700000" algn="tl" rotWithShape="0">
                  <a:schemeClr val="dk1">
                    <a:alpha val="40000"/>
                  </a:schemeClr>
                </a:outerShdw>
              </a:effectLst>
              <a:latin typeface="宋体" panose="02010600030101010101" pitchFamily="2" charset="-122"/>
            </a:endParaRPr>
          </a:p>
        </p:txBody>
      </p:sp>
      <p:sp>
        <p:nvSpPr>
          <p:cNvPr id="117765" name="Rectangle 5"/>
          <p:cNvSpPr/>
          <p:nvPr/>
        </p:nvSpPr>
        <p:spPr>
          <a:xfrm>
            <a:off x="3995738" y="1916113"/>
            <a:ext cx="3168650" cy="792162"/>
          </a:xfrm>
          <a:prstGeom prst="rect">
            <a:avLst/>
          </a:prstGeom>
          <a:solidFill>
            <a:schemeClr val="accent5"/>
          </a:solidFill>
          <a:ln w="9525" cap="flat" cmpd="sng">
            <a:solidFill>
              <a:srgbClr val="FFC0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algn="ctr" eaLnBrk="1" hangingPunct="1">
              <a:spcBef>
                <a:spcPct val="0"/>
              </a:spcBef>
              <a:buFontTx/>
              <a:buNone/>
            </a:pPr>
            <a:r>
              <a:rPr lang="zh-CN" altLang="en-US" sz="2400" dirty="0">
                <a:solidFill>
                  <a:schemeClr val="tx1"/>
                </a:solidFill>
                <a:latin typeface="宋体" panose="02010600030101010101" pitchFamily="2" charset="-122"/>
              </a:rPr>
              <a:t>被</a:t>
            </a:r>
            <a:r>
              <a:rPr lang="en-US" altLang="zh-CN" sz="2400" i="1" dirty="0">
                <a:solidFill>
                  <a:schemeClr val="tx1"/>
                </a:solidFill>
                <a:latin typeface="Times New Roman" panose="02020603050405020304" pitchFamily="18" charset="0"/>
                <a:cs typeface="Times New Roman" panose="02020603050405020304" pitchFamily="18" charset="0"/>
              </a:rPr>
              <a:t>a</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k</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宋体" panose="02010600030101010101" pitchFamily="2" charset="-122"/>
              </a:rPr>
              <a:t>,</a:t>
            </a:r>
            <a:r>
              <a:rPr lang="zh-CN" altLang="en-US" sz="2400" dirty="0">
                <a:solidFill>
                  <a:schemeClr val="tx1"/>
                </a:solidFill>
                <a:latin typeface="宋体" panose="02010600030101010101" pitchFamily="2" charset="-122"/>
              </a:rPr>
              <a:t>错分的样本集</a:t>
            </a:r>
            <a:endParaRPr lang="zh-CN" altLang="en-US" sz="2400" dirty="0">
              <a:solidFill>
                <a:schemeClr val="tx1"/>
              </a:solidFill>
              <a:latin typeface="宋体" panose="02010600030101010101" pitchFamily="2" charset="-122"/>
            </a:endParaRPr>
          </a:p>
          <a:p>
            <a:pPr marL="0" lvl="0" indent="0" algn="ctr" eaLnBrk="1" hangingPunct="1">
              <a:spcBef>
                <a:spcPct val="0"/>
              </a:spcBef>
              <a:buFontTx/>
              <a:buNone/>
            </a:pPr>
            <a:r>
              <a:rPr lang="en-US" altLang="zh-CN" sz="2400" i="1" dirty="0">
                <a:solidFill>
                  <a:schemeClr val="tx1"/>
                </a:solidFill>
                <a:latin typeface="宋体" panose="02010600030101010101" pitchFamily="2" charset="-122"/>
              </a:rPr>
              <a:t>Y </a:t>
            </a:r>
            <a:r>
              <a:rPr lang="en-US" altLang="zh-CN" sz="2400" baseline="30000" dirty="0">
                <a:solidFill>
                  <a:schemeClr val="tx1"/>
                </a:solidFill>
                <a:latin typeface="宋体" panose="02010600030101010101" pitchFamily="2" charset="-122"/>
              </a:rPr>
              <a:t>e</a:t>
            </a:r>
            <a:endParaRPr lang="en-US" altLang="zh-CN" sz="2400" baseline="30000" dirty="0">
              <a:solidFill>
                <a:schemeClr val="tx1"/>
              </a:solidFill>
              <a:latin typeface="宋体" panose="02010600030101010101" pitchFamily="2" charset="-122"/>
            </a:endParaRPr>
          </a:p>
        </p:txBody>
      </p:sp>
      <p:sp>
        <p:nvSpPr>
          <p:cNvPr id="117766" name="Rectangle 6"/>
          <p:cNvSpPr/>
          <p:nvPr/>
        </p:nvSpPr>
        <p:spPr>
          <a:xfrm>
            <a:off x="2268538" y="5084763"/>
            <a:ext cx="1008062" cy="792162"/>
          </a:xfrm>
          <a:prstGeom prst="rect">
            <a:avLst/>
          </a:prstGeom>
          <a:solidFill>
            <a:schemeClr val="accent5"/>
          </a:solidFill>
          <a:ln w="9525" cap="flat" cmpd="sng">
            <a:solidFill>
              <a:srgbClr val="FFC0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algn="ctr" eaLnBrk="1" hangingPunct="1">
              <a:spcBef>
                <a:spcPct val="0"/>
              </a:spcBef>
              <a:buFontTx/>
              <a:buNone/>
            </a:pPr>
            <a:r>
              <a:rPr lang="en-US" altLang="zh-CN" sz="2400"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7767" name="AutoShape 7"/>
          <p:cNvSpPr/>
          <p:nvPr/>
        </p:nvSpPr>
        <p:spPr>
          <a:xfrm>
            <a:off x="5435600" y="1193165"/>
            <a:ext cx="360363" cy="719138"/>
          </a:xfrm>
          <a:prstGeom prst="downArrow">
            <a:avLst>
              <a:gd name="adj1" fmla="val 50000"/>
              <a:gd name="adj2" fmla="val 49871"/>
            </a:avLst>
          </a:prstGeom>
          <a:solidFill>
            <a:srgbClr val="99CC00"/>
          </a:solidFill>
          <a:ln w="9525" cap="flat" cmpd="sng">
            <a:solidFill>
              <a:srgbClr val="FFC000"/>
            </a:solidFill>
            <a:prstDash val="solid"/>
            <a:miter/>
            <a:headEnd type="none" w="med" len="med"/>
            <a:tailEnd type="none" w="med" len="med"/>
          </a:ln>
        </p:spPr>
        <p:txBody>
          <a:bodyPr vert="eaVert"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sp>
        <p:nvSpPr>
          <p:cNvPr id="117768" name="AutoShape 8"/>
          <p:cNvSpPr/>
          <p:nvPr/>
        </p:nvSpPr>
        <p:spPr>
          <a:xfrm>
            <a:off x="5445760" y="2708910"/>
            <a:ext cx="360363" cy="719138"/>
          </a:xfrm>
          <a:prstGeom prst="downArrow">
            <a:avLst>
              <a:gd name="adj1" fmla="val 50000"/>
              <a:gd name="adj2" fmla="val 49871"/>
            </a:avLst>
          </a:prstGeom>
          <a:solidFill>
            <a:srgbClr val="99CC00"/>
          </a:solidFill>
          <a:ln w="9525" cap="flat" cmpd="sng">
            <a:solidFill>
              <a:srgbClr val="FFC000"/>
            </a:solidFill>
            <a:prstDash val="solid"/>
            <a:miter/>
            <a:headEnd type="none" w="med" len="med"/>
            <a:tailEnd type="none" w="med" len="med"/>
          </a:ln>
        </p:spPr>
        <p:txBody>
          <a:bodyPr vert="eaVert"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grpSp>
        <p:nvGrpSpPr>
          <p:cNvPr id="2" name="Group 9"/>
          <p:cNvGrpSpPr/>
          <p:nvPr/>
        </p:nvGrpSpPr>
        <p:grpSpPr>
          <a:xfrm>
            <a:off x="6587808" y="2997835"/>
            <a:ext cx="1150937" cy="1016001"/>
            <a:chOff x="4151" y="1934"/>
            <a:chExt cx="725" cy="640"/>
          </a:xfrm>
        </p:grpSpPr>
        <p:sp>
          <p:nvSpPr>
            <p:cNvPr id="97301" name="Rectangle 10"/>
            <p:cNvSpPr/>
            <p:nvPr/>
          </p:nvSpPr>
          <p:spPr>
            <a:xfrm>
              <a:off x="4151" y="1934"/>
              <a:ext cx="635" cy="328"/>
            </a:xfrm>
            <a:prstGeom prst="rect">
              <a:avLst/>
            </a:prstGeom>
            <a:solidFill>
              <a:schemeClr val="accent1">
                <a:alpha val="0"/>
              </a:schemeClr>
            </a:solidFill>
            <a:ln w="9525">
              <a:noFill/>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algn="ctr" eaLnBrk="1" hangingPunct="1">
                <a:spcBef>
                  <a:spcPct val="0"/>
                </a:spcBef>
                <a:buFontTx/>
                <a:buNone/>
              </a:pPr>
              <a:r>
                <a:rPr lang="en-US" altLang="zh-CN" dirty="0">
                  <a:solidFill>
                    <a:srgbClr val="FF0000"/>
                  </a:solidFill>
                  <a:latin typeface="华文楷体" panose="02010600040101010101" pitchFamily="2" charset="-122"/>
                  <a:ea typeface="华文楷体" panose="02010600040101010101" pitchFamily="2" charset="-122"/>
                </a:rPr>
                <a:t>Yes</a:t>
              </a:r>
              <a:endParaRPr lang="en-US" altLang="zh-CN" dirty="0">
                <a:solidFill>
                  <a:srgbClr val="FF0000"/>
                </a:solidFill>
                <a:latin typeface="华文楷体" panose="02010600040101010101" pitchFamily="2" charset="-122"/>
                <a:ea typeface="华文楷体" panose="02010600040101010101" pitchFamily="2" charset="-122"/>
              </a:endParaRPr>
            </a:p>
          </p:txBody>
        </p:sp>
        <p:sp>
          <p:nvSpPr>
            <p:cNvPr id="97302" name="AutoShape 11"/>
            <p:cNvSpPr/>
            <p:nvPr/>
          </p:nvSpPr>
          <p:spPr>
            <a:xfrm>
              <a:off x="4332" y="2347"/>
              <a:ext cx="544" cy="227"/>
            </a:xfrm>
            <a:prstGeom prst="rightArrow">
              <a:avLst>
                <a:gd name="adj1" fmla="val 50000"/>
                <a:gd name="adj2" fmla="val 59889"/>
              </a:avLst>
            </a:prstGeom>
            <a:solidFill>
              <a:srgbClr val="99CC00"/>
            </a:solidFill>
            <a:ln w="9525" cap="flat" cmpd="sng">
              <a:solidFill>
                <a:srgbClr val="FFC0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grpSp>
      <p:sp>
        <p:nvSpPr>
          <p:cNvPr id="117772" name="AutoShape 12"/>
          <p:cNvSpPr/>
          <p:nvPr/>
        </p:nvSpPr>
        <p:spPr>
          <a:xfrm>
            <a:off x="3420110" y="5301298"/>
            <a:ext cx="576263" cy="360362"/>
          </a:xfrm>
          <a:prstGeom prst="leftArrow">
            <a:avLst>
              <a:gd name="adj1" fmla="val 50000"/>
              <a:gd name="adj2" fmla="val 39963"/>
            </a:avLst>
          </a:prstGeom>
          <a:solidFill>
            <a:srgbClr val="99CC00"/>
          </a:solidFill>
          <a:ln w="9525" cap="flat" cmpd="sng">
            <a:solidFill>
              <a:srgbClr val="FFCC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sp>
        <p:nvSpPr>
          <p:cNvPr id="117773" name="Rectangle 13"/>
          <p:cNvSpPr/>
          <p:nvPr/>
        </p:nvSpPr>
        <p:spPr>
          <a:xfrm>
            <a:off x="2700338" y="2276475"/>
            <a:ext cx="144462" cy="2808288"/>
          </a:xfrm>
          <a:prstGeom prst="rect">
            <a:avLst/>
          </a:prstGeom>
          <a:solidFill>
            <a:srgbClr val="FF00FF"/>
          </a:solidFill>
          <a:ln w="9525" cap="flat" cmpd="sng">
            <a:solidFill>
              <a:schemeClr val="folHlink"/>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sp>
        <p:nvSpPr>
          <p:cNvPr id="117774" name="AutoShape 14"/>
          <p:cNvSpPr/>
          <p:nvPr/>
        </p:nvSpPr>
        <p:spPr>
          <a:xfrm>
            <a:off x="2698750" y="2205038"/>
            <a:ext cx="1296988" cy="215900"/>
          </a:xfrm>
          <a:prstGeom prst="rightArrow">
            <a:avLst>
              <a:gd name="adj1" fmla="val 50000"/>
              <a:gd name="adj2" fmla="val 150128"/>
            </a:avLst>
          </a:prstGeom>
          <a:solidFill>
            <a:srgbClr val="FF00FF"/>
          </a:solidFill>
          <a:ln w="9525" cap="flat" cmpd="sng">
            <a:solidFill>
              <a:srgbClr val="FFCC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sp>
        <p:nvSpPr>
          <p:cNvPr id="117775" name="Rectangle 15"/>
          <p:cNvSpPr/>
          <p:nvPr/>
        </p:nvSpPr>
        <p:spPr>
          <a:xfrm>
            <a:off x="7740650" y="3357563"/>
            <a:ext cx="1008063" cy="792162"/>
          </a:xfrm>
          <a:prstGeom prst="rect">
            <a:avLst/>
          </a:prstGeom>
          <a:solidFill>
            <a:schemeClr val="accent1">
              <a:alpha val="0"/>
            </a:schemeClr>
          </a:solidFill>
          <a:ln w="9525" cap="flat" cmpd="sng">
            <a:solidFill>
              <a:srgbClr val="FFC0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algn="ctr" eaLnBrk="1" hangingPunct="1">
              <a:spcBef>
                <a:spcPct val="0"/>
              </a:spcBef>
              <a:buFontTx/>
              <a:buNone/>
            </a:pPr>
            <a:r>
              <a:rPr lang="zh-CN" altLang="en-US" dirty="0">
                <a:solidFill>
                  <a:srgbClr val="00FF00"/>
                </a:solidFill>
                <a:latin typeface="华文楷体" panose="02010600040101010101" pitchFamily="2" charset="-122"/>
                <a:ea typeface="华文楷体" panose="02010600040101010101" pitchFamily="2" charset="-122"/>
              </a:rPr>
              <a:t>终止</a:t>
            </a:r>
            <a:endParaRPr lang="zh-CN" altLang="en-US" dirty="0">
              <a:solidFill>
                <a:srgbClr val="00FF00"/>
              </a:solidFill>
              <a:latin typeface="华文楷体" panose="02010600040101010101" pitchFamily="2" charset="-122"/>
              <a:ea typeface="华文楷体" panose="02010600040101010101" pitchFamily="2" charset="-122"/>
            </a:endParaRPr>
          </a:p>
        </p:txBody>
      </p:sp>
      <p:grpSp>
        <p:nvGrpSpPr>
          <p:cNvPr id="3" name="Group 17"/>
          <p:cNvGrpSpPr/>
          <p:nvPr/>
        </p:nvGrpSpPr>
        <p:grpSpPr>
          <a:xfrm>
            <a:off x="4283393" y="3429000"/>
            <a:ext cx="2663825" cy="720725"/>
            <a:chOff x="2653" y="2160"/>
            <a:chExt cx="1678" cy="454"/>
          </a:xfrm>
          <a:solidFill>
            <a:schemeClr val="accent5"/>
          </a:solidFill>
        </p:grpSpPr>
        <p:sp>
          <p:nvSpPr>
            <p:cNvPr id="97299" name="AutoShape 18"/>
            <p:cNvSpPr/>
            <p:nvPr/>
          </p:nvSpPr>
          <p:spPr>
            <a:xfrm>
              <a:off x="2653" y="2160"/>
              <a:ext cx="1678" cy="454"/>
            </a:xfrm>
            <a:prstGeom prst="diamond">
              <a:avLst/>
            </a:prstGeom>
            <a:grpFill/>
            <a:ln w="9525" cap="flat" cmpd="sng">
              <a:solidFill>
                <a:srgbClr val="FFC0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sp>
          <p:nvSpPr>
            <p:cNvPr id="97300" name="Rectangle 19"/>
            <p:cNvSpPr/>
            <p:nvPr/>
          </p:nvSpPr>
          <p:spPr>
            <a:xfrm>
              <a:off x="3061" y="2251"/>
              <a:ext cx="875" cy="327"/>
            </a:xfrm>
            <a:prstGeom prst="rect">
              <a:avLst/>
            </a:prstGeom>
            <a:noFill/>
            <a:ln w="9525">
              <a:noFill/>
            </a:ln>
            <a:extLst>
              <a:ext uri="{909E8E84-426E-40DD-AFC4-6F175D3DCCD1}">
                <a14:hiddenFill xmlns:a14="http://schemas.microsoft.com/office/drawing/2010/main">
                  <a:grpFill/>
                </a14:hiddenFill>
              </a:ext>
            </a:extLst>
          </p:spPr>
          <p:txBody>
            <a:bodyPr wrap="none">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r>
                <a:rPr lang="en-US" altLang="zh-CN" i="1" dirty="0">
                  <a:solidFill>
                    <a:schemeClr val="tx1"/>
                  </a:solidFill>
                  <a:ea typeface="华文楷体" panose="02010600040101010101" pitchFamily="2" charset="-122"/>
                </a:rPr>
                <a:t>Y </a:t>
              </a:r>
              <a:r>
                <a:rPr lang="en-US" altLang="zh-CN" baseline="30000" dirty="0">
                  <a:solidFill>
                    <a:schemeClr val="tx1"/>
                  </a:solidFill>
                  <a:ea typeface="华文楷体" panose="02010600040101010101" pitchFamily="2" charset="-122"/>
                </a:rPr>
                <a:t>e </a:t>
              </a:r>
              <a:r>
                <a:rPr lang="zh-CN" altLang="en-US" b="0" dirty="0">
                  <a:solidFill>
                    <a:schemeClr val="tx1"/>
                  </a:solidFill>
                  <a:ea typeface="华文楷体" panose="02010600040101010101" pitchFamily="2" charset="-122"/>
                </a:rPr>
                <a:t>＝</a:t>
              </a:r>
              <a:r>
                <a:rPr lang="en-US" altLang="zh-CN" b="0" dirty="0">
                  <a:solidFill>
                    <a:schemeClr val="tx1"/>
                  </a:solidFill>
                  <a:ea typeface="华文楷体" panose="02010600040101010101" pitchFamily="2" charset="-122"/>
                </a:rPr>
                <a:t>Φ</a:t>
              </a:r>
              <a:r>
                <a:rPr lang="en-US" altLang="zh-CN" b="0" i="1" dirty="0">
                  <a:solidFill>
                    <a:schemeClr val="tx1"/>
                  </a:solidFill>
                  <a:ea typeface="华文楷体" panose="02010600040101010101" pitchFamily="2" charset="-122"/>
                </a:rPr>
                <a:t> </a:t>
              </a:r>
              <a:endParaRPr lang="en-US" altLang="zh-CN" b="0" i="1" dirty="0">
                <a:solidFill>
                  <a:schemeClr val="tx1"/>
                </a:solidFill>
                <a:ea typeface="华文楷体" panose="02010600040101010101" pitchFamily="2" charset="-122"/>
              </a:endParaRPr>
            </a:p>
          </p:txBody>
        </p:sp>
      </p:grpSp>
      <p:grpSp>
        <p:nvGrpSpPr>
          <p:cNvPr id="4" name="Group 20"/>
          <p:cNvGrpSpPr/>
          <p:nvPr/>
        </p:nvGrpSpPr>
        <p:grpSpPr>
          <a:xfrm>
            <a:off x="5434965" y="4152583"/>
            <a:ext cx="1000126" cy="1006475"/>
            <a:chOff x="3424" y="2615"/>
            <a:chExt cx="630" cy="634"/>
          </a:xfrm>
        </p:grpSpPr>
        <p:sp>
          <p:nvSpPr>
            <p:cNvPr id="97297" name="AutoShape 21"/>
            <p:cNvSpPr/>
            <p:nvPr/>
          </p:nvSpPr>
          <p:spPr>
            <a:xfrm>
              <a:off x="3424" y="2615"/>
              <a:ext cx="227" cy="634"/>
            </a:xfrm>
            <a:prstGeom prst="downArrow">
              <a:avLst>
                <a:gd name="adj1" fmla="val 50000"/>
                <a:gd name="adj2" fmla="val 69797"/>
              </a:avLst>
            </a:prstGeom>
            <a:solidFill>
              <a:srgbClr val="99CC00"/>
            </a:solidFill>
            <a:ln w="9525" cap="flat" cmpd="sng">
              <a:solidFill>
                <a:srgbClr val="FFC000"/>
              </a:solidFill>
              <a:prstDash val="solid"/>
              <a:miter/>
              <a:headEnd type="none" w="med" len="med"/>
              <a:tailEnd type="none" w="med" len="med"/>
            </a:ln>
          </p:spPr>
          <p:txBody>
            <a:bodyPr vert="eaVert"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sp>
          <p:nvSpPr>
            <p:cNvPr id="97298" name="Rectangle 22"/>
            <p:cNvSpPr/>
            <p:nvPr/>
          </p:nvSpPr>
          <p:spPr>
            <a:xfrm>
              <a:off x="3651" y="2659"/>
              <a:ext cx="403" cy="329"/>
            </a:xfrm>
            <a:prstGeom prst="rect">
              <a:avLst/>
            </a:prstGeom>
            <a:noFill/>
            <a:ln w="9525">
              <a:noFill/>
            </a:ln>
          </p:spPr>
          <p:txBody>
            <a:bodyPr wrap="none">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r>
                <a:rPr lang="en-US" altLang="zh-CN" dirty="0">
                  <a:solidFill>
                    <a:srgbClr val="FF0000"/>
                  </a:solidFill>
                  <a:latin typeface="华文楷体" panose="02010600040101010101" pitchFamily="2" charset="-122"/>
                  <a:ea typeface="华文楷体" panose="02010600040101010101" pitchFamily="2" charset="-122"/>
                </a:rPr>
                <a:t>No</a:t>
              </a:r>
              <a:endParaRPr lang="en-US" altLang="zh-CN" dirty="0">
                <a:solidFill>
                  <a:srgbClr val="00FF00"/>
                </a:solidFill>
              </a:endParaRPr>
            </a:p>
          </p:txBody>
        </p:sp>
      </p:grpSp>
      <p:sp>
        <p:nvSpPr>
          <p:cNvPr id="117783" name="Rectangle 23"/>
          <p:cNvSpPr>
            <a:spLocks noChangeArrowheads="1"/>
          </p:cNvSpPr>
          <p:nvPr/>
        </p:nvSpPr>
        <p:spPr bwMode="auto">
          <a:xfrm>
            <a:off x="323850" y="765175"/>
            <a:ext cx="1606550"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rPr>
              <a:t>批修正法</a:t>
            </a:r>
            <a:endParaRPr kumimoji="0" lang="zh-CN" altLang="en-US" sz="2800" b="1" i="0" u="none" strike="noStrike" kern="1200" cap="none" spc="0" normalizeH="0" baseline="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mn-cs"/>
            </a:endParaRPr>
          </a:p>
        </p:txBody>
      </p:sp>
      <p:sp>
        <p:nvSpPr>
          <p:cNvPr id="117784" name="Rectangle 24"/>
          <p:cNvSpPr>
            <a:spLocks noChangeArrowheads="1"/>
          </p:cNvSpPr>
          <p:nvPr/>
        </p:nvSpPr>
        <p:spPr bwMode="auto">
          <a:xfrm>
            <a:off x="415290" y="1700530"/>
            <a:ext cx="1758315" cy="1938020"/>
          </a:xfrm>
          <a:prstGeom prst="rect">
            <a:avLst/>
          </a:prstGeom>
          <a:noFill/>
          <a:ln>
            <a:noFill/>
          </a:ln>
          <a:effectLst/>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rPr>
              <a:t>在迭代过</a:t>
            </a:r>
            <a:endParaRPr kumimoji="0" lang="zh-CN" altLang="en-US" sz="24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endParaRPr>
          </a:p>
          <a:p>
            <a:pPr marR="0" lvl="0" algn="l" defTabSz="914400" rtl="0" eaLnBrk="1" fontAlgn="base" latinLnBrk="0" hangingPunct="1">
              <a:lnSpc>
                <a:spcPct val="100000"/>
              </a:lnSpc>
              <a:spcBef>
                <a:spcPct val="0"/>
              </a:spcBef>
              <a:spcAft>
                <a:spcPct val="0"/>
              </a:spcAft>
              <a:buClrTx/>
              <a:buSzTx/>
              <a:buFont typeface="Arial" panose="020B0604020202020204" pitchFamily="34" charset="0"/>
              <a:defRPr/>
            </a:pPr>
            <a:r>
              <a:rPr kumimoji="0" lang="zh-CN" altLang="en-US" sz="24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rPr>
              <a:t>程中, 每次都用到所有错分的样本集合</a:t>
            </a:r>
            <a:r>
              <a:rPr lang="en-US" altLang="zh-CN" sz="2400" b="1" i="1" dirty="0">
                <a:solidFill>
                  <a:schemeClr val="bg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en-US" altLang="zh-CN" sz="2400" b="1" i="1" baseline="30000" dirty="0">
                <a:solidFill>
                  <a:schemeClr val="bg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sym typeface="+mn-ea"/>
              </a:rPr>
              <a:t>e</a:t>
            </a:r>
            <a:endParaRPr kumimoji="0" lang="en-US" altLang="zh-CN" sz="2400" b="1" i="1" u="none" strike="noStrike" kern="1200" cap="none" spc="0" normalizeH="0" baseline="30000" noProof="0" dirty="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graphicFrame>
        <p:nvGraphicFramePr>
          <p:cNvPr id="117785" name="Object 25"/>
          <p:cNvGraphicFramePr>
            <a:graphicFrameLocks noChangeAspect="1"/>
          </p:cNvGraphicFramePr>
          <p:nvPr/>
        </p:nvGraphicFramePr>
        <p:xfrm>
          <a:off x="4211955" y="5162550"/>
          <a:ext cx="3088005" cy="716915"/>
        </p:xfrm>
        <a:graphic>
          <a:graphicData uri="http://schemas.openxmlformats.org/presentationml/2006/ole">
            <mc:AlternateContent xmlns:mc="http://schemas.openxmlformats.org/markup-compatibility/2006">
              <mc:Choice xmlns:v="urn:schemas-microsoft-com:vml" Requires="v">
                <p:oleObj spid="_x0000_s20482" name="" r:id="rId1" imgW="1574800" imgH="368300" progId="Equation.DSMT4">
                  <p:embed/>
                </p:oleObj>
              </mc:Choice>
              <mc:Fallback>
                <p:oleObj name="" r:id="rId1" imgW="1574800" imgH="368300" progId="Equation.DSMT4">
                  <p:embed/>
                  <p:pic>
                    <p:nvPicPr>
                      <p:cNvPr id="0" name="图片 3158"/>
                      <p:cNvPicPr/>
                      <p:nvPr/>
                    </p:nvPicPr>
                    <p:blipFill>
                      <a:blip r:embed="rId2"/>
                      <a:stretch>
                        <a:fillRect/>
                      </a:stretch>
                    </p:blipFill>
                    <p:spPr>
                      <a:xfrm>
                        <a:off x="4211955" y="5162550"/>
                        <a:ext cx="3088005" cy="716915"/>
                      </a:xfrm>
                      <a:prstGeom prst="rect">
                        <a:avLst/>
                      </a:prstGeom>
                      <a:solidFill>
                        <a:schemeClr val="accent5"/>
                      </a:solidFill>
                      <a:ln w="9525" cap="flat" cmpd="sng">
                        <a:solidFill>
                          <a:srgbClr val="FFC000"/>
                        </a:solidFill>
                        <a:prstDash val="solid"/>
                        <a:miter/>
                        <a:headEnd type="none" w="med" len="med"/>
                        <a:tailEnd type="none" w="med" len="me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additive="base">
                                        <p:cTn id="7" dur="500" fill="hold"/>
                                        <p:tgtEl>
                                          <p:spTgt spid="117764"/>
                                        </p:tgtEl>
                                        <p:attrNameLst>
                                          <p:attrName>ppt_x</p:attrName>
                                        </p:attrNameLst>
                                      </p:cBhvr>
                                      <p:tavLst>
                                        <p:tav tm="0">
                                          <p:val>
                                            <p:strVal val="#ppt_x"/>
                                          </p:val>
                                        </p:tav>
                                        <p:tav tm="100000">
                                          <p:val>
                                            <p:strVal val="#ppt_x"/>
                                          </p:val>
                                        </p:tav>
                                      </p:tavLst>
                                    </p:anim>
                                    <p:anim calcmode="lin" valueType="num">
                                      <p:cBhvr additive="base">
                                        <p:cTn id="8" dur="500" fill="hold"/>
                                        <p:tgtEl>
                                          <p:spTgt spid="11776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17767"/>
                                        </p:tgtEl>
                                        <p:attrNameLst>
                                          <p:attrName>style.visibility</p:attrName>
                                        </p:attrNameLst>
                                      </p:cBhvr>
                                      <p:to>
                                        <p:strVal val="visible"/>
                                      </p:to>
                                    </p:set>
                                    <p:animEffect transition="in" filter="wipe(up)">
                                      <p:cBhvr>
                                        <p:cTn id="13" dur="1000"/>
                                        <p:tgtEl>
                                          <p:spTgt spid="11776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17765"/>
                                        </p:tgtEl>
                                        <p:attrNameLst>
                                          <p:attrName>style.visibility</p:attrName>
                                        </p:attrNameLst>
                                      </p:cBhvr>
                                      <p:to>
                                        <p:strVal val="visible"/>
                                      </p:to>
                                    </p:set>
                                    <p:anim calcmode="lin" valueType="num">
                                      <p:cBhvr additive="base">
                                        <p:cTn id="18" dur="1000" fill="hold"/>
                                        <p:tgtEl>
                                          <p:spTgt spid="117765"/>
                                        </p:tgtEl>
                                        <p:attrNameLst>
                                          <p:attrName>ppt_x</p:attrName>
                                        </p:attrNameLst>
                                      </p:cBhvr>
                                      <p:tavLst>
                                        <p:tav tm="0">
                                          <p:val>
                                            <p:strVal val="1+#ppt_w/2"/>
                                          </p:val>
                                        </p:tav>
                                        <p:tav tm="100000">
                                          <p:val>
                                            <p:strVal val="#ppt_x"/>
                                          </p:val>
                                        </p:tav>
                                      </p:tavLst>
                                    </p:anim>
                                    <p:anim calcmode="lin" valueType="num">
                                      <p:cBhvr additive="base">
                                        <p:cTn id="19" dur="1000" fill="hold"/>
                                        <p:tgtEl>
                                          <p:spTgt spid="11776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7768"/>
                                        </p:tgtEl>
                                        <p:attrNameLst>
                                          <p:attrName>style.visibility</p:attrName>
                                        </p:attrNameLst>
                                      </p:cBhvr>
                                      <p:to>
                                        <p:strVal val="visible"/>
                                      </p:to>
                                    </p:set>
                                    <p:animEffect transition="in" filter="wipe(up)">
                                      <p:cBhvr>
                                        <p:cTn id="24" dur="1000"/>
                                        <p:tgtEl>
                                          <p:spTgt spid="11776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10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10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117785"/>
                                        </p:tgtEl>
                                        <p:attrNameLst>
                                          <p:attrName>style.visibility</p:attrName>
                                        </p:attrNameLst>
                                      </p:cBhvr>
                                      <p:to>
                                        <p:strVal val="visible"/>
                                      </p:to>
                                    </p:set>
                                    <p:anim calcmode="lin" valueType="num">
                                      <p:cBhvr additive="base">
                                        <p:cTn id="39" dur="1000" fill="hold"/>
                                        <p:tgtEl>
                                          <p:spTgt spid="117785"/>
                                        </p:tgtEl>
                                        <p:attrNameLst>
                                          <p:attrName>ppt_x</p:attrName>
                                        </p:attrNameLst>
                                      </p:cBhvr>
                                      <p:tavLst>
                                        <p:tav tm="0">
                                          <p:val>
                                            <p:strVal val="1+#ppt_w/2"/>
                                          </p:val>
                                        </p:tav>
                                        <p:tav tm="100000">
                                          <p:val>
                                            <p:strVal val="#ppt_x"/>
                                          </p:val>
                                        </p:tav>
                                      </p:tavLst>
                                    </p:anim>
                                    <p:anim calcmode="lin" valueType="num">
                                      <p:cBhvr additive="base">
                                        <p:cTn id="40" dur="1000" fill="hold"/>
                                        <p:tgtEl>
                                          <p:spTgt spid="11778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117772"/>
                                        </p:tgtEl>
                                        <p:attrNameLst>
                                          <p:attrName>style.visibility</p:attrName>
                                        </p:attrNameLst>
                                      </p:cBhvr>
                                      <p:to>
                                        <p:strVal val="visible"/>
                                      </p:to>
                                    </p:set>
                                    <p:animEffect transition="in" filter="wipe(right)">
                                      <p:cBhvr>
                                        <p:cTn id="45" dur="1000"/>
                                        <p:tgtEl>
                                          <p:spTgt spid="11777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117766"/>
                                        </p:tgtEl>
                                        <p:attrNameLst>
                                          <p:attrName>style.visibility</p:attrName>
                                        </p:attrNameLst>
                                      </p:cBhvr>
                                      <p:to>
                                        <p:strVal val="visible"/>
                                      </p:to>
                                    </p:set>
                                    <p:animEffect transition="in" filter="wipe(right)">
                                      <p:cBhvr>
                                        <p:cTn id="50" dur="1000"/>
                                        <p:tgtEl>
                                          <p:spTgt spid="11776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17773"/>
                                        </p:tgtEl>
                                        <p:attrNameLst>
                                          <p:attrName>style.visibility</p:attrName>
                                        </p:attrNameLst>
                                      </p:cBhvr>
                                      <p:to>
                                        <p:strVal val="visible"/>
                                      </p:to>
                                    </p:set>
                                    <p:animEffect transition="in" filter="wipe(down)">
                                      <p:cBhvr>
                                        <p:cTn id="55" dur="1000"/>
                                        <p:tgtEl>
                                          <p:spTgt spid="11777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7774"/>
                                        </p:tgtEl>
                                        <p:attrNameLst>
                                          <p:attrName>style.visibility</p:attrName>
                                        </p:attrNameLst>
                                      </p:cBhvr>
                                      <p:to>
                                        <p:strVal val="visible"/>
                                      </p:to>
                                    </p:set>
                                    <p:animEffect transition="in" filter="wipe(left)">
                                      <p:cBhvr>
                                        <p:cTn id="60" dur="1000"/>
                                        <p:tgtEl>
                                          <p:spTgt spid="11777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10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20" presetClass="entr" presetSubtype="0" fill="hold" grpId="0" nodeType="clickEffect">
                                  <p:stCondLst>
                                    <p:cond delay="0"/>
                                  </p:stCondLst>
                                  <p:childTnLst>
                                    <p:set>
                                      <p:cBhvr>
                                        <p:cTn id="69" dur="1" fill="hold">
                                          <p:stCondLst>
                                            <p:cond delay="0"/>
                                          </p:stCondLst>
                                        </p:cTn>
                                        <p:tgtEl>
                                          <p:spTgt spid="117775"/>
                                        </p:tgtEl>
                                        <p:attrNameLst>
                                          <p:attrName>style.visibility</p:attrName>
                                        </p:attrNameLst>
                                      </p:cBhvr>
                                      <p:to>
                                        <p:strVal val="visible"/>
                                      </p:to>
                                    </p:set>
                                    <p:animEffect transition="in" filter="wedge">
                                      <p:cBhvr>
                                        <p:cTn id="70" dur="2000"/>
                                        <p:tgtEl>
                                          <p:spTgt spid="117775"/>
                                        </p:tgtEl>
                                      </p:cBhvr>
                                    </p:animEffect>
                                  </p:childTnLst>
                                </p:cTn>
                              </p:par>
                            </p:childTnLst>
                          </p:cTn>
                        </p:par>
                      </p:childTnLst>
                    </p:cTn>
                  </p:par>
                  <p:par>
                    <p:cTn id="71" fill="hold">
                      <p:stCondLst>
                        <p:cond delay="indefinite"/>
                      </p:stCondLst>
                      <p:childTnLst>
                        <p:par>
                          <p:cTn id="72" fill="hold">
                            <p:stCondLst>
                              <p:cond delay="0"/>
                            </p:stCondLst>
                            <p:childTnLst>
                              <p:par>
                                <p:cTn id="73" presetID="8" presetClass="entr" presetSubtype="16" fill="hold" grpId="0" nodeType="clickEffect">
                                  <p:stCondLst>
                                    <p:cond delay="0"/>
                                  </p:stCondLst>
                                  <p:childTnLst>
                                    <p:set>
                                      <p:cBhvr>
                                        <p:cTn id="74" dur="1" fill="hold">
                                          <p:stCondLst>
                                            <p:cond delay="0"/>
                                          </p:stCondLst>
                                        </p:cTn>
                                        <p:tgtEl>
                                          <p:spTgt spid="117784"/>
                                        </p:tgtEl>
                                        <p:attrNameLst>
                                          <p:attrName>style.visibility</p:attrName>
                                        </p:attrNameLst>
                                      </p:cBhvr>
                                      <p:to>
                                        <p:strVal val="visible"/>
                                      </p:to>
                                    </p:set>
                                    <p:animEffect transition="in" filter="diamond(in)">
                                      <p:cBhvr>
                                        <p:cTn id="75" dur="2000"/>
                                        <p:tgtEl>
                                          <p:spTgt spid="117784"/>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117783"/>
                                        </p:tgtEl>
                                        <p:attrNameLst>
                                          <p:attrName>style.visibility</p:attrName>
                                        </p:attrNameLst>
                                      </p:cBhvr>
                                      <p:to>
                                        <p:strVal val="visible"/>
                                      </p:to>
                                    </p:set>
                                    <p:anim calcmode="lin" valueType="num">
                                      <p:cBhvr additive="base">
                                        <p:cTn id="80" dur="1000" fill="hold"/>
                                        <p:tgtEl>
                                          <p:spTgt spid="117783"/>
                                        </p:tgtEl>
                                        <p:attrNameLst>
                                          <p:attrName>ppt_x</p:attrName>
                                        </p:attrNameLst>
                                      </p:cBhvr>
                                      <p:tavLst>
                                        <p:tav tm="0">
                                          <p:val>
                                            <p:strVal val="0-#ppt_w/2"/>
                                          </p:val>
                                        </p:tav>
                                        <p:tav tm="100000">
                                          <p:val>
                                            <p:strVal val="#ppt_x"/>
                                          </p:val>
                                        </p:tav>
                                      </p:tavLst>
                                    </p:anim>
                                    <p:anim calcmode="lin" valueType="num">
                                      <p:cBhvr additive="base">
                                        <p:cTn id="81" dur="1000" fill="hold"/>
                                        <p:tgtEl>
                                          <p:spTgt spid="1177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ldLvl="0" animBg="1"/>
      <p:bldP spid="117765" grpId="0" bldLvl="0" animBg="1"/>
      <p:bldP spid="117766" grpId="0" bldLvl="0" animBg="1"/>
      <p:bldP spid="117767" grpId="0" bldLvl="0" animBg="1"/>
      <p:bldP spid="117768" grpId="0" bldLvl="0" animBg="1"/>
      <p:bldP spid="117772" grpId="0" bldLvl="0" animBg="1"/>
      <p:bldP spid="117773" grpId="0" bldLvl="0" animBg="1"/>
      <p:bldP spid="117774" grpId="0" bldLvl="0" animBg="1"/>
      <p:bldP spid="117775" grpId="0" bldLvl="0" animBg="1"/>
      <p:bldP spid="117783" grpId="0" bldLvl="0" animBg="1"/>
      <p:bldP spid="117784"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4"/>
          <p:cNvSpPr/>
          <p:nvPr/>
        </p:nvSpPr>
        <p:spPr>
          <a:xfrm>
            <a:off x="4356418" y="403225"/>
            <a:ext cx="2519362" cy="792163"/>
          </a:xfrm>
          <a:prstGeom prst="rect">
            <a:avLst/>
          </a:prstGeom>
          <a:solidFill>
            <a:schemeClr val="accent5"/>
          </a:solidFill>
          <a:ln w="9525" cap="flat" cmpd="sng">
            <a:solidFill>
              <a:srgbClr val="FFC000"/>
            </a:solidFill>
            <a:prstDash val="solid"/>
            <a:miter/>
            <a:headEnd type="none" w="med" len="med"/>
            <a:tailEnd type="none" w="med" len="med"/>
          </a:ln>
        </p:spPr>
        <p:txBody>
          <a:bodyPr wrap="none" anchor="ctr" anchorCtr="0">
            <a:scene3d>
              <a:camera prst="orthographicFront"/>
              <a:lightRig rig="threePt" dir="t"/>
            </a:scene3d>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algn="ctr" eaLnBrk="1" hangingPunct="1">
              <a:spcBef>
                <a:spcPct val="0"/>
              </a:spcBef>
              <a:buFontTx/>
              <a:buNone/>
            </a:pPr>
            <a:r>
              <a:rPr lang="zh-CN" altLang="en-US" sz="2400" dirty="0">
                <a:solidFill>
                  <a:schemeClr val="tx1"/>
                </a:solidFill>
                <a:effectLst>
                  <a:outerShdw blurRad="38100" dist="19050" dir="2700000" algn="tl" rotWithShape="0">
                    <a:schemeClr val="dk1">
                      <a:alpha val="40000"/>
                    </a:schemeClr>
                  </a:outerShdw>
                </a:effectLst>
                <a:latin typeface="宋体" panose="02010600030101010101" pitchFamily="2" charset="-122"/>
              </a:rPr>
              <a:t>初始化 </a:t>
            </a:r>
            <a:r>
              <a:rPr lang="en-US" altLang="zh-CN" sz="2400"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a:t>
            </a:r>
            <a:r>
              <a:rPr lang="en-US" altLang="zh-CN" sz="2400" dirty="0">
                <a:solidFill>
                  <a:schemeClr val="tx1"/>
                </a:solidFill>
                <a:effectLst>
                  <a:outerShdw blurRad="38100" dist="19050" dir="2700000" algn="tl" rotWithShape="0">
                    <a:schemeClr val="dk1">
                      <a:alpha val="40000"/>
                    </a:schemeClr>
                  </a:outerShdw>
                </a:effectLst>
                <a:latin typeface="宋体" panose="02010600030101010101" pitchFamily="2" charset="-122"/>
              </a:rPr>
              <a:t>(1), </a:t>
            </a:r>
            <a:r>
              <a:rPr lang="en-US" altLang="zh-CN" sz="2400"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a:t>
            </a:r>
            <a:r>
              <a:rPr lang="en-US" altLang="zh-CN" sz="2400" dirty="0">
                <a:solidFill>
                  <a:schemeClr val="tx1"/>
                </a:solidFill>
                <a:effectLst>
                  <a:outerShdw blurRad="38100" dist="19050" dir="2700000" algn="tl" rotWithShape="0">
                    <a:schemeClr val="dk1">
                      <a:alpha val="40000"/>
                    </a:schemeClr>
                  </a:outerShdw>
                </a:effectLst>
                <a:latin typeface="宋体" panose="02010600030101010101" pitchFamily="2" charset="-122"/>
              </a:rPr>
              <a:t>=1</a:t>
            </a:r>
            <a:endParaRPr lang="en-US" altLang="zh-CN" sz="2400" dirty="0">
              <a:solidFill>
                <a:schemeClr val="tx1"/>
              </a:solidFill>
              <a:effectLst>
                <a:outerShdw blurRad="38100" dist="19050" dir="2700000" algn="tl" rotWithShape="0">
                  <a:schemeClr val="dk1">
                    <a:alpha val="40000"/>
                  </a:schemeClr>
                </a:outerShdw>
              </a:effectLst>
              <a:latin typeface="宋体" panose="02010600030101010101" pitchFamily="2" charset="-122"/>
            </a:endParaRPr>
          </a:p>
        </p:txBody>
      </p:sp>
      <p:sp>
        <p:nvSpPr>
          <p:cNvPr id="117765" name="Rectangle 5"/>
          <p:cNvSpPr/>
          <p:nvPr/>
        </p:nvSpPr>
        <p:spPr>
          <a:xfrm>
            <a:off x="3995738" y="1916113"/>
            <a:ext cx="3168650" cy="792162"/>
          </a:xfrm>
          <a:prstGeom prst="rect">
            <a:avLst/>
          </a:prstGeom>
          <a:solidFill>
            <a:schemeClr val="accent5"/>
          </a:solidFill>
          <a:ln w="9525" cap="flat" cmpd="sng">
            <a:solidFill>
              <a:srgbClr val="FFC0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algn="ctr" eaLnBrk="1" hangingPunct="1">
              <a:spcBef>
                <a:spcPct val="0"/>
              </a:spcBef>
              <a:buFontTx/>
              <a:buNone/>
            </a:pPr>
            <a:r>
              <a:rPr lang="zh-CN" altLang="en-US" sz="2400" dirty="0">
                <a:solidFill>
                  <a:schemeClr val="tx1"/>
                </a:solidFill>
                <a:latin typeface="宋体" panose="02010600030101010101" pitchFamily="2" charset="-122"/>
              </a:rPr>
              <a:t>被</a:t>
            </a:r>
            <a:r>
              <a:rPr lang="en-US" altLang="zh-CN" sz="2400" i="1" dirty="0">
                <a:solidFill>
                  <a:schemeClr val="tx1"/>
                </a:solidFill>
                <a:latin typeface="Times New Roman" panose="02020603050405020304" pitchFamily="18" charset="0"/>
                <a:cs typeface="Times New Roman" panose="02020603050405020304" pitchFamily="18" charset="0"/>
              </a:rPr>
              <a:t>a</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k</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宋体" panose="02010600030101010101" pitchFamily="2" charset="-122"/>
              </a:rPr>
              <a:t>,</a:t>
            </a:r>
            <a:r>
              <a:rPr lang="zh-CN" altLang="en-US" sz="2400" dirty="0">
                <a:solidFill>
                  <a:schemeClr val="tx1"/>
                </a:solidFill>
                <a:latin typeface="宋体" panose="02010600030101010101" pitchFamily="2" charset="-122"/>
              </a:rPr>
              <a:t>错分的样本</a:t>
            </a:r>
            <a:endParaRPr lang="zh-CN" altLang="en-US" sz="2400" dirty="0">
              <a:solidFill>
                <a:schemeClr val="tx1"/>
              </a:solidFill>
              <a:latin typeface="宋体" panose="02010600030101010101" pitchFamily="2" charset="-122"/>
            </a:endParaRPr>
          </a:p>
          <a:p>
            <a:pPr marL="0" lvl="0" indent="0" algn="ctr" eaLnBrk="1" hangingPunct="1">
              <a:spcBef>
                <a:spcPct val="0"/>
              </a:spcBef>
              <a:buFontTx/>
              <a:buNone/>
            </a:pPr>
            <a:r>
              <a:rPr lang="en-US" altLang="zh-CN" sz="2400" i="1" dirty="0">
                <a:solidFill>
                  <a:schemeClr val="tx1"/>
                </a:solidFill>
                <a:latin typeface="Times New Roman" panose="02020603050405020304" pitchFamily="18" charset="0"/>
                <a:cs typeface="Times New Roman" panose="02020603050405020304" pitchFamily="18" charset="0"/>
              </a:rPr>
              <a:t>y</a:t>
            </a:r>
            <a:r>
              <a:rPr lang="en-US" altLang="zh-CN" sz="2400" baseline="30000" dirty="0">
                <a:solidFill>
                  <a:schemeClr val="tx1"/>
                </a:solidFill>
                <a:latin typeface="Times New Roman" panose="02020603050405020304" pitchFamily="18" charset="0"/>
                <a:cs typeface="Times New Roman" panose="02020603050405020304" pitchFamily="18" charset="0"/>
              </a:rPr>
              <a:t>e</a:t>
            </a:r>
            <a:endParaRPr lang="en-US" altLang="zh-CN" sz="2400" baseline="30000" dirty="0">
              <a:solidFill>
                <a:schemeClr val="tx1"/>
              </a:solidFill>
              <a:latin typeface="Times New Roman" panose="02020603050405020304" pitchFamily="18" charset="0"/>
              <a:cs typeface="Times New Roman" panose="02020603050405020304" pitchFamily="18" charset="0"/>
            </a:endParaRPr>
          </a:p>
        </p:txBody>
      </p:sp>
      <p:sp>
        <p:nvSpPr>
          <p:cNvPr id="117766" name="Rectangle 6"/>
          <p:cNvSpPr/>
          <p:nvPr/>
        </p:nvSpPr>
        <p:spPr>
          <a:xfrm>
            <a:off x="2268538" y="5084763"/>
            <a:ext cx="1008062" cy="792162"/>
          </a:xfrm>
          <a:prstGeom prst="rect">
            <a:avLst/>
          </a:prstGeom>
          <a:solidFill>
            <a:schemeClr val="accent5"/>
          </a:solidFill>
          <a:ln w="9525" cap="flat" cmpd="sng">
            <a:solidFill>
              <a:srgbClr val="FFC0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algn="ctr" eaLnBrk="1" hangingPunct="1">
              <a:spcBef>
                <a:spcPct val="0"/>
              </a:spcBef>
              <a:buFontTx/>
              <a:buNone/>
            </a:pPr>
            <a:r>
              <a:rPr lang="en-US" altLang="zh-CN" sz="2400"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7767" name="AutoShape 7"/>
          <p:cNvSpPr/>
          <p:nvPr/>
        </p:nvSpPr>
        <p:spPr>
          <a:xfrm>
            <a:off x="5435600" y="1193165"/>
            <a:ext cx="360363" cy="719138"/>
          </a:xfrm>
          <a:prstGeom prst="downArrow">
            <a:avLst>
              <a:gd name="adj1" fmla="val 50000"/>
              <a:gd name="adj2" fmla="val 49871"/>
            </a:avLst>
          </a:prstGeom>
          <a:solidFill>
            <a:srgbClr val="99CC00"/>
          </a:solidFill>
          <a:ln w="9525" cap="flat" cmpd="sng">
            <a:solidFill>
              <a:srgbClr val="FFC000"/>
            </a:solidFill>
            <a:prstDash val="solid"/>
            <a:miter/>
            <a:headEnd type="none" w="med" len="med"/>
            <a:tailEnd type="none" w="med" len="med"/>
          </a:ln>
        </p:spPr>
        <p:txBody>
          <a:bodyPr vert="eaVert"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sp>
        <p:nvSpPr>
          <p:cNvPr id="117768" name="AutoShape 8"/>
          <p:cNvSpPr/>
          <p:nvPr/>
        </p:nvSpPr>
        <p:spPr>
          <a:xfrm>
            <a:off x="5445760" y="2708910"/>
            <a:ext cx="360363" cy="719138"/>
          </a:xfrm>
          <a:prstGeom prst="downArrow">
            <a:avLst>
              <a:gd name="adj1" fmla="val 50000"/>
              <a:gd name="adj2" fmla="val 49871"/>
            </a:avLst>
          </a:prstGeom>
          <a:solidFill>
            <a:srgbClr val="99CC00"/>
          </a:solidFill>
          <a:ln w="9525" cap="flat" cmpd="sng">
            <a:solidFill>
              <a:srgbClr val="FFC000"/>
            </a:solidFill>
            <a:prstDash val="solid"/>
            <a:miter/>
            <a:headEnd type="none" w="med" len="med"/>
            <a:tailEnd type="none" w="med" len="med"/>
          </a:ln>
        </p:spPr>
        <p:txBody>
          <a:bodyPr vert="eaVert"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grpSp>
        <p:nvGrpSpPr>
          <p:cNvPr id="2" name="Group 9"/>
          <p:cNvGrpSpPr/>
          <p:nvPr/>
        </p:nvGrpSpPr>
        <p:grpSpPr>
          <a:xfrm>
            <a:off x="6587808" y="2997835"/>
            <a:ext cx="1150937" cy="1016001"/>
            <a:chOff x="4151" y="1934"/>
            <a:chExt cx="725" cy="640"/>
          </a:xfrm>
        </p:grpSpPr>
        <p:sp>
          <p:nvSpPr>
            <p:cNvPr id="97301" name="Rectangle 10"/>
            <p:cNvSpPr/>
            <p:nvPr/>
          </p:nvSpPr>
          <p:spPr>
            <a:xfrm>
              <a:off x="4151" y="1934"/>
              <a:ext cx="635" cy="328"/>
            </a:xfrm>
            <a:prstGeom prst="rect">
              <a:avLst/>
            </a:prstGeom>
            <a:solidFill>
              <a:schemeClr val="accent1">
                <a:alpha val="0"/>
              </a:schemeClr>
            </a:solidFill>
            <a:ln w="9525">
              <a:noFill/>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algn="ctr" eaLnBrk="1" hangingPunct="1">
                <a:spcBef>
                  <a:spcPct val="0"/>
                </a:spcBef>
                <a:buFontTx/>
                <a:buNone/>
              </a:pPr>
              <a:r>
                <a:rPr lang="en-US" altLang="zh-CN" dirty="0">
                  <a:solidFill>
                    <a:srgbClr val="FF0000"/>
                  </a:solidFill>
                  <a:latin typeface="华文楷体" panose="02010600040101010101" pitchFamily="2" charset="-122"/>
                  <a:ea typeface="华文楷体" panose="02010600040101010101" pitchFamily="2" charset="-122"/>
                </a:rPr>
                <a:t>Yes</a:t>
              </a:r>
              <a:endParaRPr lang="en-US" altLang="zh-CN" dirty="0">
                <a:solidFill>
                  <a:srgbClr val="FF0000"/>
                </a:solidFill>
                <a:latin typeface="华文楷体" panose="02010600040101010101" pitchFamily="2" charset="-122"/>
                <a:ea typeface="华文楷体" panose="02010600040101010101" pitchFamily="2" charset="-122"/>
              </a:endParaRPr>
            </a:p>
          </p:txBody>
        </p:sp>
        <p:sp>
          <p:nvSpPr>
            <p:cNvPr id="97302" name="AutoShape 11"/>
            <p:cNvSpPr/>
            <p:nvPr/>
          </p:nvSpPr>
          <p:spPr>
            <a:xfrm>
              <a:off x="4332" y="2347"/>
              <a:ext cx="544" cy="227"/>
            </a:xfrm>
            <a:prstGeom prst="rightArrow">
              <a:avLst>
                <a:gd name="adj1" fmla="val 50000"/>
                <a:gd name="adj2" fmla="val 59889"/>
              </a:avLst>
            </a:prstGeom>
            <a:solidFill>
              <a:srgbClr val="99CC00"/>
            </a:solidFill>
            <a:ln w="9525" cap="flat" cmpd="sng">
              <a:solidFill>
                <a:srgbClr val="FFC0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grpSp>
      <p:sp>
        <p:nvSpPr>
          <p:cNvPr id="117772" name="AutoShape 12"/>
          <p:cNvSpPr/>
          <p:nvPr/>
        </p:nvSpPr>
        <p:spPr>
          <a:xfrm>
            <a:off x="3420110" y="5301298"/>
            <a:ext cx="576263" cy="360362"/>
          </a:xfrm>
          <a:prstGeom prst="leftArrow">
            <a:avLst>
              <a:gd name="adj1" fmla="val 50000"/>
              <a:gd name="adj2" fmla="val 39963"/>
            </a:avLst>
          </a:prstGeom>
          <a:solidFill>
            <a:srgbClr val="99CC00"/>
          </a:solidFill>
          <a:ln w="9525" cap="flat" cmpd="sng">
            <a:solidFill>
              <a:srgbClr val="FFCC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sp>
        <p:nvSpPr>
          <p:cNvPr id="117773" name="Rectangle 13"/>
          <p:cNvSpPr/>
          <p:nvPr/>
        </p:nvSpPr>
        <p:spPr>
          <a:xfrm>
            <a:off x="2700338" y="2276475"/>
            <a:ext cx="144462" cy="2808288"/>
          </a:xfrm>
          <a:prstGeom prst="rect">
            <a:avLst/>
          </a:prstGeom>
          <a:solidFill>
            <a:srgbClr val="FF00FF"/>
          </a:solidFill>
          <a:ln w="9525" cap="flat" cmpd="sng">
            <a:solidFill>
              <a:schemeClr val="folHlink"/>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sp>
        <p:nvSpPr>
          <p:cNvPr id="117774" name="AutoShape 14"/>
          <p:cNvSpPr/>
          <p:nvPr/>
        </p:nvSpPr>
        <p:spPr>
          <a:xfrm>
            <a:off x="2698750" y="2205038"/>
            <a:ext cx="1296988" cy="215900"/>
          </a:xfrm>
          <a:prstGeom prst="rightArrow">
            <a:avLst>
              <a:gd name="adj1" fmla="val 50000"/>
              <a:gd name="adj2" fmla="val 150128"/>
            </a:avLst>
          </a:prstGeom>
          <a:solidFill>
            <a:srgbClr val="FF00FF"/>
          </a:solidFill>
          <a:ln w="9525" cap="flat" cmpd="sng">
            <a:solidFill>
              <a:srgbClr val="FFCC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sp>
        <p:nvSpPr>
          <p:cNvPr id="117775" name="Rectangle 15"/>
          <p:cNvSpPr/>
          <p:nvPr/>
        </p:nvSpPr>
        <p:spPr>
          <a:xfrm>
            <a:off x="7740650" y="3357563"/>
            <a:ext cx="1008063" cy="792162"/>
          </a:xfrm>
          <a:prstGeom prst="rect">
            <a:avLst/>
          </a:prstGeom>
          <a:solidFill>
            <a:schemeClr val="accent1">
              <a:alpha val="0"/>
            </a:schemeClr>
          </a:solidFill>
          <a:ln w="9525" cap="flat" cmpd="sng">
            <a:solidFill>
              <a:srgbClr val="FFC0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algn="ctr" eaLnBrk="1" hangingPunct="1">
              <a:spcBef>
                <a:spcPct val="0"/>
              </a:spcBef>
              <a:buFontTx/>
              <a:buNone/>
            </a:pPr>
            <a:r>
              <a:rPr lang="zh-CN" altLang="en-US" dirty="0">
                <a:solidFill>
                  <a:srgbClr val="00FF00"/>
                </a:solidFill>
                <a:latin typeface="华文楷体" panose="02010600040101010101" pitchFamily="2" charset="-122"/>
                <a:ea typeface="华文楷体" panose="02010600040101010101" pitchFamily="2" charset="-122"/>
              </a:rPr>
              <a:t>终止</a:t>
            </a:r>
            <a:endParaRPr lang="zh-CN" altLang="en-US" dirty="0">
              <a:solidFill>
                <a:srgbClr val="00FF00"/>
              </a:solidFill>
              <a:latin typeface="华文楷体" panose="02010600040101010101" pitchFamily="2" charset="-122"/>
              <a:ea typeface="华文楷体" panose="02010600040101010101" pitchFamily="2" charset="-122"/>
            </a:endParaRPr>
          </a:p>
        </p:txBody>
      </p:sp>
      <p:grpSp>
        <p:nvGrpSpPr>
          <p:cNvPr id="3" name="Group 17"/>
          <p:cNvGrpSpPr/>
          <p:nvPr/>
        </p:nvGrpSpPr>
        <p:grpSpPr>
          <a:xfrm>
            <a:off x="4283393" y="3429000"/>
            <a:ext cx="2663825" cy="720725"/>
            <a:chOff x="2653" y="2160"/>
            <a:chExt cx="1678" cy="454"/>
          </a:xfrm>
          <a:solidFill>
            <a:schemeClr val="accent5"/>
          </a:solidFill>
        </p:grpSpPr>
        <p:sp>
          <p:nvSpPr>
            <p:cNvPr id="97299" name="AutoShape 18"/>
            <p:cNvSpPr/>
            <p:nvPr/>
          </p:nvSpPr>
          <p:spPr>
            <a:xfrm>
              <a:off x="2653" y="2160"/>
              <a:ext cx="1678" cy="454"/>
            </a:xfrm>
            <a:prstGeom prst="diamond">
              <a:avLst/>
            </a:prstGeom>
            <a:grpFill/>
            <a:ln w="9525" cap="flat" cmpd="sng">
              <a:solidFill>
                <a:srgbClr val="FFC000"/>
              </a:solidFill>
              <a:prstDash val="solid"/>
              <a:miter/>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sp>
          <p:nvSpPr>
            <p:cNvPr id="97300" name="Rectangle 19"/>
            <p:cNvSpPr/>
            <p:nvPr/>
          </p:nvSpPr>
          <p:spPr>
            <a:xfrm>
              <a:off x="3061" y="2251"/>
              <a:ext cx="875" cy="327"/>
            </a:xfrm>
            <a:prstGeom prst="rect">
              <a:avLst/>
            </a:prstGeom>
            <a:noFill/>
            <a:ln w="9525">
              <a:noFill/>
            </a:ln>
            <a:extLst>
              <a:ext uri="{909E8E84-426E-40DD-AFC4-6F175D3DCCD1}">
                <a14:hiddenFill xmlns:a14="http://schemas.microsoft.com/office/drawing/2010/main">
                  <a:grpFill/>
                </a14:hiddenFill>
              </a:ext>
            </a:extLst>
          </p:spPr>
          <p:txBody>
            <a:bodyPr wrap="none">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r>
                <a:rPr lang="en-US" altLang="zh-CN" i="1" dirty="0">
                  <a:solidFill>
                    <a:schemeClr val="tx1"/>
                  </a:solidFill>
                  <a:ea typeface="华文楷体" panose="02010600040101010101" pitchFamily="2" charset="-122"/>
                </a:rPr>
                <a:t>Y </a:t>
              </a:r>
              <a:r>
                <a:rPr lang="en-US" altLang="zh-CN" baseline="30000" dirty="0">
                  <a:solidFill>
                    <a:schemeClr val="tx1"/>
                  </a:solidFill>
                  <a:ea typeface="华文楷体" panose="02010600040101010101" pitchFamily="2" charset="-122"/>
                </a:rPr>
                <a:t>e </a:t>
              </a:r>
              <a:r>
                <a:rPr lang="zh-CN" altLang="en-US" b="0" dirty="0">
                  <a:solidFill>
                    <a:schemeClr val="tx1"/>
                  </a:solidFill>
                  <a:ea typeface="华文楷体" panose="02010600040101010101" pitchFamily="2" charset="-122"/>
                </a:rPr>
                <a:t>＝</a:t>
              </a:r>
              <a:r>
                <a:rPr lang="en-US" altLang="zh-CN" b="0" dirty="0">
                  <a:solidFill>
                    <a:schemeClr val="tx1"/>
                  </a:solidFill>
                  <a:ea typeface="华文楷体" panose="02010600040101010101" pitchFamily="2" charset="-122"/>
                </a:rPr>
                <a:t>Φ</a:t>
              </a:r>
              <a:r>
                <a:rPr lang="en-US" altLang="zh-CN" b="0" i="1" dirty="0">
                  <a:solidFill>
                    <a:schemeClr val="tx1"/>
                  </a:solidFill>
                  <a:ea typeface="华文楷体" panose="02010600040101010101" pitchFamily="2" charset="-122"/>
                </a:rPr>
                <a:t> </a:t>
              </a:r>
              <a:endParaRPr lang="en-US" altLang="zh-CN" b="0" i="1" dirty="0">
                <a:solidFill>
                  <a:schemeClr val="tx1"/>
                </a:solidFill>
                <a:ea typeface="华文楷体" panose="02010600040101010101" pitchFamily="2" charset="-122"/>
              </a:endParaRPr>
            </a:p>
          </p:txBody>
        </p:sp>
      </p:grpSp>
      <p:grpSp>
        <p:nvGrpSpPr>
          <p:cNvPr id="4" name="Group 20"/>
          <p:cNvGrpSpPr/>
          <p:nvPr/>
        </p:nvGrpSpPr>
        <p:grpSpPr>
          <a:xfrm>
            <a:off x="5434965" y="4152583"/>
            <a:ext cx="1000126" cy="1006475"/>
            <a:chOff x="3424" y="2615"/>
            <a:chExt cx="630" cy="634"/>
          </a:xfrm>
        </p:grpSpPr>
        <p:sp>
          <p:nvSpPr>
            <p:cNvPr id="97297" name="AutoShape 21"/>
            <p:cNvSpPr/>
            <p:nvPr/>
          </p:nvSpPr>
          <p:spPr>
            <a:xfrm>
              <a:off x="3424" y="2615"/>
              <a:ext cx="227" cy="634"/>
            </a:xfrm>
            <a:prstGeom prst="downArrow">
              <a:avLst>
                <a:gd name="adj1" fmla="val 50000"/>
                <a:gd name="adj2" fmla="val 69797"/>
              </a:avLst>
            </a:prstGeom>
            <a:solidFill>
              <a:srgbClr val="99CC00"/>
            </a:solidFill>
            <a:ln w="9525" cap="flat" cmpd="sng">
              <a:solidFill>
                <a:srgbClr val="FFC000"/>
              </a:solidFill>
              <a:prstDash val="solid"/>
              <a:miter/>
              <a:headEnd type="none" w="med" len="med"/>
              <a:tailEnd type="none" w="med" len="med"/>
            </a:ln>
          </p:spPr>
          <p:txBody>
            <a:bodyPr vert="eaVert"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endParaRPr lang="zh-CN" altLang="en-US" sz="1800" b="0" dirty="0">
                <a:solidFill>
                  <a:schemeClr val="tx1"/>
                </a:solidFill>
                <a:latin typeface="Arial" panose="020B0604020202020204" pitchFamily="34" charset="0"/>
              </a:endParaRPr>
            </a:p>
          </p:txBody>
        </p:sp>
        <p:sp>
          <p:nvSpPr>
            <p:cNvPr id="97298" name="Rectangle 22"/>
            <p:cNvSpPr/>
            <p:nvPr/>
          </p:nvSpPr>
          <p:spPr>
            <a:xfrm>
              <a:off x="3651" y="2659"/>
              <a:ext cx="403" cy="329"/>
            </a:xfrm>
            <a:prstGeom prst="rect">
              <a:avLst/>
            </a:prstGeom>
            <a:noFill/>
            <a:ln w="9525">
              <a:noFill/>
            </a:ln>
          </p:spPr>
          <p:txBody>
            <a:bodyPr wrap="none">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stStyle>
            <a:p>
              <a:pPr marL="0" lvl="0" indent="0" eaLnBrk="1" hangingPunct="1">
                <a:spcBef>
                  <a:spcPct val="0"/>
                </a:spcBef>
                <a:buFontTx/>
                <a:buNone/>
              </a:pPr>
              <a:r>
                <a:rPr lang="en-US" altLang="zh-CN" dirty="0">
                  <a:solidFill>
                    <a:srgbClr val="FF0000"/>
                  </a:solidFill>
                  <a:latin typeface="华文楷体" panose="02010600040101010101" pitchFamily="2" charset="-122"/>
                  <a:ea typeface="华文楷体" panose="02010600040101010101" pitchFamily="2" charset="-122"/>
                </a:rPr>
                <a:t>No</a:t>
              </a:r>
              <a:endParaRPr lang="en-US" altLang="zh-CN" dirty="0">
                <a:solidFill>
                  <a:srgbClr val="00FF00"/>
                </a:solidFill>
              </a:endParaRPr>
            </a:p>
          </p:txBody>
        </p:sp>
      </p:grpSp>
      <p:graphicFrame>
        <p:nvGraphicFramePr>
          <p:cNvPr id="117785" name="Object 25"/>
          <p:cNvGraphicFramePr>
            <a:graphicFrameLocks noChangeAspect="1"/>
          </p:cNvGraphicFramePr>
          <p:nvPr/>
        </p:nvGraphicFramePr>
        <p:xfrm>
          <a:off x="4485640" y="5298440"/>
          <a:ext cx="2540635" cy="445135"/>
        </p:xfrm>
        <a:graphic>
          <a:graphicData uri="http://schemas.openxmlformats.org/presentationml/2006/ole">
            <mc:AlternateContent xmlns:mc="http://schemas.openxmlformats.org/markup-compatibility/2006">
              <mc:Choice xmlns:v="urn:schemas-microsoft-com:vml" Requires="v">
                <p:oleObj spid="_x0000_s21506" name="" r:id="rId1" imgW="1295400" imgH="228600" progId="Equation.DSMT4">
                  <p:embed/>
                </p:oleObj>
              </mc:Choice>
              <mc:Fallback>
                <p:oleObj name="" r:id="rId1" imgW="1295400" imgH="228600" progId="Equation.DSMT4">
                  <p:embed/>
                  <p:pic>
                    <p:nvPicPr>
                      <p:cNvPr id="0" name="图片 3158"/>
                      <p:cNvPicPr/>
                      <p:nvPr/>
                    </p:nvPicPr>
                    <p:blipFill>
                      <a:blip r:embed="rId2"/>
                      <a:stretch>
                        <a:fillRect/>
                      </a:stretch>
                    </p:blipFill>
                    <p:spPr>
                      <a:xfrm>
                        <a:off x="4485640" y="5298440"/>
                        <a:ext cx="2540635" cy="445135"/>
                      </a:xfrm>
                      <a:prstGeom prst="rect">
                        <a:avLst/>
                      </a:prstGeom>
                      <a:solidFill>
                        <a:schemeClr val="accent5"/>
                      </a:solidFill>
                      <a:ln w="9525" cap="flat" cmpd="sng">
                        <a:solidFill>
                          <a:srgbClr val="FFC000"/>
                        </a:solidFill>
                        <a:prstDash val="solid"/>
                        <a:miter/>
                        <a:headEnd type="none" w="med" len="med"/>
                        <a:tailEnd type="none" w="med" len="med"/>
                      </a:ln>
                    </p:spPr>
                  </p:pic>
                </p:oleObj>
              </mc:Fallback>
            </mc:AlternateContent>
          </a:graphicData>
        </a:graphic>
      </p:graphicFrame>
      <p:sp>
        <p:nvSpPr>
          <p:cNvPr id="111619" name="Rectangle 3"/>
          <p:cNvSpPr>
            <a:spLocks noChangeArrowheads="1"/>
          </p:cNvSpPr>
          <p:nvPr/>
        </p:nvSpPr>
        <p:spPr bwMode="auto">
          <a:xfrm>
            <a:off x="323850" y="765175"/>
            <a:ext cx="3032760" cy="52197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sym typeface="+mn-ea"/>
              </a:rPr>
              <a:t>单样本</a:t>
            </a:r>
            <a:r>
              <a:rPr kumimoji="0" lang="zh-CN" altLang="en-US" sz="28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rPr>
              <a:t>固定增量法</a:t>
            </a:r>
            <a:endParaRPr kumimoji="0" lang="zh-CN" altLang="en-US" sz="28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endParaRPr>
          </a:p>
        </p:txBody>
      </p:sp>
      <p:sp>
        <p:nvSpPr>
          <p:cNvPr id="111621" name="Rectangle 5"/>
          <p:cNvSpPr>
            <a:spLocks noChangeArrowheads="1"/>
          </p:cNvSpPr>
          <p:nvPr/>
        </p:nvSpPr>
        <p:spPr bwMode="auto">
          <a:xfrm>
            <a:off x="-23495" y="1700530"/>
            <a:ext cx="2604770" cy="2306955"/>
          </a:xfrm>
          <a:prstGeom prst="rect">
            <a:avLst/>
          </a:prstGeom>
          <a:noFill/>
          <a:ln>
            <a:noFill/>
          </a:ln>
          <a:effectLst/>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rPr>
              <a:t>把</a:t>
            </a:r>
            <a:r>
              <a:rPr kumimoji="0" lang="en-US" altLang="zh-CN" sz="2000" b="1" i="1" u="none" strike="noStrike" kern="1200" cap="none" spc="0" normalizeH="0" baseline="0" dirty="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ρ</a:t>
            </a:r>
            <a:r>
              <a:rPr kumimoji="0" lang="en-US" altLang="zh-CN" sz="2000" b="1" i="1" u="none" strike="noStrike" kern="1200" cap="none" spc="0" normalizeH="0" baseline="-25000" dirty="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k</a:t>
            </a:r>
            <a:r>
              <a:rPr kumimoji="0" lang="zh-CN" altLang="en-US" sz="24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rPr>
              <a:t>看作不</a:t>
            </a:r>
            <a:r>
              <a:rPr lang="zh-CN" altLang="en-US" sz="2400" b="1"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sym typeface="+mn-ea"/>
              </a:rPr>
              <a:t>随</a:t>
            </a:r>
            <a:r>
              <a:rPr lang="en-US" altLang="zh-CN" sz="2400" b="1" i="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sym typeface="+mn-ea"/>
              </a:rPr>
              <a:t>k</a:t>
            </a:r>
            <a:endParaRPr kumimoji="0" lang="zh-CN" altLang="en-US" sz="24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endParaRPr>
          </a:p>
          <a:p>
            <a:pPr marR="0" lvl="0" algn="l" defTabSz="914400" rtl="0" eaLnBrk="1" fontAlgn="base" latinLnBrk="0" hangingPunct="1">
              <a:lnSpc>
                <a:spcPct val="100000"/>
              </a:lnSpc>
              <a:spcBef>
                <a:spcPct val="0"/>
              </a:spcBef>
              <a:spcAft>
                <a:spcPct val="0"/>
              </a:spcAft>
              <a:buClrTx/>
              <a:buSzTx/>
              <a:buFont typeface="Arial" panose="020B0604020202020204" pitchFamily="34" charset="0"/>
              <a:defRPr/>
            </a:pPr>
            <a:r>
              <a:rPr kumimoji="0" lang="zh-CN" altLang="en-US" sz="24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rPr>
              <a:t>而变化的常数</a:t>
            </a:r>
            <a:endParaRPr kumimoji="0" lang="zh-CN" altLang="en-US" sz="24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lang="zh-CN" altLang="en-US" sz="2400" b="1"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sym typeface="+mn-ea"/>
              </a:rPr>
              <a:t>若权向量</a:t>
            </a:r>
            <a:r>
              <a:rPr lang="en-US" altLang="zh-CN" sz="2400" b="1" i="1"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zh-CN" altLang="en-US" sz="2400" b="1" i="1" baseline="-25000" noProof="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k</a:t>
            </a:r>
            <a:r>
              <a:rPr lang="zh-CN" altLang="en-US" sz="2400" b="1"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sym typeface="+mn-ea"/>
              </a:rPr>
              <a:t>错</a:t>
            </a:r>
            <a:endParaRPr lang="zh-CN" altLang="en-US" sz="2400" b="1"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sym typeface="+mn-ea"/>
            </a:endParaRPr>
          </a:p>
          <a:p>
            <a:pPr marR="0" lvl="0" algn="l" defTabSz="914400" rtl="0" eaLnBrk="1" fontAlgn="base" latinLnBrk="0" hangingPunct="1">
              <a:lnSpc>
                <a:spcPct val="100000"/>
              </a:lnSpc>
              <a:spcBef>
                <a:spcPct val="0"/>
              </a:spcBef>
              <a:spcAft>
                <a:spcPct val="0"/>
              </a:spcAft>
              <a:buClrTx/>
              <a:buSzTx/>
              <a:buFont typeface="Arial" panose="020B0604020202020204" pitchFamily="34" charset="0"/>
              <a:defRPr/>
            </a:pPr>
            <a:r>
              <a:rPr lang="zh-CN" altLang="en-US" sz="2400" b="1"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sym typeface="+mn-ea"/>
              </a:rPr>
              <a:t>分了某个样本</a:t>
            </a:r>
            <a:r>
              <a:rPr lang="en-US" altLang="zh-CN" sz="2400" b="1" i="1" dirty="0">
                <a:solidFill>
                  <a:schemeClr val="bg2">
                    <a:lumMod val="60000"/>
                    <a:lumOff val="40000"/>
                  </a:schemeClr>
                </a:solidFill>
                <a:latin typeface="Times New Roman" panose="02020603050405020304" pitchFamily="18" charset="0"/>
                <a:cs typeface="Times New Roman" panose="02020603050405020304" pitchFamily="18" charset="0"/>
                <a:sym typeface="+mn-ea"/>
              </a:rPr>
              <a:t>y</a:t>
            </a:r>
            <a:r>
              <a:rPr lang="en-US" altLang="zh-CN" sz="2400" b="1" baseline="30000" dirty="0">
                <a:solidFill>
                  <a:schemeClr val="bg2">
                    <a:lumMod val="60000"/>
                    <a:lumOff val="40000"/>
                  </a:schemeClr>
                </a:solidFill>
                <a:latin typeface="Times New Roman" panose="02020603050405020304" pitchFamily="18" charset="0"/>
                <a:cs typeface="Times New Roman" panose="02020603050405020304" pitchFamily="18" charset="0"/>
                <a:sym typeface="+mn-ea"/>
              </a:rPr>
              <a:t>e</a:t>
            </a:r>
            <a:endParaRPr lang="en-US" altLang="zh-CN" sz="2400" baseline="30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sz="2400" b="1"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sym typeface="+mn-ea"/>
              </a:rPr>
              <a:t>，就对此样本作一次修正</a:t>
            </a:r>
            <a:endParaRPr kumimoji="0" lang="zh-CN" altLang="en-US" sz="2400" b="1" i="0" u="none" strike="noStrike" kern="1200" cap="none" spc="0" normalizeH="0" baseline="0" noProof="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additive="base">
                                        <p:cTn id="7" dur="500" fill="hold"/>
                                        <p:tgtEl>
                                          <p:spTgt spid="117764"/>
                                        </p:tgtEl>
                                        <p:attrNameLst>
                                          <p:attrName>ppt_x</p:attrName>
                                        </p:attrNameLst>
                                      </p:cBhvr>
                                      <p:tavLst>
                                        <p:tav tm="0">
                                          <p:val>
                                            <p:strVal val="#ppt_x"/>
                                          </p:val>
                                        </p:tav>
                                        <p:tav tm="100000">
                                          <p:val>
                                            <p:strVal val="#ppt_x"/>
                                          </p:val>
                                        </p:tav>
                                      </p:tavLst>
                                    </p:anim>
                                    <p:anim calcmode="lin" valueType="num">
                                      <p:cBhvr additive="base">
                                        <p:cTn id="8" dur="500" fill="hold"/>
                                        <p:tgtEl>
                                          <p:spTgt spid="11776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17767"/>
                                        </p:tgtEl>
                                        <p:attrNameLst>
                                          <p:attrName>style.visibility</p:attrName>
                                        </p:attrNameLst>
                                      </p:cBhvr>
                                      <p:to>
                                        <p:strVal val="visible"/>
                                      </p:to>
                                    </p:set>
                                    <p:animEffect transition="in" filter="wipe(up)">
                                      <p:cBhvr>
                                        <p:cTn id="13" dur="1000"/>
                                        <p:tgtEl>
                                          <p:spTgt spid="11776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17765"/>
                                        </p:tgtEl>
                                        <p:attrNameLst>
                                          <p:attrName>style.visibility</p:attrName>
                                        </p:attrNameLst>
                                      </p:cBhvr>
                                      <p:to>
                                        <p:strVal val="visible"/>
                                      </p:to>
                                    </p:set>
                                    <p:anim calcmode="lin" valueType="num">
                                      <p:cBhvr additive="base">
                                        <p:cTn id="18" dur="1000" fill="hold"/>
                                        <p:tgtEl>
                                          <p:spTgt spid="117765"/>
                                        </p:tgtEl>
                                        <p:attrNameLst>
                                          <p:attrName>ppt_x</p:attrName>
                                        </p:attrNameLst>
                                      </p:cBhvr>
                                      <p:tavLst>
                                        <p:tav tm="0">
                                          <p:val>
                                            <p:strVal val="1+#ppt_w/2"/>
                                          </p:val>
                                        </p:tav>
                                        <p:tav tm="100000">
                                          <p:val>
                                            <p:strVal val="#ppt_x"/>
                                          </p:val>
                                        </p:tav>
                                      </p:tavLst>
                                    </p:anim>
                                    <p:anim calcmode="lin" valueType="num">
                                      <p:cBhvr additive="base">
                                        <p:cTn id="19" dur="1000" fill="hold"/>
                                        <p:tgtEl>
                                          <p:spTgt spid="11776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7768"/>
                                        </p:tgtEl>
                                        <p:attrNameLst>
                                          <p:attrName>style.visibility</p:attrName>
                                        </p:attrNameLst>
                                      </p:cBhvr>
                                      <p:to>
                                        <p:strVal val="visible"/>
                                      </p:to>
                                    </p:set>
                                    <p:animEffect transition="in" filter="wipe(up)">
                                      <p:cBhvr>
                                        <p:cTn id="24" dur="1000"/>
                                        <p:tgtEl>
                                          <p:spTgt spid="11776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10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10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117785"/>
                                        </p:tgtEl>
                                        <p:attrNameLst>
                                          <p:attrName>style.visibility</p:attrName>
                                        </p:attrNameLst>
                                      </p:cBhvr>
                                      <p:to>
                                        <p:strVal val="visible"/>
                                      </p:to>
                                    </p:set>
                                    <p:anim calcmode="lin" valueType="num">
                                      <p:cBhvr additive="base">
                                        <p:cTn id="39" dur="1000" fill="hold"/>
                                        <p:tgtEl>
                                          <p:spTgt spid="117785"/>
                                        </p:tgtEl>
                                        <p:attrNameLst>
                                          <p:attrName>ppt_x</p:attrName>
                                        </p:attrNameLst>
                                      </p:cBhvr>
                                      <p:tavLst>
                                        <p:tav tm="0">
                                          <p:val>
                                            <p:strVal val="1+#ppt_w/2"/>
                                          </p:val>
                                        </p:tav>
                                        <p:tav tm="100000">
                                          <p:val>
                                            <p:strVal val="#ppt_x"/>
                                          </p:val>
                                        </p:tav>
                                      </p:tavLst>
                                    </p:anim>
                                    <p:anim calcmode="lin" valueType="num">
                                      <p:cBhvr additive="base">
                                        <p:cTn id="40" dur="1000" fill="hold"/>
                                        <p:tgtEl>
                                          <p:spTgt spid="11778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117772"/>
                                        </p:tgtEl>
                                        <p:attrNameLst>
                                          <p:attrName>style.visibility</p:attrName>
                                        </p:attrNameLst>
                                      </p:cBhvr>
                                      <p:to>
                                        <p:strVal val="visible"/>
                                      </p:to>
                                    </p:set>
                                    <p:animEffect transition="in" filter="wipe(right)">
                                      <p:cBhvr>
                                        <p:cTn id="45" dur="1000"/>
                                        <p:tgtEl>
                                          <p:spTgt spid="11777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117766"/>
                                        </p:tgtEl>
                                        <p:attrNameLst>
                                          <p:attrName>style.visibility</p:attrName>
                                        </p:attrNameLst>
                                      </p:cBhvr>
                                      <p:to>
                                        <p:strVal val="visible"/>
                                      </p:to>
                                    </p:set>
                                    <p:animEffect transition="in" filter="wipe(right)">
                                      <p:cBhvr>
                                        <p:cTn id="50" dur="1000"/>
                                        <p:tgtEl>
                                          <p:spTgt spid="11776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17773"/>
                                        </p:tgtEl>
                                        <p:attrNameLst>
                                          <p:attrName>style.visibility</p:attrName>
                                        </p:attrNameLst>
                                      </p:cBhvr>
                                      <p:to>
                                        <p:strVal val="visible"/>
                                      </p:to>
                                    </p:set>
                                    <p:animEffect transition="in" filter="wipe(down)">
                                      <p:cBhvr>
                                        <p:cTn id="55" dur="1000"/>
                                        <p:tgtEl>
                                          <p:spTgt spid="11777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7774"/>
                                        </p:tgtEl>
                                        <p:attrNameLst>
                                          <p:attrName>style.visibility</p:attrName>
                                        </p:attrNameLst>
                                      </p:cBhvr>
                                      <p:to>
                                        <p:strVal val="visible"/>
                                      </p:to>
                                    </p:set>
                                    <p:animEffect transition="in" filter="wipe(left)">
                                      <p:cBhvr>
                                        <p:cTn id="60" dur="1000"/>
                                        <p:tgtEl>
                                          <p:spTgt spid="11777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10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20" presetClass="entr" presetSubtype="0" fill="hold" grpId="0" nodeType="clickEffect">
                                  <p:stCondLst>
                                    <p:cond delay="0"/>
                                  </p:stCondLst>
                                  <p:childTnLst>
                                    <p:set>
                                      <p:cBhvr>
                                        <p:cTn id="69" dur="1" fill="hold">
                                          <p:stCondLst>
                                            <p:cond delay="0"/>
                                          </p:stCondLst>
                                        </p:cTn>
                                        <p:tgtEl>
                                          <p:spTgt spid="117775"/>
                                        </p:tgtEl>
                                        <p:attrNameLst>
                                          <p:attrName>style.visibility</p:attrName>
                                        </p:attrNameLst>
                                      </p:cBhvr>
                                      <p:to>
                                        <p:strVal val="visible"/>
                                      </p:to>
                                    </p:set>
                                    <p:animEffect transition="in" filter="wedge">
                                      <p:cBhvr>
                                        <p:cTn id="70" dur="2000"/>
                                        <p:tgtEl>
                                          <p:spTgt spid="117775"/>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111619"/>
                                        </p:tgtEl>
                                        <p:attrNameLst>
                                          <p:attrName>style.visibility</p:attrName>
                                        </p:attrNameLst>
                                      </p:cBhvr>
                                      <p:to>
                                        <p:strVal val="visible"/>
                                      </p:to>
                                    </p:set>
                                    <p:anim calcmode="lin" valueType="num">
                                      <p:cBhvr additive="base">
                                        <p:cTn id="75" dur="1000" fill="hold"/>
                                        <p:tgtEl>
                                          <p:spTgt spid="111619"/>
                                        </p:tgtEl>
                                        <p:attrNameLst>
                                          <p:attrName>ppt_x</p:attrName>
                                        </p:attrNameLst>
                                      </p:cBhvr>
                                      <p:tavLst>
                                        <p:tav tm="0">
                                          <p:val>
                                            <p:strVal val="0-#ppt_w/2"/>
                                          </p:val>
                                        </p:tav>
                                        <p:tav tm="100000">
                                          <p:val>
                                            <p:strVal val="#ppt_x"/>
                                          </p:val>
                                        </p:tav>
                                      </p:tavLst>
                                    </p:anim>
                                    <p:anim calcmode="lin" valueType="num">
                                      <p:cBhvr additive="base">
                                        <p:cTn id="76" dur="1000" fill="hold"/>
                                        <p:tgtEl>
                                          <p:spTgt spid="111619"/>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8" presetClass="entr" presetSubtype="16" fill="hold" grpId="0" nodeType="clickEffect">
                                  <p:stCondLst>
                                    <p:cond delay="0"/>
                                  </p:stCondLst>
                                  <p:childTnLst>
                                    <p:set>
                                      <p:cBhvr>
                                        <p:cTn id="80" dur="1" fill="hold">
                                          <p:stCondLst>
                                            <p:cond delay="0"/>
                                          </p:stCondLst>
                                        </p:cTn>
                                        <p:tgtEl>
                                          <p:spTgt spid="111621"/>
                                        </p:tgtEl>
                                        <p:attrNameLst>
                                          <p:attrName>style.visibility</p:attrName>
                                        </p:attrNameLst>
                                      </p:cBhvr>
                                      <p:to>
                                        <p:strVal val="visible"/>
                                      </p:to>
                                    </p:set>
                                    <p:animEffect transition="in" filter="diamond(in)">
                                      <p:cBhvr>
                                        <p:cTn id="81" dur="20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ldLvl="0" animBg="1"/>
      <p:bldP spid="117765" grpId="0" bldLvl="0" animBg="1"/>
      <p:bldP spid="117766" grpId="0" bldLvl="0" animBg="1"/>
      <p:bldP spid="117767" grpId="0" bldLvl="0" animBg="1"/>
      <p:bldP spid="117768" grpId="0" bldLvl="0" animBg="1"/>
      <p:bldP spid="117772" grpId="0" bldLvl="0" animBg="1"/>
      <p:bldP spid="117773" grpId="0" bldLvl="0" animBg="1"/>
      <p:bldP spid="117774" grpId="0" bldLvl="0" animBg="1"/>
      <p:bldP spid="117775" grpId="0" bldLvl="0" animBg="1"/>
      <p:bldP spid="111619" grpId="0" bldLvl="0" animBg="1"/>
      <p:bldP spid="11162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1" name="Rectangle 9"/>
          <p:cNvSpPr>
            <a:spLocks noChangeArrowheads="1"/>
          </p:cNvSpPr>
          <p:nvPr/>
        </p:nvSpPr>
        <p:spPr bwMode="auto">
          <a:xfrm>
            <a:off x="539750" y="1701165"/>
            <a:ext cx="8361045" cy="1814830"/>
          </a:xfrm>
          <a:prstGeom prst="rect">
            <a:avLst/>
          </a:prstGeom>
          <a:noFill/>
          <a:ln>
            <a:noFill/>
          </a:ln>
          <a:effectLst/>
        </p:spPr>
        <p:txBody>
          <a:bodyPr wrap="square">
            <a:spAutoFit/>
          </a:bodyPr>
          <a:lstStyle/>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rPr>
              <a:t>感知器准则及其梯度下降算法只适用于线性可分</a:t>
            </a:r>
            <a:endParaRPr kumimoji="0" lang="zh-CN" altLang="en-US" sz="2800" b="1" i="0" u="none" strike="noStrike" kern="1200" cap="none" spc="0" normalizeH="0" baseline="0" noProof="0" dirty="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endParaRPr>
          </a:p>
          <a:p>
            <a:pPr marR="0" lvl="0" algn="l" defTabSz="914400" rtl="0" eaLnBrk="1" fontAlgn="base" latinLnBrk="0" hangingPunct="1">
              <a:lnSpc>
                <a:spcPct val="100000"/>
              </a:lnSpc>
              <a:spcBef>
                <a:spcPct val="0"/>
              </a:spcBef>
              <a:spcAft>
                <a:spcPct val="0"/>
              </a:spcAft>
              <a:buClrTx/>
              <a:buSzTx/>
              <a:buFont typeface="Arial" panose="020B0604020202020204" pitchFamily="34" charset="0"/>
              <a:defRPr/>
            </a:pPr>
            <a:r>
              <a:rPr kumimoji="0" lang="zh-CN" altLang="en-US" sz="2800" b="1" i="0" u="none" strike="noStrike" kern="1200" cap="none" spc="0" normalizeH="0" baseline="0" noProof="0" dirty="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rPr>
              <a:t>情况解向量能将所有的训练样本正确分类</a:t>
            </a:r>
            <a:endParaRPr kumimoji="0" lang="en-US" altLang="zh-CN" sz="2800" b="1" i="0" u="none" strike="noStrike" kern="1200" cap="none" spc="0" normalizeH="0" baseline="0" noProof="0" dirty="0">
              <a:ln>
                <a:noFill/>
              </a:ln>
              <a:solidFill>
                <a:schemeClr val="bg2">
                  <a:lumMod val="60000"/>
                  <a:lumOff val="40000"/>
                </a:schemeClr>
              </a:solidFill>
              <a:effectLst/>
              <a:uLnTx/>
              <a:uFillTx/>
              <a:latin typeface="华文楷体" panose="02010600040101010101" pitchFamily="2" charset="-122"/>
              <a:ea typeface="华文楷体" panose="0201060004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FF00FF"/>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对于线性不可分情况，迭代过程永远不会终结，</a:t>
            </a:r>
            <a:endParaRPr kumimoji="0" lang="zh-CN" altLang="en-US" sz="2800" b="1" i="0" u="none" strike="noStrike" kern="1200" cap="none" spc="0" normalizeH="0" baseline="0" noProof="0" dirty="0">
              <a:ln>
                <a:noFill/>
              </a:ln>
              <a:solidFill>
                <a:srgbClr val="FF00FF"/>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FF"/>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即算法不收敛</a:t>
            </a:r>
            <a:r>
              <a:rPr kumimoji="0" lang="en-US" altLang="zh-CN" sz="2800" b="1" i="0" u="none" strike="noStrike" kern="1200" cap="none" spc="0" normalizeH="0" baseline="0" noProof="0" dirty="0">
                <a:ln>
                  <a:noFill/>
                </a:ln>
                <a:solidFill>
                  <a:srgbClr val="FF00FF"/>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a:t>
            </a:r>
            <a:endParaRPr kumimoji="0" lang="en-US" altLang="zh-CN" sz="2800" b="1" i="0" u="none" strike="noStrike" kern="1200" cap="none" spc="0" normalizeH="0" baseline="0" noProof="0" dirty="0">
              <a:ln>
                <a:noFill/>
              </a:ln>
              <a:solidFill>
                <a:srgbClr val="FF00FF"/>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endParaRPr>
          </a:p>
        </p:txBody>
      </p:sp>
      <p:sp>
        <p:nvSpPr>
          <p:cNvPr id="106501" name="WordArt 11"/>
          <p:cNvSpPr>
            <a:spLocks noTextEdit="1"/>
          </p:cNvSpPr>
          <p:nvPr/>
        </p:nvSpPr>
        <p:spPr>
          <a:xfrm rot="293946">
            <a:off x="1944370" y="595948"/>
            <a:ext cx="492125" cy="1076325"/>
          </a:xfrm>
          <a:prstGeom prst="rect">
            <a:avLst/>
          </a:prstGeom>
        </p:spPr>
        <p:txBody>
          <a:bodyPr wrap="none" fromWordArt="1">
            <a:prstTxWarp prst="textPlain">
              <a:avLst>
                <a:gd name="adj" fmla="val 30690"/>
              </a:avLst>
            </a:prstTxWarp>
            <a:normAutofit/>
          </a:bodyPr>
          <a:lstStyle/>
          <a:p>
            <a:pPr algn="ctr"/>
            <a:r>
              <a:rPr lang="zh-CN" altLang="en-US" sz="6000">
                <a:ln w="19050" cap="flat" cmpd="sng">
                  <a:solidFill>
                    <a:srgbClr val="99CCFF"/>
                  </a:solidFill>
                  <a:prstDash val="solid"/>
                  <a:headEnd type="none" w="med" len="med"/>
                  <a:tailEnd type="none" w="med" len="med"/>
                </a:ln>
                <a:gradFill rotWithShape="1">
                  <a:gsLst>
                    <a:gs pos="0">
                      <a:srgbClr val="00FF00"/>
                    </a:gs>
                    <a:gs pos="50000">
                      <a:srgbClr val="FF00FF"/>
                    </a:gs>
                    <a:gs pos="100000">
                      <a:srgbClr val="00FF00"/>
                    </a:gs>
                  </a:gsLst>
                  <a:lin ang="2700000" scaled="1"/>
                  <a:tileRect/>
                </a:gradFill>
                <a:effectLst>
                  <a:outerShdw dist="35921" dir="2699999" algn="ctr" rotWithShape="0">
                    <a:srgbClr val="990000"/>
                  </a:outerShdw>
                </a:effectLst>
                <a:latin typeface="宋体" panose="02010600030101010101" pitchFamily="2" charset="-122"/>
                <a:ea typeface="宋体" panose="02010600030101010101" pitchFamily="2" charset="-122"/>
              </a:rPr>
              <a:t>！</a:t>
            </a:r>
            <a:endParaRPr lang="zh-CN" altLang="en-US" sz="6000">
              <a:ln w="19050" cap="flat" cmpd="sng">
                <a:solidFill>
                  <a:srgbClr val="99CCFF"/>
                </a:solidFill>
                <a:prstDash val="solid"/>
                <a:headEnd type="none" w="med" len="med"/>
                <a:tailEnd type="none" w="med" len="med"/>
              </a:ln>
              <a:gradFill rotWithShape="1">
                <a:gsLst>
                  <a:gs pos="0">
                    <a:srgbClr val="00FF00"/>
                  </a:gs>
                  <a:gs pos="50000">
                    <a:srgbClr val="FF00FF"/>
                  </a:gs>
                  <a:gs pos="100000">
                    <a:srgbClr val="00FF00"/>
                  </a:gs>
                </a:gsLst>
                <a:lin ang="2700000" scaled="1"/>
                <a:tileRect/>
              </a:gradFill>
              <a:effectLst>
                <a:outerShdw dist="35921" dir="2699999" algn="ctr" rotWithShape="0">
                  <a:srgbClr val="990000"/>
                </a:outerShdw>
              </a:effectLst>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43200000">
                                      <p:cBhvr>
                                        <p:cTn id="6" dur="2000" fill="hold"/>
                                        <p:tgtEl>
                                          <p:spTgt spid="10650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0361"/>
                                        </p:tgtEl>
                                        <p:attrNameLst>
                                          <p:attrName>style.visibility</p:attrName>
                                        </p:attrNameLst>
                                      </p:cBhvr>
                                      <p:to>
                                        <p:strVal val="visible"/>
                                      </p:to>
                                    </p:set>
                                    <p:animEffect transition="in" filter="wipe(left)">
                                      <p:cBhvr>
                                        <p:cTn id="11" dur="1000"/>
                                        <p:tgtEl>
                                          <p:spTgt spid="100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00FF00"/>
                </a:solidFill>
                <a:effectLst>
                  <a:outerShdw blurRad="38100" dist="38100" dir="2700000" algn="tl">
                    <a:srgbClr val="000000"/>
                  </a:outerShdw>
                </a:effectLst>
                <a:uLnTx/>
                <a:uFillTx/>
                <a:latin typeface="+mj-lt"/>
                <a:ea typeface="+mj-ea"/>
                <a:cs typeface="+mj-cs"/>
              </a:rPr>
              <a:t>解决的思路</a:t>
            </a:r>
            <a:endParaRPr kumimoji="0" lang="zh-CN" altLang="en-US" sz="4000" b="1" i="0" u="none" strike="noStrike" kern="1200" cap="none" spc="0" normalizeH="0" baseline="0" noProof="0">
              <a:ln>
                <a:noFill/>
              </a:ln>
              <a:solidFill>
                <a:srgbClr val="00FF00"/>
              </a:solidFill>
              <a:effectLst>
                <a:outerShdw blurRad="38100" dist="38100" dir="2700000" algn="tl">
                  <a:srgbClr val="000000"/>
                </a:outerShdw>
              </a:effectLst>
              <a:uLnTx/>
              <a:uFillTx/>
              <a:latin typeface="+mj-lt"/>
              <a:ea typeface="+mj-ea"/>
              <a:cs typeface="+mj-cs"/>
            </a:endParaRPr>
          </a:p>
        </p:txBody>
      </p:sp>
      <p:sp>
        <p:nvSpPr>
          <p:cNvPr id="22531" name="Rectangle 3"/>
          <p:cNvSpPr>
            <a:spLocks noGrp="1" noChangeArrowheads="1"/>
          </p:cNvSpPr>
          <p:nvPr>
            <p:ph idx="1"/>
          </p:nvPr>
        </p:nvSpPr>
        <p:spPr>
          <a:xfrm>
            <a:off x="457200" y="1125538"/>
            <a:ext cx="8229600" cy="647700"/>
          </a:xfrm>
        </p:spPr>
        <p:txBody>
          <a:bodyPr vert="horz" wrap="square" lIns="0" tIns="45720" rIns="18000" bIns="45720" numCol="1" anchor="t" anchorCtr="0" compatLnSpc="1"/>
          <a:lstStyle/>
          <a:p>
            <a:pPr marL="342900" marR="0" lvl="0" indent="-1143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mn-lt"/>
                <a:ea typeface="+mn-ea"/>
                <a:cs typeface="+mn-cs"/>
              </a:rPr>
              <a:t>贝叶斯分类器</a:t>
            </a:r>
            <a:endPar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mn-lt"/>
              <a:ea typeface="+mn-ea"/>
              <a:cs typeface="+mn-cs"/>
            </a:endParaRPr>
          </a:p>
        </p:txBody>
      </p:sp>
      <p:grpSp>
        <p:nvGrpSpPr>
          <p:cNvPr id="2" name="Group 39"/>
          <p:cNvGrpSpPr/>
          <p:nvPr/>
        </p:nvGrpSpPr>
        <p:grpSpPr>
          <a:xfrm>
            <a:off x="1114743" y="1557020"/>
            <a:ext cx="7161212" cy="2967038"/>
            <a:chOff x="839" y="1534"/>
            <a:chExt cx="4511" cy="1869"/>
          </a:xfrm>
        </p:grpSpPr>
        <p:grpSp>
          <p:nvGrpSpPr>
            <p:cNvPr id="28678" name="Group 4"/>
            <p:cNvGrpSpPr/>
            <p:nvPr/>
          </p:nvGrpSpPr>
          <p:grpSpPr>
            <a:xfrm>
              <a:off x="2291" y="1661"/>
              <a:ext cx="412" cy="1742"/>
              <a:chOff x="2472" y="1289"/>
              <a:chExt cx="412" cy="1742"/>
            </a:xfrm>
          </p:grpSpPr>
          <p:sp>
            <p:nvSpPr>
              <p:cNvPr id="28709" name="Text Box 5"/>
              <p:cNvSpPr txBox="1"/>
              <p:nvPr/>
            </p:nvSpPr>
            <p:spPr>
              <a:xfrm>
                <a:off x="2520" y="1289"/>
                <a:ext cx="360" cy="329"/>
              </a:xfrm>
              <a:prstGeom prst="rect">
                <a:avLst/>
              </a:prstGeom>
              <a:solidFill>
                <a:srgbClr val="339966"/>
              </a:solidFill>
              <a:ln w="9525">
                <a:solidFill>
                  <a:schemeClr val="bg2">
                    <a:lumMod val="60000"/>
                    <a:lumOff val="40000"/>
                  </a:schemeClr>
                </a:solidFill>
              </a:ln>
              <a:effectLst>
                <a:outerShdw dist="35921" dir="2699999" algn="ctr" rotWithShape="0">
                  <a:schemeClr val="bg2"/>
                </a:outerShdw>
              </a:effectLst>
            </p:spPr>
            <p:txBody>
              <a:bodyPr>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r>
                  <a:rPr lang="en-US" altLang="zh-CN" i="1" dirty="0">
                    <a:solidFill>
                      <a:srgbClr val="FF0000"/>
                    </a:solidFill>
                    <a:latin typeface="Times New Roman" panose="02020603050405020304" pitchFamily="18" charset="0"/>
                    <a:cs typeface="Times New Roman" panose="02020603050405020304" pitchFamily="18" charset="0"/>
                  </a:rPr>
                  <a:t>g </a:t>
                </a:r>
                <a:r>
                  <a:rPr lang="en-US" altLang="zh-CN" baseline="-30000" dirty="0">
                    <a:solidFill>
                      <a:srgbClr val="FF0000"/>
                    </a:solidFill>
                    <a:latin typeface="Times New Roman" panose="02020603050405020304" pitchFamily="18" charset="0"/>
                    <a:cs typeface="Times New Roman" panose="02020603050405020304" pitchFamily="18" charset="0"/>
                  </a:rPr>
                  <a:t>1</a:t>
                </a:r>
                <a:endParaRPr lang="en-US" altLang="zh-CN" baseline="-30000" dirty="0">
                  <a:solidFill>
                    <a:srgbClr val="FF0000"/>
                  </a:solidFill>
                  <a:latin typeface="Times New Roman" panose="02020603050405020304" pitchFamily="18" charset="0"/>
                  <a:cs typeface="Times New Roman" panose="02020603050405020304" pitchFamily="18" charset="0"/>
                </a:endParaRPr>
              </a:p>
            </p:txBody>
          </p:sp>
          <p:sp>
            <p:nvSpPr>
              <p:cNvPr id="28710" name="Text Box 6"/>
              <p:cNvSpPr txBox="1"/>
              <p:nvPr/>
            </p:nvSpPr>
            <p:spPr>
              <a:xfrm>
                <a:off x="2517" y="1788"/>
                <a:ext cx="360" cy="327"/>
              </a:xfrm>
              <a:prstGeom prst="rect">
                <a:avLst/>
              </a:prstGeom>
              <a:solidFill>
                <a:srgbClr val="339966"/>
              </a:solidFill>
              <a:ln w="9525">
                <a:solidFill>
                  <a:schemeClr val="bg2">
                    <a:lumMod val="60000"/>
                    <a:lumOff val="40000"/>
                  </a:schemeClr>
                </a:solidFill>
              </a:ln>
              <a:effectLst>
                <a:outerShdw dist="35921" dir="2699999" algn="ctr" rotWithShape="0">
                  <a:schemeClr val="bg2"/>
                </a:outerShdw>
              </a:effectLst>
            </p:spPr>
            <p:txBody>
              <a:bodyPr>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r>
                  <a:rPr lang="en-US" altLang="zh-CN" i="1" dirty="0">
                    <a:solidFill>
                      <a:srgbClr val="FF0000"/>
                    </a:solidFill>
                    <a:latin typeface="Times New Roman" panose="02020603050405020304" pitchFamily="18" charset="0"/>
                    <a:cs typeface="Times New Roman" panose="02020603050405020304" pitchFamily="18" charset="0"/>
                  </a:rPr>
                  <a:t>g </a:t>
                </a:r>
                <a:r>
                  <a:rPr lang="en-US" altLang="zh-CN" baseline="-30000" dirty="0">
                    <a:solidFill>
                      <a:srgbClr val="FF0000"/>
                    </a:solidFill>
                    <a:latin typeface="Times New Roman" panose="02020603050405020304" pitchFamily="18" charset="0"/>
                    <a:cs typeface="Times New Roman" panose="02020603050405020304" pitchFamily="18" charset="0"/>
                  </a:rPr>
                  <a:t>2</a:t>
                </a:r>
                <a:endParaRPr lang="en-US" altLang="zh-CN" baseline="-30000" dirty="0">
                  <a:solidFill>
                    <a:srgbClr val="FF0000"/>
                  </a:solidFill>
                  <a:latin typeface="Times New Roman" panose="02020603050405020304" pitchFamily="18" charset="0"/>
                  <a:cs typeface="Times New Roman" panose="02020603050405020304" pitchFamily="18" charset="0"/>
                </a:endParaRPr>
              </a:p>
            </p:txBody>
          </p:sp>
          <p:sp>
            <p:nvSpPr>
              <p:cNvPr id="28711" name="Text Box 7"/>
              <p:cNvSpPr txBox="1"/>
              <p:nvPr/>
            </p:nvSpPr>
            <p:spPr>
              <a:xfrm>
                <a:off x="2472" y="2704"/>
                <a:ext cx="363" cy="327"/>
              </a:xfrm>
              <a:prstGeom prst="rect">
                <a:avLst/>
              </a:prstGeom>
              <a:solidFill>
                <a:srgbClr val="339966"/>
              </a:solidFill>
              <a:ln w="9525">
                <a:solidFill>
                  <a:schemeClr val="bg2">
                    <a:lumMod val="60000"/>
                    <a:lumOff val="40000"/>
                  </a:schemeClr>
                </a:solidFill>
              </a:ln>
              <a:effectLst>
                <a:outerShdw dist="35921" dir="2699999" algn="ctr" rotWithShape="0">
                  <a:schemeClr val="bg2"/>
                </a:outerShdw>
              </a:effectLst>
            </p:spPr>
            <p:txBody>
              <a:bodyPr>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r>
                  <a:rPr lang="en-US" altLang="zh-CN" i="1" dirty="0">
                    <a:solidFill>
                      <a:srgbClr val="FF0000"/>
                    </a:solidFill>
                    <a:latin typeface="Times New Roman" panose="02020603050405020304" pitchFamily="18" charset="0"/>
                    <a:cs typeface="Times New Roman" panose="02020603050405020304" pitchFamily="18" charset="0"/>
                  </a:rPr>
                  <a:t>g</a:t>
                </a:r>
                <a:r>
                  <a:rPr lang="en-US" altLang="zh-CN" baseline="-30000" dirty="0">
                    <a:solidFill>
                      <a:srgbClr val="FF0000"/>
                    </a:solidFill>
                    <a:latin typeface="Times New Roman" panose="02020603050405020304" pitchFamily="18" charset="0"/>
                    <a:cs typeface="Times New Roman" panose="02020603050405020304" pitchFamily="18" charset="0"/>
                  </a:rPr>
                  <a:t>m</a:t>
                </a:r>
                <a:endParaRPr lang="en-US" altLang="zh-CN" baseline="-30000" dirty="0">
                  <a:solidFill>
                    <a:srgbClr val="FF0000"/>
                  </a:solidFill>
                  <a:latin typeface="Times New Roman" panose="02020603050405020304" pitchFamily="18" charset="0"/>
                  <a:cs typeface="Times New Roman" panose="02020603050405020304" pitchFamily="18" charset="0"/>
                </a:endParaRPr>
              </a:p>
            </p:txBody>
          </p:sp>
          <p:sp>
            <p:nvSpPr>
              <p:cNvPr id="28712" name="Text Box 8"/>
              <p:cNvSpPr txBox="1"/>
              <p:nvPr/>
            </p:nvSpPr>
            <p:spPr>
              <a:xfrm>
                <a:off x="2499" y="2312"/>
                <a:ext cx="385" cy="282"/>
              </a:xfrm>
              <a:prstGeom prst="rect">
                <a:avLst/>
              </a:prstGeom>
              <a:noFill/>
              <a:ln w="9525">
                <a:solidFill>
                  <a:schemeClr val="bg2">
                    <a:lumMod val="60000"/>
                    <a:lumOff val="40000"/>
                  </a:schemeClr>
                </a:solidFill>
              </a:ln>
            </p:spPr>
            <p:txBody>
              <a:bodyPr vert="eaVert" wrap="none">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8679" name="Group 9"/>
            <p:cNvGrpSpPr/>
            <p:nvPr/>
          </p:nvGrpSpPr>
          <p:grpSpPr>
            <a:xfrm>
              <a:off x="839" y="1706"/>
              <a:ext cx="454" cy="1607"/>
              <a:chOff x="1020" y="1334"/>
              <a:chExt cx="454" cy="1607"/>
            </a:xfrm>
          </p:grpSpPr>
          <p:sp>
            <p:nvSpPr>
              <p:cNvPr id="28701" name="Text Box 10"/>
              <p:cNvSpPr txBox="1"/>
              <p:nvPr/>
            </p:nvSpPr>
            <p:spPr>
              <a:xfrm>
                <a:off x="1020" y="2296"/>
                <a:ext cx="385" cy="282"/>
              </a:xfrm>
              <a:prstGeom prst="rect">
                <a:avLst/>
              </a:prstGeom>
              <a:noFill/>
              <a:ln w="9525">
                <a:solidFill>
                  <a:schemeClr val="bg2">
                    <a:lumMod val="60000"/>
                    <a:lumOff val="40000"/>
                  </a:schemeClr>
                </a:solidFill>
              </a:ln>
            </p:spPr>
            <p:txBody>
              <a:bodyPr vert="eaVert" wrap="none">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8702" name="Group 11"/>
              <p:cNvGrpSpPr/>
              <p:nvPr/>
            </p:nvGrpSpPr>
            <p:grpSpPr>
              <a:xfrm>
                <a:off x="1020" y="1334"/>
                <a:ext cx="454" cy="1607"/>
                <a:chOff x="1020" y="1334"/>
                <a:chExt cx="454" cy="1607"/>
              </a:xfrm>
            </p:grpSpPr>
            <p:sp>
              <p:nvSpPr>
                <p:cNvPr id="28703" name="Text Box 12"/>
                <p:cNvSpPr txBox="1"/>
                <p:nvPr/>
              </p:nvSpPr>
              <p:spPr>
                <a:xfrm>
                  <a:off x="1020" y="1334"/>
                  <a:ext cx="280" cy="327"/>
                </a:xfrm>
                <a:prstGeom prst="rect">
                  <a:avLst/>
                </a:prstGeom>
                <a:noFill/>
                <a:ln w="9525">
                  <a:solidFill>
                    <a:schemeClr val="bg2">
                      <a:lumMod val="60000"/>
                      <a:lumOff val="40000"/>
                    </a:schemeClr>
                  </a:solidFill>
                </a:ln>
              </p:spPr>
              <p:txBody>
                <a:bodyPr wrap="none">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r>
                    <a:rPr lang="en-US" altLang="zh-CN" i="1" dirty="0">
                      <a:solidFill>
                        <a:srgbClr val="FF0000"/>
                      </a:solidFill>
                      <a:latin typeface="Times New Roman" panose="02020603050405020304" pitchFamily="18" charset="0"/>
                      <a:cs typeface="Times New Roman" panose="02020603050405020304" pitchFamily="18" charset="0"/>
                    </a:rPr>
                    <a:t>x</a:t>
                  </a:r>
                  <a:r>
                    <a:rPr lang="en-US" altLang="zh-CN" sz="2000" baseline="-30000" dirty="0">
                      <a:solidFill>
                        <a:srgbClr val="FF0000"/>
                      </a:solidFill>
                      <a:latin typeface="Times New Roman" panose="02020603050405020304" pitchFamily="18" charset="0"/>
                      <a:cs typeface="Times New Roman" panose="02020603050405020304" pitchFamily="18" charset="0"/>
                    </a:rPr>
                    <a:t>1</a:t>
                  </a:r>
                  <a:endParaRPr lang="en-US" altLang="zh-CN" sz="2000" baseline="-30000" dirty="0">
                    <a:solidFill>
                      <a:srgbClr val="FF0000"/>
                    </a:solidFill>
                    <a:latin typeface="Times New Roman" panose="02020603050405020304" pitchFamily="18" charset="0"/>
                    <a:cs typeface="Times New Roman" panose="02020603050405020304" pitchFamily="18" charset="0"/>
                  </a:endParaRPr>
                </a:p>
              </p:txBody>
            </p:sp>
            <p:sp>
              <p:nvSpPr>
                <p:cNvPr id="28704" name="Text Box 13"/>
                <p:cNvSpPr txBox="1"/>
                <p:nvPr/>
              </p:nvSpPr>
              <p:spPr>
                <a:xfrm>
                  <a:off x="1020" y="1888"/>
                  <a:ext cx="280" cy="327"/>
                </a:xfrm>
                <a:prstGeom prst="rect">
                  <a:avLst/>
                </a:prstGeom>
                <a:noFill/>
                <a:ln w="9525">
                  <a:solidFill>
                    <a:schemeClr val="bg2">
                      <a:lumMod val="60000"/>
                      <a:lumOff val="40000"/>
                    </a:schemeClr>
                  </a:solidFill>
                </a:ln>
              </p:spPr>
              <p:txBody>
                <a:bodyPr wrap="none">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r>
                    <a:rPr lang="en-US" altLang="zh-CN" i="1" dirty="0">
                      <a:solidFill>
                        <a:srgbClr val="FF0000"/>
                      </a:solidFill>
                      <a:latin typeface="Times New Roman" panose="02020603050405020304" pitchFamily="18" charset="0"/>
                      <a:cs typeface="Times New Roman" panose="02020603050405020304" pitchFamily="18" charset="0"/>
                    </a:rPr>
                    <a:t>x</a:t>
                  </a:r>
                  <a:r>
                    <a:rPr lang="en-US" altLang="zh-CN" sz="2000" baseline="-30000" dirty="0">
                      <a:solidFill>
                        <a:srgbClr val="FF0000"/>
                      </a:solidFill>
                      <a:latin typeface="Times New Roman" panose="02020603050405020304" pitchFamily="18" charset="0"/>
                      <a:cs typeface="Times New Roman" panose="02020603050405020304" pitchFamily="18" charset="0"/>
                    </a:rPr>
                    <a:t>2</a:t>
                  </a:r>
                  <a:endParaRPr lang="en-US" altLang="zh-CN" sz="2000" baseline="-30000" dirty="0">
                    <a:solidFill>
                      <a:srgbClr val="FF0000"/>
                    </a:solidFill>
                    <a:latin typeface="Times New Roman" panose="02020603050405020304" pitchFamily="18" charset="0"/>
                    <a:cs typeface="Times New Roman" panose="02020603050405020304" pitchFamily="18" charset="0"/>
                  </a:endParaRPr>
                </a:p>
              </p:txBody>
            </p:sp>
            <p:sp>
              <p:nvSpPr>
                <p:cNvPr id="28705" name="Text Box 14"/>
                <p:cNvSpPr txBox="1"/>
                <p:nvPr/>
              </p:nvSpPr>
              <p:spPr>
                <a:xfrm>
                  <a:off x="1066" y="2614"/>
                  <a:ext cx="286" cy="327"/>
                </a:xfrm>
                <a:prstGeom prst="rect">
                  <a:avLst/>
                </a:prstGeom>
                <a:noFill/>
                <a:ln w="9525">
                  <a:solidFill>
                    <a:schemeClr val="bg2">
                      <a:lumMod val="60000"/>
                      <a:lumOff val="40000"/>
                    </a:schemeClr>
                  </a:solidFill>
                </a:ln>
              </p:spPr>
              <p:txBody>
                <a:bodyPr wrap="none">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r>
                    <a:rPr lang="en-US" altLang="zh-CN" i="1" dirty="0">
                      <a:solidFill>
                        <a:srgbClr val="FF0000"/>
                      </a:solidFill>
                      <a:latin typeface="Times New Roman" panose="02020603050405020304" pitchFamily="18" charset="0"/>
                      <a:cs typeface="Times New Roman" panose="02020603050405020304" pitchFamily="18" charset="0"/>
                    </a:rPr>
                    <a:t>x</a:t>
                  </a:r>
                  <a:r>
                    <a:rPr lang="en-US" altLang="zh-CN" sz="2000" baseline="-30000" dirty="0">
                      <a:solidFill>
                        <a:srgbClr val="FF0000"/>
                      </a:solidFill>
                      <a:latin typeface="Times New Roman" panose="02020603050405020304" pitchFamily="18" charset="0"/>
                      <a:cs typeface="Times New Roman" panose="02020603050405020304" pitchFamily="18" charset="0"/>
                    </a:rPr>
                    <a:t>d</a:t>
                  </a:r>
                  <a:endParaRPr lang="en-US" altLang="zh-CN" sz="2000" baseline="-30000" dirty="0">
                    <a:solidFill>
                      <a:srgbClr val="FF0000"/>
                    </a:solidFill>
                    <a:latin typeface="Times New Roman" panose="02020603050405020304" pitchFamily="18" charset="0"/>
                    <a:cs typeface="Times New Roman" panose="02020603050405020304" pitchFamily="18" charset="0"/>
                  </a:endParaRPr>
                </a:p>
              </p:txBody>
            </p:sp>
            <p:sp>
              <p:nvSpPr>
                <p:cNvPr id="28706" name="Oval 15"/>
                <p:cNvSpPr/>
                <p:nvPr/>
              </p:nvSpPr>
              <p:spPr>
                <a:xfrm>
                  <a:off x="1383" y="1570"/>
                  <a:ext cx="91" cy="91"/>
                </a:xfrm>
                <a:prstGeom prst="ellipse">
                  <a:avLst/>
                </a:prstGeom>
                <a:solidFill>
                  <a:srgbClr val="0000FF"/>
                </a:solidFill>
                <a:ln w="9525" cap="flat" cmpd="sng">
                  <a:solidFill>
                    <a:schemeClr val="bg2">
                      <a:lumMod val="60000"/>
                      <a:lumOff val="40000"/>
                    </a:schemeClr>
                  </a:solidFill>
                  <a:prstDash val="solid"/>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707" name="Oval 16"/>
                <p:cNvSpPr/>
                <p:nvPr/>
              </p:nvSpPr>
              <p:spPr>
                <a:xfrm>
                  <a:off x="1383" y="2024"/>
                  <a:ext cx="91" cy="91"/>
                </a:xfrm>
                <a:prstGeom prst="ellipse">
                  <a:avLst/>
                </a:prstGeom>
                <a:solidFill>
                  <a:srgbClr val="0000FF"/>
                </a:solidFill>
                <a:ln w="9525" cap="flat" cmpd="sng">
                  <a:solidFill>
                    <a:schemeClr val="bg2">
                      <a:lumMod val="60000"/>
                      <a:lumOff val="40000"/>
                    </a:schemeClr>
                  </a:solidFill>
                  <a:prstDash val="solid"/>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708" name="Oval 17"/>
                <p:cNvSpPr/>
                <p:nvPr/>
              </p:nvSpPr>
              <p:spPr>
                <a:xfrm>
                  <a:off x="1383" y="2795"/>
                  <a:ext cx="91" cy="91"/>
                </a:xfrm>
                <a:prstGeom prst="ellipse">
                  <a:avLst/>
                </a:prstGeom>
                <a:solidFill>
                  <a:srgbClr val="0000FF"/>
                </a:solidFill>
                <a:ln w="9525" cap="flat" cmpd="sng">
                  <a:solidFill>
                    <a:schemeClr val="bg2">
                      <a:lumMod val="60000"/>
                      <a:lumOff val="40000"/>
                    </a:schemeClr>
                  </a:solidFill>
                  <a:prstDash val="solid"/>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8680" name="Group 18"/>
            <p:cNvGrpSpPr/>
            <p:nvPr/>
          </p:nvGrpSpPr>
          <p:grpSpPr>
            <a:xfrm>
              <a:off x="1293" y="1852"/>
              <a:ext cx="998" cy="1360"/>
              <a:chOff x="1474" y="1480"/>
              <a:chExt cx="998" cy="1360"/>
            </a:xfrm>
          </p:grpSpPr>
          <p:sp>
            <p:nvSpPr>
              <p:cNvPr id="28698" name="Line 19"/>
              <p:cNvSpPr/>
              <p:nvPr/>
            </p:nvSpPr>
            <p:spPr>
              <a:xfrm flipV="1">
                <a:off x="1519" y="1480"/>
                <a:ext cx="953" cy="136"/>
              </a:xfrm>
              <a:prstGeom prst="line">
                <a:avLst/>
              </a:prstGeom>
              <a:ln w="9525" cap="flat" cmpd="sng">
                <a:solidFill>
                  <a:schemeClr val="bg2">
                    <a:lumMod val="60000"/>
                    <a:lumOff val="40000"/>
                  </a:schemeClr>
                </a:solidFill>
                <a:prstDash val="solid"/>
                <a:headEnd type="none" w="med" len="med"/>
                <a:tailEnd type="triangle" w="med" len="med"/>
              </a:ln>
            </p:spPr>
          </p:sp>
          <p:sp>
            <p:nvSpPr>
              <p:cNvPr id="28699" name="Line 20"/>
              <p:cNvSpPr/>
              <p:nvPr/>
            </p:nvSpPr>
            <p:spPr>
              <a:xfrm flipV="1">
                <a:off x="1474" y="1570"/>
                <a:ext cx="998" cy="499"/>
              </a:xfrm>
              <a:prstGeom prst="line">
                <a:avLst/>
              </a:prstGeom>
              <a:ln w="9525" cap="flat" cmpd="sng">
                <a:solidFill>
                  <a:schemeClr val="bg2">
                    <a:lumMod val="60000"/>
                    <a:lumOff val="40000"/>
                  </a:schemeClr>
                </a:solidFill>
                <a:prstDash val="solid"/>
                <a:headEnd type="none" w="med" len="med"/>
                <a:tailEnd type="triangle" w="med" len="med"/>
              </a:ln>
            </p:spPr>
          </p:sp>
          <p:sp>
            <p:nvSpPr>
              <p:cNvPr id="28700" name="Line 21"/>
              <p:cNvSpPr/>
              <p:nvPr/>
            </p:nvSpPr>
            <p:spPr>
              <a:xfrm flipV="1">
                <a:off x="1474" y="1616"/>
                <a:ext cx="998" cy="1224"/>
              </a:xfrm>
              <a:prstGeom prst="line">
                <a:avLst/>
              </a:prstGeom>
              <a:ln w="9525" cap="flat" cmpd="sng">
                <a:solidFill>
                  <a:schemeClr val="bg2">
                    <a:lumMod val="60000"/>
                    <a:lumOff val="40000"/>
                  </a:schemeClr>
                </a:solidFill>
                <a:prstDash val="solid"/>
                <a:headEnd type="none" w="med" len="med"/>
                <a:tailEnd type="triangle" w="med" len="med"/>
              </a:ln>
            </p:spPr>
          </p:sp>
        </p:grpSp>
        <p:grpSp>
          <p:nvGrpSpPr>
            <p:cNvPr id="28681" name="Group 22"/>
            <p:cNvGrpSpPr/>
            <p:nvPr/>
          </p:nvGrpSpPr>
          <p:grpSpPr>
            <a:xfrm>
              <a:off x="1248" y="1988"/>
              <a:ext cx="1088" cy="1270"/>
              <a:chOff x="1429" y="1616"/>
              <a:chExt cx="1088" cy="1270"/>
            </a:xfrm>
          </p:grpSpPr>
          <p:sp>
            <p:nvSpPr>
              <p:cNvPr id="28695" name="Line 23"/>
              <p:cNvSpPr/>
              <p:nvPr/>
            </p:nvSpPr>
            <p:spPr>
              <a:xfrm>
                <a:off x="1474" y="1616"/>
                <a:ext cx="1043" cy="317"/>
              </a:xfrm>
              <a:prstGeom prst="line">
                <a:avLst/>
              </a:prstGeom>
              <a:ln w="9525" cap="flat" cmpd="sng">
                <a:solidFill>
                  <a:schemeClr val="bg2">
                    <a:lumMod val="60000"/>
                    <a:lumOff val="40000"/>
                  </a:schemeClr>
                </a:solidFill>
                <a:prstDash val="solid"/>
                <a:headEnd type="none" w="med" len="med"/>
                <a:tailEnd type="triangle" w="med" len="med"/>
              </a:ln>
            </p:spPr>
          </p:sp>
          <p:sp>
            <p:nvSpPr>
              <p:cNvPr id="28696" name="Line 24"/>
              <p:cNvSpPr/>
              <p:nvPr/>
            </p:nvSpPr>
            <p:spPr>
              <a:xfrm flipV="1">
                <a:off x="1474" y="2024"/>
                <a:ext cx="952" cy="45"/>
              </a:xfrm>
              <a:prstGeom prst="line">
                <a:avLst/>
              </a:prstGeom>
              <a:ln w="9525" cap="flat" cmpd="sng">
                <a:solidFill>
                  <a:schemeClr val="bg2">
                    <a:lumMod val="60000"/>
                    <a:lumOff val="40000"/>
                  </a:schemeClr>
                </a:solidFill>
                <a:prstDash val="solid"/>
                <a:headEnd type="none" w="med" len="med"/>
                <a:tailEnd type="triangle" w="med" len="med"/>
              </a:ln>
            </p:spPr>
          </p:sp>
          <p:sp>
            <p:nvSpPr>
              <p:cNvPr id="28697" name="Line 25"/>
              <p:cNvSpPr/>
              <p:nvPr/>
            </p:nvSpPr>
            <p:spPr>
              <a:xfrm flipV="1">
                <a:off x="1429" y="2069"/>
                <a:ext cx="1043" cy="817"/>
              </a:xfrm>
              <a:prstGeom prst="line">
                <a:avLst/>
              </a:prstGeom>
              <a:ln w="9525" cap="flat" cmpd="sng">
                <a:solidFill>
                  <a:schemeClr val="bg2">
                    <a:lumMod val="60000"/>
                    <a:lumOff val="40000"/>
                  </a:schemeClr>
                </a:solidFill>
                <a:prstDash val="solid"/>
                <a:headEnd type="none" w="med" len="med"/>
                <a:tailEnd type="triangle" w="med" len="med"/>
              </a:ln>
            </p:spPr>
          </p:sp>
        </p:grpSp>
        <p:grpSp>
          <p:nvGrpSpPr>
            <p:cNvPr id="28682" name="Group 26"/>
            <p:cNvGrpSpPr/>
            <p:nvPr/>
          </p:nvGrpSpPr>
          <p:grpSpPr>
            <a:xfrm>
              <a:off x="1293" y="1988"/>
              <a:ext cx="998" cy="1360"/>
              <a:chOff x="1474" y="1616"/>
              <a:chExt cx="998" cy="1360"/>
            </a:xfrm>
          </p:grpSpPr>
          <p:sp>
            <p:nvSpPr>
              <p:cNvPr id="28692" name="Line 27"/>
              <p:cNvSpPr/>
              <p:nvPr/>
            </p:nvSpPr>
            <p:spPr>
              <a:xfrm>
                <a:off x="1474" y="1616"/>
                <a:ext cx="998" cy="1270"/>
              </a:xfrm>
              <a:prstGeom prst="line">
                <a:avLst/>
              </a:prstGeom>
              <a:ln w="9525" cap="flat" cmpd="sng">
                <a:solidFill>
                  <a:schemeClr val="bg2">
                    <a:lumMod val="60000"/>
                    <a:lumOff val="40000"/>
                  </a:schemeClr>
                </a:solidFill>
                <a:prstDash val="solid"/>
                <a:headEnd type="none" w="med" len="med"/>
                <a:tailEnd type="triangle" w="med" len="med"/>
              </a:ln>
            </p:spPr>
          </p:sp>
          <p:sp>
            <p:nvSpPr>
              <p:cNvPr id="28693" name="Line 28"/>
              <p:cNvSpPr/>
              <p:nvPr/>
            </p:nvSpPr>
            <p:spPr>
              <a:xfrm>
                <a:off x="1474" y="2069"/>
                <a:ext cx="952" cy="817"/>
              </a:xfrm>
              <a:prstGeom prst="line">
                <a:avLst/>
              </a:prstGeom>
              <a:ln w="9525" cap="flat" cmpd="sng">
                <a:solidFill>
                  <a:schemeClr val="bg2">
                    <a:lumMod val="60000"/>
                    <a:lumOff val="40000"/>
                  </a:schemeClr>
                </a:solidFill>
                <a:prstDash val="solid"/>
                <a:headEnd type="none" w="med" len="med"/>
                <a:tailEnd type="triangle" w="med" len="med"/>
              </a:ln>
            </p:spPr>
          </p:sp>
          <p:sp>
            <p:nvSpPr>
              <p:cNvPr id="28694" name="Line 29"/>
              <p:cNvSpPr/>
              <p:nvPr/>
            </p:nvSpPr>
            <p:spPr>
              <a:xfrm>
                <a:off x="1474" y="2840"/>
                <a:ext cx="952" cy="136"/>
              </a:xfrm>
              <a:prstGeom prst="line">
                <a:avLst/>
              </a:prstGeom>
              <a:ln w="9525" cap="flat" cmpd="sng">
                <a:solidFill>
                  <a:schemeClr val="bg2">
                    <a:lumMod val="60000"/>
                    <a:lumOff val="40000"/>
                  </a:schemeClr>
                </a:solidFill>
                <a:prstDash val="solid"/>
                <a:headEnd type="none" w="med" len="med"/>
                <a:tailEnd type="triangle" w="med" len="med"/>
              </a:ln>
            </p:spPr>
          </p:sp>
        </p:grpSp>
        <p:sp>
          <p:nvSpPr>
            <p:cNvPr id="28683" name="Line 30"/>
            <p:cNvSpPr/>
            <p:nvPr/>
          </p:nvSpPr>
          <p:spPr>
            <a:xfrm>
              <a:off x="2699" y="2350"/>
              <a:ext cx="862" cy="1"/>
            </a:xfrm>
            <a:prstGeom prst="line">
              <a:avLst/>
            </a:prstGeom>
            <a:ln w="9525" cap="flat" cmpd="sng">
              <a:solidFill>
                <a:schemeClr val="bg2">
                  <a:lumMod val="60000"/>
                  <a:lumOff val="40000"/>
                </a:schemeClr>
              </a:solidFill>
              <a:prstDash val="solid"/>
              <a:headEnd type="none" w="med" len="med"/>
              <a:tailEnd type="triangle" w="med" len="med"/>
            </a:ln>
          </p:spPr>
        </p:sp>
        <p:sp>
          <p:nvSpPr>
            <p:cNvPr id="28684" name="Line 31"/>
            <p:cNvSpPr/>
            <p:nvPr/>
          </p:nvSpPr>
          <p:spPr>
            <a:xfrm flipV="1">
              <a:off x="2608" y="2532"/>
              <a:ext cx="998" cy="726"/>
            </a:xfrm>
            <a:prstGeom prst="line">
              <a:avLst/>
            </a:prstGeom>
            <a:ln w="9525" cap="flat" cmpd="sng">
              <a:solidFill>
                <a:schemeClr val="bg2">
                  <a:lumMod val="60000"/>
                  <a:lumOff val="40000"/>
                </a:schemeClr>
              </a:solidFill>
              <a:prstDash val="solid"/>
              <a:headEnd type="none" w="med" len="med"/>
              <a:tailEnd type="triangle" w="med" len="med"/>
            </a:ln>
          </p:spPr>
        </p:sp>
        <p:sp>
          <p:nvSpPr>
            <p:cNvPr id="28685" name="Line 32"/>
            <p:cNvSpPr/>
            <p:nvPr/>
          </p:nvSpPr>
          <p:spPr>
            <a:xfrm>
              <a:off x="2699" y="1806"/>
              <a:ext cx="862" cy="454"/>
            </a:xfrm>
            <a:prstGeom prst="line">
              <a:avLst/>
            </a:prstGeom>
            <a:ln w="9525" cap="flat" cmpd="sng">
              <a:solidFill>
                <a:schemeClr val="bg2">
                  <a:lumMod val="60000"/>
                  <a:lumOff val="40000"/>
                </a:schemeClr>
              </a:solidFill>
              <a:prstDash val="solid"/>
              <a:headEnd type="none" w="med" len="med"/>
              <a:tailEnd type="triangle" w="med" len="med"/>
            </a:ln>
          </p:spPr>
        </p:sp>
        <p:sp>
          <p:nvSpPr>
            <p:cNvPr id="28686" name="Text Box 33"/>
            <p:cNvSpPr txBox="1"/>
            <p:nvPr/>
          </p:nvSpPr>
          <p:spPr>
            <a:xfrm>
              <a:off x="3606" y="2260"/>
              <a:ext cx="726" cy="601"/>
            </a:xfrm>
            <a:prstGeom prst="rect">
              <a:avLst/>
            </a:prstGeom>
            <a:solidFill>
              <a:srgbClr val="339966"/>
            </a:solidFill>
            <a:ln w="9525">
              <a:solidFill>
                <a:schemeClr val="bg2">
                  <a:lumMod val="60000"/>
                  <a:lumOff val="40000"/>
                </a:schemeClr>
              </a:solidFill>
            </a:ln>
            <a:effectLst>
              <a:outerShdw dist="35921" dir="2699999" algn="ctr" rotWithShape="0">
                <a:schemeClr val="bg2"/>
              </a:outerShdw>
            </a:effectLst>
          </p:spPr>
          <p:txBody>
            <a:bodyPr>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r>
                <a:rPr lang="en-US" altLang="zh-CN" i="1" dirty="0">
                  <a:solidFill>
                    <a:srgbClr val="FF0000"/>
                  </a:solidFill>
                  <a:latin typeface="Times New Roman" panose="02020603050405020304" pitchFamily="18" charset="0"/>
                  <a:cs typeface="Times New Roman" panose="02020603050405020304" pitchFamily="18" charset="0"/>
                </a:rPr>
                <a:t>  Max/</a:t>
              </a:r>
              <a:endParaRPr lang="en-US" altLang="zh-CN" i="1" dirty="0">
                <a:solidFill>
                  <a:srgbClr val="FF0000"/>
                </a:solidFill>
                <a:latin typeface="Times New Roman" panose="02020603050405020304" pitchFamily="18" charset="0"/>
                <a:cs typeface="Times New Roman" panose="02020603050405020304" pitchFamily="18" charset="0"/>
              </a:endParaRPr>
            </a:p>
            <a:p>
              <a:pPr marL="0" lvl="0" indent="0" eaLnBrk="1" hangingPunct="1">
                <a:spcBef>
                  <a:spcPct val="0"/>
                </a:spcBef>
                <a:buFontTx/>
                <a:buNone/>
              </a:pPr>
              <a:r>
                <a:rPr lang="en-US" altLang="zh-CN" i="1" dirty="0">
                  <a:solidFill>
                    <a:srgbClr val="FF0000"/>
                  </a:solidFill>
                  <a:latin typeface="Times New Roman" panose="02020603050405020304" pitchFamily="18" charset="0"/>
                  <a:cs typeface="Times New Roman" panose="02020603050405020304" pitchFamily="18" charset="0"/>
                </a:rPr>
                <a:t>  sign</a:t>
              </a:r>
              <a:endParaRPr lang="en-US" altLang="zh-CN" i="1" baseline="-30000" dirty="0">
                <a:solidFill>
                  <a:srgbClr val="FF0000"/>
                </a:solidFill>
                <a:latin typeface="Times New Roman" panose="02020603050405020304" pitchFamily="18" charset="0"/>
                <a:cs typeface="Times New Roman" panose="02020603050405020304" pitchFamily="18" charset="0"/>
              </a:endParaRPr>
            </a:p>
          </p:txBody>
        </p:sp>
        <p:grpSp>
          <p:nvGrpSpPr>
            <p:cNvPr id="28687" name="Group 34"/>
            <p:cNvGrpSpPr/>
            <p:nvPr/>
          </p:nvGrpSpPr>
          <p:grpSpPr>
            <a:xfrm>
              <a:off x="4332" y="1534"/>
              <a:ext cx="1018" cy="953"/>
              <a:chOff x="4513" y="1162"/>
              <a:chExt cx="1018" cy="953"/>
            </a:xfrm>
          </p:grpSpPr>
          <p:sp>
            <p:nvSpPr>
              <p:cNvPr id="28689" name="Oval 35"/>
              <p:cNvSpPr/>
              <p:nvPr/>
            </p:nvSpPr>
            <p:spPr>
              <a:xfrm>
                <a:off x="4830" y="2024"/>
                <a:ext cx="91" cy="91"/>
              </a:xfrm>
              <a:prstGeom prst="ellipse">
                <a:avLst/>
              </a:prstGeom>
              <a:solidFill>
                <a:srgbClr val="0000FF"/>
              </a:solidFill>
              <a:ln w="9525" cap="flat" cmpd="sng">
                <a:solidFill>
                  <a:schemeClr val="bg2">
                    <a:lumMod val="60000"/>
                    <a:lumOff val="40000"/>
                  </a:schemeClr>
                </a:solidFill>
                <a:prstDash val="solid"/>
                <a:headEnd type="none" w="med" len="med"/>
                <a:tailEnd type="none" w="med" len="med"/>
              </a:ln>
            </p:spPr>
            <p:txBody>
              <a:bodyPr wrap="none" anchor="ctr" anchorCtr="0"/>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endParaRPr lang="zh-CN" altLang="en-US" sz="18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690" name="Line 36"/>
              <p:cNvSpPr/>
              <p:nvPr/>
            </p:nvSpPr>
            <p:spPr>
              <a:xfrm>
                <a:off x="4513" y="2069"/>
                <a:ext cx="317" cy="0"/>
              </a:xfrm>
              <a:prstGeom prst="line">
                <a:avLst/>
              </a:prstGeom>
              <a:ln w="57150" cap="flat" cmpd="sng">
                <a:solidFill>
                  <a:schemeClr val="bg2">
                    <a:lumMod val="60000"/>
                    <a:lumOff val="40000"/>
                  </a:schemeClr>
                </a:solidFill>
                <a:prstDash val="solid"/>
                <a:headEnd type="none" w="med" len="med"/>
                <a:tailEnd type="triangle" w="med" len="med"/>
              </a:ln>
            </p:spPr>
          </p:sp>
          <p:sp>
            <p:nvSpPr>
              <p:cNvPr id="28691" name="Text Box 37"/>
              <p:cNvSpPr txBox="1"/>
              <p:nvPr/>
            </p:nvSpPr>
            <p:spPr>
              <a:xfrm>
                <a:off x="4967" y="1162"/>
                <a:ext cx="564" cy="327"/>
              </a:xfrm>
              <a:prstGeom prst="rect">
                <a:avLst/>
              </a:prstGeom>
              <a:solidFill>
                <a:srgbClr val="FFFF00"/>
              </a:solidFill>
              <a:ln w="9525">
                <a:solidFill>
                  <a:schemeClr val="bg2">
                    <a:lumMod val="60000"/>
                    <a:lumOff val="40000"/>
                  </a:schemeClr>
                </a:solidFill>
              </a:ln>
            </p:spPr>
            <p:txBody>
              <a:bodyPr wrap="none">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r>
                  <a:rPr lang="zh-CN" altLang="en-US" dirty="0">
                    <a:solidFill>
                      <a:srgbClr val="FF0000"/>
                    </a:solidFill>
                    <a:highlight>
                      <a:srgbClr val="FFFF00"/>
                    </a:highlight>
                    <a:latin typeface="Times New Roman" panose="02020603050405020304" pitchFamily="18" charset="0"/>
                  </a:rPr>
                  <a:t>决策</a:t>
                </a:r>
                <a:endParaRPr lang="zh-CN" altLang="en-US" dirty="0">
                  <a:solidFill>
                    <a:srgbClr val="FF0000"/>
                  </a:solidFill>
                  <a:highlight>
                    <a:srgbClr val="FFFF00"/>
                  </a:highlight>
                  <a:latin typeface="Times New Roman" panose="02020603050405020304" pitchFamily="18" charset="0"/>
                </a:endParaRPr>
              </a:p>
            </p:txBody>
          </p:sp>
        </p:grpSp>
        <p:sp>
          <p:nvSpPr>
            <p:cNvPr id="28688" name="Text Box 38"/>
            <p:cNvSpPr txBox="1"/>
            <p:nvPr/>
          </p:nvSpPr>
          <p:spPr>
            <a:xfrm>
              <a:off x="4740" y="2305"/>
              <a:ext cx="568" cy="327"/>
            </a:xfrm>
            <a:prstGeom prst="rect">
              <a:avLst/>
            </a:prstGeom>
            <a:noFill/>
            <a:ln w="9525">
              <a:solidFill>
                <a:schemeClr val="bg2">
                  <a:lumMod val="60000"/>
                  <a:lumOff val="40000"/>
                </a:schemeClr>
              </a:solidFill>
            </a:ln>
          </p:spPr>
          <p:txBody>
            <a:bodyPr wrap="none">
              <a:spAutoFit/>
            </a:bodyPr>
            <a:lstStyle>
              <a:lvl1pPr marL="342900" indent="-114300" algn="l" rtl="0" eaLnBrk="0" fontAlgn="base" hangingPunct="0">
                <a:spcBef>
                  <a:spcPct val="20000"/>
                </a:spcBef>
                <a:spcAft>
                  <a:spcPct val="0"/>
                </a:spcAft>
                <a:buFont typeface="Wingdings" panose="05000000000000000000" pitchFamily="2" charset="2"/>
                <a:buChar char="•"/>
                <a:defRPr sz="2800" b="1" kern="1200">
                  <a:solidFill>
                    <a:schemeClr val="bg1"/>
                  </a:solidFill>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j-lt"/>
                  <a:ea typeface="+mj-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j-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j-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j-ea"/>
                  <a:cs typeface="+mn-cs"/>
                </a:defRPr>
              </a:lvl5pPr>
            </a:lstStyle>
            <a:p>
              <a:pPr marL="0" lvl="0" indent="0" eaLnBrk="1" hangingPunct="1">
                <a:spcBef>
                  <a:spcPct val="0"/>
                </a:spcBef>
                <a:buFontTx/>
                <a:buNone/>
              </a:pPr>
              <a:r>
                <a:rPr lang="en-US" altLang="zh-CN" dirty="0">
                  <a:solidFill>
                    <a:srgbClr val="FF0000"/>
                  </a:solidFill>
                  <a:latin typeface="Times New Roman" panose="02020603050405020304" pitchFamily="18" charset="0"/>
                  <a:cs typeface="Times New Roman" panose="02020603050405020304" pitchFamily="18" charset="0"/>
                </a:rPr>
                <a:t>ω </a:t>
              </a:r>
              <a:r>
                <a:rPr lang="en-US" altLang="zh-CN" b="0"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x</a:t>
              </a:r>
              <a:r>
                <a:rPr lang="en-US" altLang="zh-CN" b="0" dirty="0">
                  <a:solidFill>
                    <a:srgbClr val="FF0000"/>
                  </a:solidFill>
                  <a:latin typeface="Times New Roman" panose="02020603050405020304" pitchFamily="18" charset="0"/>
                  <a:cs typeface="Times New Roman" panose="02020603050405020304" pitchFamily="18" charset="0"/>
                </a:rPr>
                <a:t>)</a:t>
              </a:r>
              <a:endParaRPr lang="en-US" altLang="zh-CN" b="0" dirty="0">
                <a:solidFill>
                  <a:srgbClr val="FF0000"/>
                </a:solidFill>
                <a:latin typeface="Times New Roman" panose="02020603050405020304" pitchFamily="18" charset="0"/>
                <a:cs typeface="Times New Roman" panose="02020603050405020304" pitchFamily="18" charset="0"/>
              </a:endParaRPr>
            </a:p>
          </p:txBody>
        </p:sp>
      </p:grpSp>
      <p:sp>
        <p:nvSpPr>
          <p:cNvPr id="22568" name="Rectangle 40"/>
          <p:cNvSpPr>
            <a:spLocks noChangeArrowheads="1"/>
          </p:cNvSpPr>
          <p:nvPr/>
        </p:nvSpPr>
        <p:spPr bwMode="auto">
          <a:xfrm>
            <a:off x="827088" y="4941888"/>
            <a:ext cx="4935220" cy="52197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关键是确定判别函数</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g</a:t>
            </a:r>
            <a:r>
              <a:rPr kumimoji="0" lang="en-US" altLang="zh-CN" sz="2800" b="1" i="1" u="none" strike="noStrike" kern="1200" cap="none" spc="0" normalizeH="0" baseline="-3000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i </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的形式</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a:t>
            </a:r>
            <a:endPar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10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3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568"/>
                                        </p:tgtEl>
                                        <p:attrNameLst>
                                          <p:attrName>style.visibility</p:attrName>
                                        </p:attrNameLst>
                                      </p:cBhvr>
                                      <p:to>
                                        <p:strVal val="visible"/>
                                      </p:to>
                                    </p:set>
                                    <p:animEffect transition="in" filter="wipe(left)">
                                      <p:cBhvr>
                                        <p:cTn id="18" dur="2000"/>
                                        <p:tgtEl>
                                          <p:spTgt spid="22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2568"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图片 35843" descr="李3"/>
          <p:cNvPicPr>
            <a:picLocks noChangeAspect="1"/>
          </p:cNvPicPr>
          <p:nvPr/>
        </p:nvPicPr>
        <p:blipFill>
          <a:blip r:embed="rId1"/>
          <a:srcRect b="6706"/>
          <a:stretch>
            <a:fillRect/>
          </a:stretch>
        </p:blipFill>
        <p:spPr>
          <a:xfrm>
            <a:off x="5980430" y="908050"/>
            <a:ext cx="3163570" cy="3030220"/>
          </a:xfrm>
          <a:prstGeom prst="rect">
            <a:avLst/>
          </a:prstGeom>
          <a:noFill/>
          <a:ln w="9525">
            <a:noFill/>
          </a:ln>
        </p:spPr>
      </p:pic>
      <p:sp>
        <p:nvSpPr>
          <p:cNvPr id="35843" name="文本占位符 35842"/>
          <p:cNvSpPr>
            <a:spLocks noGrp="1"/>
          </p:cNvSpPr>
          <p:nvPr>
            <p:ph type="body" idx="1"/>
          </p:nvPr>
        </p:nvSpPr>
        <p:spPr>
          <a:xfrm>
            <a:off x="539750" y="425450"/>
            <a:ext cx="8440420" cy="5867400"/>
          </a:xfrm>
        </p:spPr>
        <p:txBody>
          <a:bodyPr/>
          <a:lstStyle/>
          <a:p>
            <a:pPr>
              <a:buNone/>
            </a:pPr>
            <a:r>
              <a:rPr lang="zh-CN" altLang="en-US" sz="28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例：</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用感知器迭代算法求解向量</a:t>
            </a:r>
            <a:r>
              <a:rPr lang="en-US" altLang="zh-CN" sz="2800" i="1">
                <a:latin typeface="Times New Roman" panose="02020603050405020304" pitchFamily="18" charset="0"/>
                <a:ea typeface="黑体" panose="02010609060101010101" pitchFamily="2" charset="-122"/>
              </a:rPr>
              <a:t>a</a:t>
            </a:r>
            <a:r>
              <a:rPr lang="en-US" altLang="zh-CN" sz="2800" baseline="30000">
                <a:latin typeface="Times New Roman" panose="02020603050405020304" pitchFamily="18" charset="0"/>
                <a:ea typeface="黑体" panose="02010609060101010101" pitchFamily="2" charset="-122"/>
              </a:rPr>
              <a:t>*</a:t>
            </a:r>
            <a:r>
              <a:rPr lang="en-US" altLang="zh-CN" sz="2800">
                <a:latin typeface="Times New Roman" panose="02020603050405020304" pitchFamily="18" charset="0"/>
                <a:ea typeface="黑体" panose="02010609060101010101" pitchFamily="2" charset="-122"/>
              </a:rPr>
              <a:t> =(</a:t>
            </a:r>
            <a:r>
              <a:rPr lang="en-US" altLang="zh-CN" sz="2800" i="1">
                <a:latin typeface="Times New Roman" panose="02020603050405020304" pitchFamily="18" charset="0"/>
                <a:ea typeface="黑体" panose="02010609060101010101" pitchFamily="2" charset="-122"/>
              </a:rPr>
              <a:t>W</a:t>
            </a:r>
            <a:r>
              <a:rPr lang="en-US" altLang="zh-CN" sz="2800" baseline="30000">
                <a:latin typeface="Times New Roman" panose="02020603050405020304" pitchFamily="18" charset="0"/>
                <a:ea typeface="黑体" panose="02010609060101010101" pitchFamily="2" charset="-122"/>
              </a:rPr>
              <a:t>*</a:t>
            </a:r>
            <a:r>
              <a:rPr lang="en-US" altLang="zh-CN" sz="2800">
                <a:latin typeface="Times New Roman" panose="02020603050405020304" pitchFamily="18" charset="0"/>
                <a:ea typeface="黑体" panose="02010609060101010101" pitchFamily="2" charset="-122"/>
              </a:rPr>
              <a:t>, </a:t>
            </a:r>
            <a:r>
              <a:rPr lang="en-US" altLang="zh-CN" sz="2800" i="1">
                <a:latin typeface="Times New Roman" panose="02020603050405020304" pitchFamily="18" charset="0"/>
                <a:ea typeface="黑体" panose="02010609060101010101" pitchFamily="2" charset="-122"/>
              </a:rPr>
              <a:t>w</a:t>
            </a:r>
            <a:r>
              <a:rPr lang="en-US" altLang="zh-CN" sz="2800" baseline="-25000">
                <a:latin typeface="Times New Roman" panose="02020603050405020304" pitchFamily="18" charset="0"/>
                <a:ea typeface="黑体" panose="02010609060101010101" pitchFamily="2" charset="-122"/>
              </a:rPr>
              <a:t>0 </a:t>
            </a:r>
            <a:r>
              <a:rPr lang="en-US" altLang="zh-CN" sz="2800" baseline="30000">
                <a:latin typeface="Times New Roman" panose="02020603050405020304" pitchFamily="18" charset="0"/>
                <a:ea typeface="黑体" panose="02010609060101010101" pitchFamily="2" charset="-122"/>
              </a:rPr>
              <a:t>*</a:t>
            </a:r>
            <a:r>
              <a:rPr lang="en-US" altLang="zh-CN" sz="2800">
                <a:latin typeface="Times New Roman" panose="02020603050405020304" pitchFamily="18" charset="0"/>
                <a:ea typeface="黑体" panose="02010609060101010101" pitchFamily="2" charset="-122"/>
              </a:rPr>
              <a:t> )</a:t>
            </a:r>
            <a:r>
              <a:rPr lang="zh-CN" altLang="en-US" sz="2800" dirty="0">
                <a:latin typeface="Times New Roman" panose="02020603050405020304" pitchFamily="18" charset="0"/>
                <a:ea typeface="黑体" panose="02010609060101010101" pitchFamily="2" charset="-122"/>
              </a:rPr>
              <a:t>。</a:t>
            </a:r>
            <a:endParaRPr lang="zh-CN" altLang="en-US" sz="2800">
              <a:latin typeface="Times New Roman" panose="02020603050405020304" pitchFamily="18" charset="0"/>
              <a:ea typeface="黑体" panose="02010609060101010101" pitchFamily="2" charset="-122"/>
            </a:endParaRPr>
          </a:p>
          <a:p>
            <a:pPr>
              <a:buNone/>
            </a:pPr>
            <a:r>
              <a:rPr lang="zh-CN" altLang="en-US" sz="2800" dirty="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第</a:t>
            </a:r>
            <a:r>
              <a:rPr lang="zh-CN" altLang="en-US" sz="2400" b="1" i="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k</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次迭代得虚线方程</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buNone/>
            </a:pP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buNone/>
            </a:pPr>
            <a:endParaRPr lang="zh-CN" altLang="en-US" sz="2800" dirty="0">
              <a:latin typeface="Times New Roman" panose="02020603050405020304" pitchFamily="18" charset="0"/>
              <a:ea typeface="黑体" panose="02010609060101010101" pitchFamily="2" charset="-122"/>
            </a:endParaRPr>
          </a:p>
          <a:p>
            <a:pPr>
              <a:buNone/>
            </a:pPr>
            <a:r>
              <a:rPr lang="zh-CN" altLang="en-US" sz="2800" dirty="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除了</a:t>
            </a:r>
            <a:r>
              <a:rPr lang="zh-CN" altLang="en-US" sz="2800" dirty="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和</a:t>
            </a:r>
            <a:r>
              <a:rPr lang="zh-CN" altLang="en-US" sz="2800" dirty="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外</a:t>
            </a:r>
            <a:endParaRPr lang="zh-CN" altLang="en-US" sz="2800" dirty="0">
              <a:latin typeface="Times New Roman" panose="02020603050405020304" pitchFamily="18" charset="0"/>
              <a:ea typeface="黑体" panose="02010609060101010101" pitchFamily="2" charset="-122"/>
            </a:endParaRPr>
          </a:p>
          <a:p>
            <a:pPr>
              <a:buNone/>
            </a:pPr>
            <a:r>
              <a:rPr lang="zh-CN" altLang="en-US" sz="2800" dirty="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均被正确分类。使用增广样本</a:t>
            </a:r>
            <a:r>
              <a:rPr lang="en-US" altLang="zh-CN"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a:latin typeface="Times New Roman" panose="02020603050405020304" pitchFamily="18" charset="0"/>
                <a:ea typeface="黑体" panose="02010609060101010101" pitchFamily="2" charset="-122"/>
              </a:rPr>
              <a:t>y</a:t>
            </a:r>
            <a:r>
              <a:rPr lang="zh-CN" altLang="en-US" sz="2800" dirty="0">
                <a:latin typeface="Times New Roman" panose="02020603050405020304" pitchFamily="18" charset="0"/>
                <a:ea typeface="黑体" panose="02010609060101010101" pitchFamily="2" charset="-122"/>
              </a:rPr>
              <a:t>。</a:t>
            </a:r>
            <a:endParaRPr lang="zh-CN" altLang="en-US" sz="2800" dirty="0">
              <a:latin typeface="Times New Roman" panose="02020603050405020304" pitchFamily="18" charset="0"/>
              <a:ea typeface="黑体" panose="02010609060101010101" pitchFamily="2" charset="-122"/>
            </a:endParaRPr>
          </a:p>
          <a:p>
            <a:pPr>
              <a:lnSpc>
                <a:spcPct val="110000"/>
              </a:lnSpc>
            </a:pP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第</a:t>
            </a:r>
            <a:r>
              <a:rPr lang="en-US" altLang="zh-CN" sz="2800" i="1">
                <a:latin typeface="Times New Roman" panose="02020603050405020304" pitchFamily="18" charset="0"/>
                <a:ea typeface="黑体" panose="02010609060101010101" pitchFamily="2" charset="-122"/>
              </a:rPr>
              <a:t>k</a:t>
            </a:r>
            <a:r>
              <a:rPr lang="en-US" altLang="zh-CN" sz="2800">
                <a:latin typeface="Times New Roman" panose="02020603050405020304" pitchFamily="18" charset="0"/>
                <a:ea typeface="黑体" panose="02010609060101010101" pitchFamily="2" charset="-122"/>
              </a:rPr>
              <a:t>+1</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次迭代</a:t>
            </a:r>
            <a:endParaRPr lang="zh-CN" altLang="en-US" sz="2800">
              <a:latin typeface="Times New Roman" panose="02020603050405020304" pitchFamily="18" charset="0"/>
              <a:ea typeface="黑体" panose="02010609060101010101" pitchFamily="2" charset="-122"/>
            </a:endParaRPr>
          </a:p>
          <a:p>
            <a:pPr>
              <a:lnSpc>
                <a:spcPct val="110000"/>
              </a:lnSpc>
              <a:buNone/>
            </a:pPr>
            <a:endParaRPr lang="zh-CN" altLang="en-US" sz="2800">
              <a:latin typeface="Times New Roman" panose="02020603050405020304" pitchFamily="18" charset="0"/>
              <a:ea typeface="黑体" panose="02010609060101010101" pitchFamily="2" charset="-122"/>
            </a:endParaRPr>
          </a:p>
          <a:p>
            <a:pPr>
              <a:lnSpc>
                <a:spcPct val="110000"/>
              </a:lnSpc>
              <a:buNone/>
            </a:pPr>
            <a:endParaRPr lang="zh-CN" altLang="en-US" sz="2800">
              <a:latin typeface="Times New Roman" panose="02020603050405020304" pitchFamily="18" charset="0"/>
              <a:ea typeface="黑体" panose="02010609060101010101" pitchFamily="2" charset="-122"/>
            </a:endParaRPr>
          </a:p>
          <a:p>
            <a:pPr>
              <a:lnSpc>
                <a:spcPct val="110000"/>
              </a:lnSpc>
            </a:pP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第</a:t>
            </a:r>
            <a:r>
              <a:rPr lang="en-US" altLang="zh-CN" sz="2800" i="1">
                <a:latin typeface="Times New Roman" panose="02020603050405020304" pitchFamily="18" charset="0"/>
                <a:ea typeface="黑体" panose="02010609060101010101" pitchFamily="2" charset="-122"/>
              </a:rPr>
              <a:t>k</a:t>
            </a:r>
            <a:r>
              <a:rPr lang="en-US" altLang="zh-CN" sz="2800">
                <a:latin typeface="Times New Roman" panose="02020603050405020304" pitchFamily="18" charset="0"/>
                <a:ea typeface="黑体" panose="02010609060101010101" pitchFamily="2" charset="-122"/>
              </a:rPr>
              <a:t>+1</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次叠代得到正确的直线方程</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5845" name="对象 35844"/>
          <p:cNvGraphicFramePr/>
          <p:nvPr/>
        </p:nvGraphicFramePr>
        <p:xfrm>
          <a:off x="1619250" y="5873115"/>
          <a:ext cx="2955290" cy="419735"/>
        </p:xfrm>
        <a:graphic>
          <a:graphicData uri="http://schemas.openxmlformats.org/presentationml/2006/ole">
            <mc:AlternateContent xmlns:mc="http://schemas.openxmlformats.org/markup-compatibility/2006">
              <mc:Choice xmlns:v="urn:schemas-microsoft-com:vml" Requires="v">
                <p:oleObj spid="_x0000_s22533" name="" r:id="rId2" imgW="1572895" imgH="215900" progId="Equation.3">
                  <p:embed/>
                </p:oleObj>
              </mc:Choice>
              <mc:Fallback>
                <p:oleObj name="" r:id="rId2" imgW="1572895" imgH="215900" progId="Equation.3">
                  <p:embed/>
                  <p:pic>
                    <p:nvPicPr>
                      <p:cNvPr id="0" name="图片 3116"/>
                      <p:cNvPicPr/>
                      <p:nvPr/>
                    </p:nvPicPr>
                    <p:blipFill>
                      <a:blip r:embed="rId3"/>
                      <a:stretch>
                        <a:fillRect/>
                      </a:stretch>
                    </p:blipFill>
                    <p:spPr>
                      <a:xfrm>
                        <a:off x="1619250" y="5873115"/>
                        <a:ext cx="2955290" cy="419735"/>
                      </a:xfrm>
                      <a:prstGeom prst="rect">
                        <a:avLst/>
                      </a:prstGeom>
                      <a:noFill/>
                      <a:ln w="38100">
                        <a:noFill/>
                        <a:miter/>
                      </a:ln>
                    </p:spPr>
                  </p:pic>
                </p:oleObj>
              </mc:Fallback>
            </mc:AlternateContent>
          </a:graphicData>
        </a:graphic>
      </p:graphicFrame>
      <p:graphicFrame>
        <p:nvGraphicFramePr>
          <p:cNvPr id="35846" name="对象 35845"/>
          <p:cNvGraphicFramePr/>
          <p:nvPr/>
        </p:nvGraphicFramePr>
        <p:xfrm>
          <a:off x="1433830" y="2493010"/>
          <a:ext cx="3876675" cy="428625"/>
        </p:xfrm>
        <a:graphic>
          <a:graphicData uri="http://schemas.openxmlformats.org/presentationml/2006/ole">
            <mc:AlternateContent xmlns:mc="http://schemas.openxmlformats.org/markup-compatibility/2006">
              <mc:Choice xmlns:v="urn:schemas-microsoft-com:vml" Requires="v">
                <p:oleObj spid="_x0000_s22534" name="" r:id="rId4" imgW="2042795" imgH="254000" progId="Equation.3">
                  <p:embed/>
                </p:oleObj>
              </mc:Choice>
              <mc:Fallback>
                <p:oleObj name="" r:id="rId4" imgW="2042795" imgH="254000" progId="Equation.3">
                  <p:embed/>
                  <p:pic>
                    <p:nvPicPr>
                      <p:cNvPr id="0" name="图片 3118"/>
                      <p:cNvPicPr/>
                      <p:nvPr/>
                    </p:nvPicPr>
                    <p:blipFill>
                      <a:blip r:embed="rId5"/>
                      <a:stretch>
                        <a:fillRect/>
                      </a:stretch>
                    </p:blipFill>
                    <p:spPr>
                      <a:xfrm>
                        <a:off x="1433830" y="2493010"/>
                        <a:ext cx="3876675" cy="428625"/>
                      </a:xfrm>
                      <a:prstGeom prst="rect">
                        <a:avLst/>
                      </a:prstGeom>
                      <a:noFill/>
                      <a:ln w="38100">
                        <a:noFill/>
                        <a:miter/>
                      </a:ln>
                    </p:spPr>
                  </p:pic>
                </p:oleObj>
              </mc:Fallback>
            </mc:AlternateContent>
          </a:graphicData>
        </a:graphic>
      </p:graphicFrame>
      <p:graphicFrame>
        <p:nvGraphicFramePr>
          <p:cNvPr id="35847" name="对象 35846"/>
          <p:cNvGraphicFramePr/>
          <p:nvPr/>
        </p:nvGraphicFramePr>
        <p:xfrm>
          <a:off x="1619250" y="1484630"/>
          <a:ext cx="3154680" cy="935990"/>
        </p:xfrm>
        <a:graphic>
          <a:graphicData uri="http://schemas.openxmlformats.org/presentationml/2006/ole">
            <mc:AlternateContent xmlns:mc="http://schemas.openxmlformats.org/markup-compatibility/2006">
              <mc:Choice xmlns:v="urn:schemas-microsoft-com:vml" Requires="v">
                <p:oleObj spid="_x0000_s22535" name="" r:id="rId6" imgW="1765300" imgH="482600" progId="Equation.3">
                  <p:embed/>
                </p:oleObj>
              </mc:Choice>
              <mc:Fallback>
                <p:oleObj name="" r:id="rId6" imgW="1765300" imgH="482600" progId="Equation.3">
                  <p:embed/>
                  <p:pic>
                    <p:nvPicPr>
                      <p:cNvPr id="0" name="图片 3117"/>
                      <p:cNvPicPr/>
                      <p:nvPr/>
                    </p:nvPicPr>
                    <p:blipFill>
                      <a:blip r:embed="rId7"/>
                      <a:stretch>
                        <a:fillRect/>
                      </a:stretch>
                    </p:blipFill>
                    <p:spPr>
                      <a:xfrm>
                        <a:off x="1619250" y="1484630"/>
                        <a:ext cx="3154680" cy="935990"/>
                      </a:xfrm>
                      <a:prstGeom prst="rect">
                        <a:avLst/>
                      </a:prstGeom>
                      <a:noFill/>
                      <a:ln w="38100">
                        <a:noFill/>
                        <a:miter/>
                      </a:ln>
                    </p:spPr>
                  </p:pic>
                </p:oleObj>
              </mc:Fallback>
            </mc:AlternateContent>
          </a:graphicData>
        </a:graphic>
      </p:graphicFrame>
      <p:graphicFrame>
        <p:nvGraphicFramePr>
          <p:cNvPr id="35848" name="对象 35847"/>
          <p:cNvGraphicFramePr/>
          <p:nvPr/>
        </p:nvGraphicFramePr>
        <p:xfrm>
          <a:off x="1096010" y="4004945"/>
          <a:ext cx="6423025" cy="1176655"/>
        </p:xfrm>
        <a:graphic>
          <a:graphicData uri="http://schemas.openxmlformats.org/presentationml/2006/ole">
            <mc:AlternateContent xmlns:mc="http://schemas.openxmlformats.org/markup-compatibility/2006">
              <mc:Choice xmlns:v="urn:schemas-microsoft-com:vml" Requires="v">
                <p:oleObj spid="_x0000_s22536" name="" r:id="rId8" imgW="4254500" imgH="711200" progId="Equation.3">
                  <p:embed/>
                </p:oleObj>
              </mc:Choice>
              <mc:Fallback>
                <p:oleObj name="" r:id="rId8" imgW="4254500" imgH="711200" progId="Equation.3">
                  <p:embed/>
                  <p:pic>
                    <p:nvPicPr>
                      <p:cNvPr id="0" name="图片 3119"/>
                      <p:cNvPicPr/>
                      <p:nvPr/>
                    </p:nvPicPr>
                    <p:blipFill>
                      <a:blip r:embed="rId9"/>
                      <a:stretch>
                        <a:fillRect/>
                      </a:stretch>
                    </p:blipFill>
                    <p:spPr>
                      <a:xfrm>
                        <a:off x="1096010" y="4004945"/>
                        <a:ext cx="6423025" cy="1176655"/>
                      </a:xfrm>
                      <a:prstGeom prst="rect">
                        <a:avLst/>
                      </a:prstGeom>
                      <a:noFill/>
                      <a:ln w="38100">
                        <a:noFill/>
                        <a:miter/>
                      </a:ln>
                    </p:spPr>
                  </p:pic>
                </p:oleObj>
              </mc:Fallback>
            </mc:AlternateContent>
          </a:graphicData>
        </a:graphic>
      </p:graphicFrame>
      <p:sp>
        <p:nvSpPr>
          <p:cNvPr id="3" name="椭圆 2"/>
          <p:cNvSpPr/>
          <p:nvPr/>
        </p:nvSpPr>
        <p:spPr>
          <a:xfrm>
            <a:off x="8172450" y="4869180"/>
            <a:ext cx="358140" cy="379095"/>
          </a:xfrm>
          <a:prstGeom prst="ellipse">
            <a:avLst/>
          </a:prstGeom>
          <a:noFill/>
          <a:ln w="28575" cap="flat" cmpd="sng" algn="ctr">
            <a:solidFill>
              <a:srgbClr val="FF0000">
                <a:alpha val="0"/>
              </a:srgbClr>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0066FF"/>
              </a:solidFill>
              <a:effectLst/>
              <a:latin typeface="Times New Roman" panose="02020603050405020304" pitchFamily="18" charset="0"/>
              <a:ea typeface="楷体_GB2312" pitchFamily="1" charset="-122"/>
            </a:endParaRPr>
          </a:p>
        </p:txBody>
      </p:sp>
      <p:sp>
        <p:nvSpPr>
          <p:cNvPr id="6" name="椭圆 5"/>
          <p:cNvSpPr/>
          <p:nvPr/>
        </p:nvSpPr>
        <p:spPr>
          <a:xfrm>
            <a:off x="7812405" y="2669540"/>
            <a:ext cx="76200" cy="76200"/>
          </a:xfrm>
          <a:prstGeom prst="ellipse">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0066FF"/>
              </a:solidFill>
              <a:effectLst/>
              <a:latin typeface="Times New Roman" panose="02020603050405020304" pitchFamily="18" charset="0"/>
              <a:ea typeface="楷体_GB2312" pitchFamily="1" charset="-122"/>
            </a:endParaRPr>
          </a:p>
        </p:txBody>
      </p:sp>
      <p:sp>
        <p:nvSpPr>
          <p:cNvPr id="7" name="椭圆 6"/>
          <p:cNvSpPr/>
          <p:nvPr/>
        </p:nvSpPr>
        <p:spPr>
          <a:xfrm>
            <a:off x="6804025" y="1484630"/>
            <a:ext cx="76200" cy="76200"/>
          </a:xfrm>
          <a:prstGeom prst="ellipse">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0066FF"/>
              </a:solidFill>
              <a:effectLst/>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diamond(in)">
                                      <p:cBhvr>
                                        <p:cTn id="7" dur="2000"/>
                                        <p:tgtEl>
                                          <p:spTgt spid="3584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p:tgtEl>
                                          <p:spTgt spid="6"/>
                                        </p:tgtEl>
                                        <p:attrNameLst>
                                          <p:attrName>ppt_y</p:attrName>
                                        </p:attrNameLst>
                                      </p:cBhvr>
                                      <p:tavLst>
                                        <p:tav tm="0">
                                          <p:val>
                                            <p:strVal val="#ppt_y+#ppt_h*1.125000"/>
                                          </p:val>
                                        </p:tav>
                                        <p:tav tm="100000">
                                          <p:val>
                                            <p:strVal val="#ppt_y"/>
                                          </p:val>
                                        </p:tav>
                                      </p:tavLst>
                                    </p:anim>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843">
                                            <p:txEl>
                                              <p:pRg st="6" end="6"/>
                                            </p:txEl>
                                          </p:spTgt>
                                        </p:tgtEl>
                                        <p:attrNameLst>
                                          <p:attrName>style.visibility</p:attrName>
                                        </p:attrNameLst>
                                      </p:cBhvr>
                                      <p:to>
                                        <p:strVal val="visible"/>
                                      </p:to>
                                    </p:set>
                                    <p:animEffect transition="in" filter="wipe(left)">
                                      <p:cBhvr>
                                        <p:cTn id="22" dur="500"/>
                                        <p:tgtEl>
                                          <p:spTgt spid="3584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5848"/>
                                        </p:tgtEl>
                                        <p:attrNameLst>
                                          <p:attrName>style.visibility</p:attrName>
                                        </p:attrNameLst>
                                      </p:cBhvr>
                                      <p:to>
                                        <p:strVal val="visible"/>
                                      </p:to>
                                    </p:set>
                                    <p:animEffect transition="in" filter="strips(downLeft)">
                                      <p:cBhvr>
                                        <p:cTn id="27" dur="500"/>
                                        <p:tgtEl>
                                          <p:spTgt spid="358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843">
                                            <p:txEl>
                                              <p:pRg st="9" end="9"/>
                                            </p:txEl>
                                          </p:spTgt>
                                        </p:tgtEl>
                                        <p:attrNameLst>
                                          <p:attrName>style.visibility</p:attrName>
                                        </p:attrNameLst>
                                      </p:cBhvr>
                                      <p:to>
                                        <p:strVal val="visible"/>
                                      </p:to>
                                    </p:set>
                                    <p:animEffect transition="in" filter="wipe(left)">
                                      <p:cBhvr>
                                        <p:cTn id="32" dur="500"/>
                                        <p:tgtEl>
                                          <p:spTgt spid="3584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5845"/>
                                        </p:tgtEl>
                                        <p:attrNameLst>
                                          <p:attrName>style.visibility</p:attrName>
                                        </p:attrNameLst>
                                      </p:cBhvr>
                                      <p:to>
                                        <p:strVal val="visible"/>
                                      </p:to>
                                    </p:set>
                                    <p:animEffect transition="in" filter="wheel(1)">
                                      <p:cBhvr>
                                        <p:cTn id="37" dur="20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bldLvl="0" animBg="1"/>
      <p:bldP spid="7"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8" name="文本占位符 156677"/>
          <p:cNvSpPr>
            <a:spLocks noGrp="1"/>
          </p:cNvSpPr>
          <p:nvPr>
            <p:ph type="body" sz="half" idx="1"/>
          </p:nvPr>
        </p:nvSpPr>
        <p:spPr>
          <a:xfrm>
            <a:off x="685800" y="914400"/>
            <a:ext cx="7847013" cy="5610225"/>
          </a:xfrm>
        </p:spPr>
        <p:txBody>
          <a:bodyPr/>
          <a:lstStyle/>
          <a:p>
            <a:pPr>
              <a:buClrTx/>
              <a:buSzTx/>
              <a:buFontTx/>
            </a:pPr>
            <a:r>
              <a:rPr lang="zh-CN" altLang="en-US" sz="2800" dirty="0">
                <a:latin typeface="Times New Roman" panose="02020603050405020304" pitchFamily="18" charset="0"/>
                <a:ea typeface="黑体" panose="02010609060101010101" pitchFamily="2" charset="-122"/>
              </a:rPr>
              <a:t>美国学者</a:t>
            </a:r>
            <a:r>
              <a:rPr lang="en-US" altLang="zh-CN" sz="2800" err="1">
                <a:latin typeface="Times New Roman" panose="02020603050405020304" pitchFamily="18" charset="0"/>
                <a:ea typeface="黑体" panose="02010609060101010101" pitchFamily="2" charset="-122"/>
              </a:rPr>
              <a:t>F.Rosenblatt</a:t>
            </a:r>
            <a:r>
              <a:rPr lang="en-US" altLang="zh-CN" sz="2800">
                <a:latin typeface="Times New Roman" panose="02020603050405020304" pitchFamily="18" charset="0"/>
                <a:ea typeface="黑体" panose="02010609060101010101" pitchFamily="2" charset="-122"/>
              </a:rPr>
              <a:t> 1957</a:t>
            </a:r>
            <a:r>
              <a:rPr lang="zh-CN" altLang="en-US" sz="2800" dirty="0">
                <a:latin typeface="Times New Roman" panose="02020603050405020304" pitchFamily="18" charset="0"/>
                <a:ea typeface="黑体" panose="02010609060101010101" pitchFamily="2" charset="-122"/>
              </a:rPr>
              <a:t>年提出了感知器模型</a:t>
            </a:r>
            <a:r>
              <a:rPr lang="en-US" altLang="zh-CN" sz="2800">
                <a:latin typeface="Times New Roman" panose="02020603050405020304" pitchFamily="18" charset="0"/>
                <a:ea typeface="黑体" panose="02010609060101010101" pitchFamily="2" charset="-122"/>
              </a:rPr>
              <a:t>(</a:t>
            </a:r>
            <a:r>
              <a:rPr lang="zh-CN" altLang="en-US" sz="2800" dirty="0">
                <a:latin typeface="Times New Roman" panose="02020603050405020304" pitchFamily="18" charset="0"/>
                <a:ea typeface="黑体" panose="02010609060101010101" pitchFamily="2" charset="-122"/>
              </a:rPr>
              <a:t>单层神经元</a:t>
            </a:r>
            <a:r>
              <a:rPr lang="en-US" altLang="zh-CN" sz="2800">
                <a:latin typeface="Times New Roman" panose="02020603050405020304" pitchFamily="18" charset="0"/>
                <a:ea typeface="黑体" panose="02010609060101010101" pitchFamily="2" charset="-122"/>
              </a:rPr>
              <a:t>)</a:t>
            </a:r>
            <a:r>
              <a:rPr lang="zh-CN" altLang="en-US" sz="2800" dirty="0">
                <a:latin typeface="Times New Roman" panose="02020603050405020304" pitchFamily="18" charset="0"/>
                <a:ea typeface="黑体" panose="02010609060101010101" pitchFamily="2" charset="-122"/>
              </a:rPr>
              <a:t>，一个多输入单输出器件。</a:t>
            </a:r>
            <a:endParaRPr lang="zh-CN" altLang="en-US" sz="2800" dirty="0">
              <a:latin typeface="Times New Roman" panose="02020603050405020304" pitchFamily="18" charset="0"/>
              <a:ea typeface="黑体" panose="02010609060101010101" pitchFamily="2" charset="-122"/>
            </a:endParaRPr>
          </a:p>
          <a:p>
            <a:pPr>
              <a:buClrTx/>
              <a:buSzTx/>
              <a:buFontTx/>
            </a:pPr>
            <a:r>
              <a:rPr lang="zh-CN" altLang="en-US" sz="2800" dirty="0">
                <a:latin typeface="Times New Roman" panose="02020603050405020304" pitchFamily="18" charset="0"/>
                <a:ea typeface="黑体" panose="02010609060101010101" pitchFamily="2" charset="-122"/>
              </a:rPr>
              <a:t>感知器输入输出关系：</a:t>
            </a:r>
            <a:endParaRPr lang="zh-CN" altLang="en-US" sz="2800" dirty="0">
              <a:latin typeface="Times New Roman" panose="02020603050405020304" pitchFamily="18" charset="0"/>
              <a:ea typeface="黑体" panose="02010609060101010101" pitchFamily="2" charset="-122"/>
            </a:endParaRPr>
          </a:p>
          <a:p>
            <a:pPr>
              <a:buClrTx/>
              <a:buSzTx/>
              <a:buFontTx/>
            </a:pPr>
            <a:endParaRPr lang="zh-CN" altLang="en-US" sz="2800" dirty="0">
              <a:latin typeface="Times New Roman" panose="02020603050405020304" pitchFamily="18" charset="0"/>
              <a:ea typeface="黑体" panose="02010609060101010101" pitchFamily="2" charset="-122"/>
            </a:endParaRPr>
          </a:p>
          <a:p>
            <a:pPr>
              <a:buClrTx/>
              <a:buSzTx/>
              <a:buFontTx/>
            </a:pPr>
            <a:endParaRPr lang="zh-CN" altLang="en-US" sz="2800" dirty="0">
              <a:latin typeface="Times New Roman" panose="02020603050405020304" pitchFamily="18" charset="0"/>
              <a:ea typeface="黑体" panose="02010609060101010101" pitchFamily="2" charset="-122"/>
            </a:endParaRPr>
          </a:p>
          <a:p>
            <a:pPr>
              <a:buClrTx/>
              <a:buSzTx/>
              <a:buFontTx/>
            </a:pPr>
            <a:endParaRPr lang="zh-CN" altLang="en-US" sz="2800" dirty="0">
              <a:latin typeface="Times New Roman" panose="02020603050405020304" pitchFamily="18" charset="0"/>
              <a:ea typeface="黑体" panose="02010609060101010101" pitchFamily="2" charset="-122"/>
            </a:endParaRPr>
          </a:p>
          <a:p>
            <a:pPr>
              <a:buClrTx/>
              <a:buSzTx/>
              <a:buFontTx/>
            </a:pPr>
            <a:endParaRPr lang="zh-CN" altLang="en-US" sz="2800" dirty="0">
              <a:latin typeface="Times New Roman" panose="02020603050405020304" pitchFamily="18" charset="0"/>
              <a:ea typeface="黑体" panose="02010609060101010101" pitchFamily="2" charset="-122"/>
            </a:endParaRPr>
          </a:p>
          <a:p>
            <a:pPr>
              <a:buClrTx/>
              <a:buSzTx/>
              <a:buFontTx/>
            </a:pPr>
            <a:endParaRPr lang="zh-CN" altLang="en-US" sz="2800" dirty="0">
              <a:latin typeface="Times New Roman" panose="02020603050405020304" pitchFamily="18" charset="0"/>
              <a:ea typeface="黑体" panose="02010609060101010101" pitchFamily="2" charset="-122"/>
            </a:endParaRPr>
          </a:p>
          <a:p>
            <a:pPr>
              <a:buClrTx/>
              <a:buSzTx/>
              <a:buFontTx/>
            </a:pPr>
            <a:endParaRPr lang="zh-CN" altLang="en-US" sz="2800" dirty="0">
              <a:latin typeface="Times New Roman" panose="02020603050405020304" pitchFamily="18" charset="0"/>
              <a:ea typeface="黑体" panose="02010609060101010101" pitchFamily="2" charset="-122"/>
            </a:endParaRPr>
          </a:p>
          <a:p>
            <a:pPr>
              <a:buClrTx/>
              <a:buSzTx/>
              <a:buFontTx/>
            </a:pPr>
            <a:endParaRPr lang="zh-CN" altLang="en-US" sz="2800" dirty="0">
              <a:latin typeface="Times New Roman" panose="02020603050405020304" pitchFamily="18" charset="0"/>
              <a:ea typeface="黑体" panose="02010609060101010101" pitchFamily="2" charset="-122"/>
            </a:endParaRPr>
          </a:p>
        </p:txBody>
      </p:sp>
      <p:sp>
        <p:nvSpPr>
          <p:cNvPr id="156677" name="标题 156676"/>
          <p:cNvSpPr>
            <a:spLocks noGrp="1"/>
          </p:cNvSpPr>
          <p:nvPr>
            <p:ph type="title"/>
          </p:nvPr>
        </p:nvSpPr>
        <p:spPr>
          <a:xfrm>
            <a:off x="755650" y="404813"/>
            <a:ext cx="5040313" cy="561975"/>
          </a:xfrm>
          <a:prstGeom prst="rect">
            <a:avLst/>
          </a:prstGeom>
          <a:noFill/>
          <a:ln>
            <a:noFill/>
          </a:ln>
        </p:spPr>
        <p:txBody>
          <a:bodyPr/>
          <a:lstStyle/>
          <a:p>
            <a:pPr algn="l"/>
            <a:r>
              <a:rPr lang="en-US" altLang="zh-CN" sz="2800">
                <a:latin typeface="Times New Roman" panose="02020603050405020304" pitchFamily="18" charset="0"/>
                <a:ea typeface="黑体" panose="02010609060101010101" pitchFamily="2" charset="-122"/>
              </a:rPr>
              <a:t>2. </a:t>
            </a:r>
            <a:r>
              <a:rPr lang="zh-CN" altLang="en-US" sz="2800" dirty="0">
                <a:latin typeface="Times New Roman" panose="02020603050405020304" pitchFamily="18" charset="0"/>
                <a:ea typeface="黑体" panose="02010609060101010101" pitchFamily="2" charset="-122"/>
              </a:rPr>
              <a:t>感知准则函数和梯度下降法</a:t>
            </a:r>
            <a:endParaRPr lang="zh-CN" altLang="en-US" sz="2800" dirty="0">
              <a:latin typeface="Times New Roman" panose="02020603050405020304" pitchFamily="18" charset="0"/>
              <a:ea typeface="黑体" panose="02010609060101010101" pitchFamily="2" charset="-122"/>
            </a:endParaRPr>
          </a:p>
        </p:txBody>
      </p:sp>
      <p:pic>
        <p:nvPicPr>
          <p:cNvPr id="156679" name="图片 156678" descr="2008-09-20 06;53;09"/>
          <p:cNvPicPr>
            <a:picLocks noChangeAspect="1"/>
          </p:cNvPicPr>
          <p:nvPr/>
        </p:nvPicPr>
        <p:blipFill>
          <a:blip r:embed="rId1"/>
          <a:srcRect l="20937" t="57553" r="45715" b="27625"/>
          <a:stretch>
            <a:fillRect/>
          </a:stretch>
        </p:blipFill>
        <p:spPr>
          <a:xfrm>
            <a:off x="4932363" y="1916113"/>
            <a:ext cx="3600450" cy="2263775"/>
          </a:xfrm>
          <a:prstGeom prst="rect">
            <a:avLst/>
          </a:prstGeom>
          <a:noFill/>
          <a:ln w="9525">
            <a:noFill/>
          </a:ln>
        </p:spPr>
      </p:pic>
      <p:graphicFrame>
        <p:nvGraphicFramePr>
          <p:cNvPr id="156680" name="内容占位符 156679"/>
          <p:cNvGraphicFramePr>
            <a:graphicFrameLocks noGrp="1"/>
          </p:cNvGraphicFramePr>
          <p:nvPr>
            <p:ph sz="half" idx="2"/>
          </p:nvPr>
        </p:nvGraphicFramePr>
        <p:xfrm>
          <a:off x="1187450" y="2421255"/>
          <a:ext cx="5761355" cy="2915920"/>
        </p:xfrm>
        <a:graphic>
          <a:graphicData uri="http://schemas.openxmlformats.org/presentationml/2006/ole">
            <mc:AlternateContent xmlns:mc="http://schemas.openxmlformats.org/markup-compatibility/2006">
              <mc:Choice xmlns:v="urn:schemas-microsoft-com:vml" Requires="v">
                <p:oleObj spid="_x0000_s23554" name="" r:id="rId2" imgW="3416300" imgH="1676400" progId="Equation.3">
                  <p:embed/>
                </p:oleObj>
              </mc:Choice>
              <mc:Fallback>
                <p:oleObj name="" r:id="rId2" imgW="3416300" imgH="1676400" progId="Equation.3">
                  <p:embed/>
                  <p:pic>
                    <p:nvPicPr>
                      <p:cNvPr id="0" name="图片 3149"/>
                      <p:cNvPicPr/>
                      <p:nvPr/>
                    </p:nvPicPr>
                    <p:blipFill>
                      <a:blip r:embed="rId3"/>
                      <a:stretch>
                        <a:fillRect/>
                      </a:stretch>
                    </p:blipFill>
                    <p:spPr>
                      <a:xfrm>
                        <a:off x="1187450" y="2421255"/>
                        <a:ext cx="5761355" cy="2915920"/>
                      </a:xfrm>
                      <a:prstGeom prst="rect">
                        <a:avLst/>
                      </a:prstGeom>
                      <a:noFill/>
                      <a:ln w="38100">
                        <a:miter/>
                      </a:ln>
                    </p:spPr>
                  </p:pic>
                </p:oleObj>
              </mc:Fallback>
            </mc:AlternateContent>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6625"/>
          <p:cNvSpPr>
            <a:spLocks noGrp="1"/>
          </p:cNvSpPr>
          <p:nvPr>
            <p:ph type="title"/>
          </p:nvPr>
        </p:nvSpPr>
        <p:spPr>
          <a:xfrm>
            <a:off x="611188" y="404813"/>
            <a:ext cx="7772400" cy="503237"/>
          </a:xfrm>
          <a:noFill/>
          <a:ln>
            <a:noFill/>
          </a:ln>
        </p:spPr>
        <p:txBody>
          <a:bodyPr/>
          <a:lstStyle/>
          <a:p>
            <a:r>
              <a:rPr lang="zh-CN" altLang="en-US" sz="2800">
                <a:solidFill>
                  <a:schemeClr val="bg2">
                    <a:lumMod val="60000"/>
                    <a:lumOff val="40000"/>
                  </a:schemeClr>
                </a:solidFill>
                <a:latin typeface="Times New Roman" panose="02020603050405020304" pitchFamily="18" charset="0"/>
                <a:ea typeface="黑体" panose="02010609060101010101" pitchFamily="2" charset="-122"/>
              </a:rPr>
              <a:t>§</a:t>
            </a:r>
            <a:r>
              <a:rPr lang="en-US" altLang="zh-CN" sz="2800">
                <a:solidFill>
                  <a:schemeClr val="bg2">
                    <a:lumMod val="60000"/>
                    <a:lumOff val="40000"/>
                  </a:schemeClr>
                </a:solidFill>
                <a:latin typeface="Times New Roman" panose="02020603050405020304" pitchFamily="18" charset="0"/>
                <a:ea typeface="黑体" panose="02010609060101010101" pitchFamily="2" charset="-122"/>
              </a:rPr>
              <a:t>4 </a:t>
            </a:r>
            <a:r>
              <a:rPr lang="zh-CN" altLang="en-US" sz="2800" dirty="0">
                <a:solidFill>
                  <a:schemeClr val="bg2">
                    <a:lumMod val="60000"/>
                    <a:lumOff val="40000"/>
                  </a:schemeClr>
                </a:solidFill>
                <a:latin typeface="Times New Roman" panose="02020603050405020304" pitchFamily="18" charset="0"/>
                <a:ea typeface="黑体" panose="02010609060101010101" pitchFamily="2" charset="-122"/>
              </a:rPr>
              <a:t>最小平方误差准则函数</a:t>
            </a:r>
            <a:endParaRPr lang="zh-CN" altLang="en-US" sz="2800" dirty="0">
              <a:solidFill>
                <a:schemeClr val="bg2">
                  <a:lumMod val="60000"/>
                  <a:lumOff val="40000"/>
                </a:schemeClr>
              </a:solidFill>
              <a:latin typeface="Times New Roman" panose="02020603050405020304" pitchFamily="18" charset="0"/>
              <a:ea typeface="黑体" panose="02010609060101010101" pitchFamily="2" charset="-122"/>
            </a:endParaRPr>
          </a:p>
        </p:txBody>
      </p:sp>
      <p:sp>
        <p:nvSpPr>
          <p:cNvPr id="26627" name="文本占位符 26626"/>
          <p:cNvSpPr>
            <a:spLocks noGrp="1"/>
          </p:cNvSpPr>
          <p:nvPr>
            <p:ph type="body" idx="1"/>
          </p:nvPr>
        </p:nvSpPr>
        <p:spPr>
          <a:xfrm>
            <a:off x="468313" y="981075"/>
            <a:ext cx="8064500" cy="5327650"/>
          </a:xfrm>
        </p:spPr>
        <p:txBody>
          <a:bodyPr/>
          <a:lstStyle/>
          <a:p>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感知器算法是基于解线性不等式，即使所有</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uFillTx/>
                <a:latin typeface="Times New Roman" panose="02020603050405020304" pitchFamily="18" charset="0"/>
                <a:ea typeface="华文楷体" panose="02010600040101010101" pitchFamily="2" charset="-122"/>
                <a:cs typeface="Times New Roman" panose="02020603050405020304" pitchFamily="18" charset="0"/>
              </a:rPr>
              <a:t>增广样本</a:t>
            </a:r>
            <a:r>
              <a:rPr lang="en-US" altLang="zh-CN" sz="2400" b="1" noProof="0">
                <a:solidFill>
                  <a:schemeClr val="bg2">
                    <a:lumMod val="60000"/>
                    <a:lumOff val="40000"/>
                  </a:schemeClr>
                </a:solidFill>
                <a:effectLst>
                  <a:outerShdw blurRad="38100" dist="19050" dir="2700000" algn="tl" rotWithShape="0">
                    <a:schemeClr val="dk1">
                      <a:alpha val="40000"/>
                    </a:schemeClr>
                  </a:outerShdw>
                </a:effectLst>
                <a:uFillTx/>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a:solidFill>
                  <a:schemeClr val="bg2">
                    <a:lumMod val="60000"/>
                    <a:lumOff val="40000"/>
                  </a:schemeClr>
                </a:solidFill>
                <a:uFillTx/>
                <a:latin typeface="Times New Roman" panose="02020603050405020304" pitchFamily="18" charset="0"/>
                <a:ea typeface="黑体" panose="02010609060101010101" pitchFamily="2" charset="-122"/>
              </a:rPr>
              <a:t>y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满足不等式</a:t>
            </a:r>
            <a:r>
              <a:rPr lang="en-US" altLang="zh-CN"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i="1" baseline="30000" err="1">
                <a:latin typeface="Times New Roman" panose="02020603050405020304" pitchFamily="18" charset="0"/>
                <a:ea typeface="黑体" panose="02010609060101010101" pitchFamily="2" charset="-122"/>
              </a:rPr>
              <a:t>T</a:t>
            </a:r>
            <a:r>
              <a:rPr lang="en-US" altLang="zh-CN" sz="2400" b="1" i="1" err="1">
                <a:latin typeface="Times New Roman" panose="02020603050405020304" pitchFamily="18" charset="0"/>
                <a:ea typeface="黑体" panose="02010609060101010101" pitchFamily="2" charset="-122"/>
              </a:rPr>
              <a:t>y</a:t>
            </a:r>
            <a:r>
              <a:rPr lang="en-US" altLang="zh-CN" sz="2400" b="1" i="1" baseline="-25000" err="1">
                <a:latin typeface="Times New Roman" panose="02020603050405020304" pitchFamily="18" charset="0"/>
                <a:ea typeface="黑体" panose="02010609060101010101" pitchFamily="2" charset="-122"/>
              </a:rPr>
              <a:t>i</a:t>
            </a:r>
            <a:r>
              <a:rPr lang="en-US" altLang="zh-CN" sz="2400">
                <a:latin typeface="Times New Roman" panose="02020603050405020304" pitchFamily="18" charset="0"/>
                <a:ea typeface="黑体" panose="02010609060101010101" pitchFamily="2" charset="-122"/>
              </a:rPr>
              <a:t>&gt;0</a:t>
            </a:r>
            <a:r>
              <a:rPr lang="zh-CN" altLang="en-US" sz="2800" dirty="0">
                <a:latin typeface="Times New Roman" panose="02020603050405020304" pitchFamily="18" charset="0"/>
                <a:ea typeface="黑体" panose="02010609060101010101" pitchFamily="2" charset="-122"/>
              </a:rPr>
              <a:t>，</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从而找到一个解向量</a:t>
            </a:r>
            <a:r>
              <a:rPr lang="en-US" altLang="zh-CN" sz="2800" b="1" i="1">
                <a:latin typeface="Times New Roman" panose="02020603050405020304" pitchFamily="18" charset="0"/>
                <a:ea typeface="黑体" panose="02010609060101010101" pitchFamily="2" charset="-122"/>
              </a:rPr>
              <a:t>a</a:t>
            </a:r>
            <a:r>
              <a:rPr lang="en-US" altLang="zh-CN" sz="2800" i="1" baseline="30000">
                <a:latin typeface="Times New Roman" panose="02020603050405020304" pitchFamily="18" charset="0"/>
                <a:ea typeface="黑体" panose="02010609060101010101" pitchFamily="2" charset="-122"/>
              </a:rPr>
              <a:t>*</a:t>
            </a:r>
            <a:r>
              <a:rPr lang="zh-CN" altLang="en-US" sz="2800" dirty="0">
                <a:latin typeface="Times New Roman" panose="02020603050405020304" pitchFamily="18" charset="0"/>
                <a:ea typeface="黑体" panose="02010609060101010101" pitchFamily="2" charset="-122"/>
              </a:rPr>
              <a:t>。</a:t>
            </a:r>
            <a:endParaRPr lang="zh-CN" altLang="en-US" sz="2800" dirty="0">
              <a:latin typeface="Times New Roman" panose="02020603050405020304" pitchFamily="18" charset="0"/>
              <a:ea typeface="黑体" panose="02010609060101010101" pitchFamily="2" charset="-122"/>
            </a:endParaRPr>
          </a:p>
          <a:p>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把不等式组变成如下的等式：</a:t>
            </a:r>
            <a:endParaRPr lang="zh-CN" altLang="en-US" sz="2800" dirty="0">
              <a:latin typeface="Times New Roman" panose="02020603050405020304" pitchFamily="18" charset="0"/>
              <a:ea typeface="黑体" panose="02010609060101010101" pitchFamily="2" charset="-122"/>
            </a:endParaRPr>
          </a:p>
          <a:p>
            <a:pPr>
              <a:buNone/>
            </a:pPr>
            <a:r>
              <a:rPr lang="zh-CN" altLang="en-US" sz="2800" dirty="0">
                <a:latin typeface="Times New Roman" panose="02020603050405020304" pitchFamily="18" charset="0"/>
                <a:ea typeface="黑体" panose="02010609060101010101" pitchFamily="2" charset="-122"/>
              </a:rPr>
              <a:t>           </a:t>
            </a:r>
            <a:r>
              <a:rPr lang="en-US" altLang="zh-CN" sz="2400" b="1" i="1" err="1">
                <a:solidFill>
                  <a:schemeClr val="bg2">
                    <a:lumMod val="60000"/>
                    <a:lumOff val="40000"/>
                  </a:schemeClr>
                </a:solidFill>
                <a:latin typeface="Times New Roman" panose="02020603050405020304" pitchFamily="18" charset="0"/>
                <a:ea typeface="黑体" panose="02010609060101010101" pitchFamily="2" charset="-122"/>
              </a:rPr>
              <a:t>a</a:t>
            </a:r>
            <a:r>
              <a:rPr lang="en-US" altLang="zh-CN" sz="2400" i="1" baseline="30000" err="1">
                <a:solidFill>
                  <a:schemeClr val="bg2">
                    <a:lumMod val="60000"/>
                    <a:lumOff val="40000"/>
                  </a:schemeClr>
                </a:solidFill>
                <a:latin typeface="Times New Roman" panose="02020603050405020304" pitchFamily="18" charset="0"/>
                <a:ea typeface="黑体" panose="02010609060101010101" pitchFamily="2" charset="-122"/>
              </a:rPr>
              <a:t>T</a:t>
            </a:r>
            <a:r>
              <a:rPr lang="en-US" altLang="zh-CN" sz="2400" b="1" i="1" err="1">
                <a:solidFill>
                  <a:schemeClr val="bg2">
                    <a:lumMod val="60000"/>
                    <a:lumOff val="40000"/>
                  </a:schemeClr>
                </a:solidFill>
                <a:latin typeface="Times New Roman" panose="02020603050405020304" pitchFamily="18" charset="0"/>
                <a:ea typeface="黑体" panose="02010609060101010101" pitchFamily="2" charset="-122"/>
              </a:rPr>
              <a:t>y</a:t>
            </a:r>
            <a:r>
              <a:rPr lang="en-US" altLang="zh-CN" sz="2400" b="1" i="1" baseline="-25000" err="1">
                <a:solidFill>
                  <a:schemeClr val="bg2">
                    <a:lumMod val="60000"/>
                    <a:lumOff val="40000"/>
                  </a:schemeClr>
                </a:solidFill>
                <a:latin typeface="Times New Roman" panose="02020603050405020304" pitchFamily="18" charset="0"/>
                <a:ea typeface="黑体" panose="02010609060101010101" pitchFamily="2" charset="-122"/>
              </a:rPr>
              <a:t>i</a:t>
            </a:r>
            <a:r>
              <a:rPr lang="zh-CN" altLang="en-US" sz="2400" dirty="0">
                <a:solidFill>
                  <a:schemeClr val="bg2">
                    <a:lumMod val="60000"/>
                    <a:lumOff val="40000"/>
                  </a:schemeClr>
                </a:solidFill>
                <a:latin typeface="Times New Roman" panose="02020603050405020304" pitchFamily="18" charset="0"/>
                <a:ea typeface="黑体" panose="02010609060101010101" pitchFamily="2" charset="-122"/>
              </a:rPr>
              <a:t>＝</a:t>
            </a:r>
            <a:r>
              <a:rPr lang="en-US" altLang="zh-CN" sz="2400" b="1" i="1">
                <a:solidFill>
                  <a:schemeClr val="bg2">
                    <a:lumMod val="60000"/>
                    <a:lumOff val="40000"/>
                  </a:schemeClr>
                </a:solidFill>
                <a:latin typeface="Times New Roman" panose="02020603050405020304" pitchFamily="18" charset="0"/>
                <a:ea typeface="黑体" panose="02010609060101010101" pitchFamily="2" charset="-122"/>
              </a:rPr>
              <a:t>b</a:t>
            </a:r>
            <a:r>
              <a:rPr lang="en-US" altLang="zh-CN" sz="2400" b="1" i="1" baseline="-25000">
                <a:solidFill>
                  <a:schemeClr val="bg2">
                    <a:lumMod val="60000"/>
                    <a:lumOff val="40000"/>
                  </a:schemeClr>
                </a:solidFill>
                <a:latin typeface="Times New Roman" panose="02020603050405020304" pitchFamily="18" charset="0"/>
                <a:ea typeface="黑体" panose="02010609060101010101" pitchFamily="2" charset="-122"/>
              </a:rPr>
              <a:t>i</a:t>
            </a:r>
            <a:r>
              <a:rPr lang="zh-CN" altLang="en-US" sz="2400" dirty="0">
                <a:solidFill>
                  <a:schemeClr val="bg2">
                    <a:lumMod val="60000"/>
                    <a:lumOff val="40000"/>
                  </a:schemeClr>
                </a:solidFill>
                <a:latin typeface="Times New Roman" panose="02020603050405020304" pitchFamily="18" charset="0"/>
                <a:ea typeface="黑体" panose="02010609060101010101" pitchFamily="2" charset="-122"/>
              </a:rPr>
              <a:t>，</a:t>
            </a:r>
            <a:r>
              <a:rPr lang="zh-CN" altLang="en-US" sz="2400" dirty="0">
                <a:latin typeface="Times New Roman" panose="02020603050405020304" pitchFamily="18" charset="0"/>
                <a:ea typeface="黑体" panose="02010609060101010101" pitchFamily="2" charset="-122"/>
              </a:rPr>
              <a:t>  </a:t>
            </a:r>
            <a:r>
              <a:rPr lang="en-US" altLang="zh-CN" sz="2400" i="1">
                <a:latin typeface="Times New Roman" panose="02020603050405020304" pitchFamily="18" charset="0"/>
                <a:ea typeface="黑体" panose="02010609060101010101" pitchFamily="2" charset="-122"/>
              </a:rPr>
              <a:t>i=</a:t>
            </a:r>
            <a:r>
              <a:rPr lang="en-US" altLang="zh-CN" sz="2400">
                <a:latin typeface="Times New Roman" panose="02020603050405020304" pitchFamily="18" charset="0"/>
                <a:ea typeface="黑体" panose="02010609060101010101" pitchFamily="2" charset="-122"/>
              </a:rPr>
              <a:t>1,2,···,</a:t>
            </a:r>
            <a:r>
              <a:rPr lang="en-US" altLang="zh-CN" sz="2400" i="1">
                <a:latin typeface="Times New Roman" panose="02020603050405020304" pitchFamily="18" charset="0"/>
                <a:ea typeface="黑体" panose="02010609060101010101" pitchFamily="2" charset="-122"/>
              </a:rPr>
              <a:t>N</a:t>
            </a:r>
            <a:r>
              <a:rPr lang="zh-CN" altLang="en-US" sz="2400" dirty="0">
                <a:latin typeface="Times New Roman" panose="02020603050405020304" pitchFamily="18" charset="0"/>
                <a:ea typeface="黑体" panose="02010609060101010101" pitchFamily="2" charset="-122"/>
              </a:rPr>
              <a:t>，</a:t>
            </a:r>
            <a:r>
              <a:rPr lang="en-US" altLang="zh-CN" sz="2400" b="1" i="1">
                <a:solidFill>
                  <a:schemeClr val="bg2">
                    <a:lumMod val="60000"/>
                    <a:lumOff val="40000"/>
                  </a:schemeClr>
                </a:solidFill>
                <a:latin typeface="Times New Roman" panose="02020603050405020304" pitchFamily="18" charset="0"/>
                <a:ea typeface="黑体" panose="02010609060101010101" pitchFamily="2" charset="-122"/>
              </a:rPr>
              <a:t>b</a:t>
            </a:r>
            <a:r>
              <a:rPr lang="en-US" altLang="zh-CN" sz="2400" b="1" i="1" baseline="-25000">
                <a:solidFill>
                  <a:schemeClr val="bg2">
                    <a:lumMod val="60000"/>
                    <a:lumOff val="40000"/>
                  </a:schemeClr>
                </a:solidFill>
                <a:latin typeface="Times New Roman" panose="02020603050405020304" pitchFamily="18" charset="0"/>
                <a:ea typeface="黑体" panose="02010609060101010101" pitchFamily="2" charset="-122"/>
              </a:rPr>
              <a:t>i</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是任意正常数 </a:t>
            </a:r>
            <a:r>
              <a:rPr lang="zh-CN" altLang="en-US" sz="2400" i="1" dirty="0">
                <a:latin typeface="Times New Roman" panose="02020603050405020304" pitchFamily="18" charset="0"/>
                <a:ea typeface="黑体" panose="02010609060101010101" pitchFamily="2" charset="-122"/>
              </a:rPr>
              <a:t>   </a:t>
            </a:r>
            <a:endParaRPr lang="zh-CN" altLang="en-US" sz="2400" dirty="0">
              <a:latin typeface="Times New Roman" panose="02020603050405020304" pitchFamily="18" charset="0"/>
              <a:ea typeface="黑体" panose="02010609060101010101" pitchFamily="2" charset="-122"/>
            </a:endParaRPr>
          </a:p>
          <a:p>
            <a:r>
              <a:rPr lang="en-US" altLang="zh-CN" sz="2400" i="1">
                <a:latin typeface="Times New Roman" panose="02020603050405020304" pitchFamily="18" charset="0"/>
                <a:ea typeface="黑体" panose="02010609060101010101" pitchFamily="2" charset="-122"/>
              </a:rPr>
              <a:t>N</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个训练样本可写成</a:t>
            </a:r>
            <a:r>
              <a:rPr lang="en-US" altLang="zh-CN"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i="1">
                <a:latin typeface="Times New Roman" panose="02020603050405020304" pitchFamily="18" charset="0"/>
                <a:ea typeface="黑体" panose="02010609060101010101" pitchFamily="2" charset="-122"/>
              </a:rPr>
              <a:t>N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个联立方程组，简写为  </a:t>
            </a:r>
            <a:r>
              <a:rPr lang="zh-CN" altLang="en-US" sz="2400" dirty="0">
                <a:latin typeface="Times New Roman" panose="02020603050405020304" pitchFamily="18" charset="0"/>
                <a:ea typeface="黑体" panose="02010609060101010101" pitchFamily="2" charset="-122"/>
              </a:rPr>
              <a:t>                   </a:t>
            </a:r>
            <a:endParaRPr lang="zh-CN" altLang="en-US" sz="2400" dirty="0">
              <a:latin typeface="Times New Roman" panose="02020603050405020304" pitchFamily="18" charset="0"/>
              <a:ea typeface="黑体" panose="02010609060101010101" pitchFamily="2" charset="-122"/>
            </a:endParaRPr>
          </a:p>
          <a:p>
            <a:pPr>
              <a:buNone/>
            </a:pPr>
            <a:r>
              <a:rPr lang="zh-CN" altLang="en-US" sz="2400" i="1">
                <a:latin typeface="Times New Roman" panose="02020603050405020304" pitchFamily="18" charset="0"/>
                <a:ea typeface="黑体" panose="02010609060101010101" pitchFamily="2" charset="-122"/>
              </a:rPr>
              <a:t>                             </a:t>
            </a:r>
            <a:r>
              <a:rPr lang="zh-CN" altLang="en-US" sz="2400" b="1" i="1">
                <a:latin typeface="Times New Roman" panose="02020603050405020304" pitchFamily="18" charset="0"/>
                <a:ea typeface="黑体" panose="02010609060101010101" pitchFamily="2" charset="-122"/>
              </a:rPr>
              <a:t> </a:t>
            </a:r>
            <a:r>
              <a:rPr lang="en-US" altLang="zh-CN" sz="2400" b="1" i="1">
                <a:solidFill>
                  <a:schemeClr val="bg2">
                    <a:lumMod val="60000"/>
                    <a:lumOff val="40000"/>
                  </a:schemeClr>
                </a:solidFill>
                <a:latin typeface="Times New Roman" panose="02020603050405020304" pitchFamily="18" charset="0"/>
                <a:ea typeface="黑体" panose="02010609060101010101" pitchFamily="2" charset="-122"/>
              </a:rPr>
              <a:t>Ya</a:t>
            </a:r>
            <a:r>
              <a:rPr lang="en-US" altLang="zh-CN" sz="2400">
                <a:solidFill>
                  <a:schemeClr val="bg2">
                    <a:lumMod val="60000"/>
                    <a:lumOff val="40000"/>
                  </a:schemeClr>
                </a:solidFill>
                <a:latin typeface="Times New Roman" panose="02020603050405020304" pitchFamily="18" charset="0"/>
                <a:ea typeface="黑体" panose="02010609060101010101" pitchFamily="2" charset="-122"/>
              </a:rPr>
              <a:t>=</a:t>
            </a:r>
            <a:r>
              <a:rPr lang="en-US" altLang="zh-CN" sz="2400" b="1" i="1">
                <a:solidFill>
                  <a:schemeClr val="bg2">
                    <a:lumMod val="60000"/>
                    <a:lumOff val="40000"/>
                  </a:schemeClr>
                </a:solidFill>
                <a:latin typeface="Times New Roman" panose="02020603050405020304" pitchFamily="18" charset="0"/>
                <a:ea typeface="黑体" panose="02010609060101010101" pitchFamily="2" charset="-122"/>
              </a:rPr>
              <a:t>b</a:t>
            </a:r>
            <a:r>
              <a:rPr lang="en-US" altLang="zh-CN" sz="2400" i="1">
                <a:solidFill>
                  <a:schemeClr val="bg2">
                    <a:lumMod val="60000"/>
                    <a:lumOff val="40000"/>
                  </a:schemeClr>
                </a:solidFill>
                <a:latin typeface="Times New Roman" panose="02020603050405020304" pitchFamily="18" charset="0"/>
                <a:ea typeface="黑体" panose="02010609060101010101" pitchFamily="2" charset="-122"/>
              </a:rPr>
              <a:t>            </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找</a:t>
            </a:r>
            <a:r>
              <a:rPr lang="en-US" altLang="zh-CN"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a:solidFill>
                  <a:schemeClr val="bg2">
                    <a:lumMod val="60000"/>
                    <a:lumOff val="40000"/>
                  </a:schemeClr>
                </a:solidFill>
                <a:latin typeface="Times New Roman" panose="02020603050405020304" pitchFamily="18" charset="0"/>
                <a:ea typeface="黑体" panose="02010609060101010101" pitchFamily="2" charset="-122"/>
              </a:rPr>
              <a:t>a</a:t>
            </a:r>
            <a:r>
              <a:rPr lang="en-US" altLang="zh-CN" sz="2400" b="1" i="1" baseline="30000">
                <a:solidFill>
                  <a:schemeClr val="bg2">
                    <a:lumMod val="60000"/>
                    <a:lumOff val="40000"/>
                  </a:schemeClr>
                </a:solidFill>
                <a:latin typeface="Times New Roman" panose="02020603050405020304" pitchFamily="18" charset="0"/>
                <a:ea typeface="黑体" panose="02010609060101010101" pitchFamily="2" charset="-122"/>
              </a:rPr>
              <a:t>*</a:t>
            </a:r>
            <a:endParaRPr lang="en-US" altLang="zh-CN" sz="2400">
              <a:solidFill>
                <a:schemeClr val="bg2">
                  <a:lumMod val="60000"/>
                  <a:lumOff val="40000"/>
                </a:schemeClr>
              </a:solidFill>
              <a:latin typeface="Times New Roman" panose="02020603050405020304" pitchFamily="18" charset="0"/>
              <a:ea typeface="黑体" panose="02010609060101010101" pitchFamily="2" charset="-122"/>
            </a:endParaRPr>
          </a:p>
          <a:p>
            <a:pPr>
              <a:buNone/>
            </a:pPr>
            <a:r>
              <a:rPr lang="en-US" altLang="zh-CN" sz="2800">
                <a:latin typeface="Times New Roman" panose="02020603050405020304" pitchFamily="18" charset="0"/>
                <a:ea typeface="黑体" panose="02010609060101010101" pitchFamily="2" charset="-122"/>
              </a:rPr>
              <a:t>     </a:t>
            </a:r>
            <a:endParaRPr lang="en-US" altLang="zh-CN" sz="2800">
              <a:latin typeface="Times New Roman" panose="02020603050405020304" pitchFamily="18" charset="0"/>
              <a:ea typeface="黑体" panose="02010609060101010101" pitchFamily="2" charset="-122"/>
            </a:endParaRPr>
          </a:p>
        </p:txBody>
      </p:sp>
      <p:graphicFrame>
        <p:nvGraphicFramePr>
          <p:cNvPr id="26629" name="对象 26628"/>
          <p:cNvGraphicFramePr/>
          <p:nvPr/>
        </p:nvGraphicFramePr>
        <p:xfrm>
          <a:off x="1619885" y="3841909"/>
          <a:ext cx="7065645" cy="1651635"/>
        </p:xfrm>
        <a:graphic>
          <a:graphicData uri="http://schemas.openxmlformats.org/presentationml/2006/ole">
            <mc:AlternateContent xmlns:mc="http://schemas.openxmlformats.org/markup-compatibility/2006">
              <mc:Choice xmlns:v="urn:schemas-microsoft-com:vml" Requires="v">
                <p:oleObj spid="_x0000_s24578" name="" r:id="rId1" imgW="3238500" imgH="736600" progId="Equation.3">
                  <p:embed/>
                </p:oleObj>
              </mc:Choice>
              <mc:Fallback>
                <p:oleObj name="" r:id="rId1" imgW="3238500" imgH="736600" progId="Equation.3">
                  <p:embed/>
                  <p:pic>
                    <p:nvPicPr>
                      <p:cNvPr id="0" name="图片 3126"/>
                      <p:cNvPicPr/>
                      <p:nvPr/>
                    </p:nvPicPr>
                    <p:blipFill>
                      <a:blip r:embed="rId2"/>
                      <a:stretch>
                        <a:fillRect/>
                      </a:stretch>
                    </p:blipFill>
                    <p:spPr>
                      <a:xfrm>
                        <a:off x="1619885" y="3841909"/>
                        <a:ext cx="7065645" cy="1651635"/>
                      </a:xfrm>
                      <a:prstGeom prst="rect">
                        <a:avLst/>
                      </a:prstGeom>
                      <a:noFill/>
                      <a:ln w="38100">
                        <a:noFill/>
                        <a:miter/>
                      </a:ln>
                    </p:spPr>
                  </p:pic>
                </p:oleObj>
              </mc:Fallback>
            </mc:AlternateContent>
          </a:graphicData>
        </a:graphic>
      </p:graphicFrame>
      <p:sp>
        <p:nvSpPr>
          <p:cNvPr id="26640" name="矩形 26639"/>
          <p:cNvSpPr/>
          <p:nvPr/>
        </p:nvSpPr>
        <p:spPr>
          <a:xfrm>
            <a:off x="971233" y="5661343"/>
            <a:ext cx="2784475" cy="521970"/>
          </a:xfrm>
          <a:prstGeom prst="rect">
            <a:avLst/>
          </a:prstGeom>
          <a:noFill/>
          <a:ln w="9525">
            <a:noFill/>
          </a:ln>
        </p:spPr>
        <p:txBody>
          <a:bodyPr wrap="none" anchor="t" anchorCtr="0">
            <a:spAutoFit/>
          </a:bodyPr>
          <a:lstStyle/>
          <a:p>
            <a:r>
              <a:rPr lang="en-US" altLang="zh-CN" sz="2800" b="1" i="1">
                <a:latin typeface="Times New Roman" panose="02020603050405020304" pitchFamily="18" charset="0"/>
                <a:ea typeface="黑体" panose="02010609060101010101" pitchFamily="2" charset="-122"/>
              </a:rPr>
              <a:t>y</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为规范化增广样本</a:t>
            </a:r>
            <a:endParaRPr lang="zh-CN" altLang="en-US" sz="2800" dirty="0">
              <a:latin typeface="Times New Roman" panose="02020603050405020304" pitchFamily="18" charset="0"/>
              <a:ea typeface="黑体" panose="02010609060101010101" pitchFamily="2" charset="-122"/>
            </a:endParaRPr>
          </a:p>
        </p:txBody>
      </p:sp>
      <p:sp>
        <p:nvSpPr>
          <p:cNvPr id="26641" name="矩形 26640"/>
          <p:cNvSpPr/>
          <p:nvPr/>
        </p:nvSpPr>
        <p:spPr>
          <a:xfrm>
            <a:off x="1043305" y="6165215"/>
            <a:ext cx="4928235" cy="460375"/>
          </a:xfrm>
          <a:prstGeom prst="rect">
            <a:avLst/>
          </a:prstGeom>
          <a:noFill/>
          <a:ln w="9525">
            <a:noFill/>
          </a:ln>
        </p:spPr>
        <p:txBody>
          <a:bodyPr wrap="square" anchor="t" anchorCtr="0">
            <a:spAutoFit/>
          </a:bodyPr>
          <a:lstStyle/>
          <a:p>
            <a:r>
              <a:rPr lang="en-US" altLang="zh-CN" sz="2400" b="1" i="1">
                <a:latin typeface="Times New Roman" panose="02020603050405020304" pitchFamily="18" charset="0"/>
                <a:ea typeface="黑体" panose="02010609060101010101" pitchFamily="2" charset="-122"/>
              </a:rPr>
              <a:t>a</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400" i="1">
                <a:latin typeface="Times New Roman" panose="02020603050405020304" pitchFamily="18" charset="0"/>
                <a:ea typeface="黑体" panose="02010609060101010101" pitchFamily="2" charset="-122"/>
              </a:rPr>
              <a:t>d</a:t>
            </a:r>
            <a:r>
              <a:rPr lang="en-US" altLang="zh-CN" sz="2400">
                <a:latin typeface="Times New Roman" panose="02020603050405020304" pitchFamily="18" charset="0"/>
                <a:ea typeface="黑体" panose="02010609060101010101" pitchFamily="2" charset="-122"/>
              </a:rPr>
              <a:t>+1</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维权向量，</a:t>
            </a:r>
            <a:r>
              <a:rPr lang="zh-CN" altLang="en-US" sz="2400" dirty="0">
                <a:latin typeface="Times New Roman" panose="02020603050405020304" pitchFamily="18" charset="0"/>
                <a:ea typeface="黑体" panose="02010609060101010101" pitchFamily="2" charset="-122"/>
              </a:rPr>
              <a:t> </a:t>
            </a:r>
            <a:r>
              <a:rPr lang="en-US" altLang="zh-CN" sz="2400" b="1" i="1">
                <a:latin typeface="Times New Roman" panose="02020603050405020304" pitchFamily="18" charset="0"/>
                <a:ea typeface="黑体" panose="02010609060101010101" pitchFamily="2" charset="-122"/>
              </a:rPr>
              <a:t>b</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400" i="1">
                <a:latin typeface="Times New Roman" panose="02020603050405020304" pitchFamily="18" charset="0"/>
                <a:ea typeface="黑体" panose="02010609060101010101" pitchFamily="2" charset="-122"/>
              </a:rPr>
              <a:t>N</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维列向量。</a:t>
            </a:r>
            <a:endParaRPr lang="zh-CN" altLang="en-US" sz="2400" dirty="0">
              <a:latin typeface="Times New Roman" panose="02020603050405020304" pitchFamily="18" charset="0"/>
              <a:ea typeface="黑体" panose="02010609060101010101" pitchFamily="2" charset="-122"/>
            </a:endParaRPr>
          </a:p>
        </p:txBody>
      </p:sp>
      <p:sp>
        <p:nvSpPr>
          <p:cNvPr id="26642" name="矩形 26641"/>
          <p:cNvSpPr/>
          <p:nvPr/>
        </p:nvSpPr>
        <p:spPr>
          <a:xfrm>
            <a:off x="539750" y="4221163"/>
            <a:ext cx="793750" cy="460375"/>
          </a:xfrm>
          <a:prstGeom prst="rect">
            <a:avLst/>
          </a:prstGeom>
          <a:noFill/>
          <a:ln w="9525">
            <a:noFill/>
          </a:ln>
        </p:spPr>
        <p:txBody>
          <a:bodyPr wrap="none" anchor="t" anchorCtr="0">
            <a:spAutoFit/>
          </a:bodyPr>
          <a:lstStyle/>
          <a:p>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其中</a:t>
            </a:r>
            <a:endParaRPr lang="zh-CN" altLang="en-US" sz="2800">
              <a:latin typeface="Arial" panose="020B0604020202020204" pitchFamily="34" charset="0"/>
              <a:ea typeface="黑体" panose="02010609060101010101" pitchFamily="2" charset="-122"/>
            </a:endParaRPr>
          </a:p>
        </p:txBody>
      </p:sp>
      <p:sp>
        <p:nvSpPr>
          <p:cNvPr id="27660" name="文本占位符 27659"/>
          <p:cNvSpPr>
            <a:spLocks noGrp="1"/>
          </p:cNvSpPr>
          <p:nvPr/>
        </p:nvSpPr>
        <p:spPr>
          <a:xfrm>
            <a:off x="683260" y="5445125"/>
            <a:ext cx="7772400" cy="1251585"/>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这方程个数多于未知数</a:t>
            </a:r>
            <a:r>
              <a:rPr lang="en-US" altLang="zh-CN" sz="2400">
                <a:latin typeface="Times New Roman" panose="02020603050405020304" pitchFamily="18" charset="0"/>
                <a:ea typeface="黑体" panose="02010609060101010101" pitchFamily="2" charset="-122"/>
              </a:rPr>
              <a:t>( </a:t>
            </a:r>
            <a:r>
              <a:rPr lang="en-US" altLang="zh-CN" sz="2400" i="1">
                <a:latin typeface="Times New Roman" panose="02020603050405020304" pitchFamily="18" charset="0"/>
                <a:ea typeface="黑体" panose="02010609060101010101" pitchFamily="2" charset="-122"/>
              </a:rPr>
              <a:t>N</a:t>
            </a:r>
            <a:r>
              <a:rPr lang="en-US" altLang="zh-CN" sz="2400">
                <a:latin typeface="Times New Roman" panose="02020603050405020304" pitchFamily="18" charset="0"/>
                <a:ea typeface="黑体" panose="02010609060101010101" pitchFamily="2" charset="-122"/>
              </a:rPr>
              <a:t>&gt;</a:t>
            </a:r>
            <a:r>
              <a:rPr lang="en-US" altLang="zh-CN" sz="2400" i="1">
                <a:latin typeface="Times New Roman" panose="02020603050405020304" pitchFamily="18" charset="0"/>
                <a:ea typeface="黑体" panose="02010609060101010101" pitchFamily="2" charset="-122"/>
              </a:rPr>
              <a:t>d</a:t>
            </a:r>
            <a:r>
              <a:rPr lang="en-US" altLang="zh-CN" sz="2400">
                <a:latin typeface="Times New Roman" panose="02020603050405020304" pitchFamily="18" charset="0"/>
                <a:ea typeface="黑体" panose="02010609060101010101" pitchFamily="2" charset="-122"/>
              </a:rPr>
              <a:t>+1 ),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为矛盾方程组,  通常没有精确解</a:t>
            </a:r>
            <a:r>
              <a:rPr lang="en-US" altLang="zh-CN" sz="2400" b="1" i="1">
                <a:solidFill>
                  <a:srgbClr val="FF0000"/>
                </a:solidFill>
                <a:latin typeface="Times New Roman" panose="02020603050405020304" pitchFamily="18" charset="0"/>
                <a:ea typeface="黑体" panose="02010609060101010101" pitchFamily="2" charset="-122"/>
              </a:rPr>
              <a:t>a</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存在。只能找到使</a:t>
            </a:r>
            <a:r>
              <a:rPr lang="en-US" altLang="zh-CN" sz="2400" b="1" i="1">
                <a:solidFill>
                  <a:srgbClr val="FF0000"/>
                </a:solidFill>
                <a:latin typeface="Times New Roman" panose="02020603050405020304" pitchFamily="18" charset="0"/>
                <a:ea typeface="黑体" panose="02010609060101010101" pitchFamily="2" charset="-122"/>
              </a:rPr>
              <a:t>Ya</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与</a:t>
            </a:r>
            <a:r>
              <a:rPr lang="en-US" altLang="zh-CN" sz="2400" b="1" i="1">
                <a:solidFill>
                  <a:srgbClr val="FF0000"/>
                </a:solidFill>
                <a:latin typeface="Times New Roman" panose="02020603050405020304" pitchFamily="18" charset="0"/>
                <a:ea typeface="黑体" panose="02010609060101010101" pitchFamily="2" charset="-122"/>
              </a:rPr>
              <a:t>b</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之间</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误差极小化的解向量</a:t>
            </a:r>
            <a:r>
              <a:rPr lang="en-US" altLang="zh-CN" sz="2400" b="1" i="1">
                <a:solidFill>
                  <a:srgbClr val="FF0000"/>
                </a:solidFill>
                <a:latin typeface="Times New Roman" panose="02020603050405020304" pitchFamily="18" charset="0"/>
                <a:ea typeface="黑体" panose="02010609060101010101" pitchFamily="2" charset="-122"/>
                <a:sym typeface="+mn-ea"/>
              </a:rPr>
              <a:t>a</a:t>
            </a:r>
            <a:r>
              <a:rPr lang="en-US" altLang="zh-CN" sz="2400" b="1" i="1">
                <a:solidFill>
                  <a:srgbClr val="FF0000"/>
                </a:solidFill>
                <a:latin typeface="Times New Roman" panose="02020603050405020304" pitchFamily="18" charset="0"/>
                <a:ea typeface="黑体" panose="02010609060101010101" pitchFamily="2" charset="-122"/>
              </a:rPr>
              <a:t>*</a:t>
            </a:r>
            <a:endParaRPr lang="en-US" altLang="zh-CN" sz="2800">
              <a:latin typeface="Times New Roman" panose="02020603050405020304" pitchFamily="18" charset="0"/>
              <a:ea typeface="黑体" panose="02010609060101010101" pitchFamily="2" charset="-122"/>
            </a:endParaRPr>
          </a:p>
          <a:p>
            <a:pPr>
              <a:buNone/>
            </a:pPr>
            <a:r>
              <a:rPr lang="en-US" altLang="zh-CN" sz="2800">
                <a:latin typeface="Times New Roman" panose="02020603050405020304" pitchFamily="18" charset="0"/>
                <a:ea typeface="黑体" panose="02010609060101010101" pitchFamily="2" charset="-122"/>
              </a:rPr>
              <a:t>    </a:t>
            </a:r>
            <a:endParaRPr lang="en-US" altLang="zh-CN" sz="2800">
              <a:latin typeface="Times New Roman" panose="02020603050405020304" pitchFamily="18" charset="0"/>
              <a:ea typeface="黑体" panose="02010609060101010101" pitchFamily="2" charset="-122"/>
            </a:endParaRPr>
          </a:p>
          <a:p>
            <a:pPr>
              <a:buNone/>
            </a:pPr>
            <a:r>
              <a:rPr lang="en-US" altLang="zh-CN" sz="2800">
                <a:latin typeface="Times New Roman" panose="02020603050405020304" pitchFamily="18" charset="0"/>
                <a:ea typeface="黑体" panose="02010609060101010101" pitchFamily="2" charset="-122"/>
              </a:rPr>
              <a:t>                                                        </a:t>
            </a:r>
            <a:endParaRPr lang="en-US" altLang="zh-CN" sz="2800">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left)">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wipe(left)">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wheel(1)">
                                      <p:cBhvr>
                                        <p:cTn id="22" dur="2000"/>
                                        <p:tgtEl>
                                          <p:spTgt spid="26627">
                                            <p:txEl>
                                              <p:pRg st="3" end="3"/>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26627">
                                            <p:txEl>
                                              <p:pRg st="4" end="4"/>
                                            </p:txEl>
                                          </p:spTgt>
                                        </p:tgtEl>
                                        <p:attrNameLst>
                                          <p:attrName>style.visibility</p:attrName>
                                        </p:attrNameLst>
                                      </p:cBhvr>
                                      <p:to>
                                        <p:strVal val="visible"/>
                                      </p:to>
                                    </p:set>
                                    <p:animEffect transition="in" filter="wheel(1)">
                                      <p:cBhvr>
                                        <p:cTn id="25" dur="2000"/>
                                        <p:tgtEl>
                                          <p:spTgt spid="2662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664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nodeType="clickEffect">
                                  <p:stCondLst>
                                    <p:cond delay="0"/>
                                  </p:stCondLst>
                                  <p:childTnLst>
                                    <p:set>
                                      <p:cBhvr>
                                        <p:cTn id="33" dur="1" fill="hold">
                                          <p:stCondLst>
                                            <p:cond delay="0"/>
                                          </p:stCondLst>
                                        </p:cTn>
                                        <p:tgtEl>
                                          <p:spTgt spid="26629"/>
                                        </p:tgtEl>
                                        <p:attrNameLst>
                                          <p:attrName>style.visibility</p:attrName>
                                        </p:attrNameLst>
                                      </p:cBhvr>
                                      <p:to>
                                        <p:strVal val="visible"/>
                                      </p:to>
                                    </p:set>
                                    <p:animEffect transition="in" filter="strips(downLeft)">
                                      <p:cBhvr>
                                        <p:cTn id="34" dur="500"/>
                                        <p:tgtEl>
                                          <p:spTgt spid="26629"/>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26640"/>
                                        </p:tgtEl>
                                        <p:attrNameLst>
                                          <p:attrName>style.visibility</p:attrName>
                                        </p:attrNameLst>
                                      </p:cBhvr>
                                      <p:to>
                                        <p:strVal val="visible"/>
                                      </p:to>
                                    </p:set>
                                    <p:anim calcmode="lin" valueType="num">
                                      <p:cBhvr additive="base">
                                        <p:cTn id="39" dur="500"/>
                                        <p:tgtEl>
                                          <p:spTgt spid="26640"/>
                                        </p:tgtEl>
                                        <p:attrNameLst>
                                          <p:attrName>ppt_y</p:attrName>
                                        </p:attrNameLst>
                                      </p:cBhvr>
                                      <p:tavLst>
                                        <p:tav tm="0">
                                          <p:val>
                                            <p:strVal val="#ppt_y+#ppt_h*1.125000"/>
                                          </p:val>
                                        </p:tav>
                                        <p:tav tm="100000">
                                          <p:val>
                                            <p:strVal val="#ppt_y"/>
                                          </p:val>
                                        </p:tav>
                                      </p:tavLst>
                                    </p:anim>
                                    <p:animEffect transition="in" filter="wipe(up)">
                                      <p:cBhvr>
                                        <p:cTn id="40" dur="500"/>
                                        <p:tgtEl>
                                          <p:spTgt spid="26640"/>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26641"/>
                                        </p:tgtEl>
                                        <p:attrNameLst>
                                          <p:attrName>style.visibility</p:attrName>
                                        </p:attrNameLst>
                                      </p:cBhvr>
                                      <p:to>
                                        <p:strVal val="visible"/>
                                      </p:to>
                                    </p:set>
                                    <p:anim calcmode="lin" valueType="num">
                                      <p:cBhvr additive="base">
                                        <p:cTn id="45" dur="500"/>
                                        <p:tgtEl>
                                          <p:spTgt spid="26641"/>
                                        </p:tgtEl>
                                        <p:attrNameLst>
                                          <p:attrName>ppt_y</p:attrName>
                                        </p:attrNameLst>
                                      </p:cBhvr>
                                      <p:tavLst>
                                        <p:tav tm="0">
                                          <p:val>
                                            <p:strVal val="#ppt_y+#ppt_h*1.125000"/>
                                          </p:val>
                                        </p:tav>
                                        <p:tav tm="100000">
                                          <p:val>
                                            <p:strVal val="#ppt_y"/>
                                          </p:val>
                                        </p:tav>
                                      </p:tavLst>
                                    </p:anim>
                                    <p:animEffect transition="in" filter="wipe(up)">
                                      <p:cBhvr>
                                        <p:cTn id="46" dur="500"/>
                                        <p:tgtEl>
                                          <p:spTgt spid="26641"/>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xit" presetSubtype="10" fill="hold" grpId="2" nodeType="clickEffect">
                                  <p:stCondLst>
                                    <p:cond delay="0"/>
                                  </p:stCondLst>
                                  <p:childTnLst>
                                    <p:animEffect transition="out" filter="checkerboard(across)">
                                      <p:cBhvr>
                                        <p:cTn id="50" dur="500"/>
                                        <p:tgtEl>
                                          <p:spTgt spid="26641"/>
                                        </p:tgtEl>
                                      </p:cBhvr>
                                    </p:animEffect>
                                    <p:set>
                                      <p:cBhvr>
                                        <p:cTn id="51" dur="1" fill="hold">
                                          <p:stCondLst>
                                            <p:cond delay="499"/>
                                          </p:stCondLst>
                                        </p:cTn>
                                        <p:tgtEl>
                                          <p:spTgt spid="26641"/>
                                        </p:tgtEl>
                                        <p:attrNameLst>
                                          <p:attrName>style.visibility</p:attrName>
                                        </p:attrNameLst>
                                      </p:cBhvr>
                                      <p:to>
                                        <p:strVal val="hidden"/>
                                      </p:to>
                                    </p:set>
                                  </p:childTnLst>
                                </p:cTn>
                              </p:par>
                              <p:par>
                                <p:cTn id="52" presetID="5" presetClass="exit" presetSubtype="10" fill="hold" grpId="2" nodeType="withEffect">
                                  <p:stCondLst>
                                    <p:cond delay="0"/>
                                  </p:stCondLst>
                                  <p:childTnLst>
                                    <p:animEffect transition="out" filter="checkerboard(across)">
                                      <p:cBhvr>
                                        <p:cTn id="53" dur="500"/>
                                        <p:tgtEl>
                                          <p:spTgt spid="26640"/>
                                        </p:tgtEl>
                                      </p:cBhvr>
                                    </p:animEffect>
                                    <p:set>
                                      <p:cBhvr>
                                        <p:cTn id="54" dur="1" fill="hold">
                                          <p:stCondLst>
                                            <p:cond delay="499"/>
                                          </p:stCondLst>
                                        </p:cTn>
                                        <p:tgtEl>
                                          <p:spTgt spid="2664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3" presetClass="entr" presetSubtype="16" fill="hold" grpId="0" nodeType="clickEffect">
                                  <p:stCondLst>
                                    <p:cond delay="0"/>
                                  </p:stCondLst>
                                  <p:childTnLst>
                                    <p:set>
                                      <p:cBhvr>
                                        <p:cTn id="58" dur="1" fill="hold">
                                          <p:stCondLst>
                                            <p:cond delay="0"/>
                                          </p:stCondLst>
                                        </p:cTn>
                                        <p:tgtEl>
                                          <p:spTgt spid="27660"/>
                                        </p:tgtEl>
                                        <p:attrNameLst>
                                          <p:attrName>style.visibility</p:attrName>
                                        </p:attrNameLst>
                                      </p:cBhvr>
                                      <p:to>
                                        <p:strVal val="visible"/>
                                      </p:to>
                                    </p:set>
                                    <p:animEffect transition="in" filter="plus(in)">
                                      <p:cBhvr>
                                        <p:cTn id="59" dur="2000"/>
                                        <p:tgtEl>
                                          <p:spTgt spid="27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0" grpId="0"/>
      <p:bldP spid="26640" grpId="1"/>
      <p:bldP spid="26640" grpId="2"/>
      <p:bldP spid="26641" grpId="0"/>
      <p:bldP spid="26641" grpId="1"/>
      <p:bldP spid="26641" grpId="2"/>
      <p:bldP spid="26642" grpId="0"/>
      <p:bldP spid="26642" grpId="1"/>
      <p:bldP spid="27660" grpId="0" bldLvl="0" animBg="1"/>
      <p:bldP spid="27660"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文本占位符 27659"/>
          <p:cNvSpPr>
            <a:spLocks noGrp="1"/>
          </p:cNvSpPr>
          <p:nvPr>
            <p:ph type="body" idx="1"/>
          </p:nvPr>
        </p:nvSpPr>
        <p:spPr>
          <a:xfrm>
            <a:off x="685800" y="549275"/>
            <a:ext cx="7772400" cy="5546725"/>
          </a:xfrm>
        </p:spPr>
        <p:txBody>
          <a:bodyPr/>
          <a:lstStyle/>
          <a:p>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定义误差向量</a:t>
            </a:r>
            <a:r>
              <a:rPr lang="zh-CN" altLang="en-US" sz="2800" dirty="0">
                <a:latin typeface="Times New Roman" panose="02020603050405020304" pitchFamily="18" charset="0"/>
                <a:ea typeface="黑体" panose="02010609060101010101" pitchFamily="2" charset="-122"/>
              </a:rPr>
              <a:t> </a:t>
            </a:r>
            <a:r>
              <a:rPr lang="en-US" altLang="zh-CN" sz="2400" b="1" i="1">
                <a:solidFill>
                  <a:schemeClr val="bg2">
                    <a:lumMod val="60000"/>
                    <a:lumOff val="40000"/>
                  </a:schemeClr>
                </a:solidFill>
                <a:latin typeface="Times New Roman" panose="02020603050405020304" pitchFamily="18" charset="0"/>
                <a:ea typeface="黑体" panose="02010609060101010101" pitchFamily="2" charset="-122"/>
              </a:rPr>
              <a:t>e</a:t>
            </a:r>
            <a:r>
              <a:rPr lang="en-US" altLang="zh-CN" sz="2400" b="1">
                <a:solidFill>
                  <a:schemeClr val="bg2">
                    <a:lumMod val="60000"/>
                    <a:lumOff val="40000"/>
                  </a:schemeClr>
                </a:solidFill>
                <a:latin typeface="Times New Roman" panose="02020603050405020304" pitchFamily="18" charset="0"/>
                <a:ea typeface="黑体" panose="02010609060101010101" pitchFamily="2" charset="-122"/>
              </a:rPr>
              <a:t> = </a:t>
            </a:r>
            <a:r>
              <a:rPr lang="en-US" altLang="zh-CN" sz="2400" b="1" i="1">
                <a:solidFill>
                  <a:schemeClr val="bg2">
                    <a:lumMod val="60000"/>
                    <a:lumOff val="40000"/>
                  </a:schemeClr>
                </a:solidFill>
                <a:latin typeface="Times New Roman" panose="02020603050405020304" pitchFamily="18" charset="0"/>
                <a:ea typeface="黑体" panose="02010609060101010101" pitchFamily="2" charset="-122"/>
              </a:rPr>
              <a:t>Ya</a:t>
            </a:r>
            <a:r>
              <a:rPr lang="zh-CN" altLang="en-US" sz="2400" b="1" i="1">
                <a:solidFill>
                  <a:schemeClr val="bg2">
                    <a:lumMod val="60000"/>
                    <a:lumOff val="40000"/>
                  </a:schemeClr>
                </a:solidFill>
                <a:latin typeface="Times New Roman" panose="02020603050405020304" pitchFamily="18" charset="0"/>
                <a:ea typeface="黑体" panose="02010609060101010101" pitchFamily="2" charset="-122"/>
              </a:rPr>
              <a:t>－</a:t>
            </a:r>
            <a:r>
              <a:rPr lang="en-US" altLang="zh-CN" sz="2400" b="1" i="1">
                <a:solidFill>
                  <a:schemeClr val="bg2">
                    <a:lumMod val="60000"/>
                    <a:lumOff val="40000"/>
                  </a:schemeClr>
                </a:solidFill>
                <a:latin typeface="Times New Roman" panose="02020603050405020304" pitchFamily="18" charset="0"/>
                <a:ea typeface="黑体" panose="02010609060101010101" pitchFamily="2" charset="-122"/>
              </a:rPr>
              <a:t>b</a:t>
            </a:r>
            <a:endParaRPr lang="en-US" altLang="zh-CN" sz="2800" b="1" i="1">
              <a:solidFill>
                <a:schemeClr val="bg2">
                  <a:lumMod val="60000"/>
                  <a:lumOff val="40000"/>
                </a:schemeClr>
              </a:solidFill>
              <a:latin typeface="Times New Roman" panose="02020603050405020304" pitchFamily="18" charset="0"/>
              <a:ea typeface="黑体" panose="02010609060101010101" pitchFamily="2" charset="-122"/>
            </a:endParaRPr>
          </a:p>
          <a:p>
            <a:pPr>
              <a:buNone/>
            </a:pPr>
            <a:r>
              <a:rPr lang="en-US" altLang="zh-CN" sz="2800">
                <a:latin typeface="Times New Roman" panose="02020603050405020304" pitchFamily="18" charset="0"/>
                <a:ea typeface="黑体" panose="02010609060101010101" pitchFamily="2" charset="-122"/>
              </a:rPr>
              <a:t>1.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最小平方误差准则函数 </a:t>
            </a:r>
            <a:endParaRPr lang="zh-CN" altLang="en-US" sz="2800">
              <a:latin typeface="Times New Roman" panose="02020603050405020304" pitchFamily="18" charset="0"/>
              <a:ea typeface="黑体" panose="02010609060101010101" pitchFamily="2" charset="-122"/>
            </a:endParaRPr>
          </a:p>
          <a:p>
            <a:pPr>
              <a:buNone/>
            </a:pPr>
            <a:r>
              <a:rPr lang="zh-CN" altLang="en-US" sz="2800" dirty="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求梯度，并令其为0</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a:latin typeface="Times New Roman" panose="02020603050405020304" pitchFamily="18" charset="0"/>
              <a:ea typeface="黑体" panose="02010609060101010101" pitchFamily="2" charset="-122"/>
            </a:endParaRPr>
          </a:p>
          <a:p>
            <a:pPr>
              <a:buNone/>
            </a:pPr>
            <a:r>
              <a:rPr lang="en-US" altLang="zh-CN" sz="2800">
                <a:latin typeface="Times New Roman" panose="02020603050405020304" pitchFamily="18" charset="0"/>
                <a:ea typeface="黑体" panose="02010609060101010101" pitchFamily="2" charset="-122"/>
              </a:rPr>
              <a:t>    </a:t>
            </a:r>
            <a:endParaRPr lang="en-US" altLang="zh-CN" sz="2800">
              <a:latin typeface="Times New Roman" panose="02020603050405020304" pitchFamily="18" charset="0"/>
              <a:ea typeface="黑体" panose="02010609060101010101" pitchFamily="2" charset="-122"/>
            </a:endParaRPr>
          </a:p>
          <a:p>
            <a:pPr>
              <a:buNone/>
            </a:pPr>
            <a:r>
              <a:rPr lang="en-US" altLang="zh-CN" sz="2800">
                <a:latin typeface="Times New Roman" panose="02020603050405020304" pitchFamily="18" charset="0"/>
                <a:ea typeface="黑体" panose="02010609060101010101" pitchFamily="2" charset="-122"/>
              </a:rPr>
              <a:t>                                                       </a:t>
            </a:r>
            <a:endParaRPr lang="en-US" altLang="zh-CN" sz="2800">
              <a:latin typeface="Times New Roman" panose="02020603050405020304" pitchFamily="18" charset="0"/>
              <a:ea typeface="黑体" panose="02010609060101010101" pitchFamily="2" charset="-122"/>
            </a:endParaRPr>
          </a:p>
        </p:txBody>
      </p:sp>
      <p:graphicFrame>
        <p:nvGraphicFramePr>
          <p:cNvPr id="27652" name="对象 27651"/>
          <p:cNvGraphicFramePr/>
          <p:nvPr/>
        </p:nvGraphicFramePr>
        <p:xfrm>
          <a:off x="1576388" y="4714717"/>
          <a:ext cx="6256020" cy="525145"/>
        </p:xfrm>
        <a:graphic>
          <a:graphicData uri="http://schemas.openxmlformats.org/presentationml/2006/ole">
            <mc:AlternateContent xmlns:mc="http://schemas.openxmlformats.org/markup-compatibility/2006">
              <mc:Choice xmlns:v="urn:schemas-microsoft-com:vml" Requires="v">
                <p:oleObj spid="_x0000_s25605" name="" r:id="rId1" imgW="2717800" imgH="228600" progId="Equation.3">
                  <p:embed/>
                </p:oleObj>
              </mc:Choice>
              <mc:Fallback>
                <p:oleObj name="" r:id="rId1" imgW="2717800" imgH="228600" progId="Equation.3">
                  <p:embed/>
                  <p:pic>
                    <p:nvPicPr>
                      <p:cNvPr id="0" name="图片 3130"/>
                      <p:cNvPicPr/>
                      <p:nvPr/>
                    </p:nvPicPr>
                    <p:blipFill>
                      <a:blip r:embed="rId2"/>
                      <a:stretch>
                        <a:fillRect/>
                      </a:stretch>
                    </p:blipFill>
                    <p:spPr>
                      <a:xfrm>
                        <a:off x="1576388" y="4714717"/>
                        <a:ext cx="6256020" cy="525145"/>
                      </a:xfrm>
                      <a:prstGeom prst="rect">
                        <a:avLst/>
                      </a:prstGeom>
                      <a:noFill/>
                      <a:ln w="38100">
                        <a:noFill/>
                        <a:miter/>
                      </a:ln>
                    </p:spPr>
                  </p:pic>
                </p:oleObj>
              </mc:Fallback>
            </mc:AlternateContent>
          </a:graphicData>
        </a:graphic>
      </p:graphicFrame>
      <p:graphicFrame>
        <p:nvGraphicFramePr>
          <p:cNvPr id="27653" name="对象 27652"/>
          <p:cNvGraphicFramePr/>
          <p:nvPr/>
        </p:nvGraphicFramePr>
        <p:xfrm>
          <a:off x="1187133" y="3068955"/>
          <a:ext cx="6256655" cy="851535"/>
        </p:xfrm>
        <a:graphic>
          <a:graphicData uri="http://schemas.openxmlformats.org/presentationml/2006/ole">
            <mc:AlternateContent xmlns:mc="http://schemas.openxmlformats.org/markup-compatibility/2006">
              <mc:Choice xmlns:v="urn:schemas-microsoft-com:vml" Requires="v">
                <p:oleObj spid="_x0000_s25606" name="" r:id="rId3" imgW="3098800" imgH="431800" progId="Equation.3">
                  <p:embed/>
                </p:oleObj>
              </mc:Choice>
              <mc:Fallback>
                <p:oleObj name="" r:id="rId3" imgW="3098800" imgH="431800" progId="Equation.3">
                  <p:embed/>
                  <p:pic>
                    <p:nvPicPr>
                      <p:cNvPr id="0" name="图片 3131"/>
                      <p:cNvPicPr/>
                      <p:nvPr/>
                    </p:nvPicPr>
                    <p:blipFill>
                      <a:blip r:embed="rId4"/>
                      <a:stretch>
                        <a:fillRect/>
                      </a:stretch>
                    </p:blipFill>
                    <p:spPr>
                      <a:xfrm>
                        <a:off x="1187133" y="3068955"/>
                        <a:ext cx="6256655" cy="851535"/>
                      </a:xfrm>
                      <a:prstGeom prst="rect">
                        <a:avLst/>
                      </a:prstGeom>
                      <a:noFill/>
                      <a:ln w="38100">
                        <a:noFill/>
                        <a:miter/>
                      </a:ln>
                    </p:spPr>
                  </p:pic>
                </p:oleObj>
              </mc:Fallback>
            </mc:AlternateContent>
          </a:graphicData>
        </a:graphic>
      </p:graphicFrame>
      <p:graphicFrame>
        <p:nvGraphicFramePr>
          <p:cNvPr id="27654" name="对象 27653"/>
          <p:cNvGraphicFramePr/>
          <p:nvPr/>
        </p:nvGraphicFramePr>
        <p:xfrm>
          <a:off x="1763395" y="2132965"/>
          <a:ext cx="4965700" cy="861060"/>
        </p:xfrm>
        <a:graphic>
          <a:graphicData uri="http://schemas.openxmlformats.org/presentationml/2006/ole">
            <mc:AlternateContent xmlns:mc="http://schemas.openxmlformats.org/markup-compatibility/2006">
              <mc:Choice xmlns:v="urn:schemas-microsoft-com:vml" Requires="v">
                <p:oleObj spid="_x0000_s25607" name="" r:id="rId5" imgW="2451100" imgH="431800" progId="Equation.3">
                  <p:embed/>
                </p:oleObj>
              </mc:Choice>
              <mc:Fallback>
                <p:oleObj name="" r:id="rId5" imgW="2451100" imgH="431800" progId="Equation.3">
                  <p:embed/>
                  <p:pic>
                    <p:nvPicPr>
                      <p:cNvPr id="0" name="图片 3125"/>
                      <p:cNvPicPr/>
                      <p:nvPr/>
                    </p:nvPicPr>
                    <p:blipFill>
                      <a:blip r:embed="rId6"/>
                      <a:stretch>
                        <a:fillRect/>
                      </a:stretch>
                    </p:blipFill>
                    <p:spPr>
                      <a:xfrm>
                        <a:off x="1763395" y="2132965"/>
                        <a:ext cx="4965700" cy="861060"/>
                      </a:xfrm>
                      <a:prstGeom prst="rect">
                        <a:avLst/>
                      </a:prstGeom>
                      <a:noFill/>
                      <a:ln w="38100">
                        <a:noFill/>
                        <a:miter/>
                      </a:ln>
                    </p:spPr>
                  </p:pic>
                </p:oleObj>
              </mc:Fallback>
            </mc:AlternateContent>
          </a:graphicData>
        </a:graphic>
      </p:graphicFrame>
      <p:graphicFrame>
        <p:nvGraphicFramePr>
          <p:cNvPr id="27655" name="对象 27654"/>
          <p:cNvGraphicFramePr/>
          <p:nvPr/>
        </p:nvGraphicFramePr>
        <p:xfrm>
          <a:off x="1122045" y="4077335"/>
          <a:ext cx="6387465" cy="480695"/>
        </p:xfrm>
        <a:graphic>
          <a:graphicData uri="http://schemas.openxmlformats.org/presentationml/2006/ole">
            <mc:AlternateContent xmlns:mc="http://schemas.openxmlformats.org/markup-compatibility/2006">
              <mc:Choice xmlns:v="urn:schemas-microsoft-com:vml" Requires="v">
                <p:oleObj spid="_x0000_s25608" name="" r:id="rId7" imgW="3009900" imgH="241300" progId="Equation.3">
                  <p:embed/>
                </p:oleObj>
              </mc:Choice>
              <mc:Fallback>
                <p:oleObj name="" r:id="rId7" imgW="3009900" imgH="241300" progId="Equation.3">
                  <p:embed/>
                  <p:pic>
                    <p:nvPicPr>
                      <p:cNvPr id="0" name="图片 3129"/>
                      <p:cNvPicPr/>
                      <p:nvPr/>
                    </p:nvPicPr>
                    <p:blipFill>
                      <a:blip r:embed="rId8"/>
                      <a:stretch>
                        <a:fillRect/>
                      </a:stretch>
                    </p:blipFill>
                    <p:spPr>
                      <a:xfrm>
                        <a:off x="1122045" y="4077335"/>
                        <a:ext cx="6387465" cy="480695"/>
                      </a:xfrm>
                      <a:prstGeom prst="rect">
                        <a:avLst/>
                      </a:prstGeom>
                      <a:noFill/>
                      <a:ln w="38100">
                        <a:noFill/>
                        <a:miter/>
                      </a:ln>
                    </p:spPr>
                  </p:pic>
                </p:oleObj>
              </mc:Fallback>
            </mc:AlternateContent>
          </a:graphicData>
        </a:graphic>
      </p:graphicFrame>
      <p:sp>
        <p:nvSpPr>
          <p:cNvPr id="27656" name="矩形 27655"/>
          <p:cNvSpPr/>
          <p:nvPr/>
        </p:nvSpPr>
        <p:spPr>
          <a:xfrm>
            <a:off x="0" y="5715000"/>
            <a:ext cx="577850" cy="519113"/>
          </a:xfrm>
          <a:prstGeom prst="rect">
            <a:avLst/>
          </a:prstGeom>
          <a:noFill/>
          <a:ln w="9525">
            <a:noFill/>
          </a:ln>
        </p:spPr>
        <p:txBody>
          <a:bodyPr wrap="none" anchor="t" anchorCtr="0">
            <a:spAutoFit/>
          </a:bodyPr>
          <a:lstStyle/>
          <a:p>
            <a:pPr>
              <a:spcBef>
                <a:spcPct val="20000"/>
              </a:spcBef>
            </a:pPr>
            <a:r>
              <a:rPr lang="en-US" altLang="zh-CN" sz="2800">
                <a:latin typeface="Arial" panose="020B0604020202020204" pitchFamily="34" charset="0"/>
                <a:ea typeface="黑体" panose="02010609060101010101" pitchFamily="2" charset="-122"/>
              </a:rPr>
              <a:t>    </a:t>
            </a:r>
            <a:endParaRPr lang="en-US" altLang="zh-CN" sz="2800">
              <a:latin typeface="Arial" panose="020B0604020202020204" pitchFamily="34" charset="0"/>
              <a:ea typeface="黑体" panose="02010609060101010101" pitchFamily="2" charset="-122"/>
            </a:endParaRPr>
          </a:p>
        </p:txBody>
      </p:sp>
      <p:sp>
        <p:nvSpPr>
          <p:cNvPr id="27657" name="矩形 27656"/>
          <p:cNvSpPr/>
          <p:nvPr/>
        </p:nvSpPr>
        <p:spPr>
          <a:xfrm>
            <a:off x="1187133" y="5396548"/>
            <a:ext cx="7127875" cy="521970"/>
          </a:xfrm>
          <a:prstGeom prst="rect">
            <a:avLst/>
          </a:prstGeom>
          <a:noFill/>
          <a:ln w="9525">
            <a:noFill/>
          </a:ln>
        </p:spPr>
        <p:txBody>
          <a:bodyPr>
            <a:spAutoFit/>
          </a:bodyPr>
          <a:lstStyle/>
          <a:p>
            <a:pPr>
              <a:spcBef>
                <a:spcPct val="20000"/>
              </a:spcBef>
            </a:pPr>
            <a:r>
              <a:rPr lang="en-US" altLang="zh-CN" sz="2800" i="1">
                <a:solidFill>
                  <a:schemeClr val="bg2">
                    <a:lumMod val="60000"/>
                    <a:lumOff val="40000"/>
                  </a:schemeClr>
                </a:solidFill>
                <a:latin typeface="Times New Roman" panose="02020603050405020304" pitchFamily="18" charset="0"/>
                <a:ea typeface="黑体" panose="02010609060101010101" pitchFamily="2" charset="-122"/>
              </a:rPr>
              <a:t>a</a:t>
            </a:r>
            <a:r>
              <a:rPr lang="en-US" altLang="zh-CN" sz="2800" baseline="30000">
                <a:solidFill>
                  <a:schemeClr val="bg2">
                    <a:lumMod val="60000"/>
                    <a:lumOff val="40000"/>
                  </a:schemeClr>
                </a:solidFill>
                <a:latin typeface="Arial" panose="020B0604020202020204" pitchFamily="34" charset="0"/>
                <a:ea typeface="黑体" panose="02010609060101010101" pitchFamily="2" charset="-122"/>
              </a:rPr>
              <a:t>*</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是矛盾方程的最小二乘解，也称MSE 解。</a:t>
            </a:r>
            <a:endPar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7660">
                                            <p:txEl>
                                              <p:pRg st="0" end="0"/>
                                            </p:txEl>
                                          </p:spTgt>
                                        </p:tgtEl>
                                        <p:attrNameLst>
                                          <p:attrName>style.visibility</p:attrName>
                                        </p:attrNameLst>
                                      </p:cBhvr>
                                      <p:to>
                                        <p:strVal val="visible"/>
                                      </p:to>
                                    </p:set>
                                    <p:anim calcmode="lin" valueType="num">
                                      <p:cBhvr additive="base">
                                        <p:cTn id="7" dur="500"/>
                                        <p:tgtEl>
                                          <p:spTgt spid="2766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7660">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6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6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654"/>
                                        </p:tgtEl>
                                        <p:attrNameLst>
                                          <p:attrName>style.visibility</p:attrName>
                                        </p:attrNameLst>
                                      </p:cBhvr>
                                      <p:to>
                                        <p:strVal val="visible"/>
                                      </p:to>
                                    </p:set>
                                    <p:animEffect transition="in" filter="wipe(left)">
                                      <p:cBhvr>
                                        <p:cTn id="21" dur="500"/>
                                        <p:tgtEl>
                                          <p:spTgt spid="27654"/>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27653"/>
                                        </p:tgtEl>
                                        <p:attrNameLst>
                                          <p:attrName>style.visibility</p:attrName>
                                        </p:attrNameLst>
                                      </p:cBhvr>
                                      <p:to>
                                        <p:strVal val="visible"/>
                                      </p:to>
                                    </p:set>
                                    <p:animEffect transition="in" filter="strips(downLeft)">
                                      <p:cBhvr>
                                        <p:cTn id="26" dur="500"/>
                                        <p:tgtEl>
                                          <p:spTgt spid="276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655"/>
                                        </p:tgtEl>
                                        <p:attrNameLst>
                                          <p:attrName>style.visibility</p:attrName>
                                        </p:attrNameLst>
                                      </p:cBhvr>
                                      <p:to>
                                        <p:strVal val="visible"/>
                                      </p:to>
                                    </p:set>
                                    <p:animEffect transition="in" filter="wipe(left)">
                                      <p:cBhvr>
                                        <p:cTn id="31" dur="500"/>
                                        <p:tgtEl>
                                          <p:spTgt spid="2765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27652"/>
                                        </p:tgtEl>
                                        <p:attrNameLst>
                                          <p:attrName>style.visibility</p:attrName>
                                        </p:attrNameLst>
                                      </p:cBhvr>
                                      <p:to>
                                        <p:strVal val="visible"/>
                                      </p:to>
                                    </p:set>
                                    <p:anim calcmode="lin" valueType="num">
                                      <p:cBhvr additive="base">
                                        <p:cTn id="36" dur="500"/>
                                        <p:tgtEl>
                                          <p:spTgt spid="27652"/>
                                        </p:tgtEl>
                                        <p:attrNameLst>
                                          <p:attrName>ppt_y</p:attrName>
                                        </p:attrNameLst>
                                      </p:cBhvr>
                                      <p:tavLst>
                                        <p:tav tm="0">
                                          <p:val>
                                            <p:strVal val="#ppt_y+#ppt_h*1.125000"/>
                                          </p:val>
                                        </p:tav>
                                        <p:tav tm="100000">
                                          <p:val>
                                            <p:strVal val="#ppt_y"/>
                                          </p:val>
                                        </p:tav>
                                      </p:tavLst>
                                    </p:anim>
                                    <p:animEffect transition="in" filter="wipe(up)">
                                      <p:cBhvr>
                                        <p:cTn id="37" dur="500"/>
                                        <p:tgtEl>
                                          <p:spTgt spid="2765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765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1" presetClass="entr" presetSubtype="0" fill="hold" grpId="2" nodeType="clickEffect">
                                  <p:stCondLst>
                                    <p:cond delay="0"/>
                                  </p:stCondLst>
                                  <p:childTnLst>
                                    <p:set>
                                      <p:cBhvr>
                                        <p:cTn id="45" dur="1000">
                                          <p:stCondLst>
                                            <p:cond delay="0"/>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p:bldP spid="27657" grpId="1"/>
      <p:bldP spid="27657" grpId="2"/>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文本占位符 90114"/>
          <p:cNvSpPr>
            <a:spLocks noGrp="1"/>
          </p:cNvSpPr>
          <p:nvPr>
            <p:ph type="body" sz="half" idx="1"/>
          </p:nvPr>
        </p:nvSpPr>
        <p:spPr>
          <a:xfrm>
            <a:off x="685800" y="476250"/>
            <a:ext cx="7918450" cy="5976938"/>
          </a:xfrm>
        </p:spPr>
        <p:txBody>
          <a:bodyPr/>
          <a:lstStyle/>
          <a:p>
            <a:pPr>
              <a:buClrTx/>
              <a:buSzTx/>
              <a:buFontTx/>
            </a:pPr>
            <a:endParaRPr lang="en-US" altLang="zh-CN" sz="2800" dirty="0">
              <a:latin typeface="Times New Roman" panose="02020603050405020304" pitchFamily="18" charset="0"/>
              <a:ea typeface="黑体" panose="02010609060101010101" pitchFamily="2" charset="-122"/>
            </a:endParaRPr>
          </a:p>
          <a:p>
            <a:pPr>
              <a:buClrTx/>
              <a:buSzTx/>
              <a:buFontTx/>
            </a:pPr>
            <a:endParaRPr lang="en-US" altLang="zh-CN" sz="2800" dirty="0">
              <a:latin typeface="Times New Roman" panose="02020603050405020304" pitchFamily="18" charset="0"/>
              <a:ea typeface="黑体" panose="02010609060101010101" pitchFamily="2" charset="-122"/>
            </a:endParaRPr>
          </a:p>
          <a:p>
            <a:pPr>
              <a:buClrTx/>
              <a:buSzTx/>
              <a:buFontTx/>
            </a:pPr>
            <a:endParaRPr lang="en-US" altLang="zh-CN" sz="2800" dirty="0">
              <a:latin typeface="Times New Roman" panose="02020603050405020304" pitchFamily="18" charset="0"/>
              <a:ea typeface="黑体" panose="02010609060101010101" pitchFamily="2" charset="-122"/>
            </a:endParaRPr>
          </a:p>
          <a:p>
            <a:pPr marL="0" indent="0">
              <a:buClrTx/>
              <a:buSzTx/>
              <a:buFontTx/>
              <a:buNone/>
            </a:pP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1818FF"/>
              </a:buClr>
              <a:buSzPct val="80000"/>
            </a:pP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计算伪逆Y</a:t>
            </a:r>
            <a:r>
              <a:rPr lang="zh-CN" altLang="en-US" sz="2400" b="1" baseline="30000"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可得到解向量</a:t>
            </a:r>
            <a:r>
              <a:rPr lang="en-US" altLang="zh-CN" sz="2400" b="1" i="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i="1" baseline="30000"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，但有赖于</a:t>
            </a:r>
            <a:r>
              <a:rPr lang="zh-CN" altLang="en-US" sz="2400" b="1" i="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1818FF"/>
              </a:buClr>
              <a:buSzPct val="80000"/>
            </a:pP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可证明当</a:t>
            </a:r>
            <a:r>
              <a:rPr lang="zh-CN" altLang="en-US" sz="2400" b="1" i="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取某些特殊值时，MSE解具有优良性能。例如 </a:t>
            </a:r>
            <a:r>
              <a:rPr lang="zh-CN" altLang="en-US" sz="2400" b="1" i="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=[1,···,1]</a:t>
            </a:r>
            <a:r>
              <a:rPr lang="zh-CN" altLang="en-US" sz="2400" b="1" i="1" baseline="30000"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，若样本趋于无穷时，则</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它以最小均方误差逼近Bayes判别函数</a:t>
            </a:r>
            <a:endPar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buClrTx/>
              <a:buSzTx/>
              <a:buFontTx/>
              <a:buNone/>
            </a:pPr>
            <a:r>
              <a:rPr lang="zh-CN" altLang="en-US" sz="2800" i="1">
                <a:latin typeface="Times New Roman" panose="02020603050405020304" pitchFamily="18" charset="0"/>
                <a:ea typeface="黑体" panose="02010609060101010101" pitchFamily="2" charset="-122"/>
              </a:rPr>
              <a:t>                      </a:t>
            </a:r>
            <a:r>
              <a:rPr lang="en-US" altLang="zh-CN" sz="2400" i="1" err="1">
                <a:latin typeface="Times New Roman" panose="02020603050405020304" pitchFamily="18" charset="0"/>
                <a:ea typeface="黑体" panose="02010609060101010101" pitchFamily="2" charset="-122"/>
              </a:rPr>
              <a:t>g</a:t>
            </a:r>
            <a:r>
              <a:rPr lang="en-US" altLang="zh-CN" sz="2400" err="1">
                <a:latin typeface="Times New Roman" panose="02020603050405020304" pitchFamily="18" charset="0"/>
                <a:ea typeface="黑体" panose="02010609060101010101" pitchFamily="2" charset="-122"/>
              </a:rPr>
              <a:t>(</a:t>
            </a:r>
            <a:r>
              <a:rPr lang="en-US" altLang="zh-CN" sz="2400" i="1" err="1">
                <a:latin typeface="Times New Roman" panose="02020603050405020304" pitchFamily="18" charset="0"/>
                <a:ea typeface="黑体" panose="02010609060101010101" pitchFamily="2" charset="-122"/>
              </a:rPr>
              <a:t>x</a:t>
            </a:r>
            <a:r>
              <a:rPr lang="en-US" altLang="zh-CN" sz="2400">
                <a:latin typeface="Times New Roman" panose="02020603050405020304" pitchFamily="18" charset="0"/>
                <a:ea typeface="黑体" panose="02010609060101010101" pitchFamily="2" charset="-122"/>
              </a:rPr>
              <a:t>) =</a:t>
            </a:r>
            <a:r>
              <a:rPr lang="en-US" altLang="zh-CN" sz="2400" i="1">
                <a:latin typeface="Times New Roman" panose="02020603050405020304" pitchFamily="18" charset="0"/>
                <a:ea typeface="黑体" panose="02010609060101010101" pitchFamily="2" charset="-122"/>
              </a:rPr>
              <a:t>P</a:t>
            </a:r>
            <a:r>
              <a:rPr lang="en-US" altLang="zh-CN" sz="2400">
                <a:latin typeface="Symbol" panose="05050102010706020507" pitchFamily="18" charset="2"/>
                <a:ea typeface="黑体" panose="02010609060101010101" pitchFamily="2" charset="-122"/>
              </a:rPr>
              <a:t>(</a:t>
            </a:r>
            <a:r>
              <a:rPr lang="en-US" altLang="zh-CN" sz="2400" i="1">
                <a:latin typeface="Symbol" panose="05050102010706020507" pitchFamily="18" charset="2"/>
                <a:ea typeface="黑体" panose="02010609060101010101" pitchFamily="2" charset="-122"/>
              </a:rPr>
              <a:t>w</a:t>
            </a:r>
            <a:r>
              <a:rPr lang="en-US" altLang="zh-CN" sz="2400" baseline="-25000">
                <a:latin typeface="Symbol" panose="05050102010706020507" pitchFamily="18" charset="2"/>
                <a:ea typeface="黑体" panose="02010609060101010101" pitchFamily="2" charset="-122"/>
              </a:rPr>
              <a:t>1</a:t>
            </a:r>
            <a:r>
              <a:rPr lang="en-US" altLang="zh-CN" sz="2400">
                <a:latin typeface="Times New Roman" panose="02020603050405020304" pitchFamily="18" charset="0"/>
                <a:ea typeface="黑体" panose="02010609060101010101" pitchFamily="2" charset="-122"/>
              </a:rPr>
              <a:t>|</a:t>
            </a:r>
            <a:r>
              <a:rPr lang="en-US" altLang="zh-CN" sz="2400" i="1">
                <a:latin typeface="Times New Roman" panose="02020603050405020304" pitchFamily="18" charset="0"/>
                <a:ea typeface="黑体" panose="02010609060101010101" pitchFamily="2" charset="-122"/>
              </a:rPr>
              <a:t>x</a:t>
            </a:r>
            <a:r>
              <a:rPr lang="en-US" altLang="zh-CN" sz="2400">
                <a:latin typeface="Symbol" panose="05050102010706020507" pitchFamily="18" charset="2"/>
                <a:ea typeface="黑体" panose="02010609060101010101" pitchFamily="2" charset="-122"/>
              </a:rPr>
              <a:t>)-</a:t>
            </a:r>
            <a:r>
              <a:rPr lang="en-US" altLang="zh-CN" sz="2400" i="1">
                <a:latin typeface="Times New Roman" panose="02020603050405020304" pitchFamily="18" charset="0"/>
                <a:ea typeface="黑体" panose="02010609060101010101" pitchFamily="2" charset="-122"/>
              </a:rPr>
              <a:t>P</a:t>
            </a:r>
            <a:r>
              <a:rPr lang="en-US" altLang="zh-CN" sz="2400">
                <a:latin typeface="Symbol" panose="05050102010706020507" pitchFamily="18" charset="2"/>
                <a:ea typeface="黑体" panose="02010609060101010101" pitchFamily="2" charset="-122"/>
              </a:rPr>
              <a:t>(</a:t>
            </a:r>
            <a:r>
              <a:rPr lang="en-US" altLang="zh-CN" sz="2400" i="1">
                <a:latin typeface="Symbol" panose="05050102010706020507" pitchFamily="18" charset="2"/>
                <a:ea typeface="黑体" panose="02010609060101010101" pitchFamily="2" charset="-122"/>
              </a:rPr>
              <a:t>w</a:t>
            </a:r>
            <a:r>
              <a:rPr lang="en-US" altLang="zh-CN" sz="2400" baseline="-25000">
                <a:latin typeface="Symbol" panose="05050102010706020507" pitchFamily="18" charset="2"/>
                <a:ea typeface="黑体" panose="02010609060101010101" pitchFamily="2" charset="-122"/>
              </a:rPr>
              <a:t>2</a:t>
            </a:r>
            <a:r>
              <a:rPr lang="en-US" altLang="zh-CN" sz="2400">
                <a:latin typeface="Times New Roman" panose="02020603050405020304" pitchFamily="18" charset="0"/>
                <a:ea typeface="黑体" panose="02010609060101010101" pitchFamily="2" charset="-122"/>
              </a:rPr>
              <a:t>|</a:t>
            </a:r>
            <a:r>
              <a:rPr lang="en-US" altLang="zh-CN" sz="2400" i="1">
                <a:latin typeface="Times New Roman" panose="02020603050405020304" pitchFamily="18" charset="0"/>
                <a:ea typeface="黑体" panose="02010609060101010101" pitchFamily="2" charset="-122"/>
              </a:rPr>
              <a:t>x</a:t>
            </a:r>
            <a:r>
              <a:rPr lang="en-US" altLang="zh-CN" sz="2400">
                <a:latin typeface="Symbol" panose="05050102010706020507" pitchFamily="18" charset="2"/>
                <a:ea typeface="黑体" panose="02010609060101010101" pitchFamily="2" charset="-122"/>
              </a:rPr>
              <a:t>)</a:t>
            </a:r>
            <a:r>
              <a:rPr lang="zh-CN" altLang="en-US" sz="2400" dirty="0">
                <a:latin typeface="Times New Roman" panose="02020603050405020304" pitchFamily="18" charset="0"/>
                <a:ea typeface="黑体" panose="02010609060101010101" pitchFamily="2" charset="-122"/>
              </a:rPr>
              <a:t>。</a:t>
            </a:r>
            <a:endParaRPr lang="zh-CN" altLang="en-US" sz="2400">
              <a:latin typeface="Times New Roman" panose="02020603050405020304" pitchFamily="18" charset="0"/>
              <a:ea typeface="黑体" panose="02010609060101010101" pitchFamily="2" charset="-122"/>
            </a:endParaRPr>
          </a:p>
          <a:p>
            <a:pPr>
              <a:buClr>
                <a:srgbClr val="1818FF"/>
              </a:buClr>
              <a:buSzPct val="80000"/>
              <a:buFont typeface="Wingdings" panose="05000000000000000000" charset="0"/>
              <a:buChar char="n"/>
            </a:pP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计算伪逆</a:t>
            </a:r>
            <a:r>
              <a:rPr lang="en-US" altLang="zh-CN" sz="2400" i="1">
                <a:latin typeface="Times New Roman" panose="02020603050405020304" pitchFamily="18" charset="0"/>
                <a:ea typeface="黑体" panose="02010609060101010101" pitchFamily="2" charset="-122"/>
              </a:rPr>
              <a:t>Y</a:t>
            </a:r>
            <a:r>
              <a:rPr lang="zh-CN" altLang="en-US" sz="2400" baseline="50000" dirty="0">
                <a:latin typeface="Times New Roman" panose="02020603050405020304" pitchFamily="18" charset="0"/>
                <a:ea typeface="黑体" panose="02010609060101010101" pitchFamily="2" charset="-122"/>
              </a:rPr>
              <a:t>＋</a:t>
            </a:r>
            <a:r>
              <a:rPr lang="zh-CN" altLang="en-US" sz="2400" baseline="30000" dirty="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的问题：</a:t>
            </a:r>
            <a:r>
              <a:rPr lang="zh-CN" altLang="en-US" sz="2800" baseline="30000" dirty="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①计算量大,</a:t>
            </a:r>
            <a:r>
              <a:rPr lang="en-US" altLang="zh-CN" sz="280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a:latin typeface="Times New Roman" panose="02020603050405020304" pitchFamily="18" charset="0"/>
                <a:ea typeface="黑体" panose="02010609060101010101" pitchFamily="2" charset="-122"/>
              </a:rPr>
              <a:t>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②且要证明</a:t>
            </a:r>
            <a:r>
              <a:rPr lang="en-US" altLang="zh-CN" sz="2400" i="1">
                <a:latin typeface="Times New Roman" panose="02020603050405020304" pitchFamily="18" charset="0"/>
                <a:ea typeface="黑体" panose="02010609060101010101" pitchFamily="2" charset="-122"/>
              </a:rPr>
              <a:t>Y</a:t>
            </a:r>
            <a:r>
              <a:rPr lang="en-US" altLang="zh-CN" sz="2400" i="1" baseline="30000">
                <a:latin typeface="Times New Roman" panose="02020603050405020304" pitchFamily="18" charset="0"/>
                <a:ea typeface="黑体" panose="02010609060101010101" pitchFamily="2" charset="-122"/>
              </a:rPr>
              <a:t>T</a:t>
            </a:r>
            <a:r>
              <a:rPr lang="en-US" altLang="zh-CN" sz="2400" i="1">
                <a:latin typeface="Times New Roman" panose="02020603050405020304" pitchFamily="18" charset="0"/>
                <a:ea typeface="黑体" panose="02010609060101010101" pitchFamily="2" charset="-122"/>
              </a:rPr>
              <a:t>Y</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是非奇异。</a:t>
            </a:r>
            <a:endParaRPr lang="zh-CN" altLang="en-US" sz="2400" dirty="0">
              <a:latin typeface="Times New Roman" panose="02020603050405020304" pitchFamily="18" charset="0"/>
              <a:ea typeface="黑体" panose="02010609060101010101" pitchFamily="2" charset="-122"/>
            </a:endParaRPr>
          </a:p>
          <a:p>
            <a:pPr>
              <a:buClr>
                <a:srgbClr val="1818FF"/>
              </a:buClr>
              <a:buSzPct val="80000"/>
              <a:buFont typeface="Wingdings" panose="05000000000000000000" charset="0"/>
              <a:buChar char="n"/>
            </a:pP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也可用</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梯度下降法</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等优化技术求解。</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90116" name="内容占位符 90115"/>
          <p:cNvGraphicFramePr>
            <a:graphicFrameLocks noGrp="1"/>
          </p:cNvGraphicFramePr>
          <p:nvPr>
            <p:ph sz="quarter" idx="2"/>
          </p:nvPr>
        </p:nvGraphicFramePr>
        <p:xfrm>
          <a:off x="1036955" y="923608"/>
          <a:ext cx="6273800" cy="1337310"/>
        </p:xfrm>
        <a:graphic>
          <a:graphicData uri="http://schemas.openxmlformats.org/presentationml/2006/ole">
            <mc:AlternateContent xmlns:mc="http://schemas.openxmlformats.org/markup-compatibility/2006">
              <mc:Choice xmlns:v="urn:schemas-microsoft-com:vml" Requires="v">
                <p:oleObj spid="_x0000_s26626" name="" r:id="rId1" imgW="3035300" imgH="698500" progId="Equation.3">
                  <p:embed/>
                </p:oleObj>
              </mc:Choice>
              <mc:Fallback>
                <p:oleObj name="" r:id="rId1" imgW="3035300" imgH="698500" progId="Equation.3">
                  <p:embed/>
                  <p:pic>
                    <p:nvPicPr>
                      <p:cNvPr id="0" name="图片 3128"/>
                      <p:cNvPicPr/>
                      <p:nvPr/>
                    </p:nvPicPr>
                    <p:blipFill>
                      <a:blip r:embed="rId2"/>
                      <a:stretch>
                        <a:fillRect/>
                      </a:stretch>
                    </p:blipFill>
                    <p:spPr>
                      <a:xfrm>
                        <a:off x="1036955" y="923608"/>
                        <a:ext cx="6273800" cy="133731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0115">
                                            <p:txEl>
                                              <p:pRg st="6" end="6"/>
                                            </p:txEl>
                                          </p:spTgt>
                                        </p:tgtEl>
                                        <p:attrNameLst>
                                          <p:attrName>style.visibility</p:attrName>
                                        </p:attrNameLst>
                                      </p:cBhvr>
                                      <p:to>
                                        <p:strVal val="visible"/>
                                      </p:to>
                                    </p:set>
                                    <p:animEffect transition="in" filter="wipe(left)">
                                      <p:cBhvr>
                                        <p:cTn id="19" dur="500"/>
                                        <p:tgtEl>
                                          <p:spTgt spid="9011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90115">
                                            <p:txEl>
                                              <p:pRg st="7" end="7"/>
                                            </p:txEl>
                                          </p:spTgt>
                                        </p:tgtEl>
                                        <p:attrNameLst>
                                          <p:attrName>style.visibility</p:attrName>
                                        </p:attrNameLst>
                                      </p:cBhvr>
                                      <p:to>
                                        <p:strVal val="visible"/>
                                      </p:to>
                                    </p:set>
                                    <p:animEffect transition="in" filter="strips(downLeft)">
                                      <p:cBhvr>
                                        <p:cTn id="24" dur="500"/>
                                        <p:tgtEl>
                                          <p:spTgt spid="90115">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0115">
                                            <p:txEl>
                                              <p:pRg st="8" end="8"/>
                                            </p:txEl>
                                          </p:spTgt>
                                        </p:tgtEl>
                                        <p:attrNameLst>
                                          <p:attrName>style.visibility</p:attrName>
                                        </p:attrNameLst>
                                      </p:cBhvr>
                                      <p:to>
                                        <p:strVal val="visible"/>
                                      </p:to>
                                    </p:set>
                                    <p:anim calcmode="lin" valueType="num">
                                      <p:cBhvr additive="base">
                                        <p:cTn id="29" dur="500" fill="hold"/>
                                        <p:tgtEl>
                                          <p:spTgt spid="9011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01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文本占位符 29698"/>
          <p:cNvSpPr>
            <a:spLocks noGrp="1"/>
          </p:cNvSpPr>
          <p:nvPr>
            <p:ph type="body" sz="half" idx="1"/>
          </p:nvPr>
        </p:nvSpPr>
        <p:spPr>
          <a:xfrm>
            <a:off x="684213" y="404813"/>
            <a:ext cx="7847012" cy="5903912"/>
          </a:xfrm>
        </p:spPr>
        <p:txBody>
          <a:bodyPr/>
          <a:lstStyle/>
          <a:p>
            <a:pPr>
              <a:buClrTx/>
              <a:buSzTx/>
              <a:buFontTx/>
              <a:buNone/>
            </a:pPr>
            <a:r>
              <a:rPr lang="en-US" altLang="zh-CN" sz="2800">
                <a:latin typeface="Times New Roman" panose="02020603050405020304" pitchFamily="18" charset="0"/>
                <a:ea typeface="黑体" panose="02010609060101010101" pitchFamily="2" charset="-122"/>
              </a:rPr>
              <a:t>2. </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MSE准则函数的梯度下降算法</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lgn="l">
              <a:buClrTx/>
              <a:buSzTx/>
              <a:buFontTx/>
              <a:buNone/>
            </a:pPr>
            <a:r>
              <a:rPr lang="zh-CN" altLang="en-US" sz="2400" dirty="0">
                <a:latin typeface="Times New Roman" panose="02020603050405020304" pitchFamily="18" charset="0"/>
                <a:ea typeface="黑体" panose="02010609060101010101" pitchFamily="2" charset="-122"/>
              </a:rPr>
              <a:t>    </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buClrTx/>
              <a:buSzTx/>
              <a:buFontTx/>
              <a:buNone/>
            </a:pPr>
            <a:r>
              <a:rPr lang="zh-CN" altLang="en-US" sz="2400" dirty="0">
                <a:latin typeface="Times New Roman" panose="02020603050405020304" pitchFamily="18" charset="0"/>
                <a:ea typeface="黑体" panose="02010609060101010101" pitchFamily="2" charset="-122"/>
              </a:rPr>
              <a:t>    </a:t>
            </a:r>
            <a:endParaRPr lang="zh-CN" altLang="en-US" sz="2400" dirty="0">
              <a:latin typeface="Times New Roman" panose="02020603050405020304" pitchFamily="18" charset="0"/>
              <a:ea typeface="黑体" panose="02010609060101010101" pitchFamily="2" charset="-122"/>
            </a:endParaRPr>
          </a:p>
          <a:p>
            <a:pPr>
              <a:buClrTx/>
              <a:buSzTx/>
              <a:buFontTx/>
              <a:buNone/>
            </a:pPr>
            <a:endParaRPr lang="zh-CN" altLang="en-US" sz="2400">
              <a:latin typeface="Times New Roman" panose="02020603050405020304" pitchFamily="18" charset="0"/>
              <a:ea typeface="黑体" panose="02010609060101010101" pitchFamily="2" charset="-122"/>
            </a:endParaRPr>
          </a:p>
          <a:p>
            <a:pPr>
              <a:buClrTx/>
              <a:buSzTx/>
              <a:buFontTx/>
              <a:buNone/>
            </a:pPr>
            <a:endParaRPr lang="zh-CN" altLang="en-US" sz="2400" dirty="0">
              <a:latin typeface="Times New Roman" panose="02020603050405020304" pitchFamily="18" charset="0"/>
              <a:ea typeface="黑体" panose="02010609060101010101" pitchFamily="2" charset="-122"/>
            </a:endParaRPr>
          </a:p>
        </p:txBody>
      </p:sp>
      <p:graphicFrame>
        <p:nvGraphicFramePr>
          <p:cNvPr id="29704" name="内容占位符 29703"/>
          <p:cNvGraphicFramePr>
            <a:graphicFrameLocks noGrp="1"/>
          </p:cNvGraphicFramePr>
          <p:nvPr>
            <p:ph sz="half" idx="2"/>
          </p:nvPr>
        </p:nvGraphicFramePr>
        <p:xfrm>
          <a:off x="1077278" y="1412875"/>
          <a:ext cx="5745480" cy="1595755"/>
        </p:xfrm>
        <a:graphic>
          <a:graphicData uri="http://schemas.openxmlformats.org/presentationml/2006/ole">
            <mc:AlternateContent xmlns:mc="http://schemas.openxmlformats.org/markup-compatibility/2006">
              <mc:Choice xmlns:v="urn:schemas-microsoft-com:vml" Requires="v">
                <p:oleObj spid="_x0000_s27652" name="" r:id="rId1" imgW="3187700" imgH="889000" progId="Equation.3">
                  <p:embed/>
                </p:oleObj>
              </mc:Choice>
              <mc:Fallback>
                <p:oleObj name="" r:id="rId1" imgW="3187700" imgH="889000" progId="Equation.3">
                  <p:embed/>
                  <p:pic>
                    <p:nvPicPr>
                      <p:cNvPr id="0" name="图片 3132"/>
                      <p:cNvPicPr/>
                      <p:nvPr/>
                    </p:nvPicPr>
                    <p:blipFill>
                      <a:blip r:embed="rId2"/>
                      <a:stretch>
                        <a:fillRect/>
                      </a:stretch>
                    </p:blipFill>
                    <p:spPr>
                      <a:xfrm>
                        <a:off x="1077278" y="1412875"/>
                        <a:ext cx="5745480" cy="1595755"/>
                      </a:xfrm>
                      <a:prstGeom prst="rect">
                        <a:avLst/>
                      </a:prstGeom>
                      <a:noFill/>
                      <a:ln w="38100">
                        <a:miter/>
                      </a:ln>
                    </p:spPr>
                  </p:pic>
                </p:oleObj>
              </mc:Fallback>
            </mc:AlternateContent>
          </a:graphicData>
        </a:graphic>
      </p:graphicFrame>
      <p:graphicFrame>
        <p:nvGraphicFramePr>
          <p:cNvPr id="2" name="对象 1"/>
          <p:cNvGraphicFramePr/>
          <p:nvPr/>
        </p:nvGraphicFramePr>
        <p:xfrm>
          <a:off x="755650" y="908685"/>
          <a:ext cx="1884045" cy="407035"/>
        </p:xfrm>
        <a:graphic>
          <a:graphicData uri="http://schemas.openxmlformats.org/presentationml/2006/ole">
            <mc:AlternateContent xmlns:mc="http://schemas.openxmlformats.org/markup-compatibility/2006">
              <mc:Choice xmlns:v="urn:schemas-microsoft-com:vml" Requires="v">
                <p:oleObj spid="_x0000_s27653" name="" r:id="rId3" imgW="1016000" imgH="228600" progId="Equation.DSMT4">
                  <p:embed/>
                </p:oleObj>
              </mc:Choice>
              <mc:Fallback>
                <p:oleObj name="" r:id="rId3" imgW="1016000" imgH="228600" progId="Equation.DSMT4">
                  <p:embed/>
                  <p:pic>
                    <p:nvPicPr>
                      <p:cNvPr id="0" name="图片 2"/>
                      <p:cNvPicPr/>
                      <p:nvPr/>
                    </p:nvPicPr>
                    <p:blipFill>
                      <a:blip r:embed="rId4"/>
                      <a:stretch>
                        <a:fillRect/>
                      </a:stretch>
                    </p:blipFill>
                    <p:spPr>
                      <a:xfrm>
                        <a:off x="755650" y="908685"/>
                        <a:ext cx="1884045" cy="407035"/>
                      </a:xfrm>
                      <a:prstGeom prst="rect">
                        <a:avLst/>
                      </a:prstGeom>
                    </p:spPr>
                  </p:pic>
                </p:oleObj>
              </mc:Fallback>
            </mc:AlternateContent>
          </a:graphicData>
        </a:graphic>
      </p:graphicFrame>
      <p:graphicFrame>
        <p:nvGraphicFramePr>
          <p:cNvPr id="4" name="对象 3"/>
          <p:cNvGraphicFramePr/>
          <p:nvPr/>
        </p:nvGraphicFramePr>
        <p:xfrm>
          <a:off x="755650" y="3213100"/>
          <a:ext cx="7439660" cy="2554605"/>
        </p:xfrm>
        <a:graphic>
          <a:graphicData uri="http://schemas.openxmlformats.org/presentationml/2006/ole">
            <mc:AlternateContent xmlns:mc="http://schemas.openxmlformats.org/markup-compatibility/2006">
              <mc:Choice xmlns:v="urn:schemas-microsoft-com:vml" Requires="v">
                <p:oleObj spid="_x0000_s27654" name="" r:id="rId5" imgW="6045835" imgH="2307590" progId="Equation.DSMT4">
                  <p:embed/>
                </p:oleObj>
              </mc:Choice>
              <mc:Fallback>
                <p:oleObj name="" r:id="rId5" imgW="6045835" imgH="2307590" progId="Equation.DSMT4">
                  <p:embed/>
                  <p:pic>
                    <p:nvPicPr>
                      <p:cNvPr id="0" name="图片 4"/>
                      <p:cNvPicPr/>
                      <p:nvPr/>
                    </p:nvPicPr>
                    <p:blipFill>
                      <a:blip r:embed="rId6"/>
                      <a:stretch>
                        <a:fillRect/>
                      </a:stretch>
                    </p:blipFill>
                    <p:spPr>
                      <a:xfrm>
                        <a:off x="755650" y="3213100"/>
                        <a:ext cx="7439660" cy="255460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704"/>
                                        </p:tgtEl>
                                        <p:attrNameLst>
                                          <p:attrName>style.visibility</p:attrName>
                                        </p:attrNameLst>
                                      </p:cBhvr>
                                      <p:to>
                                        <p:strVal val="visible"/>
                                      </p:to>
                                    </p:set>
                                    <p:animEffect transition="in" filter="wipe(left)">
                                      <p:cBhvr>
                                        <p:cTn id="7" dur="500"/>
                                        <p:tgtEl>
                                          <p:spTgt spid="2970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35" name="内容占位符 77834"/>
          <p:cNvGraphicFramePr>
            <a:graphicFrameLocks noGrp="1"/>
          </p:cNvGraphicFramePr>
          <p:nvPr>
            <p:ph sz="quarter" idx="3"/>
          </p:nvPr>
        </p:nvGraphicFramePr>
        <p:xfrm>
          <a:off x="1907540" y="1844675"/>
          <a:ext cx="4030345" cy="964565"/>
        </p:xfrm>
        <a:graphic>
          <a:graphicData uri="http://schemas.openxmlformats.org/presentationml/2006/ole">
            <mc:AlternateContent xmlns:mc="http://schemas.openxmlformats.org/markup-compatibility/2006">
              <mc:Choice xmlns:v="urn:schemas-microsoft-com:vml" Requires="v">
                <p:oleObj spid="_x0000_s28676" name="" r:id="rId1" imgW="2171700" imgH="482600" progId="Equation.3">
                  <p:embed/>
                </p:oleObj>
              </mc:Choice>
              <mc:Fallback>
                <p:oleObj name="" r:id="rId1" imgW="2171700" imgH="482600" progId="Equation.3">
                  <p:embed/>
                  <p:pic>
                    <p:nvPicPr>
                      <p:cNvPr id="0" name="图片 3133"/>
                      <p:cNvPicPr/>
                      <p:nvPr/>
                    </p:nvPicPr>
                    <p:blipFill>
                      <a:blip r:embed="rId2"/>
                      <a:stretch>
                        <a:fillRect/>
                      </a:stretch>
                    </p:blipFill>
                    <p:spPr>
                      <a:xfrm>
                        <a:off x="1907540" y="1844675"/>
                        <a:ext cx="4030345" cy="964565"/>
                      </a:xfrm>
                      <a:prstGeom prst="rect">
                        <a:avLst/>
                      </a:prstGeom>
                      <a:noFill/>
                      <a:ln w="38100">
                        <a:miter/>
                      </a:ln>
                    </p:spPr>
                  </p:pic>
                </p:oleObj>
              </mc:Fallback>
            </mc:AlternateContent>
          </a:graphicData>
        </a:graphic>
      </p:graphicFrame>
      <p:sp>
        <p:nvSpPr>
          <p:cNvPr id="77839" name="文本占位符 77838"/>
          <p:cNvSpPr>
            <a:spLocks noGrp="1"/>
          </p:cNvSpPr>
          <p:nvPr>
            <p:ph type="body" sz="half" idx="1"/>
          </p:nvPr>
        </p:nvSpPr>
        <p:spPr>
          <a:xfrm>
            <a:off x="684213" y="476250"/>
            <a:ext cx="7773987" cy="5475288"/>
          </a:xfrm>
        </p:spPr>
        <p:txBody>
          <a:bodyPr/>
          <a:lstStyle/>
          <a:p>
            <a:pPr>
              <a:buClrTx/>
              <a:buSzTx/>
              <a:buFontTx/>
              <a:buNone/>
            </a:pPr>
            <a:r>
              <a:rPr lang="en-US" altLang="zh-CN" sz="2800" dirty="0">
                <a:ea typeface="黑体" panose="02010609060101010101" pitchFamily="2" charset="-122"/>
              </a:rPr>
              <a:t>⑵</a:t>
            </a: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为了进一步减少计算量，可用“感知器准则函数”中的样本修正法，样本序列可重复出现。</a:t>
            </a:r>
            <a:endPar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buClrTx/>
              <a:buSzTx/>
              <a:buFontTx/>
              <a:buNone/>
            </a:pPr>
            <a:r>
              <a:rPr lang="zh-CN" altLang="en-US" sz="2400" b="1" noProof="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算法可修改为</a:t>
            </a:r>
            <a:endParaRPr lang="zh-CN" altLang="en-US" sz="2400" b="1" noProof="0">
              <a:solidFill>
                <a:schemeClr val="bg2">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 name="对象 1"/>
          <p:cNvGraphicFramePr/>
          <p:nvPr/>
        </p:nvGraphicFramePr>
        <p:xfrm>
          <a:off x="1187450" y="3002280"/>
          <a:ext cx="6577965" cy="908050"/>
        </p:xfrm>
        <a:graphic>
          <a:graphicData uri="http://schemas.openxmlformats.org/presentationml/2006/ole">
            <mc:AlternateContent xmlns:mc="http://schemas.openxmlformats.org/markup-compatibility/2006">
              <mc:Choice xmlns:v="urn:schemas-microsoft-com:vml" Requires="v">
                <p:oleObj spid="_x0000_s28677" name="" r:id="rId3" imgW="3288665" imgH="482600" progId="Equation.DSMT4">
                  <p:embed/>
                </p:oleObj>
              </mc:Choice>
              <mc:Fallback>
                <p:oleObj name="" r:id="rId3" imgW="3288665" imgH="482600" progId="Equation.DSMT4">
                  <p:embed/>
                  <p:pic>
                    <p:nvPicPr>
                      <p:cNvPr id="0" name="图片 2"/>
                      <p:cNvPicPr/>
                      <p:nvPr/>
                    </p:nvPicPr>
                    <p:blipFill>
                      <a:blip r:embed="rId4"/>
                      <a:stretch>
                        <a:fillRect/>
                      </a:stretch>
                    </p:blipFill>
                    <p:spPr>
                      <a:xfrm>
                        <a:off x="1187450" y="3002280"/>
                        <a:ext cx="6577965" cy="908050"/>
                      </a:xfrm>
                      <a:prstGeom prst="rect">
                        <a:avLst/>
                      </a:prstGeom>
                    </p:spPr>
                  </p:pic>
                </p:oleObj>
              </mc:Fallback>
            </mc:AlternateContent>
          </a:graphicData>
        </a:graphic>
      </p:graphicFrame>
      <p:graphicFrame>
        <p:nvGraphicFramePr>
          <p:cNvPr id="4" name="对象 3"/>
          <p:cNvGraphicFramePr/>
          <p:nvPr/>
        </p:nvGraphicFramePr>
        <p:xfrm>
          <a:off x="996950" y="4149090"/>
          <a:ext cx="6958965" cy="1659890"/>
        </p:xfrm>
        <a:graphic>
          <a:graphicData uri="http://schemas.openxmlformats.org/presentationml/2006/ole">
            <mc:AlternateContent xmlns:mc="http://schemas.openxmlformats.org/markup-compatibility/2006">
              <mc:Choice xmlns:v="urn:schemas-microsoft-com:vml" Requires="v">
                <p:oleObj spid="_x0000_s28678" name="" r:id="rId5" imgW="3810000" imgH="876300" progId="Equation.DSMT4">
                  <p:embed/>
                </p:oleObj>
              </mc:Choice>
              <mc:Fallback>
                <p:oleObj name="" r:id="rId5" imgW="3810000" imgH="876300" progId="Equation.DSMT4">
                  <p:embed/>
                  <p:pic>
                    <p:nvPicPr>
                      <p:cNvPr id="0" name="图片 4"/>
                      <p:cNvPicPr/>
                      <p:nvPr/>
                    </p:nvPicPr>
                    <p:blipFill>
                      <a:blip r:embed="rId6"/>
                      <a:stretch>
                        <a:fillRect/>
                      </a:stretch>
                    </p:blipFill>
                    <p:spPr>
                      <a:xfrm>
                        <a:off x="996950" y="4149090"/>
                        <a:ext cx="6958965" cy="165989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39">
                                            <p:txEl>
                                              <p:pRg st="1" end="1"/>
                                            </p:txEl>
                                          </p:spTgt>
                                        </p:tgtEl>
                                        <p:attrNameLst>
                                          <p:attrName>style.visibility</p:attrName>
                                        </p:attrNameLst>
                                      </p:cBhvr>
                                      <p:to>
                                        <p:strVal val="visible"/>
                                      </p:to>
                                    </p:set>
                                    <p:anim calcmode="lin" valueType="num">
                                      <p:cBhvr additive="base">
                                        <p:cTn id="7" dur="500" fill="hold"/>
                                        <p:tgtEl>
                                          <p:spTgt spid="778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7835"/>
                                        </p:tgtEl>
                                        <p:attrNameLst>
                                          <p:attrName>style.visibility</p:attrName>
                                        </p:attrNameLst>
                                      </p:cBhvr>
                                      <p:to>
                                        <p:strVal val="visible"/>
                                      </p:to>
                                    </p:set>
                                    <p:animEffect transition="in" filter="wipe(left)">
                                      <p:cBhvr>
                                        <p:cTn id="13" dur="500"/>
                                        <p:tgtEl>
                                          <p:spTgt spid="7783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strips(downLef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文本占位符 88066"/>
          <p:cNvSpPr>
            <a:spLocks noGrp="1"/>
          </p:cNvSpPr>
          <p:nvPr>
            <p:ph type="body" sz="half" idx="1"/>
          </p:nvPr>
        </p:nvSpPr>
        <p:spPr>
          <a:xfrm>
            <a:off x="468313" y="404813"/>
            <a:ext cx="8207375" cy="5619750"/>
          </a:xfrm>
        </p:spPr>
        <p:txBody>
          <a:bodyPr/>
          <a:lstStyle/>
          <a:p>
            <a:pPr>
              <a:buClrTx/>
              <a:buSzTx/>
              <a:buFontTx/>
              <a:buNone/>
            </a:pPr>
            <a:r>
              <a:rPr lang="en-US" altLang="zh-CN" sz="2000">
                <a:latin typeface="Times New Roman" panose="02020603050405020304" pitchFamily="18" charset="0"/>
                <a:ea typeface="黑体" panose="02010609060101010101" pitchFamily="2" charset="-122"/>
              </a:rPr>
              <a:t> </a:t>
            </a:r>
            <a:r>
              <a:rPr lang="zh-CN" altLang="en-US" sz="2800" dirty="0">
                <a:solidFill>
                  <a:schemeClr val="bg2">
                    <a:lumMod val="60000"/>
                    <a:lumOff val="40000"/>
                  </a:schemeClr>
                </a:solidFill>
                <a:uFillTx/>
                <a:latin typeface="Times New Roman" panose="02020603050405020304" pitchFamily="18" charset="0"/>
                <a:ea typeface="黑体" panose="02010609060101010101" pitchFamily="2" charset="-122"/>
              </a:rPr>
              <a:t>例</a:t>
            </a:r>
            <a:r>
              <a:rPr lang="zh-CN" altLang="en-US" sz="2400" b="1">
                <a:latin typeface="Times New Roman" panose="02020603050405020304" pitchFamily="18" charset="0"/>
                <a:ea typeface="黑体" panose="02010609060101010101" pitchFamily="2" charset="-122"/>
              </a:rPr>
              <a:t> </a:t>
            </a:r>
            <a:r>
              <a:rPr lang="en-US" altLang="zh-CN" sz="2000" b="1">
                <a:latin typeface="Times New Roman" panose="02020603050405020304" pitchFamily="18" charset="0"/>
                <a:ea typeface="黑体" panose="02010609060101010101" pitchFamily="2" charset="-122"/>
              </a:rPr>
              <a:t>Y</a:t>
            </a:r>
            <a:r>
              <a:rPr lang="en-US" altLang="zh-CN" sz="2000" b="1" baseline="-25000">
                <a:latin typeface="Times New Roman" panose="02020603050405020304" pitchFamily="18" charset="0"/>
                <a:ea typeface="黑体" panose="02010609060101010101" pitchFamily="2" charset="-122"/>
              </a:rPr>
              <a:t>1</a:t>
            </a:r>
            <a:r>
              <a:rPr lang="en-US" altLang="zh-CN" sz="2000" b="1">
                <a:latin typeface="Times New Roman" panose="02020603050405020304" pitchFamily="18" charset="0"/>
                <a:ea typeface="黑体" panose="02010609060101010101" pitchFamily="2" charset="-122"/>
              </a:rPr>
              <a:t>={(0.2,0.7,1)</a:t>
            </a:r>
            <a:r>
              <a:rPr lang="en-US" altLang="zh-CN" sz="2000" b="1" baseline="30000">
                <a:latin typeface="Times New Roman" panose="02020603050405020304" pitchFamily="18" charset="0"/>
                <a:ea typeface="黑体" panose="02010609060101010101" pitchFamily="2" charset="-122"/>
              </a:rPr>
              <a:t>T</a:t>
            </a:r>
            <a:r>
              <a:rPr lang="en-US" altLang="zh-CN" sz="2000" b="1">
                <a:latin typeface="Times New Roman" panose="02020603050405020304" pitchFamily="18" charset="0"/>
                <a:ea typeface="黑体" panose="02010609060101010101" pitchFamily="2" charset="-122"/>
              </a:rPr>
              <a:t>,(0.3,0.3,1)</a:t>
            </a:r>
            <a:r>
              <a:rPr lang="en-US" altLang="zh-CN" sz="2000" b="1" baseline="30000">
                <a:latin typeface="Times New Roman" panose="02020603050405020304" pitchFamily="18" charset="0"/>
                <a:ea typeface="黑体" panose="02010609060101010101" pitchFamily="2" charset="-122"/>
              </a:rPr>
              <a:t>T</a:t>
            </a:r>
            <a:r>
              <a:rPr lang="en-US" altLang="zh-CN" sz="2000" b="1">
                <a:latin typeface="Times New Roman" panose="02020603050405020304" pitchFamily="18" charset="0"/>
                <a:ea typeface="黑体" panose="02010609060101010101" pitchFamily="2" charset="-122"/>
              </a:rPr>
              <a:t>,(0.4,0.5,1)</a:t>
            </a:r>
            <a:r>
              <a:rPr lang="en-US" altLang="zh-CN" sz="2000" b="1" baseline="30000">
                <a:latin typeface="Times New Roman" panose="02020603050405020304" pitchFamily="18" charset="0"/>
                <a:ea typeface="黑体" panose="02010609060101010101" pitchFamily="2" charset="-122"/>
              </a:rPr>
              <a:t>T</a:t>
            </a:r>
            <a:r>
              <a:rPr lang="en-US" altLang="zh-CN" sz="2000" b="1">
                <a:latin typeface="Times New Roman" panose="02020603050405020304" pitchFamily="18" charset="0"/>
                <a:ea typeface="黑体" panose="02010609060101010101" pitchFamily="2" charset="-122"/>
              </a:rPr>
              <a:t>,(0.6,0.5,1)</a:t>
            </a:r>
            <a:r>
              <a:rPr lang="en-US" altLang="zh-CN" sz="2000" b="1" baseline="30000">
                <a:latin typeface="Times New Roman" panose="02020603050405020304" pitchFamily="18" charset="0"/>
                <a:ea typeface="黑体" panose="02010609060101010101" pitchFamily="2" charset="-122"/>
              </a:rPr>
              <a:t>T</a:t>
            </a:r>
            <a:r>
              <a:rPr lang="en-US" altLang="zh-CN" sz="2000" b="1">
                <a:latin typeface="Times New Roman" panose="02020603050405020304" pitchFamily="18" charset="0"/>
                <a:ea typeface="黑体" panose="02010609060101010101" pitchFamily="2" charset="-122"/>
              </a:rPr>
              <a:t>,(0.1,0.4,1)</a:t>
            </a:r>
            <a:r>
              <a:rPr lang="en-US" altLang="zh-CN" sz="2000" b="1" baseline="30000">
                <a:latin typeface="Times New Roman" panose="02020603050405020304" pitchFamily="18" charset="0"/>
                <a:ea typeface="黑体" panose="02010609060101010101" pitchFamily="2" charset="-122"/>
              </a:rPr>
              <a:t>T</a:t>
            </a:r>
            <a:r>
              <a:rPr lang="en-US" altLang="zh-CN" sz="2000" b="1">
                <a:latin typeface="Times New Roman" panose="02020603050405020304" pitchFamily="18" charset="0"/>
                <a:ea typeface="黑体" panose="02010609060101010101" pitchFamily="2" charset="-122"/>
              </a:rPr>
              <a:t>}∈</a:t>
            </a:r>
            <a:r>
              <a:rPr lang="en-US" altLang="zh-CN" sz="2000" b="1" i="1">
                <a:latin typeface="Symbol" panose="05050102010706020507" pitchFamily="18" charset="2"/>
                <a:ea typeface="黑体" panose="02010609060101010101" pitchFamily="2" charset="-122"/>
              </a:rPr>
              <a:t>w</a:t>
            </a:r>
            <a:r>
              <a:rPr lang="en-US" altLang="zh-CN" sz="2000" b="1" baseline="-25000">
                <a:latin typeface="Times New Roman" panose="02020603050405020304" pitchFamily="18" charset="0"/>
                <a:ea typeface="黑体" panose="02010609060101010101" pitchFamily="2" charset="-122"/>
              </a:rPr>
              <a:t>1</a:t>
            </a:r>
            <a:endParaRPr lang="en-US" altLang="zh-CN" sz="2000" b="1">
              <a:latin typeface="Times New Roman" panose="02020603050405020304" pitchFamily="18" charset="0"/>
              <a:ea typeface="黑体" panose="02010609060101010101" pitchFamily="2" charset="-122"/>
            </a:endParaRPr>
          </a:p>
          <a:p>
            <a:pPr>
              <a:buClrTx/>
              <a:buSzTx/>
              <a:buFontTx/>
              <a:buNone/>
            </a:pPr>
            <a:r>
              <a:rPr lang="en-US" altLang="zh-CN" sz="2000" b="1">
                <a:latin typeface="Times New Roman" panose="02020603050405020304" pitchFamily="18" charset="0"/>
                <a:ea typeface="黑体" panose="02010609060101010101" pitchFamily="2" charset="-122"/>
              </a:rPr>
              <a:t>         Y</a:t>
            </a:r>
            <a:r>
              <a:rPr lang="en-US" altLang="zh-CN" sz="2000" b="1" baseline="-25000">
                <a:latin typeface="Times New Roman" panose="02020603050405020304" pitchFamily="18" charset="0"/>
                <a:ea typeface="黑体" panose="02010609060101010101" pitchFamily="2" charset="-122"/>
              </a:rPr>
              <a:t>2</a:t>
            </a:r>
            <a:r>
              <a:rPr lang="en-US" altLang="zh-CN" sz="2000" b="1">
                <a:latin typeface="Times New Roman" panose="02020603050405020304" pitchFamily="18" charset="0"/>
                <a:ea typeface="黑体" panose="02010609060101010101" pitchFamily="2" charset="-122"/>
              </a:rPr>
              <a:t>={(0.4,0.6,1)</a:t>
            </a:r>
            <a:r>
              <a:rPr lang="en-US" altLang="zh-CN" sz="2000" b="1" baseline="30000">
                <a:latin typeface="Times New Roman" panose="02020603050405020304" pitchFamily="18" charset="0"/>
                <a:ea typeface="黑体" panose="02010609060101010101" pitchFamily="2" charset="-122"/>
              </a:rPr>
              <a:t>T</a:t>
            </a:r>
            <a:r>
              <a:rPr lang="en-US" altLang="zh-CN" sz="2000" b="1">
                <a:latin typeface="Times New Roman" panose="02020603050405020304" pitchFamily="18" charset="0"/>
                <a:ea typeface="黑体" panose="02010609060101010101" pitchFamily="2" charset="-122"/>
              </a:rPr>
              <a:t>,(0.6,0.2,1)</a:t>
            </a:r>
            <a:r>
              <a:rPr lang="en-US" altLang="zh-CN" sz="2000" b="1" baseline="30000">
                <a:latin typeface="Times New Roman" panose="02020603050405020304" pitchFamily="18" charset="0"/>
                <a:ea typeface="黑体" panose="02010609060101010101" pitchFamily="2" charset="-122"/>
              </a:rPr>
              <a:t>T</a:t>
            </a:r>
            <a:r>
              <a:rPr lang="en-US" altLang="zh-CN" sz="2000" b="1">
                <a:latin typeface="Times New Roman" panose="02020603050405020304" pitchFamily="18" charset="0"/>
                <a:ea typeface="黑体" panose="02010609060101010101" pitchFamily="2" charset="-122"/>
              </a:rPr>
              <a:t>,(0.7,0.4,1)</a:t>
            </a:r>
            <a:r>
              <a:rPr lang="en-US" altLang="zh-CN" sz="2000" b="1" baseline="30000">
                <a:latin typeface="Times New Roman" panose="02020603050405020304" pitchFamily="18" charset="0"/>
                <a:ea typeface="黑体" panose="02010609060101010101" pitchFamily="2" charset="-122"/>
              </a:rPr>
              <a:t>T</a:t>
            </a:r>
            <a:r>
              <a:rPr lang="en-US" altLang="zh-CN" sz="2000" b="1">
                <a:latin typeface="Times New Roman" panose="02020603050405020304" pitchFamily="18" charset="0"/>
                <a:ea typeface="黑体" panose="02010609060101010101" pitchFamily="2" charset="-122"/>
              </a:rPr>
              <a:t>,(0.8,0.6,1)</a:t>
            </a:r>
            <a:r>
              <a:rPr lang="en-US" altLang="zh-CN" sz="2000" b="1" baseline="30000">
                <a:latin typeface="Times New Roman" panose="02020603050405020304" pitchFamily="18" charset="0"/>
                <a:ea typeface="黑体" panose="02010609060101010101" pitchFamily="2" charset="-122"/>
              </a:rPr>
              <a:t>T</a:t>
            </a:r>
            <a:r>
              <a:rPr lang="en-US" altLang="zh-CN" sz="2000" b="1">
                <a:latin typeface="Times New Roman" panose="02020603050405020304" pitchFamily="18" charset="0"/>
                <a:ea typeface="黑体" panose="02010609060101010101" pitchFamily="2" charset="-122"/>
              </a:rPr>
              <a:t>,(0.7,0.5,1)</a:t>
            </a:r>
            <a:r>
              <a:rPr lang="en-US" altLang="zh-CN" sz="2000" b="1" baseline="30000">
                <a:latin typeface="Times New Roman" panose="02020603050405020304" pitchFamily="18" charset="0"/>
                <a:ea typeface="黑体" panose="02010609060101010101" pitchFamily="2" charset="-122"/>
              </a:rPr>
              <a:t>T</a:t>
            </a:r>
            <a:r>
              <a:rPr lang="en-US" altLang="zh-CN" sz="2000" b="1">
                <a:latin typeface="Times New Roman" panose="02020603050405020304" pitchFamily="18" charset="0"/>
                <a:ea typeface="黑体" panose="02010609060101010101" pitchFamily="2" charset="-122"/>
              </a:rPr>
              <a:t>}∈</a:t>
            </a:r>
            <a:r>
              <a:rPr lang="en-US" altLang="zh-CN" sz="2000" b="1" i="1">
                <a:latin typeface="Symbol" panose="05050102010706020507" pitchFamily="18" charset="2"/>
                <a:ea typeface="黑体" panose="02010609060101010101" pitchFamily="2" charset="-122"/>
              </a:rPr>
              <a:t>w</a:t>
            </a:r>
            <a:r>
              <a:rPr lang="en-US" altLang="zh-CN" sz="2000" b="1" baseline="-25000">
                <a:latin typeface="Times New Roman" panose="02020603050405020304" pitchFamily="18" charset="0"/>
                <a:ea typeface="黑体" panose="02010609060101010101" pitchFamily="2" charset="-122"/>
              </a:rPr>
              <a:t>2</a:t>
            </a:r>
            <a:endParaRPr lang="en-US" altLang="zh-CN" sz="2000" b="1">
              <a:latin typeface="Times New Roman" panose="02020603050405020304" pitchFamily="18" charset="0"/>
              <a:ea typeface="黑体" panose="02010609060101010101" pitchFamily="2" charset="-122"/>
            </a:endParaRPr>
          </a:p>
          <a:p>
            <a:pPr>
              <a:lnSpc>
                <a:spcPct val="90000"/>
              </a:lnSpc>
              <a:buClrTx/>
              <a:buSzTx/>
              <a:buFontTx/>
              <a:buNone/>
            </a:pPr>
            <a:r>
              <a:rPr lang="en-US" altLang="zh-CN" sz="2400" b="1">
                <a:latin typeface="Times New Roman" panose="02020603050405020304" pitchFamily="18" charset="0"/>
                <a:ea typeface="黑体" panose="02010609060101010101" pitchFamily="2" charset="-122"/>
              </a:rPr>
              <a:t>     </a:t>
            </a:r>
            <a:r>
              <a:rPr lang="en-US" altLang="zh-CN" sz="2800" b="1">
                <a:latin typeface="Times New Roman" panose="02020603050405020304" pitchFamily="18" charset="0"/>
                <a:ea typeface="黑体" panose="02010609060101010101" pitchFamily="2" charset="-122"/>
              </a:rPr>
              <a:t> </a:t>
            </a:r>
            <a:r>
              <a:rPr lang="zh-CN" altLang="en-US" sz="2000" b="1" dirty="0">
                <a:latin typeface="Times New Roman" panose="02020603050405020304" pitchFamily="18" charset="0"/>
                <a:ea typeface="黑体" panose="02010609060101010101" pitchFamily="2" charset="-122"/>
              </a:rPr>
              <a:t>用最小平方误差</a:t>
            </a:r>
            <a:r>
              <a:rPr lang="en-US" altLang="zh-CN" sz="2000" b="1">
                <a:latin typeface="Times New Roman" panose="02020603050405020304" pitchFamily="18" charset="0"/>
                <a:ea typeface="黑体" panose="02010609060101010101" pitchFamily="2" charset="-122"/>
              </a:rPr>
              <a:t>(MSE)</a:t>
            </a:r>
            <a:r>
              <a:rPr lang="zh-CN" altLang="en-US" sz="2000" b="1" dirty="0">
                <a:latin typeface="Times New Roman" panose="02020603050405020304" pitchFamily="18" charset="0"/>
                <a:ea typeface="黑体" panose="02010609060101010101" pitchFamily="2" charset="-122"/>
              </a:rPr>
              <a:t>准则的伪逆矩阵寻找最优的</a:t>
            </a:r>
            <a:r>
              <a:rPr lang="en-US" altLang="zh-CN" sz="2000" b="1" i="1">
                <a:latin typeface="Times New Roman" panose="02020603050405020304" pitchFamily="18" charset="0"/>
                <a:ea typeface="黑体" panose="02010609060101010101" pitchFamily="2" charset="-122"/>
              </a:rPr>
              <a:t>a</a:t>
            </a:r>
            <a:r>
              <a:rPr lang="en-US" altLang="zh-CN" sz="2000" b="1" baseline="30000">
                <a:latin typeface="Times New Roman" panose="02020603050405020304" pitchFamily="18" charset="0"/>
                <a:ea typeface="黑体" panose="02010609060101010101" pitchFamily="2" charset="-122"/>
              </a:rPr>
              <a:t>*</a:t>
            </a:r>
            <a:r>
              <a:rPr lang="en-US" altLang="zh-CN" sz="2000" b="1">
                <a:latin typeface="Times New Roman" panose="02020603050405020304" pitchFamily="18" charset="0"/>
                <a:ea typeface="黑体" panose="02010609060101010101" pitchFamily="2" charset="-122"/>
              </a:rPr>
              <a:t> </a:t>
            </a:r>
            <a:r>
              <a:rPr lang="zh-CN" altLang="en-US" sz="2000" b="1" dirty="0">
                <a:latin typeface="Times New Roman" panose="02020603050405020304" pitchFamily="18" charset="0"/>
                <a:ea typeface="黑体" panose="02010609060101010101" pitchFamily="2" charset="-122"/>
              </a:rPr>
              <a:t>。</a:t>
            </a:r>
            <a:r>
              <a:rPr lang="zh-CN" altLang="en-US" sz="2800" b="1">
                <a:latin typeface="Times New Roman" panose="02020603050405020304" pitchFamily="18" charset="0"/>
                <a:ea typeface="黑体" panose="02010609060101010101" pitchFamily="2" charset="-122"/>
              </a:rPr>
              <a:t>                                                    </a:t>
            </a:r>
            <a:r>
              <a:rPr lang="zh-CN" altLang="en-US" sz="2800" b="1" dirty="0">
                <a:latin typeface="Times New Roman" panose="02020603050405020304" pitchFamily="18" charset="0"/>
                <a:ea typeface="黑体" panose="02010609060101010101" pitchFamily="2" charset="-122"/>
              </a:rPr>
              <a:t>          </a:t>
            </a:r>
            <a:endParaRPr lang="zh-CN" altLang="en-US" sz="2800" b="1" dirty="0">
              <a:latin typeface="Times New Roman" panose="02020603050405020304" pitchFamily="18" charset="0"/>
              <a:ea typeface="黑体" panose="02010609060101010101" pitchFamily="2" charset="-122"/>
            </a:endParaRPr>
          </a:p>
          <a:p>
            <a:pPr>
              <a:lnSpc>
                <a:spcPct val="90000"/>
              </a:lnSpc>
              <a:buClrTx/>
              <a:buSzTx/>
              <a:buFontTx/>
              <a:buNone/>
            </a:pPr>
            <a:r>
              <a:rPr lang="zh-CN" altLang="en-US" sz="2800" b="1">
                <a:latin typeface="Times New Roman" panose="02020603050405020304" pitchFamily="18" charset="0"/>
                <a:ea typeface="黑体" panose="02010609060101010101" pitchFamily="2" charset="-122"/>
              </a:rPr>
              <a:t>                                                     </a:t>
            </a:r>
            <a:r>
              <a:rPr lang="zh-CN" altLang="en-US" sz="2800" b="1" dirty="0">
                <a:latin typeface="Times New Roman" panose="02020603050405020304" pitchFamily="18" charset="0"/>
                <a:ea typeface="黑体" panose="02010609060101010101" pitchFamily="2" charset="-122"/>
              </a:rPr>
              <a:t>        </a:t>
            </a:r>
            <a:r>
              <a:rPr lang="en-US" altLang="zh-CN" sz="2000" b="1" i="1">
                <a:latin typeface="Times New Roman" panose="02020603050405020304" pitchFamily="18" charset="0"/>
                <a:ea typeface="黑体" panose="02010609060101010101" pitchFamily="2" charset="-122"/>
              </a:rPr>
              <a:t>Y</a:t>
            </a:r>
            <a:r>
              <a:rPr lang="zh-CN" altLang="en-US" sz="2000" b="1" dirty="0">
                <a:latin typeface="Times New Roman" panose="02020603050405020304" pitchFamily="18" charset="0"/>
                <a:ea typeface="黑体" panose="02010609060101010101" pitchFamily="2" charset="-122"/>
              </a:rPr>
              <a:t>为</a:t>
            </a:r>
            <a:r>
              <a:rPr lang="en-US" altLang="zh-CN" sz="2000" b="1">
                <a:latin typeface="Times New Roman" panose="02020603050405020304" pitchFamily="18" charset="0"/>
                <a:ea typeface="黑体" panose="02010609060101010101" pitchFamily="2" charset="-122"/>
              </a:rPr>
              <a:t>10×3</a:t>
            </a:r>
            <a:r>
              <a:rPr lang="zh-CN" altLang="en-US" sz="2000" b="1" dirty="0">
                <a:latin typeface="Times New Roman" panose="02020603050405020304" pitchFamily="18" charset="0"/>
                <a:ea typeface="黑体" panose="02010609060101010101" pitchFamily="2" charset="-122"/>
              </a:rPr>
              <a:t>矩阵</a:t>
            </a:r>
            <a:endParaRPr lang="zh-CN" altLang="en-US" sz="2000" b="1" dirty="0">
              <a:latin typeface="Times New Roman" panose="02020603050405020304" pitchFamily="18" charset="0"/>
              <a:ea typeface="黑体" panose="02010609060101010101" pitchFamily="2" charset="-122"/>
            </a:endParaRPr>
          </a:p>
          <a:p>
            <a:pPr>
              <a:lnSpc>
                <a:spcPct val="90000"/>
              </a:lnSpc>
              <a:buClrTx/>
              <a:buSzTx/>
              <a:buFontTx/>
              <a:buNone/>
            </a:pPr>
            <a:r>
              <a:rPr lang="zh-CN" altLang="en-US" sz="2000" b="1" dirty="0">
                <a:latin typeface="Times New Roman" panose="02020603050405020304" pitchFamily="18" charset="0"/>
                <a:ea typeface="黑体" panose="02010609060101010101" pitchFamily="2" charset="-122"/>
              </a:rPr>
              <a:t> </a:t>
            </a:r>
            <a:r>
              <a:rPr lang="zh-CN" altLang="en-US" sz="2000" b="1">
                <a:latin typeface="Times New Roman" panose="02020603050405020304" pitchFamily="18" charset="0"/>
                <a:ea typeface="黑体" panose="02010609060101010101" pitchFamily="2" charset="-122"/>
              </a:rPr>
              <a:t>                                                                          </a:t>
            </a:r>
            <a:r>
              <a:rPr lang="zh-CN" altLang="en-US" sz="2000" b="1" dirty="0">
                <a:latin typeface="Times New Roman" panose="02020603050405020304" pitchFamily="18" charset="0"/>
                <a:ea typeface="黑体" panose="02010609060101010101" pitchFamily="2" charset="-122"/>
              </a:rPr>
              <a:t>          </a:t>
            </a:r>
            <a:r>
              <a:rPr lang="en-US" altLang="zh-CN" sz="2000" b="1" i="1">
                <a:latin typeface="Times New Roman" panose="02020603050405020304" pitchFamily="18" charset="0"/>
                <a:ea typeface="黑体" panose="02010609060101010101" pitchFamily="2" charset="-122"/>
              </a:rPr>
              <a:t>Y</a:t>
            </a:r>
            <a:r>
              <a:rPr lang="en-US" altLang="zh-CN" sz="2000" b="1" i="1" baseline="30000">
                <a:latin typeface="Times New Roman" panose="02020603050405020304" pitchFamily="18" charset="0"/>
                <a:ea typeface="黑体" panose="02010609060101010101" pitchFamily="2" charset="-122"/>
              </a:rPr>
              <a:t>T</a:t>
            </a:r>
            <a:r>
              <a:rPr lang="zh-CN" altLang="en-US" sz="2000" b="1" dirty="0">
                <a:latin typeface="Times New Roman" panose="02020603050405020304" pitchFamily="18" charset="0"/>
                <a:ea typeface="黑体" panose="02010609060101010101" pitchFamily="2" charset="-122"/>
              </a:rPr>
              <a:t>为</a:t>
            </a:r>
            <a:r>
              <a:rPr lang="en-US" altLang="zh-CN" sz="2000" b="1">
                <a:latin typeface="Times New Roman" panose="02020603050405020304" pitchFamily="18" charset="0"/>
                <a:ea typeface="黑体" panose="02010609060101010101" pitchFamily="2" charset="-122"/>
              </a:rPr>
              <a:t>3×10</a:t>
            </a:r>
            <a:r>
              <a:rPr lang="zh-CN" altLang="en-US" sz="2000" b="1" dirty="0">
                <a:latin typeface="Times New Roman" panose="02020603050405020304" pitchFamily="18" charset="0"/>
                <a:ea typeface="黑体" panose="02010609060101010101" pitchFamily="2" charset="-122"/>
              </a:rPr>
              <a:t>矩阵</a:t>
            </a:r>
            <a:endParaRPr lang="zh-CN" altLang="en-US" sz="2000" b="1" dirty="0">
              <a:latin typeface="Times New Roman" panose="02020603050405020304" pitchFamily="18" charset="0"/>
              <a:ea typeface="黑体" panose="02010609060101010101" pitchFamily="2" charset="-122"/>
            </a:endParaRPr>
          </a:p>
          <a:p>
            <a:pPr>
              <a:lnSpc>
                <a:spcPct val="90000"/>
              </a:lnSpc>
              <a:buClrTx/>
              <a:buSzTx/>
              <a:buFontTx/>
              <a:buNone/>
            </a:pPr>
            <a:r>
              <a:rPr lang="zh-CN" altLang="en-US" sz="2000" b="1" dirty="0">
                <a:latin typeface="Times New Roman" panose="02020603050405020304" pitchFamily="18" charset="0"/>
                <a:ea typeface="黑体" panose="02010609060101010101" pitchFamily="2" charset="-122"/>
              </a:rPr>
              <a:t>                                                                                     </a:t>
            </a:r>
            <a:r>
              <a:rPr lang="en-US" altLang="zh-CN" sz="2000" b="1" i="1">
                <a:latin typeface="Times New Roman" panose="02020603050405020304" pitchFamily="18" charset="0"/>
                <a:ea typeface="黑体" panose="02010609060101010101" pitchFamily="2" charset="-122"/>
              </a:rPr>
              <a:t>b</a:t>
            </a:r>
            <a:r>
              <a:rPr lang="zh-CN" altLang="en-US" sz="2000" b="1" dirty="0">
                <a:latin typeface="Times New Roman" panose="02020603050405020304" pitchFamily="18" charset="0"/>
                <a:ea typeface="黑体" panose="02010609060101010101" pitchFamily="2" charset="-122"/>
              </a:rPr>
              <a:t>为</a:t>
            </a:r>
            <a:r>
              <a:rPr lang="en-US" altLang="zh-CN" sz="2000" b="1">
                <a:latin typeface="Times New Roman" panose="02020603050405020304" pitchFamily="18" charset="0"/>
                <a:ea typeface="黑体" panose="02010609060101010101" pitchFamily="2" charset="-122"/>
              </a:rPr>
              <a:t>10×1</a:t>
            </a:r>
            <a:r>
              <a:rPr lang="zh-CN" altLang="en-US" sz="2000" b="1" dirty="0">
                <a:latin typeface="Times New Roman" panose="02020603050405020304" pitchFamily="18" charset="0"/>
                <a:ea typeface="黑体" panose="02010609060101010101" pitchFamily="2" charset="-122"/>
              </a:rPr>
              <a:t>列向量</a:t>
            </a:r>
            <a:endParaRPr lang="zh-CN" altLang="en-US" sz="2000" b="1" dirty="0">
              <a:latin typeface="Times New Roman" panose="02020603050405020304" pitchFamily="18" charset="0"/>
              <a:ea typeface="黑体" panose="02010609060101010101" pitchFamily="2" charset="-122"/>
            </a:endParaRPr>
          </a:p>
        </p:txBody>
      </p:sp>
      <p:graphicFrame>
        <p:nvGraphicFramePr>
          <p:cNvPr id="88068" name="内容占位符 88067"/>
          <p:cNvGraphicFramePr>
            <a:graphicFrameLocks noGrp="1"/>
          </p:cNvGraphicFramePr>
          <p:nvPr>
            <p:ph sz="half" idx="2"/>
          </p:nvPr>
        </p:nvGraphicFramePr>
        <p:xfrm>
          <a:off x="682943" y="2089468"/>
          <a:ext cx="4399915" cy="4719320"/>
        </p:xfrm>
        <a:graphic>
          <a:graphicData uri="http://schemas.openxmlformats.org/presentationml/2006/ole">
            <mc:AlternateContent xmlns:mc="http://schemas.openxmlformats.org/markup-compatibility/2006">
              <mc:Choice xmlns:v="urn:schemas-microsoft-com:vml" Requires="v">
                <p:oleObj spid="_x0000_s29698" name="" r:id="rId1" imgW="2628900" imgH="2819400" progId="Equation.3">
                  <p:embed/>
                </p:oleObj>
              </mc:Choice>
              <mc:Fallback>
                <p:oleObj name="" r:id="rId1" imgW="2628900" imgH="2819400" progId="Equation.3">
                  <p:embed/>
                  <p:pic>
                    <p:nvPicPr>
                      <p:cNvPr id="0" name="图片 3134"/>
                      <p:cNvPicPr/>
                      <p:nvPr/>
                    </p:nvPicPr>
                    <p:blipFill>
                      <a:blip r:embed="rId2"/>
                      <a:stretch>
                        <a:fillRect/>
                      </a:stretch>
                    </p:blipFill>
                    <p:spPr>
                      <a:xfrm>
                        <a:off x="682943" y="2089468"/>
                        <a:ext cx="4399915" cy="4719320"/>
                      </a:xfrm>
                      <a:prstGeom prst="rect">
                        <a:avLst/>
                      </a:prstGeom>
                      <a:noFill/>
                      <a:ln w="38100">
                        <a:miter/>
                      </a:ln>
                    </p:spPr>
                  </p:pic>
                </p:oleObj>
              </mc:Fallback>
            </mc:AlternateContent>
          </a:graphicData>
        </a:graphic>
      </p:graphicFrame>
      <p:pic>
        <p:nvPicPr>
          <p:cNvPr id="88071" name="图片 88070" descr="2005-10-22 08;32;57"/>
          <p:cNvPicPr>
            <a:picLocks noChangeAspect="1"/>
          </p:cNvPicPr>
          <p:nvPr/>
        </p:nvPicPr>
        <p:blipFill>
          <a:blip r:embed="rId3">
            <a:lum contrast="36000"/>
          </a:blip>
          <a:srcRect r="2242" b="10739"/>
          <a:stretch>
            <a:fillRect/>
          </a:stretch>
        </p:blipFill>
        <p:spPr>
          <a:xfrm>
            <a:off x="5795963" y="2881948"/>
            <a:ext cx="3095625" cy="2490787"/>
          </a:xfrm>
          <a:prstGeom prst="rect">
            <a:avLst/>
          </a:prstGeom>
          <a:noFill/>
          <a:ln w="9525">
            <a:noFill/>
          </a:ln>
        </p:spPr>
      </p:pic>
      <p:sp>
        <p:nvSpPr>
          <p:cNvPr id="88073" name="矩形 88072"/>
          <p:cNvSpPr/>
          <p:nvPr/>
        </p:nvSpPr>
        <p:spPr>
          <a:xfrm>
            <a:off x="5724525" y="5445125"/>
            <a:ext cx="3155950" cy="642938"/>
          </a:xfrm>
          <a:prstGeom prst="rect">
            <a:avLst/>
          </a:prstGeom>
          <a:noFill/>
          <a:ln w="9525">
            <a:noFill/>
          </a:ln>
        </p:spPr>
        <p:txBody>
          <a:bodyPr wrap="none" anchor="t" anchorCtr="0">
            <a:spAutoFit/>
          </a:bodyPr>
          <a:lstStyle/>
          <a:p>
            <a:pPr>
              <a:lnSpc>
                <a:spcPct val="90000"/>
              </a:lnSpc>
              <a:spcBef>
                <a:spcPct val="20000"/>
              </a:spcBef>
            </a:pPr>
            <a:r>
              <a:rPr lang="zh-CN" altLang="en-US" dirty="0">
                <a:latin typeface="Arial" panose="020B0604020202020204" pitchFamily="34" charset="0"/>
                <a:ea typeface="黑体" panose="02010609060101010101" pitchFamily="2" charset="-122"/>
              </a:rPr>
              <a:t>这是十个样本不是完全线性可</a:t>
            </a:r>
            <a:endParaRPr lang="zh-CN" altLang="en-US" dirty="0">
              <a:latin typeface="Arial" panose="020B0604020202020204" pitchFamily="34" charset="0"/>
              <a:ea typeface="黑体" panose="02010609060101010101" pitchFamily="2" charset="-122"/>
            </a:endParaRPr>
          </a:p>
          <a:p>
            <a:pPr>
              <a:lnSpc>
                <a:spcPct val="90000"/>
              </a:lnSpc>
              <a:spcBef>
                <a:spcPct val="20000"/>
              </a:spcBef>
            </a:pPr>
            <a:r>
              <a:rPr lang="zh-CN" altLang="en-US" dirty="0">
                <a:latin typeface="Arial" panose="020B0604020202020204" pitchFamily="34" charset="0"/>
                <a:ea typeface="黑体" panose="02010609060101010101" pitchFamily="2" charset="-122"/>
              </a:rPr>
              <a:t>分的例子。</a:t>
            </a:r>
            <a:endParaRPr lang="zh-CN" altLang="en-US" dirty="0">
              <a:latin typeface="Arial" panose="020B0604020202020204" pitchFamily="34" charset="0"/>
              <a:ea typeface="黑体" panose="02010609060101010101" pitchFamily="2" charset="-122"/>
            </a:endParaRPr>
          </a:p>
        </p:txBody>
      </p:sp>
      <p:sp>
        <p:nvSpPr>
          <p:cNvPr id="88074" name="矩形 88073"/>
          <p:cNvSpPr/>
          <p:nvPr/>
        </p:nvSpPr>
        <p:spPr>
          <a:xfrm flipH="1">
            <a:off x="5652135" y="4004945"/>
            <a:ext cx="522605" cy="245110"/>
          </a:xfrm>
          <a:prstGeom prst="rect">
            <a:avLst/>
          </a:prstGeom>
          <a:noFill/>
          <a:ln w="9525">
            <a:noFill/>
          </a:ln>
        </p:spPr>
        <p:txBody>
          <a:bodyPr wrap="square" anchor="t" anchorCtr="0">
            <a:spAutoFit/>
          </a:bodyPr>
          <a:lstStyle/>
          <a:p>
            <a:r>
              <a:rPr lang="en-US" altLang="zh-CN" sz="1000">
                <a:latin typeface="Times New Roman" panose="02020603050405020304" pitchFamily="18" charset="0"/>
                <a:ea typeface="黑体" panose="02010609060101010101" pitchFamily="2" charset="-122"/>
              </a:rPr>
              <a:t>0.5</a:t>
            </a:r>
            <a:endParaRPr lang="en-US" altLang="zh-CN" sz="1000">
              <a:latin typeface="Times New Roman" panose="02020603050405020304" pitchFamily="18" charset="0"/>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8071"/>
                                        </p:tgtEl>
                                        <p:attrNameLst>
                                          <p:attrName>style.visibility</p:attrName>
                                        </p:attrNameLst>
                                      </p:cBhvr>
                                      <p:to>
                                        <p:strVal val="visible"/>
                                      </p:to>
                                    </p:set>
                                    <p:animEffect transition="in" filter="strips(downLeft)">
                                      <p:cBhvr>
                                        <p:cTn id="7" dur="500"/>
                                        <p:tgtEl>
                                          <p:spTgt spid="880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80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807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8067">
                                            <p:txEl>
                                              <p:pRg st="3" end="3"/>
                                            </p:txEl>
                                          </p:spTgt>
                                        </p:tgtEl>
                                        <p:attrNameLst>
                                          <p:attrName>style.visibility</p:attrName>
                                        </p:attrNameLst>
                                      </p:cBhvr>
                                      <p:to>
                                        <p:strVal val="visible"/>
                                      </p:to>
                                    </p:set>
                                    <p:animEffect transition="in" filter="wipe(left)">
                                      <p:cBhvr>
                                        <p:cTn id="20" dur="500"/>
                                        <p:tgtEl>
                                          <p:spTgt spid="88067">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88067">
                                            <p:txEl>
                                              <p:pRg st="4" end="4"/>
                                            </p:txEl>
                                          </p:spTgt>
                                        </p:tgtEl>
                                        <p:attrNameLst>
                                          <p:attrName>style.visibility</p:attrName>
                                        </p:attrNameLst>
                                      </p:cBhvr>
                                      <p:to>
                                        <p:strVal val="visible"/>
                                      </p:to>
                                    </p:set>
                                    <p:animEffect transition="in" filter="wipe(left)">
                                      <p:cBhvr>
                                        <p:cTn id="23" dur="500"/>
                                        <p:tgtEl>
                                          <p:spTgt spid="88067">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88067">
                                            <p:txEl>
                                              <p:pRg st="5" end="5"/>
                                            </p:txEl>
                                          </p:spTgt>
                                        </p:tgtEl>
                                        <p:attrNameLst>
                                          <p:attrName>style.visibility</p:attrName>
                                        </p:attrNameLst>
                                      </p:cBhvr>
                                      <p:to>
                                        <p:strVal val="visible"/>
                                      </p:to>
                                    </p:set>
                                    <p:animEffect transition="in" filter="wipe(left)">
                                      <p:cBhvr>
                                        <p:cTn id="26" dur="500"/>
                                        <p:tgtEl>
                                          <p:spTgt spid="8806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nodeType="clickEffect">
                                  <p:stCondLst>
                                    <p:cond delay="0"/>
                                  </p:stCondLst>
                                  <p:childTnLst>
                                    <p:set>
                                      <p:cBhvr>
                                        <p:cTn id="30" dur="1" fill="hold">
                                          <p:stCondLst>
                                            <p:cond delay="0"/>
                                          </p:stCondLst>
                                        </p:cTn>
                                        <p:tgtEl>
                                          <p:spTgt spid="88068"/>
                                        </p:tgtEl>
                                        <p:attrNameLst>
                                          <p:attrName>style.visibility</p:attrName>
                                        </p:attrNameLst>
                                      </p:cBhvr>
                                      <p:to>
                                        <p:strVal val="visible"/>
                                      </p:to>
                                    </p:set>
                                    <p:animEffect transition="in" filter="strips(downLeft)">
                                      <p:cBhvr>
                                        <p:cTn id="31"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3" grpId="0"/>
      <p:bldP spid="88073" grpId="1"/>
      <p:bldP spid="88074" grpId="0"/>
      <p:bldP spid="88074"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660400" y="2448052"/>
            <a:ext cx="3019044" cy="824485"/>
          </a:xfrm>
          <a:custGeom>
            <a:avLst/>
            <a:gdLst/>
            <a:ahLst/>
            <a:cxnLst/>
            <a:rect l="0" t="0" r="0" b="0"/>
            <a:pathLst>
              <a:path w="3019044" h="824485">
                <a:moveTo>
                  <a:pt x="0" y="824484"/>
                </a:moveTo>
                <a:lnTo>
                  <a:pt x="3019043" y="824484"/>
                </a:lnTo>
                <a:lnTo>
                  <a:pt x="3019043"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23410" y="2492882"/>
            <a:ext cx="647701" cy="568454"/>
          </a:xfrm>
          <a:custGeom>
            <a:avLst/>
            <a:gdLst/>
            <a:ahLst/>
            <a:cxnLst/>
            <a:rect l="0" t="0" r="0" b="0"/>
            <a:pathLst>
              <a:path w="647701" h="568454">
                <a:moveTo>
                  <a:pt x="0" y="142113"/>
                </a:moveTo>
                <a:lnTo>
                  <a:pt x="363475" y="142113"/>
                </a:lnTo>
                <a:lnTo>
                  <a:pt x="363475" y="0"/>
                </a:lnTo>
                <a:lnTo>
                  <a:pt x="647700" y="284226"/>
                </a:lnTo>
                <a:lnTo>
                  <a:pt x="363475" y="568453"/>
                </a:lnTo>
                <a:lnTo>
                  <a:pt x="363475" y="426340"/>
                </a:lnTo>
                <a:lnTo>
                  <a:pt x="0" y="426340"/>
                </a:lnTo>
                <a:close/>
              </a:path>
            </a:pathLst>
          </a:custGeom>
          <a:solidFill>
            <a:srgbClr val="000000">
              <a:alpha val="0"/>
            </a:srgbClr>
          </a:solidFill>
          <a:ln w="127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4815585" y="2338705"/>
            <a:ext cx="3678938" cy="876301"/>
          </a:xfrm>
          <a:custGeom>
            <a:avLst/>
            <a:gdLst/>
            <a:ahLst/>
            <a:cxnLst/>
            <a:rect l="0" t="0" r="0" b="0"/>
            <a:pathLst>
              <a:path w="3678938" h="876301">
                <a:moveTo>
                  <a:pt x="0" y="876300"/>
                </a:moveTo>
                <a:lnTo>
                  <a:pt x="3678937" y="876300"/>
                </a:lnTo>
                <a:lnTo>
                  <a:pt x="3678937" y="0"/>
                </a:lnTo>
                <a:lnTo>
                  <a:pt x="0" y="0"/>
                </a:lnTo>
                <a:close/>
              </a:path>
            </a:pathLst>
          </a:custGeom>
          <a:solidFill>
            <a:srgbClr val="000000">
              <a:alpha val="0"/>
            </a:srgbClr>
          </a:solidFill>
          <a:ln w="254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826508" y="3422903"/>
            <a:ext cx="4128516" cy="2709674"/>
          </a:xfrm>
          <a:custGeom>
            <a:avLst/>
            <a:gdLst/>
            <a:ahLst/>
            <a:cxnLst/>
            <a:rect l="0" t="0" r="0" b="0"/>
            <a:pathLst>
              <a:path w="4128516" h="2709674">
                <a:moveTo>
                  <a:pt x="0" y="2709673"/>
                </a:moveTo>
                <a:lnTo>
                  <a:pt x="4128515" y="2709673"/>
                </a:lnTo>
                <a:lnTo>
                  <a:pt x="4128515"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ws_E32D.tmp"/>
          <p:cNvPicPr/>
          <p:nvPr/>
        </p:nvPicPr>
        <p:blipFill>
          <a:blip r:embed="rId1" cstate="print"/>
          <a:stretch>
            <a:fillRect/>
          </a:stretch>
        </p:blipFill>
        <p:spPr>
          <a:xfrm>
            <a:off x="678815" y="2421255"/>
            <a:ext cx="3035300" cy="850900"/>
          </a:xfrm>
          <a:prstGeom prst="rect">
            <a:avLst/>
          </a:prstGeom>
        </p:spPr>
      </p:pic>
      <p:pic>
        <p:nvPicPr>
          <p:cNvPr id="7" name="图片 6" descr="ws_E33D.tmp"/>
          <p:cNvPicPr/>
          <p:nvPr/>
        </p:nvPicPr>
        <p:blipFill>
          <a:blip r:embed="rId2" cstate="print"/>
          <a:stretch>
            <a:fillRect/>
          </a:stretch>
        </p:blipFill>
        <p:spPr>
          <a:xfrm>
            <a:off x="673100" y="4419600"/>
            <a:ext cx="2946400" cy="863600"/>
          </a:xfrm>
          <a:prstGeom prst="rect">
            <a:avLst/>
          </a:prstGeom>
        </p:spPr>
      </p:pic>
      <p:pic>
        <p:nvPicPr>
          <p:cNvPr id="8" name="图片 7" descr="ws_E33E.tmp"/>
          <p:cNvPicPr/>
          <p:nvPr/>
        </p:nvPicPr>
        <p:blipFill>
          <a:blip r:embed="rId3" cstate="print"/>
          <a:stretch>
            <a:fillRect/>
          </a:stretch>
        </p:blipFill>
        <p:spPr>
          <a:xfrm>
            <a:off x="4780915" y="2338705"/>
            <a:ext cx="3683000" cy="876300"/>
          </a:xfrm>
          <a:prstGeom prst="rect">
            <a:avLst/>
          </a:prstGeom>
        </p:spPr>
      </p:pic>
      <p:sp>
        <p:nvSpPr>
          <p:cNvPr id="31" name="TextBox 30"/>
          <p:cNvSpPr txBox="1"/>
          <p:nvPr/>
        </p:nvSpPr>
        <p:spPr>
          <a:xfrm>
            <a:off x="323369" y="621047"/>
            <a:ext cx="6796732" cy="1756891"/>
          </a:xfrm>
          <a:prstGeom prst="rect">
            <a:avLst/>
          </a:prstGeom>
          <a:noFill/>
        </p:spPr>
        <p:txBody>
          <a:bodyPr vert="horz" wrap="none" lIns="0" tIns="0" rIns="0" bIns="0" rtlCol="0">
            <a:spAutoFit/>
          </a:bodyPr>
          <a:lstStyle/>
          <a:p>
            <a:pPr marL="0" marR="0" lvl="0" indent="0" defTabSz="914400" eaLnBrk="1" fontAlgn="auto" latinLnBrk="0" hangingPunct="1">
              <a:lnSpc>
                <a:spcPts val="2910"/>
              </a:lnSpc>
              <a:buClrTx/>
              <a:buSzTx/>
              <a:buNone/>
              <a:tabLst>
                <a:tab pos="304800" algn="l"/>
              </a:tabLst>
              <a:defRPr/>
            </a:pPr>
            <a:r>
              <a:rPr lang="zh-CN" altLang="en-US" sz="2795">
                <a:solidFill>
                  <a:srgbClr val="000000"/>
                </a:solidFill>
                <a:latin typeface="微软雅黑" panose="020B0503020204020204" charset="-122"/>
              </a:rPr>
              <a:t>类别不平衡 </a:t>
            </a:r>
            <a:r>
              <a:rPr lang="en-US" altLang="zh-CN" sz="2400">
                <a:solidFill>
                  <a:srgbClr val="000000"/>
                </a:solidFill>
                <a:latin typeface="Times New Roman" panose="02020603050405020304"/>
              </a:rPr>
              <a:t>(class-imbalance)</a:t>
            </a:r>
            <a:endParaRPr lang="en-US" altLang="zh-CN" sz="240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304800" algn="l"/>
              </a:tabLst>
              <a:defRPr/>
            </a:pPr>
            <a:endParaRPr lang="en-US" altLang="zh-CN" sz="240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304800" algn="l"/>
              </a:tabLst>
              <a:defRPr/>
            </a:pPr>
            <a:endParaRPr lang="en-US" altLang="zh-CN" sz="240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304800" algn="l"/>
              </a:tabLst>
              <a:defRPr/>
            </a:pPr>
            <a:endParaRPr lang="en-US" altLang="zh-CN" sz="2400">
              <a:solidFill>
                <a:srgbClr val="000000"/>
              </a:solidFill>
              <a:latin typeface="Times New Roman" panose="02020603050405020304"/>
            </a:endParaRPr>
          </a:p>
          <a:p>
            <a:pPr marL="0" marR="0" lvl="0" indent="0" defTabSz="914400" eaLnBrk="1" fontAlgn="auto" latinLnBrk="0" hangingPunct="1">
              <a:lnSpc>
                <a:spcPts val="2915"/>
              </a:lnSpc>
              <a:buClrTx/>
              <a:buSzTx/>
              <a:buNone/>
              <a:tabLst>
                <a:tab pos="304800" algn="l"/>
              </a:tabLst>
              <a:defRPr/>
            </a:pPr>
            <a:r>
              <a:rPr lang="en-US" altLang="zh-CN" sz="2400">
                <a:solidFill>
                  <a:srgbClr val="000000"/>
                </a:solidFill>
                <a:latin typeface="Times New Roman" panose="02020603050405020304"/>
              </a:rPr>
              <a:t>	</a:t>
            </a:r>
            <a:r>
              <a:rPr lang="zh-CN" altLang="en-US" sz="2195">
                <a:solidFill>
                  <a:srgbClr val="0000FF"/>
                </a:solidFill>
                <a:latin typeface="微软雅黑" panose="020B0503020204020204" charset="-122"/>
              </a:rPr>
              <a:t>不同类别的样本比例相差很大；“小类”往往更重要</a:t>
            </a:r>
            <a:endParaRPr lang="zh-CN" altLang="en-US" sz="2195">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304800" algn="l"/>
              </a:tabLst>
              <a:defRPr/>
            </a:pPr>
            <a:endParaRPr lang="zh-CN" altLang="en-US" sz="2195">
              <a:solidFill>
                <a:srgbClr val="0000FF"/>
              </a:solidFill>
              <a:latin typeface="微软雅黑" panose="020B0503020204020204" charset="-122"/>
            </a:endParaRPr>
          </a:p>
          <a:p>
            <a:pPr marL="0" marR="0" lvl="0" indent="0" defTabSz="914400" eaLnBrk="1" fontAlgn="auto" latinLnBrk="0" hangingPunct="1">
              <a:lnSpc>
                <a:spcPts val="1000"/>
              </a:lnSpc>
              <a:buClrTx/>
              <a:buSzTx/>
              <a:buNone/>
              <a:tabLst>
                <a:tab pos="304800" algn="l"/>
              </a:tabLst>
              <a:defRPr/>
            </a:pPr>
            <a:endParaRPr lang="zh-CN" altLang="en-US" sz="2195">
              <a:solidFill>
                <a:srgbClr val="0000FF"/>
              </a:solidFill>
              <a:latin typeface="微软雅黑" panose="020B0503020204020204" charset="-122"/>
            </a:endParaRPr>
          </a:p>
          <a:p>
            <a:pPr marL="0" marR="0" lvl="0" indent="0" defTabSz="914400" eaLnBrk="1" fontAlgn="auto" latinLnBrk="0" hangingPunct="1">
              <a:lnSpc>
                <a:spcPts val="2860"/>
              </a:lnSpc>
              <a:buClrTx/>
              <a:buSzTx/>
              <a:buNone/>
              <a:tabLst>
                <a:tab pos="304800" algn="l"/>
              </a:tabLst>
              <a:defRPr/>
            </a:pPr>
            <a:r>
              <a:rPr lang="zh-CN" altLang="en-US" sz="2195">
                <a:solidFill>
                  <a:srgbClr val="0000FF"/>
                </a:solidFill>
                <a:latin typeface="微软雅黑" panose="020B0503020204020204" charset="-122"/>
              </a:rPr>
              <a:t>	</a:t>
            </a:r>
            <a:r>
              <a:rPr lang="zh-CN" altLang="en-US" sz="2400">
                <a:solidFill>
                  <a:srgbClr val="000000"/>
                </a:solidFill>
                <a:latin typeface="微软雅黑" panose="020B0503020204020204" charset="-122"/>
              </a:rPr>
              <a:t>基本思路：</a:t>
            </a:r>
            <a:endParaRPr lang="zh-CN" altLang="en-US" sz="2400">
              <a:solidFill>
                <a:srgbClr val="000000"/>
              </a:solidFill>
              <a:latin typeface="微软雅黑" panose="020B0503020204020204" charset="-122"/>
            </a:endParaRPr>
          </a:p>
        </p:txBody>
      </p:sp>
      <p:sp>
        <p:nvSpPr>
          <p:cNvPr id="32" name="TextBox 31"/>
          <p:cNvSpPr txBox="1"/>
          <p:nvPr/>
        </p:nvSpPr>
        <p:spPr>
          <a:xfrm>
            <a:off x="192154" y="3567918"/>
            <a:ext cx="4506042" cy="2282676"/>
          </a:xfrm>
          <a:prstGeom prst="rect">
            <a:avLst/>
          </a:prstGeom>
          <a:noFill/>
        </p:spPr>
        <p:txBody>
          <a:bodyPr vert="horz" wrap="none" lIns="0" tIns="0" rIns="0" bIns="0" rtlCol="0">
            <a:spAutoFit/>
          </a:bodyPr>
          <a:lstStyle/>
          <a:p>
            <a:pPr marL="0" marR="0" lvl="0" indent="0" defTabSz="914400" eaLnBrk="1" fontAlgn="auto" latinLnBrk="0" hangingPunct="1">
              <a:lnSpc>
                <a:spcPts val="2305"/>
              </a:lnSpc>
              <a:buClrTx/>
              <a:buSzTx/>
              <a:buNone/>
              <a:tabLst>
                <a:tab pos="304800" algn="l"/>
              </a:tabLst>
              <a:defRPr/>
            </a:pPr>
            <a:r>
              <a:rPr lang="zh-CN" altLang="en-US"/>
              <a:t>	</a:t>
            </a:r>
            <a:r>
              <a:rPr lang="zh-CN" altLang="en-US" sz="2400">
                <a:solidFill>
                  <a:srgbClr val="000000"/>
                </a:solidFill>
                <a:latin typeface="微软雅黑" panose="020B0503020204020204" charset="-122"/>
              </a:rPr>
              <a:t>基本策略</a:t>
            </a:r>
            <a:endParaRPr lang="zh-CN" altLang="en-US" sz="2400">
              <a:solidFill>
                <a:srgbClr val="000000"/>
              </a:solidFill>
              <a:latin typeface="微软雅黑" panose="020B0503020204020204" charset="-122"/>
            </a:endParaRPr>
          </a:p>
          <a:p>
            <a:pPr marL="0" marR="0" lvl="0" indent="0" defTabSz="914400" eaLnBrk="1" fontAlgn="auto" latinLnBrk="0" hangingPunct="1">
              <a:lnSpc>
                <a:spcPts val="3040"/>
              </a:lnSpc>
              <a:buClrTx/>
              <a:buSzTx/>
              <a:buNone/>
              <a:tabLst>
                <a:tab pos="304800" algn="l"/>
              </a:tabLst>
              <a:defRPr/>
            </a:pPr>
            <a:r>
              <a:rPr lang="zh-CN" altLang="en-US" sz="2400">
                <a:solidFill>
                  <a:srgbClr val="000000"/>
                </a:solidFill>
                <a:latin typeface="微软雅黑" panose="020B0503020204020204" charset="-122"/>
              </a:rPr>
              <a:t>	</a:t>
            </a:r>
            <a:r>
              <a:rPr lang="en-US" altLang="zh-CN" sz="2400">
                <a:solidFill>
                  <a:srgbClr val="000000"/>
                </a:solidFill>
                <a:latin typeface="Times New Roman" panose="02020603050405020304"/>
              </a:rPr>
              <a:t>——</a:t>
            </a:r>
            <a:r>
              <a:rPr lang="en-US" altLang="zh-CN" sz="2400">
                <a:solidFill>
                  <a:srgbClr val="000000"/>
                </a:solidFill>
                <a:latin typeface="微软雅黑" panose="020B0503020204020204" charset="-122"/>
              </a:rPr>
              <a:t>“</a:t>
            </a:r>
            <a:r>
              <a:rPr lang="zh-CN" altLang="en-US" sz="2400">
                <a:solidFill>
                  <a:srgbClr val="FF0000"/>
                </a:solidFill>
                <a:latin typeface="微软雅黑" panose="020B0503020204020204" charset="-122"/>
              </a:rPr>
              <a:t>再缩放</a:t>
            </a:r>
            <a:r>
              <a:rPr lang="zh-CN" altLang="en-US" sz="2400">
                <a:solidFill>
                  <a:srgbClr val="000000"/>
                </a:solidFill>
                <a:latin typeface="微软雅黑" panose="020B0503020204020204" charset="-122"/>
              </a:rPr>
              <a:t>”</a:t>
            </a:r>
            <a:r>
              <a:rPr lang="en-US" altLang="zh-CN">
                <a:solidFill>
                  <a:srgbClr val="000000"/>
                </a:solidFill>
                <a:latin typeface="Times New Roman" panose="02020603050405020304"/>
              </a:rPr>
              <a:t>(rescaling)</a:t>
            </a:r>
            <a:r>
              <a:rPr lang="zh-CN" altLang="en-US" sz="2400">
                <a:solidFill>
                  <a:srgbClr val="000000"/>
                </a:solidFill>
                <a:latin typeface="微软雅黑" panose="020B0503020204020204" charset="-122"/>
              </a:rPr>
              <a:t>：</a:t>
            </a: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048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048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048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048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048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048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048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048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048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1000"/>
              </a:lnSpc>
              <a:buClrTx/>
              <a:buSzTx/>
              <a:buNone/>
              <a:tabLst>
                <a:tab pos="304800" algn="l"/>
              </a:tabLst>
              <a:defRPr/>
            </a:pPr>
            <a:endParaRPr lang="zh-CN" altLang="en-US" sz="2400">
              <a:solidFill>
                <a:srgbClr val="000000"/>
              </a:solidFill>
              <a:latin typeface="微软雅黑" panose="020B0503020204020204" charset="-122"/>
            </a:endParaRPr>
          </a:p>
          <a:p>
            <a:pPr marL="0" marR="0" lvl="0" indent="0" defTabSz="914400" eaLnBrk="1" fontAlgn="auto" latinLnBrk="0" hangingPunct="1">
              <a:lnSpc>
                <a:spcPts val="2485"/>
              </a:lnSpc>
              <a:buClrTx/>
              <a:buSzTx/>
              <a:buNone/>
              <a:tabLst>
                <a:tab pos="304800" algn="l"/>
              </a:tabLst>
              <a:defRPr/>
            </a:pPr>
            <a:r>
              <a:rPr lang="zh-CN" altLang="en-US" sz="2195">
                <a:solidFill>
                  <a:srgbClr val="0000FF"/>
                </a:solidFill>
                <a:latin typeface="微软雅黑" panose="020B0503020204020204" charset="-122"/>
              </a:rPr>
              <a:t>然而，精确估计 </a:t>
            </a:r>
            <a:r>
              <a:rPr lang="en-US" altLang="zh-CN" sz="2195" b="1" i="1">
                <a:solidFill>
                  <a:srgbClr val="0000FF"/>
                </a:solidFill>
                <a:latin typeface="Palatino Linotype" panose="02040502050505030304"/>
              </a:rPr>
              <a:t>m</a:t>
            </a:r>
            <a:r>
              <a:rPr lang="en-US" altLang="zh-CN" sz="1465" b="1">
                <a:solidFill>
                  <a:srgbClr val="0000FF"/>
                </a:solidFill>
                <a:latin typeface="Palatino Linotype" panose="02040502050505030304"/>
              </a:rPr>
              <a:t>-</a:t>
            </a:r>
            <a:r>
              <a:rPr lang="en-US" altLang="zh-CN" sz="2195" b="1">
                <a:solidFill>
                  <a:srgbClr val="0000FF"/>
                </a:solidFill>
                <a:latin typeface="Palatino Linotype" panose="02040502050505030304"/>
              </a:rPr>
              <a:t>/</a:t>
            </a:r>
            <a:r>
              <a:rPr lang="en-US" altLang="zh-CN" sz="2195" b="1" i="1">
                <a:solidFill>
                  <a:srgbClr val="0000FF"/>
                </a:solidFill>
                <a:latin typeface="Palatino Linotype" panose="02040502050505030304"/>
              </a:rPr>
              <a:t>m</a:t>
            </a:r>
            <a:r>
              <a:rPr lang="en-US" altLang="zh-CN" sz="1465" b="1">
                <a:solidFill>
                  <a:srgbClr val="0000FF"/>
                </a:solidFill>
                <a:latin typeface="Palatino Linotype" panose="02040502050505030304"/>
              </a:rPr>
              <a:t>+ </a:t>
            </a:r>
            <a:r>
              <a:rPr lang="zh-CN" altLang="en-US" sz="2195">
                <a:solidFill>
                  <a:srgbClr val="0000FF"/>
                </a:solidFill>
                <a:latin typeface="微软雅黑" panose="020B0503020204020204" charset="-122"/>
              </a:rPr>
              <a:t>通常很困难！</a:t>
            </a:r>
            <a:endParaRPr lang="zh-CN" altLang="en-US" sz="2195">
              <a:solidFill>
                <a:srgbClr val="0000FF"/>
              </a:solidFill>
              <a:latin typeface="微软雅黑" panose="020B0503020204020204" charset="-122"/>
            </a:endParaRPr>
          </a:p>
        </p:txBody>
      </p:sp>
      <p:sp>
        <p:nvSpPr>
          <p:cNvPr id="33" name="TextBox 32"/>
          <p:cNvSpPr txBox="1"/>
          <p:nvPr/>
        </p:nvSpPr>
        <p:spPr>
          <a:xfrm>
            <a:off x="5067300" y="3603914"/>
            <a:ext cx="3385542" cy="2398092"/>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457200" algn="l"/>
              </a:tabLst>
              <a:defRPr/>
            </a:pPr>
            <a:r>
              <a:rPr lang="zh-CN" altLang="en-US" sz="2195">
                <a:solidFill>
                  <a:srgbClr val="000000"/>
                </a:solidFill>
                <a:latin typeface="微软雅黑" panose="020B0503020204020204" charset="-122"/>
              </a:rPr>
              <a:t>常见类别不平衡学习方法：</a:t>
            </a:r>
            <a:endParaRPr lang="zh-CN" altLang="en-US" sz="2195">
              <a:solidFill>
                <a:srgbClr val="000000"/>
              </a:solidFill>
              <a:latin typeface="微软雅黑" panose="020B0503020204020204" charset="-122"/>
            </a:endParaRPr>
          </a:p>
          <a:p>
            <a:pPr marL="0" marR="0" lvl="0" indent="0" defTabSz="914400" eaLnBrk="1" fontAlgn="auto" latinLnBrk="0" hangingPunct="1">
              <a:lnSpc>
                <a:spcPts val="3390"/>
              </a:lnSpc>
              <a:buClrTx/>
              <a:buSzTx/>
              <a:buNone/>
              <a:tabLst>
                <a:tab pos="457200" algn="l"/>
              </a:tabLst>
              <a:defRPr/>
            </a:pPr>
            <a:r>
              <a:rPr lang="en-US" altLang="zh-CN" sz="2195">
                <a:solidFill>
                  <a:srgbClr val="000000"/>
                </a:solidFill>
                <a:latin typeface="Times New Roman" panose="02020603050405020304"/>
              </a:rPr>
              <a:t>•  </a:t>
            </a:r>
            <a:r>
              <a:rPr lang="zh-CN" altLang="en-US" sz="2195">
                <a:solidFill>
                  <a:srgbClr val="000000"/>
                </a:solidFill>
                <a:latin typeface="微软雅黑" panose="020B0503020204020204" charset="-122"/>
              </a:rPr>
              <a:t>过采样 </a:t>
            </a:r>
            <a:r>
              <a:rPr lang="en-US" altLang="zh-CN">
                <a:solidFill>
                  <a:srgbClr val="000000"/>
                </a:solidFill>
                <a:latin typeface="Times New Roman" panose="02020603050405020304"/>
              </a:rPr>
              <a:t>(oversampling)</a:t>
            </a:r>
            <a:endParaRPr lang="en-US" altLang="zh-CN">
              <a:solidFill>
                <a:srgbClr val="000000"/>
              </a:solidFill>
              <a:latin typeface="Times New Roman" panose="02020603050405020304"/>
            </a:endParaRPr>
          </a:p>
          <a:p>
            <a:pPr marL="0" marR="0" lvl="0" indent="0" defTabSz="914400" eaLnBrk="1" fontAlgn="auto" latinLnBrk="0" hangingPunct="1">
              <a:lnSpc>
                <a:spcPts val="2755"/>
              </a:lnSpc>
              <a:buClrTx/>
              <a:buSzTx/>
              <a:buNone/>
              <a:tabLst>
                <a:tab pos="457200" algn="l"/>
              </a:tabLst>
              <a:defRPr/>
            </a:pPr>
            <a:r>
              <a:rPr lang="en-US" altLang="zh-CN">
                <a:solidFill>
                  <a:srgbClr val="000000"/>
                </a:solidFill>
                <a:latin typeface="Times New Roman" panose="02020603050405020304"/>
              </a:rPr>
              <a:t>	</a:t>
            </a:r>
            <a:r>
              <a:rPr lang="zh-CN" altLang="en-US">
                <a:solidFill>
                  <a:srgbClr val="00B050"/>
                </a:solidFill>
                <a:latin typeface="微软雅黑" panose="020B0503020204020204" charset="-122"/>
              </a:rPr>
              <a:t>例如：</a:t>
            </a:r>
            <a:r>
              <a:rPr lang="en-US" altLang="zh-CN">
                <a:solidFill>
                  <a:srgbClr val="00B050"/>
                </a:solidFill>
                <a:latin typeface="Times New Roman" panose="02020603050405020304"/>
              </a:rPr>
              <a:t>SMOTE</a:t>
            </a:r>
            <a:endParaRPr lang="en-US" altLang="zh-CN">
              <a:solidFill>
                <a:srgbClr val="00B050"/>
              </a:solidFill>
              <a:latin typeface="Times New Roman" panose="02020603050405020304"/>
            </a:endParaRPr>
          </a:p>
          <a:p>
            <a:pPr marL="0" marR="0" lvl="0" indent="0" defTabSz="914400" eaLnBrk="1" fontAlgn="auto" latinLnBrk="0" hangingPunct="1">
              <a:lnSpc>
                <a:spcPts val="1000"/>
              </a:lnSpc>
              <a:buClrTx/>
              <a:buSzTx/>
              <a:buNone/>
              <a:tabLst>
                <a:tab pos="457200" algn="l"/>
              </a:tabLst>
              <a:defRPr/>
            </a:pPr>
            <a:endParaRPr lang="en-US" altLang="zh-CN">
              <a:solidFill>
                <a:srgbClr val="00B050"/>
              </a:solidFill>
              <a:latin typeface="Times New Roman" panose="02020603050405020304"/>
            </a:endParaRPr>
          </a:p>
          <a:p>
            <a:pPr marL="0" marR="0" lvl="0" indent="0" defTabSz="914400" eaLnBrk="1" fontAlgn="auto" latinLnBrk="0" hangingPunct="1">
              <a:lnSpc>
                <a:spcPts val="2845"/>
              </a:lnSpc>
              <a:buClrTx/>
              <a:buSzTx/>
              <a:buNone/>
              <a:tabLst>
                <a:tab pos="457200" algn="l"/>
              </a:tabLst>
              <a:defRPr/>
            </a:pPr>
            <a:r>
              <a:rPr lang="en-US" altLang="zh-CN" sz="2195">
                <a:solidFill>
                  <a:srgbClr val="000000"/>
                </a:solidFill>
                <a:latin typeface="Times New Roman" panose="02020603050405020304"/>
              </a:rPr>
              <a:t>•  </a:t>
            </a:r>
            <a:r>
              <a:rPr lang="zh-CN" altLang="en-US" sz="2195">
                <a:solidFill>
                  <a:srgbClr val="000000"/>
                </a:solidFill>
                <a:latin typeface="微软雅黑" panose="020B0503020204020204" charset="-122"/>
              </a:rPr>
              <a:t>欠采样 </a:t>
            </a:r>
            <a:r>
              <a:rPr lang="en-US" altLang="zh-CN">
                <a:solidFill>
                  <a:srgbClr val="000000"/>
                </a:solidFill>
                <a:latin typeface="Times New Roman" panose="02020603050405020304"/>
              </a:rPr>
              <a:t>(undersampling)</a:t>
            </a:r>
            <a:endParaRPr lang="en-US" altLang="zh-CN">
              <a:solidFill>
                <a:srgbClr val="000000"/>
              </a:solidFill>
              <a:latin typeface="Times New Roman" panose="02020603050405020304"/>
            </a:endParaRPr>
          </a:p>
          <a:p>
            <a:pPr marL="0" marR="0" lvl="0" indent="0" defTabSz="914400" eaLnBrk="1" fontAlgn="auto" latinLnBrk="0" hangingPunct="1">
              <a:lnSpc>
                <a:spcPts val="2755"/>
              </a:lnSpc>
              <a:buClrTx/>
              <a:buSzTx/>
              <a:buNone/>
              <a:tabLst>
                <a:tab pos="457200" algn="l"/>
              </a:tabLst>
              <a:defRPr/>
            </a:pPr>
            <a:r>
              <a:rPr lang="en-US" altLang="zh-CN">
                <a:solidFill>
                  <a:srgbClr val="000000"/>
                </a:solidFill>
                <a:latin typeface="Times New Roman" panose="02020603050405020304"/>
              </a:rPr>
              <a:t>	</a:t>
            </a:r>
            <a:r>
              <a:rPr lang="zh-CN" altLang="en-US">
                <a:solidFill>
                  <a:srgbClr val="00B050"/>
                </a:solidFill>
                <a:latin typeface="微软雅黑" panose="020B0503020204020204" charset="-122"/>
              </a:rPr>
              <a:t>例如：</a:t>
            </a:r>
            <a:r>
              <a:rPr lang="en-US" altLang="zh-CN">
                <a:solidFill>
                  <a:srgbClr val="00B050"/>
                </a:solidFill>
                <a:latin typeface="Times New Roman" panose="02020603050405020304"/>
              </a:rPr>
              <a:t>EasyEnsemble</a:t>
            </a:r>
            <a:endParaRPr lang="en-US" altLang="zh-CN">
              <a:solidFill>
                <a:srgbClr val="00B050"/>
              </a:solidFill>
              <a:latin typeface="Times New Roman" panose="02020603050405020304"/>
            </a:endParaRPr>
          </a:p>
          <a:p>
            <a:pPr marL="0" marR="0" lvl="0" indent="0" defTabSz="914400" eaLnBrk="1" fontAlgn="auto" latinLnBrk="0" hangingPunct="1">
              <a:lnSpc>
                <a:spcPts val="1000"/>
              </a:lnSpc>
              <a:buClrTx/>
              <a:buSzTx/>
              <a:buNone/>
              <a:tabLst>
                <a:tab pos="457200" algn="l"/>
              </a:tabLst>
              <a:defRPr/>
            </a:pPr>
            <a:endParaRPr lang="en-US" altLang="zh-CN">
              <a:solidFill>
                <a:srgbClr val="00B050"/>
              </a:solidFill>
              <a:latin typeface="Times New Roman" panose="02020603050405020304"/>
            </a:endParaRPr>
          </a:p>
          <a:p>
            <a:pPr marL="0" marR="0" lvl="0" indent="0" defTabSz="914400" eaLnBrk="1" fontAlgn="auto" latinLnBrk="0" hangingPunct="1">
              <a:lnSpc>
                <a:spcPts val="2845"/>
              </a:lnSpc>
              <a:buClrTx/>
              <a:buSzTx/>
              <a:buNone/>
              <a:tabLst>
                <a:tab pos="457200" algn="l"/>
              </a:tabLst>
              <a:defRPr/>
            </a:pPr>
            <a:r>
              <a:rPr lang="en-US" altLang="zh-CN" sz="2195">
                <a:solidFill>
                  <a:srgbClr val="000000"/>
                </a:solidFill>
                <a:latin typeface="Times New Roman" panose="02020603050405020304"/>
              </a:rPr>
              <a:t>•  </a:t>
            </a:r>
            <a:r>
              <a:rPr lang="zh-CN" altLang="en-US" sz="2195">
                <a:solidFill>
                  <a:srgbClr val="000000"/>
                </a:solidFill>
                <a:latin typeface="微软雅黑" panose="020B0503020204020204" charset="-122"/>
              </a:rPr>
              <a:t>阈值移动 </a:t>
            </a:r>
            <a:r>
              <a:rPr lang="en-US" altLang="zh-CN">
                <a:solidFill>
                  <a:srgbClr val="000000"/>
                </a:solidFill>
                <a:latin typeface="Times New Roman" panose="02020603050405020304"/>
              </a:rPr>
              <a:t>(threshold-moving)</a:t>
            </a:r>
            <a:endParaRPr lang="zh-CN" altLang="en-US">
              <a:solidFill>
                <a:srgbClr val="000000"/>
              </a:solidFill>
              <a:latin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8313" y="620713"/>
            <a:ext cx="8229600" cy="7064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00FF00"/>
                </a:solidFill>
                <a:effectLst>
                  <a:outerShdw blurRad="38100" dist="38100" dir="2700000" algn="tl">
                    <a:srgbClr val="000000"/>
                  </a:outerShdw>
                </a:effectLst>
                <a:uLnTx/>
                <a:uFillTx/>
                <a:latin typeface="+mj-lt"/>
                <a:ea typeface="+mj-ea"/>
                <a:cs typeface="+mj-cs"/>
              </a:rPr>
              <a:t>绕道而行</a:t>
            </a:r>
            <a:endParaRPr kumimoji="0" lang="zh-CN" altLang="en-US" sz="4000" b="1" i="0" u="none" strike="noStrike" kern="1200" cap="none" spc="0" normalizeH="0" baseline="0" noProof="0">
              <a:ln>
                <a:noFill/>
              </a:ln>
              <a:solidFill>
                <a:srgbClr val="00FF00"/>
              </a:solidFill>
              <a:effectLst>
                <a:outerShdw blurRad="38100" dist="38100" dir="2700000" algn="tl">
                  <a:srgbClr val="000000"/>
                </a:outerShdw>
              </a:effectLst>
              <a:uLnTx/>
              <a:uFillTx/>
              <a:latin typeface="+mj-lt"/>
              <a:ea typeface="+mj-ea"/>
              <a:cs typeface="+mj-cs"/>
            </a:endParaRPr>
          </a:p>
        </p:txBody>
      </p:sp>
      <p:sp>
        <p:nvSpPr>
          <p:cNvPr id="24579" name="Rectangle 3"/>
          <p:cNvSpPr>
            <a:spLocks noGrp="1" noChangeArrowheads="1"/>
          </p:cNvSpPr>
          <p:nvPr>
            <p:ph idx="1"/>
          </p:nvPr>
        </p:nvSpPr>
        <p:spPr>
          <a:xfrm>
            <a:off x="611188" y="1484313"/>
            <a:ext cx="8229600" cy="1584325"/>
          </a:xfrm>
        </p:spPr>
        <p:txBody>
          <a:bodyPr vert="horz" wrap="square" lIns="0" tIns="45720" rIns="18000" bIns="45720" numCol="1" anchor="t" anchorCtr="0" compatLnSpc="1"/>
          <a:lstStyle/>
          <a:p>
            <a:pPr marL="228600" marR="0" lvl="0" indent="0" algn="l" defTabSz="914400" rtl="0" eaLnBrk="1" fontAlgn="base" latinLnBrk="0" hangingPunct="1">
              <a:lnSpc>
                <a:spcPct val="100000"/>
              </a:lnSpc>
              <a:spcBef>
                <a:spcPct val="20000"/>
              </a:spcBef>
              <a:spcAft>
                <a:spcPct val="0"/>
              </a:spcAft>
              <a:buClrTx/>
              <a:buSzTx/>
              <a:buFont typeface="Wingdings" panose="05000000000000000000" charset="0"/>
              <a:buNone/>
              <a:defRPr/>
            </a:pPr>
            <a:r>
              <a:rPr kumimoji="0" lang="zh-CN" altLang="en-US"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不用估计条件概率, 首先直接假设判别函数具有</a:t>
            </a: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某种形式</a:t>
            </a:r>
            <a:r>
              <a:rPr kumimoji="0" lang="zh-CN" altLang="en-US"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,然后利用</a:t>
            </a: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样本集</a:t>
            </a:r>
            <a:r>
              <a:rPr kumimoji="0" lang="zh-CN" altLang="en-US"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确定出判别函数中的</a:t>
            </a: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未知参数.</a:t>
            </a:r>
            <a:r>
              <a:rPr kumimoji="0" lang="en-US" altLang="zh-CN"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例如，具有线性形式</a:t>
            </a:r>
            <a:endParaRPr kumimoji="0" lang="zh-CN" altLang="en-US"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581" name="Rectangle 5"/>
          <p:cNvSpPr>
            <a:spLocks noChangeArrowheads="1"/>
          </p:cNvSpPr>
          <p:nvPr/>
        </p:nvSpPr>
        <p:spPr bwMode="auto">
          <a:xfrm>
            <a:off x="900113" y="4724400"/>
            <a:ext cx="7422515" cy="953135"/>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本章研究</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g</a:t>
            </a:r>
            <a:r>
              <a:rPr kumimoji="0" lang="en-US" altLang="zh-CN" sz="2800" b="1" i="1" u="none" strike="noStrike" kern="1200" cap="none" spc="0" normalizeH="0" baseline="-3000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 </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x</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为线性函数时</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分类器参数的估计</a:t>
            </a:r>
            <a:endPar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问题</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a:t>
            </a:r>
            <a:r>
              <a:rPr kumimoji="0" lang="zh-CN" altLang="en-US"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这种估计无需概率</a:t>
            </a:r>
            <a:r>
              <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a:t>
            </a:r>
            <a:endParaRPr kumimoji="0" lang="en-US" altLang="zh-CN" sz="2800" b="1" i="0" u="none" strike="noStrike" kern="1200" cap="none" spc="0" normalizeH="0" baseline="0" noProof="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p:txBody>
      </p:sp>
      <p:sp>
        <p:nvSpPr>
          <p:cNvPr id="24582" name="Rectangle 6"/>
          <p:cNvSpPr>
            <a:spLocks noChangeArrowheads="1"/>
          </p:cNvSpPr>
          <p:nvPr/>
        </p:nvSpPr>
        <p:spPr bwMode="auto">
          <a:xfrm>
            <a:off x="855028" y="3458528"/>
            <a:ext cx="7778750" cy="953135"/>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 </a:t>
            </a:r>
            <a:r>
              <a:rPr kumimoji="0" lang="en-US" altLang="zh-CN" sz="2800" b="1" i="1"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g</a:t>
            </a:r>
            <a:r>
              <a:rPr kumimoji="0" lang="en-US" altLang="zh-CN" sz="2800" b="1" i="1" u="none" strike="noStrike" kern="1200" cap="none" spc="0" normalizeH="0" baseline="-30000" noProof="0" dirty="0" err="1">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1" i="1"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x</a:t>
            </a:r>
            <a:r>
              <a:rPr kumimoji="0" lang="en-US" altLang="zh-CN"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的具体形式需根据样本集在模式空间中的分</a:t>
            </a:r>
            <a:endParaRPr kumimoji="0" lang="zh-CN" altLang="en-US"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布情况或相关领域的专业知识来确定</a:t>
            </a:r>
            <a:r>
              <a:rPr kumimoji="0" lang="en-US" altLang="zh-CN"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148" name="对象 6147"/>
          <p:cNvGraphicFramePr/>
          <p:nvPr/>
        </p:nvGraphicFramePr>
        <p:xfrm>
          <a:off x="2897823" y="2853055"/>
          <a:ext cx="2183130" cy="484505"/>
        </p:xfrm>
        <a:graphic>
          <a:graphicData uri="http://schemas.openxmlformats.org/presentationml/2006/ole">
            <mc:AlternateContent xmlns:mc="http://schemas.openxmlformats.org/markup-compatibility/2006">
              <mc:Choice xmlns:v="urn:schemas-microsoft-com:vml" Requires="v">
                <p:oleObj spid="_x0000_s3083" name="" r:id="rId1" imgW="1181100" imgH="241300" progId="Equation.3">
                  <p:embed/>
                </p:oleObj>
              </mc:Choice>
              <mc:Fallback>
                <p:oleObj name="" r:id="rId1" imgW="1181100" imgH="241300" progId="Equation.3">
                  <p:embed/>
                  <p:pic>
                    <p:nvPicPr>
                      <p:cNvPr id="0" name="图片 3079"/>
                      <p:cNvPicPr/>
                      <p:nvPr/>
                    </p:nvPicPr>
                    <p:blipFill>
                      <a:blip r:embed="rId2"/>
                      <a:stretch>
                        <a:fillRect/>
                      </a:stretch>
                    </p:blipFill>
                    <p:spPr>
                      <a:xfrm>
                        <a:off x="2897823" y="2853055"/>
                        <a:ext cx="2183130" cy="48450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iterate type="lt">
                                    <p:tmPct val="10000"/>
                                  </p:iterate>
                                  <p:childTnLst>
                                    <p:set>
                                      <p:cBhvr>
                                        <p:cTn id="6" dur="indefinite" fill="hold">
                                          <p:stCondLst>
                                            <p:cond delay="0"/>
                                          </p:stCondLst>
                                        </p:cTn>
                                        <p:tgtEl>
                                          <p:spTgt spid="24578"/>
                                        </p:tgtEl>
                                        <p:attrNameLst>
                                          <p:attrName>style.visibility</p:attrName>
                                        </p:attrNameLst>
                                      </p:cBhvr>
                                      <p:to>
                                        <p:strVal val="visible"/>
                                      </p:to>
                                    </p:set>
                                    <p:animEffect transition="in" filter="fade">
                                      <p:cBhvr>
                                        <p:cTn id="7" dur="597">
                                          <p:stCondLst>
                                            <p:cond delay="0"/>
                                          </p:stCondLst>
                                        </p:cTn>
                                        <p:tgtEl>
                                          <p:spTgt spid="24578"/>
                                        </p:tgtEl>
                                      </p:cBhvr>
                                    </p:animEffect>
                                    <p:anim calcmode="lin" valueType="num">
                                      <p:cBhvr>
                                        <p:cTn id="8" dur="597" fill="hold">
                                          <p:stCondLst>
                                            <p:cond delay="0"/>
                                          </p:stCondLst>
                                        </p:cTn>
                                        <p:tgtEl>
                                          <p:spTgt spid="24578"/>
                                        </p:tgtEl>
                                        <p:attrNameLst>
                                          <p:attrName>style.rotation</p:attrName>
                                        </p:attrNameLst>
                                      </p:cBhvr>
                                      <p:tavLst>
                                        <p:tav tm="0">
                                          <p:val>
                                            <p:fltVal val="720"/>
                                          </p:val>
                                        </p:tav>
                                        <p:tav tm="100000">
                                          <p:val>
                                            <p:fltVal val="0"/>
                                          </p:val>
                                        </p:tav>
                                      </p:tavLst>
                                    </p:anim>
                                    <p:anim calcmode="lin" valueType="num">
                                      <p:cBhvr>
                                        <p:cTn id="9" dur="597" fill="hold">
                                          <p:stCondLst>
                                            <p:cond delay="0"/>
                                          </p:stCondLst>
                                        </p:cTn>
                                        <p:tgtEl>
                                          <p:spTgt spid="24578"/>
                                        </p:tgtEl>
                                        <p:attrNameLst>
                                          <p:attrName>ppt_h</p:attrName>
                                        </p:attrNameLst>
                                      </p:cBhvr>
                                      <p:tavLst>
                                        <p:tav tm="0">
                                          <p:val>
                                            <p:fltVal val="0"/>
                                          </p:val>
                                        </p:tav>
                                        <p:tav tm="100000">
                                          <p:val>
                                            <p:strVal val="#ppt_h"/>
                                          </p:val>
                                        </p:tav>
                                      </p:tavLst>
                                    </p:anim>
                                    <p:anim calcmode="lin" valueType="num">
                                      <p:cBhvr>
                                        <p:cTn id="10" dur="597" fill="hold">
                                          <p:stCondLst>
                                            <p:cond delay="0"/>
                                          </p:stCondLst>
                                        </p:cTn>
                                        <p:tgtEl>
                                          <p:spTgt spid="24578"/>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24579">
                                            <p:txEl>
                                              <p:pRg st="0" end="0"/>
                                            </p:txEl>
                                          </p:spTgt>
                                        </p:tgtEl>
                                        <p:attrNameLst>
                                          <p:attrName>style.visibility</p:attrName>
                                        </p:attrNameLst>
                                      </p:cBhvr>
                                      <p:to>
                                        <p:strVal val="visible"/>
                                      </p:to>
                                    </p:set>
                                    <p:anim calcmode="lin" valueType="num">
                                      <p:cBhvr additive="base">
                                        <p:cTn id="15" dur="1000" fill="hold"/>
                                        <p:tgtEl>
                                          <p:spTgt spid="24579">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wheel(1)">
                                      <p:cBhvr>
                                        <p:cTn id="21" dur="2000"/>
                                        <p:tgtEl>
                                          <p:spTgt spid="614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4582"/>
                                        </p:tgtEl>
                                        <p:attrNameLst>
                                          <p:attrName>style.visibility</p:attrName>
                                        </p:attrNameLst>
                                      </p:cBhvr>
                                      <p:to>
                                        <p:strVal val="visible"/>
                                      </p:to>
                                    </p:set>
                                    <p:anim calcmode="lin" valueType="num">
                                      <p:cBhvr additive="base">
                                        <p:cTn id="26" dur="1000" fill="hold"/>
                                        <p:tgtEl>
                                          <p:spTgt spid="24582"/>
                                        </p:tgtEl>
                                        <p:attrNameLst>
                                          <p:attrName>ppt_x</p:attrName>
                                        </p:attrNameLst>
                                      </p:cBhvr>
                                      <p:tavLst>
                                        <p:tav tm="0">
                                          <p:val>
                                            <p:strVal val="0-#ppt_w/2"/>
                                          </p:val>
                                        </p:tav>
                                        <p:tav tm="100000">
                                          <p:val>
                                            <p:strVal val="#ppt_x"/>
                                          </p:val>
                                        </p:tav>
                                      </p:tavLst>
                                    </p:anim>
                                    <p:anim calcmode="lin" valueType="num">
                                      <p:cBhvr additive="base">
                                        <p:cTn id="27" dur="1000" fill="hold"/>
                                        <p:tgtEl>
                                          <p:spTgt spid="24582"/>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4581"/>
                                        </p:tgtEl>
                                        <p:attrNameLst>
                                          <p:attrName>style.visibility</p:attrName>
                                        </p:attrNameLst>
                                      </p:cBhvr>
                                      <p:to>
                                        <p:strVal val="visible"/>
                                      </p:to>
                                    </p:set>
                                    <p:anim calcmode="lin" valueType="num">
                                      <p:cBhvr additive="base">
                                        <p:cTn id="32" dur="1000" fill="hold"/>
                                        <p:tgtEl>
                                          <p:spTgt spid="24581"/>
                                        </p:tgtEl>
                                        <p:attrNameLst>
                                          <p:attrName>ppt_x</p:attrName>
                                        </p:attrNameLst>
                                      </p:cBhvr>
                                      <p:tavLst>
                                        <p:tav tm="0">
                                          <p:val>
                                            <p:strVal val="#ppt_x"/>
                                          </p:val>
                                        </p:tav>
                                        <p:tav tm="100000">
                                          <p:val>
                                            <p:strVal val="#ppt_x"/>
                                          </p:val>
                                        </p:tav>
                                      </p:tavLst>
                                    </p:anim>
                                    <p:anim calcmode="lin" valueType="num">
                                      <p:cBhvr additive="base">
                                        <p:cTn id="33" dur="1000" fill="hold"/>
                                        <p:tgtEl>
                                          <p:spTgt spid="24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ldLvl="0" animBg="1"/>
      <p:bldP spid="24579" grpId="0" uiExpand="1" build="p"/>
      <p:bldP spid="24581" grpId="0" bldLvl="0" animBg="1"/>
      <p:bldP spid="2458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23215" y="621030"/>
            <a:ext cx="8229600" cy="2447925"/>
          </a:xfrm>
        </p:spPr>
        <p:txBody>
          <a:bodyPr vert="horz" wrap="square" lIns="0" tIns="45720" rIns="18000" bIns="45720" numCol="1" anchor="t" anchorCtr="0" compatLnSpc="1"/>
          <a:lstStyle/>
          <a:p>
            <a:pPr marL="342900" marR="0" lvl="0" indent="-1143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 如何估计这些未知参数，应针对不同的实际情况，提出不同的</a:t>
            </a: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设计要求</a:t>
            </a: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，使得所设计的分类器尽可能好地满足这些要求。</a:t>
            </a:r>
            <a:endPar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342900" marR="0" lvl="0" indent="-1143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  当然，由于所提要求不同，结果也相各异，这说明上述“尽可能好”是相对于所提要求而言的。</a:t>
            </a:r>
            <a:endParaRPr kumimoji="0" lang="zh-CN" altLang="en-US"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3796" name="Rectangle 4"/>
          <p:cNvSpPr>
            <a:spLocks noChangeArrowheads="1"/>
          </p:cNvSpPr>
          <p:nvPr/>
        </p:nvSpPr>
        <p:spPr bwMode="auto">
          <a:xfrm>
            <a:off x="468313" y="3141345"/>
            <a:ext cx="8135938" cy="1383665"/>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这种设计要求，往往用某个特定的函数来表达，称之为</a:t>
            </a: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准则函数</a:t>
            </a: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,“尽可能好”的结果对应于准则函数取最优值。</a:t>
            </a:r>
            <a:endPar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3797" name="Rectangle 5"/>
          <p:cNvSpPr>
            <a:spLocks noChangeArrowheads="1"/>
          </p:cNvSpPr>
          <p:nvPr/>
        </p:nvSpPr>
        <p:spPr bwMode="auto">
          <a:xfrm>
            <a:off x="467043" y="4797108"/>
            <a:ext cx="8532813" cy="953135"/>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分类器设计问题就转化为求准则函数极值的问题了，因此就可以利用最优化技术解决模式识别问题。</a:t>
            </a:r>
            <a:endPar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up)">
                                      <p:cBhvr>
                                        <p:cTn id="7" dur="10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up)">
                                      <p:cBhvr>
                                        <p:cTn id="12" dur="10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diamond(in)">
                                      <p:cBhvr>
                                        <p:cTn id="17" dur="2000"/>
                                        <p:tgtEl>
                                          <p:spTgt spid="33796"/>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33797"/>
                                        </p:tgtEl>
                                        <p:attrNameLst>
                                          <p:attrName>style.visibility</p:attrName>
                                        </p:attrNameLst>
                                      </p:cBhvr>
                                      <p:to>
                                        <p:strVal val="visible"/>
                                      </p:to>
                                    </p:set>
                                    <p:animEffect transition="in" filter="wedge">
                                      <p:cBhvr>
                                        <p:cTn id="22" dur="20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33796" grpId="0" bldLvl="0" animBg="1"/>
      <p:bldP spid="3379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250825" y="404813"/>
            <a:ext cx="8229600" cy="2376488"/>
          </a:xfrm>
        </p:spPr>
        <p:txBody>
          <a:bodyPr vert="horz" wrap="square" lIns="0" tIns="45720" rIns="18000" bIns="45720" numCol="1" anchor="t" anchorCtr="0" compatLnSpc="1"/>
          <a:lstStyle/>
          <a:p>
            <a:pPr marL="342900" marR="0" lvl="0" indent="-1143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设计贝叶斯分类器时，我们已经采用了准则函数，即</a:t>
            </a: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错误率函数或风险函数</a:t>
            </a: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。贝叶斯分类器的错误率或风险是</a:t>
            </a: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最小的</a:t>
            </a: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，所以通常称之为</a:t>
            </a: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最优分类器</a:t>
            </a: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，而在其它准则函数下得到的分类器则称为是“</a:t>
            </a: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rPr>
              <a:t>次优</a:t>
            </a: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”的。</a:t>
            </a:r>
            <a:endPar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4820" name="Rectangle 4"/>
          <p:cNvSpPr>
            <a:spLocks noChangeArrowheads="1"/>
          </p:cNvSpPr>
          <p:nvPr/>
        </p:nvSpPr>
        <p:spPr bwMode="auto">
          <a:xfrm>
            <a:off x="539750" y="2924175"/>
            <a:ext cx="7848600" cy="953135"/>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这里的“</a:t>
            </a:r>
            <a:r>
              <a:rPr kumimoji="0" lang="zh-CN" altLang="en-US" sz="2800" b="1" i="0" u="none" strike="noStrike" kern="1200" cap="none" spc="0" normalizeH="0" baseline="0" noProof="0" dirty="0">
                <a:ln>
                  <a:noFill/>
                </a:ln>
                <a:solidFill>
                  <a:srgbClr val="FF00FF"/>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次优</a:t>
            </a: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”，只是相对于错误率或风险而言的，</a:t>
            </a:r>
            <a:r>
              <a:rPr kumimoji="0" lang="zh-CN" altLang="en-US" sz="28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而对所提的准则函数来讲，则是最好。</a:t>
            </a:r>
            <a:endParaRPr kumimoji="0" lang="zh-CN" altLang="en-US" sz="2800" b="1" i="0" u="none" strike="noStrike" kern="1200" cap="none" spc="0" normalizeH="0" baseline="0" noProof="0" dirty="0">
              <a:ln>
                <a:noFill/>
              </a:ln>
              <a:solidFill>
                <a:srgbClr val="00FF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endParaRPr>
          </a:p>
        </p:txBody>
      </p:sp>
      <p:sp>
        <p:nvSpPr>
          <p:cNvPr id="34821" name="Rectangle 5"/>
          <p:cNvSpPr>
            <a:spLocks noChangeArrowheads="1"/>
          </p:cNvSpPr>
          <p:nvPr/>
        </p:nvSpPr>
        <p:spPr bwMode="auto">
          <a:xfrm>
            <a:off x="468313" y="4221163"/>
            <a:ext cx="7991475" cy="1814830"/>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虽然采用（线性）判别函数导致的错误率或风险可能比贝叶斯分类器大，但是，线性函数是最简单的函数，</a:t>
            </a:r>
            <a:r>
              <a:rPr kumimoji="0" lang="zh-CN" altLang="en-US" sz="2800" b="1" i="0" u="none" strike="noStrike" kern="1200" cap="none" spc="0" normalizeH="0" baseline="0" noProof="0">
                <a:ln>
                  <a:noFill/>
                </a:ln>
                <a:solidFill>
                  <a:srgbClr val="00FF00"/>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mn-cs"/>
              </a:rPr>
              <a:t>计算量小，容易实现</a:t>
            </a:r>
            <a:r>
              <a:rPr kumimoji="0" lang="zh-CN" altLang="en-US" sz="2800" b="1" i="0" u="none" strike="noStrike" kern="1200" cap="none" spc="0" normalizeH="0" baseline="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。因此，线性判别函数是统计模式识别的基本方法之一。</a:t>
            </a:r>
            <a:endParaRPr kumimoji="0" lang="zh-CN" altLang="en-US" sz="2800" b="1" i="0" u="none" strike="noStrike" kern="1200" cap="none" spc="0" normalizeH="0" baseline="0" noProof="0" dirty="0">
              <a:ln>
                <a:noFill/>
              </a:ln>
              <a:solidFill>
                <a:schemeClr val="bg2">
                  <a:lumMod val="60000"/>
                  <a:lumOff val="40000"/>
                </a:schemeClr>
              </a:solidFill>
              <a:effectLst>
                <a:outerShdw blurRad="38100" dist="38100" dir="2700000" algn="tl">
                  <a:srgbClr val="000000"/>
                </a:outerShdw>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10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wipe(left)">
                                      <p:cBhvr>
                                        <p:cTn id="12" dur="1000"/>
                                        <p:tgtEl>
                                          <p:spTgt spid="348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1"/>
                                        </p:tgtEl>
                                        <p:attrNameLst>
                                          <p:attrName>style.visibility</p:attrName>
                                        </p:attrNameLst>
                                      </p:cBhvr>
                                      <p:to>
                                        <p:strVal val="visible"/>
                                      </p:to>
                                    </p:set>
                                    <p:animEffect transition="in" filter="wipe(left)">
                                      <p:cBhvr>
                                        <p:cTn id="17" dur="10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P spid="34820" grpId="0" bldLvl="0" animBg="1"/>
      <p:bldP spid="3482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占位符 6146"/>
          <p:cNvSpPr>
            <a:spLocks noGrp="1"/>
          </p:cNvSpPr>
          <p:nvPr>
            <p:ph type="body" idx="4294967295"/>
          </p:nvPr>
        </p:nvSpPr>
        <p:spPr>
          <a:xfrm>
            <a:off x="264160" y="2132965"/>
            <a:ext cx="8615045" cy="5905500"/>
          </a:xfrm>
        </p:spPr>
        <p:txBody>
          <a:bodyPr/>
          <a:lstStyle/>
          <a:p>
            <a:pPr>
              <a:buNone/>
            </a:pPr>
            <a:r>
              <a:rPr lang="en-US" altLang="zh-CN" sz="2800">
                <a:latin typeface="Times New Roman" panose="02020603050405020304" pitchFamily="18" charset="0"/>
                <a:ea typeface="黑体" panose="02010609060101010101" pitchFamily="2" charset="-122"/>
              </a:rPr>
              <a:t>    </a:t>
            </a:r>
            <a:r>
              <a:rPr lang="zh-CN" altLang="en-US" sz="2800" b="1" noProof="0" dirty="0">
                <a:ln>
                  <a:noFill/>
                </a:ln>
                <a:solidFill>
                  <a:schemeClr val="bg2">
                    <a:lumMod val="60000"/>
                    <a:lumOff val="40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线性分类器</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使用线性判别函数，其主要方法：</a:t>
            </a:r>
            <a:endPar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a:buNone/>
            </a:pP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    例如对于二类问题可定义</a:t>
            </a:r>
            <a:r>
              <a:rPr lang="zh-CN" altLang="en-US" sz="2800"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一</a:t>
            </a:r>
            <a:r>
              <a:rPr lang="en-US" altLang="zh-CN"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个线性判别函数</a:t>
            </a:r>
            <a:endPar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sz="2800" dirty="0">
              <a:latin typeface="Times New Roman" panose="02020603050405020304" pitchFamily="18" charset="0"/>
              <a:ea typeface="黑体" panose="02010609060101010101" pitchFamily="2" charset="-122"/>
            </a:endParaRPr>
          </a:p>
          <a:p>
            <a:pPr>
              <a:buNone/>
            </a:pPr>
            <a:r>
              <a:rPr lang="zh-CN" altLang="en-US" sz="2800" dirty="0">
                <a:latin typeface="Times New Roman" panose="02020603050405020304" pitchFamily="18" charset="0"/>
                <a:ea typeface="黑体" panose="02010609060101010101" pitchFamily="2" charset="-122"/>
              </a:rPr>
              <a:t>    </a:t>
            </a:r>
            <a:endParaRPr lang="zh-CN" altLang="en-US" sz="2800" dirty="0">
              <a:latin typeface="Times New Roman" panose="02020603050405020304" pitchFamily="18" charset="0"/>
              <a:ea typeface="黑体" panose="02010609060101010101" pitchFamily="2" charset="-122"/>
            </a:endParaRPr>
          </a:p>
          <a:p>
            <a:pPr>
              <a:buNone/>
            </a:pPr>
            <a:r>
              <a:rPr lang="zh-CN" altLang="en-US" sz="2800" dirty="0">
                <a:latin typeface="Times New Roman" panose="02020603050405020304" pitchFamily="18" charset="0"/>
                <a:ea typeface="黑体" panose="02010609060101010101" pitchFamily="2" charset="-122"/>
              </a:rPr>
              <a:t> </a:t>
            </a:r>
            <a:r>
              <a:rPr lang="en-US" altLang="zh-CN" sz="2800" dirty="0">
                <a:latin typeface="Times New Roman" panose="02020603050405020304" pitchFamily="18" charset="0"/>
                <a:ea typeface="黑体" panose="02010609060101010101" pitchFamily="2" charset="-122"/>
              </a:rPr>
              <a:t>   </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这是样本</a:t>
            </a:r>
            <a:r>
              <a:rPr lang="zh-CN" altLang="en-US" sz="2800"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的单值函数，其中</a:t>
            </a:r>
            <a:r>
              <a:rPr lang="zh-CN" altLang="en-US" sz="2800"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W</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和</a:t>
            </a:r>
            <a:r>
              <a:rPr lang="zh-CN" altLang="en-US" sz="2800"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w</a:t>
            </a:r>
            <a:r>
              <a:rPr lang="zh-CN" altLang="en-US" sz="2800" b="1" baseline="-2500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是常数。函数值的正负对应不同的类别。</a:t>
            </a:r>
            <a:endPar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a:buNone/>
            </a:pPr>
            <a:endPar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问题关键是如何利用训练集样本去估计</a:t>
            </a:r>
            <a:r>
              <a:rPr lang="en-US" altLang="zh-CN" sz="2800" b="1" i="1" err="1">
                <a:latin typeface="Times New Roman" panose="02020603050405020304" pitchFamily="18" charset="0"/>
                <a:ea typeface="黑体" panose="02010609060101010101" pitchFamily="2" charset="-122"/>
              </a:rPr>
              <a:t>W</a:t>
            </a: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i="1">
                <a:latin typeface="Times New Roman" panose="02020603050405020304" pitchFamily="18" charset="0"/>
                <a:ea typeface="黑体" panose="02010609060101010101" pitchFamily="2" charset="-122"/>
              </a:rPr>
              <a:t>w</a:t>
            </a:r>
            <a:r>
              <a:rPr lang="en-US" altLang="zh-CN" sz="2800" baseline="-25000">
                <a:latin typeface="Times New Roman" panose="02020603050405020304" pitchFamily="18" charset="0"/>
                <a:ea typeface="黑体" panose="02010609060101010101" pitchFamily="2" charset="-122"/>
              </a:rPr>
              <a:t>0</a:t>
            </a:r>
            <a:r>
              <a:rPr lang="zh-CN" altLang="en-US" sz="2800" dirty="0">
                <a:latin typeface="Times New Roman" panose="02020603050405020304" pitchFamily="18" charset="0"/>
                <a:ea typeface="黑体" panose="02010609060101010101" pitchFamily="2" charset="-122"/>
              </a:rPr>
              <a:t>。</a:t>
            </a:r>
            <a:endParaRPr lang="zh-CN" altLang="en-US" sz="2800" dirty="0">
              <a:latin typeface="Times New Roman" panose="02020603050405020304" pitchFamily="18" charset="0"/>
              <a:ea typeface="黑体" panose="02010609060101010101" pitchFamily="2" charset="-122"/>
            </a:endParaRPr>
          </a:p>
        </p:txBody>
      </p:sp>
      <p:graphicFrame>
        <p:nvGraphicFramePr>
          <p:cNvPr id="6148" name="对象 6147"/>
          <p:cNvGraphicFramePr/>
          <p:nvPr/>
        </p:nvGraphicFramePr>
        <p:xfrm>
          <a:off x="2941162" y="3227388"/>
          <a:ext cx="2447290" cy="552450"/>
        </p:xfrm>
        <a:graphic>
          <a:graphicData uri="http://schemas.openxmlformats.org/presentationml/2006/ole">
            <mc:AlternateContent xmlns:mc="http://schemas.openxmlformats.org/markup-compatibility/2006">
              <mc:Choice xmlns:v="urn:schemas-microsoft-com:vml" Requires="v">
                <p:oleObj spid="_x0000_s4098" name="" r:id="rId1" imgW="1066800" imgH="241300" progId="Equation.3">
                  <p:embed/>
                </p:oleObj>
              </mc:Choice>
              <mc:Fallback>
                <p:oleObj name="" r:id="rId1" imgW="1066800" imgH="241300" progId="Equation.3">
                  <p:embed/>
                  <p:pic>
                    <p:nvPicPr>
                      <p:cNvPr id="0" name="图片 3079"/>
                      <p:cNvPicPr/>
                      <p:nvPr/>
                    </p:nvPicPr>
                    <p:blipFill>
                      <a:blip r:embed="rId2"/>
                      <a:stretch>
                        <a:fillRect/>
                      </a:stretch>
                    </p:blipFill>
                    <p:spPr>
                      <a:xfrm>
                        <a:off x="2941162" y="3227388"/>
                        <a:ext cx="2447290" cy="552450"/>
                      </a:xfrm>
                      <a:prstGeom prst="rect">
                        <a:avLst/>
                      </a:prstGeom>
                      <a:noFill/>
                      <a:ln w="38100">
                        <a:noFill/>
                        <a:miter/>
                      </a:ln>
                    </p:spPr>
                  </p:pic>
                </p:oleObj>
              </mc:Fallback>
            </mc:AlternateContent>
          </a:graphicData>
        </a:graphic>
      </p:graphicFrame>
      <p:sp>
        <p:nvSpPr>
          <p:cNvPr id="2" name="文本框 1"/>
          <p:cNvSpPr txBox="1"/>
          <p:nvPr/>
        </p:nvSpPr>
        <p:spPr>
          <a:xfrm>
            <a:off x="395605" y="548640"/>
            <a:ext cx="8833485" cy="1383665"/>
          </a:xfrm>
          <a:prstGeom prst="rect">
            <a:avLst/>
          </a:prstGeom>
          <a:noFill/>
        </p:spPr>
        <p:txBody>
          <a:bodyPr wrap="none" rtlCol="0" anchor="t">
            <a:spAutoFit/>
          </a:bodyPr>
          <a:lstStyle/>
          <a:p>
            <a:pPr marL="457200" indent="-457200">
              <a:buClr>
                <a:srgbClr val="1818FF"/>
              </a:buClr>
              <a:buSzPct val="80000"/>
              <a:buFont typeface="Wingdings" panose="05000000000000000000" charset="0"/>
              <a:buChar char="l"/>
            </a:pPr>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线性函数是最简单的判别函数，其分界面为超平面。</a:t>
            </a:r>
            <a:endPar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设计的分类器为“次优”。但简单，易实现，且计算</a:t>
            </a:r>
            <a:endPar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r>
              <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量和存储量都小，是分类中最常用的方法之一。</a:t>
            </a:r>
            <a:endParaRPr lang="zh-CN" altLang="en-US" sz="2800"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PLACING_PICTURE_USER_VIEWPORT" val="{&quot;height&quot;:2400,&quot;width&quot;:8500}"/>
</p:tagLst>
</file>

<file path=ppt/tags/tag2.xml><?xml version="1.0" encoding="utf-8"?>
<p:tagLst xmlns:p="http://schemas.openxmlformats.org/presentationml/2006/main">
  <p:tag name="COMMONDATA" val="eyJoZGlkIjoiZWU2ZDE0ZDBlNWI3MTA3ZjYzODE3ZGZkMjEyODg5YTA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0066FF"/>
            </a:solidFill>
            <a:effectLst/>
            <a:latin typeface="Times New Roman" panose="02020603050405020304" pitchFamily="18" charset="0"/>
            <a:ea typeface="楷体_GB2312" pitchFamily="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0066FF"/>
            </a:solidFill>
            <a:effectLst/>
            <a:latin typeface="Times New Roman" panose="02020603050405020304" pitchFamily="18" charset="0"/>
            <a:ea typeface="楷体_GB2312" pitchFamily="1"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Settings\zhou1\My Documents\1.pot</Template>
  <TotalTime>0</TotalTime>
  <Words>8568</Words>
  <Application>WPS 演示</Application>
  <PresentationFormat>全屏显示(4:3)</PresentationFormat>
  <Paragraphs>738</Paragraphs>
  <Slides>58</Slides>
  <Notes>3</Notes>
  <HiddenSlides>1</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53</vt:i4>
      </vt:variant>
      <vt:variant>
        <vt:lpstr>幻灯片标题</vt:lpstr>
      </vt:variant>
      <vt:variant>
        <vt:i4>58</vt:i4>
      </vt:variant>
    </vt:vector>
  </HeadingPairs>
  <TitlesOfParts>
    <vt:vector size="139" baseType="lpstr">
      <vt:lpstr>Arial</vt:lpstr>
      <vt:lpstr>宋体</vt:lpstr>
      <vt:lpstr>Wingdings</vt:lpstr>
      <vt:lpstr>黑体</vt:lpstr>
      <vt:lpstr>Times New Roman</vt:lpstr>
      <vt:lpstr>楷体_GB2312</vt:lpstr>
      <vt:lpstr>新宋体</vt:lpstr>
      <vt:lpstr>Arial</vt:lpstr>
      <vt:lpstr>Arial Black</vt:lpstr>
      <vt:lpstr>Huawei Sans</vt:lpstr>
      <vt:lpstr>NumberOnly</vt:lpstr>
      <vt:lpstr>方正兰亭黑简体</vt:lpstr>
      <vt:lpstr>Calibri</vt:lpstr>
      <vt:lpstr>隶书</vt:lpstr>
      <vt:lpstr>华文楷体</vt:lpstr>
      <vt:lpstr>Wingdings</vt:lpstr>
      <vt:lpstr>微软雅黑</vt:lpstr>
      <vt:lpstr>Arial Unicode MS</vt:lpstr>
      <vt:lpstr>华文新魏</vt:lpstr>
      <vt:lpstr>Batang</vt:lpstr>
      <vt:lpstr>Constantia</vt:lpstr>
      <vt:lpstr>Symbol</vt:lpstr>
      <vt:lpstr>Palatino Linotype</vt:lpstr>
      <vt:lpstr>Wingdings</vt:lpstr>
      <vt:lpstr>Times New Roman</vt:lpstr>
      <vt:lpstr>华光楷体_CNKI</vt:lpstr>
      <vt:lpstr>Wingdings 3</vt:lpstr>
      <vt:lpstr>Pixel</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Equation.DSMT4</vt:lpstr>
      <vt:lpstr>Equation.DSMT4</vt:lpstr>
      <vt:lpstr>Equation.DSMT4</vt:lpstr>
      <vt:lpstr>Photoshop.Image.7</vt:lpstr>
      <vt:lpstr>Equation.3</vt:lpstr>
      <vt:lpstr>Equation.3</vt:lpstr>
      <vt:lpstr>Equation.3</vt:lpstr>
      <vt:lpstr>Equation.DSMT4</vt:lpstr>
      <vt:lpstr>Equation.DSMT4</vt:lpstr>
      <vt:lpstr>Equation.DSMT4</vt:lpstr>
      <vt:lpstr>Equation.3</vt:lpstr>
      <vt:lpstr>Equation.3</vt:lpstr>
      <vt:lpstr>Equation.3</vt:lpstr>
      <vt:lpstr>Equation.3</vt:lpstr>
      <vt:lpstr>Photoshop.Image.7</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Equation.3</vt:lpstr>
      <vt:lpstr>Equation.DSMT4</vt:lpstr>
      <vt:lpstr>Equation.DSMT4</vt:lpstr>
      <vt:lpstr>Equation.DSMT4</vt:lpstr>
      <vt:lpstr>PhotoshopElements.Image.3</vt:lpstr>
      <vt:lpstr>模式识别&amp;机器学习</vt:lpstr>
      <vt:lpstr>第4章      线性分类器 </vt:lpstr>
      <vt:lpstr>PowerPoint 演示文稿</vt:lpstr>
      <vt:lpstr>问题的引入</vt:lpstr>
      <vt:lpstr>解决的思路</vt:lpstr>
      <vt:lpstr>绕道而行</vt:lpstr>
      <vt:lpstr>PowerPoint 演示文稿</vt:lpstr>
      <vt:lpstr>PowerPoint 演示文稿</vt:lpstr>
      <vt:lpstr>PowerPoint 演示文稿</vt:lpstr>
      <vt:lpstr>PowerPoint 演示文稿</vt:lpstr>
      <vt:lpstr>线性可分情况</vt:lpstr>
      <vt:lpstr>线性不可分情况</vt:lpstr>
      <vt:lpstr>PowerPoint 演示文稿</vt:lpstr>
      <vt:lpstr>PowerPoint 演示文稿</vt:lpstr>
      <vt:lpstr>PowerPoint 演示文稿</vt:lpstr>
      <vt:lpstr>PowerPoint 演示文稿</vt:lpstr>
      <vt:lpstr>2.几何意义 </vt:lpstr>
      <vt:lpstr>线性判别函数的齐次简化</vt:lpstr>
      <vt:lpstr>PowerPoint 演示文稿</vt:lpstr>
      <vt:lpstr>3.线性分类器设计的主要步骤</vt:lpstr>
      <vt:lpstr>PowerPoint 演示文稿</vt:lpstr>
      <vt:lpstr>流程图</vt:lpstr>
      <vt:lpstr>PowerPoint 演示文稿</vt:lpstr>
      <vt:lpstr>PowerPoint 演示文稿</vt:lpstr>
      <vt:lpstr>PowerPoint 演示文稿</vt:lpstr>
      <vt:lpstr>PowerPoint 演示文稿</vt:lpstr>
      <vt:lpstr>PowerPoint 演示文稿</vt:lpstr>
      <vt:lpstr>  §3 Fisher判别法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§3感知准则函数和梯度下降法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感知准则函数和梯度下降法</vt:lpstr>
      <vt:lpstr>§4 最小平方误差准则函数</vt:lpstr>
      <vt:lpstr>PowerPoint 演示文稿</vt:lpstr>
      <vt:lpstr>PowerPoint 演示文稿</vt:lpstr>
      <vt:lpstr>PowerPoint 演示文稿</vt:lpstr>
      <vt:lpstr>PowerPoint 演示文稿</vt:lpstr>
      <vt:lpstr>PowerPoint 演示文稿</vt:lpstr>
      <vt:lpstr>PowerPoint 演示文稿</vt:lpstr>
    </vt:vector>
  </TitlesOfParts>
  <Company>yunda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模式识别第四章</dc:title>
  <dc:creator>zhou</dc:creator>
  <cp:lastModifiedBy>Administrator</cp:lastModifiedBy>
  <cp:revision>360</cp:revision>
  <dcterms:created xsi:type="dcterms:W3CDTF">2005-09-11T09:22:00Z</dcterms:created>
  <dcterms:modified xsi:type="dcterms:W3CDTF">2022-10-08T00:42:43Z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D63FFAB74D7E4F6282C6B0E5EDDD58B4</vt:lpwstr>
  </property>
  <property fmtid="{D5CDD505-2E9C-101B-9397-08002B2CF9AE}" pid="3" name="KSOProductBuildVer">
    <vt:lpwstr>2052-11.1.0.11875</vt:lpwstr>
  </property>
</Properties>
</file>