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4"/>
  </p:notesMasterIdLst>
  <p:sldIdLst>
    <p:sldId id="461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6532BF-215D-44BB-8905-CDB3218899DC}">
          <p14:sldIdLst>
            <p14:sldId id="4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7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樊 江宵" initials="樊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E69"/>
    <a:srgbClr val="FFE5FF"/>
    <a:srgbClr val="FFCCFF"/>
    <a:srgbClr val="000000"/>
    <a:srgbClr val="68C5D6"/>
    <a:srgbClr val="F69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3" autoAdjust="0"/>
    <p:restoredTop sz="95232" autoAdjust="0"/>
  </p:normalViewPr>
  <p:slideViewPr>
    <p:cSldViewPr snapToGrid="0" showGuides="1">
      <p:cViewPr varScale="1">
        <p:scale>
          <a:sx n="79" d="100"/>
          <a:sy n="79" d="100"/>
        </p:scale>
        <p:origin x="605" y="77"/>
      </p:cViewPr>
      <p:guideLst>
        <p:guide orient="horz" pos="2319"/>
        <p:guide pos="37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41478-6AC8-48A5-8C77-47438D075894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9CAE6-DB73-41B0-B543-8644F3363A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14653" y="2144613"/>
            <a:ext cx="2569982" cy="2717650"/>
          </a:xfrm>
          <a:custGeom>
            <a:avLst/>
            <a:gdLst>
              <a:gd name="connsiteX0" fmla="*/ 0 w 2569982"/>
              <a:gd name="connsiteY0" fmla="*/ 0 h 2717650"/>
              <a:gd name="connsiteX1" fmla="*/ 2569982 w 2569982"/>
              <a:gd name="connsiteY1" fmla="*/ 0 h 2717650"/>
              <a:gd name="connsiteX2" fmla="*/ 2569982 w 2569982"/>
              <a:gd name="connsiteY2" fmla="*/ 2717650 h 2717650"/>
              <a:gd name="connsiteX3" fmla="*/ 0 w 2569982"/>
              <a:gd name="connsiteY3" fmla="*/ 2717650 h 271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9982" h="2717650">
                <a:moveTo>
                  <a:pt x="0" y="0"/>
                </a:moveTo>
                <a:lnTo>
                  <a:pt x="2569982" y="0"/>
                </a:lnTo>
                <a:lnTo>
                  <a:pt x="2569982" y="2717650"/>
                </a:lnTo>
                <a:lnTo>
                  <a:pt x="0" y="271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459150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5002044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8554830" y="15938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3"/>
          </p:nvPr>
        </p:nvSpPr>
        <p:spPr>
          <a:xfrm>
            <a:off x="1459150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5002044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554830" y="3994151"/>
            <a:ext cx="2149813" cy="1346065"/>
          </a:xfrm>
          <a:custGeom>
            <a:avLst/>
            <a:gdLst>
              <a:gd name="connsiteX0" fmla="*/ 0 w 2149813"/>
              <a:gd name="connsiteY0" fmla="*/ 0 h 1346065"/>
              <a:gd name="connsiteX1" fmla="*/ 2149813 w 2149813"/>
              <a:gd name="connsiteY1" fmla="*/ 0 h 1346065"/>
              <a:gd name="connsiteX2" fmla="*/ 2149813 w 2149813"/>
              <a:gd name="connsiteY2" fmla="*/ 1346065 h 1346065"/>
              <a:gd name="connsiteX3" fmla="*/ 0 w 2149813"/>
              <a:gd name="connsiteY3" fmla="*/ 1346065 h 134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813" h="1346065">
                <a:moveTo>
                  <a:pt x="0" y="0"/>
                </a:moveTo>
                <a:lnTo>
                  <a:pt x="2149813" y="0"/>
                </a:lnTo>
                <a:lnTo>
                  <a:pt x="2149813" y="1346065"/>
                </a:lnTo>
                <a:lnTo>
                  <a:pt x="0" y="1346065"/>
                </a:lnTo>
                <a:close/>
              </a:path>
            </a:pathLst>
          </a:custGeom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086222" y="716964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2022-03-27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2022-03-27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667117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141032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06888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88862" y="1773079"/>
            <a:ext cx="1452138" cy="1452138"/>
          </a:xfrm>
          <a:custGeom>
            <a:avLst/>
            <a:gdLst>
              <a:gd name="connsiteX0" fmla="*/ 635000 w 1270000"/>
              <a:gd name="connsiteY0" fmla="*/ 0 h 1270000"/>
              <a:gd name="connsiteX1" fmla="*/ 1270000 w 1270000"/>
              <a:gd name="connsiteY1" fmla="*/ 635000 h 1270000"/>
              <a:gd name="connsiteX2" fmla="*/ 635000 w 1270000"/>
              <a:gd name="connsiteY2" fmla="*/ 1270000 h 1270000"/>
              <a:gd name="connsiteX3" fmla="*/ 0 w 1270000"/>
              <a:gd name="connsiteY3" fmla="*/ 635000 h 1270000"/>
              <a:gd name="connsiteX4" fmla="*/ 635000 w 1270000"/>
              <a:gd name="connsiteY4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1270000">
                <a:moveTo>
                  <a:pt x="635000" y="0"/>
                </a:moveTo>
                <a:cubicBezTo>
                  <a:pt x="985701" y="0"/>
                  <a:pt x="1270000" y="284299"/>
                  <a:pt x="1270000" y="635000"/>
                </a:cubicBezTo>
                <a:cubicBezTo>
                  <a:pt x="1270000" y="985701"/>
                  <a:pt x="985701" y="1270000"/>
                  <a:pt x="635000" y="1270000"/>
                </a:cubicBezTo>
                <a:cubicBezTo>
                  <a:pt x="284299" y="1270000"/>
                  <a:pt x="0" y="985701"/>
                  <a:pt x="0" y="635000"/>
                </a:cubicBezTo>
                <a:cubicBezTo>
                  <a:pt x="0" y="284299"/>
                  <a:pt x="284299" y="0"/>
                  <a:pt x="635000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433048" y="2107032"/>
            <a:ext cx="3148762" cy="3148762"/>
          </a:xfrm>
          <a:custGeom>
            <a:avLst/>
            <a:gdLst>
              <a:gd name="connsiteX0" fmla="*/ 1574381 w 3148762"/>
              <a:gd name="connsiteY0" fmla="*/ 0 h 3148762"/>
              <a:gd name="connsiteX1" fmla="*/ 3148762 w 3148762"/>
              <a:gd name="connsiteY1" fmla="*/ 1574381 h 3148762"/>
              <a:gd name="connsiteX2" fmla="*/ 1574381 w 3148762"/>
              <a:gd name="connsiteY2" fmla="*/ 3148762 h 3148762"/>
              <a:gd name="connsiteX3" fmla="*/ 0 w 3148762"/>
              <a:gd name="connsiteY3" fmla="*/ 1574381 h 3148762"/>
              <a:gd name="connsiteX4" fmla="*/ 1574381 w 3148762"/>
              <a:gd name="connsiteY4" fmla="*/ 0 h 314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762" h="3148762">
                <a:moveTo>
                  <a:pt x="1574381" y="0"/>
                </a:moveTo>
                <a:cubicBezTo>
                  <a:pt x="2443888" y="0"/>
                  <a:pt x="3148762" y="704874"/>
                  <a:pt x="3148762" y="1574381"/>
                </a:cubicBezTo>
                <a:cubicBezTo>
                  <a:pt x="3148762" y="2443888"/>
                  <a:pt x="2443888" y="3148762"/>
                  <a:pt x="1574381" y="3148762"/>
                </a:cubicBezTo>
                <a:cubicBezTo>
                  <a:pt x="704874" y="3148762"/>
                  <a:pt x="0" y="2443888"/>
                  <a:pt x="0" y="1574381"/>
                </a:cubicBezTo>
                <a:cubicBezTo>
                  <a:pt x="0" y="704874"/>
                  <a:pt x="704874" y="0"/>
                  <a:pt x="1574381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055688" y="1560663"/>
            <a:ext cx="10080625" cy="2395537"/>
          </a:xfrm>
          <a:custGeom>
            <a:avLst/>
            <a:gdLst>
              <a:gd name="connsiteX0" fmla="*/ 0 w 10080625"/>
              <a:gd name="connsiteY0" fmla="*/ 0 h 2395537"/>
              <a:gd name="connsiteX1" fmla="*/ 10080625 w 10080625"/>
              <a:gd name="connsiteY1" fmla="*/ 0 h 2395537"/>
              <a:gd name="connsiteX2" fmla="*/ 10080625 w 10080625"/>
              <a:gd name="connsiteY2" fmla="*/ 2395537 h 2395537"/>
              <a:gd name="connsiteX3" fmla="*/ 0 w 10080625"/>
              <a:gd name="connsiteY3" fmla="*/ 2395537 h 239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0625" h="2395537">
                <a:moveTo>
                  <a:pt x="0" y="0"/>
                </a:moveTo>
                <a:lnTo>
                  <a:pt x="10080625" y="0"/>
                </a:lnTo>
                <a:lnTo>
                  <a:pt x="10080625" y="2395537"/>
                </a:lnTo>
                <a:lnTo>
                  <a:pt x="0" y="2395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1055685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3605529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6155373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4"/>
          </p:nvPr>
        </p:nvSpPr>
        <p:spPr>
          <a:xfrm>
            <a:off x="8705216" y="4059388"/>
            <a:ext cx="2431096" cy="1751012"/>
          </a:xfrm>
          <a:custGeom>
            <a:avLst/>
            <a:gdLst>
              <a:gd name="connsiteX0" fmla="*/ 0 w 2431096"/>
              <a:gd name="connsiteY0" fmla="*/ 0 h 1751012"/>
              <a:gd name="connsiteX1" fmla="*/ 2431096 w 2431096"/>
              <a:gd name="connsiteY1" fmla="*/ 0 h 1751012"/>
              <a:gd name="connsiteX2" fmla="*/ 2431096 w 2431096"/>
              <a:gd name="connsiteY2" fmla="*/ 1751012 h 1751012"/>
              <a:gd name="connsiteX3" fmla="*/ 0 w 2431096"/>
              <a:gd name="connsiteY3" fmla="*/ 1751012 h 17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096" h="1751012">
                <a:moveTo>
                  <a:pt x="0" y="0"/>
                </a:moveTo>
                <a:lnTo>
                  <a:pt x="2431096" y="0"/>
                </a:lnTo>
                <a:lnTo>
                  <a:pt x="2431096" y="1751012"/>
                </a:lnTo>
                <a:lnTo>
                  <a:pt x="0" y="17510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08100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80756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253412" y="1649412"/>
            <a:ext cx="2630488" cy="2630488"/>
          </a:xfrm>
          <a:custGeom>
            <a:avLst/>
            <a:gdLst>
              <a:gd name="connsiteX0" fmla="*/ 1315244 w 2630488"/>
              <a:gd name="connsiteY0" fmla="*/ 0 h 2630488"/>
              <a:gd name="connsiteX1" fmla="*/ 2630488 w 2630488"/>
              <a:gd name="connsiteY1" fmla="*/ 1315244 h 2630488"/>
              <a:gd name="connsiteX2" fmla="*/ 1315244 w 2630488"/>
              <a:gd name="connsiteY2" fmla="*/ 2630488 h 2630488"/>
              <a:gd name="connsiteX3" fmla="*/ 0 w 2630488"/>
              <a:gd name="connsiteY3" fmla="*/ 1315244 h 2630488"/>
              <a:gd name="connsiteX4" fmla="*/ 1315244 w 2630488"/>
              <a:gd name="connsiteY4" fmla="*/ 0 h 263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488" h="2630488">
                <a:moveTo>
                  <a:pt x="1315244" y="0"/>
                </a:moveTo>
                <a:cubicBezTo>
                  <a:pt x="2041633" y="0"/>
                  <a:pt x="2630488" y="588855"/>
                  <a:pt x="2630488" y="1315244"/>
                </a:cubicBezTo>
                <a:cubicBezTo>
                  <a:pt x="2630488" y="2041633"/>
                  <a:pt x="2041633" y="2630488"/>
                  <a:pt x="1315244" y="2630488"/>
                </a:cubicBezTo>
                <a:cubicBezTo>
                  <a:pt x="588855" y="2630488"/>
                  <a:pt x="0" y="2041633"/>
                  <a:pt x="0" y="1315244"/>
                </a:cubicBezTo>
                <a:cubicBezTo>
                  <a:pt x="0" y="588855"/>
                  <a:pt x="588855" y="0"/>
                  <a:pt x="1315244" y="0"/>
                </a:cubicBezTo>
                <a:close/>
              </a:path>
            </a:pathLst>
          </a:custGeom>
          <a:effectLst>
            <a:outerShdw blurRad="241300" dist="63500" dir="8100000" algn="tr" rotWithShape="0">
              <a:prstClr val="black">
                <a:alpha val="44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44588" y="1612900"/>
            <a:ext cx="3224212" cy="4137026"/>
          </a:xfrm>
          <a:custGeom>
            <a:avLst/>
            <a:gdLst>
              <a:gd name="connsiteX0" fmla="*/ 0 w 3224212"/>
              <a:gd name="connsiteY0" fmla="*/ 0 h 4137026"/>
              <a:gd name="connsiteX1" fmla="*/ 3224212 w 3224212"/>
              <a:gd name="connsiteY1" fmla="*/ 0 h 4137026"/>
              <a:gd name="connsiteX2" fmla="*/ 3224212 w 3224212"/>
              <a:gd name="connsiteY2" fmla="*/ 4137026 h 4137026"/>
              <a:gd name="connsiteX3" fmla="*/ 0 w 3224212"/>
              <a:gd name="connsiteY3" fmla="*/ 4137026 h 413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4137026">
                <a:moveTo>
                  <a:pt x="0" y="0"/>
                </a:moveTo>
                <a:lnTo>
                  <a:pt x="3224212" y="0"/>
                </a:lnTo>
                <a:lnTo>
                  <a:pt x="3224212" y="4137026"/>
                </a:lnTo>
                <a:lnTo>
                  <a:pt x="0" y="4137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83894" y="1612901"/>
            <a:ext cx="3224212" cy="2588459"/>
          </a:xfrm>
          <a:custGeom>
            <a:avLst/>
            <a:gdLst>
              <a:gd name="connsiteX0" fmla="*/ 0 w 3224212"/>
              <a:gd name="connsiteY0" fmla="*/ 0 h 2588459"/>
              <a:gd name="connsiteX1" fmla="*/ 3224212 w 3224212"/>
              <a:gd name="connsiteY1" fmla="*/ 0 h 2588459"/>
              <a:gd name="connsiteX2" fmla="*/ 3224212 w 3224212"/>
              <a:gd name="connsiteY2" fmla="*/ 2588459 h 2588459"/>
              <a:gd name="connsiteX3" fmla="*/ 0 w 3224212"/>
              <a:gd name="connsiteY3" fmla="*/ 2588459 h 258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2588459">
                <a:moveTo>
                  <a:pt x="0" y="0"/>
                </a:moveTo>
                <a:lnTo>
                  <a:pt x="3224212" y="0"/>
                </a:lnTo>
                <a:lnTo>
                  <a:pt x="3224212" y="2588459"/>
                </a:lnTo>
                <a:lnTo>
                  <a:pt x="0" y="25884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823200" y="2878244"/>
            <a:ext cx="3224212" cy="2871683"/>
          </a:xfrm>
          <a:custGeom>
            <a:avLst/>
            <a:gdLst>
              <a:gd name="connsiteX0" fmla="*/ 0 w 3224212"/>
              <a:gd name="connsiteY0" fmla="*/ 0 h 2871683"/>
              <a:gd name="connsiteX1" fmla="*/ 3224212 w 3224212"/>
              <a:gd name="connsiteY1" fmla="*/ 0 h 2871683"/>
              <a:gd name="connsiteX2" fmla="*/ 3224212 w 3224212"/>
              <a:gd name="connsiteY2" fmla="*/ 2871683 h 2871683"/>
              <a:gd name="connsiteX3" fmla="*/ 0 w 3224212"/>
              <a:gd name="connsiteY3" fmla="*/ 2871683 h 287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212" h="2871683">
                <a:moveTo>
                  <a:pt x="0" y="0"/>
                </a:moveTo>
                <a:lnTo>
                  <a:pt x="3224212" y="0"/>
                </a:lnTo>
                <a:lnTo>
                  <a:pt x="3224212" y="2871683"/>
                </a:lnTo>
                <a:lnTo>
                  <a:pt x="0" y="28716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943428"/>
            <a:ext cx="12192000" cy="5558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-981104" y="222749"/>
            <a:ext cx="722811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32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调查方案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1928" y="2507902"/>
            <a:ext cx="4900641" cy="892699"/>
            <a:chOff x="6139551" y="2294472"/>
            <a:chExt cx="5035408" cy="876002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4" name="菱形 33"/>
            <p:cNvSpPr/>
            <p:nvPr/>
          </p:nvSpPr>
          <p:spPr>
            <a:xfrm>
              <a:off x="6139551" y="2294472"/>
              <a:ext cx="926292" cy="876002"/>
            </a:xfrm>
            <a:prstGeom prst="diamond">
              <a:avLst/>
            </a:prstGeom>
            <a:gradFill>
              <a:gsLst>
                <a:gs pos="0">
                  <a:srgbClr val="6483B3"/>
                </a:gs>
                <a:gs pos="100000">
                  <a:srgbClr val="334E6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7085636" y="2583638"/>
              <a:ext cx="4089323" cy="2685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调查内容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11928" y="1379667"/>
            <a:ext cx="4921239" cy="941112"/>
            <a:chOff x="760028" y="2223609"/>
            <a:chExt cx="6221092" cy="1101659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9" name="菱形 38"/>
            <p:cNvSpPr/>
            <p:nvPr/>
          </p:nvSpPr>
          <p:spPr>
            <a:xfrm>
              <a:off x="760028" y="2223609"/>
              <a:ext cx="1133108" cy="1101659"/>
            </a:xfrm>
            <a:prstGeom prst="diamond">
              <a:avLst/>
            </a:prstGeom>
            <a:gradFill>
              <a:gsLst>
                <a:gs pos="0">
                  <a:srgbClr val="6483B3"/>
                </a:gs>
                <a:gs pos="100000">
                  <a:srgbClr val="334E6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76"/>
            <p:cNvSpPr txBox="1"/>
            <p:nvPr/>
          </p:nvSpPr>
          <p:spPr>
            <a:xfrm>
              <a:off x="1923995" y="2508713"/>
              <a:ext cx="3583159" cy="2369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调查目的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507511" y="2417258"/>
              <a:ext cx="3473609" cy="73662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兼职的态度</a:t>
              </a:r>
              <a:r>
                <a:rPr lang="zh-CN" altLang="en-US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兼职市场现状</a:t>
              </a:r>
              <a:r>
                <a:rPr lang="zh-CN" altLang="en-US" sz="1400" dirty="0">
                  <a:ea typeface="等线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存在的问题</a:t>
              </a:r>
              <a:r>
                <a:rPr lang="zh-CN" altLang="en-US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4492" y="4665165"/>
            <a:ext cx="6519577" cy="881132"/>
            <a:chOff x="6193528" y="2296592"/>
            <a:chExt cx="5708869" cy="876002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4" name="菱形 43"/>
            <p:cNvSpPr/>
            <p:nvPr/>
          </p:nvSpPr>
          <p:spPr>
            <a:xfrm>
              <a:off x="6193528" y="2296592"/>
              <a:ext cx="795911" cy="876002"/>
            </a:xfrm>
            <a:prstGeom prst="diamond">
              <a:avLst/>
            </a:prstGeom>
            <a:gradFill>
              <a:gsLst>
                <a:gs pos="0">
                  <a:srgbClr val="6483B3"/>
                </a:gs>
                <a:gs pos="100000">
                  <a:srgbClr val="334E6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Box 76"/>
            <p:cNvSpPr txBox="1"/>
            <p:nvPr/>
          </p:nvSpPr>
          <p:spPr>
            <a:xfrm>
              <a:off x="7031670" y="2565480"/>
              <a:ext cx="4089323" cy="2685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调查方式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03184" y="2593779"/>
              <a:ext cx="3799213" cy="34678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线上问卷调查，</a:t>
              </a:r>
              <a:r>
                <a:rPr lang="zh-CN" altLang="en-US" sz="1400" dirty="0">
                  <a:ea typeface="等线" panose="02010600030101010101" pitchFamily="2" charset="-122"/>
                  <a:cs typeface="Times New Roman" panose="02020603050405020304" pitchFamily="18" charset="0"/>
                </a:rPr>
                <a:t>线下访谈。</a:t>
              </a:r>
              <a:endParaRPr lang="en-US" altLang="zh-CN" sz="1400" dirty="0"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04492" y="3585343"/>
            <a:ext cx="5111642" cy="892699"/>
            <a:chOff x="760028" y="2294472"/>
            <a:chExt cx="5272381" cy="887503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49" name="菱形 48"/>
            <p:cNvSpPr/>
            <p:nvPr/>
          </p:nvSpPr>
          <p:spPr>
            <a:xfrm>
              <a:off x="760028" y="2294472"/>
              <a:ext cx="937519" cy="887503"/>
            </a:xfrm>
            <a:prstGeom prst="diamond">
              <a:avLst/>
            </a:prstGeom>
            <a:gradFill>
              <a:gsLst>
                <a:gs pos="0">
                  <a:srgbClr val="6483B3"/>
                </a:gs>
                <a:gs pos="100000">
                  <a:srgbClr val="334E6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76"/>
            <p:cNvSpPr txBox="1"/>
            <p:nvPr/>
          </p:nvSpPr>
          <p:spPr>
            <a:xfrm>
              <a:off x="1717416" y="2526165"/>
              <a:ext cx="3583159" cy="2369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调查对象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77643" y="2562480"/>
              <a:ext cx="3354766" cy="30598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266700" algn="just"/>
              <a:r>
                <a:rPr lang="zh-CN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本科在读，专科在读，大学毕业</a:t>
              </a:r>
              <a:r>
                <a:rPr lang="zh-CN" altLang="en-US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58098CE8-17F3-436B-9236-C9F392AF4E4D}"/>
              </a:ext>
            </a:extLst>
          </p:cNvPr>
          <p:cNvSpPr txBox="1"/>
          <p:nvPr/>
        </p:nvSpPr>
        <p:spPr>
          <a:xfrm>
            <a:off x="5505206" y="234252"/>
            <a:ext cx="722811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3200" dirty="0">
                <a:solidFill>
                  <a:prstClr val="whit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问卷设计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CFAECDB-92AB-46A3-826B-C4A5566088A5}"/>
              </a:ext>
            </a:extLst>
          </p:cNvPr>
          <p:cNvGrpSpPr/>
          <p:nvPr/>
        </p:nvGrpSpPr>
        <p:grpSpPr>
          <a:xfrm>
            <a:off x="6244687" y="1405057"/>
            <a:ext cx="5750709" cy="909352"/>
            <a:chOff x="760029" y="2294472"/>
            <a:chExt cx="5221723" cy="834912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1429849D-BE68-40FD-B556-A19EA25C4ACE}"/>
                </a:ext>
              </a:extLst>
            </p:cNvPr>
            <p:cNvSpPr/>
            <p:nvPr/>
          </p:nvSpPr>
          <p:spPr>
            <a:xfrm>
              <a:off x="760029" y="2294472"/>
              <a:ext cx="813901" cy="834912"/>
            </a:xfrm>
            <a:prstGeom prst="diamond">
              <a:avLst/>
            </a:prstGeom>
            <a:gradFill>
              <a:gsLst>
                <a:gs pos="0">
                  <a:srgbClr val="6483B3"/>
                </a:gs>
                <a:gs pos="100000">
                  <a:srgbClr val="334E6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76">
              <a:extLst>
                <a:ext uri="{FF2B5EF4-FFF2-40B4-BE49-F238E27FC236}">
                  <a16:creationId xmlns:a16="http://schemas.microsoft.com/office/drawing/2014/main" id="{A2976F6A-1098-4D52-9B05-6C9996E0F594}"/>
                </a:ext>
              </a:extLst>
            </p:cNvPr>
            <p:cNvSpPr txBox="1"/>
            <p:nvPr/>
          </p:nvSpPr>
          <p:spPr>
            <a:xfrm>
              <a:off x="1578604" y="2513468"/>
              <a:ext cx="3583159" cy="2369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卷首语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2B5088-9934-4DFD-B996-C7543EF8F7BD}"/>
                </a:ext>
              </a:extLst>
            </p:cNvPr>
            <p:cNvSpPr txBox="1"/>
            <p:nvPr/>
          </p:nvSpPr>
          <p:spPr>
            <a:xfrm>
              <a:off x="2675904" y="2502906"/>
              <a:ext cx="3305848" cy="35028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相关研究背景，</a:t>
              </a: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兼职含义，保密性，致谢。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5C164A-2031-41EC-8EED-8D5D1D920868}"/>
              </a:ext>
            </a:extLst>
          </p:cNvPr>
          <p:cNvGrpSpPr/>
          <p:nvPr/>
        </p:nvGrpSpPr>
        <p:grpSpPr>
          <a:xfrm>
            <a:off x="6244687" y="2504390"/>
            <a:ext cx="5781743" cy="892699"/>
            <a:chOff x="6139551" y="2294472"/>
            <a:chExt cx="5453706" cy="904289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7F3A7302-32AC-4AB1-9325-582A4F68C28C}"/>
                </a:ext>
              </a:extLst>
            </p:cNvPr>
            <p:cNvSpPr/>
            <p:nvPr/>
          </p:nvSpPr>
          <p:spPr>
            <a:xfrm>
              <a:off x="6139551" y="2294472"/>
              <a:ext cx="850353" cy="904289"/>
            </a:xfrm>
            <a:prstGeom prst="diamond">
              <a:avLst/>
            </a:prstGeom>
            <a:gradFill>
              <a:gsLst>
                <a:gs pos="0">
                  <a:srgbClr val="6483B3"/>
                </a:gs>
                <a:gs pos="100000">
                  <a:srgbClr val="334E6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76">
              <a:extLst>
                <a:ext uri="{FF2B5EF4-FFF2-40B4-BE49-F238E27FC236}">
                  <a16:creationId xmlns:a16="http://schemas.microsoft.com/office/drawing/2014/main" id="{E036448F-80B3-46D8-A257-3A325D91CDE1}"/>
                </a:ext>
              </a:extLst>
            </p:cNvPr>
            <p:cNvSpPr txBox="1"/>
            <p:nvPr/>
          </p:nvSpPr>
          <p:spPr>
            <a:xfrm>
              <a:off x="6989904" y="2549537"/>
              <a:ext cx="4089323" cy="26850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问卷主体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5E074B8-C239-4C4A-AEED-B1226DFFF8FE}"/>
                </a:ext>
              </a:extLst>
            </p:cNvPr>
            <p:cNvSpPr txBox="1"/>
            <p:nvPr/>
          </p:nvSpPr>
          <p:spPr>
            <a:xfrm>
              <a:off x="8100527" y="2366064"/>
              <a:ext cx="3492730" cy="7134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被调查者基本信息</a:t>
              </a:r>
              <a:r>
                <a:rPr lang="zh-CN" altLang="en-US" sz="1400" dirty="0">
                  <a:ea typeface="等线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14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兼职具体情况及偏好，兼职与学生职业发展的相关性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4B9245A-6861-4C91-A3B7-9BC0CB38470B}"/>
              </a:ext>
            </a:extLst>
          </p:cNvPr>
          <p:cNvGrpSpPr/>
          <p:nvPr/>
        </p:nvGrpSpPr>
        <p:grpSpPr>
          <a:xfrm>
            <a:off x="6244687" y="3585945"/>
            <a:ext cx="5691598" cy="892699"/>
            <a:chOff x="760029" y="2294472"/>
            <a:chExt cx="5331078" cy="896162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7" name="菱形 56">
              <a:extLst>
                <a:ext uri="{FF2B5EF4-FFF2-40B4-BE49-F238E27FC236}">
                  <a16:creationId xmlns:a16="http://schemas.microsoft.com/office/drawing/2014/main" id="{3583FCD0-DA11-4C34-B97F-441351A56E1D}"/>
                </a:ext>
              </a:extLst>
            </p:cNvPr>
            <p:cNvSpPr/>
            <p:nvPr/>
          </p:nvSpPr>
          <p:spPr>
            <a:xfrm>
              <a:off x="760029" y="2294472"/>
              <a:ext cx="839577" cy="896162"/>
            </a:xfrm>
            <a:prstGeom prst="diamond">
              <a:avLst/>
            </a:prstGeom>
            <a:gradFill>
              <a:gsLst>
                <a:gs pos="0">
                  <a:srgbClr val="6483B3"/>
                </a:gs>
                <a:gs pos="100000">
                  <a:srgbClr val="334E6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76">
              <a:extLst>
                <a:ext uri="{FF2B5EF4-FFF2-40B4-BE49-F238E27FC236}">
                  <a16:creationId xmlns:a16="http://schemas.microsoft.com/office/drawing/2014/main" id="{7E62D7F5-A36A-49B5-A93C-7A5C58E1B887}"/>
                </a:ext>
              </a:extLst>
            </p:cNvPr>
            <p:cNvSpPr txBox="1"/>
            <p:nvPr/>
          </p:nvSpPr>
          <p:spPr>
            <a:xfrm>
              <a:off x="1609829" y="2516345"/>
              <a:ext cx="3583159" cy="2369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注意事项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346256E-B6D9-4923-8993-ABA4551F02DA}"/>
                </a:ext>
              </a:extLst>
            </p:cNvPr>
            <p:cNvSpPr txBox="1"/>
            <p:nvPr/>
          </p:nvSpPr>
          <p:spPr>
            <a:xfrm>
              <a:off x="2736341" y="2364689"/>
              <a:ext cx="3354766" cy="70857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问题设计合理，</a:t>
              </a:r>
              <a:r>
                <a:rPr lang="zh-CN" altLang="en-US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形式</a:t>
              </a:r>
              <a:r>
                <a:rPr lang="zh-CN" altLang="en-US" sz="14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多样，数量适宜，调查人群符合标准。</a:t>
              </a:r>
              <a:endPara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026EC33-E605-4DD0-A344-3D85BFC4EC92}"/>
              </a:ext>
            </a:extLst>
          </p:cNvPr>
          <p:cNvGrpSpPr/>
          <p:nvPr/>
        </p:nvGrpSpPr>
        <p:grpSpPr>
          <a:xfrm>
            <a:off x="6265933" y="4656201"/>
            <a:ext cx="5223689" cy="892699"/>
            <a:chOff x="6139551" y="2294472"/>
            <a:chExt cx="4949382" cy="821035"/>
          </a:xfrm>
          <a:effectLst>
            <a:outerShdw blurRad="1905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66" name="菱形 65">
              <a:extLst>
                <a:ext uri="{FF2B5EF4-FFF2-40B4-BE49-F238E27FC236}">
                  <a16:creationId xmlns:a16="http://schemas.microsoft.com/office/drawing/2014/main" id="{139D49B5-CF4E-4E61-B5AF-A06609C596AB}"/>
                </a:ext>
              </a:extLst>
            </p:cNvPr>
            <p:cNvSpPr/>
            <p:nvPr/>
          </p:nvSpPr>
          <p:spPr>
            <a:xfrm>
              <a:off x="6139551" y="2294472"/>
              <a:ext cx="849285" cy="821035"/>
            </a:xfrm>
            <a:prstGeom prst="diamond">
              <a:avLst/>
            </a:prstGeom>
            <a:gradFill>
              <a:gsLst>
                <a:gs pos="0">
                  <a:srgbClr val="6483B3"/>
                </a:gs>
                <a:gs pos="100000">
                  <a:srgbClr val="334E6E"/>
                </a:gs>
              </a:gsLst>
              <a:lin ang="27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kumimoji="0" lang="zh-CN" altLang="en-US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76">
              <a:extLst>
                <a:ext uri="{FF2B5EF4-FFF2-40B4-BE49-F238E27FC236}">
                  <a16:creationId xmlns:a16="http://schemas.microsoft.com/office/drawing/2014/main" id="{C9A784A3-DE2B-40F5-A7B5-D8EBAE5BC0B6}"/>
                </a:ext>
              </a:extLst>
            </p:cNvPr>
            <p:cNvSpPr txBox="1"/>
            <p:nvPr/>
          </p:nvSpPr>
          <p:spPr>
            <a:xfrm>
              <a:off x="6999610" y="2515675"/>
              <a:ext cx="4089323" cy="36799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主体设计</a:t>
              </a: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2A8AC8A0-E4A7-4C78-89F6-3C4F560F6EAD}"/>
              </a:ext>
            </a:extLst>
          </p:cNvPr>
          <p:cNvSpPr txBox="1"/>
          <p:nvPr/>
        </p:nvSpPr>
        <p:spPr>
          <a:xfrm>
            <a:off x="8354649" y="4942878"/>
            <a:ext cx="375029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/>
              <a:t>基本信息，兼职供给情况，于未来发展关系。</a:t>
            </a:r>
            <a:endParaRPr lang="zh-CN" altLang="en-US" sz="1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DDC1F-2BB8-4CB3-92D6-0FD5536DF33A}"/>
              </a:ext>
            </a:extLst>
          </p:cNvPr>
          <p:cNvSpPr txBox="1"/>
          <p:nvPr/>
        </p:nvSpPr>
        <p:spPr>
          <a:xfrm>
            <a:off x="2385344" y="2706804"/>
            <a:ext cx="2495485" cy="628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兼职岗位，实习岗位</a:t>
            </a:r>
            <a:r>
              <a:rPr lang="zh-CN" altLang="en-US" sz="14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基本情况</a:t>
            </a:r>
            <a:r>
              <a:rPr lang="zh-CN" altLang="en-US" sz="14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个人经历</a:t>
            </a:r>
            <a:r>
              <a:rPr lang="zh-CN" altLang="en-US" sz="1400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400" dirty="0">
                <a:ea typeface="等线" panose="02010600030101010101" pitchFamily="2" charset="-122"/>
                <a:cs typeface="Times New Roman" panose="02020603050405020304" pitchFamily="18" charset="0"/>
              </a:rPr>
              <a:t>认知情况</a:t>
            </a:r>
            <a:endParaRPr lang="zh-CN" altLang="en-US" sz="14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696BD">
                <a:alpha val="90000"/>
              </a:srgbClr>
            </a:gs>
            <a:gs pos="100000">
              <a:srgbClr val="68C5D6">
                <a:alpha val="90000"/>
              </a:srgb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130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时尚中黑简体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女生求职简历</dc:title>
  <dc:creator>第一PPT</dc:creator>
  <cp:keywords>www.1ppt.com</cp:keywords>
  <dc:description>www.1ppt.com</dc:description>
  <cp:lastModifiedBy>李 华龙</cp:lastModifiedBy>
  <cp:revision>30</cp:revision>
  <dcterms:created xsi:type="dcterms:W3CDTF">2017-05-16T07:57:00Z</dcterms:created>
  <dcterms:modified xsi:type="dcterms:W3CDTF">2022-03-27T01:09:06Z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200636FB82BF4E42A7C1FA115067E3EE</vt:lpwstr>
  </property>
  <property fmtid="{D5CDD505-2E9C-101B-9397-08002B2CF9AE}" pid="3" name="KSOProductBuildVer">
    <vt:lpwstr>2052-11.1.0.11365</vt:lpwstr>
  </property>
</Properties>
</file>