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35" r:id="rId2"/>
    <p:sldId id="745" r:id="rId3"/>
    <p:sldId id="770" r:id="rId4"/>
    <p:sldId id="766" r:id="rId5"/>
    <p:sldId id="746" r:id="rId6"/>
    <p:sldId id="767" r:id="rId7"/>
    <p:sldId id="768" r:id="rId8"/>
    <p:sldId id="769" r:id="rId9"/>
    <p:sldId id="762" r:id="rId10"/>
    <p:sldId id="756" r:id="rId11"/>
    <p:sldId id="771" r:id="rId12"/>
    <p:sldId id="772" r:id="rId13"/>
    <p:sldId id="773" r:id="rId14"/>
    <p:sldId id="774" r:id="rId15"/>
    <p:sldId id="775" r:id="rId16"/>
    <p:sldId id="776" r:id="rId17"/>
    <p:sldId id="777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9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0D"/>
    <a:srgbClr val="F5F5F5"/>
    <a:srgbClr val="00B38C"/>
    <a:srgbClr val="D9D9D9"/>
    <a:srgbClr val="036EB8"/>
    <a:srgbClr val="005CA2"/>
    <a:srgbClr val="F7F7F7"/>
    <a:srgbClr val="F9F9F9"/>
    <a:srgbClr val="019ED3"/>
    <a:srgbClr val="126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9" autoAdjust="0"/>
    <p:restoredTop sz="95349" autoAdjust="0"/>
  </p:normalViewPr>
  <p:slideViewPr>
    <p:cSldViewPr snapToGrid="0" showGuides="1">
      <p:cViewPr varScale="1">
        <p:scale>
          <a:sx n="79" d="100"/>
          <a:sy n="79" d="100"/>
        </p:scale>
        <p:origin x="1171" y="77"/>
      </p:cViewPr>
      <p:guideLst>
        <p:guide pos="249"/>
        <p:guide pos="548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8" d="100"/>
          <a:sy n="108" d="100"/>
        </p:scale>
        <p:origin x="5148" y="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  <a:pPr>
                <a:defRPr/>
              </a:pPr>
              <a:t>2021-12-14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5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5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90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80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4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5812524" y="6558835"/>
            <a:ext cx="27824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登陆网址：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53759" y="6558835"/>
            <a:ext cx="1426031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这里输入学校或者班级的名称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D7A90-5F84-4A45-B204-6A3C96B394C4}"/>
              </a:ext>
            </a:extLst>
          </p:cNvPr>
          <p:cNvSpPr txBox="1"/>
          <p:nvPr userDrawn="1"/>
        </p:nvSpPr>
        <p:spPr>
          <a:xfrm>
            <a:off x="8703044" y="654169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7D2AE7-70A3-495F-8F3A-FE3CD3334973}"/>
              </a:ext>
            </a:extLst>
          </p:cNvPr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317500"/>
            <a:ext cx="6096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4" r:id="rId2"/>
    <p:sldLayoutId id="2147483675" r:id="rId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1E91E4-8892-48EB-86CF-7E55DAE443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18D1BD-F39B-438D-984D-BD3D8139EF9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5029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966619-9850-43BC-8413-4021AFB3C27D}"/>
                  </a:ext>
                </a:extLst>
              </p:cNvPr>
              <p:cNvSpPr txBox="1"/>
              <p:nvPr/>
            </p:nvSpPr>
            <p:spPr>
              <a:xfrm>
                <a:off x="1260629" y="2086252"/>
                <a:ext cx="6764785" cy="38617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+………+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+………+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+………+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b+L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+U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      =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(L+U)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𝐽</m:t>
                        </m:r>
                      </m:sub>
                    </m:sSub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itchFamily="34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(L+U)       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itchFamily="34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l"/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966619-9850-43BC-8413-4021AFB3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2086252"/>
                <a:ext cx="6764785" cy="3861787"/>
              </a:xfrm>
              <a:prstGeom prst="rect">
                <a:avLst/>
              </a:prstGeom>
              <a:blipFill>
                <a:blip r:embed="rId2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8F90E3-BF0E-4E61-81AC-8816D5E9B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894" y="1674643"/>
            <a:ext cx="8208962" cy="6096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Givens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变换对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en-US" altLang="zh-CN" sz="2800" b="1" dirty="0" err="1">
                <a:solidFill>
                  <a:srgbClr val="0000FF"/>
                </a:solidFill>
                <a:ea typeface="华文新魏" panose="02010800040101010101" pitchFamily="2" charset="-122"/>
              </a:rPr>
              <a:t>Hessenberg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阵作</a:t>
            </a:r>
            <a:r>
              <a:rPr lang="en-US" altLang="zh-CN" sz="2800" b="1" dirty="0">
                <a:solidFill>
                  <a:srgbClr val="0000FF"/>
                </a:solidFill>
                <a:ea typeface="华文新魏" panose="02010800040101010101" pitchFamily="2" charset="-122"/>
              </a:rPr>
              <a:t>QR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C82C267-8B34-4F87-AC8D-71A0AB43B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5579"/>
              </p:ext>
            </p:extLst>
          </p:nvPr>
        </p:nvGraphicFramePr>
        <p:xfrm>
          <a:off x="739894" y="2476534"/>
          <a:ext cx="7488237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454200" imgH="1409400" progId="Equation.DSMT4">
                  <p:embed/>
                </p:oleObj>
              </mc:Choice>
              <mc:Fallback>
                <p:oleObj name="Equation" r:id="rId3" imgW="3454200" imgH="1409400" progId="Equation.DSMT4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14FBD315-CDF7-48FD-8C0E-478AFA743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94" y="2476534"/>
                        <a:ext cx="7488237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2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A1EBAB-24C3-4CDD-8374-D53BC67CA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11965"/>
              </p:ext>
            </p:extLst>
          </p:nvPr>
        </p:nvGraphicFramePr>
        <p:xfrm>
          <a:off x="1217343" y="296356"/>
          <a:ext cx="6854825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3365280" imgH="3301920" progId="Equation.DSMT4">
                  <p:embed/>
                </p:oleObj>
              </mc:Choice>
              <mc:Fallback>
                <p:oleObj name="Equation" r:id="rId3" imgW="3365280" imgH="3301920" progId="Equation.DSMT4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936A2737-1854-4AD5-949B-8139D1970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343" y="296356"/>
                        <a:ext cx="6854825" cy="603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5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59F2433-7BC2-446D-8B43-856773DDF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61603"/>
              </p:ext>
            </p:extLst>
          </p:nvPr>
        </p:nvGraphicFramePr>
        <p:xfrm>
          <a:off x="450056" y="578458"/>
          <a:ext cx="8243887" cy="58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3720960" imgH="3530520" progId="Equation.DSMT4">
                  <p:embed/>
                </p:oleObj>
              </mc:Choice>
              <mc:Fallback>
                <p:oleObj name="Equation" r:id="rId3" imgW="3720960" imgH="3530520" progId="Equation.DSMT4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4CEB835A-26A8-4D92-A102-EF7DD7D74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" y="578458"/>
                        <a:ext cx="8243887" cy="585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4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90DCA77-AF93-4CE5-964E-7A78C07B2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73999"/>
              </p:ext>
            </p:extLst>
          </p:nvPr>
        </p:nvGraphicFramePr>
        <p:xfrm>
          <a:off x="-530731" y="656280"/>
          <a:ext cx="65516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577960" imgH="215640" progId="Equation.DSMT4">
                  <p:embed/>
                </p:oleObj>
              </mc:Choice>
              <mc:Fallback>
                <p:oleObj name="Equation" r:id="rId3" imgW="2577960" imgH="215640" progId="Equation.DSMT4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F429C605-C3DB-4CFA-8475-BE560D045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0731" y="656280"/>
                        <a:ext cx="65516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34271E8-4BB0-43E1-A35C-E8C646373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3271"/>
              </p:ext>
            </p:extLst>
          </p:nvPr>
        </p:nvGraphicFramePr>
        <p:xfrm>
          <a:off x="335031" y="1467795"/>
          <a:ext cx="805815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3200400" imgH="1879560" progId="Equation.DSMT4">
                  <p:embed/>
                </p:oleObj>
              </mc:Choice>
              <mc:Fallback>
                <p:oleObj name="Equation" r:id="rId5" imgW="3200400" imgH="1879560" progId="Equation.DSMT4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27F38E8D-1887-4DB2-89C0-EE79495F6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1" y="1467795"/>
                        <a:ext cx="805815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6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785223-59CD-42CE-8304-5EF987EC6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62741"/>
              </p:ext>
            </p:extLst>
          </p:nvPr>
        </p:nvGraphicFramePr>
        <p:xfrm>
          <a:off x="485775" y="354721"/>
          <a:ext cx="81724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3288960" imgH="2641320" progId="Equation.DSMT4">
                  <p:embed/>
                </p:oleObj>
              </mc:Choice>
              <mc:Fallback>
                <p:oleObj name="Equation" r:id="rId3" imgW="3288960" imgH="2641320" progId="Equation.DSMT4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CE887632-4F08-4349-9A5A-3E5A9AD40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54721"/>
                        <a:ext cx="8172450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6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A2CD78E-9C7C-489D-A7C8-F71D273DB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7868"/>
              </p:ext>
            </p:extLst>
          </p:nvPr>
        </p:nvGraphicFramePr>
        <p:xfrm>
          <a:off x="665771" y="381793"/>
          <a:ext cx="8280400" cy="609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4584600" imgH="3301920" progId="Equation.DSMT4">
                  <p:embed/>
                </p:oleObj>
              </mc:Choice>
              <mc:Fallback>
                <p:oleObj name="Equation" r:id="rId3" imgW="4584600" imgH="3301920" progId="Equation.DSMT4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7A3F911A-A97D-4E62-8090-035341F75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71" y="381793"/>
                        <a:ext cx="8280400" cy="609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7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6424BD3-0430-4336-A6D1-06ECF030B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46354"/>
              </p:ext>
            </p:extLst>
          </p:nvPr>
        </p:nvGraphicFramePr>
        <p:xfrm>
          <a:off x="413543" y="782739"/>
          <a:ext cx="8316913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3517560" imgH="2387520" progId="Equation.DSMT4">
                  <p:embed/>
                </p:oleObj>
              </mc:Choice>
              <mc:Fallback>
                <p:oleObj name="Equation" r:id="rId3" imgW="3517560" imgH="2387520" progId="Equation.DSMT4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77100456-DBFA-4BCA-AFEF-68CC350FA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" y="782739"/>
                        <a:ext cx="8316913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1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C984ADA4-8B77-401A-8556-29715496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03ECD4E8-99A6-497A-904A-B7722DCD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8E433A-8F8B-4B05-B3A7-C429B0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迭代格式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ED7ED5-2003-4FF6-AAB3-0091972DBCE9}"/>
              </a:ext>
            </a:extLst>
          </p:cNvPr>
          <p:cNvSpPr txBox="1"/>
          <p:nvPr/>
        </p:nvSpPr>
        <p:spPr>
          <a:xfrm>
            <a:off x="867052" y="1624614"/>
            <a:ext cx="7229383" cy="36664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800" dirty="0">
                <a:latin typeface="宋体" panose="02010600030101010101" pitchFamily="2" charset="-122"/>
              </a:rPr>
              <a:t>    SOR</a:t>
            </a:r>
            <a:r>
              <a:rPr lang="zh-CN" altLang="en-US" sz="2800" dirty="0">
                <a:latin typeface="宋体" panose="02010600030101010101" pitchFamily="2" charset="-122"/>
              </a:rPr>
              <a:t>是 </a:t>
            </a:r>
            <a:r>
              <a:rPr lang="en-US" altLang="zh-CN" sz="2800" dirty="0" err="1">
                <a:latin typeface="宋体" panose="02010600030101010101" pitchFamily="2" charset="-122"/>
              </a:rPr>
              <a:t>Succesive</a:t>
            </a:r>
            <a:r>
              <a:rPr lang="en-US" altLang="zh-CN" sz="2800" dirty="0">
                <a:latin typeface="宋体" panose="02010600030101010101" pitchFamily="2" charset="-122"/>
              </a:rPr>
              <a:t> Over Relaxation</a:t>
            </a:r>
            <a:r>
              <a:rPr lang="zh-CN" altLang="en-US" sz="2800" dirty="0">
                <a:latin typeface="宋体" panose="02010600030101010101" pitchFamily="2" charset="-122"/>
              </a:rPr>
              <a:t>（逐次超松弛）的缩写。</a:t>
            </a:r>
            <a:r>
              <a:rPr lang="en-US" altLang="zh-CN" sz="2800" dirty="0">
                <a:latin typeface="宋体" panose="02010600030101010101" pitchFamily="2" charset="-122"/>
              </a:rPr>
              <a:t>SOR </a:t>
            </a:r>
            <a:r>
              <a:rPr lang="zh-CN" altLang="en-US" sz="2800" dirty="0">
                <a:latin typeface="宋体" panose="02010600030101010101" pitchFamily="2" charset="-122"/>
              </a:rPr>
              <a:t>迭代法是解大型稀疏矩阵方程组的有效方法之一。它可以看作是</a:t>
            </a:r>
            <a:r>
              <a:rPr lang="en-US" altLang="zh-CN" sz="2800" dirty="0">
                <a:latin typeface="宋体" panose="02010600030101010101" pitchFamily="2" charset="-122"/>
              </a:rPr>
              <a:t>Gauss-Seidel </a:t>
            </a:r>
            <a:r>
              <a:rPr lang="zh-CN" altLang="en-US" sz="2800" dirty="0">
                <a:latin typeface="宋体" panose="02010600030101010101" pitchFamily="2" charset="-122"/>
              </a:rPr>
              <a:t>迭代法 的加速，</a:t>
            </a:r>
            <a:r>
              <a:rPr lang="en-US" altLang="zh-CN" sz="2800" dirty="0">
                <a:latin typeface="宋体" panose="02010600030101010101" pitchFamily="2" charset="-122"/>
              </a:rPr>
              <a:t>Gauss-Seidel</a:t>
            </a:r>
            <a:r>
              <a:rPr lang="zh-CN" altLang="en-US" sz="2800" dirty="0">
                <a:latin typeface="宋体" panose="02010600030101010101" pitchFamily="2" charset="-122"/>
              </a:rPr>
              <a:t>迭代法是</a:t>
            </a:r>
            <a:r>
              <a:rPr lang="en-US" altLang="zh-CN" sz="2800" dirty="0">
                <a:latin typeface="宋体" panose="02010600030101010101" pitchFamily="2" charset="-122"/>
              </a:rPr>
              <a:t>SOR </a:t>
            </a:r>
            <a:r>
              <a:rPr lang="zh-CN" altLang="en-US" sz="2800" dirty="0">
                <a:latin typeface="宋体" panose="02010600030101010101" pitchFamily="2" charset="-122"/>
              </a:rPr>
              <a:t>迭代的一种特殊形式。</a:t>
            </a: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2779E0-0BBF-4051-9BEC-B664B5B6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29" y="1738078"/>
            <a:ext cx="148744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D510C1-6C92-4B87-84DF-3251207B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51" y="1431233"/>
            <a:ext cx="184084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90CF0AB-4AF2-442F-86F8-F0464C91C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651" y="1431234"/>
          <a:ext cx="8451451" cy="483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771900" imgH="2159000" progId="Equation.DSMT4">
                  <p:embed/>
                </p:oleObj>
              </mc:Choice>
              <mc:Fallback>
                <p:oleObj name="Equation" r:id="rId4" imgW="3771900" imgH="2159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90CF0AB-4AF2-442F-86F8-F0464C91C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51" y="1431234"/>
                        <a:ext cx="8451451" cy="4830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4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F065D1-CFCC-4485-9B36-43E004C7D543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10653E0-A085-4A26-B516-7BD340786E04}"/>
                  </a:ext>
                </a:extLst>
              </p:cNvPr>
              <p:cNvSpPr txBox="1"/>
              <p:nvPr/>
            </p:nvSpPr>
            <p:spPr>
              <a:xfrm>
                <a:off x="1564874" y="1509204"/>
                <a:ext cx="6771258" cy="44299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+1)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k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次迭代的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改变量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在改变量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前加一个因子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 (0&lt;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&lt;2)</m:t>
                    </m:r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      =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合并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，得到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:r>
                  <a:rPr lang="en-US" altLang="zh-CN" sz="1800" dirty="0">
                    <a:ea typeface="微软雅黑" pitchFamily="34" charset="-122"/>
                  </a:rPr>
                  <a:t> 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10653E0-A085-4A26-B516-7BD34078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74" y="1509204"/>
                <a:ext cx="6771258" cy="4429957"/>
              </a:xfrm>
              <a:prstGeom prst="rect">
                <a:avLst/>
              </a:prstGeom>
              <a:blipFill>
                <a:blip r:embed="rId2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5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C227F1-236B-4195-BEB6-F82A196C4B5A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24AA2-A8B3-4A36-BD06-37A10EB8914C}"/>
                  </a:ext>
                </a:extLst>
              </p:cNvPr>
              <p:cNvSpPr txBox="1"/>
              <p:nvPr/>
            </p:nvSpPr>
            <p:spPr>
              <a:xfrm>
                <a:off x="954349" y="1682319"/>
                <a:ext cx="7235301" cy="40748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SOR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迭代法常以这种形式进行计算。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即它的矩阵形式为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=(1-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b+L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其中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         L=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0                         0           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             ⋱                                 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⋱                      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  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U=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…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⋱            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         ⋱   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−1,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0                                       0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显然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A=D-L-U</a:t>
                </a: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24AA2-A8B3-4A36-BD06-37A10EB89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9" y="1682319"/>
                <a:ext cx="7235301" cy="4074850"/>
              </a:xfrm>
              <a:prstGeom prst="rect">
                <a:avLst/>
              </a:prstGeom>
              <a:blipFill>
                <a:blip r:embed="rId3"/>
                <a:stretch>
                  <a:fillRect l="-759" t="-898" b="-3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3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2D09-3D84-4CE9-AE8B-2A27747F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古典迭代法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62E695-F8A2-4E82-B3BD-AC230BD55585}"/>
                  </a:ext>
                </a:extLst>
              </p:cNvPr>
              <p:cNvSpPr txBox="1"/>
              <p:nvPr/>
            </p:nvSpPr>
            <p:spPr>
              <a:xfrm>
                <a:off x="1116367" y="1411550"/>
                <a:ext cx="6911266" cy="48472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n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阶方程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𝐴𝑥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1.Jacobi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迭代法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𝑛𝑛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62E695-F8A2-4E82-B3BD-AC230BD5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67" y="1411550"/>
                <a:ext cx="6911266" cy="4847208"/>
              </a:xfrm>
              <a:prstGeom prst="rect">
                <a:avLst/>
              </a:prstGeom>
              <a:blipFill>
                <a:blip r:embed="rId2"/>
                <a:stretch>
                  <a:fillRect l="-705" t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33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9949F0-33AD-4631-ACCA-CCEE7424A8BF}"/>
                  </a:ext>
                </a:extLst>
              </p:cNvPr>
              <p:cNvSpPr txBox="1"/>
              <p:nvPr/>
            </p:nvSpPr>
            <p:spPr>
              <a:xfrm>
                <a:off x="1371970" y="1678620"/>
                <a:ext cx="6795486" cy="42161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令</m:t>
                    </m:r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=1,2,…,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             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       +…+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 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=1,2,3,…,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0   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   ⋯   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  0   ⋯   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eqAr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⋯   0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                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eqAr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                      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9949F0-33AD-4631-ACCA-CCEE7424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70" y="1678620"/>
                <a:ext cx="6795486" cy="4216153"/>
              </a:xfrm>
              <a:prstGeom prst="rect">
                <a:avLst/>
              </a:prstGeom>
              <a:blipFill>
                <a:blip r:embed="rId2"/>
                <a:stretch>
                  <a:fillRect l="-717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1037E0-D111-4221-8659-C21F2634F94C}"/>
                  </a:ext>
                </a:extLst>
              </p:cNvPr>
              <p:cNvSpPr txBox="1"/>
              <p:nvPr/>
            </p:nvSpPr>
            <p:spPr>
              <a:xfrm>
                <a:off x="1535837" y="1624612"/>
                <a:ext cx="6090082" cy="41991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𝐵𝑥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  给定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(1)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(0)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endParaRPr lang="en-US" altLang="zh-CN" sz="1800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(2)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(1)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endParaRPr lang="en-US" altLang="zh-CN" sz="1800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⋯</m:t>
                    </m:r>
                  </m:oMath>
                </a14:m>
                <a:endParaRPr lang="en-US" altLang="zh-CN" sz="1800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+1)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𝑘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=0,1,2,…</m:t>
                      </m:r>
                    </m:oMath>
                  </m:oMathPara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迭代矩阵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l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(D-A)=I-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          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=B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+f</a:t>
                </a: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B=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I-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          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l"/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1037E0-D111-4221-8659-C21F2634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37" y="1624612"/>
                <a:ext cx="6090082" cy="4199139"/>
              </a:xfrm>
              <a:prstGeom prst="rect">
                <a:avLst/>
              </a:prstGeom>
              <a:blipFill>
                <a:blip r:embed="rId2"/>
                <a:stretch>
                  <a:fillRect l="-901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9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955605-8174-41D3-9FB3-AA7E368691CF}"/>
                  </a:ext>
                </a:extLst>
              </p:cNvPr>
              <p:cNvSpPr txBox="1"/>
              <p:nvPr/>
            </p:nvSpPr>
            <p:spPr>
              <a:xfrm>
                <a:off x="967665" y="1660125"/>
                <a:ext cx="7395099" cy="51046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则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=b</a:t>
                </a: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证明：</a:t>
                </a:r>
                <a:r>
                  <a:rPr lang="en-US" altLang="zh-CN" sz="1800" b="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𝐵</m:t>
                        </m:r>
                        <m:func>
                          <m:func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𝐵</m:t>
                            </m:r>
                          </m:e>
                        </m:func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+f</a:t>
                </a: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(I-B)</a:t>
                </a:r>
                <a:r>
                  <a:rPr lang="en-US" altLang="zh-CN" sz="18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=f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所以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=b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=1,2...</a:t>
                </a: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n;k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=0,1,2…</a:t>
                </a: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设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A=D-L-U</a:t>
                </a:r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，其中</a:t>
                </a:r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            L=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0                         0           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             ⋱                                 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⋱                      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  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U=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…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⋱            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                     ⋱        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−1,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0                                       0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8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955605-8174-41D3-9FB3-AA7E36869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5" y="1660125"/>
                <a:ext cx="7395099" cy="5104660"/>
              </a:xfrm>
              <a:prstGeom prst="rect">
                <a:avLst/>
              </a:prstGeom>
              <a:blipFill>
                <a:blip r:embed="rId3"/>
                <a:stretch>
                  <a:fillRect l="-742" t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3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ef12e3d6a5730109fa504f9e871012e0946499"/>
</p:tagLst>
</file>

<file path=ppt/theme/theme1.xml><?xml version="1.0" encoding="utf-8"?>
<a:theme xmlns:a="http://schemas.openxmlformats.org/drawingml/2006/main" name="默认设计模板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217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8569</TotalTime>
  <Words>445</Words>
  <Application>Microsoft Office PowerPoint</Application>
  <PresentationFormat>全屏显示(4:3)</PresentationFormat>
  <Paragraphs>62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华文新魏</vt:lpstr>
      <vt:lpstr>宋体</vt:lpstr>
      <vt:lpstr>微软雅黑</vt:lpstr>
      <vt:lpstr>Arial</vt:lpstr>
      <vt:lpstr>Cambria Math</vt:lpstr>
      <vt:lpstr>默认设计模板</vt:lpstr>
      <vt:lpstr>Equation</vt:lpstr>
      <vt:lpstr>MathType 5.0 Equation</vt:lpstr>
      <vt:lpstr>PowerPoint 演示文稿</vt:lpstr>
      <vt:lpstr>一、SOR迭代格式</vt:lpstr>
      <vt:lpstr>PowerPoint 演示文稿</vt:lpstr>
      <vt:lpstr>PowerPoint 演示文稿</vt:lpstr>
      <vt:lpstr>PowerPoint 演示文稿</vt:lpstr>
      <vt:lpstr>古典迭代法</vt:lpstr>
      <vt:lpstr>PowerPoint 演示文稿</vt:lpstr>
      <vt:lpstr>PowerPoint 演示文稿</vt:lpstr>
      <vt:lpstr>PowerPoint 演示文稿</vt:lpstr>
      <vt:lpstr>PowerPoint 演示文稿</vt:lpstr>
      <vt:lpstr>用 Givens变换对上Hessenberg阵作QR分解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lastModifiedBy>李 华龙</cp:lastModifiedBy>
  <cp:revision>2039</cp:revision>
  <cp:lastPrinted>1601-01-01T00:00:00Z</cp:lastPrinted>
  <dcterms:created xsi:type="dcterms:W3CDTF">1601-01-01T00:00:00Z</dcterms:created>
  <dcterms:modified xsi:type="dcterms:W3CDTF">2021-12-14T11:22:07Z</dcterms:modified>
  <cp:category>ppt模板设计</cp:category>
  <cp:contentStatus>pptfans网版权所有，www.pptfans.cn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