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44" r:id="rId5"/>
    <p:sldId id="263" r:id="rId6"/>
    <p:sldId id="346" r:id="rId7"/>
    <p:sldId id="378" r:id="rId8"/>
    <p:sldId id="379" r:id="rId9"/>
    <p:sldId id="380" r:id="rId10"/>
    <p:sldId id="381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64" y="-96"/>
      </p:cViewPr>
      <p:guideLst>
        <p:guide orient="horz" pos="2079"/>
        <p:guide pos="37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43.wmf"/><Relationship Id="rId1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97.wmf"/><Relationship Id="rId8" Type="http://schemas.openxmlformats.org/officeDocument/2006/relationships/image" Target="../media/image96.wmf"/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89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1" Type="http://schemas.openxmlformats.org/officeDocument/2006/relationships/image" Target="../media/image99.wmf"/><Relationship Id="rId10" Type="http://schemas.openxmlformats.org/officeDocument/2006/relationships/image" Target="../media/image98.wmf"/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wmf"/><Relationship Id="rId8" Type="http://schemas.openxmlformats.org/officeDocument/2006/relationships/image" Target="../media/image107.wmf"/><Relationship Id="rId7" Type="http://schemas.openxmlformats.org/officeDocument/2006/relationships/image" Target="../media/image106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1" Type="http://schemas.openxmlformats.org/officeDocument/2006/relationships/image" Target="../media/image110.wmf"/><Relationship Id="rId10" Type="http://schemas.openxmlformats.org/officeDocument/2006/relationships/image" Target="../media/image109.wmf"/><Relationship Id="rId1" Type="http://schemas.openxmlformats.org/officeDocument/2006/relationships/image" Target="../media/image10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7" Type="http://schemas.openxmlformats.org/officeDocument/2006/relationships/image" Target="../media/image116.wmf"/><Relationship Id="rId6" Type="http://schemas.openxmlformats.org/officeDocument/2006/relationships/image" Target="../media/image104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image" Target="../media/image130.wmf"/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5" Type="http://schemas.openxmlformats.org/officeDocument/2006/relationships/image" Target="../media/image137.wmf"/><Relationship Id="rId14" Type="http://schemas.openxmlformats.org/officeDocument/2006/relationships/image" Target="../media/image136.wmf"/><Relationship Id="rId13" Type="http://schemas.openxmlformats.org/officeDocument/2006/relationships/image" Target="../media/image135.wmf"/><Relationship Id="rId12" Type="http://schemas.openxmlformats.org/officeDocument/2006/relationships/image" Target="../media/image134.wmf"/><Relationship Id="rId11" Type="http://schemas.openxmlformats.org/officeDocument/2006/relationships/image" Target="../media/image133.wmf"/><Relationship Id="rId10" Type="http://schemas.openxmlformats.org/officeDocument/2006/relationships/image" Target="../media/image132.wmf"/><Relationship Id="rId1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wmf"/><Relationship Id="rId8" Type="http://schemas.openxmlformats.org/officeDocument/2006/relationships/image" Target="../media/image145.wmf"/><Relationship Id="rId7" Type="http://schemas.openxmlformats.org/officeDocument/2006/relationships/image" Target="../media/image144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6" Type="http://schemas.openxmlformats.org/officeDocument/2006/relationships/image" Target="../media/image153.wmf"/><Relationship Id="rId15" Type="http://schemas.openxmlformats.org/officeDocument/2006/relationships/image" Target="../media/image152.wmf"/><Relationship Id="rId14" Type="http://schemas.openxmlformats.org/officeDocument/2006/relationships/image" Target="../media/image151.wmf"/><Relationship Id="rId13" Type="http://schemas.openxmlformats.org/officeDocument/2006/relationships/image" Target="../media/image150.wmf"/><Relationship Id="rId12" Type="http://schemas.openxmlformats.org/officeDocument/2006/relationships/image" Target="../media/image149.wmf"/><Relationship Id="rId11" Type="http://schemas.openxmlformats.org/officeDocument/2006/relationships/image" Target="../media/image148.wmf"/><Relationship Id="rId10" Type="http://schemas.openxmlformats.org/officeDocument/2006/relationships/image" Target="../media/image147.wmf"/><Relationship Id="rId1" Type="http://schemas.openxmlformats.org/officeDocument/2006/relationships/image" Target="../media/image138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0" Type="http://schemas.openxmlformats.org/officeDocument/2006/relationships/image" Target="../media/image23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3" Type="http://schemas.openxmlformats.org/officeDocument/2006/relationships/image" Target="../media/image49.wmf"/><Relationship Id="rId12" Type="http://schemas.openxmlformats.org/officeDocument/2006/relationships/image" Target="../media/image48.wmf"/><Relationship Id="rId11" Type="http://schemas.openxmlformats.org/officeDocument/2006/relationships/image" Target="../media/image47.wmf"/><Relationship Id="rId10" Type="http://schemas.openxmlformats.org/officeDocument/2006/relationships/image" Target="../media/image46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43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43.wmf"/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0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57.w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63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6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64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78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7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7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7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80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72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80.wmf"/><Relationship Id="rId17" Type="http://schemas.openxmlformats.org/officeDocument/2006/relationships/oleObject" Target="../embeddings/oleObject87.bin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86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7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4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1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88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6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85.wmf"/><Relationship Id="rId1" Type="http://schemas.openxmlformats.org/officeDocument/2006/relationships/oleObject" Target="../embeddings/oleObject9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72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94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9.wmf"/><Relationship Id="rId1" Type="http://schemas.openxmlformats.org/officeDocument/2006/relationships/oleObject" Target="../embeddings/oleObject99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101.bin"/><Relationship Id="rId27" Type="http://schemas.openxmlformats.org/officeDocument/2006/relationships/notesSlide" Target="../notesSlides/notesSlide6.xml"/><Relationship Id="rId26" Type="http://schemas.openxmlformats.org/officeDocument/2006/relationships/vmlDrawing" Target="../drawings/vmlDrawing16.vml"/><Relationship Id="rId25" Type="http://schemas.openxmlformats.org/officeDocument/2006/relationships/slideLayout" Target="../slideLayouts/slideLayout7.xml"/><Relationship Id="rId24" Type="http://schemas.openxmlformats.org/officeDocument/2006/relationships/oleObject" Target="../embeddings/oleObject112.bin"/><Relationship Id="rId23" Type="http://schemas.openxmlformats.org/officeDocument/2006/relationships/image" Target="../media/image99.wmf"/><Relationship Id="rId22" Type="http://schemas.openxmlformats.org/officeDocument/2006/relationships/oleObject" Target="../embeddings/oleObject111.bin"/><Relationship Id="rId21" Type="http://schemas.openxmlformats.org/officeDocument/2006/relationships/oleObject" Target="../embeddings/oleObject110.bin"/><Relationship Id="rId20" Type="http://schemas.openxmlformats.org/officeDocument/2006/relationships/image" Target="../media/image98.wmf"/><Relationship Id="rId2" Type="http://schemas.openxmlformats.org/officeDocument/2006/relationships/image" Target="../media/image90.wmf"/><Relationship Id="rId19" Type="http://schemas.openxmlformats.org/officeDocument/2006/relationships/oleObject" Target="../embeddings/oleObject109.bin"/><Relationship Id="rId18" Type="http://schemas.openxmlformats.org/officeDocument/2006/relationships/image" Target="../media/image97.wmf"/><Relationship Id="rId17" Type="http://schemas.openxmlformats.org/officeDocument/2006/relationships/oleObject" Target="../embeddings/oleObject108.bin"/><Relationship Id="rId16" Type="http://schemas.openxmlformats.org/officeDocument/2006/relationships/image" Target="../media/image96.wmf"/><Relationship Id="rId15" Type="http://schemas.openxmlformats.org/officeDocument/2006/relationships/oleObject" Target="../embeddings/oleObject107.bin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106.bin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10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14.bin"/><Relationship Id="rId24" Type="http://schemas.openxmlformats.org/officeDocument/2006/relationships/vmlDrawing" Target="../drawings/vmlDrawing1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10.wmf"/><Relationship Id="rId21" Type="http://schemas.openxmlformats.org/officeDocument/2006/relationships/oleObject" Target="../embeddings/oleObject123.bin"/><Relationship Id="rId20" Type="http://schemas.openxmlformats.org/officeDocument/2006/relationships/image" Target="../media/image109.wmf"/><Relationship Id="rId2" Type="http://schemas.openxmlformats.org/officeDocument/2006/relationships/image" Target="../media/image100.wmf"/><Relationship Id="rId19" Type="http://schemas.openxmlformats.org/officeDocument/2006/relationships/oleObject" Target="../embeddings/oleObject122.bin"/><Relationship Id="rId18" Type="http://schemas.openxmlformats.org/officeDocument/2006/relationships/image" Target="../media/image108.wmf"/><Relationship Id="rId17" Type="http://schemas.openxmlformats.org/officeDocument/2006/relationships/oleObject" Target="../embeddings/oleObject121.bin"/><Relationship Id="rId16" Type="http://schemas.openxmlformats.org/officeDocument/2006/relationships/image" Target="../media/image107.wmf"/><Relationship Id="rId15" Type="http://schemas.openxmlformats.org/officeDocument/2006/relationships/oleObject" Target="../embeddings/oleObject120.bin"/><Relationship Id="rId14" Type="http://schemas.openxmlformats.org/officeDocument/2006/relationships/image" Target="../media/image106.wmf"/><Relationship Id="rId13" Type="http://schemas.openxmlformats.org/officeDocument/2006/relationships/oleObject" Target="../embeddings/oleObject119.bin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104.wmf"/><Relationship Id="rId1" Type="http://schemas.openxmlformats.org/officeDocument/2006/relationships/oleObject" Target="../embeddings/oleObject11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11.wmf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5" Type="http://schemas.openxmlformats.org/officeDocument/2006/relationships/oleObject" Target="../embeddings/oleObject131.bin"/><Relationship Id="rId14" Type="http://schemas.openxmlformats.org/officeDocument/2006/relationships/image" Target="../media/image116.wmf"/><Relationship Id="rId13" Type="http://schemas.openxmlformats.org/officeDocument/2006/relationships/oleObject" Target="../embeddings/oleObject130.bin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29.bin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24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18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3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1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40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24.wmf"/><Relationship Id="rId32" Type="http://schemas.openxmlformats.org/officeDocument/2006/relationships/vmlDrawing" Target="../drawings/vmlDrawing20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37.wmf"/><Relationship Id="rId3" Type="http://schemas.openxmlformats.org/officeDocument/2006/relationships/oleObject" Target="../embeddings/oleObject138.bin"/><Relationship Id="rId29" Type="http://schemas.openxmlformats.org/officeDocument/2006/relationships/oleObject" Target="../embeddings/oleObject151.bin"/><Relationship Id="rId28" Type="http://schemas.openxmlformats.org/officeDocument/2006/relationships/image" Target="../media/image136.wmf"/><Relationship Id="rId27" Type="http://schemas.openxmlformats.org/officeDocument/2006/relationships/oleObject" Target="../embeddings/oleObject150.bin"/><Relationship Id="rId26" Type="http://schemas.openxmlformats.org/officeDocument/2006/relationships/image" Target="../media/image135.wmf"/><Relationship Id="rId25" Type="http://schemas.openxmlformats.org/officeDocument/2006/relationships/oleObject" Target="../embeddings/oleObject149.bin"/><Relationship Id="rId24" Type="http://schemas.openxmlformats.org/officeDocument/2006/relationships/image" Target="../media/image134.wmf"/><Relationship Id="rId23" Type="http://schemas.openxmlformats.org/officeDocument/2006/relationships/oleObject" Target="../embeddings/oleObject148.bin"/><Relationship Id="rId22" Type="http://schemas.openxmlformats.org/officeDocument/2006/relationships/image" Target="../media/image133.wmf"/><Relationship Id="rId21" Type="http://schemas.openxmlformats.org/officeDocument/2006/relationships/oleObject" Target="../embeddings/oleObject147.bin"/><Relationship Id="rId20" Type="http://schemas.openxmlformats.org/officeDocument/2006/relationships/image" Target="../media/image132.wmf"/><Relationship Id="rId2" Type="http://schemas.openxmlformats.org/officeDocument/2006/relationships/image" Target="../media/image123.wmf"/><Relationship Id="rId19" Type="http://schemas.openxmlformats.org/officeDocument/2006/relationships/oleObject" Target="../embeddings/oleObject146.bin"/><Relationship Id="rId18" Type="http://schemas.openxmlformats.org/officeDocument/2006/relationships/image" Target="../media/image131.wmf"/><Relationship Id="rId17" Type="http://schemas.openxmlformats.org/officeDocument/2006/relationships/oleObject" Target="../embeddings/oleObject145.bin"/><Relationship Id="rId16" Type="http://schemas.openxmlformats.org/officeDocument/2006/relationships/image" Target="../media/image130.wmf"/><Relationship Id="rId15" Type="http://schemas.openxmlformats.org/officeDocument/2006/relationships/oleObject" Target="../embeddings/oleObject144.bin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143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42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37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39.wmf"/><Relationship Id="rId34" Type="http://schemas.openxmlformats.org/officeDocument/2006/relationships/vmlDrawing" Target="../drawings/vmlDrawing21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53.wmf"/><Relationship Id="rId31" Type="http://schemas.openxmlformats.org/officeDocument/2006/relationships/oleObject" Target="../embeddings/oleObject167.bin"/><Relationship Id="rId30" Type="http://schemas.openxmlformats.org/officeDocument/2006/relationships/image" Target="../media/image152.wmf"/><Relationship Id="rId3" Type="http://schemas.openxmlformats.org/officeDocument/2006/relationships/oleObject" Target="../embeddings/oleObject153.bin"/><Relationship Id="rId29" Type="http://schemas.openxmlformats.org/officeDocument/2006/relationships/oleObject" Target="../embeddings/oleObject166.bin"/><Relationship Id="rId28" Type="http://schemas.openxmlformats.org/officeDocument/2006/relationships/image" Target="../media/image151.wmf"/><Relationship Id="rId27" Type="http://schemas.openxmlformats.org/officeDocument/2006/relationships/oleObject" Target="../embeddings/oleObject165.bin"/><Relationship Id="rId26" Type="http://schemas.openxmlformats.org/officeDocument/2006/relationships/image" Target="../media/image150.wmf"/><Relationship Id="rId25" Type="http://schemas.openxmlformats.org/officeDocument/2006/relationships/oleObject" Target="../embeddings/oleObject164.bin"/><Relationship Id="rId24" Type="http://schemas.openxmlformats.org/officeDocument/2006/relationships/image" Target="../media/image149.wmf"/><Relationship Id="rId23" Type="http://schemas.openxmlformats.org/officeDocument/2006/relationships/oleObject" Target="../embeddings/oleObject163.bin"/><Relationship Id="rId22" Type="http://schemas.openxmlformats.org/officeDocument/2006/relationships/image" Target="../media/image148.wmf"/><Relationship Id="rId21" Type="http://schemas.openxmlformats.org/officeDocument/2006/relationships/oleObject" Target="../embeddings/oleObject162.bin"/><Relationship Id="rId20" Type="http://schemas.openxmlformats.org/officeDocument/2006/relationships/image" Target="../media/image147.wmf"/><Relationship Id="rId2" Type="http://schemas.openxmlformats.org/officeDocument/2006/relationships/image" Target="../media/image138.wmf"/><Relationship Id="rId19" Type="http://schemas.openxmlformats.org/officeDocument/2006/relationships/oleObject" Target="../embeddings/oleObject161.bin"/><Relationship Id="rId18" Type="http://schemas.openxmlformats.org/officeDocument/2006/relationships/image" Target="../media/image146.wmf"/><Relationship Id="rId17" Type="http://schemas.openxmlformats.org/officeDocument/2006/relationships/oleObject" Target="../embeddings/oleObject160.bin"/><Relationship Id="rId16" Type="http://schemas.openxmlformats.org/officeDocument/2006/relationships/image" Target="../media/image145.wmf"/><Relationship Id="rId15" Type="http://schemas.openxmlformats.org/officeDocument/2006/relationships/oleObject" Target="../embeddings/oleObject159.bin"/><Relationship Id="rId14" Type="http://schemas.openxmlformats.org/officeDocument/2006/relationships/image" Target="../media/image144.wmf"/><Relationship Id="rId13" Type="http://schemas.openxmlformats.org/officeDocument/2006/relationships/oleObject" Target="../embeddings/oleObject158.bin"/><Relationship Id="rId12" Type="http://schemas.openxmlformats.org/officeDocument/2006/relationships/image" Target="../media/image143.w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5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2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2" Type="http://schemas.openxmlformats.org/officeDocument/2006/relationships/oleObject" Target="../embeddings/oleObject8.bin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6.wmf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2.xml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4.png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17.bin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20.bin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3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30.bin"/><Relationship Id="rId21" Type="http://schemas.openxmlformats.org/officeDocument/2006/relationships/vmlDrawing" Target="../drawings/vmlDrawing5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32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4.bin"/><Relationship Id="rId28" Type="http://schemas.openxmlformats.org/officeDocument/2006/relationships/vmlDrawing" Target="../drawings/vmlDrawing7.vml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49.wmf"/><Relationship Id="rId25" Type="http://schemas.openxmlformats.org/officeDocument/2006/relationships/oleObject" Target="../embeddings/oleObject55.bin"/><Relationship Id="rId24" Type="http://schemas.openxmlformats.org/officeDocument/2006/relationships/image" Target="../media/image48.wmf"/><Relationship Id="rId23" Type="http://schemas.openxmlformats.org/officeDocument/2006/relationships/oleObject" Target="../embeddings/oleObject54.bin"/><Relationship Id="rId22" Type="http://schemas.openxmlformats.org/officeDocument/2006/relationships/image" Target="../media/image47.wmf"/><Relationship Id="rId21" Type="http://schemas.openxmlformats.org/officeDocument/2006/relationships/oleObject" Target="../embeddings/oleObject53.bin"/><Relationship Id="rId20" Type="http://schemas.openxmlformats.org/officeDocument/2006/relationships/image" Target="../media/image46.wmf"/><Relationship Id="rId2" Type="http://schemas.openxmlformats.org/officeDocument/2006/relationships/image" Target="../media/image37.wmf"/><Relationship Id="rId19" Type="http://schemas.openxmlformats.org/officeDocument/2006/relationships/oleObject" Target="../embeddings/oleObject52.bin"/><Relationship Id="rId18" Type="http://schemas.openxmlformats.org/officeDocument/2006/relationships/image" Target="../media/image45.w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234892" y="2767435"/>
            <a:ext cx="5250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逐次插值逼近法</a:t>
            </a:r>
            <a:endParaRPr lang="zh-CN" alt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07720" y="5354320"/>
            <a:ext cx="10046335" cy="8223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   小组成员：武蒙蒙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赵恩博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顾子博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王雪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刘文龙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王平尧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张子龙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范亚辉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沈建民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刘泊宁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王晓雨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140834" y="2125585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8111316" y="2182007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comb dir="vert"/>
      </p:transition>
    </mc:Choice>
    <mc:Fallback>
      <p:transition spd="slow" advTm="3000"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6" grpId="0"/>
      <p:bldP spid="15" grpId="0" animBg="1"/>
      <p:bldP spid="21" grpId="0" animBg="1"/>
      <p:bldP spid="22" grpId="0" animBg="1"/>
      <p:bldP spid="23" grpId="0" animBg="1"/>
      <p:bldP spid="26" grpId="0" animBg="1"/>
      <p:bldP spid="30" grpId="0" bldLvl="0" animBg="1"/>
      <p:bldP spid="4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831720" y="323700"/>
            <a:ext cx="1072030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75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第二次迭代：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代入公式：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其中：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所以：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由于：                            并且：                                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所以需要继续进行迭代，且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10709" y="941777"/>
          <a:ext cx="4961750" cy="412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602865" imgH="215900" progId="Equation.KSEE3">
                  <p:embed/>
                </p:oleObj>
              </mc:Choice>
              <mc:Fallback>
                <p:oleObj name="" r:id="rId1" imgW="2602865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0709" y="941777"/>
                        <a:ext cx="4961750" cy="412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1191" y="1587788"/>
          <a:ext cx="7095651" cy="83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3" imgW="2984500" imgH="469900" progId="Equations">
                  <p:embed/>
                </p:oleObj>
              </mc:Choice>
              <mc:Fallback>
                <p:oleObj name="" r:id="rId3" imgW="2984500" imgH="469900" progId="Equations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1191" y="1587788"/>
                        <a:ext cx="7095651" cy="834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4064" y="2740133"/>
          <a:ext cx="4001145" cy="84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2019300" imgH="457200" progId="Equation.KSEE3">
                  <p:embed/>
                </p:oleObj>
              </mc:Choice>
              <mc:Fallback>
                <p:oleObj name="" r:id="rId5" imgW="20193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4064" y="2740133"/>
                        <a:ext cx="4001145" cy="84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1999" y="3788989"/>
          <a:ext cx="1805658" cy="41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7" imgW="1002665" imgH="215900" progId="Equation.KSEE3">
                  <p:embed/>
                </p:oleObj>
              </mc:Choice>
              <mc:Fallback>
                <p:oleObj name="" r:id="rId7" imgW="1002665" imgH="2159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999" y="3788989"/>
                        <a:ext cx="1805658" cy="410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4054159" y="3788989"/>
          <a:ext cx="1570110" cy="41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927100" imgH="241300" progId="Equation.KSEE3">
                  <p:embed/>
                </p:oleObj>
              </mc:Choice>
              <mc:Fallback>
                <p:oleObj name="" r:id="rId9" imgW="927100" imgH="241300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4159" y="3788989"/>
                        <a:ext cx="1570110" cy="410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6920" y="4318814"/>
          <a:ext cx="3121807" cy="37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1727200" imgH="241300" progId="Equation.KSEE3">
                  <p:embed/>
                </p:oleObj>
              </mc:Choice>
              <mc:Fallback>
                <p:oleObj name="" r:id="rId11" imgW="1727200" imgH="2413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46920" y="4318814"/>
                        <a:ext cx="3121807" cy="37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78546" y="4308972"/>
          <a:ext cx="4345261" cy="39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13" imgW="2565400" imgH="241300" progId="Equation.KSEE3">
                  <p:embed/>
                </p:oleObj>
              </mc:Choice>
              <mc:Fallback>
                <p:oleObj name="" r:id="rId13" imgW="2565400" imgH="241300" progId="Equation.KSEE3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78546" y="4308972"/>
                        <a:ext cx="4345261" cy="394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4313" y="4799751"/>
          <a:ext cx="2085649" cy="1339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5" imgW="1066800" imgH="685800" progId="Equation.KSEE3">
                  <p:embed/>
                </p:oleObj>
              </mc:Choice>
              <mc:Fallback>
                <p:oleObj name="" r:id="rId15" imgW="10668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04313" y="4799751"/>
                        <a:ext cx="2085649" cy="1339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831720" y="323700"/>
            <a:ext cx="1072030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75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第三次迭代：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代入公式：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其中：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所以：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由于：                            并且：                                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所以需要继续进行迭代，且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7536" y="941777"/>
          <a:ext cx="5181425" cy="412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717800" imgH="215900" progId="Equation.KSEE3">
                  <p:embed/>
                </p:oleObj>
              </mc:Choice>
              <mc:Fallback>
                <p:oleObj name="" r:id="rId1" imgW="27178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536" y="941777"/>
                        <a:ext cx="5181425" cy="412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1191" y="1587788"/>
          <a:ext cx="7095651" cy="83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3" imgW="2984500" imgH="469900" progId="Equations">
                  <p:embed/>
                </p:oleObj>
              </mc:Choice>
              <mc:Fallback>
                <p:oleObj name="" r:id="rId3" imgW="2984500" imgH="469900" progId="Equations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1191" y="1587788"/>
                        <a:ext cx="7095651" cy="834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64377" y="2740133"/>
          <a:ext cx="4177647" cy="84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2108200" imgH="457200" progId="Equation.KSEE3">
                  <p:embed/>
                </p:oleObj>
              </mc:Choice>
              <mc:Fallback>
                <p:oleObj name="" r:id="rId5" imgW="21082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4377" y="2740133"/>
                        <a:ext cx="4177647" cy="84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49457" y="3788989"/>
          <a:ext cx="1944701" cy="41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7" imgW="1079500" imgH="215900" progId="Equation.KSEE3">
                  <p:embed/>
                </p:oleObj>
              </mc:Choice>
              <mc:Fallback>
                <p:oleObj name="" r:id="rId7" imgW="1079500" imgH="2159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49457" y="3788989"/>
                        <a:ext cx="1944701" cy="410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4456687" y="3788989"/>
          <a:ext cx="1698360" cy="41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1002665" imgH="241300" progId="Equation.KSEE3">
                  <p:embed/>
                </p:oleObj>
              </mc:Choice>
              <mc:Fallback>
                <p:oleObj name="" r:id="rId9" imgW="1002665" imgH="241300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56687" y="3788989"/>
                        <a:ext cx="1698360" cy="410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5653" y="4319131"/>
          <a:ext cx="3266565" cy="38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1765300" imgH="241300" progId="Equation.KSEE3">
                  <p:embed/>
                </p:oleObj>
              </mc:Choice>
              <mc:Fallback>
                <p:oleObj name="" r:id="rId11" imgW="1765300" imgH="2413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65653" y="4319131"/>
                        <a:ext cx="3266565" cy="384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8703" y="4318496"/>
          <a:ext cx="4130664" cy="39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13" imgW="2438400" imgH="241300" progId="Equation.KSEE3">
                  <p:embed/>
                </p:oleObj>
              </mc:Choice>
              <mc:Fallback>
                <p:oleObj name="" r:id="rId13" imgW="2438400" imgH="241300" progId="Equation.KSEE3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28703" y="4318496"/>
                        <a:ext cx="4130664" cy="394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1615" y="4799751"/>
          <a:ext cx="2111045" cy="1339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5" imgW="1079500" imgH="685800" progId="Equation.KSEE3">
                  <p:embed/>
                </p:oleObj>
              </mc:Choice>
              <mc:Fallback>
                <p:oleObj name="" r:id="rId15" imgW="10795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91615" y="4799751"/>
                        <a:ext cx="2111045" cy="1339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831720" y="323700"/>
            <a:ext cx="1072030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75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第四次迭代：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代入公式：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其中：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所以：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由于：                             并且：                                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所以迭代结束，最优解为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0.8517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79599" y="929397"/>
          <a:ext cx="5157299" cy="43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705100" imgH="228600" progId="Equation.KSEE3">
                  <p:embed/>
                </p:oleObj>
              </mc:Choice>
              <mc:Fallback>
                <p:oleObj name="" r:id="rId1" imgW="27051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9599" y="929397"/>
                        <a:ext cx="5157299" cy="436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1191" y="1587788"/>
          <a:ext cx="7095651" cy="83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3" imgW="2984500" imgH="469900" progId="Equations">
                  <p:embed/>
                </p:oleObj>
              </mc:Choice>
              <mc:Fallback>
                <p:oleObj name="" r:id="rId3" imgW="2984500" imgH="469900" progId="Equations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1191" y="1587788"/>
                        <a:ext cx="7095651" cy="834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6126" y="2740133"/>
          <a:ext cx="4354150" cy="84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2197100" imgH="457200" progId="Equation.KSEE3">
                  <p:embed/>
                </p:oleObj>
              </mc:Choice>
              <mc:Fallback>
                <p:oleObj name="" r:id="rId5" imgW="21971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6126" y="2740133"/>
                        <a:ext cx="4354150" cy="84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5167" y="3788989"/>
          <a:ext cx="1693280" cy="41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7" imgW="939800" imgH="215900" progId="Equation.KSEE3">
                  <p:embed/>
                </p:oleObj>
              </mc:Choice>
              <mc:Fallback>
                <p:oleObj name="" r:id="rId7" imgW="939800" imgH="2159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5167" y="3788989"/>
                        <a:ext cx="1693280" cy="410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4391610" y="3788989"/>
          <a:ext cx="1828514" cy="41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1079500" imgH="241300" progId="Equation.KSEE3">
                  <p:embed/>
                </p:oleObj>
              </mc:Choice>
              <mc:Fallback>
                <p:oleObj name="" r:id="rId9" imgW="1079500" imgH="241300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1610" y="3788989"/>
                        <a:ext cx="1828514" cy="410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2003" y="4318496"/>
          <a:ext cx="3408147" cy="404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1841500" imgH="254000" progId="Equation.KSEE3">
                  <p:embed/>
                </p:oleObj>
              </mc:Choice>
              <mc:Fallback>
                <p:oleObj name="" r:id="rId11" imgW="1841500" imgH="2540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52003" y="4318496"/>
                        <a:ext cx="3408147" cy="404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1085" y="4317544"/>
          <a:ext cx="4260184" cy="41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13" imgW="2514600" imgH="254000" progId="Equation.KSEE3">
                  <p:embed/>
                </p:oleObj>
              </mc:Choice>
              <mc:Fallback>
                <p:oleObj name="" r:id="rId13" imgW="2514600" imgH="254000" progId="Equation.KSEE3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21085" y="4317544"/>
                        <a:ext cx="4260184" cy="41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49" y="176720"/>
            <a:ext cx="9479596" cy="6504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55" y="211799"/>
            <a:ext cx="10039585" cy="643313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527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PART</a:t>
            </a:r>
            <a:endParaRPr lang="en-US" altLang="zh-CN" sz="3600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8610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</a:t>
            </a:r>
            <a:endParaRPr lang="en-US" altLang="zh-CN" sz="9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275" y="2955925"/>
            <a:ext cx="578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两点二次插值法（Ⅰ）</a:t>
            </a:r>
            <a:endParaRPr lang="zh-CN" altLang="en-US" sz="3600" b="1" spc="3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randomBar/>
      </p:transition>
    </mc:Choice>
    <mc:Fallback>
      <p:transition spd="slow" advTm="3000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53" name="Group 4"/>
          <p:cNvGrpSpPr/>
          <p:nvPr/>
        </p:nvGrpSpPr>
        <p:grpSpPr>
          <a:xfrm>
            <a:off x="2351723" y="981075"/>
            <a:ext cx="7789863" cy="1800225"/>
            <a:chOff x="0" y="0"/>
            <a:chExt cx="12268" cy="2836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680" y="0"/>
              <a:ext cx="11588" cy="18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0" lang="zh-CN" altLang="en-US" sz="2400" b="1" kern="1200" cap="none" spc="0" normalizeH="0" baseline="0" noProof="0" dirty="0">
                  <a:solidFill>
                    <a:schemeClr val="accent4">
                      <a:lumMod val="50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给出两点          ，函数值          ，       ，导数值           （或           ），构造二次插值函数</a:t>
              </a:r>
              <a:endParaRPr kumimoji="0" lang="zh-CN" altLang="en-US" sz="2400" b="1" kern="1200" cap="none" spc="0" normalizeH="0" baseline="0" noProof="0" dirty="0">
                <a:solidFill>
                  <a:schemeClr val="accent4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graphicFrame>
          <p:nvGraphicFramePr>
            <p:cNvPr id="10245" name="Object 6"/>
            <p:cNvGraphicFramePr>
              <a:graphicFrameLocks noChangeAspect="1"/>
            </p:cNvGraphicFramePr>
            <p:nvPr/>
          </p:nvGraphicFramePr>
          <p:xfrm>
            <a:off x="3402" y="227"/>
            <a:ext cx="118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" imgW="510540" imgH="293370" progId="Equation.3">
                    <p:embed/>
                  </p:oleObj>
                </mc:Choice>
                <mc:Fallback>
                  <p:oleObj name="" r:id="rId1" imgW="510540" imgH="29337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02" y="227"/>
                          <a:ext cx="1182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7"/>
            <p:cNvGraphicFramePr>
              <a:graphicFrameLocks noChangeAspect="1"/>
            </p:cNvGraphicFramePr>
            <p:nvPr/>
          </p:nvGraphicFramePr>
          <p:xfrm>
            <a:off x="6804" y="341"/>
            <a:ext cx="1134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3" imgW="523240" imgH="293370" progId="Equation.3">
                    <p:embed/>
                  </p:oleObj>
                </mc:Choice>
                <mc:Fallback>
                  <p:oleObj name="" r:id="rId3" imgW="523240" imgH="29337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804" y="341"/>
                          <a:ext cx="1134" cy="6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8"/>
            <p:cNvGraphicFramePr>
              <a:graphicFrameLocks noChangeAspect="1"/>
            </p:cNvGraphicFramePr>
            <p:nvPr/>
          </p:nvGraphicFramePr>
          <p:xfrm>
            <a:off x="8164" y="341"/>
            <a:ext cx="1035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5" imgW="535940" imgH="293370" progId="Equation.3">
                    <p:embed/>
                  </p:oleObj>
                </mc:Choice>
                <mc:Fallback>
                  <p:oleObj name="" r:id="rId5" imgW="535940" imgH="29337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164" y="341"/>
                          <a:ext cx="1035" cy="5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9"/>
            <p:cNvGraphicFramePr>
              <a:graphicFrameLocks noChangeAspect="1"/>
            </p:cNvGraphicFramePr>
            <p:nvPr/>
          </p:nvGraphicFramePr>
          <p:xfrm>
            <a:off x="0" y="1248"/>
            <a:ext cx="1109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7" imgW="572770" imgH="292735" progId="Equation.3">
                    <p:embed/>
                  </p:oleObj>
                </mc:Choice>
                <mc:Fallback>
                  <p:oleObj name="" r:id="rId7" imgW="572770" imgH="292735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1248"/>
                          <a:ext cx="1109" cy="5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10"/>
            <p:cNvGraphicFramePr>
              <a:graphicFrameLocks noChangeAspect="1"/>
            </p:cNvGraphicFramePr>
            <p:nvPr/>
          </p:nvGraphicFramePr>
          <p:xfrm>
            <a:off x="2041" y="1248"/>
            <a:ext cx="1134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9" imgW="585470" imgH="292735" progId="Equation.3">
                    <p:embed/>
                  </p:oleObj>
                </mc:Choice>
                <mc:Fallback>
                  <p:oleObj name="" r:id="rId9" imgW="585470" imgH="292735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41" y="1248"/>
                          <a:ext cx="1134" cy="5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11"/>
            <p:cNvGraphicFramePr>
              <a:graphicFrameLocks noChangeAspect="1"/>
            </p:cNvGraphicFramePr>
            <p:nvPr/>
          </p:nvGraphicFramePr>
          <p:xfrm>
            <a:off x="2948" y="2042"/>
            <a:ext cx="5548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1" imgW="1841500" imgH="279400" progId="Equation.3">
                    <p:embed/>
                  </p:oleObj>
                </mc:Choice>
                <mc:Fallback>
                  <p:oleObj name="" r:id="rId11" imgW="1841500" imgH="2794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948" y="2042"/>
                          <a:ext cx="5548" cy="7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/>
          <p:nvPr/>
        </p:nvGrpSpPr>
        <p:grpSpPr>
          <a:xfrm>
            <a:off x="3358166" y="3198450"/>
            <a:ext cx="5616606" cy="2634025"/>
            <a:chOff x="225" y="317"/>
            <a:chExt cx="8847" cy="4149"/>
          </a:xfrm>
        </p:grpSpPr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225" y="317"/>
              <a:ext cx="3453" cy="7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R="0" defTabSz="914400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chemeClr val="accent4">
                      <a:lumMod val="50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+mn-cs"/>
                </a:rPr>
                <a:t>插值条件满足</a:t>
              </a:r>
              <a:endParaRPr kumimoji="0" lang="zh-CN" altLang="en-US" sz="2400" b="1" kern="1200" cap="none" spc="0" normalizeH="0" baseline="0" noProof="0" dirty="0">
                <a:solidFill>
                  <a:schemeClr val="accent4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endParaRPr>
            </a:p>
          </p:txBody>
        </p:sp>
        <p:graphicFrame>
          <p:nvGraphicFramePr>
            <p:cNvPr id="10242" name="Object 14"/>
            <p:cNvGraphicFramePr>
              <a:graphicFrameLocks noChangeAspect="1"/>
            </p:cNvGraphicFramePr>
            <p:nvPr/>
          </p:nvGraphicFramePr>
          <p:xfrm>
            <a:off x="1588" y="1021"/>
            <a:ext cx="7256" cy="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3" imgW="2654300" imgH="316865" progId="Equation.3">
                    <p:embed/>
                  </p:oleObj>
                </mc:Choice>
                <mc:Fallback>
                  <p:oleObj name="" r:id="rId13" imgW="2654300" imgH="316865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88" y="1021"/>
                          <a:ext cx="7256" cy="8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" name="Object 15"/>
            <p:cNvGraphicFramePr>
              <a:graphicFrameLocks noChangeAspect="1"/>
            </p:cNvGraphicFramePr>
            <p:nvPr/>
          </p:nvGraphicFramePr>
          <p:xfrm>
            <a:off x="1588" y="3742"/>
            <a:ext cx="5668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5" imgW="2286000" imgH="292100" progId="Equation.3">
                    <p:embed/>
                  </p:oleObj>
                </mc:Choice>
                <mc:Fallback>
                  <p:oleObj name="" r:id="rId15" imgW="2286000" imgH="2921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588" y="3742"/>
                          <a:ext cx="5668" cy="7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4" name="Object 16"/>
            <p:cNvGraphicFramePr>
              <a:graphicFrameLocks noChangeAspect="1"/>
            </p:cNvGraphicFramePr>
            <p:nvPr/>
          </p:nvGraphicFramePr>
          <p:xfrm>
            <a:off x="1588" y="2382"/>
            <a:ext cx="7484" cy="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7" imgW="2717800" imgH="316865" progId="Equation.3">
                    <p:embed/>
                  </p:oleObj>
                </mc:Choice>
                <mc:Fallback>
                  <p:oleObj name="" r:id="rId17" imgW="2717800" imgH="316865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588" y="2382"/>
                          <a:ext cx="7484" cy="8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2278380" y="264160"/>
            <a:ext cx="48571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两点二次插值法（Ⅰ）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70" name="Group 2"/>
          <p:cNvGrpSpPr/>
          <p:nvPr/>
        </p:nvGrpSpPr>
        <p:grpSpPr>
          <a:xfrm>
            <a:off x="2423161" y="188913"/>
            <a:ext cx="5757862" cy="2374900"/>
            <a:chOff x="0" y="0"/>
            <a:chExt cx="9069" cy="3742"/>
          </a:xfrm>
        </p:grpSpPr>
        <p:graphicFrame>
          <p:nvGraphicFramePr>
            <p:cNvPr id="11268" name="Object 3"/>
            <p:cNvGraphicFramePr>
              <a:graphicFrameLocks noChangeAspect="1"/>
            </p:cNvGraphicFramePr>
            <p:nvPr/>
          </p:nvGraphicFramePr>
          <p:xfrm>
            <a:off x="2835" y="794"/>
            <a:ext cx="4386" cy="1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" imgW="2145665" imgH="609600" progId="Equation.3">
                    <p:embed/>
                  </p:oleObj>
                </mc:Choice>
                <mc:Fallback>
                  <p:oleObj name="" r:id="rId1" imgW="2145665" imgH="6096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35" y="794"/>
                          <a:ext cx="4386" cy="1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4"/>
            <p:cNvGraphicFramePr>
              <a:graphicFrameLocks noChangeAspect="1"/>
            </p:cNvGraphicFramePr>
            <p:nvPr/>
          </p:nvGraphicFramePr>
          <p:xfrm>
            <a:off x="2835" y="2495"/>
            <a:ext cx="6234" cy="1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3" imgW="3048000" imgH="609600" progId="Equation.3">
                    <p:embed/>
                  </p:oleObj>
                </mc:Choice>
                <mc:Fallback>
                  <p:oleObj name="" r:id="rId3" imgW="3048000" imgH="6096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35" y="2495"/>
                          <a:ext cx="6234" cy="1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2763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chemeClr val="accent4">
                      <a:lumMod val="50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+mn-cs"/>
                </a:rPr>
                <a:t>解方程组得</a:t>
              </a:r>
              <a:endParaRPr kumimoji="0" lang="zh-CN" altLang="en-US" sz="2400" b="1" kern="1200" cap="none" spc="0" normalizeH="0" baseline="0" noProof="0" dirty="0">
                <a:solidFill>
                  <a:schemeClr val="accent4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2422843" y="2348548"/>
            <a:ext cx="5637848" cy="3961447"/>
            <a:chOff x="0" y="0"/>
            <a:chExt cx="8880" cy="6238"/>
          </a:xfrm>
        </p:grpSpPr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2798" cy="7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chemeClr val="accent4">
                      <a:lumMod val="50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+mn-cs"/>
                </a:rPr>
                <a:t>从而</a:t>
              </a:r>
              <a:endParaRPr kumimoji="0" lang="zh-CN" altLang="en-US" sz="2400" b="1" kern="1200" cap="none" spc="0" normalizeH="0" baseline="0" noProof="0" dirty="0">
                <a:solidFill>
                  <a:schemeClr val="accent4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endParaRPr>
            </a:p>
          </p:txBody>
        </p:sp>
        <p:graphicFrame>
          <p:nvGraphicFramePr>
            <p:cNvPr id="11266" name="Object 8"/>
            <p:cNvGraphicFramePr>
              <a:graphicFrameLocks noChangeAspect="1"/>
            </p:cNvGraphicFramePr>
            <p:nvPr/>
          </p:nvGraphicFramePr>
          <p:xfrm>
            <a:off x="2041" y="794"/>
            <a:ext cx="6839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5" imgW="3479800" imgH="634365" progId="Equation.3">
                    <p:embed/>
                  </p:oleObj>
                </mc:Choice>
                <mc:Fallback>
                  <p:oleObj name="" r:id="rId5" imgW="3479800" imgH="634365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41" y="794"/>
                          <a:ext cx="6839" cy="1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Object 9"/>
            <p:cNvGraphicFramePr>
              <a:graphicFrameLocks noChangeAspect="1"/>
            </p:cNvGraphicFramePr>
            <p:nvPr/>
          </p:nvGraphicFramePr>
          <p:xfrm>
            <a:off x="2382" y="2495"/>
            <a:ext cx="4245" cy="3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7" imgW="2145665" imgH="1892300" progId="Equation.3">
                    <p:embed/>
                  </p:oleObj>
                </mc:Choice>
                <mc:Fallback>
                  <p:oleObj name="" r:id="rId7" imgW="2145665" imgH="18923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82" y="2495"/>
                          <a:ext cx="4245" cy="3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423161" y="692150"/>
            <a:ext cx="424815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accent4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上式通常写成如下迭代格式</a:t>
            </a:r>
            <a:endParaRPr kumimoji="0" lang="zh-CN" altLang="en-US" sz="2400" b="1" kern="1200" cap="none" spc="0" normalizeH="0" baseline="0" noProof="0" dirty="0">
              <a:solidFill>
                <a:schemeClr val="accent4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4439286" y="1628775"/>
          <a:ext cx="355123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2616200" imgH="901700" progId="Equation.3">
                  <p:embed/>
                </p:oleObj>
              </mc:Choice>
              <mc:Fallback>
                <p:oleObj name="" r:id="rId1" imgW="2616200" imgH="9017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39286" y="1628775"/>
                        <a:ext cx="3551237" cy="1223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4942523" y="3068638"/>
          <a:ext cx="277971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2133600" imgH="939800" progId="Equation.3">
                  <p:embed/>
                </p:oleObj>
              </mc:Choice>
              <mc:Fallback>
                <p:oleObj name="" r:id="rId3" imgW="2133600" imgH="939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2523" y="3068638"/>
                        <a:ext cx="2779713" cy="1223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/>
          <p:nvPr/>
        </p:nvSpPr>
        <p:spPr>
          <a:xfrm>
            <a:off x="2278698" y="4940300"/>
            <a:ext cx="81375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两点二次插值法(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sym typeface="微软雅黑" panose="020B0503020204020204" charset="-122"/>
              </a:rPr>
              <a:t>Ⅰ)         两点二次插值公式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sym typeface="微软雅黑" panose="020B0503020204020204" charset="-122"/>
            </a:endParaRPr>
          </a:p>
        </p:txBody>
      </p:sp>
      <p:sp>
        <p:nvSpPr>
          <p:cNvPr id="10246" name="Line 6"/>
          <p:cNvSpPr/>
          <p:nvPr/>
        </p:nvSpPr>
        <p:spPr>
          <a:xfrm>
            <a:off x="5952173" y="5229225"/>
            <a:ext cx="863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ldLvl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527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PART</a:t>
            </a:r>
            <a:endParaRPr lang="en-US" altLang="zh-CN" sz="3600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3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275" y="2955925"/>
            <a:ext cx="5787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两点二次插值法（</a:t>
            </a:r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sym typeface="微软雅黑" panose="020B0503020204020204" charset="-122"/>
              </a:rPr>
              <a:t>Ⅱ</a:t>
            </a:r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）</a:t>
            </a:r>
            <a:endParaRPr lang="zh-CN" altLang="en-US" sz="3600" b="1" spc="3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dissolve/>
      </p:transition>
    </mc:Choice>
    <mc:Fallback>
      <p:transition spd="slow" advTm="3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逐次插值逼近法</a:t>
            </a:r>
            <a:endParaRPr lang="zh-CN" altLang="en-US" b="1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94790" y="1763395"/>
            <a:ext cx="9055100" cy="4328795"/>
            <a:chOff x="2354" y="2777"/>
            <a:chExt cx="14260" cy="6817"/>
          </a:xfrm>
        </p:grpSpPr>
        <p:sp>
          <p:nvSpPr>
            <p:cNvPr id="9" name="TextBox 8"/>
            <p:cNvSpPr txBox="1"/>
            <p:nvPr/>
          </p:nvSpPr>
          <p:spPr>
            <a:xfrm>
              <a:off x="3146" y="2996"/>
              <a:ext cx="13120" cy="6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sym typeface="+mn-ea"/>
                </a:rPr>
                <a:t>  </a:t>
              </a:r>
              <a:r>
                <a:rPr lang="zh-CN" altLang="en-US" sz="2400" kern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sym typeface="+mn-ea"/>
                </a:rPr>
                <a:t>基本思想：在搜索区间中不断用低次（通常不超过三次）插值多项式来近似目标函数，并逐步用插值多项式的极小点来逼近         的极小点。当函数具有比较好的解析性质时，插值方法比直接方法效果更好。</a:t>
              </a:r>
              <a:endParaRPr lang="zh-CN" altLang="en-US" sz="2400" kern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sym typeface="+mn-ea"/>
              </a:endParaRPr>
            </a:p>
            <a:p>
              <a:pPr>
                <a:lnSpc>
                  <a:spcPct val="150000"/>
                </a:lnSpc>
              </a:pPr>
              <a:endParaRPr lang="zh-CN" altLang="en-US" sz="2400" kern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sym typeface="+mn-ea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r>
                <a:rPr lang="en-US" altLang="zh-CN" sz="2400" kern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sym typeface="+mn-ea"/>
                </a:rPr>
                <a:t>  </a:t>
              </a:r>
              <a:r>
                <a:rPr lang="zh-CN" altLang="en-US" sz="2400" kern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sym typeface="+mn-ea"/>
                </a:rPr>
                <a:t>逐次插值逼近法：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r>
                <a:rPr lang="en-US" altLang="zh-CN" sz="2400" kern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sym typeface="+mn-ea"/>
                </a:rPr>
                <a:t>                                 </a:t>
              </a:r>
              <a:r>
                <a:rPr lang="zh-CN" altLang="en-US" sz="2400" kern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sym typeface="+mn-ea"/>
                </a:rPr>
                <a:t>三点二次插值法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r>
                <a:rPr lang="en-US" altLang="zh-CN" sz="2400" kern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sym typeface="+mn-ea"/>
                </a:rPr>
                <a:t>                                </a:t>
              </a:r>
              <a:r>
                <a:rPr lang="zh-CN" altLang="en-US" sz="2400" kern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sym typeface="+mn-ea"/>
                </a:rPr>
                <a:t>两种二点二次插值法</a:t>
              </a:r>
              <a:r>
                <a:rPr lang="en-US" altLang="zh-CN" sz="2400" kern="0" noProof="0" dirty="0" smtClean="0">
                  <a:ln>
                    <a:noFill/>
                  </a:ln>
                  <a:solidFill>
                    <a:schemeClr val="accent4">
                      <a:lumMod val="50000"/>
                    </a:schemeClr>
                  </a:solidFill>
                  <a:effectLst/>
                  <a:uLnTx/>
                  <a:uFillTx/>
                  <a:sym typeface="+mn-ea"/>
                </a:rPr>
                <a:t>   </a:t>
              </a:r>
              <a:endParaRPr lang="zh-CN" altLang="en-US" sz="2400" kern="0" spc="30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Open Sans" pitchFamily="34" charset="0"/>
                <a:sym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354" y="2777"/>
              <a:ext cx="612" cy="51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6002" y="6114"/>
              <a:ext cx="612" cy="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35" y="4994"/>
            <a:ext cx="1080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444500" imgH="215900" progId="Equation.KSEE3">
                    <p:embed/>
                  </p:oleObj>
                </mc:Choice>
                <mc:Fallback>
                  <p:oleObj name="" r:id="rId1" imgW="444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35" y="4994"/>
                          <a:ext cx="1080" cy="6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strips dir="ru"/>
      </p:transition>
    </mc:Choice>
    <mc:Fallback>
      <p:transition spd="slow" advTm="3000">
        <p:strips dir="r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9" name="Text Box 2"/>
          <p:cNvSpPr txBox="1"/>
          <p:nvPr/>
        </p:nvSpPr>
        <p:spPr>
          <a:xfrm>
            <a:off x="2381885" y="307975"/>
            <a:ext cx="738663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两点二次插值法（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sym typeface="微软雅黑" panose="020B0503020204020204" charset="-122"/>
              </a:rPr>
              <a:t>Ⅱ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）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710498" y="981075"/>
            <a:ext cx="7273925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400" b="1" kern="1200" cap="none" spc="0" normalizeH="0" baseline="0" noProof="0" dirty="0">
                <a:solidFill>
                  <a:schemeClr val="accent4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给出两点      ，要求二次插值函数满足如下插值条件</a:t>
            </a:r>
            <a:endParaRPr kumimoji="0" lang="zh-CN" altLang="en-US" sz="2400" b="1" kern="1200" cap="none" spc="0" normalizeH="0" baseline="0" noProof="0" dirty="0">
              <a:solidFill>
                <a:schemeClr val="accent4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4655186" y="1196975"/>
          <a:ext cx="750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510540" imgH="293370" progId="Equation.3">
                  <p:embed/>
                </p:oleObj>
              </mc:Choice>
              <mc:Fallback>
                <p:oleObj name="" r:id="rId1" imgW="510540" imgH="29337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55186" y="1196975"/>
                        <a:ext cx="7508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4151948" y="2205038"/>
          <a:ext cx="42148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2654300" imgH="316865" progId="Equation.3">
                  <p:embed/>
                </p:oleObj>
              </mc:Choice>
              <mc:Fallback>
                <p:oleObj name="" r:id="rId3" imgW="2654300" imgH="31686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1948" y="2205038"/>
                        <a:ext cx="421481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4151948" y="2997200"/>
          <a:ext cx="337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2286000" imgH="292100" progId="Equation.3">
                  <p:embed/>
                </p:oleObj>
              </mc:Choice>
              <mc:Fallback>
                <p:oleObj name="" r:id="rId5" imgW="2286000" imgH="2921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1948" y="2997200"/>
                        <a:ext cx="3378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7"/>
          <p:cNvGraphicFramePr>
            <a:graphicFrameLocks noChangeAspect="1"/>
          </p:cNvGraphicFramePr>
          <p:nvPr/>
        </p:nvGraphicFramePr>
        <p:xfrm>
          <a:off x="4151948" y="3717925"/>
          <a:ext cx="3509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7" imgW="2374265" imgH="292100" progId="Equation.3">
                  <p:embed/>
                </p:oleObj>
              </mc:Choice>
              <mc:Fallback>
                <p:oleObj name="" r:id="rId7" imgW="2374265" imgH="2921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1948" y="3717925"/>
                        <a:ext cx="35099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3286761" y="4365625"/>
            <a:ext cx="5154612" cy="1511935"/>
            <a:chOff x="0" y="0"/>
            <a:chExt cx="8116" cy="2381"/>
          </a:xfrm>
        </p:grpSpPr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2607" cy="7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chemeClr val="accent4">
                      <a:lumMod val="50000"/>
                    </a:schemeClr>
                  </a:solidFill>
                  <a:latin typeface="华文楷体" panose="02010600040101010101" charset="-122"/>
                  <a:ea typeface="华文楷体" panose="02010600040101010101" charset="-122"/>
                  <a:cs typeface="+mn-cs"/>
                </a:rPr>
                <a:t>解之，得</a:t>
              </a:r>
              <a:endParaRPr kumimoji="0" lang="zh-CN" altLang="en-US" sz="2400" b="1" kern="1200" cap="none" spc="0" normalizeH="0" baseline="0" noProof="0" dirty="0">
                <a:solidFill>
                  <a:schemeClr val="accent4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endParaRPr>
            </a:p>
          </p:txBody>
        </p:sp>
        <p:graphicFrame>
          <p:nvGraphicFramePr>
            <p:cNvPr id="13318" name="Object 10"/>
            <p:cNvGraphicFramePr>
              <a:graphicFrameLocks noChangeAspect="1"/>
            </p:cNvGraphicFramePr>
            <p:nvPr/>
          </p:nvGraphicFramePr>
          <p:xfrm>
            <a:off x="1474" y="1134"/>
            <a:ext cx="6642" cy="1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9" imgW="3314700" imgH="622300" progId="Equation.3">
                    <p:embed/>
                  </p:oleObj>
                </mc:Choice>
                <mc:Fallback>
                  <p:oleObj name="" r:id="rId9" imgW="3314700" imgH="6223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74" y="1134"/>
                          <a:ext cx="6642" cy="1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351723" y="692150"/>
            <a:ext cx="381635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accent4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上式也可以写成迭代格式</a:t>
            </a:r>
            <a:endParaRPr kumimoji="0" lang="zh-CN" altLang="en-US" sz="2400" b="1" kern="1200" cap="none" spc="0" normalizeH="0" baseline="0" noProof="0" dirty="0">
              <a:solidFill>
                <a:schemeClr val="accent4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4078923" y="1628775"/>
          <a:ext cx="4127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2971800" imgH="622300" progId="Equation.3">
                  <p:embed/>
                </p:oleObj>
              </mc:Choice>
              <mc:Fallback>
                <p:oleObj name="" r:id="rId1" imgW="2971800" imgH="622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78923" y="1628775"/>
                        <a:ext cx="41275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/>
          <p:nvPr/>
        </p:nvSpPr>
        <p:spPr>
          <a:xfrm>
            <a:off x="2494598" y="3644900"/>
            <a:ext cx="73882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两点二次插值法（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sym typeface="微软雅黑" panose="020B0503020204020204" charset="-122"/>
              </a:rPr>
              <a:t>Ⅱ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）           割线公式  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Line 5"/>
          <p:cNvSpPr/>
          <p:nvPr/>
        </p:nvSpPr>
        <p:spPr>
          <a:xfrm>
            <a:off x="6599873" y="3933825"/>
            <a:ext cx="10795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440690" y="332105"/>
            <a:ext cx="11451590" cy="6031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方法步骤：</a:t>
            </a:r>
            <a:endParaRPr lang="zh-CN" altLang="en-US" sz="2800"/>
          </a:p>
          <a:p>
            <a:r>
              <a:rPr lang="en-US" altLang="zh-CN" sz="2800"/>
              <a:t>1.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找         ，满足        和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代入公式，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    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或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求   ，   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sz="1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判断              ，若                  ，则停止迭代，输出函数值最小的那点；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否则转到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4.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找出新的         ，从                              中找出函数值最小的那点与其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满足条件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的另一点作为新的        ，转到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</a:t>
            </a:r>
            <a:endParaRPr lang="en-US" altLang="zh-CN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4920" y="766445"/>
          <a:ext cx="78422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279400" imgH="215900" progId="Equation.KSEE3">
                  <p:embed/>
                </p:oleObj>
              </mc:Choice>
              <mc:Fallback>
                <p:oleObj name="" r:id="rId1" imgW="279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4920" y="766445"/>
                        <a:ext cx="784225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0860" y="824865"/>
          <a:ext cx="728980" cy="41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381000" imgH="215900" progId="Equation.KSEE3">
                  <p:embed/>
                </p:oleObj>
              </mc:Choice>
              <mc:Fallback>
                <p:oleObj name="" r:id="rId3" imgW="3810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0860" y="824865"/>
                        <a:ext cx="728980" cy="41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50995" y="811530"/>
          <a:ext cx="2110105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5" imgW="1206500" imgH="215900" progId="Equation.KSEE3">
                  <p:embed/>
                </p:oleObj>
              </mc:Choice>
              <mc:Fallback>
                <p:oleObj name="" r:id="rId5" imgW="12065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0995" y="811530"/>
                        <a:ext cx="2110105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550545" y="1916430"/>
          <a:ext cx="4027805" cy="1482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1828800" imgH="673100" progId="Equations">
                  <p:embed/>
                </p:oleObj>
              </mc:Choice>
              <mc:Fallback>
                <p:oleObj name="" r:id="rId7" imgW="1828800" imgH="673100" progId="Equations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545" y="1916430"/>
                        <a:ext cx="4027805" cy="1482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5447030" y="1916430"/>
          <a:ext cx="4127500" cy="108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2971800" imgH="622300" progId="Equations">
                  <p:embed/>
                </p:oleObj>
              </mc:Choice>
              <mc:Fallback>
                <p:oleObj name="" r:id="rId9" imgW="2971800" imgH="622300" progId="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7030" y="1916430"/>
                        <a:ext cx="4127500" cy="1087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917575" y="3596640"/>
            <a:ext cx="1882775" cy="413385"/>
            <a:chOff x="1445" y="4647"/>
            <a:chExt cx="2965" cy="651"/>
          </a:xfrm>
        </p:grpSpPr>
        <p:graphicFrame>
          <p:nvGraphicFramePr>
            <p:cNvPr id="12" name="对象 1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45" y="4647"/>
            <a:ext cx="420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" r:id="rId11" imgW="114300" imgH="177165" progId="Equation.KSEE3">
                    <p:embed/>
                  </p:oleObj>
                </mc:Choice>
                <mc:Fallback>
                  <p:oleObj name="" r:id="rId11" imgW="114300" imgH="177165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45" y="4647"/>
                          <a:ext cx="420" cy="6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992" y="4649"/>
            <a:ext cx="940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" r:id="rId13" imgW="304800" imgH="203200" progId="Equation.KSEE3">
                    <p:embed/>
                  </p:oleObj>
                </mc:Choice>
                <mc:Fallback>
                  <p:oleObj name="" r:id="rId13" imgW="304800" imgH="203200" progId="Equation.KSEE3">
                    <p:embed/>
                    <p:pic>
                      <p:nvPicPr>
                        <p:cNvPr id="0" name="图片 102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92" y="4649"/>
                          <a:ext cx="940" cy="6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428" y="4671"/>
            <a:ext cx="982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" r:id="rId15" imgW="342900" imgH="203200" progId="Equation.KSEE3">
                    <p:embed/>
                  </p:oleObj>
                </mc:Choice>
                <mc:Fallback>
                  <p:oleObj name="" r:id="rId15" imgW="342900" imgH="2032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428" y="4671"/>
                          <a:ext cx="982" cy="5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1586230" y="4159250"/>
            <a:ext cx="3768725" cy="579755"/>
            <a:chOff x="2498" y="5185"/>
            <a:chExt cx="5935" cy="913"/>
          </a:xfrm>
        </p:grpSpPr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498" y="5298"/>
            <a:ext cx="1912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" r:id="rId17" imgW="698500" imgH="292100" progId="Equation.KSEE3">
                    <p:embed/>
                  </p:oleObj>
                </mc:Choice>
                <mc:Fallback>
                  <p:oleObj name="" r:id="rId17" imgW="698500" imgH="292100" progId="Equation.KSEE3">
                    <p:embed/>
                    <p:pic>
                      <p:nvPicPr>
                        <p:cNvPr id="0" name="图片 103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498" y="5298"/>
                          <a:ext cx="1912" cy="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31" y="5185"/>
            <a:ext cx="2702" cy="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9" imgW="901700" imgH="292100" progId="Equation.KSEE3">
                    <p:embed/>
                  </p:oleObj>
                </mc:Choice>
                <mc:Fallback>
                  <p:oleObj name="" r:id="rId19" imgW="901700" imgH="292100" progId="Equation.KSEE3">
                    <p:embed/>
                    <p:pic>
                      <p:nvPicPr>
                        <p:cNvPr id="0" name="图片 103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731" y="5185"/>
                          <a:ext cx="2702" cy="8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46325" y="5194935"/>
          <a:ext cx="78422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1" imgW="279400" imgH="215900" progId="Equation.KSEE3">
                  <p:embed/>
                </p:oleObj>
              </mc:Choice>
              <mc:Fallback>
                <p:oleObj name="" r:id="rId21" imgW="279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6325" y="5194935"/>
                        <a:ext cx="784225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46805" y="5210810"/>
          <a:ext cx="272669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22" imgW="1371600" imgH="215900" progId="Equation.KSEE3">
                  <p:embed/>
                </p:oleObj>
              </mc:Choice>
              <mc:Fallback>
                <p:oleObj name="" r:id="rId22" imgW="1371600" imgH="2159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646805" y="5210810"/>
                        <a:ext cx="272669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31130" y="5805170"/>
          <a:ext cx="78422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24" imgW="279400" imgH="215900" progId="Equation.KSEE3">
                  <p:embed/>
                </p:oleObj>
              </mc:Choice>
              <mc:Fallback>
                <p:oleObj name="" r:id="rId24" imgW="279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31130" y="5805170"/>
                        <a:ext cx="784225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circle/>
      </p:transition>
    </mc:Choice>
    <mc:Fallback>
      <p:transition spd="slow" advTm="3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-57785" y="611505"/>
            <a:ext cx="1165225" cy="476885"/>
            <a:chOff x="-91" y="963"/>
            <a:chExt cx="1835" cy="751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91" y="1199"/>
              <a:ext cx="612" cy="51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1256" y="963"/>
              <a:ext cx="488" cy="5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endParaRPr lang="zh-CN" altLang="en-US" b="1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94690" y="548640"/>
            <a:ext cx="10803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用二点二次插值法求                                  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搜索区间为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[0,2] 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允许误差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9240" y="466090"/>
          <a:ext cx="2323465" cy="65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028700" imgH="292100" progId="Equation.KSEE3">
                  <p:embed/>
                </p:oleObj>
              </mc:Choice>
              <mc:Fallback>
                <p:oleObj name="" r:id="rId1" imgW="10287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79240" y="466090"/>
                        <a:ext cx="2323465" cy="659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83470" y="586740"/>
          <a:ext cx="118300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545465" imgH="177165" progId="Equation.KSEE3">
                  <p:embed/>
                </p:oleObj>
              </mc:Choice>
              <mc:Fallback>
                <p:oleObj name="" r:id="rId3" imgW="5454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3470" y="586740"/>
                        <a:ext cx="118300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578485" y="979805"/>
            <a:ext cx="959040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解：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（满足         ，                          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华文楷体" panose="02010600040101010101" charset="-122"/>
              </a:rPr>
              <a:t>第一次迭代：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    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将其代入公式：                                                 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得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选择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两端高，中间低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的区间，取区间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[0.5,1.020]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</a:t>
            </a:r>
            <a:endParaRPr lang="en-US" altLang="zh-CN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70635" y="1335405"/>
          <a:ext cx="185610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901700" imgH="215900" progId="Equation.KSEE3">
                  <p:embed/>
                </p:oleObj>
              </mc:Choice>
              <mc:Fallback>
                <p:oleObj name="" r:id="rId5" imgW="9017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0635" y="1335405"/>
                        <a:ext cx="1856105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0063" y="2157730"/>
          <a:ext cx="4217035" cy="9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2120900" imgH="457200" progId="Equation.KSEE3">
                  <p:embed/>
                </p:oleObj>
              </mc:Choice>
              <mc:Fallback>
                <p:oleObj name="" r:id="rId7" imgW="2120900" imgH="457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0063" y="2157730"/>
                        <a:ext cx="4217035" cy="90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2926715" y="3212465"/>
          <a:ext cx="3769995" cy="138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1828800" imgH="673100" progId="Equation.3">
                  <p:embed/>
                </p:oleObj>
              </mc:Choice>
              <mc:Fallback>
                <p:oleObj name="" r:id="rId9" imgW="1828800" imgH="6731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6715" y="3212465"/>
                        <a:ext cx="3769995" cy="1386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07300" y="4744720"/>
          <a:ext cx="2673350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1" imgW="1181100" imgH="228600" progId="Equation.KSEE3">
                  <p:embed/>
                </p:oleObj>
              </mc:Choice>
              <mc:Fallback>
                <p:oleObj name="" r:id="rId11" imgW="11811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07300" y="4744720"/>
                        <a:ext cx="2673350" cy="45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7430" y="474472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3" imgW="1257300" imgH="228600" progId="Equation.KSEE3">
                  <p:embed/>
                </p:oleObj>
              </mc:Choice>
              <mc:Fallback>
                <p:oleObj name="" r:id="rId13" imgW="12573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37430" y="474472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4275" y="4671060"/>
          <a:ext cx="3514725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5" imgW="2070100" imgH="584200" progId="Equation.KSEE3">
                  <p:embed/>
                </p:oleObj>
              </mc:Choice>
              <mc:Fallback>
                <p:oleObj name="" r:id="rId15" imgW="2070100" imgH="584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84275" y="4671060"/>
                        <a:ext cx="3514725" cy="991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7263" y="5720080"/>
          <a:ext cx="4672330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7" imgW="2628900" imgH="215900" progId="Equation.KSEE3">
                  <p:embed/>
                </p:oleObj>
              </mc:Choice>
              <mc:Fallback>
                <p:oleObj name="" r:id="rId17" imgW="26289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57263" y="5720080"/>
                        <a:ext cx="4672330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5568950" y="5651500"/>
            <a:ext cx="3335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继续迭代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0950" y="1385570"/>
          <a:ext cx="766445" cy="39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9" imgW="419100" imgH="215900" progId="Equation.KSEE3">
                  <p:embed/>
                </p:oleObj>
              </mc:Choice>
              <mc:Fallback>
                <p:oleObj name="" r:id="rId19" imgW="4191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90950" y="1385570"/>
                        <a:ext cx="766445" cy="39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6940" y="1386205"/>
          <a:ext cx="2296160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21" imgW="1257300" imgH="215900" progId="Equation.KSEE3">
                  <p:embed/>
                </p:oleObj>
              </mc:Choice>
              <mc:Fallback>
                <p:oleObj name="" r:id="rId21" imgW="12573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26940" y="1386205"/>
                        <a:ext cx="2296160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-57785" y="611505"/>
            <a:ext cx="1165225" cy="476885"/>
            <a:chOff x="-91" y="963"/>
            <a:chExt cx="1835" cy="751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91" y="1199"/>
              <a:ext cx="612" cy="51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1256" y="963"/>
              <a:ext cx="488" cy="5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endParaRPr lang="zh-CN" altLang="en-US" b="1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30530" y="294005"/>
            <a:ext cx="2032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第二次迭代：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6128" y="785178"/>
          <a:ext cx="234823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1181100" imgH="215900" progId="Equation.KSEE3">
                  <p:embed/>
                </p:oleObj>
              </mc:Choice>
              <mc:Fallback>
                <p:oleObj name="" r:id="rId1" imgW="11811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6128" y="785178"/>
                        <a:ext cx="234823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430530" y="1444625"/>
            <a:ext cx="1132967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将其代入公式：                                                 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得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             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取区间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[0.986,1.020]         </a:t>
            </a:r>
            <a:endParaRPr lang="en-US" altLang="zh-CN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3738" y="1246505"/>
          <a:ext cx="5075555" cy="9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3" imgW="2552700" imgH="457200" progId="Equation.KSEE3">
                  <p:embed/>
                </p:oleObj>
              </mc:Choice>
              <mc:Fallback>
                <p:oleObj name="" r:id="rId3" imgW="2552700" imgH="457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246505"/>
                        <a:ext cx="5075555" cy="90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6" y="5677535"/>
          <a:ext cx="1379855" cy="34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5" imgW="723900" imgH="203200" progId="Equation.KSEE3">
                  <p:embed/>
                </p:oleObj>
              </mc:Choice>
              <mc:Fallback>
                <p:oleObj name="" r:id="rId5" imgW="7239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3866" y="5677535"/>
                        <a:ext cx="1379855" cy="34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8540" y="5693410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7" imgW="800100" imgH="203200" progId="Equation.KSEE3">
                  <p:embed/>
                </p:oleObj>
              </mc:Choice>
              <mc:Fallback>
                <p:oleObj name="" r:id="rId7" imgW="800100" imgH="203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8540" y="5693410"/>
                        <a:ext cx="1600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668" y="3681730"/>
          <a:ext cx="493331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9" imgW="2946400" imgH="584200" progId="Equation.KSEE3">
                  <p:embed/>
                </p:oleObj>
              </mc:Choice>
              <mc:Fallback>
                <p:oleObj name="" r:id="rId9" imgW="2946400" imgH="584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668" y="3681730"/>
                        <a:ext cx="4933315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2654935" y="2140585"/>
          <a:ext cx="3467735" cy="127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1" imgW="1828800" imgH="673100" progId="Equation.3">
                  <p:embed/>
                </p:oleObj>
              </mc:Choice>
              <mc:Fallback>
                <p:oleObj name="" r:id="rId11" imgW="1828800" imgH="6731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54935" y="2140585"/>
                        <a:ext cx="3467735" cy="1275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7673" y="5653723"/>
          <a:ext cx="2695575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1409700" imgH="203200" progId="Equation.KSEE3">
                  <p:embed/>
                </p:oleObj>
              </mc:Choice>
              <mc:Fallback>
                <p:oleObj name="" r:id="rId13" imgW="1409700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07673" y="5653723"/>
                        <a:ext cx="2695575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841875" y="5654040"/>
            <a:ext cx="1120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由于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733" y="4858385"/>
          <a:ext cx="5303520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5" imgW="2984500" imgH="215900" progId="Equation.KSEE3">
                  <p:embed/>
                </p:oleObj>
              </mc:Choice>
              <mc:Fallback>
                <p:oleObj name="" r:id="rId15" imgW="29845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9733" y="4858385"/>
                        <a:ext cx="5303520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5751830" y="4819650"/>
            <a:ext cx="3335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继续迭代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-57785" y="611505"/>
            <a:ext cx="1165225" cy="476885"/>
            <a:chOff x="-91" y="963"/>
            <a:chExt cx="1835" cy="751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91" y="1199"/>
              <a:ext cx="612" cy="51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1256" y="963"/>
              <a:ext cx="488" cy="5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endParaRPr lang="zh-CN" altLang="en-US" b="1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06400" y="310515"/>
            <a:ext cx="2032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第三次迭代：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880" y="790893"/>
          <a:ext cx="2651125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1333500" imgH="228600" progId="Equation.KSEE3">
                  <p:embed/>
                </p:oleObj>
              </mc:Choice>
              <mc:Fallback>
                <p:oleObj name="" r:id="rId1" imgW="13335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1880" y="790893"/>
                        <a:ext cx="2651125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410845" y="1412240"/>
            <a:ext cx="1132967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将其代入公式得：                                                 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             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最优解为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0605" y="1231265"/>
          <a:ext cx="5227320" cy="9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3" imgW="2628900" imgH="457200" progId="Equation.KSEE3">
                  <p:embed/>
                </p:oleObj>
              </mc:Choice>
              <mc:Fallback>
                <p:oleObj name="" r:id="rId3" imgW="2628900" imgH="457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0605" y="1231265"/>
                        <a:ext cx="5227320" cy="90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453" y="3810635"/>
          <a:ext cx="5529580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5" imgW="3111500" imgH="215900" progId="Equation.KSEE3">
                  <p:embed/>
                </p:oleObj>
              </mc:Choice>
              <mc:Fallback>
                <p:oleObj name="" r:id="rId5" imgW="31115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453" y="3810635"/>
                        <a:ext cx="5529580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6095365" y="3771900"/>
            <a:ext cx="3335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停止迭代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6143" y="2630805"/>
          <a:ext cx="506158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3022600" imgH="584200" progId="Equation.KSEE3">
                  <p:embed/>
                </p:oleObj>
              </mc:Choice>
              <mc:Fallback>
                <p:oleObj name="" r:id="rId7" imgW="3022600" imgH="584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6143" y="2630805"/>
                        <a:ext cx="5061585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14195" y="4735830"/>
          <a:ext cx="139827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9" imgW="634365" imgH="177165" progId="Equation.KSEE3">
                  <p:embed/>
                </p:oleObj>
              </mc:Choice>
              <mc:Fallback>
                <p:oleObj name="" r:id="rId9" imgW="6343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4195" y="4735830"/>
                        <a:ext cx="139827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-57785" y="611505"/>
            <a:ext cx="1165225" cy="476885"/>
            <a:chOff x="-91" y="963"/>
            <a:chExt cx="1835" cy="751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91" y="1199"/>
              <a:ext cx="612" cy="51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1256" y="963"/>
              <a:ext cx="488" cy="5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endParaRPr lang="zh-CN" altLang="en-US" b="1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2765" y="332105"/>
            <a:ext cx="110185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2.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用两点二次插值法求                               初始搜索区间为      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精度为        </a:t>
            </a:r>
            <a:endParaRPr lang="zh-CN" altLang="en-US" sz="32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2840" y="313690"/>
          <a:ext cx="3060065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257300" imgH="228600" progId="Equation.KSEE3">
                  <p:embed/>
                </p:oleObj>
              </mc:Choice>
              <mc:Fallback>
                <p:oleObj name="" r:id="rId1" imgW="1257300" imgH="2286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42840" y="313690"/>
                        <a:ext cx="3060065" cy="55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0045" y="1298575"/>
          <a:ext cx="1749425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762000" imgH="215900" progId="Equation.KSEE3">
                  <p:embed/>
                </p:oleObj>
              </mc:Choice>
              <mc:Fallback>
                <p:oleObj name="" r:id="rId3" imgW="762000" imgH="2159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0045" y="1298575"/>
                        <a:ext cx="1749425" cy="46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07365" y="1299845"/>
            <a:ext cx="10991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解：取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7365" y="1831340"/>
            <a:ext cx="3659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微软雅黑" panose="020B0503020204020204" charset="-122"/>
                <a:sym typeface="+mn-ea"/>
              </a:rPr>
              <a:t>第一次迭代：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21" name="对象 20"/>
          <p:cNvGraphicFramePr/>
          <p:nvPr/>
        </p:nvGraphicFramePr>
        <p:xfrm>
          <a:off x="744855" y="2301875"/>
          <a:ext cx="412940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5" imgW="1841500" imgH="215900" progId="Equation.KSEE3">
                  <p:embed/>
                </p:oleObj>
              </mc:Choice>
              <mc:Fallback>
                <p:oleObj name="" r:id="rId5" imgW="1841500" imgH="2159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4855" y="2301875"/>
                        <a:ext cx="412940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36605" y="384175"/>
          <a:ext cx="69786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292100" imgH="203200" progId="Equation.KSEE3">
                  <p:embed/>
                </p:oleObj>
              </mc:Choice>
              <mc:Fallback>
                <p:oleObj name="" r:id="rId7" imgW="292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36605" y="384175"/>
                        <a:ext cx="69786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6580" y="865505"/>
          <a:ext cx="104584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9" imgW="495300" imgH="203200" progId="Equation.KSEE3">
                  <p:embed/>
                </p:oleObj>
              </mc:Choice>
              <mc:Fallback>
                <p:oleObj name="" r:id="rId9" imgW="4953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6580" y="865505"/>
                        <a:ext cx="104584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870450" y="2296795"/>
            <a:ext cx="558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代入公式                                   可得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38875" y="2155825"/>
          <a:ext cx="252158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1" imgW="1459865" imgH="431800" progId="Equation.KSEE3">
                  <p:embed/>
                </p:oleObj>
              </mc:Choice>
              <mc:Fallback>
                <p:oleObj name="" r:id="rId11" imgW="1459865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38875" y="2155825"/>
                        <a:ext cx="2521585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79280" y="1988820"/>
          <a:ext cx="886460" cy="94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3" imgW="368300" imgH="393700" progId="Equation.KSEE3">
                  <p:embed/>
                </p:oleObj>
              </mc:Choice>
              <mc:Fallback>
                <p:oleObj name="" r:id="rId13" imgW="368300" imgH="393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479280" y="1988820"/>
                        <a:ext cx="886460" cy="947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838200" y="3114040"/>
            <a:ext cx="8108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判断是否满足精度要求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  继续迭代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06850" y="3030855"/>
          <a:ext cx="3341370" cy="65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5" imgW="2197100" imgH="431800" progId="Equation.KSEE3">
                  <p:embed/>
                </p:oleObj>
              </mc:Choice>
              <mc:Fallback>
                <p:oleObj name="" r:id="rId15" imgW="21971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06850" y="3030855"/>
                        <a:ext cx="3341370" cy="656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9635" y="3852545"/>
          <a:ext cx="1405890" cy="75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7" imgW="736600" imgH="393700" progId="Equation.KSEE3">
                  <p:embed/>
                </p:oleObj>
              </mc:Choice>
              <mc:Fallback>
                <p:oleObj name="" r:id="rId17" imgW="736600" imgH="3937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9635" y="3852545"/>
                        <a:ext cx="1405890" cy="751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2489835" y="3961765"/>
            <a:ext cx="5117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由于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取区间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8505" y="3815715"/>
          <a:ext cx="169926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9" imgW="889000" imgH="393700" progId="Equation.KSEE3">
                  <p:embed/>
                </p:oleObj>
              </mc:Choice>
              <mc:Fallback>
                <p:oleObj name="" r:id="rId19" imgW="889000" imgH="3937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78505" y="3815715"/>
                        <a:ext cx="169926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97575" y="3785235"/>
          <a:ext cx="670560" cy="77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1" imgW="342900" imgH="393700" progId="Equation.KSEE3">
                  <p:embed/>
                </p:oleObj>
              </mc:Choice>
              <mc:Fallback>
                <p:oleObj name="" r:id="rId21" imgW="342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97575" y="3785235"/>
                        <a:ext cx="670560" cy="770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532765" y="4603750"/>
            <a:ext cx="3634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微软雅黑" panose="020B0503020204020204" charset="-122"/>
                <a:sym typeface="+mn-ea"/>
              </a:rPr>
              <a:t>第二次迭代：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4100" y="4927600"/>
          <a:ext cx="1713230" cy="74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3" imgW="838200" imgH="393700" progId="Equation.KSEE3">
                  <p:embed/>
                </p:oleObj>
              </mc:Choice>
              <mc:Fallback>
                <p:oleObj name="" r:id="rId23" imgW="838200" imgH="3937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54100" y="4927600"/>
                        <a:ext cx="1713230" cy="748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/>
          <p:nvPr/>
        </p:nvGraphicFramePr>
        <p:xfrm>
          <a:off x="2955608" y="4793615"/>
          <a:ext cx="4329430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25" imgW="1930400" imgH="393700" progId="Equation.KSEE3">
                  <p:embed/>
                </p:oleObj>
              </mc:Choice>
              <mc:Fallback>
                <p:oleObj name="" r:id="rId25" imgW="1930400" imgH="3937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55608" y="4793615"/>
                        <a:ext cx="4329430" cy="92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7459980" y="4999990"/>
            <a:ext cx="2458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代入公式得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19235" y="4793615"/>
          <a:ext cx="800100" cy="85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27" imgW="368300" imgH="393700" progId="Equation.KSEE3">
                  <p:embed/>
                </p:oleObj>
              </mc:Choice>
              <mc:Fallback>
                <p:oleObj name="" r:id="rId27" imgW="368300" imgH="3937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119235" y="4793615"/>
                        <a:ext cx="800100" cy="85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06850" y="5708650"/>
          <a:ext cx="35623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9" imgW="2222500" imgH="431800" progId="Equation.KSEE3">
                  <p:embed/>
                </p:oleObj>
              </mc:Choice>
              <mc:Fallback>
                <p:oleObj name="" r:id="rId29" imgW="22225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006850" y="5708650"/>
                        <a:ext cx="35623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766445" y="5818505"/>
            <a:ext cx="9580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判断是否满足精度要求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               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继续迭代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-57785" y="611505"/>
            <a:ext cx="1165225" cy="476885"/>
            <a:chOff x="-91" y="963"/>
            <a:chExt cx="1835" cy="751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91" y="1199"/>
              <a:ext cx="612" cy="51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1256" y="963"/>
              <a:ext cx="488" cy="5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endParaRPr lang="zh-CN" altLang="en-US" b="1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7560" y="217170"/>
          <a:ext cx="1551940" cy="75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" imgW="812800" imgH="393700" progId="Equation.KSEE3">
                  <p:embed/>
                </p:oleObj>
              </mc:Choice>
              <mc:Fallback>
                <p:oleObj name="" r:id="rId1" imgW="812800" imgH="3937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7560" y="217170"/>
                        <a:ext cx="1551940" cy="751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2500630" y="98425"/>
            <a:ext cx="5899785" cy="923290"/>
            <a:chOff x="3938" y="155"/>
            <a:chExt cx="9291" cy="1454"/>
          </a:xfrm>
        </p:grpSpPr>
        <p:sp>
          <p:nvSpPr>
            <p:cNvPr id="3" name="文本框 2"/>
            <p:cNvSpPr txBox="1"/>
            <p:nvPr/>
          </p:nvSpPr>
          <p:spPr>
            <a:xfrm>
              <a:off x="3938" y="455"/>
              <a:ext cx="181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latin typeface="华文楷体" panose="02010600040101010101" charset="-122"/>
                  <a:ea typeface="华文楷体" panose="02010600040101010101" charset="-122"/>
                </a:rPr>
                <a:t>由于</a:t>
              </a:r>
              <a:endParaRPr lang="zh-CN" altLang="en-US" sz="240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aphicFrame>
          <p:nvGraphicFramePr>
            <p:cNvPr id="31" name="对象 3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307" y="342"/>
            <a:ext cx="2676" cy="1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" r:id="rId3" imgW="889000" imgH="393700" progId="Equation.KSEE3">
                    <p:embed/>
                  </p:oleObj>
                </mc:Choice>
                <mc:Fallback>
                  <p:oleObj name="" r:id="rId3" imgW="889000" imgH="3937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07" y="342"/>
                          <a:ext cx="2676" cy="11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829" y="155"/>
            <a:ext cx="1266" cy="1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5" imgW="342900" imgH="393700" progId="Equation.KSEE3">
                    <p:embed/>
                  </p:oleObj>
                </mc:Choice>
                <mc:Fallback>
                  <p:oleObj name="" r:id="rId5" imgW="342900" imgH="393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829" y="155"/>
                          <a:ext cx="1266" cy="1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8193" y="520"/>
              <a:ext cx="503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latin typeface="华文楷体" panose="02010600040101010101" charset="-122"/>
                  <a:ea typeface="华文楷体" panose="02010600040101010101" charset="-122"/>
                </a:rPr>
                <a:t>取区间</a:t>
              </a:r>
              <a:endParaRPr lang="zh-CN" altLang="en-US" sz="240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30835" y="1012825"/>
            <a:ext cx="3659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微软雅黑" panose="020B0503020204020204" charset="-122"/>
                <a:sym typeface="+mn-ea"/>
              </a:rPr>
              <a:t>第三次迭代：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4233" y="1487805"/>
          <a:ext cx="1896110" cy="84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825500" imgH="393700" progId="Equation.KSEE3">
                  <p:embed/>
                </p:oleObj>
              </mc:Choice>
              <mc:Fallback>
                <p:oleObj name="" r:id="rId7" imgW="825500" imgH="3937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4233" y="1487805"/>
                        <a:ext cx="1896110" cy="84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2840038" y="1444943"/>
          <a:ext cx="4499610" cy="9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2005965" imgH="393700" progId="Equation.KSEE3">
                  <p:embed/>
                </p:oleObj>
              </mc:Choice>
              <mc:Fallback>
                <p:oleObj name="" r:id="rId9" imgW="2005965" imgH="3937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40038" y="1444943"/>
                        <a:ext cx="4499610" cy="925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7444740" y="1677670"/>
            <a:ext cx="2458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代入公式得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4550" y="2370455"/>
          <a:ext cx="1986915" cy="84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1" imgW="927100" imgH="393700" progId="Equation.KSEE3">
                  <p:embed/>
                </p:oleObj>
              </mc:Choice>
              <mc:Fallback>
                <p:oleObj name="" r:id="rId11" imgW="927100" imgH="3937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4550" y="2370455"/>
                        <a:ext cx="1986915" cy="84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9945" y="2370455"/>
          <a:ext cx="4714875" cy="76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3" imgW="2654300" imgH="431800" progId="Equation.KSEE3">
                  <p:embed/>
                </p:oleObj>
              </mc:Choice>
              <mc:Fallback>
                <p:oleObj name="" r:id="rId13" imgW="26543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69945" y="2370455"/>
                        <a:ext cx="4714875" cy="767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7941945" y="2489835"/>
            <a:ext cx="3335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继续迭代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725" y="3394710"/>
          <a:ext cx="2279650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5" imgW="1193800" imgH="203200" progId="Equation.KSEE3">
                  <p:embed/>
                </p:oleObj>
              </mc:Choice>
              <mc:Fallback>
                <p:oleObj name="" r:id="rId15" imgW="1193800" imgH="203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0725" y="3394710"/>
                        <a:ext cx="2279650" cy="38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3110865" y="3317240"/>
            <a:ext cx="6028690" cy="509905"/>
            <a:chOff x="3938" y="455"/>
            <a:chExt cx="9494" cy="803"/>
          </a:xfrm>
        </p:grpSpPr>
        <p:sp>
          <p:nvSpPr>
            <p:cNvPr id="22" name="文本框 21"/>
            <p:cNvSpPr txBox="1"/>
            <p:nvPr/>
          </p:nvSpPr>
          <p:spPr>
            <a:xfrm>
              <a:off x="3938" y="455"/>
              <a:ext cx="181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latin typeface="华文楷体" panose="02010600040101010101" charset="-122"/>
                  <a:ea typeface="华文楷体" panose="02010600040101010101" charset="-122"/>
                </a:rPr>
                <a:t>由于</a:t>
              </a:r>
              <a:endParaRPr lang="zh-CN" altLang="en-US" sz="240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graphicFrame>
          <p:nvGraphicFramePr>
            <p:cNvPr id="24" name="对象 2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44" y="581"/>
            <a:ext cx="3403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17" imgW="1130300" imgH="203200" progId="Equation.KSEE3">
                    <p:embed/>
                  </p:oleObj>
                </mc:Choice>
                <mc:Fallback>
                  <p:oleObj name="" r:id="rId17" imgW="1130300" imgH="2032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944" y="581"/>
                          <a:ext cx="3403" cy="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995" y="507"/>
            <a:ext cx="2064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" r:id="rId19" imgW="558800" imgH="203200" progId="Equation.KSEE3">
                    <p:embed/>
                  </p:oleObj>
                </mc:Choice>
                <mc:Fallback>
                  <p:oleObj name="" r:id="rId19" imgW="5588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995" y="507"/>
                          <a:ext cx="2064" cy="7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28"/>
            <p:cNvSpPr txBox="1"/>
            <p:nvPr/>
          </p:nvSpPr>
          <p:spPr>
            <a:xfrm>
              <a:off x="8396" y="502"/>
              <a:ext cx="503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latin typeface="华文楷体" panose="02010600040101010101" charset="-122"/>
                  <a:ea typeface="华文楷体" panose="02010600040101010101" charset="-122"/>
                </a:rPr>
                <a:t>取区间</a:t>
              </a:r>
              <a:endParaRPr lang="zh-CN" altLang="en-US" sz="2400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55600" y="3793490"/>
            <a:ext cx="3659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cs typeface="微软雅黑" panose="020B0503020204020204" charset="-122"/>
                <a:sym typeface="+mn-ea"/>
              </a:rPr>
              <a:t>第四次迭代：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660" y="4381818"/>
          <a:ext cx="242125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1" imgW="1054100" imgH="215900" progId="Equation.KSEE3">
                  <p:embed/>
                </p:oleObj>
              </mc:Choice>
              <mc:Fallback>
                <p:oleObj name="" r:id="rId21" imgW="1054100" imgH="2159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81660" y="4381818"/>
                        <a:ext cx="242125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3100388" y="4305618"/>
          <a:ext cx="5326380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3" imgW="2374265" imgH="215900" progId="Equation.KSEE3">
                  <p:embed/>
                </p:oleObj>
              </mc:Choice>
              <mc:Fallback>
                <p:oleObj name="" r:id="rId23" imgW="2374265" imgH="215900" progId="Equation.KSEE3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00388" y="4305618"/>
                        <a:ext cx="5326380" cy="50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8427085" y="4305935"/>
            <a:ext cx="2458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代入公式得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1043" y="4973320"/>
          <a:ext cx="1280160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5" imgW="596900" imgH="177165" progId="Equation.KSEE3">
                  <p:embed/>
                </p:oleObj>
              </mc:Choice>
              <mc:Fallback>
                <p:oleObj name="" r:id="rId25" imgW="596900" imgH="177165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1043" y="4973320"/>
                        <a:ext cx="1280160" cy="38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14893" y="4949825"/>
          <a:ext cx="5030470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27" imgW="2831465" imgH="215900" progId="Equation.KSEE3">
                  <p:embed/>
                </p:oleObj>
              </mc:Choice>
              <mc:Fallback>
                <p:oleObj name="" r:id="rId27" imgW="2831465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314893" y="4949825"/>
                        <a:ext cx="5030470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7444740" y="4915535"/>
            <a:ext cx="3335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停止迭代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2615" y="5525770"/>
            <a:ext cx="7797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因此，最优解为                     最优值为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6715" y="5566410"/>
          <a:ext cx="1322070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9" imgW="584200" imgH="177165" progId="Equation.KSEE3">
                  <p:embed/>
                </p:oleObj>
              </mc:Choice>
              <mc:Fallback>
                <p:oleObj name="" r:id="rId29" imgW="584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26715" y="5566410"/>
                        <a:ext cx="1322070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34685" y="5508625"/>
          <a:ext cx="203644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31" imgW="901700" imgH="203200" progId="Equation.KSEE3">
                  <p:embed/>
                </p:oleObj>
              </mc:Choice>
              <mc:Fallback>
                <p:oleObj name="" r:id="rId31" imgW="9017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734685" y="5508625"/>
                        <a:ext cx="2036445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9765" y="4137263"/>
            <a:ext cx="1527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PART</a:t>
            </a:r>
            <a:endParaRPr lang="en-US" altLang="zh-CN" sz="3600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等腰三角形 11"/>
          <p:cNvSpPr/>
          <p:nvPr/>
        </p:nvSpPr>
        <p:spPr>
          <a:xfrm rot="512239">
            <a:off x="3477837" y="3538931"/>
            <a:ext cx="314715" cy="2713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等腰三角形 12"/>
          <p:cNvSpPr/>
          <p:nvPr/>
        </p:nvSpPr>
        <p:spPr>
          <a:xfrm rot="20371609">
            <a:off x="3995378" y="3751964"/>
            <a:ext cx="157357" cy="13565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等腰三角形 13"/>
          <p:cNvSpPr/>
          <p:nvPr/>
        </p:nvSpPr>
        <p:spPr>
          <a:xfrm rot="20371609">
            <a:off x="3124426" y="3774407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" name="等腰三角形 14"/>
          <p:cNvSpPr/>
          <p:nvPr/>
        </p:nvSpPr>
        <p:spPr>
          <a:xfrm rot="3761573">
            <a:off x="2621230" y="3463058"/>
            <a:ext cx="588992" cy="40397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等腰三角形 15"/>
          <p:cNvSpPr/>
          <p:nvPr/>
        </p:nvSpPr>
        <p:spPr>
          <a:xfrm rot="20371609">
            <a:off x="3987995" y="3447181"/>
            <a:ext cx="211765" cy="155966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8273" y="2074407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1</a:t>
            </a:r>
            <a:endParaRPr lang="zh-CN" altLang="en-US" sz="9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5126" y="2955654"/>
            <a:ext cx="3649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三点二次插值法</a:t>
            </a:r>
            <a:endParaRPr lang="zh-CN" altLang="en-US" sz="3600" spc="3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6067126" y="2638182"/>
            <a:ext cx="388716" cy="3268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082926" y="3247397"/>
            <a:ext cx="654557" cy="534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8803430" y="2638182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744019" y="3685485"/>
            <a:ext cx="654557" cy="53433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plus/>
      </p:transition>
    </mc:Choice>
    <mc:Fallback>
      <p:transition spd="slow">
        <p:plu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115" y="1341755"/>
            <a:ext cx="9224645" cy="4940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在包含        的极小点      的搜索区间             中找三点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利用这三点和三点的函数值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去构造一条抛物线。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为此三点需满足：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（两头高中间低）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这么做是为了保证 在区间            中包含着函数        的极小点     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60" name="Rectangle 2"/>
          <p:cNvSpPr/>
          <p:nvPr/>
        </p:nvSpPr>
        <p:spPr>
          <a:xfrm>
            <a:off x="1523048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050" name="Object 1"/>
          <p:cNvGraphicFramePr/>
          <p:nvPr/>
        </p:nvGraphicFramePr>
        <p:xfrm>
          <a:off x="3502661" y="1412875"/>
          <a:ext cx="5476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29565" imgH="215900" progId="Equations">
                  <p:embed/>
                </p:oleObj>
              </mc:Choice>
              <mc:Fallback>
                <p:oleObj name="" r:id="rId1" imgW="329565" imgH="215900" progId="Equations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2661" y="1412875"/>
                        <a:ext cx="547687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4"/>
          <p:cNvSpPr/>
          <p:nvPr/>
        </p:nvSpPr>
        <p:spPr>
          <a:xfrm>
            <a:off x="1523048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051" name="Object 3"/>
          <p:cNvGraphicFramePr/>
          <p:nvPr/>
        </p:nvGraphicFramePr>
        <p:xfrm>
          <a:off x="5516563" y="1341755"/>
          <a:ext cx="4333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203200" imgH="203200" progId="Equations">
                  <p:embed/>
                </p:oleObj>
              </mc:Choice>
              <mc:Fallback>
                <p:oleObj name="" r:id="rId3" imgW="203200" imgH="203200" progId="Equations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6563" y="1341755"/>
                        <a:ext cx="433388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6"/>
          <p:cNvSpPr/>
          <p:nvPr/>
        </p:nvSpPr>
        <p:spPr>
          <a:xfrm>
            <a:off x="1523048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052" name="Object 5"/>
          <p:cNvGraphicFramePr/>
          <p:nvPr/>
        </p:nvGraphicFramePr>
        <p:xfrm>
          <a:off x="7476332" y="1341438"/>
          <a:ext cx="90932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444500" imgH="228600" progId="Equations">
                  <p:embed/>
                </p:oleObj>
              </mc:Choice>
              <mc:Fallback>
                <p:oleObj name="" r:id="rId5" imgW="444500" imgH="228600" progId="Equations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6332" y="1341438"/>
                        <a:ext cx="90932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8"/>
          <p:cNvSpPr/>
          <p:nvPr/>
        </p:nvSpPr>
        <p:spPr>
          <a:xfrm>
            <a:off x="1523048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053" name="Object 7"/>
          <p:cNvGraphicFramePr/>
          <p:nvPr/>
        </p:nvGraphicFramePr>
        <p:xfrm>
          <a:off x="2423160" y="1773555"/>
          <a:ext cx="1093470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622300" imgH="228600" progId="Equations">
                  <p:embed/>
                </p:oleObj>
              </mc:Choice>
              <mc:Fallback>
                <p:oleObj name="" r:id="rId7" imgW="622300" imgH="228600" progId="Equations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3160" y="1773555"/>
                        <a:ext cx="1093470" cy="398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8056" y="4005263"/>
          <a:ext cx="863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686435" imgH="292100" progId="Equations">
                  <p:embed/>
                </p:oleObj>
              </mc:Choice>
              <mc:Fallback>
                <p:oleObj name="" r:id="rId9" imgW="686435" imgH="292100" progId="Equations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28056" y="4005263"/>
                        <a:ext cx="86360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14"/>
          <p:cNvGraphicFramePr/>
          <p:nvPr/>
        </p:nvGraphicFramePr>
        <p:xfrm>
          <a:off x="8814753" y="4005580"/>
          <a:ext cx="5476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329565" imgH="215900" progId="Equations">
                  <p:embed/>
                </p:oleObj>
              </mc:Choice>
              <mc:Fallback>
                <p:oleObj name="" r:id="rId11" imgW="329565" imgH="215900" progId="Equations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14753" y="4005580"/>
                        <a:ext cx="547688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16"/>
          <p:cNvGraphicFramePr/>
          <p:nvPr/>
        </p:nvGraphicFramePr>
        <p:xfrm>
          <a:off x="10754043" y="4005580"/>
          <a:ext cx="4333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2" imgW="203200" imgH="203200" progId="Equations">
                  <p:embed/>
                </p:oleObj>
              </mc:Choice>
              <mc:Fallback>
                <p:oleObj name="" r:id="rId12" imgW="203200" imgH="203200" progId="Equations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4043" y="4005580"/>
                        <a:ext cx="433388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Rectangle 19"/>
          <p:cNvSpPr/>
          <p:nvPr/>
        </p:nvSpPr>
        <p:spPr>
          <a:xfrm>
            <a:off x="1523048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65" name="Rectangle 21"/>
          <p:cNvSpPr/>
          <p:nvPr/>
        </p:nvSpPr>
        <p:spPr>
          <a:xfrm>
            <a:off x="1523048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67" name="Rectangle 23"/>
          <p:cNvSpPr/>
          <p:nvPr/>
        </p:nvSpPr>
        <p:spPr>
          <a:xfrm>
            <a:off x="1523048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-57785" y="544195"/>
            <a:ext cx="2828925" cy="712470"/>
            <a:chOff x="-91" y="857"/>
            <a:chExt cx="4455" cy="112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-91" y="1199"/>
              <a:ext cx="612" cy="51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256" y="963"/>
              <a:ext cx="3108" cy="1016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lang="en-US" altLang="zh-CN" b="1" dirty="0">
                  <a:solidFill>
                    <a:srgbClr val="C00000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1</a:t>
              </a:r>
              <a:r>
                <a:rPr lang="en-US" altLang="zh-CN" b="1" dirty="0"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 </a:t>
              </a:r>
              <a:r>
                <a:rPr lang="zh-CN" altLang="en-US" dirty="0">
                  <a:sym typeface="+mn-ea"/>
                </a:rPr>
                <a:t>三点二次插值法</a:t>
              </a:r>
              <a:endParaRPr lang="zh-CN" altLang="en-US" dirty="0"/>
            </a:p>
            <a:p>
              <a:pPr algn="l"/>
              <a:r>
                <a:rPr lang="en-US" altLang="zh-CN" b="1" dirty="0"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 </a:t>
              </a:r>
              <a:endParaRPr lang="zh-CN" altLang="en-US" b="1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9" name="左中括号 8"/>
            <p:cNvSpPr/>
            <p:nvPr/>
          </p:nvSpPr>
          <p:spPr>
            <a:xfrm>
              <a:off x="1094" y="857"/>
              <a:ext cx="113" cy="79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 flipH="1">
            <a:off x="1523399" y="1256650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1628973" y="5375599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68260" y="1808480"/>
          <a:ext cx="2626995" cy="36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3" imgW="1866900" imgH="215900" progId="Equation.KSEE3">
                  <p:embed/>
                </p:oleObj>
              </mc:Choice>
              <mc:Fallback>
                <p:oleObj name="" r:id="rId13" imgW="1866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68260" y="1808480"/>
                        <a:ext cx="2626995" cy="36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6865" y="3103245"/>
          <a:ext cx="3423920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5" imgW="1866900" imgH="215900" progId="Equation.KSEE3">
                  <p:embed/>
                </p:oleObj>
              </mc:Choice>
              <mc:Fallback>
                <p:oleObj name="" r:id="rId15" imgW="1866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26865" y="3103245"/>
                        <a:ext cx="3423920" cy="47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/>
          <p:nvPr/>
        </p:nvGraphicFramePr>
        <p:xfrm>
          <a:off x="4768534" y="2598103"/>
          <a:ext cx="173228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787400" imgH="228600" progId="Equations">
                  <p:embed/>
                </p:oleObj>
              </mc:Choice>
              <mc:Fallback>
                <p:oleObj name="" r:id="rId17" imgW="787400" imgH="228600" progId="Equations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68534" y="2598103"/>
                        <a:ext cx="173228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81" name="Group 2"/>
          <p:cNvGrpSpPr/>
          <p:nvPr/>
        </p:nvGrpSpPr>
        <p:grpSpPr>
          <a:xfrm>
            <a:off x="2270760" y="1048068"/>
            <a:ext cx="7640637" cy="3415030"/>
            <a:chOff x="0" y="0"/>
            <a:chExt cx="12033" cy="5379"/>
          </a:xfrm>
        </p:grpSpPr>
        <p:sp>
          <p:nvSpPr>
            <p:cNvPr id="15363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2033" cy="53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kern="1200" cap="none" spc="0" normalizeH="0" baseline="0" noProof="0" dirty="0"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400" b="1" kern="1200" cap="none" spc="0" normalizeH="0" baseline="0" noProof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基本思想：从区间      开始,我们可以通过                       </a:t>
              </a:r>
              <a:endPara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lnSpc>
                  <a:spcPct val="150000"/>
                </a:lnSpc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                 三点作一条二次插值多项式曲线(抛物线),并且认为这条抛物线在区间      上近似于曲线     ，于是可以用这条抛物线    的极小点  ,作为    极小点的近似,整个思想如图</a:t>
              </a:r>
              <a:endParaRPr kumimoji="0" lang="zh-CN" altLang="en-US" sz="2400" b="1" kern="1200" cap="none" spc="0" normalizeH="0" baseline="0" noProof="0" dirty="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b="1" kern="1200" cap="none" spc="0" normalizeH="0" baseline="0" noProof="0" dirty="0"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           </a:t>
              </a:r>
              <a:endParaRPr kumimoji="0" lang="zh-CN" altLang="en-US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075" name="Object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619" y="1928"/>
            <a:ext cx="1360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" imgW="686435" imgH="292100" progId="Equations">
                    <p:embed/>
                  </p:oleObj>
                </mc:Choice>
                <mc:Fallback>
                  <p:oleObj name="" r:id="rId1" imgW="686435" imgH="292100" progId="Equations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619" y="1928"/>
                          <a:ext cx="1360" cy="7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88" y="2949"/>
            <a:ext cx="1107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3" imgW="650240" imgH="400050" progId="Equations">
                    <p:embed/>
                  </p:oleObj>
                </mc:Choice>
                <mc:Fallback>
                  <p:oleObj name="" r:id="rId3" imgW="650240" imgH="400050" progId="Equations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88" y="2949"/>
                          <a:ext cx="1107" cy="6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112" y="2948"/>
            <a:ext cx="495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5" imgW="165735" imgH="178435" progId="Equations">
                    <p:embed/>
                  </p:oleObj>
                </mc:Choice>
                <mc:Fallback>
                  <p:oleObj name="" r:id="rId5" imgW="165735" imgH="178435" progId="Equations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112" y="2948"/>
                          <a:ext cx="495" cy="5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165" y="2949"/>
            <a:ext cx="83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7" imgW="458470" imgH="280035" progId="Equations">
                    <p:embed/>
                  </p:oleObj>
                </mc:Choice>
                <mc:Fallback>
                  <p:oleObj name="" r:id="rId7" imgW="458470" imgH="280035" progId="Equations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165" y="2949"/>
                          <a:ext cx="835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1" y="3742"/>
            <a:ext cx="1107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9" imgW="650240" imgH="400050" progId="Equations">
                    <p:embed/>
                  </p:oleObj>
                </mc:Choice>
                <mc:Fallback>
                  <p:oleObj name="" r:id="rId9" imgW="650240" imgH="400050" progId="Equations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21" y="3742"/>
                          <a:ext cx="1107" cy="6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40" y="1134"/>
            <a:ext cx="4759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0" imgW="2044700" imgH="292100" progId="Equations">
                    <p:embed/>
                  </p:oleObj>
                </mc:Choice>
                <mc:Fallback>
                  <p:oleObj name="" r:id="rId10" imgW="2044700" imgH="292100" progId="Equations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40" y="1134"/>
                          <a:ext cx="4759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82" name="Picture 10" descr="QQ图片2014111018405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70760" y="3856355"/>
            <a:ext cx="6710680" cy="310578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74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10468" y="1224280"/>
          <a:ext cx="863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3" imgW="686435" imgH="292100" progId="Equations">
                  <p:embed/>
                </p:oleObj>
              </mc:Choice>
              <mc:Fallback>
                <p:oleObj name="" r:id="rId13" imgW="686435" imgH="292100" progId="Equations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10468" y="1224280"/>
                        <a:ext cx="86360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-57785" y="611505"/>
            <a:ext cx="1165225" cy="476885"/>
            <a:chOff x="-91" y="963"/>
            <a:chExt cx="1835" cy="751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-91" y="1199"/>
              <a:ext cx="612" cy="51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1256" y="963"/>
              <a:ext cx="488" cy="5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endParaRPr lang="zh-CN" altLang="en-US" b="1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 flipH="1">
            <a:off x="1631349" y="1048370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911298" y="5679764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428558" y="150813"/>
            <a:ext cx="7620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设过三点                                的抛物线为</a:t>
            </a:r>
            <a:endParaRPr kumimoji="0" lang="zh-CN" altLang="en-US" sz="2400" b="1" kern="1200" cap="none" spc="0" normalizeH="0" baseline="0" noProof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8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5568" y="201295"/>
          <a:ext cx="2519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044700" imgH="292100" progId="Equations">
                  <p:embed/>
                </p:oleObj>
              </mc:Choice>
              <mc:Fallback>
                <p:oleObj name="" r:id="rId1" imgW="2044700" imgH="292100" progId="Equations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05568" y="201295"/>
                        <a:ext cx="2519363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794443" y="713105"/>
          <a:ext cx="25146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841500" imgH="279400" progId="Equations">
                  <p:embed/>
                </p:oleObj>
              </mc:Choice>
              <mc:Fallback>
                <p:oleObj name="" r:id="rId3" imgW="1841500" imgH="279400" progId="Equations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443" y="713105"/>
                        <a:ext cx="2514600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35433" y="713105"/>
          <a:ext cx="647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509270" imgH="229235" progId="Equations">
                  <p:embed/>
                </p:oleObj>
              </mc:Choice>
              <mc:Fallback>
                <p:oleObj name="" r:id="rId5" imgW="509270" imgH="229235" progId="Equations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35433" y="713105"/>
                        <a:ext cx="6477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2555875" y="1088390"/>
            <a:ext cx="5176520" cy="1830070"/>
            <a:chOff x="0" y="0"/>
            <a:chExt cx="8226" cy="3819"/>
          </a:xfrm>
        </p:grpSpPr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1701" y="907"/>
            <a:ext cx="6350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7" imgW="1852295" imgH="254000" progId="">
                    <p:embed/>
                  </p:oleObj>
                </mc:Choice>
                <mc:Fallback>
                  <p:oleObj name="" r:id="rId7" imgW="1852295" imgH="254000" progId="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01" y="907"/>
                          <a:ext cx="6350" cy="8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8"/>
            <p:cNvGraphicFramePr>
              <a:graphicFrameLocks noChangeAspect="1"/>
            </p:cNvGraphicFramePr>
            <p:nvPr/>
          </p:nvGraphicFramePr>
          <p:xfrm>
            <a:off x="1701" y="1928"/>
            <a:ext cx="6525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9" imgW="1903095" imgH="254000" progId="">
                    <p:embed/>
                  </p:oleObj>
                </mc:Choice>
                <mc:Fallback>
                  <p:oleObj name="" r:id="rId9" imgW="1903095" imgH="254000" progId="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01" y="1928"/>
                          <a:ext cx="6525" cy="8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9"/>
            <p:cNvGraphicFramePr>
              <a:graphicFrameLocks noChangeAspect="1"/>
            </p:cNvGraphicFramePr>
            <p:nvPr/>
          </p:nvGraphicFramePr>
          <p:xfrm>
            <a:off x="1701" y="2949"/>
            <a:ext cx="6435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1" imgW="1877695" imgH="254000" progId="">
                    <p:embed/>
                  </p:oleObj>
                </mc:Choice>
                <mc:Fallback>
                  <p:oleObj name="" r:id="rId11" imgW="1877695" imgH="254000" progId="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01" y="2949"/>
                          <a:ext cx="6435" cy="8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4388" cy="9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要求插值条件满足：</a:t>
              </a:r>
              <a:endPara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2459355" y="2971165"/>
            <a:ext cx="7697120" cy="460061"/>
            <a:chOff x="0" y="0"/>
            <a:chExt cx="12122" cy="723"/>
          </a:xfrm>
        </p:grpSpPr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12122" cy="7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R="0" defTabSz="914400"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从上面的三个方程解出           ，</a:t>
              </a:r>
              <a:endPara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102" name="Object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101" y="0"/>
            <a:ext cx="1249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3" imgW="535305" imgH="267335" progId="Equations">
                    <p:embed/>
                  </p:oleObj>
                </mc:Choice>
                <mc:Fallback>
                  <p:oleObj name="" r:id="rId13" imgW="535305" imgH="267335" progId="Equations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101" y="0"/>
                          <a:ext cx="1249" cy="6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8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9355" y="5854700"/>
          <a:ext cx="686308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5" imgW="4470400" imgH="431800" progId="Equations">
                  <p:embed/>
                </p:oleObj>
              </mc:Choice>
              <mc:Fallback>
                <p:oleObj name="" r:id="rId15" imgW="4470400" imgH="431800" progId="Equations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59355" y="5854700"/>
                        <a:ext cx="6863080" cy="66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-57785" y="611505"/>
            <a:ext cx="1165225" cy="476885"/>
            <a:chOff x="-91" y="963"/>
            <a:chExt cx="1835" cy="751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-91" y="1199"/>
              <a:ext cx="612" cy="51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1256" y="963"/>
              <a:ext cx="488" cy="5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endParaRPr lang="zh-CN" altLang="en-US" b="1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 flipH="1">
            <a:off x="1465614" y="386065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911298" y="5679764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5875" y="3431540"/>
          <a:ext cx="5551170" cy="148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7" imgW="2691765" imgH="862965" progId="Equation.KSEE3">
                  <p:embed/>
                </p:oleObj>
              </mc:Choice>
              <mc:Fallback>
                <p:oleObj name="" r:id="rId17" imgW="2691765" imgH="8629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55875" y="3431540"/>
                        <a:ext cx="5551170" cy="1480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555875" y="5153025"/>
            <a:ext cx="57518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1" noProof="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或可以利用二次拉格朗日插值公式：</a:t>
            </a:r>
            <a:endParaRPr lang="zh-CN" altLang="en-US" sz="2400" b="1" noProof="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8183245" y="3933190"/>
            <a:ext cx="791845" cy="36004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29090" y="3818890"/>
          <a:ext cx="1070610" cy="70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9" imgW="596900" imgH="393700" progId="Equation.KSEE3">
                  <p:embed/>
                </p:oleObj>
              </mc:Choice>
              <mc:Fallback>
                <p:oleObj name="" r:id="rId19" imgW="5969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229090" y="3818890"/>
                        <a:ext cx="1070610" cy="706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" name="组合 38"/>
          <p:cNvGrpSpPr/>
          <p:nvPr/>
        </p:nvGrpSpPr>
        <p:grpSpPr>
          <a:xfrm>
            <a:off x="2171065" y="561340"/>
            <a:ext cx="7418070" cy="1445260"/>
            <a:chOff x="3419" y="978"/>
            <a:chExt cx="11682" cy="2276"/>
          </a:xfrm>
        </p:grpSpPr>
        <p:graphicFrame>
          <p:nvGraphicFramePr>
            <p:cNvPr id="5122" name="Object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419" y="1955"/>
            <a:ext cx="11682" cy="1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" imgW="3898900" imgH="469900" progId="Equations">
                    <p:embed/>
                  </p:oleObj>
                </mc:Choice>
                <mc:Fallback>
                  <p:oleObj name="" r:id="rId1" imgW="3898900" imgH="469900" progId="Equations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19" y="1955"/>
                          <a:ext cx="11682" cy="1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4" name="Group 14"/>
            <p:cNvGrpSpPr/>
            <p:nvPr/>
          </p:nvGrpSpPr>
          <p:grpSpPr>
            <a:xfrm>
              <a:off x="3589" y="978"/>
              <a:ext cx="9073" cy="725"/>
              <a:chOff x="0" y="0"/>
              <a:chExt cx="9073" cy="725"/>
            </a:xfrm>
          </p:grpSpPr>
          <p:sp>
            <p:nvSpPr>
              <p:cNvPr id="17423" name="Text Box 1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9073" cy="7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400" b="1" kern="1200" cap="none" spc="0" normalizeH="0" baseline="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令              ，得二次函数的极小值点为：</a:t>
                </a:r>
                <a:endParaRPr kumimoji="0" lang="zh-CN" altLang="en-US" sz="2400" b="1" kern="1200" cap="none" spc="0" normalizeH="0" baseline="0" noProof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5123" name="Object 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944" y="137"/>
              <a:ext cx="1156" cy="4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3" imgW="571500" imgH="228600" progId="Equations">
                      <p:embed/>
                    </p:oleObj>
                  </mc:Choice>
                  <mc:Fallback>
                    <p:oleObj name="" r:id="rId3" imgW="571500" imgH="228600" progId="Equations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944" y="137"/>
                            <a:ext cx="1156" cy="4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4" name="直接连接符 3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-57785" y="611505"/>
            <a:ext cx="1165225" cy="476885"/>
            <a:chOff x="-91" y="963"/>
            <a:chExt cx="1835" cy="751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-91" y="1199"/>
              <a:ext cx="612" cy="51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1256" y="963"/>
              <a:ext cx="488" cy="5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endParaRPr lang="zh-CN" altLang="en-US" b="1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 flipH="1">
            <a:off x="1465614" y="386065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0121483" y="5096199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5"/>
          <p:cNvSpPr txBox="1"/>
          <p:nvPr/>
        </p:nvSpPr>
        <p:spPr>
          <a:xfrm>
            <a:off x="2026285" y="5802630"/>
            <a:ext cx="81375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三点二次插值法</a:t>
            </a:r>
            <a:r>
              <a:rPr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  <a:sym typeface="微软雅黑" panose="020B0503020204020204" charset="-122"/>
              </a:rPr>
              <a:t>——</a:t>
            </a:r>
            <a:r>
              <a:rPr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  <a:sym typeface="微软雅黑" panose="020B0503020204020204" charset="-122"/>
              </a:rPr>
              <a:t>抛物线插值法</a:t>
            </a:r>
            <a:endParaRPr lang="zh-CN" altLang="en-US" sz="3200" b="1" dirty="0">
              <a:solidFill>
                <a:schemeClr val="accent2"/>
              </a:solidFill>
              <a:latin typeface="Arial" panose="020B0604020202020204" pitchFamily="34" charset="0"/>
              <a:sym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07440" y="2286000"/>
            <a:ext cx="8923020" cy="3415030"/>
            <a:chOff x="1744" y="3254"/>
            <a:chExt cx="14052" cy="5378"/>
          </a:xfrm>
        </p:grpSpPr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876" y="5230"/>
            <a:ext cx="144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" r:id="rId5" imgW="916305" imgH="215900" progId="Equation.KSEE3">
                    <p:embed/>
                  </p:oleObj>
                </mc:Choice>
                <mc:Fallback>
                  <p:oleObj name="" r:id="rId5" imgW="916305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76" y="5230"/>
                          <a:ext cx="1443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/>
            <p:cNvSpPr txBox="1"/>
            <p:nvPr/>
          </p:nvSpPr>
          <p:spPr>
            <a:xfrm>
              <a:off x="1744" y="3254"/>
              <a:ext cx="14053" cy="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</a:rPr>
                <a:t>如果</a:t>
              </a:r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</a:rPr>
                <a:t>或者</a:t>
              </a:r>
              <a:endParaRPr lang="zh-CN" altLang="en-US"/>
            </a:p>
            <a:p>
              <a:endParaRPr lang="zh-CN" altLang="en-US"/>
            </a:p>
            <a:p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则我们认为收敛准则满足。如果       ，则极小值点估计为   ，否则为    。</a:t>
              </a:r>
              <a:endPara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若终止准则不满足，则从            和  中选出相邻的三个点，将原来搜索区间缩小，重复上述过程，直到终止准则满足为止。</a:t>
              </a:r>
              <a:endParaRPr lang="zh-CN" altLang="en-US"/>
            </a:p>
            <a:p>
              <a:endParaRPr lang="zh-CN" altLang="en-US"/>
            </a:p>
          </p:txBody>
        </p:sp>
        <p:graphicFrame>
          <p:nvGraphicFramePr>
            <p:cNvPr id="29" name="对象 2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829" y="4017"/>
            <a:ext cx="4865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" r:id="rId7" imgW="1828800" imgH="241300" progId="Equation.KSEE3">
                    <p:embed/>
                  </p:oleObj>
                </mc:Choice>
                <mc:Fallback>
                  <p:oleObj name="" r:id="rId7" imgW="1828800" imgH="241300" progId="Equation.KSEE3">
                    <p:embed/>
                    <p:pic>
                      <p:nvPicPr>
                        <p:cNvPr id="0" name="图片 102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29" y="4017"/>
                          <a:ext cx="4865" cy="6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133" y="4928"/>
            <a:ext cx="4257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9" imgW="1600200" imgH="241300" progId="Equation.KSEE3">
                    <p:embed/>
                  </p:oleObj>
                </mc:Choice>
                <mc:Fallback>
                  <p:oleObj name="" r:id="rId9" imgW="1600200" imgH="241300" progId="Equation.KSEE3">
                    <p:embed/>
                    <p:pic>
                      <p:nvPicPr>
                        <p:cNvPr id="0" name="图片 102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33" y="4928"/>
                          <a:ext cx="4257" cy="6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876" y="5672"/>
            <a:ext cx="1236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" r:id="rId11" imgW="431800" imgH="241300" progId="Equation.KSEE3">
                    <p:embed/>
                  </p:oleObj>
                </mc:Choice>
                <mc:Fallback>
                  <p:oleObj name="" r:id="rId11" imgW="431800" imgH="2413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876" y="5672"/>
                          <a:ext cx="1236" cy="6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548" y="5741"/>
            <a:ext cx="680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" r:id="rId13" imgW="152400" imgH="215900" progId="Equation.KSEE3">
                    <p:embed/>
                  </p:oleObj>
                </mc:Choice>
                <mc:Fallback>
                  <p:oleObj name="" r:id="rId13" imgW="152400" imgH="215900" progId="Equation.KSEE3">
                    <p:embed/>
                    <p:pic>
                      <p:nvPicPr>
                        <p:cNvPr id="0" name="图片 103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548" y="5741"/>
                          <a:ext cx="680" cy="5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589" y="6501"/>
            <a:ext cx="861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" r:id="rId15" imgW="203200" imgH="139700" progId="Equation.KSEE3">
                    <p:embed/>
                  </p:oleObj>
                </mc:Choice>
                <mc:Fallback>
                  <p:oleObj name="" r:id="rId15" imgW="203200" imgH="139700" progId="Equation.KSEE3">
                    <p:embed/>
                    <p:pic>
                      <p:nvPicPr>
                        <p:cNvPr id="0" name="图片 103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89" y="6501"/>
                          <a:ext cx="861" cy="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90" y="6973"/>
            <a:ext cx="2490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" r:id="rId17" imgW="787400" imgH="139700" progId="Equation.KSEE3">
                    <p:embed/>
                  </p:oleObj>
                </mc:Choice>
                <mc:Fallback>
                  <p:oleObj name="" r:id="rId17" imgW="787400" imgH="139700" progId="Equation.KSEE3">
                    <p:embed/>
                    <p:pic>
                      <p:nvPicPr>
                        <p:cNvPr id="0" name="图片 103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390" y="6973"/>
                          <a:ext cx="2490" cy="4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81" y="6856"/>
            <a:ext cx="431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" name="" r:id="rId19" imgW="152400" imgH="215900" progId="Equation.KSEE3">
                    <p:embed/>
                  </p:oleObj>
                </mc:Choice>
                <mc:Fallback>
                  <p:oleObj name="" r:id="rId19" imgW="152400" imgH="215900" progId="Equation.KSEE3">
                    <p:embed/>
                    <p:pic>
                      <p:nvPicPr>
                        <p:cNvPr id="0" name="图片 103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681" y="6856"/>
                          <a:ext cx="431" cy="5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24" name="Text Box 80"/>
          <p:cNvSpPr txBox="1"/>
          <p:nvPr/>
        </p:nvSpPr>
        <p:spPr>
          <a:xfrm>
            <a:off x="751205" y="317500"/>
            <a:ext cx="12814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算法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231140" y="332740"/>
            <a:ext cx="1165225" cy="476885"/>
            <a:chOff x="-91" y="963"/>
            <a:chExt cx="1835" cy="751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-91" y="1199"/>
              <a:ext cx="612" cy="51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1256" y="963"/>
              <a:ext cx="488" cy="580"/>
            </a:xfrm>
            <a:prstGeom prst="rect">
              <a:avLst/>
            </a:prstGeom>
          </p:spPr>
          <p:txBody>
            <a:bodyPr wrap="none">
              <a:spAutoFit/>
            </a:bodyPr>
            <a:p>
              <a:endParaRPr lang="zh-CN" altLang="en-US" b="1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56155" y="94615"/>
          <a:ext cx="7085330" cy="258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4038600" imgH="1473200" progId="Equation.KSEE3">
                  <p:embed/>
                </p:oleObj>
              </mc:Choice>
              <mc:Fallback>
                <p:oleObj name="" r:id="rId1" imgW="4038600" imgH="1473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56155" y="94615"/>
                        <a:ext cx="7085330" cy="2585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 rot="9060000" flipV="1">
            <a:off x="4118610" y="2483485"/>
            <a:ext cx="1071880" cy="1790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2040000">
            <a:off x="5836920" y="2510790"/>
            <a:ext cx="1042035" cy="1803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4900" y="2682875"/>
          <a:ext cx="4887595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3" imgW="3175000" imgH="1524000" progId="Equation.KSEE3">
                  <p:embed/>
                </p:oleObj>
              </mc:Choice>
              <mc:Fallback>
                <p:oleObj name="" r:id="rId3" imgW="3175000" imgH="152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4900" y="2682875"/>
                        <a:ext cx="4887595" cy="234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10960" y="2682875"/>
          <a:ext cx="5249545" cy="2499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3200400" imgH="1524000" progId="Equation.KSEE3">
                  <p:embed/>
                </p:oleObj>
              </mc:Choice>
              <mc:Fallback>
                <p:oleObj name="" r:id="rId5" imgW="3200400" imgH="152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0960" y="2682875"/>
                        <a:ext cx="5249545" cy="2499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 rot="2100000" flipV="1">
            <a:off x="3529965" y="5245735"/>
            <a:ext cx="1247775" cy="76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8880000" flipV="1">
            <a:off x="6219190" y="5350510"/>
            <a:ext cx="1234440" cy="76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70785" y="5748020"/>
          <a:ext cx="724916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3810000" imgH="457200" progId="Equation.KSEE3">
                  <p:embed/>
                </p:oleObj>
              </mc:Choice>
              <mc:Fallback>
                <p:oleObj name="" r:id="rId7" imgW="3810000" imgH="457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0785" y="5748020"/>
                        <a:ext cx="724916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32355" y="276083"/>
            <a:ext cx="107196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2000" b="1">
                <a:ea typeface="宋体" panose="02010600030101010101" pitchFamily="2" charset="-122"/>
                <a:sym typeface="+mn-ea"/>
              </a:rPr>
              <a:t>例</a:t>
            </a:r>
            <a:r>
              <a:rPr lang="en-US" altLang="zh-CN" sz="2000" b="1">
                <a:ea typeface="宋体" panose="02010600030101010101" pitchFamily="2" charset="-122"/>
                <a:sym typeface="+mn-ea"/>
              </a:rPr>
              <a:t>1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sz="2000">
                <a:ea typeface="宋体" panose="02010600030101010101" pitchFamily="2" charset="-122"/>
                <a:sym typeface="+mn-ea"/>
              </a:rPr>
              <a:t>用三点二次插值法求：                                      的近似最优解（精确极小点            ），设已确定其初始搜索区间为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[0,3]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，</a:t>
            </a:r>
            <a:r>
              <a:rPr lang="zh-CN" sz="2000">
                <a:ea typeface="宋体" panose="02010600030101010101" pitchFamily="2" charset="-122"/>
                <a:sym typeface="+mn-ea"/>
              </a:rPr>
              <a:t>取初始插值点                ，终止误差                     。</a:t>
            </a:r>
            <a:endParaRPr lang="zh-CN" altLang="en-US" sz="200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5911" y="371318"/>
          <a:ext cx="2241200" cy="473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82700" imgH="316865" progId="Equation.KSEE3">
                  <p:embed/>
                </p:oleObj>
              </mc:Choice>
              <mc:Fallback>
                <p:oleObj name="" r:id="rId1" imgW="12827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5911" y="371318"/>
                        <a:ext cx="2241200" cy="473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67393" y="371319"/>
          <a:ext cx="575220" cy="39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55600" imgH="203200" progId="Equation.KSEE3">
                  <p:embed/>
                </p:oleObj>
              </mc:Choice>
              <mc:Fallback>
                <p:oleObj name="" r:id="rId3" imgW="3556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7393" y="371319"/>
                        <a:ext cx="575220" cy="397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95178" y="836700"/>
          <a:ext cx="854576" cy="40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482600" imgH="228600" progId="Equation.KSEE3">
                  <p:embed/>
                </p:oleObj>
              </mc:Choice>
              <mc:Fallback>
                <p:oleObj name="" r:id="rId5" imgW="4826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5178" y="836700"/>
                        <a:ext cx="854576" cy="405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08783" y="836065"/>
          <a:ext cx="1208216" cy="39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545465" imgH="177165" progId="Equation.KSEE3">
                  <p:embed/>
                </p:oleObj>
              </mc:Choice>
              <mc:Fallback>
                <p:oleObj name="" r:id="rId7" imgW="545465" imgH="1771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08783" y="836065"/>
                        <a:ext cx="1208216" cy="392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31720" y="1340810"/>
            <a:ext cx="1072030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解：令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第一次迭代：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代入公式：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其中：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所以：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由于：                       并且：                                  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7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所以需要继续进行迭代，且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4075" y="1530647"/>
          <a:ext cx="2398020" cy="37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9" imgW="1295400" imgH="203200" progId="Equation.KSEE3">
                  <p:embed/>
                </p:oleObj>
              </mc:Choice>
              <mc:Fallback>
                <p:oleObj name="" r:id="rId9" imgW="1295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075" y="1530647"/>
                        <a:ext cx="2398020" cy="37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83091" y="1958253"/>
          <a:ext cx="4236058" cy="436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2222500" imgH="228600" progId="Equation.KSEE3">
                  <p:embed/>
                </p:oleObj>
              </mc:Choice>
              <mc:Fallback>
                <p:oleObj name="" r:id="rId11" imgW="22225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83091" y="1958253"/>
                        <a:ext cx="4236058" cy="436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1191" y="2616327"/>
          <a:ext cx="7095651" cy="83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3" imgW="2984500" imgH="469900" progId="Equations">
                  <p:embed/>
                </p:oleObj>
              </mc:Choice>
              <mc:Fallback>
                <p:oleObj name="" r:id="rId13" imgW="2984500" imgH="469900" progId="Equations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21191" y="2616327"/>
                        <a:ext cx="7095651" cy="834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1524" y="3768672"/>
          <a:ext cx="2963082" cy="84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5" imgW="1600200" imgH="457200" progId="Equation.KSEE3">
                  <p:embed/>
                </p:oleObj>
              </mc:Choice>
              <mc:Fallback>
                <p:oleObj name="" r:id="rId15" imgW="16002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21524" y="3768672"/>
                        <a:ext cx="2963082" cy="84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1999" y="4817528"/>
          <a:ext cx="1685662" cy="41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17" imgW="1002665" imgH="215900" progId="Equation.KSEE3">
                  <p:embed/>
                </p:oleObj>
              </mc:Choice>
              <mc:Fallback>
                <p:oleObj name="" r:id="rId17" imgW="1002665" imgH="2159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51999" y="4817528"/>
                        <a:ext cx="1685662" cy="410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/>
        </p:nvGraphicFramePr>
        <p:xfrm>
          <a:off x="3990351" y="4817528"/>
          <a:ext cx="1697725" cy="41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9" imgW="1002665" imgH="241300" progId="Equation.KSEE3">
                  <p:embed/>
                </p:oleObj>
              </mc:Choice>
              <mc:Fallback>
                <p:oleObj name="" r:id="rId19" imgW="1002665" imgH="241300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90351" y="4817528"/>
                        <a:ext cx="1697725" cy="410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1524" y="5337512"/>
          <a:ext cx="2638013" cy="39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1" imgW="1459865" imgH="254000" progId="Equation.KSEE3">
                  <p:embed/>
                </p:oleObj>
              </mc:Choice>
              <mc:Fallback>
                <p:oleObj name="" r:id="rId21" imgW="1459865" imgH="2540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21524" y="5337512"/>
                        <a:ext cx="2638013" cy="394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46499" y="5337512"/>
          <a:ext cx="3828452" cy="39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23" imgW="2260600" imgH="241300" progId="Equation.KSEE3">
                  <p:embed/>
                </p:oleObj>
              </mc:Choice>
              <mc:Fallback>
                <p:oleObj name="" r:id="rId23" imgW="2260600" imgH="241300" progId="Equation.KSEE3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46499" y="5337512"/>
                        <a:ext cx="3828452" cy="394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8122" y="5839083"/>
          <a:ext cx="4773819" cy="422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5" imgW="2578100" imgH="228600" progId="Equation.KSEE3">
                  <p:embed/>
                </p:oleObj>
              </mc:Choice>
              <mc:Fallback>
                <p:oleObj name="" r:id="rId25" imgW="2578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08122" y="5839083"/>
                        <a:ext cx="4773819" cy="422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gallery dir="l"/>
      </p:transition>
    </mc:Choice>
    <mc:Fallback>
      <p:transition spd="slow" advTm="3000">
        <p:fade/>
      </p:transition>
    </mc:Fallback>
  </mc:AlternateContent>
</p:sld>
</file>

<file path=ppt/tags/tag1.xml><?xml version="1.0" encoding="utf-8"?>
<p:tagLst xmlns:p="http://schemas.openxmlformats.org/presentationml/2006/main">
  <p:tag name="KSO_WM_TEMPLATE_CATEGORY" val="custom"/>
  <p:tag name="KSO_WM_TEMPLATE_INDEX" val="20204359"/>
</p:tagLst>
</file>

<file path=ppt/tags/tag2.xml><?xml version="1.0" encoding="utf-8"?>
<p:tagLst xmlns:p="http://schemas.openxmlformats.org/presentationml/2006/main">
  <p:tag name="KSO_WM_TEMPLATE_CATEGORY" val="custom"/>
  <p:tag name="KSO_WM_TEMPLATE_INDEX" val="2020435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3064</Words>
  <Application>WPS 演示</Application>
  <PresentationFormat>自定义</PresentationFormat>
  <Paragraphs>254</Paragraphs>
  <Slides>27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164</vt:i4>
      </vt:variant>
      <vt:variant>
        <vt:lpstr>幻灯片标题</vt:lpstr>
      </vt:variant>
      <vt:variant>
        <vt:i4>27</vt:i4>
      </vt:variant>
    </vt:vector>
  </HeadingPairs>
  <TitlesOfParts>
    <vt:vector size="204" baseType="lpstr">
      <vt:lpstr>Arial</vt:lpstr>
      <vt:lpstr>宋体</vt:lpstr>
      <vt:lpstr>Wingdings</vt:lpstr>
      <vt:lpstr>Arial</vt:lpstr>
      <vt:lpstr>微软雅黑</vt:lpstr>
      <vt:lpstr>Open Sans</vt:lpstr>
      <vt:lpstr>Segoe Print</vt:lpstr>
      <vt:lpstr>Arial Unicode MS</vt:lpstr>
      <vt:lpstr>微软雅黑 Light</vt:lpstr>
      <vt:lpstr>Calibri</vt:lpstr>
      <vt:lpstr>华文楷体</vt:lpstr>
      <vt:lpstr>黑体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Equations</vt:lpstr>
      <vt:lpstr>Equations</vt:lpstr>
      <vt:lpstr>Equation.KSEE3</vt:lpstr>
      <vt:lpstr>Equation.KSEE3</vt:lpstr>
      <vt:lpstr>Equation.KSEE3</vt:lpstr>
      <vt:lpstr>Equation.KSEE3</vt:lpstr>
      <vt:lpstr>Equation.KSEE3</vt:lpstr>
      <vt:lpstr>Equations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Equations</vt:lpstr>
      <vt:lpstr>Equations</vt:lpstr>
      <vt:lpstr>Equations</vt:lpstr>
      <vt:lpstr>Equations</vt:lpstr>
      <vt:lpstr>Equations</vt:lpstr>
      <vt:lpstr>Equations</vt:lpstr>
      <vt:lpstr>Equations</vt:lpstr>
      <vt:lpstr>Equations</vt:lpstr>
      <vt:lpstr>Equation.KSEE3</vt:lpstr>
      <vt:lpstr>Equation.KSEE3</vt:lpstr>
      <vt:lpstr>Equations</vt:lpstr>
      <vt:lpstr>Equations</vt:lpstr>
      <vt:lpstr>Equations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Equations</vt:lpstr>
      <vt:lpstr>Equations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Equations</vt:lpstr>
      <vt:lpstr>Equation.KSEE3</vt:lpstr>
      <vt:lpstr>Equation.KSEE3</vt:lpstr>
      <vt:lpstr>Equations</vt:lpstr>
      <vt:lpstr>Equation.KSEE3</vt:lpstr>
      <vt:lpstr>Equation.KSEE3</vt:lpstr>
      <vt:lpstr>Equation.KSEE3</vt:lpstr>
      <vt:lpstr>Equation.KSEE3</vt:lpstr>
      <vt:lpstr>Equation.KSEE3</vt:lpstr>
      <vt:lpstr>Equations</vt:lpstr>
      <vt:lpstr>Equation.KSEE3</vt:lpstr>
      <vt:lpstr>Equation.KSEE3</vt:lpstr>
      <vt:lpstr>Equation.KSEE3</vt:lpstr>
      <vt:lpstr>Equation.KSEE3</vt:lpstr>
      <vt:lpstr>Equations</vt:lpstr>
      <vt:lpstr>Equation.KSEE3</vt:lpstr>
      <vt:lpstr>Equation.KSEE3</vt:lpstr>
      <vt:lpstr>Equation.KSEE3</vt:lpstr>
      <vt:lpstr>Equations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Equations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简约红黑三角线条PPT模板</dc:title>
  <dc:creator>优品PPT</dc:creator>
  <cp:keywords>http:/www.ypppt.com</cp:keywords>
  <cp:lastModifiedBy>蒙</cp:lastModifiedBy>
  <cp:revision>99</cp:revision>
  <dcterms:created xsi:type="dcterms:W3CDTF">2018-09-26T11:37:00Z</dcterms:created>
  <dcterms:modified xsi:type="dcterms:W3CDTF">2021-11-23T14:32:28Z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DBCDDD3AD921462DBEA7113044570E5D</vt:lpwstr>
  </property>
</Properties>
</file>