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tags/tag1.xml" ContentType="application/vnd.openxmlformats-officedocument.presentationml.tags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  <p:sldMasterId id="2147483649" r:id="rId2"/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7" r:id="rId72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987" autoAdjust="0"/>
    <p:restoredTop sz="94802" autoAdjust="0"/>
  </p:normalViewPr>
  <p:slideViewPr>
    <p:cSldViewPr snapToGrid="0">
      <p:cViewPr varScale="1">
        <p:scale>
          <a:sx n="63" d="100"/>
          <a:sy n="63" d="100"/>
        </p:scale>
        <p:origin x="764" y="48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tableStyles" Target="tableStyles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#1">
  <dgm:title val=""/>
  <dgm:desc val=""/>
  <dgm:catLst>
    <dgm:cat type="accent1" pri="11400"/>
  </dgm:catLst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#2">
  <dgm:title val=""/>
  <dgm:desc val=""/>
  <dgm:catLst>
    <dgm:cat type="accent1" pri="11400"/>
  </dgm:catLst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F483-0554-4213-80D1-958E60F96FB7}" type="doc">
      <dgm:prSet loTypeId="urn:microsoft.com/office/officeart/2008/layout/LinedList" loCatId="hierarchy" qsTypeId="urn:microsoft.com/office/officeart/2005/8/quickstyle/simple5#1" qsCatId="simple" csTypeId="urn:microsoft.com/office/officeart/2005/8/colors/accent1_4#1" csCatId="accent1" phldr="1"/>
      <dgm:spPr/>
      <dgm:t>
        <a:bodyPr/>
        <a:lstStyle/>
        <a:p>
          <a:endParaRPr lang="zh-CN" altLang="en-US"/>
        </a:p>
      </dgm:t>
    </dgm:pt>
    <dgm:pt modelId="{FDC9B557-ADD7-401F-955E-F309495E6A0F}">
      <dgm:prSet phldrT="[文本]"/>
      <dgm:spPr/>
      <dgm:t>
        <a:bodyPr/>
        <a:lstStyle/>
        <a:p>
          <a:r>
            <a:rPr lang="zh-CN" altLang="en-US" dirty="0">
              <a:latin typeface="隶书" panose="02010509060101010101" pitchFamily="49" charset="-122"/>
              <a:ea typeface="隶书" panose="02010509060101010101" pitchFamily="49" charset="-122"/>
            </a:rPr>
            <a:t>导入</a:t>
          </a:r>
        </a:p>
      </dgm:t>
    </dgm:pt>
    <dgm:pt modelId="{EDA8A128-133C-4828-B4F7-DE825D326284}" cxnId="{B41E99C0-2D04-4BA2-A0B5-785EE56D9E4E}" type="parTrans">
      <dgm:prSet/>
      <dgm:spPr/>
      <dgm:t>
        <a:bodyPr/>
        <a:lstStyle/>
        <a:p>
          <a:endParaRPr lang="zh-CN" altLang="en-US"/>
        </a:p>
      </dgm:t>
    </dgm:pt>
    <dgm:pt modelId="{2B2A39AF-DA05-490B-843E-AB62A46DE375}" cxnId="{B41E99C0-2D04-4BA2-A0B5-785EE56D9E4E}" type="sibTrans">
      <dgm:prSet/>
      <dgm:spPr/>
      <dgm:t>
        <a:bodyPr/>
        <a:lstStyle/>
        <a:p>
          <a:endParaRPr lang="zh-CN" altLang="en-US"/>
        </a:p>
      </dgm:t>
    </dgm:pt>
    <dgm:pt modelId="{E231AF72-7C12-4A8F-9670-90B36C2C1E30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rPr>
            <a:t>线性规划</a:t>
          </a:r>
          <a:endParaRPr lang="en-US" altLang="zh-CN" sz="3600" b="1" dirty="0">
            <a:latin typeface="隶书" panose="02010509060101010101" pitchFamily="49" charset="-122"/>
            <a:ea typeface="隶书" panose="02010509060101010101" pitchFamily="49" charset="-122"/>
          </a:endParaRPr>
        </a:p>
      </dgm:t>
    </dgm:pt>
    <dgm:pt modelId="{D143ADD8-8ED0-49CD-A985-E68506D783FF}" cxnId="{FBDEDBD3-31DD-4FD0-8CE2-EBD867148CA6}" type="parTrans">
      <dgm:prSet/>
      <dgm:spPr/>
      <dgm:t>
        <a:bodyPr/>
        <a:lstStyle/>
        <a:p>
          <a:endParaRPr lang="zh-CN" altLang="en-US"/>
        </a:p>
      </dgm:t>
    </dgm:pt>
    <dgm:pt modelId="{71430C50-D03E-4098-8E9E-45262F6F04EF}" cxnId="{FBDEDBD3-31DD-4FD0-8CE2-EBD867148CA6}" type="sibTrans">
      <dgm:prSet/>
      <dgm:spPr/>
      <dgm:t>
        <a:bodyPr/>
        <a:lstStyle/>
        <a:p>
          <a:endParaRPr lang="zh-CN" altLang="en-US"/>
        </a:p>
      </dgm:t>
    </dgm:pt>
    <dgm:pt modelId="{445357B1-4278-44DA-AD07-C6346EB3FE91}">
      <dgm:prSet phldrT="[文本]" custT="1"/>
      <dgm:spPr/>
      <dgm:t>
        <a:bodyPr/>
        <a:lstStyle/>
        <a:p>
          <a:r>
            <a: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rPr>
            <a:t>工程和管理科学中大量实际线性规划问题</a:t>
          </a:r>
        </a:p>
      </dgm:t>
    </dgm:pt>
    <dgm:pt modelId="{89BB4A23-D30A-447F-8776-502AA3581E6C}" cxnId="{DEEB858D-CA22-408D-BD9A-68C8B7EAF0B2}" type="parTrans">
      <dgm:prSet/>
      <dgm:spPr/>
      <dgm:t>
        <a:bodyPr/>
        <a:lstStyle/>
        <a:p>
          <a:endParaRPr lang="zh-CN" altLang="en-US"/>
        </a:p>
      </dgm:t>
    </dgm:pt>
    <dgm:pt modelId="{D6210C22-F92A-404F-A064-37571BCC0533}" cxnId="{DEEB858D-CA22-408D-BD9A-68C8B7EAF0B2}" type="sibTrans">
      <dgm:prSet/>
      <dgm:spPr/>
      <dgm:t>
        <a:bodyPr/>
        <a:lstStyle/>
        <a:p>
          <a:endParaRPr lang="zh-CN" altLang="en-US"/>
        </a:p>
      </dgm:t>
    </dgm:pt>
    <dgm:pt modelId="{F6B5A102-8EEB-4B7A-9E63-A164360D1567}">
      <dgm:prSet phldrT="[文本]" custT="1"/>
      <dgm:spPr/>
      <dgm:t>
        <a:bodyPr/>
        <a:lstStyle/>
        <a:p>
          <a:r>
            <a: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rPr>
            <a:t>非线性最优化问题求解基础</a:t>
          </a:r>
          <a:endParaRPr lang="en-US" altLang="zh-CN" sz="3600" b="1" dirty="0">
            <a:latin typeface="隶书" panose="02010509060101010101" pitchFamily="49" charset="-122"/>
            <a:ea typeface="隶书" panose="02010509060101010101" pitchFamily="49" charset="-122"/>
          </a:endParaRPr>
        </a:p>
        <a:p>
          <a:r>
            <a: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rPr>
            <a:t>（迭代法、局部线性近似）</a:t>
          </a:r>
        </a:p>
      </dgm:t>
    </dgm:pt>
    <dgm:pt modelId="{064161CB-020D-4091-BEF7-1B117366A605}" cxnId="{CABD3FB7-67C4-4DA9-8731-782588CCF61D}" type="parTrans">
      <dgm:prSet/>
      <dgm:spPr/>
      <dgm:t>
        <a:bodyPr/>
        <a:lstStyle/>
        <a:p>
          <a:endParaRPr lang="zh-CN" altLang="en-US"/>
        </a:p>
      </dgm:t>
    </dgm:pt>
    <dgm:pt modelId="{ACC64690-A870-4DAD-8539-153DF33922A0}" cxnId="{CABD3FB7-67C4-4DA9-8731-782588CCF61D}" type="sibTrans">
      <dgm:prSet/>
      <dgm:spPr/>
      <dgm:t>
        <a:bodyPr/>
        <a:lstStyle/>
        <a:p>
          <a:endParaRPr lang="zh-CN" altLang="en-US"/>
        </a:p>
      </dgm:t>
    </dgm:pt>
    <dgm:pt modelId="{E4CE621C-BC0A-4FFA-9177-9FC9873CE571}" type="pres">
      <dgm:prSet presAssocID="{2D3DF483-0554-4213-80D1-958E60F96FB7}" presName="vert0" presStyleCnt="0">
        <dgm:presLayoutVars>
          <dgm:dir/>
          <dgm:animOne val="branch"/>
          <dgm:animLvl val="lvl"/>
        </dgm:presLayoutVars>
      </dgm:prSet>
      <dgm:spPr/>
    </dgm:pt>
    <dgm:pt modelId="{341E9879-C16B-45B3-9857-098EA9CC8126}" type="pres">
      <dgm:prSet presAssocID="{FDC9B557-ADD7-401F-955E-F309495E6A0F}" presName="thickLine" presStyleLbl="alignNode1" presStyleIdx="0" presStyleCnt="1" custLinFactNeighborY="187"/>
      <dgm:spPr/>
    </dgm:pt>
    <dgm:pt modelId="{6D5B7864-E32A-4E39-AAD5-43267A2DF38D}" type="pres">
      <dgm:prSet presAssocID="{FDC9B557-ADD7-401F-955E-F309495E6A0F}" presName="horz1" presStyleCnt="0"/>
      <dgm:spPr/>
    </dgm:pt>
    <dgm:pt modelId="{D927F134-9F4F-4E86-9A26-098A86F86D82}" type="pres">
      <dgm:prSet presAssocID="{FDC9B557-ADD7-401F-955E-F309495E6A0F}" presName="tx1" presStyleLbl="revTx" presStyleIdx="0" presStyleCnt="4" custLinFactNeighborX="383" custLinFactNeighborY="15559"/>
      <dgm:spPr/>
    </dgm:pt>
    <dgm:pt modelId="{567DCD3C-7853-4FE6-87B9-A66F3A6EBA83}" type="pres">
      <dgm:prSet presAssocID="{FDC9B557-ADD7-401F-955E-F309495E6A0F}" presName="vert1" presStyleCnt="0"/>
      <dgm:spPr/>
    </dgm:pt>
    <dgm:pt modelId="{88613740-9BD1-479E-B863-E02577E88668}" type="pres">
      <dgm:prSet presAssocID="{E231AF72-7C12-4A8F-9670-90B36C2C1E30}" presName="vertSpace2a" presStyleCnt="0"/>
      <dgm:spPr/>
    </dgm:pt>
    <dgm:pt modelId="{29009C45-9AE6-4F50-90D6-5F51BB629B17}" type="pres">
      <dgm:prSet presAssocID="{E231AF72-7C12-4A8F-9670-90B36C2C1E30}" presName="horz2" presStyleCnt="0"/>
      <dgm:spPr/>
    </dgm:pt>
    <dgm:pt modelId="{0A9F3CCA-CBFE-4106-BBB3-603BED1429C8}" type="pres">
      <dgm:prSet presAssocID="{E231AF72-7C12-4A8F-9670-90B36C2C1E30}" presName="horzSpace2" presStyleCnt="0"/>
      <dgm:spPr/>
    </dgm:pt>
    <dgm:pt modelId="{20C80C0F-9E45-4AEC-8C1A-C83A58E366D3}" type="pres">
      <dgm:prSet presAssocID="{E231AF72-7C12-4A8F-9670-90B36C2C1E30}" presName="tx2" presStyleLbl="revTx" presStyleIdx="1" presStyleCnt="4"/>
      <dgm:spPr/>
    </dgm:pt>
    <dgm:pt modelId="{B2C54514-2270-478C-A4A1-82C79D5B148C}" type="pres">
      <dgm:prSet presAssocID="{E231AF72-7C12-4A8F-9670-90B36C2C1E30}" presName="vert2" presStyleCnt="0"/>
      <dgm:spPr/>
    </dgm:pt>
    <dgm:pt modelId="{4486CA68-8124-4925-8F97-B19AAA456A7F}" type="pres">
      <dgm:prSet presAssocID="{E231AF72-7C12-4A8F-9670-90B36C2C1E30}" presName="thinLine2b" presStyleLbl="callout" presStyleIdx="0" presStyleCnt="3"/>
      <dgm:spPr/>
    </dgm:pt>
    <dgm:pt modelId="{D69D265D-B39B-4AFF-BD3D-E8BBF6D19276}" type="pres">
      <dgm:prSet presAssocID="{E231AF72-7C12-4A8F-9670-90B36C2C1E30}" presName="vertSpace2b" presStyleCnt="0"/>
      <dgm:spPr/>
    </dgm:pt>
    <dgm:pt modelId="{A438D2CF-DB98-431C-81D3-7F20975048CA}" type="pres">
      <dgm:prSet presAssocID="{445357B1-4278-44DA-AD07-C6346EB3FE91}" presName="horz2" presStyleCnt="0"/>
      <dgm:spPr/>
    </dgm:pt>
    <dgm:pt modelId="{5265827C-54A0-46B9-A844-68857BDF9FC8}" type="pres">
      <dgm:prSet presAssocID="{445357B1-4278-44DA-AD07-C6346EB3FE91}" presName="horzSpace2" presStyleCnt="0"/>
      <dgm:spPr/>
    </dgm:pt>
    <dgm:pt modelId="{A40F8899-4E78-46A9-B134-6608E2C48532}" type="pres">
      <dgm:prSet presAssocID="{445357B1-4278-44DA-AD07-C6346EB3FE91}" presName="tx2" presStyleLbl="revTx" presStyleIdx="2" presStyleCnt="4" custScaleX="119441"/>
      <dgm:spPr/>
    </dgm:pt>
    <dgm:pt modelId="{8D886708-EF4D-4257-BDA2-DFD31D63A4B3}" type="pres">
      <dgm:prSet presAssocID="{445357B1-4278-44DA-AD07-C6346EB3FE91}" presName="vert2" presStyleCnt="0"/>
      <dgm:spPr/>
    </dgm:pt>
    <dgm:pt modelId="{4E3C2274-7B10-4FCD-9F25-744E3D98174B}" type="pres">
      <dgm:prSet presAssocID="{445357B1-4278-44DA-AD07-C6346EB3FE91}" presName="thinLine2b" presStyleLbl="callout" presStyleIdx="1" presStyleCnt="3"/>
      <dgm:spPr/>
    </dgm:pt>
    <dgm:pt modelId="{655DCA73-7D49-4CC3-8992-FEE697570A4A}" type="pres">
      <dgm:prSet presAssocID="{445357B1-4278-44DA-AD07-C6346EB3FE91}" presName="vertSpace2b" presStyleCnt="0"/>
      <dgm:spPr/>
    </dgm:pt>
    <dgm:pt modelId="{5C256753-727A-4D16-9A6F-B1C7319DDD70}" type="pres">
      <dgm:prSet presAssocID="{F6B5A102-8EEB-4B7A-9E63-A164360D1567}" presName="horz2" presStyleCnt="0"/>
      <dgm:spPr/>
    </dgm:pt>
    <dgm:pt modelId="{E7DC19CC-69A7-4FEA-A06D-B1237A07A5B9}" type="pres">
      <dgm:prSet presAssocID="{F6B5A102-8EEB-4B7A-9E63-A164360D1567}" presName="horzSpace2" presStyleCnt="0"/>
      <dgm:spPr/>
    </dgm:pt>
    <dgm:pt modelId="{8FAFA3CE-F71E-4893-A078-F983D19F300D}" type="pres">
      <dgm:prSet presAssocID="{F6B5A102-8EEB-4B7A-9E63-A164360D1567}" presName="tx2" presStyleLbl="revTx" presStyleIdx="3" presStyleCnt="4"/>
      <dgm:spPr/>
    </dgm:pt>
    <dgm:pt modelId="{28D4AAC6-2B8B-41B3-9E1C-BFF65D9EB9C6}" type="pres">
      <dgm:prSet presAssocID="{F6B5A102-8EEB-4B7A-9E63-A164360D1567}" presName="vert2" presStyleCnt="0"/>
      <dgm:spPr/>
    </dgm:pt>
    <dgm:pt modelId="{C47F8773-50C6-4CCF-BD93-59E57376F7BC}" type="pres">
      <dgm:prSet presAssocID="{F6B5A102-8EEB-4B7A-9E63-A164360D1567}" presName="thinLine2b" presStyleLbl="callout" presStyleIdx="2" presStyleCnt="3"/>
      <dgm:spPr/>
    </dgm:pt>
    <dgm:pt modelId="{DC8FD82B-2EE4-4333-9E29-4DDCCED98465}" type="pres">
      <dgm:prSet presAssocID="{F6B5A102-8EEB-4B7A-9E63-A164360D1567}" presName="vertSpace2b" presStyleCnt="0"/>
      <dgm:spPr/>
    </dgm:pt>
  </dgm:ptLst>
  <dgm:cxnLst>
    <dgm:cxn modelId="{6403B102-AB45-4821-9481-8E74C37622BC}" type="presOf" srcId="{FDC9B557-ADD7-401F-955E-F309495E6A0F}" destId="{D927F134-9F4F-4E86-9A26-098A86F86D82}" srcOrd="0" destOrd="0" presId="urn:microsoft.com/office/officeart/2008/layout/LinedList"/>
    <dgm:cxn modelId="{7CCBCD06-FD18-4CB6-9A84-41B5B63DCFFF}" type="presOf" srcId="{E231AF72-7C12-4A8F-9670-90B36C2C1E30}" destId="{20C80C0F-9E45-4AEC-8C1A-C83A58E366D3}" srcOrd="0" destOrd="0" presId="urn:microsoft.com/office/officeart/2008/layout/LinedList"/>
    <dgm:cxn modelId="{E49FD462-E9E9-4DA4-B48C-4D3989C43DCB}" type="presOf" srcId="{F6B5A102-8EEB-4B7A-9E63-A164360D1567}" destId="{8FAFA3CE-F71E-4893-A078-F983D19F300D}" srcOrd="0" destOrd="0" presId="urn:microsoft.com/office/officeart/2008/layout/LinedList"/>
    <dgm:cxn modelId="{DEEB858D-CA22-408D-BD9A-68C8B7EAF0B2}" srcId="{FDC9B557-ADD7-401F-955E-F309495E6A0F}" destId="{445357B1-4278-44DA-AD07-C6346EB3FE91}" srcOrd="1" destOrd="0" parTransId="{89BB4A23-D30A-447F-8776-502AA3581E6C}" sibTransId="{D6210C22-F92A-404F-A064-37571BCC0533}"/>
    <dgm:cxn modelId="{8DFFF7B2-3B2B-4934-A43F-48C3B5642801}" type="presOf" srcId="{445357B1-4278-44DA-AD07-C6346EB3FE91}" destId="{A40F8899-4E78-46A9-B134-6608E2C48532}" srcOrd="0" destOrd="0" presId="urn:microsoft.com/office/officeart/2008/layout/LinedList"/>
    <dgm:cxn modelId="{CABD3FB7-67C4-4DA9-8731-782588CCF61D}" srcId="{FDC9B557-ADD7-401F-955E-F309495E6A0F}" destId="{F6B5A102-8EEB-4B7A-9E63-A164360D1567}" srcOrd="2" destOrd="0" parTransId="{064161CB-020D-4091-BEF7-1B117366A605}" sibTransId="{ACC64690-A870-4DAD-8539-153DF33922A0}"/>
    <dgm:cxn modelId="{B41E99C0-2D04-4BA2-A0B5-785EE56D9E4E}" srcId="{2D3DF483-0554-4213-80D1-958E60F96FB7}" destId="{FDC9B557-ADD7-401F-955E-F309495E6A0F}" srcOrd="0" destOrd="0" parTransId="{EDA8A128-133C-4828-B4F7-DE825D326284}" sibTransId="{2B2A39AF-DA05-490B-843E-AB62A46DE375}"/>
    <dgm:cxn modelId="{99B705C7-E73D-46A8-8DDA-5E10A9869DD7}" type="presOf" srcId="{2D3DF483-0554-4213-80D1-958E60F96FB7}" destId="{E4CE621C-BC0A-4FFA-9177-9FC9873CE571}" srcOrd="0" destOrd="0" presId="urn:microsoft.com/office/officeart/2008/layout/LinedList"/>
    <dgm:cxn modelId="{FBDEDBD3-31DD-4FD0-8CE2-EBD867148CA6}" srcId="{FDC9B557-ADD7-401F-955E-F309495E6A0F}" destId="{E231AF72-7C12-4A8F-9670-90B36C2C1E30}" srcOrd="0" destOrd="0" parTransId="{D143ADD8-8ED0-49CD-A985-E68506D783FF}" sibTransId="{71430C50-D03E-4098-8E9E-45262F6F04EF}"/>
    <dgm:cxn modelId="{EA4B30C8-1B47-4D3C-B504-8EFC29FD4ECC}" type="presParOf" srcId="{E4CE621C-BC0A-4FFA-9177-9FC9873CE571}" destId="{341E9879-C16B-45B3-9857-098EA9CC8126}" srcOrd="0" destOrd="0" presId="urn:microsoft.com/office/officeart/2008/layout/LinedList"/>
    <dgm:cxn modelId="{303C64AE-B7FE-42E0-8868-2C02D4100D1A}" type="presParOf" srcId="{E4CE621C-BC0A-4FFA-9177-9FC9873CE571}" destId="{6D5B7864-E32A-4E39-AAD5-43267A2DF38D}" srcOrd="1" destOrd="0" presId="urn:microsoft.com/office/officeart/2008/layout/LinedList"/>
    <dgm:cxn modelId="{9758DB83-0AB2-4A24-B486-5201BE16E990}" type="presParOf" srcId="{6D5B7864-E32A-4E39-AAD5-43267A2DF38D}" destId="{D927F134-9F4F-4E86-9A26-098A86F86D82}" srcOrd="0" destOrd="0" presId="urn:microsoft.com/office/officeart/2008/layout/LinedList"/>
    <dgm:cxn modelId="{B9814DEB-13D5-4923-8614-799BA5588B37}" type="presParOf" srcId="{6D5B7864-E32A-4E39-AAD5-43267A2DF38D}" destId="{567DCD3C-7853-4FE6-87B9-A66F3A6EBA83}" srcOrd="1" destOrd="0" presId="urn:microsoft.com/office/officeart/2008/layout/LinedList"/>
    <dgm:cxn modelId="{A60DD07A-3BAE-4F02-AA87-DF114157B31A}" type="presParOf" srcId="{567DCD3C-7853-4FE6-87B9-A66F3A6EBA83}" destId="{88613740-9BD1-479E-B863-E02577E88668}" srcOrd="0" destOrd="0" presId="urn:microsoft.com/office/officeart/2008/layout/LinedList"/>
    <dgm:cxn modelId="{C8474F90-59EE-403A-ACD4-54D9C898DB98}" type="presParOf" srcId="{567DCD3C-7853-4FE6-87B9-A66F3A6EBA83}" destId="{29009C45-9AE6-4F50-90D6-5F51BB629B17}" srcOrd="1" destOrd="0" presId="urn:microsoft.com/office/officeart/2008/layout/LinedList"/>
    <dgm:cxn modelId="{4FF9B83F-2037-4071-AC76-720B05B65C9C}" type="presParOf" srcId="{29009C45-9AE6-4F50-90D6-5F51BB629B17}" destId="{0A9F3CCA-CBFE-4106-BBB3-603BED1429C8}" srcOrd="0" destOrd="0" presId="urn:microsoft.com/office/officeart/2008/layout/LinedList"/>
    <dgm:cxn modelId="{803228CF-9BD2-4F0A-BE84-2A7D77403CB0}" type="presParOf" srcId="{29009C45-9AE6-4F50-90D6-5F51BB629B17}" destId="{20C80C0F-9E45-4AEC-8C1A-C83A58E366D3}" srcOrd="1" destOrd="0" presId="urn:microsoft.com/office/officeart/2008/layout/LinedList"/>
    <dgm:cxn modelId="{18D271D1-9556-41E4-B23F-82AEF1F64783}" type="presParOf" srcId="{29009C45-9AE6-4F50-90D6-5F51BB629B17}" destId="{B2C54514-2270-478C-A4A1-82C79D5B148C}" srcOrd="2" destOrd="0" presId="urn:microsoft.com/office/officeart/2008/layout/LinedList"/>
    <dgm:cxn modelId="{DE9FF70E-19B5-40B6-BB80-0F36E6EB2A77}" type="presParOf" srcId="{567DCD3C-7853-4FE6-87B9-A66F3A6EBA83}" destId="{4486CA68-8124-4925-8F97-B19AAA456A7F}" srcOrd="2" destOrd="0" presId="urn:microsoft.com/office/officeart/2008/layout/LinedList"/>
    <dgm:cxn modelId="{02A19E11-1E57-4EF4-BA71-9D2206D89957}" type="presParOf" srcId="{567DCD3C-7853-4FE6-87B9-A66F3A6EBA83}" destId="{D69D265D-B39B-4AFF-BD3D-E8BBF6D19276}" srcOrd="3" destOrd="0" presId="urn:microsoft.com/office/officeart/2008/layout/LinedList"/>
    <dgm:cxn modelId="{FE015EFF-CAB6-4FDC-89A3-71E082AD93B5}" type="presParOf" srcId="{567DCD3C-7853-4FE6-87B9-A66F3A6EBA83}" destId="{A438D2CF-DB98-431C-81D3-7F20975048CA}" srcOrd="4" destOrd="0" presId="urn:microsoft.com/office/officeart/2008/layout/LinedList"/>
    <dgm:cxn modelId="{7A69053C-4D48-4F13-8F91-1C9D43AECD4F}" type="presParOf" srcId="{A438D2CF-DB98-431C-81D3-7F20975048CA}" destId="{5265827C-54A0-46B9-A844-68857BDF9FC8}" srcOrd="0" destOrd="0" presId="urn:microsoft.com/office/officeart/2008/layout/LinedList"/>
    <dgm:cxn modelId="{2CD8B0F8-8630-4CC6-8870-00435EEBBFDC}" type="presParOf" srcId="{A438D2CF-DB98-431C-81D3-7F20975048CA}" destId="{A40F8899-4E78-46A9-B134-6608E2C48532}" srcOrd="1" destOrd="0" presId="urn:microsoft.com/office/officeart/2008/layout/LinedList"/>
    <dgm:cxn modelId="{3F10C707-1BC3-4FFC-8CB3-A5E8BF4B5C0C}" type="presParOf" srcId="{A438D2CF-DB98-431C-81D3-7F20975048CA}" destId="{8D886708-EF4D-4257-BDA2-DFD31D63A4B3}" srcOrd="2" destOrd="0" presId="urn:microsoft.com/office/officeart/2008/layout/LinedList"/>
    <dgm:cxn modelId="{84BF4015-7FE2-4BDF-A1F0-42B5F0C18FB1}" type="presParOf" srcId="{567DCD3C-7853-4FE6-87B9-A66F3A6EBA83}" destId="{4E3C2274-7B10-4FCD-9F25-744E3D98174B}" srcOrd="5" destOrd="0" presId="urn:microsoft.com/office/officeart/2008/layout/LinedList"/>
    <dgm:cxn modelId="{CF805522-391A-4311-838E-6BD0F11E7D2A}" type="presParOf" srcId="{567DCD3C-7853-4FE6-87B9-A66F3A6EBA83}" destId="{655DCA73-7D49-4CC3-8992-FEE697570A4A}" srcOrd="6" destOrd="0" presId="urn:microsoft.com/office/officeart/2008/layout/LinedList"/>
    <dgm:cxn modelId="{0AB3E513-3453-43E8-B83A-ED473D9B21F7}" type="presParOf" srcId="{567DCD3C-7853-4FE6-87B9-A66F3A6EBA83}" destId="{5C256753-727A-4D16-9A6F-B1C7319DDD70}" srcOrd="7" destOrd="0" presId="urn:microsoft.com/office/officeart/2008/layout/LinedList"/>
    <dgm:cxn modelId="{AE85551C-2411-460E-A27D-78CC7E61F185}" type="presParOf" srcId="{5C256753-727A-4D16-9A6F-B1C7319DDD70}" destId="{E7DC19CC-69A7-4FEA-A06D-B1237A07A5B9}" srcOrd="0" destOrd="0" presId="urn:microsoft.com/office/officeart/2008/layout/LinedList"/>
    <dgm:cxn modelId="{4D8D2D95-74EE-45A0-80D7-C3DB7966EC7A}" type="presParOf" srcId="{5C256753-727A-4D16-9A6F-B1C7319DDD70}" destId="{8FAFA3CE-F71E-4893-A078-F983D19F300D}" srcOrd="1" destOrd="0" presId="urn:microsoft.com/office/officeart/2008/layout/LinedList"/>
    <dgm:cxn modelId="{22FB9B4E-4BC6-47F7-8EF6-C3A9305021BE}" type="presParOf" srcId="{5C256753-727A-4D16-9A6F-B1C7319DDD70}" destId="{28D4AAC6-2B8B-41B3-9E1C-BFF65D9EB9C6}" srcOrd="2" destOrd="0" presId="urn:microsoft.com/office/officeart/2008/layout/LinedList"/>
    <dgm:cxn modelId="{E71CA88C-ADC1-4028-BB09-686D33861BEA}" type="presParOf" srcId="{567DCD3C-7853-4FE6-87B9-A66F3A6EBA83}" destId="{C47F8773-50C6-4CCF-BD93-59E57376F7BC}" srcOrd="8" destOrd="0" presId="urn:microsoft.com/office/officeart/2008/layout/LinedList"/>
    <dgm:cxn modelId="{9E1159FF-0925-4C46-8D09-250D42D888D6}" type="presParOf" srcId="{567DCD3C-7853-4FE6-87B9-A66F3A6EBA83}" destId="{DC8FD82B-2EE4-4333-9E29-4DDCCED9846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F483-0554-4213-80D1-958E60F96FB7}" type="doc">
      <dgm:prSet loTypeId="urn:microsoft.com/office/officeart/2008/layout/LinedList" loCatId="hierarchy" qsTypeId="urn:microsoft.com/office/officeart/2005/8/quickstyle/simple5#2" qsCatId="simple" csTypeId="urn:microsoft.com/office/officeart/2005/8/colors/accent1_4#2" csCatId="accent1" phldr="1"/>
      <dgm:spPr/>
      <dgm:t>
        <a:bodyPr/>
        <a:lstStyle/>
        <a:p>
          <a:endParaRPr lang="zh-CN" altLang="en-US"/>
        </a:p>
      </dgm:t>
    </dgm:pt>
    <dgm:pt modelId="{FDC9B557-ADD7-401F-955E-F309495E6A0F}">
      <dgm:prSet phldrT="[文本]"/>
      <dgm:spPr/>
      <dgm:t>
        <a:bodyPr/>
        <a:lstStyle/>
        <a:p>
          <a:r>
            <a:rPr lang="zh-CN" altLang="en-US" dirty="0">
              <a:latin typeface="隶书" panose="02010509060101010101" pitchFamily="49" charset="-122"/>
              <a:ea typeface="隶书" panose="02010509060101010101" pitchFamily="49" charset="-122"/>
            </a:rPr>
            <a:t>目录</a:t>
          </a:r>
        </a:p>
      </dgm:t>
    </dgm:pt>
    <dgm:pt modelId="{EDA8A128-133C-4828-B4F7-DE825D326284}" cxnId="{B41E99C0-2D04-4BA2-A0B5-785EE56D9E4E}" type="parTrans">
      <dgm:prSet/>
      <dgm:spPr/>
      <dgm:t>
        <a:bodyPr/>
        <a:lstStyle/>
        <a:p>
          <a:endParaRPr lang="zh-CN" altLang="en-US"/>
        </a:p>
      </dgm:t>
    </dgm:pt>
    <dgm:pt modelId="{2B2A39AF-DA05-490B-843E-AB62A46DE375}" cxnId="{B41E99C0-2D04-4BA2-A0B5-785EE56D9E4E}" type="sibTrans">
      <dgm:prSet/>
      <dgm:spPr/>
      <dgm:t>
        <a:bodyPr/>
        <a:lstStyle/>
        <a:p>
          <a:endParaRPr lang="zh-CN" altLang="en-US"/>
        </a:p>
      </dgm:t>
    </dgm:pt>
    <dgm:pt modelId="{E231AF72-7C12-4A8F-9670-90B36C2C1E30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rPr>
            <a:t>线性规划概念及数学模型</a:t>
          </a:r>
          <a:endParaRPr lang="en-US" altLang="zh-CN" sz="3600" b="1" dirty="0">
            <a:latin typeface="隶书" panose="02010509060101010101" pitchFamily="49" charset="-122"/>
            <a:ea typeface="隶书" panose="02010509060101010101" pitchFamily="49" charset="-122"/>
          </a:endParaRPr>
        </a:p>
      </dgm:t>
    </dgm:pt>
    <dgm:pt modelId="{D143ADD8-8ED0-49CD-A985-E68506D783FF}" cxnId="{FBDEDBD3-31DD-4FD0-8CE2-EBD867148CA6}" type="parTrans">
      <dgm:prSet/>
      <dgm:spPr/>
      <dgm:t>
        <a:bodyPr/>
        <a:lstStyle/>
        <a:p>
          <a:endParaRPr lang="zh-CN" altLang="en-US"/>
        </a:p>
      </dgm:t>
    </dgm:pt>
    <dgm:pt modelId="{71430C50-D03E-4098-8E9E-45262F6F04EF}" cxnId="{FBDEDBD3-31DD-4FD0-8CE2-EBD867148CA6}" type="sibTrans">
      <dgm:prSet/>
      <dgm:spPr/>
      <dgm:t>
        <a:bodyPr/>
        <a:lstStyle/>
        <a:p>
          <a:endParaRPr lang="zh-CN" altLang="en-US"/>
        </a:p>
      </dgm:t>
    </dgm:pt>
    <dgm:pt modelId="{445357B1-4278-44DA-AD07-C6346EB3FE91}">
      <dgm:prSet phldrT="[文本]" custT="1"/>
      <dgm:spPr/>
      <dgm:t>
        <a:bodyPr/>
        <a:lstStyle/>
        <a:p>
          <a:r>
            <a: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rPr>
            <a:t>线性规划的标准化</a:t>
          </a:r>
        </a:p>
      </dgm:t>
    </dgm:pt>
    <dgm:pt modelId="{89BB4A23-D30A-447F-8776-502AA3581E6C}" cxnId="{DEEB858D-CA22-408D-BD9A-68C8B7EAF0B2}" type="parTrans">
      <dgm:prSet/>
      <dgm:spPr/>
      <dgm:t>
        <a:bodyPr/>
        <a:lstStyle/>
        <a:p>
          <a:endParaRPr lang="zh-CN" altLang="en-US"/>
        </a:p>
      </dgm:t>
    </dgm:pt>
    <dgm:pt modelId="{D6210C22-F92A-404F-A064-37571BCC0533}" cxnId="{DEEB858D-CA22-408D-BD9A-68C8B7EAF0B2}" type="sibTrans">
      <dgm:prSet/>
      <dgm:spPr/>
      <dgm:t>
        <a:bodyPr/>
        <a:lstStyle/>
        <a:p>
          <a:endParaRPr lang="zh-CN" altLang="en-US"/>
        </a:p>
      </dgm:t>
    </dgm:pt>
    <dgm:pt modelId="{F6B5A102-8EEB-4B7A-9E63-A164360D1567}">
      <dgm:prSet phldrT="[文本]" custT="1"/>
      <dgm:spPr/>
      <dgm:t>
        <a:bodyPr/>
        <a:lstStyle/>
        <a:p>
          <a:r>
            <a: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rPr>
            <a:t>图解法求解</a:t>
          </a:r>
        </a:p>
      </dgm:t>
    </dgm:pt>
    <dgm:pt modelId="{064161CB-020D-4091-BEF7-1B117366A605}" cxnId="{CABD3FB7-67C4-4DA9-8731-782588CCF61D}" type="parTrans">
      <dgm:prSet/>
      <dgm:spPr/>
      <dgm:t>
        <a:bodyPr/>
        <a:lstStyle/>
        <a:p>
          <a:endParaRPr lang="zh-CN" altLang="en-US"/>
        </a:p>
      </dgm:t>
    </dgm:pt>
    <dgm:pt modelId="{ACC64690-A870-4DAD-8539-153DF33922A0}" cxnId="{CABD3FB7-67C4-4DA9-8731-782588CCF61D}" type="sibTrans">
      <dgm:prSet/>
      <dgm:spPr/>
      <dgm:t>
        <a:bodyPr/>
        <a:lstStyle/>
        <a:p>
          <a:endParaRPr lang="zh-CN" altLang="en-US"/>
        </a:p>
      </dgm:t>
    </dgm:pt>
    <dgm:pt modelId="{CCEA441F-C4A8-44DC-BCE8-069201B58D75}">
      <dgm:prSet phldrT="[文本]" custT="1"/>
      <dgm:spPr/>
      <dgm:t>
        <a:bodyPr/>
        <a:lstStyle/>
        <a:p>
          <a:r>
            <a: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rPr>
            <a:t>线性规划的基本性质</a:t>
          </a:r>
        </a:p>
      </dgm:t>
    </dgm:pt>
    <dgm:pt modelId="{814D1E20-3948-4E14-BD8B-00AB90F40F19}" cxnId="{3F079CC9-8896-4E75-9147-8121C3769E5A}" type="parTrans">
      <dgm:prSet/>
      <dgm:spPr/>
      <dgm:t>
        <a:bodyPr/>
        <a:lstStyle/>
        <a:p>
          <a:endParaRPr lang="zh-CN" altLang="en-US"/>
        </a:p>
      </dgm:t>
    </dgm:pt>
    <dgm:pt modelId="{177CF3C1-781D-4B84-98C7-F1C05D5AF87C}" cxnId="{3F079CC9-8896-4E75-9147-8121C3769E5A}" type="sibTrans">
      <dgm:prSet/>
      <dgm:spPr/>
      <dgm:t>
        <a:bodyPr/>
        <a:lstStyle/>
        <a:p>
          <a:endParaRPr lang="zh-CN" altLang="en-US"/>
        </a:p>
      </dgm:t>
    </dgm:pt>
    <dgm:pt modelId="{B4072FB7-5372-4E22-A026-1E03D00229EE}">
      <dgm:prSet phldrT="[文本]" custT="1"/>
      <dgm:spPr/>
      <dgm:t>
        <a:bodyPr/>
        <a:lstStyle/>
        <a:p>
          <a:r>
            <a: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rPr>
            <a:t>习题</a:t>
          </a:r>
        </a:p>
      </dgm:t>
    </dgm:pt>
    <dgm:pt modelId="{CBF7D904-CDF6-4F7C-9414-25C8CBDFE815}" cxnId="{C518657D-4474-4DF5-9BFE-9CACDB6F8E9E}" type="parTrans">
      <dgm:prSet/>
      <dgm:spPr/>
      <dgm:t>
        <a:bodyPr/>
        <a:lstStyle/>
        <a:p>
          <a:endParaRPr lang="zh-CN" altLang="en-US"/>
        </a:p>
      </dgm:t>
    </dgm:pt>
    <dgm:pt modelId="{B95C75F0-3936-4BA4-BDB5-F7C1764CFF17}" cxnId="{C518657D-4474-4DF5-9BFE-9CACDB6F8E9E}" type="sibTrans">
      <dgm:prSet/>
      <dgm:spPr/>
      <dgm:t>
        <a:bodyPr/>
        <a:lstStyle/>
        <a:p>
          <a:endParaRPr lang="zh-CN" altLang="en-US"/>
        </a:p>
      </dgm:t>
    </dgm:pt>
    <dgm:pt modelId="{E4CE621C-BC0A-4FFA-9177-9FC9873CE571}" type="pres">
      <dgm:prSet presAssocID="{2D3DF483-0554-4213-80D1-958E60F96FB7}" presName="vert0" presStyleCnt="0">
        <dgm:presLayoutVars>
          <dgm:dir/>
          <dgm:animOne val="branch"/>
          <dgm:animLvl val="lvl"/>
        </dgm:presLayoutVars>
      </dgm:prSet>
      <dgm:spPr/>
    </dgm:pt>
    <dgm:pt modelId="{341E9879-C16B-45B3-9857-098EA9CC8126}" type="pres">
      <dgm:prSet presAssocID="{FDC9B557-ADD7-401F-955E-F309495E6A0F}" presName="thickLine" presStyleLbl="alignNode1" presStyleIdx="0" presStyleCnt="1"/>
      <dgm:spPr/>
    </dgm:pt>
    <dgm:pt modelId="{6D5B7864-E32A-4E39-AAD5-43267A2DF38D}" type="pres">
      <dgm:prSet presAssocID="{FDC9B557-ADD7-401F-955E-F309495E6A0F}" presName="horz1" presStyleCnt="0"/>
      <dgm:spPr/>
    </dgm:pt>
    <dgm:pt modelId="{D927F134-9F4F-4E86-9A26-098A86F86D82}" type="pres">
      <dgm:prSet presAssocID="{FDC9B557-ADD7-401F-955E-F309495E6A0F}" presName="tx1" presStyleLbl="revTx" presStyleIdx="0" presStyleCnt="6" custLinFactNeighborX="383" custLinFactNeighborY="15559"/>
      <dgm:spPr/>
    </dgm:pt>
    <dgm:pt modelId="{567DCD3C-7853-4FE6-87B9-A66F3A6EBA83}" type="pres">
      <dgm:prSet presAssocID="{FDC9B557-ADD7-401F-955E-F309495E6A0F}" presName="vert1" presStyleCnt="0"/>
      <dgm:spPr/>
    </dgm:pt>
    <dgm:pt modelId="{88613740-9BD1-479E-B863-E02577E88668}" type="pres">
      <dgm:prSet presAssocID="{E231AF72-7C12-4A8F-9670-90B36C2C1E30}" presName="vertSpace2a" presStyleCnt="0"/>
      <dgm:spPr/>
    </dgm:pt>
    <dgm:pt modelId="{29009C45-9AE6-4F50-90D6-5F51BB629B17}" type="pres">
      <dgm:prSet presAssocID="{E231AF72-7C12-4A8F-9670-90B36C2C1E30}" presName="horz2" presStyleCnt="0"/>
      <dgm:spPr/>
    </dgm:pt>
    <dgm:pt modelId="{0A9F3CCA-CBFE-4106-BBB3-603BED1429C8}" type="pres">
      <dgm:prSet presAssocID="{E231AF72-7C12-4A8F-9670-90B36C2C1E30}" presName="horzSpace2" presStyleCnt="0"/>
      <dgm:spPr/>
    </dgm:pt>
    <dgm:pt modelId="{20C80C0F-9E45-4AEC-8C1A-C83A58E366D3}" type="pres">
      <dgm:prSet presAssocID="{E231AF72-7C12-4A8F-9670-90B36C2C1E30}" presName="tx2" presStyleLbl="revTx" presStyleIdx="1" presStyleCnt="6"/>
      <dgm:spPr/>
    </dgm:pt>
    <dgm:pt modelId="{B2C54514-2270-478C-A4A1-82C79D5B148C}" type="pres">
      <dgm:prSet presAssocID="{E231AF72-7C12-4A8F-9670-90B36C2C1E30}" presName="vert2" presStyleCnt="0"/>
      <dgm:spPr/>
    </dgm:pt>
    <dgm:pt modelId="{4486CA68-8124-4925-8F97-B19AAA456A7F}" type="pres">
      <dgm:prSet presAssocID="{E231AF72-7C12-4A8F-9670-90B36C2C1E30}" presName="thinLine2b" presStyleLbl="callout" presStyleIdx="0" presStyleCnt="5"/>
      <dgm:spPr/>
    </dgm:pt>
    <dgm:pt modelId="{D69D265D-B39B-4AFF-BD3D-E8BBF6D19276}" type="pres">
      <dgm:prSet presAssocID="{E231AF72-7C12-4A8F-9670-90B36C2C1E30}" presName="vertSpace2b" presStyleCnt="0"/>
      <dgm:spPr/>
    </dgm:pt>
    <dgm:pt modelId="{A438D2CF-DB98-431C-81D3-7F20975048CA}" type="pres">
      <dgm:prSet presAssocID="{445357B1-4278-44DA-AD07-C6346EB3FE91}" presName="horz2" presStyleCnt="0"/>
      <dgm:spPr/>
    </dgm:pt>
    <dgm:pt modelId="{5265827C-54A0-46B9-A844-68857BDF9FC8}" type="pres">
      <dgm:prSet presAssocID="{445357B1-4278-44DA-AD07-C6346EB3FE91}" presName="horzSpace2" presStyleCnt="0"/>
      <dgm:spPr/>
    </dgm:pt>
    <dgm:pt modelId="{A40F8899-4E78-46A9-B134-6608E2C48532}" type="pres">
      <dgm:prSet presAssocID="{445357B1-4278-44DA-AD07-C6346EB3FE91}" presName="tx2" presStyleLbl="revTx" presStyleIdx="2" presStyleCnt="6"/>
      <dgm:spPr/>
    </dgm:pt>
    <dgm:pt modelId="{8D886708-EF4D-4257-BDA2-DFD31D63A4B3}" type="pres">
      <dgm:prSet presAssocID="{445357B1-4278-44DA-AD07-C6346EB3FE91}" presName="vert2" presStyleCnt="0"/>
      <dgm:spPr/>
    </dgm:pt>
    <dgm:pt modelId="{4E3C2274-7B10-4FCD-9F25-744E3D98174B}" type="pres">
      <dgm:prSet presAssocID="{445357B1-4278-44DA-AD07-C6346EB3FE91}" presName="thinLine2b" presStyleLbl="callout" presStyleIdx="1" presStyleCnt="5"/>
      <dgm:spPr/>
    </dgm:pt>
    <dgm:pt modelId="{655DCA73-7D49-4CC3-8992-FEE697570A4A}" type="pres">
      <dgm:prSet presAssocID="{445357B1-4278-44DA-AD07-C6346EB3FE91}" presName="vertSpace2b" presStyleCnt="0"/>
      <dgm:spPr/>
    </dgm:pt>
    <dgm:pt modelId="{5C256753-727A-4D16-9A6F-B1C7319DDD70}" type="pres">
      <dgm:prSet presAssocID="{F6B5A102-8EEB-4B7A-9E63-A164360D1567}" presName="horz2" presStyleCnt="0"/>
      <dgm:spPr/>
    </dgm:pt>
    <dgm:pt modelId="{E7DC19CC-69A7-4FEA-A06D-B1237A07A5B9}" type="pres">
      <dgm:prSet presAssocID="{F6B5A102-8EEB-4B7A-9E63-A164360D1567}" presName="horzSpace2" presStyleCnt="0"/>
      <dgm:spPr/>
    </dgm:pt>
    <dgm:pt modelId="{8FAFA3CE-F71E-4893-A078-F983D19F300D}" type="pres">
      <dgm:prSet presAssocID="{F6B5A102-8EEB-4B7A-9E63-A164360D1567}" presName="tx2" presStyleLbl="revTx" presStyleIdx="3" presStyleCnt="6"/>
      <dgm:spPr/>
    </dgm:pt>
    <dgm:pt modelId="{28D4AAC6-2B8B-41B3-9E1C-BFF65D9EB9C6}" type="pres">
      <dgm:prSet presAssocID="{F6B5A102-8EEB-4B7A-9E63-A164360D1567}" presName="vert2" presStyleCnt="0"/>
      <dgm:spPr/>
    </dgm:pt>
    <dgm:pt modelId="{C47F8773-50C6-4CCF-BD93-59E57376F7BC}" type="pres">
      <dgm:prSet presAssocID="{F6B5A102-8EEB-4B7A-9E63-A164360D1567}" presName="thinLine2b" presStyleLbl="callout" presStyleIdx="2" presStyleCnt="5"/>
      <dgm:spPr/>
    </dgm:pt>
    <dgm:pt modelId="{DC8FD82B-2EE4-4333-9E29-4DDCCED98465}" type="pres">
      <dgm:prSet presAssocID="{F6B5A102-8EEB-4B7A-9E63-A164360D1567}" presName="vertSpace2b" presStyleCnt="0"/>
      <dgm:spPr/>
    </dgm:pt>
    <dgm:pt modelId="{32CD6B81-D412-4CFC-916D-930159EE4B34}" type="pres">
      <dgm:prSet presAssocID="{CCEA441F-C4A8-44DC-BCE8-069201B58D75}" presName="horz2" presStyleCnt="0"/>
      <dgm:spPr/>
    </dgm:pt>
    <dgm:pt modelId="{C7546B1C-DA0F-4250-B9BB-8BA67BC905A1}" type="pres">
      <dgm:prSet presAssocID="{CCEA441F-C4A8-44DC-BCE8-069201B58D75}" presName="horzSpace2" presStyleCnt="0"/>
      <dgm:spPr/>
    </dgm:pt>
    <dgm:pt modelId="{23DA42A8-B42D-4467-85FF-4CAE9D7E8B8A}" type="pres">
      <dgm:prSet presAssocID="{CCEA441F-C4A8-44DC-BCE8-069201B58D75}" presName="tx2" presStyleLbl="revTx" presStyleIdx="4" presStyleCnt="6"/>
      <dgm:spPr/>
    </dgm:pt>
    <dgm:pt modelId="{967924F6-D8E8-4C78-BC3C-F1C2E3D890DF}" type="pres">
      <dgm:prSet presAssocID="{CCEA441F-C4A8-44DC-BCE8-069201B58D75}" presName="vert2" presStyleCnt="0"/>
      <dgm:spPr/>
    </dgm:pt>
    <dgm:pt modelId="{007396E1-11DB-4FA6-AB64-3AE1EA64B245}" type="pres">
      <dgm:prSet presAssocID="{CCEA441F-C4A8-44DC-BCE8-069201B58D75}" presName="thinLine2b" presStyleLbl="callout" presStyleIdx="3" presStyleCnt="5"/>
      <dgm:spPr/>
    </dgm:pt>
    <dgm:pt modelId="{9AE5BAD1-0B09-4E0C-8C07-819B549E3412}" type="pres">
      <dgm:prSet presAssocID="{CCEA441F-C4A8-44DC-BCE8-069201B58D75}" presName="vertSpace2b" presStyleCnt="0"/>
      <dgm:spPr/>
    </dgm:pt>
    <dgm:pt modelId="{54CB570D-E45F-41E4-825A-FD39A181D221}" type="pres">
      <dgm:prSet presAssocID="{B4072FB7-5372-4E22-A026-1E03D00229EE}" presName="horz2" presStyleCnt="0"/>
      <dgm:spPr/>
    </dgm:pt>
    <dgm:pt modelId="{55FD5412-A1DA-4C6F-9A1A-F8A7AD405149}" type="pres">
      <dgm:prSet presAssocID="{B4072FB7-5372-4E22-A026-1E03D00229EE}" presName="horzSpace2" presStyleCnt="0"/>
      <dgm:spPr/>
    </dgm:pt>
    <dgm:pt modelId="{1EE59ACE-8506-4FA3-909E-D21C27A94673}" type="pres">
      <dgm:prSet presAssocID="{B4072FB7-5372-4E22-A026-1E03D00229EE}" presName="tx2" presStyleLbl="revTx" presStyleIdx="5" presStyleCnt="6"/>
      <dgm:spPr/>
    </dgm:pt>
    <dgm:pt modelId="{629DA8E3-90BE-412C-AB39-C38D69953330}" type="pres">
      <dgm:prSet presAssocID="{B4072FB7-5372-4E22-A026-1E03D00229EE}" presName="vert2" presStyleCnt="0"/>
      <dgm:spPr/>
    </dgm:pt>
    <dgm:pt modelId="{A915B45F-EF0D-41AE-A389-49DE757AED9B}" type="pres">
      <dgm:prSet presAssocID="{B4072FB7-5372-4E22-A026-1E03D00229EE}" presName="thinLine2b" presStyleLbl="callout" presStyleIdx="4" presStyleCnt="5"/>
      <dgm:spPr/>
    </dgm:pt>
    <dgm:pt modelId="{6F69A8C0-0D39-4B85-9F51-B06FAE4F68F9}" type="pres">
      <dgm:prSet presAssocID="{B4072FB7-5372-4E22-A026-1E03D00229EE}" presName="vertSpace2b" presStyleCnt="0"/>
      <dgm:spPr/>
    </dgm:pt>
  </dgm:ptLst>
  <dgm:cxnLst>
    <dgm:cxn modelId="{6403B102-AB45-4821-9481-8E74C37622BC}" type="presOf" srcId="{FDC9B557-ADD7-401F-955E-F309495E6A0F}" destId="{D927F134-9F4F-4E86-9A26-098A86F86D82}" srcOrd="0" destOrd="0" presId="urn:microsoft.com/office/officeart/2008/layout/LinedList"/>
    <dgm:cxn modelId="{7CCBCD06-FD18-4CB6-9A84-41B5B63DCFFF}" type="presOf" srcId="{E231AF72-7C12-4A8F-9670-90B36C2C1E30}" destId="{20C80C0F-9E45-4AEC-8C1A-C83A58E366D3}" srcOrd="0" destOrd="0" presId="urn:microsoft.com/office/officeart/2008/layout/LinedList"/>
    <dgm:cxn modelId="{E49FD462-E9E9-4DA4-B48C-4D3989C43DCB}" type="presOf" srcId="{F6B5A102-8EEB-4B7A-9E63-A164360D1567}" destId="{8FAFA3CE-F71E-4893-A078-F983D19F300D}" srcOrd="0" destOrd="0" presId="urn:microsoft.com/office/officeart/2008/layout/LinedList"/>
    <dgm:cxn modelId="{45D73C53-5828-48FB-90DA-426F54EC53CC}" type="presOf" srcId="{B4072FB7-5372-4E22-A026-1E03D00229EE}" destId="{1EE59ACE-8506-4FA3-909E-D21C27A94673}" srcOrd="0" destOrd="0" presId="urn:microsoft.com/office/officeart/2008/layout/LinedList"/>
    <dgm:cxn modelId="{C518657D-4474-4DF5-9BFE-9CACDB6F8E9E}" srcId="{FDC9B557-ADD7-401F-955E-F309495E6A0F}" destId="{B4072FB7-5372-4E22-A026-1E03D00229EE}" srcOrd="4" destOrd="0" parTransId="{CBF7D904-CDF6-4F7C-9414-25C8CBDFE815}" sibTransId="{B95C75F0-3936-4BA4-BDB5-F7C1764CFF17}"/>
    <dgm:cxn modelId="{DEEB858D-CA22-408D-BD9A-68C8B7EAF0B2}" srcId="{FDC9B557-ADD7-401F-955E-F309495E6A0F}" destId="{445357B1-4278-44DA-AD07-C6346EB3FE91}" srcOrd="1" destOrd="0" parTransId="{89BB4A23-D30A-447F-8776-502AA3581E6C}" sibTransId="{D6210C22-F92A-404F-A064-37571BCC0533}"/>
    <dgm:cxn modelId="{AE3A2697-FF96-485A-9C90-78FDDF103593}" type="presOf" srcId="{CCEA441F-C4A8-44DC-BCE8-069201B58D75}" destId="{23DA42A8-B42D-4467-85FF-4CAE9D7E8B8A}" srcOrd="0" destOrd="0" presId="urn:microsoft.com/office/officeart/2008/layout/LinedList"/>
    <dgm:cxn modelId="{8DFFF7B2-3B2B-4934-A43F-48C3B5642801}" type="presOf" srcId="{445357B1-4278-44DA-AD07-C6346EB3FE91}" destId="{A40F8899-4E78-46A9-B134-6608E2C48532}" srcOrd="0" destOrd="0" presId="urn:microsoft.com/office/officeart/2008/layout/LinedList"/>
    <dgm:cxn modelId="{CABD3FB7-67C4-4DA9-8731-782588CCF61D}" srcId="{FDC9B557-ADD7-401F-955E-F309495E6A0F}" destId="{F6B5A102-8EEB-4B7A-9E63-A164360D1567}" srcOrd="2" destOrd="0" parTransId="{064161CB-020D-4091-BEF7-1B117366A605}" sibTransId="{ACC64690-A870-4DAD-8539-153DF33922A0}"/>
    <dgm:cxn modelId="{B41E99C0-2D04-4BA2-A0B5-785EE56D9E4E}" srcId="{2D3DF483-0554-4213-80D1-958E60F96FB7}" destId="{FDC9B557-ADD7-401F-955E-F309495E6A0F}" srcOrd="0" destOrd="0" parTransId="{EDA8A128-133C-4828-B4F7-DE825D326284}" sibTransId="{2B2A39AF-DA05-490B-843E-AB62A46DE375}"/>
    <dgm:cxn modelId="{99B705C7-E73D-46A8-8DDA-5E10A9869DD7}" type="presOf" srcId="{2D3DF483-0554-4213-80D1-958E60F96FB7}" destId="{E4CE621C-BC0A-4FFA-9177-9FC9873CE571}" srcOrd="0" destOrd="0" presId="urn:microsoft.com/office/officeart/2008/layout/LinedList"/>
    <dgm:cxn modelId="{3F079CC9-8896-4E75-9147-8121C3769E5A}" srcId="{FDC9B557-ADD7-401F-955E-F309495E6A0F}" destId="{CCEA441F-C4A8-44DC-BCE8-069201B58D75}" srcOrd="3" destOrd="0" parTransId="{814D1E20-3948-4E14-BD8B-00AB90F40F19}" sibTransId="{177CF3C1-781D-4B84-98C7-F1C05D5AF87C}"/>
    <dgm:cxn modelId="{FBDEDBD3-31DD-4FD0-8CE2-EBD867148CA6}" srcId="{FDC9B557-ADD7-401F-955E-F309495E6A0F}" destId="{E231AF72-7C12-4A8F-9670-90B36C2C1E30}" srcOrd="0" destOrd="0" parTransId="{D143ADD8-8ED0-49CD-A985-E68506D783FF}" sibTransId="{71430C50-D03E-4098-8E9E-45262F6F04EF}"/>
    <dgm:cxn modelId="{EA4B30C8-1B47-4D3C-B504-8EFC29FD4ECC}" type="presParOf" srcId="{E4CE621C-BC0A-4FFA-9177-9FC9873CE571}" destId="{341E9879-C16B-45B3-9857-098EA9CC8126}" srcOrd="0" destOrd="0" presId="urn:microsoft.com/office/officeart/2008/layout/LinedList"/>
    <dgm:cxn modelId="{303C64AE-B7FE-42E0-8868-2C02D4100D1A}" type="presParOf" srcId="{E4CE621C-BC0A-4FFA-9177-9FC9873CE571}" destId="{6D5B7864-E32A-4E39-AAD5-43267A2DF38D}" srcOrd="1" destOrd="0" presId="urn:microsoft.com/office/officeart/2008/layout/LinedList"/>
    <dgm:cxn modelId="{9758DB83-0AB2-4A24-B486-5201BE16E990}" type="presParOf" srcId="{6D5B7864-E32A-4E39-AAD5-43267A2DF38D}" destId="{D927F134-9F4F-4E86-9A26-098A86F86D82}" srcOrd="0" destOrd="0" presId="urn:microsoft.com/office/officeart/2008/layout/LinedList"/>
    <dgm:cxn modelId="{B9814DEB-13D5-4923-8614-799BA5588B37}" type="presParOf" srcId="{6D5B7864-E32A-4E39-AAD5-43267A2DF38D}" destId="{567DCD3C-7853-4FE6-87B9-A66F3A6EBA83}" srcOrd="1" destOrd="0" presId="urn:microsoft.com/office/officeart/2008/layout/LinedList"/>
    <dgm:cxn modelId="{A60DD07A-3BAE-4F02-AA87-DF114157B31A}" type="presParOf" srcId="{567DCD3C-7853-4FE6-87B9-A66F3A6EBA83}" destId="{88613740-9BD1-479E-B863-E02577E88668}" srcOrd="0" destOrd="0" presId="urn:microsoft.com/office/officeart/2008/layout/LinedList"/>
    <dgm:cxn modelId="{C8474F90-59EE-403A-ACD4-54D9C898DB98}" type="presParOf" srcId="{567DCD3C-7853-4FE6-87B9-A66F3A6EBA83}" destId="{29009C45-9AE6-4F50-90D6-5F51BB629B17}" srcOrd="1" destOrd="0" presId="urn:microsoft.com/office/officeart/2008/layout/LinedList"/>
    <dgm:cxn modelId="{4FF9B83F-2037-4071-AC76-720B05B65C9C}" type="presParOf" srcId="{29009C45-9AE6-4F50-90D6-5F51BB629B17}" destId="{0A9F3CCA-CBFE-4106-BBB3-603BED1429C8}" srcOrd="0" destOrd="0" presId="urn:microsoft.com/office/officeart/2008/layout/LinedList"/>
    <dgm:cxn modelId="{803228CF-9BD2-4F0A-BE84-2A7D77403CB0}" type="presParOf" srcId="{29009C45-9AE6-4F50-90D6-5F51BB629B17}" destId="{20C80C0F-9E45-4AEC-8C1A-C83A58E366D3}" srcOrd="1" destOrd="0" presId="urn:microsoft.com/office/officeart/2008/layout/LinedList"/>
    <dgm:cxn modelId="{18D271D1-9556-41E4-B23F-82AEF1F64783}" type="presParOf" srcId="{29009C45-9AE6-4F50-90D6-5F51BB629B17}" destId="{B2C54514-2270-478C-A4A1-82C79D5B148C}" srcOrd="2" destOrd="0" presId="urn:microsoft.com/office/officeart/2008/layout/LinedList"/>
    <dgm:cxn modelId="{DE9FF70E-19B5-40B6-BB80-0F36E6EB2A77}" type="presParOf" srcId="{567DCD3C-7853-4FE6-87B9-A66F3A6EBA83}" destId="{4486CA68-8124-4925-8F97-B19AAA456A7F}" srcOrd="2" destOrd="0" presId="urn:microsoft.com/office/officeart/2008/layout/LinedList"/>
    <dgm:cxn modelId="{02A19E11-1E57-4EF4-BA71-9D2206D89957}" type="presParOf" srcId="{567DCD3C-7853-4FE6-87B9-A66F3A6EBA83}" destId="{D69D265D-B39B-4AFF-BD3D-E8BBF6D19276}" srcOrd="3" destOrd="0" presId="urn:microsoft.com/office/officeart/2008/layout/LinedList"/>
    <dgm:cxn modelId="{FE015EFF-CAB6-4FDC-89A3-71E082AD93B5}" type="presParOf" srcId="{567DCD3C-7853-4FE6-87B9-A66F3A6EBA83}" destId="{A438D2CF-DB98-431C-81D3-7F20975048CA}" srcOrd="4" destOrd="0" presId="urn:microsoft.com/office/officeart/2008/layout/LinedList"/>
    <dgm:cxn modelId="{7A69053C-4D48-4F13-8F91-1C9D43AECD4F}" type="presParOf" srcId="{A438D2CF-DB98-431C-81D3-7F20975048CA}" destId="{5265827C-54A0-46B9-A844-68857BDF9FC8}" srcOrd="0" destOrd="0" presId="urn:microsoft.com/office/officeart/2008/layout/LinedList"/>
    <dgm:cxn modelId="{2CD8B0F8-8630-4CC6-8870-00435EEBBFDC}" type="presParOf" srcId="{A438D2CF-DB98-431C-81D3-7F20975048CA}" destId="{A40F8899-4E78-46A9-B134-6608E2C48532}" srcOrd="1" destOrd="0" presId="urn:microsoft.com/office/officeart/2008/layout/LinedList"/>
    <dgm:cxn modelId="{3F10C707-1BC3-4FFC-8CB3-A5E8BF4B5C0C}" type="presParOf" srcId="{A438D2CF-DB98-431C-81D3-7F20975048CA}" destId="{8D886708-EF4D-4257-BDA2-DFD31D63A4B3}" srcOrd="2" destOrd="0" presId="urn:microsoft.com/office/officeart/2008/layout/LinedList"/>
    <dgm:cxn modelId="{84BF4015-7FE2-4BDF-A1F0-42B5F0C18FB1}" type="presParOf" srcId="{567DCD3C-7853-4FE6-87B9-A66F3A6EBA83}" destId="{4E3C2274-7B10-4FCD-9F25-744E3D98174B}" srcOrd="5" destOrd="0" presId="urn:microsoft.com/office/officeart/2008/layout/LinedList"/>
    <dgm:cxn modelId="{CF805522-391A-4311-838E-6BD0F11E7D2A}" type="presParOf" srcId="{567DCD3C-7853-4FE6-87B9-A66F3A6EBA83}" destId="{655DCA73-7D49-4CC3-8992-FEE697570A4A}" srcOrd="6" destOrd="0" presId="urn:microsoft.com/office/officeart/2008/layout/LinedList"/>
    <dgm:cxn modelId="{0AB3E513-3453-43E8-B83A-ED473D9B21F7}" type="presParOf" srcId="{567DCD3C-7853-4FE6-87B9-A66F3A6EBA83}" destId="{5C256753-727A-4D16-9A6F-B1C7319DDD70}" srcOrd="7" destOrd="0" presId="urn:microsoft.com/office/officeart/2008/layout/LinedList"/>
    <dgm:cxn modelId="{AE85551C-2411-460E-A27D-78CC7E61F185}" type="presParOf" srcId="{5C256753-727A-4D16-9A6F-B1C7319DDD70}" destId="{E7DC19CC-69A7-4FEA-A06D-B1237A07A5B9}" srcOrd="0" destOrd="0" presId="urn:microsoft.com/office/officeart/2008/layout/LinedList"/>
    <dgm:cxn modelId="{4D8D2D95-74EE-45A0-80D7-C3DB7966EC7A}" type="presParOf" srcId="{5C256753-727A-4D16-9A6F-B1C7319DDD70}" destId="{8FAFA3CE-F71E-4893-A078-F983D19F300D}" srcOrd="1" destOrd="0" presId="urn:microsoft.com/office/officeart/2008/layout/LinedList"/>
    <dgm:cxn modelId="{22FB9B4E-4BC6-47F7-8EF6-C3A9305021BE}" type="presParOf" srcId="{5C256753-727A-4D16-9A6F-B1C7319DDD70}" destId="{28D4AAC6-2B8B-41B3-9E1C-BFF65D9EB9C6}" srcOrd="2" destOrd="0" presId="urn:microsoft.com/office/officeart/2008/layout/LinedList"/>
    <dgm:cxn modelId="{E71CA88C-ADC1-4028-BB09-686D33861BEA}" type="presParOf" srcId="{567DCD3C-7853-4FE6-87B9-A66F3A6EBA83}" destId="{C47F8773-50C6-4CCF-BD93-59E57376F7BC}" srcOrd="8" destOrd="0" presId="urn:microsoft.com/office/officeart/2008/layout/LinedList"/>
    <dgm:cxn modelId="{9E1159FF-0925-4C46-8D09-250D42D888D6}" type="presParOf" srcId="{567DCD3C-7853-4FE6-87B9-A66F3A6EBA83}" destId="{DC8FD82B-2EE4-4333-9E29-4DDCCED98465}" srcOrd="9" destOrd="0" presId="urn:microsoft.com/office/officeart/2008/layout/LinedList"/>
    <dgm:cxn modelId="{C3186ACB-B599-423A-89E9-61B50BB0095C}" type="presParOf" srcId="{567DCD3C-7853-4FE6-87B9-A66F3A6EBA83}" destId="{32CD6B81-D412-4CFC-916D-930159EE4B34}" srcOrd="10" destOrd="0" presId="urn:microsoft.com/office/officeart/2008/layout/LinedList"/>
    <dgm:cxn modelId="{567910CD-E1C0-4DD7-B0BB-2C662E433CDD}" type="presParOf" srcId="{32CD6B81-D412-4CFC-916D-930159EE4B34}" destId="{C7546B1C-DA0F-4250-B9BB-8BA67BC905A1}" srcOrd="0" destOrd="0" presId="urn:microsoft.com/office/officeart/2008/layout/LinedList"/>
    <dgm:cxn modelId="{BF87C6FA-FACA-459D-A367-DC5D45670B56}" type="presParOf" srcId="{32CD6B81-D412-4CFC-916D-930159EE4B34}" destId="{23DA42A8-B42D-4467-85FF-4CAE9D7E8B8A}" srcOrd="1" destOrd="0" presId="urn:microsoft.com/office/officeart/2008/layout/LinedList"/>
    <dgm:cxn modelId="{938037E0-F4CA-43C2-AD45-C67D9DAE6AA8}" type="presParOf" srcId="{32CD6B81-D412-4CFC-916D-930159EE4B34}" destId="{967924F6-D8E8-4C78-BC3C-F1C2E3D890DF}" srcOrd="2" destOrd="0" presId="urn:microsoft.com/office/officeart/2008/layout/LinedList"/>
    <dgm:cxn modelId="{4ED82F66-4AAD-4269-A0F1-C834D0008EAA}" type="presParOf" srcId="{567DCD3C-7853-4FE6-87B9-A66F3A6EBA83}" destId="{007396E1-11DB-4FA6-AB64-3AE1EA64B245}" srcOrd="11" destOrd="0" presId="urn:microsoft.com/office/officeart/2008/layout/LinedList"/>
    <dgm:cxn modelId="{B9C18E20-DB0C-475D-A7D2-0969BBC30289}" type="presParOf" srcId="{567DCD3C-7853-4FE6-87B9-A66F3A6EBA83}" destId="{9AE5BAD1-0B09-4E0C-8C07-819B549E3412}" srcOrd="12" destOrd="0" presId="urn:microsoft.com/office/officeart/2008/layout/LinedList"/>
    <dgm:cxn modelId="{5DEFD8D9-792E-4A9D-B00E-099563858B48}" type="presParOf" srcId="{567DCD3C-7853-4FE6-87B9-A66F3A6EBA83}" destId="{54CB570D-E45F-41E4-825A-FD39A181D221}" srcOrd="13" destOrd="0" presId="urn:microsoft.com/office/officeart/2008/layout/LinedList"/>
    <dgm:cxn modelId="{DB523810-B79C-4E6C-88E5-7C2D74D0D26A}" type="presParOf" srcId="{54CB570D-E45F-41E4-825A-FD39A181D221}" destId="{55FD5412-A1DA-4C6F-9A1A-F8A7AD405149}" srcOrd="0" destOrd="0" presId="urn:microsoft.com/office/officeart/2008/layout/LinedList"/>
    <dgm:cxn modelId="{B5ADED70-4288-4EDD-8417-457CAF22CF18}" type="presParOf" srcId="{54CB570D-E45F-41E4-825A-FD39A181D221}" destId="{1EE59ACE-8506-4FA3-909E-D21C27A94673}" srcOrd="1" destOrd="0" presId="urn:microsoft.com/office/officeart/2008/layout/LinedList"/>
    <dgm:cxn modelId="{96156299-E405-4506-8F22-30528C8BE0E1}" type="presParOf" srcId="{54CB570D-E45F-41E4-825A-FD39A181D221}" destId="{629DA8E3-90BE-412C-AB39-C38D69953330}" srcOrd="2" destOrd="0" presId="urn:microsoft.com/office/officeart/2008/layout/LinedList"/>
    <dgm:cxn modelId="{D5225E3D-6A58-4D06-95A6-5AB286783886}" type="presParOf" srcId="{567DCD3C-7853-4FE6-87B9-A66F3A6EBA83}" destId="{A915B45F-EF0D-41AE-A389-49DE757AED9B}" srcOrd="14" destOrd="0" presId="urn:microsoft.com/office/officeart/2008/layout/LinedList"/>
    <dgm:cxn modelId="{C10AC8F4-E302-41F0-AF8C-91BAFEB66F8F}" type="presParOf" srcId="{567DCD3C-7853-4FE6-87B9-A66F3A6EBA83}" destId="{6F69A8C0-0D39-4B85-9F51-B06FAE4F68F9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E9879-C16B-45B3-9857-098EA9CC8126}">
      <dsp:nvSpPr>
        <dsp:cNvPr id="0" name=""/>
        <dsp:cNvSpPr/>
      </dsp:nvSpPr>
      <dsp:spPr>
        <a:xfrm>
          <a:off x="0" y="10151"/>
          <a:ext cx="1055285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27F134-9F4F-4E86-9A26-098A86F86D82}">
      <dsp:nvSpPr>
        <dsp:cNvPr id="0" name=""/>
        <dsp:cNvSpPr/>
      </dsp:nvSpPr>
      <dsp:spPr>
        <a:xfrm>
          <a:off x="33388" y="4206"/>
          <a:ext cx="1830260" cy="4303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>
              <a:latin typeface="隶书" panose="02010509060101010101" pitchFamily="49" charset="-122"/>
              <a:ea typeface="隶书" panose="02010509060101010101" pitchFamily="49" charset="-122"/>
            </a:rPr>
            <a:t>导入</a:t>
          </a:r>
        </a:p>
      </dsp:txBody>
      <dsp:txXfrm>
        <a:off x="33388" y="4206"/>
        <a:ext cx="1830260" cy="4303633"/>
      </dsp:txXfrm>
    </dsp:sp>
    <dsp:sp modelId="{20C80C0F-9E45-4AEC-8C1A-C83A58E366D3}">
      <dsp:nvSpPr>
        <dsp:cNvPr id="0" name=""/>
        <dsp:cNvSpPr/>
      </dsp:nvSpPr>
      <dsp:spPr>
        <a:xfrm>
          <a:off x="1967530" y="69347"/>
          <a:ext cx="7183772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3600" b="1" kern="1200" dirty="0">
              <a:latin typeface="隶书" panose="02010509060101010101" pitchFamily="49" charset="-122"/>
              <a:ea typeface="隶书" panose="02010509060101010101" pitchFamily="49" charset="-122"/>
            </a:rPr>
            <a:t>线性规划</a:t>
          </a:r>
          <a:endParaRPr lang="en-US" altLang="zh-CN" sz="3600" b="1" kern="1200" dirty="0">
            <a:latin typeface="隶书" panose="02010509060101010101" pitchFamily="49" charset="-122"/>
            <a:ea typeface="隶书" panose="02010509060101010101" pitchFamily="49" charset="-122"/>
          </a:endParaRPr>
        </a:p>
      </dsp:txBody>
      <dsp:txXfrm>
        <a:off x="1967530" y="69347"/>
        <a:ext cx="7183772" cy="1344885"/>
      </dsp:txXfrm>
    </dsp:sp>
    <dsp:sp modelId="{4486CA68-8124-4925-8F97-B19AAA456A7F}">
      <dsp:nvSpPr>
        <dsp:cNvPr id="0" name=""/>
        <dsp:cNvSpPr/>
      </dsp:nvSpPr>
      <dsp:spPr>
        <a:xfrm>
          <a:off x="1830260" y="1414233"/>
          <a:ext cx="7321042" cy="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40F8899-4E78-46A9-B134-6608E2C48532}">
      <dsp:nvSpPr>
        <dsp:cNvPr id="0" name=""/>
        <dsp:cNvSpPr/>
      </dsp:nvSpPr>
      <dsp:spPr>
        <a:xfrm>
          <a:off x="1967530" y="1481477"/>
          <a:ext cx="8580370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 dirty="0">
              <a:latin typeface="隶书" panose="02010509060101010101" pitchFamily="49" charset="-122"/>
              <a:ea typeface="隶书" panose="02010509060101010101" pitchFamily="49" charset="-122"/>
            </a:rPr>
            <a:t>工程和管理科学中大量实际线性规划问题</a:t>
          </a:r>
        </a:p>
      </dsp:txBody>
      <dsp:txXfrm>
        <a:off x="1967530" y="1481477"/>
        <a:ext cx="8580370" cy="1344885"/>
      </dsp:txXfrm>
    </dsp:sp>
    <dsp:sp modelId="{4E3C2274-7B10-4FCD-9F25-744E3D98174B}">
      <dsp:nvSpPr>
        <dsp:cNvPr id="0" name=""/>
        <dsp:cNvSpPr/>
      </dsp:nvSpPr>
      <dsp:spPr>
        <a:xfrm>
          <a:off x="1830260" y="2826362"/>
          <a:ext cx="7321042" cy="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FAFA3CE-F71E-4893-A078-F983D19F300D}">
      <dsp:nvSpPr>
        <dsp:cNvPr id="0" name=""/>
        <dsp:cNvSpPr/>
      </dsp:nvSpPr>
      <dsp:spPr>
        <a:xfrm>
          <a:off x="1967530" y="2893606"/>
          <a:ext cx="7183772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 dirty="0">
              <a:latin typeface="隶书" panose="02010509060101010101" pitchFamily="49" charset="-122"/>
              <a:ea typeface="隶书" panose="02010509060101010101" pitchFamily="49" charset="-122"/>
            </a:rPr>
            <a:t>非线性最优化问题求解基础</a:t>
          </a:r>
          <a:endParaRPr lang="en-US" altLang="zh-CN" sz="3600" b="1" kern="1200" dirty="0">
            <a:latin typeface="隶书" panose="02010509060101010101" pitchFamily="49" charset="-122"/>
            <a:ea typeface="隶书" panose="02010509060101010101" pitchFamily="49" charset="-122"/>
          </a:endParaRP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 dirty="0">
              <a:latin typeface="隶书" panose="02010509060101010101" pitchFamily="49" charset="-122"/>
              <a:ea typeface="隶书" panose="02010509060101010101" pitchFamily="49" charset="-122"/>
            </a:rPr>
            <a:t>（迭代法、局部线性近似）</a:t>
          </a:r>
        </a:p>
      </dsp:txBody>
      <dsp:txXfrm>
        <a:off x="1967530" y="2893606"/>
        <a:ext cx="7183772" cy="1344885"/>
      </dsp:txXfrm>
    </dsp:sp>
    <dsp:sp modelId="{C47F8773-50C6-4CCF-BD93-59E57376F7BC}">
      <dsp:nvSpPr>
        <dsp:cNvPr id="0" name=""/>
        <dsp:cNvSpPr/>
      </dsp:nvSpPr>
      <dsp:spPr>
        <a:xfrm>
          <a:off x="1830260" y="4238492"/>
          <a:ext cx="7321042" cy="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E9879-C16B-45B3-9857-098EA9CC8126}">
      <dsp:nvSpPr>
        <dsp:cNvPr id="0" name=""/>
        <dsp:cNvSpPr/>
      </dsp:nvSpPr>
      <dsp:spPr>
        <a:xfrm>
          <a:off x="0" y="0"/>
          <a:ext cx="9719733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27F134-9F4F-4E86-9A26-098A86F86D82}">
      <dsp:nvSpPr>
        <dsp:cNvPr id="0" name=""/>
        <dsp:cNvSpPr/>
      </dsp:nvSpPr>
      <dsp:spPr>
        <a:xfrm>
          <a:off x="29781" y="0"/>
          <a:ext cx="1943946" cy="5165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>
              <a:latin typeface="隶书" panose="02010509060101010101" pitchFamily="49" charset="-122"/>
              <a:ea typeface="隶书" panose="02010509060101010101" pitchFamily="49" charset="-122"/>
            </a:rPr>
            <a:t>目录</a:t>
          </a:r>
        </a:p>
      </dsp:txBody>
      <dsp:txXfrm>
        <a:off x="29781" y="0"/>
        <a:ext cx="1943946" cy="5165514"/>
      </dsp:txXfrm>
    </dsp:sp>
    <dsp:sp modelId="{20C80C0F-9E45-4AEC-8C1A-C83A58E366D3}">
      <dsp:nvSpPr>
        <dsp:cNvPr id="0" name=""/>
        <dsp:cNvSpPr/>
      </dsp:nvSpPr>
      <dsp:spPr>
        <a:xfrm>
          <a:off x="2089742" y="48678"/>
          <a:ext cx="7629990" cy="97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3600" b="1" kern="1200" dirty="0">
              <a:latin typeface="隶书" panose="02010509060101010101" pitchFamily="49" charset="-122"/>
              <a:ea typeface="隶书" panose="02010509060101010101" pitchFamily="49" charset="-122"/>
            </a:rPr>
            <a:t>线性规划概念及数学模型</a:t>
          </a:r>
          <a:endParaRPr lang="en-US" altLang="zh-CN" sz="3600" b="1" kern="1200" dirty="0">
            <a:latin typeface="隶书" panose="02010509060101010101" pitchFamily="49" charset="-122"/>
            <a:ea typeface="隶书" panose="02010509060101010101" pitchFamily="49" charset="-122"/>
          </a:endParaRPr>
        </a:p>
      </dsp:txBody>
      <dsp:txXfrm>
        <a:off x="2089742" y="48678"/>
        <a:ext cx="7629990" cy="973578"/>
      </dsp:txXfrm>
    </dsp:sp>
    <dsp:sp modelId="{4486CA68-8124-4925-8F97-B19AAA456A7F}">
      <dsp:nvSpPr>
        <dsp:cNvPr id="0" name=""/>
        <dsp:cNvSpPr/>
      </dsp:nvSpPr>
      <dsp:spPr>
        <a:xfrm>
          <a:off x="1943946" y="1022257"/>
          <a:ext cx="7775786" cy="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40F8899-4E78-46A9-B134-6608E2C48532}">
      <dsp:nvSpPr>
        <dsp:cNvPr id="0" name=""/>
        <dsp:cNvSpPr/>
      </dsp:nvSpPr>
      <dsp:spPr>
        <a:xfrm>
          <a:off x="2089742" y="1070936"/>
          <a:ext cx="7629990" cy="97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 dirty="0">
              <a:latin typeface="隶书" panose="02010509060101010101" pitchFamily="49" charset="-122"/>
              <a:ea typeface="隶书" panose="02010509060101010101" pitchFamily="49" charset="-122"/>
            </a:rPr>
            <a:t>线性规划的标准化</a:t>
          </a:r>
        </a:p>
      </dsp:txBody>
      <dsp:txXfrm>
        <a:off x="2089742" y="1070936"/>
        <a:ext cx="7629990" cy="973578"/>
      </dsp:txXfrm>
    </dsp:sp>
    <dsp:sp modelId="{4E3C2274-7B10-4FCD-9F25-744E3D98174B}">
      <dsp:nvSpPr>
        <dsp:cNvPr id="0" name=""/>
        <dsp:cNvSpPr/>
      </dsp:nvSpPr>
      <dsp:spPr>
        <a:xfrm>
          <a:off x="1943946" y="2044514"/>
          <a:ext cx="7775786" cy="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FAFA3CE-F71E-4893-A078-F983D19F300D}">
      <dsp:nvSpPr>
        <dsp:cNvPr id="0" name=""/>
        <dsp:cNvSpPr/>
      </dsp:nvSpPr>
      <dsp:spPr>
        <a:xfrm>
          <a:off x="2089742" y="2093193"/>
          <a:ext cx="7629990" cy="97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 dirty="0">
              <a:latin typeface="隶书" panose="02010509060101010101" pitchFamily="49" charset="-122"/>
              <a:ea typeface="隶书" panose="02010509060101010101" pitchFamily="49" charset="-122"/>
            </a:rPr>
            <a:t>图解法求解</a:t>
          </a:r>
        </a:p>
      </dsp:txBody>
      <dsp:txXfrm>
        <a:off x="2089742" y="2093193"/>
        <a:ext cx="7629990" cy="973578"/>
      </dsp:txXfrm>
    </dsp:sp>
    <dsp:sp modelId="{C47F8773-50C6-4CCF-BD93-59E57376F7BC}">
      <dsp:nvSpPr>
        <dsp:cNvPr id="0" name=""/>
        <dsp:cNvSpPr/>
      </dsp:nvSpPr>
      <dsp:spPr>
        <a:xfrm>
          <a:off x="1943946" y="3066771"/>
          <a:ext cx="7775786" cy="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3DA42A8-B42D-4467-85FF-4CAE9D7E8B8A}">
      <dsp:nvSpPr>
        <dsp:cNvPr id="0" name=""/>
        <dsp:cNvSpPr/>
      </dsp:nvSpPr>
      <dsp:spPr>
        <a:xfrm>
          <a:off x="2089742" y="3115450"/>
          <a:ext cx="7629990" cy="97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 dirty="0">
              <a:latin typeface="隶书" panose="02010509060101010101" pitchFamily="49" charset="-122"/>
              <a:ea typeface="隶书" panose="02010509060101010101" pitchFamily="49" charset="-122"/>
            </a:rPr>
            <a:t>线性规划的基本性质</a:t>
          </a:r>
        </a:p>
      </dsp:txBody>
      <dsp:txXfrm>
        <a:off x="2089742" y="3115450"/>
        <a:ext cx="7629990" cy="973578"/>
      </dsp:txXfrm>
    </dsp:sp>
    <dsp:sp modelId="{007396E1-11DB-4FA6-AB64-3AE1EA64B245}">
      <dsp:nvSpPr>
        <dsp:cNvPr id="0" name=""/>
        <dsp:cNvSpPr/>
      </dsp:nvSpPr>
      <dsp:spPr>
        <a:xfrm>
          <a:off x="1943946" y="4089028"/>
          <a:ext cx="7775786" cy="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EE59ACE-8506-4FA3-909E-D21C27A94673}">
      <dsp:nvSpPr>
        <dsp:cNvPr id="0" name=""/>
        <dsp:cNvSpPr/>
      </dsp:nvSpPr>
      <dsp:spPr>
        <a:xfrm>
          <a:off x="2089742" y="4137707"/>
          <a:ext cx="7629990" cy="97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 dirty="0">
              <a:latin typeface="隶书" panose="02010509060101010101" pitchFamily="49" charset="-122"/>
              <a:ea typeface="隶书" panose="02010509060101010101" pitchFamily="49" charset="-122"/>
            </a:rPr>
            <a:t>习题</a:t>
          </a:r>
        </a:p>
      </dsp:txBody>
      <dsp:txXfrm>
        <a:off x="2089742" y="4137707"/>
        <a:ext cx="7629990" cy="973578"/>
      </dsp:txXfrm>
    </dsp:sp>
    <dsp:sp modelId="{A915B45F-EF0D-41AE-A389-49DE757AED9B}">
      <dsp:nvSpPr>
        <dsp:cNvPr id="0" name=""/>
        <dsp:cNvSpPr/>
      </dsp:nvSpPr>
      <dsp:spPr>
        <a:xfrm>
          <a:off x="1943946" y="5111286"/>
          <a:ext cx="7775786" cy="0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#2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1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91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91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91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1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6"/>
          <p:cNvSpPr/>
          <p:nvPr userDrawn="1"/>
        </p:nvSpPr>
        <p:spPr>
          <a:xfrm>
            <a:off x="0" y="-28280"/>
            <a:ext cx="12192000" cy="5099901"/>
          </a:xfrm>
          <a:prstGeom prst="rect"/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grpSp>
        <p:nvGrpSpPr>
          <p:cNvPr id="26" name="组合 11"/>
          <p:cNvGrpSpPr/>
          <p:nvPr userDrawn="1"/>
        </p:nvGrpSpPr>
        <p:grpSpPr>
          <a:xfrm>
            <a:off x="0" y="3968684"/>
            <a:ext cx="12192000" cy="171255"/>
            <a:chOff x="0" y="3846136"/>
            <a:chExt cx="12192000" cy="171255"/>
          </a:xfrm>
        </p:grpSpPr>
        <p:cxnSp>
          <p:nvCxnSpPr>
            <p:cNvPr id="3145728" name="直接连接符 8"/>
            <p:cNvCxnSpPr>
              <a:cxnSpLocks/>
            </p:cNvCxnSpPr>
            <p:nvPr userDrawn="1"/>
          </p:nvCxnSpPr>
          <p:spPr>
            <a:xfrm flipV="1">
              <a:off x="0" y="3846136"/>
              <a:ext cx="12192000" cy="1"/>
            </a:xfrm>
            <a:prstGeom prst="line"/>
            <a:ln w="762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直接连接符 10"/>
            <p:cNvCxnSpPr>
              <a:cxnSpLocks/>
            </p:cNvCxnSpPr>
            <p:nvPr userDrawn="1"/>
          </p:nvCxnSpPr>
          <p:spPr>
            <a:xfrm flipV="1">
              <a:off x="0" y="4017390"/>
              <a:ext cx="12192000" cy="1"/>
            </a:xfrm>
            <a:prstGeom prst="line"/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97152" name="图片 1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5084975"/>
            <a:ext cx="1782452" cy="1782452"/>
          </a:xfrm>
          <a:prstGeom prst="rect"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7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88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3A327A-16C9-4DAA-8264-A5F1F17A307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8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9693C5-3909-4B73-BE90-9CF12BD41DD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2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6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86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3A327A-16C9-4DAA-8264-A5F1F17A307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6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9693C5-3909-4B73-BE90-9CF12BD41DD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2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2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2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2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2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68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86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3A327A-16C9-4DAA-8264-A5F1F17A307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7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9693C5-3909-4B73-BE90-9CF12BD41DD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2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2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2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2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2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2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2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2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84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8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3A327A-16C9-4DAA-8264-A5F1F17A307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9693C5-3909-4B73-BE90-9CF12BD41DD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2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2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2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2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89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890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89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3A327A-16C9-4DAA-8264-A5F1F17A307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9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9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9693C5-3909-4B73-BE90-9CF12BD41DD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9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89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89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89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89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3A327A-16C9-4DAA-8264-A5F1F17A307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0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0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9693C5-3909-4B73-BE90-9CF12BD41DD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5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3A327A-16C9-4DAA-8264-A5F1F17A307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6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6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9693C5-3909-4B73-BE90-9CF12BD41DD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3A327A-16C9-4DAA-8264-A5F1F17A307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0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0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9693C5-3909-4B73-BE90-9CF12BD41DD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906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90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90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3A327A-16C9-4DAA-8264-A5F1F17A307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0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9693C5-3909-4B73-BE90-9CF12BD41DD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7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87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87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3A327A-16C9-4DAA-8264-A5F1F17A307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7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7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9693C5-3909-4B73-BE90-9CF12BD41DD3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image" Target="../media/image2.jpeg"/><Relationship Id="rId13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image" Target="../media/image2.jpeg"/><Relationship Id="rId1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327A-16C9-4DAA-8264-A5F1F17A307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93C5-3909-4B73-BE90-9CF12BD41DD3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12"/>
          <p:cNvGrpSpPr/>
          <p:nvPr userDrawn="1"/>
        </p:nvGrpSpPr>
        <p:grpSpPr>
          <a:xfrm>
            <a:off x="0" y="5952242"/>
            <a:ext cx="11533692" cy="905758"/>
            <a:chOff x="0" y="5952242"/>
            <a:chExt cx="11533692" cy="905758"/>
          </a:xfrm>
        </p:grpSpPr>
        <p:pic>
          <p:nvPicPr>
            <p:cNvPr id="2097153" name="图片 7"/>
            <p:cNvPicPr>
              <a:picLocks noChangeAspect="1"/>
            </p:cNvPicPr>
            <p:nvPr userDrawn="1"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0" y="5952242"/>
              <a:ext cx="905758" cy="905758"/>
            </a:xfrm>
            <a:prstGeom prst="rect"/>
          </p:spPr>
        </p:pic>
        <p:sp>
          <p:nvSpPr>
            <p:cNvPr id="1048584" name="矩形 8"/>
            <p:cNvSpPr/>
            <p:nvPr userDrawn="1"/>
          </p:nvSpPr>
          <p:spPr>
            <a:xfrm>
              <a:off x="1169709" y="6343454"/>
              <a:ext cx="5033912" cy="386499"/>
            </a:xfrm>
            <a:prstGeom prst="rect"/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en-US" dirty="0" sz="2000" lang="zh-CN">
                  <a:latin typeface="隶书" panose="02010509060101010101" pitchFamily="49" charset="-122"/>
                  <a:ea typeface="隶书" panose="02010509060101010101" pitchFamily="49" charset="-122"/>
                </a:rPr>
                <a:t>燕山大学</a:t>
              </a:r>
              <a:r>
                <a:rPr altLang="zh-CN" dirty="0" sz="2000" lang="en-US">
                  <a:latin typeface="隶书" panose="02010509060101010101" pitchFamily="49" charset="-122"/>
                  <a:ea typeface="隶书" panose="02010509060101010101" pitchFamily="49" charset="-122"/>
                </a:rPr>
                <a:t>·</a:t>
              </a:r>
              <a:r>
                <a:rPr altLang="en-US" dirty="0" sz="2000" lang="zh-CN">
                  <a:latin typeface="隶书" panose="02010509060101010101" pitchFamily="49" charset="-122"/>
                  <a:ea typeface="隶书" panose="02010509060101010101" pitchFamily="49" charset="-122"/>
                </a:rPr>
                <a:t>理学院</a:t>
              </a:r>
              <a:r>
                <a:rPr altLang="zh-CN" dirty="0" sz="2000" lang="en-US">
                  <a:latin typeface="隶书" panose="02010509060101010101" pitchFamily="49" charset="-122"/>
                  <a:ea typeface="隶书" panose="02010509060101010101" pitchFamily="49" charset="-122"/>
                </a:rPr>
                <a:t>·</a:t>
              </a:r>
              <a:r>
                <a:rPr altLang="en-US" dirty="0" sz="2000" lang="zh-CN">
                  <a:latin typeface="隶书" panose="02010509060101010101" pitchFamily="49" charset="-122"/>
                  <a:ea typeface="隶书" panose="02010509060101010101" pitchFamily="49" charset="-122"/>
                </a:rPr>
                <a:t>信息与计算科学专业</a:t>
              </a:r>
              <a:endParaRPr altLang="en-US" dirty="0" sz="20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48585" name="矩形 11"/>
            <p:cNvSpPr/>
            <p:nvPr userDrawn="1"/>
          </p:nvSpPr>
          <p:spPr>
            <a:xfrm>
              <a:off x="8778710" y="6352880"/>
              <a:ext cx="2754982" cy="386499"/>
            </a:xfrm>
            <a:prstGeom prst="rect"/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en-US" dirty="0" sz="2000" lang="zh-CN">
                  <a:latin typeface="隶书" panose="02010509060101010101" pitchFamily="49" charset="-122"/>
                  <a:ea typeface="隶书" panose="02010509060101010101" pitchFamily="49" charset="-122"/>
                </a:rPr>
                <a:t>最优化方法</a:t>
              </a:r>
              <a:r>
                <a:rPr altLang="zh-CN" dirty="0" sz="2000" lang="en-US">
                  <a:latin typeface="隶书" panose="02010509060101010101" pitchFamily="49" charset="-122"/>
                  <a:ea typeface="隶书" panose="02010509060101010101" pitchFamily="49" charset="-122"/>
                </a:rPr>
                <a:t>·</a:t>
              </a:r>
              <a:r>
                <a:rPr altLang="en-US" dirty="0" sz="2000" lang="zh-CN">
                  <a:latin typeface="隶书" panose="02010509060101010101" pitchFamily="49" charset="-122"/>
                  <a:ea typeface="隶书" panose="02010509060101010101" pitchFamily="49" charset="-122"/>
                </a:rPr>
                <a:t>第三讲</a:t>
              </a:r>
              <a:endParaRPr altLang="en-US" dirty="0" sz="20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92" name="组合 5"/>
          <p:cNvGrpSpPr/>
          <p:nvPr userDrawn="1"/>
        </p:nvGrpSpPr>
        <p:grpSpPr>
          <a:xfrm>
            <a:off x="0" y="-1"/>
            <a:ext cx="12192000" cy="975361"/>
            <a:chOff x="0" y="-1"/>
            <a:chExt cx="12192000" cy="975361"/>
          </a:xfrm>
        </p:grpSpPr>
        <p:sp>
          <p:nvSpPr>
            <p:cNvPr id="1048586" name="矩形 6"/>
            <p:cNvSpPr/>
            <p:nvPr/>
          </p:nvSpPr>
          <p:spPr>
            <a:xfrm>
              <a:off x="0" y="-1"/>
              <a:ext cx="12192000" cy="782320"/>
            </a:xfrm>
            <a:prstGeom prst="rect"/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587" name="矩形 9"/>
            <p:cNvSpPr/>
            <p:nvPr/>
          </p:nvSpPr>
          <p:spPr>
            <a:xfrm>
              <a:off x="0" y="863600"/>
              <a:ext cx="12192000" cy="111760"/>
            </a:xfrm>
            <a:prstGeom prst="rect"/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组合 12"/>
          <p:cNvGrpSpPr/>
          <p:nvPr userDrawn="1"/>
        </p:nvGrpSpPr>
        <p:grpSpPr>
          <a:xfrm>
            <a:off x="0" y="5952242"/>
            <a:ext cx="11533692" cy="905758"/>
            <a:chOff x="0" y="5952242"/>
            <a:chExt cx="11533692" cy="905758"/>
          </a:xfrm>
        </p:grpSpPr>
        <p:pic>
          <p:nvPicPr>
            <p:cNvPr id="2097155" name="图片 7"/>
            <p:cNvPicPr>
              <a:picLocks noChangeAspect="1"/>
            </p:cNvPicPr>
            <p:nvPr userDrawn="1"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0" y="5952242"/>
              <a:ext cx="905758" cy="905758"/>
            </a:xfrm>
            <a:prstGeom prst="rect"/>
          </p:spPr>
        </p:pic>
        <p:sp>
          <p:nvSpPr>
            <p:cNvPr id="1048813" name="矩形 8"/>
            <p:cNvSpPr/>
            <p:nvPr userDrawn="1"/>
          </p:nvSpPr>
          <p:spPr>
            <a:xfrm>
              <a:off x="1169709" y="6343454"/>
              <a:ext cx="5033912" cy="386499"/>
            </a:xfrm>
            <a:prstGeom prst="rect"/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en-US" dirty="0" sz="2000" lang="zh-CN">
                  <a:latin typeface="隶书" panose="02010509060101010101" pitchFamily="49" charset="-122"/>
                  <a:ea typeface="隶书" panose="02010509060101010101" pitchFamily="49" charset="-122"/>
                </a:rPr>
                <a:t>燕山大学</a:t>
              </a:r>
              <a:r>
                <a:rPr altLang="zh-CN" dirty="0" sz="2000" lang="en-US">
                  <a:latin typeface="隶书" panose="02010509060101010101" pitchFamily="49" charset="-122"/>
                  <a:ea typeface="隶书" panose="02010509060101010101" pitchFamily="49" charset="-122"/>
                </a:rPr>
                <a:t>·</a:t>
              </a:r>
              <a:r>
                <a:rPr altLang="en-US" dirty="0" sz="2000" lang="zh-CN">
                  <a:latin typeface="隶书" panose="02010509060101010101" pitchFamily="49" charset="-122"/>
                  <a:ea typeface="隶书" panose="02010509060101010101" pitchFamily="49" charset="-122"/>
                </a:rPr>
                <a:t>理学院</a:t>
              </a:r>
              <a:r>
                <a:rPr altLang="zh-CN" dirty="0" sz="2000" lang="en-US">
                  <a:latin typeface="隶书" panose="02010509060101010101" pitchFamily="49" charset="-122"/>
                  <a:ea typeface="隶书" panose="02010509060101010101" pitchFamily="49" charset="-122"/>
                </a:rPr>
                <a:t>·</a:t>
              </a:r>
              <a:r>
                <a:rPr altLang="en-US" dirty="0" sz="2000" lang="zh-CN">
                  <a:latin typeface="隶书" panose="02010509060101010101" pitchFamily="49" charset="-122"/>
                  <a:ea typeface="隶书" panose="02010509060101010101" pitchFamily="49" charset="-122"/>
                </a:rPr>
                <a:t>信息与计算科学专业</a:t>
              </a:r>
              <a:endParaRPr altLang="en-US" dirty="0" sz="20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48814" name="矩形 11"/>
            <p:cNvSpPr/>
            <p:nvPr userDrawn="1"/>
          </p:nvSpPr>
          <p:spPr>
            <a:xfrm>
              <a:off x="8778710" y="6352880"/>
              <a:ext cx="2754982" cy="386499"/>
            </a:xfrm>
            <a:prstGeom prst="rect"/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en-US" dirty="0" sz="2000" lang="zh-CN">
                  <a:latin typeface="隶书" panose="02010509060101010101" pitchFamily="49" charset="-122"/>
                  <a:ea typeface="隶书" panose="02010509060101010101" pitchFamily="49" charset="-122"/>
                </a:rPr>
                <a:t>最优化方法</a:t>
              </a:r>
              <a:r>
                <a:rPr altLang="zh-CN" dirty="0" sz="2000" lang="en-US">
                  <a:latin typeface="隶书" panose="02010509060101010101" pitchFamily="49" charset="-122"/>
                  <a:ea typeface="隶书" panose="02010509060101010101" pitchFamily="49" charset="-122"/>
                </a:rPr>
                <a:t>·</a:t>
              </a:r>
              <a:r>
                <a:rPr altLang="en-US" dirty="0" sz="2000" lang="zh-CN">
                  <a:latin typeface="隶书" panose="02010509060101010101" pitchFamily="49" charset="-122"/>
                  <a:ea typeface="隶书" panose="02010509060101010101" pitchFamily="49" charset="-122"/>
                </a:rPr>
                <a:t>第三讲</a:t>
              </a:r>
              <a:endParaRPr altLang="en-US" dirty="0" sz="20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208" name="组合 5"/>
          <p:cNvGrpSpPr/>
          <p:nvPr userDrawn="1"/>
        </p:nvGrpSpPr>
        <p:grpSpPr>
          <a:xfrm>
            <a:off x="0" y="-1"/>
            <a:ext cx="12192000" cy="975361"/>
            <a:chOff x="0" y="-1"/>
            <a:chExt cx="12192000" cy="975361"/>
          </a:xfrm>
        </p:grpSpPr>
        <p:sp>
          <p:nvSpPr>
            <p:cNvPr id="1048815" name="矩形 6"/>
            <p:cNvSpPr/>
            <p:nvPr/>
          </p:nvSpPr>
          <p:spPr>
            <a:xfrm>
              <a:off x="0" y="-1"/>
              <a:ext cx="12192000" cy="782320"/>
            </a:xfrm>
            <a:prstGeom prst="rect"/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816" name="矩形 9"/>
            <p:cNvSpPr/>
            <p:nvPr/>
          </p:nvSpPr>
          <p:spPr>
            <a:xfrm>
              <a:off x="0" y="863600"/>
              <a:ext cx="12192000" cy="111760"/>
            </a:xfrm>
            <a:prstGeom prst="rect"/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13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slideLayout" Target="../slideLayouts/slideLayout13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slideLayout" Target="../slideLayouts/slideLayout13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slideLayout" Target="../slideLayouts/slideLayout1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slideLayout" Target="../slideLayouts/slideLayout1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slideLayout" Target="../slideLayouts/slideLayout13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slideLayout" Target="../slideLayouts/slideLayout13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slideLayout" Target="../slideLayouts/slideLayout13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3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3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3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3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3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3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3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3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3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3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3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3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slideLayout" Target="../slideLayouts/slideLayout24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image" Target="../media/image81.png"/><Relationship Id="rId3" Type="http://schemas.openxmlformats.org/officeDocument/2006/relationships/slideLayout" Target="../slideLayouts/slideLayout24.xml"/></Relationships>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slideLayout" Target="../slideLayouts/slideLayout24.xml"/></Relationships>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slideLayout" Target="../slideLayouts/slideLayout24.xml"/></Relationships>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slideLayout" Target="../slideLayouts/slideLayout24.xml"/></Relationships>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slideLayout" Target="../slideLayouts/slideLayout2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slideLayout" Target="../slideLayouts/slideLayout24.xml"/></Relationships>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slideLayout" Target="../slideLayouts/slideLayout24.xml"/></Relationships>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slideLayout" Target="../slideLayouts/slideLayout24.xml"/></Relationships>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slideLayout" Target="../slideLayouts/slideLayout24.xml"/></Relationships>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slideLayout" Target="../slideLayouts/slideLayout24.xml"/></Relationships>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slideLayout" Target="../slideLayouts/slideLayout24.xml"/></Relationships>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image" Target="../media/image95.png"/><Relationship Id="rId2" Type="http://schemas.openxmlformats.org/officeDocument/2006/relationships/slideLayout" Target="../slideLayouts/slideLayout24.xml"/></Relationships>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slideLayout" Target="../slideLayouts/slideLayout24.xml"/></Relationships>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文本框 3"/>
          <p:cNvSpPr txBox="1"/>
          <p:nvPr/>
        </p:nvSpPr>
        <p:spPr>
          <a:xfrm>
            <a:off x="1337733" y="1049866"/>
            <a:ext cx="8636001" cy="18948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6000" lang="zh-CN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第三讲</a:t>
            </a:r>
            <a:endParaRPr altLang="zh-CN" b="1" dirty="0" sz="6000" lang="en-US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altLang="en-US" b="1" dirty="0" sz="6000" lang="zh-CN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线性规划问题和基本性质</a:t>
            </a:r>
            <a:endParaRPr altLang="en-US" b="1" dirty="0" sz="2000" lang="zh-CN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583" name="文本框 4"/>
          <p:cNvSpPr txBox="1"/>
          <p:nvPr/>
        </p:nvSpPr>
        <p:spPr>
          <a:xfrm>
            <a:off x="6527800" y="5459730"/>
            <a:ext cx="5418455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2400" lang="zh-CN">
                <a:latin typeface="宋体" panose="02010600030101010101" pitchFamily="2" charset="-122"/>
                <a:ea typeface="宋体" panose="02010600030101010101" pitchFamily="2" charset="-122"/>
              </a:rPr>
              <a:t>备课人：信息专业第三组</a:t>
            </a:r>
            <a:endParaRPr altLang="zh-CN" b="1" dirty="0" sz="2400"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altLang="en-US" b="1" dirty="0" sz="2400" lang="zh-CN">
                <a:latin typeface="宋体" panose="02010600030101010101" pitchFamily="2" charset="-122"/>
                <a:ea typeface="宋体" panose="02010600030101010101" pitchFamily="2" charset="-122"/>
              </a:rPr>
              <a:t>答辩人：吴芳、李华龙、乔博、康旭艳</a:t>
            </a:r>
            <a:endParaRPr altLang="en-US" b="1" dirty="0" sz="2400" 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 8"/>
          <p:cNvGrpSpPr/>
          <p:nvPr/>
        </p:nvGrpSpPr>
        <p:grpSpPr>
          <a:xfrm>
            <a:off x="0" y="-1"/>
            <a:ext cx="12192000" cy="975361"/>
            <a:chOff x="0" y="-1"/>
            <a:chExt cx="12192000" cy="975361"/>
          </a:xfrm>
        </p:grpSpPr>
        <p:sp>
          <p:nvSpPr>
            <p:cNvPr id="1048611" name="矩形 5"/>
            <p:cNvSpPr/>
            <p:nvPr/>
          </p:nvSpPr>
          <p:spPr>
            <a:xfrm>
              <a:off x="0" y="-1"/>
              <a:ext cx="12192000" cy="782320"/>
            </a:xfrm>
            <a:prstGeom prst="rect"/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12" name="矩形 6"/>
            <p:cNvSpPr/>
            <p:nvPr/>
          </p:nvSpPr>
          <p:spPr>
            <a:xfrm>
              <a:off x="0" y="863600"/>
              <a:ext cx="12192000" cy="111760"/>
            </a:xfrm>
            <a:prstGeom prst="rect"/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  <p:sp>
        <p:nvSpPr>
          <p:cNvPr id="1048613" name="文本框 9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第一部分 线性规划概念及数学模型 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614" name="文本框 7"/>
          <p:cNvSpPr txBox="1"/>
          <p:nvPr/>
        </p:nvSpPr>
        <p:spPr>
          <a:xfrm>
            <a:off x="839470" y="1076055"/>
            <a:ext cx="10513060" cy="3469640"/>
          </a:xfrm>
          <a:prstGeom prst="rect"/>
          <a:noFill/>
        </p:spPr>
        <p:txBody>
          <a:bodyPr wrap="square">
            <a:spAutoFit/>
          </a:bodyPr>
          <a:p>
            <a:r>
              <a:rPr altLang="zh-CN"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altLang="en-US" b="1" dirty="0" sz="3200" lang="zh-C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、混合配料模型</a:t>
            </a:r>
            <a:endParaRPr altLang="zh-CN" b="1" dirty="0" sz="32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altLang="zh-CN" dirty="0" sz="3200"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养鸡场有一万只鸡，用</a:t>
            </a:r>
            <a:r>
              <a:rPr altLang="en-US" dirty="0" sz="3200" lang="zh-CN">
                <a:latin typeface="华文行楷" panose="02010800040101010101" pitchFamily="2" charset="-122"/>
                <a:ea typeface="华文行楷" panose="02010800040101010101" pitchFamily="2" charset="-122"/>
              </a:rPr>
              <a:t>动物饲料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altLang="en-US" b="1" dirty="0" sz="3200" lang="zh-C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谷物饲料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混合喂养，</a:t>
            </a:r>
            <a:r>
              <a:rPr altLang="en-US" dirty="0" sz="3200" lang="zh-CN" u="sng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每天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每只鸡平均吃混合饲料一斤，动物饲料占比</a:t>
            </a:r>
            <a:r>
              <a:rPr altLang="en-US" dirty="0" sz="3200" lang="zh-CN" u="sng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不少于 </a:t>
            </a:r>
            <a:r>
              <a:rPr altLang="zh-CN" dirty="0" sz="3200" lang="en-US">
                <a:latin typeface="华文行楷" panose="02010800040101010101" pitchFamily="2" charset="-122"/>
                <a:ea typeface="华文行楷" panose="02010800040101010101" pitchFamily="2" charset="-122"/>
              </a:rPr>
              <a:t>1/5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，动物饲料每斤</a:t>
            </a:r>
            <a:r>
              <a:rPr altLang="zh-CN" dirty="0" sz="3200" lang="en-US">
                <a:latin typeface="华文行楷" panose="02010800040101010101" pitchFamily="2" charset="-122"/>
                <a:ea typeface="华文行楷" panose="02010800040101010101" pitchFamily="2" charset="-122"/>
              </a:rPr>
              <a:t>0.25</a:t>
            </a:r>
            <a:r>
              <a:rPr altLang="en-US" dirty="0" sz="3200" lang="zh-CN">
                <a:latin typeface="华文行楷" panose="02010800040101010101" pitchFamily="2" charset="-122"/>
                <a:ea typeface="华文行楷" panose="02010800040101010101" pitchFamily="2" charset="-122"/>
              </a:rPr>
              <a:t>元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，谷物饲料每斤</a:t>
            </a:r>
            <a:r>
              <a:rPr altLang="zh-CN"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0.20</a:t>
            </a:r>
            <a:r>
              <a:rPr altLang="en-US" b="1" dirty="0" sz="3200" lang="zh-C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元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。饲料供应商每周</a:t>
            </a:r>
            <a:r>
              <a:rPr altLang="en-US" dirty="0" sz="3200" lang="zh-CN" u="sng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至多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供应谷物饲料</a:t>
            </a:r>
            <a:r>
              <a:rPr altLang="zh-CN"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altLang="en-US" b="1" dirty="0" sz="3200" lang="zh-C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万斤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，应如何混合饲料使得养鸡场</a:t>
            </a:r>
            <a:r>
              <a:rPr altLang="en-US" dirty="0" sz="3200" lang="zh-CN" u="sng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每周</a:t>
            </a:r>
            <a:r>
              <a:rPr altLang="en-US" b="1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成本最低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altLang="zh-CN" dirty="0" sz="3200"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第一部分 线性规划概念及数学模型 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616" name="文本框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23240" y="1127760"/>
            <a:ext cx="11475720" cy="3288721"/>
          </a:xfrm>
          <a:prstGeom prst="rect"/>
          <a:blipFill rotWithShape="1">
            <a:blip xmlns:r="http://schemas.openxmlformats.org/officeDocument/2006/relationships" r:embed="rId1"/>
            <a:stretch>
              <a:fillRect b="2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sp>
        <p:nvSpPr>
          <p:cNvPr id="1048617" name="文本框 3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6807200" y="3078480"/>
            <a:ext cx="4754880" cy="2831544"/>
          </a:xfrm>
          <a:prstGeom prst="rect"/>
          <a:blipFill rotWithShape="1">
            <a:blip xmlns:r="http://schemas.openxmlformats.org/officeDocument/2006/relationships" r:embed="rId2"/>
            <a:stretch>
              <a:fillRect b="3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7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8"/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8"/>
          <p:cNvGrpSpPr/>
          <p:nvPr/>
        </p:nvGrpSpPr>
        <p:grpSpPr>
          <a:xfrm>
            <a:off x="0" y="-1"/>
            <a:ext cx="12192000" cy="975361"/>
            <a:chOff x="0" y="-1"/>
            <a:chExt cx="12192000" cy="975361"/>
          </a:xfrm>
        </p:grpSpPr>
        <p:sp>
          <p:nvSpPr>
            <p:cNvPr id="1048618" name="矩形 5"/>
            <p:cNvSpPr/>
            <p:nvPr/>
          </p:nvSpPr>
          <p:spPr>
            <a:xfrm>
              <a:off x="0" y="-1"/>
              <a:ext cx="12192000" cy="782320"/>
            </a:xfrm>
            <a:prstGeom prst="rect"/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19" name="矩形 6"/>
            <p:cNvSpPr/>
            <p:nvPr/>
          </p:nvSpPr>
          <p:spPr>
            <a:xfrm>
              <a:off x="0" y="863600"/>
              <a:ext cx="12192000" cy="111760"/>
            </a:xfrm>
            <a:prstGeom prst="rect"/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  <p:sp>
        <p:nvSpPr>
          <p:cNvPr id="1048620" name="文本框 9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第一部分 线性规划概念及数学模型 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621" name="文本框 7"/>
          <p:cNvSpPr txBox="1"/>
          <p:nvPr/>
        </p:nvSpPr>
        <p:spPr>
          <a:xfrm>
            <a:off x="839470" y="1076055"/>
            <a:ext cx="10996930" cy="2021840"/>
          </a:xfrm>
          <a:prstGeom prst="rect"/>
          <a:noFill/>
        </p:spPr>
        <p:txBody>
          <a:bodyPr wrap="square">
            <a:spAutoFit/>
          </a:bodyPr>
          <a:p>
            <a:r>
              <a:rPr altLang="zh-CN"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altLang="en-US" b="1" dirty="0" sz="3200" lang="zh-C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、运输问题模型</a:t>
            </a:r>
            <a:endParaRPr altLang="zh-CN" b="1" dirty="0" sz="32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从甲城调出蔬菜</a:t>
            </a:r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吨，从乙城调出蔬菜</a:t>
            </a:r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1100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吨；分别供应 </a:t>
            </a:r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地 </a:t>
            </a:r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1700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吨，</a:t>
            </a:r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地 </a:t>
            </a:r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1100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吨，</a:t>
            </a:r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地 </a:t>
            </a:r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吨，</a:t>
            </a:r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地 </a:t>
            </a:r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吨。每吨运费如下表，给出总运费最省的方案。</a:t>
            </a:r>
            <a:endParaRPr altLang="zh-CN" dirty="0" sz="3200"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94307" name="表格 3"/>
          <p:cNvGraphicFramePr>
            <a:graphicFrameLocks noGrp="1"/>
          </p:cNvGraphicFramePr>
          <p:nvPr/>
        </p:nvGraphicFramePr>
        <p:xfrm>
          <a:off x="2032000" y="3719843"/>
          <a:ext cx="8128000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p>
                      <a:pPr algn="ctr"/>
                      <a:endParaRPr altLang="en-US" dirty="0" sz="32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zh-CN" dirty="0" sz="32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altLang="en-US" dirty="0" sz="32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zh-CN" dirty="0" sz="32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altLang="en-US" dirty="0" sz="32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zh-CN" dirty="0" sz="32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altLang="en-US" dirty="0" sz="32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zh-CN" dirty="0" sz="32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endParaRPr altLang="en-US" dirty="0" sz="32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altLang="en-US" dirty="0" sz="3200" 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甲城</a:t>
                      </a:r>
                      <a:endParaRPr altLang="en-US" dirty="0" sz="32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zh-CN" dirty="0" sz="32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endParaRPr altLang="en-US" dirty="0" sz="32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zh-CN" dirty="0" sz="32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altLang="en-US" dirty="0" sz="32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zh-CN" dirty="0" sz="32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altLang="en-US" dirty="0" sz="32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zh-CN" dirty="0" sz="32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altLang="en-US" dirty="0" sz="32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altLang="en-US" dirty="0" sz="3200" 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乙城</a:t>
                      </a:r>
                      <a:endParaRPr altLang="en-US" dirty="0" sz="32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zh-CN" dirty="0" sz="32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</a:t>
                      </a:r>
                      <a:endParaRPr altLang="en-US" dirty="0" sz="32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zh-CN" dirty="0" sz="32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</a:t>
                      </a:r>
                      <a:endParaRPr altLang="en-US" dirty="0" sz="32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zh-CN" dirty="0" sz="32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</a:t>
                      </a:r>
                      <a:endParaRPr altLang="en-US" dirty="0" sz="32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zh-CN" dirty="0" sz="32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altLang="en-US" dirty="0" sz="32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第一部分 线性规划概念及数学模型 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623" name="文本框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23240" y="1127760"/>
            <a:ext cx="11475720" cy="5174558"/>
          </a:xfrm>
          <a:prstGeom prst="rect"/>
          <a:blipFill rotWithShape="1">
            <a:blip xmlns:r="http://schemas.openxmlformats.org/officeDocument/2006/relationships" r:embed="rId1"/>
            <a:stretch>
              <a:fillRect b="11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第二部分 线性规划的标准化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24" name="组合 2"/>
          <p:cNvGrpSpPr/>
          <p:nvPr/>
        </p:nvGrpSpPr>
        <p:grpSpPr>
          <a:xfrm>
            <a:off x="2795210" y="1320808"/>
            <a:ext cx="5911910" cy="4216383"/>
            <a:chOff x="6229290" y="1643974"/>
            <a:chExt cx="5911910" cy="4216383"/>
          </a:xfrm>
        </p:grpSpPr>
        <p:sp>
          <p:nvSpPr>
            <p:cNvPr id="1048625" name="文本框 3"/>
            <p:cNvSpPr txBox="1"/>
            <p:nvPr/>
          </p:nvSpPr>
          <p:spPr>
            <a:xfrm>
              <a:off x="6229290" y="1643974"/>
              <a:ext cx="4550470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线性规划的一般式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48626" name="文本框 4"/>
            <p:cNvSpPr txBox="1"/>
            <p:nvPr/>
          </p:nvSpPr>
          <p:spPr>
            <a:xfrm>
              <a:off x="6229290" y="2865445"/>
              <a:ext cx="4550470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线性规划的标准式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48627" name="文本框 5"/>
            <p:cNvSpPr txBox="1"/>
            <p:nvPr/>
          </p:nvSpPr>
          <p:spPr>
            <a:xfrm>
              <a:off x="6229290" y="3992555"/>
              <a:ext cx="5911910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标准化的一般步骤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48628" name="文本框 6"/>
            <p:cNvSpPr txBox="1"/>
            <p:nvPr/>
          </p:nvSpPr>
          <p:spPr>
            <a:xfrm>
              <a:off x="6303146" y="5214026"/>
              <a:ext cx="4029574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例题讲解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 5"/>
          <p:cNvSpPr txBox="1"/>
          <p:nvPr/>
        </p:nvSpPr>
        <p:spPr>
          <a:xfrm>
            <a:off x="885130" y="1149470"/>
            <a:ext cx="5911910" cy="646331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Wingdings" panose="05000000000000000000" pitchFamily="2" charset="2"/>
              <a:buChar char="Ø"/>
            </a:pPr>
            <a:r>
              <a: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rPr>
              <a:t>一般式</a:t>
            </a:r>
            <a:endParaRPr altLang="en-US" dirty="0" sz="3600" 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630" name="文本框 9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第二部分 线性规划的标准化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26" name="组合 11"/>
          <p:cNvGrpSpPr/>
          <p:nvPr/>
        </p:nvGrpSpPr>
        <p:grpSpPr>
          <a:xfrm>
            <a:off x="531554" y="1948570"/>
            <a:ext cx="7833360" cy="4221673"/>
            <a:chOff x="1055039" y="1968923"/>
            <a:chExt cx="8562603" cy="4221673"/>
          </a:xfrm>
        </p:grpSpPr>
        <p:sp>
          <p:nvSpPr>
            <p:cNvPr id="1048631" name="文本框 12"/>
            <p:cNvSpPr txBox="1"/>
            <p:nvPr/>
          </p:nvSpPr>
          <p:spPr>
            <a:xfrm>
              <a:off x="1121712" y="1968923"/>
              <a:ext cx="8495930" cy="688339"/>
            </a:xfrm>
            <a:prstGeom prst="rect"/>
            <a:noFill/>
          </p:spPr>
          <p:txBody>
            <a:bodyPr rtlCol="0" wrap="square"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max(min) z=c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altLang="zh-CN" b="1" dirty="0" sz="3200" lang="en-US">
                  <a:latin typeface="Times New Roman" panose="02020603050405020304" pitchFamily="18" charset="0"/>
                  <a:ea typeface="Batang" panose="02030600000101010101" pitchFamily="2" charset="-127"/>
                  <a:cs typeface="Times New Roman" panose="02020603050405020304" pitchFamily="18" charset="0"/>
                </a:rPr>
                <a:t>x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 c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+…+</a:t>
              </a:r>
              <a:r>
                <a:rPr altLang="zh-CN" b="1" dirty="0" sz="3200" lang="en-US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altLang="zh-CN" baseline="-25000" b="1" dirty="0" sz="3200" lang="en-US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altLang="zh-CN" b="1" dirty="0" sz="3200" lang="en-US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altLang="zh-CN" baseline="-25000" b="1" dirty="0" sz="3200" lang="en-US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altLang="zh-CN" baseline="-25000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632" name="AutoShape 6"/>
            <p:cNvSpPr/>
            <p:nvPr/>
          </p:nvSpPr>
          <p:spPr>
            <a:xfrm>
              <a:off x="1055039" y="2928115"/>
              <a:ext cx="133347" cy="2425944"/>
            </a:xfrm>
            <a:prstGeom prst="leftBrace">
              <a:avLst>
                <a:gd name="adj1" fmla="val 166666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wrap="square">
              <a:spAutoFit/>
            </a:bodyPr>
            <a:lstStyle>
              <a:lvl1pPr algn="l" defTabSz="914400" eaLnBrk="0" fontAlgn="base" hangingPunct="0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aseline="0" b="0" sz="1800" kern="1200" u="none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fontAlgn="base" hangingPunct="1" indent="0" latinLnBrk="0" lvl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aseline="0" b="0" kern="1200" u="none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algn="l" defTabSz="914400" eaLnBrk="1" fontAlgn="base" hangingPunct="1" indent="0" latinLnBrk="0" lvl="2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aseline="0" b="0" kern="1200" u="none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algn="l" defTabSz="914400" eaLnBrk="1" fontAlgn="base" hangingPunct="1" indent="0" latinLnBrk="0" lvl="3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aseline="0" b="0" kern="1200" u="none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algn="l" defTabSz="914400" eaLnBrk="1" fontAlgn="base" hangingPunct="1" indent="0" latinLnBrk="0" lvl="4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aseline="0" b="0" kern="1200" u="none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algn="l" defTabSz="914400" eaLnBrk="1" fontAlgn="base" hangingPunct="1" indent="0" latinLnBrk="0" lvl="5" marL="2286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aseline="0" b="0" kern="1200" u="none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algn="l" defTabSz="914400" eaLnBrk="1" fontAlgn="base" hangingPunct="1" indent="0" latinLnBrk="0" lvl="6" marL="2743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aseline="0" b="0" kern="1200" u="none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algn="l" defTabSz="914400" eaLnBrk="1" fontAlgn="base" hangingPunct="1" indent="0" latinLnBrk="0" lvl="7" marL="3200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aseline="0" b="0" kern="1200" u="none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algn="l" defTabSz="914400" eaLnBrk="1" fontAlgn="base" hangingPunct="1" indent="0" latinLnBrk="0" lvl="8" marL="3657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aseline="0" b="0" kern="1200" u="none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altLang="en-US" dirty="0" lang="zh-CN">
                <a:latin typeface="Arial" panose="020B0604020202020204" pitchFamily="34" charset="0"/>
              </a:endParaRPr>
            </a:p>
          </p:txBody>
        </p:sp>
        <p:sp>
          <p:nvSpPr>
            <p:cNvPr id="1048633" name="文本框 14"/>
            <p:cNvSpPr txBox="1"/>
            <p:nvPr/>
          </p:nvSpPr>
          <p:spPr>
            <a:xfrm>
              <a:off x="1442854" y="2766676"/>
              <a:ext cx="7226424" cy="3423920"/>
            </a:xfrm>
            <a:prstGeom prst="rect"/>
            <a:noFill/>
          </p:spPr>
          <p:txBody>
            <a:bodyPr rtlCol="0" wrap="square">
              <a:spAutoFit/>
            </a:bodyPr>
            <a:p>
              <a:pPr>
                <a:lnSpc>
                  <a:spcPts val="3300"/>
                </a:lnSpc>
                <a:spcBef>
                  <a:spcPct val="50000"/>
                </a:spcBef>
              </a:pP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 a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+…+ a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1n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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(=, )b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1</a:t>
              </a:r>
              <a:endParaRPr altLang="zh-CN" baseline="-25000" b="1" dirty="0" sz="3200" 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endParaRPr>
            </a:p>
            <a:p>
              <a:pPr>
                <a:lnSpc>
                  <a:spcPts val="3300"/>
                </a:lnSpc>
                <a:spcBef>
                  <a:spcPct val="50000"/>
                </a:spcBef>
              </a:pP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 a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+…+ a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2n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(=, )b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2</a:t>
              </a:r>
              <a:endParaRPr altLang="zh-CN" baseline="-25000" b="1" dirty="0" sz="3200" 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endParaRPr>
            </a:p>
            <a:p>
              <a:pPr>
                <a:lnSpc>
                  <a:spcPts val="3300"/>
                </a:lnSpc>
                <a:spcBef>
                  <a:spcPct val="50000"/>
                </a:spcBef>
              </a:pP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…  …  …  </a:t>
              </a:r>
              <a:endParaRPr altLang="zh-CN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3300"/>
                </a:lnSpc>
                <a:spcBef>
                  <a:spcPct val="50000"/>
                </a:spcBef>
              </a:pP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m1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 a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m2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+…+ </a:t>
              </a:r>
              <a:r>
                <a:rPr altLang="zh-CN" b="1" dirty="0" sz="3200" lang="en-US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altLang="zh-CN" baseline="-25000" b="1" dirty="0" sz="3200" lang="en-US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mn</a:t>
              </a:r>
              <a:r>
                <a:rPr altLang="zh-CN" b="1" dirty="0" sz="3200" lang="en-US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altLang="zh-CN" baseline="-25000" b="1" dirty="0" sz="3200" lang="en-US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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altLang="zh-CN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(=, )b</a:t>
              </a:r>
              <a:r>
                <a:rPr altLang="zh-CN" baseline="-25000" b="1" dirty="0" sz="3200" 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m</a:t>
              </a:r>
              <a:endParaRPr altLang="zh-CN" baseline="-25000" b="1" dirty="0" sz="3200" 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endParaRPr>
            </a:p>
            <a:p>
              <a:pPr>
                <a:spcBef>
                  <a:spcPct val="50000"/>
                </a:spcBef>
              </a:pPr>
              <a:endParaRPr altLang="zh-CN" baseline="-25000" dirty="0" sz="2800" lang="en-US">
                <a:latin typeface="宋体" panose="02010600030101010101" pitchFamily="2" charset="-122"/>
                <a:sym typeface="Symbol" panose="05050102010706020507" pitchFamily="2" charset="2"/>
              </a:endParaRPr>
            </a:p>
            <a:p>
              <a:endParaRPr altLang="en-US" dirty="0" lang="zh-CN"/>
            </a:p>
          </p:txBody>
        </p:sp>
      </p:grpSp>
      <p:grpSp>
        <p:nvGrpSpPr>
          <p:cNvPr id="127" name="组合 15"/>
          <p:cNvGrpSpPr/>
          <p:nvPr/>
        </p:nvGrpSpPr>
        <p:grpSpPr>
          <a:xfrm>
            <a:off x="6813369" y="1841480"/>
            <a:ext cx="5394960" cy="3220720"/>
            <a:chOff x="6306668" y="3202902"/>
            <a:chExt cx="4905092" cy="32207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48634" name="矩形: 圆角 16"/>
            <p:cNvSpPr/>
            <p:nvPr/>
          </p:nvSpPr>
          <p:spPr>
            <a:xfrm>
              <a:off x="6306668" y="3202902"/>
              <a:ext cx="4905092" cy="3220720"/>
            </a:xfrm>
            <a:prstGeom prst="roundRect"/>
            <a:grpFill/>
          </p:spPr>
          <p:style>
            <a:lnRef idx="2">
              <a:schemeClr val="accent1">
                <a:shade val="50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35" name="文本框 17"/>
            <p:cNvSpPr txBox="1"/>
            <p:nvPr/>
          </p:nvSpPr>
          <p:spPr>
            <a:xfrm>
              <a:off x="7118967" y="3643297"/>
              <a:ext cx="3797220" cy="523220"/>
            </a:xfrm>
            <a:prstGeom prst="rect"/>
            <a:grpFill/>
          </p:spPr>
          <p:txBody>
            <a:bodyPr rtlCol="0" wrap="square">
              <a:spAutoFit/>
            </a:bodyPr>
            <a:p>
              <a:r>
                <a:rPr altLang="en-US" b="1" dirty="0" sz="2800" lang="zh-CN">
                  <a:latin typeface="隶书" panose="02010509060101010101" pitchFamily="49" charset="-122"/>
                  <a:ea typeface="隶书" panose="02010509060101010101" pitchFamily="49" charset="-122"/>
                </a:rPr>
                <a:t>线性规划模型的三要素</a:t>
              </a:r>
              <a:endParaRPr altLang="en-US" b="1" dirty="0" sz="28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48636" name="文本框 18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435223" y="4571231"/>
              <a:ext cx="4776535" cy="1200329"/>
            </a:xfrm>
            <a:prstGeom prst="rect"/>
            <a:blipFill rotWithShape="1">
              <a:blip xmlns:r="http://schemas.openxmlformats.org/officeDocument/2006/relationships" r:embed="rId1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文本框 5"/>
          <p:cNvSpPr txBox="1"/>
          <p:nvPr/>
        </p:nvSpPr>
        <p:spPr>
          <a:xfrm>
            <a:off x="885130" y="1149470"/>
            <a:ext cx="5911910" cy="646331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Wingdings" panose="05000000000000000000" pitchFamily="2" charset="2"/>
              <a:buChar char="Ø"/>
            </a:pPr>
            <a:r>
              <a: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rPr>
              <a:t>标准式</a:t>
            </a:r>
            <a:endParaRPr altLang="en-US" dirty="0" sz="3600" 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638" name="文本框 9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第二部分 线性规划的标准化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29" name="组合 4"/>
          <p:cNvGrpSpPr/>
          <p:nvPr/>
        </p:nvGrpSpPr>
        <p:grpSpPr>
          <a:xfrm>
            <a:off x="1177690" y="2235198"/>
            <a:ext cx="8593584" cy="3277438"/>
            <a:chOff x="994959" y="1611221"/>
            <a:chExt cx="8593584" cy="3277438"/>
          </a:xfrm>
        </p:grpSpPr>
        <p:sp>
          <p:nvSpPr>
            <p:cNvPr id="1048639" name="文本框 6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994959" y="1611221"/>
              <a:ext cx="8593584" cy="647357"/>
            </a:xfrm>
            <a:prstGeom prst="rect"/>
            <a:blipFill rotWithShape="1">
              <a:blip xmlns:r="http://schemas.openxmlformats.org/officeDocument/2006/relationships" r:embed="rId1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640" name="文本框 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1529318" y="2587260"/>
              <a:ext cx="6986727" cy="2301399"/>
            </a:xfrm>
            <a:prstGeom prst="rect"/>
            <a:blipFill rotWithShape="1">
              <a:blip xmlns:r="http://schemas.openxmlformats.org/officeDocument/2006/relationships" r:embed="rId2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641" name="AutoShape 6"/>
            <p:cNvSpPr/>
            <p:nvPr/>
          </p:nvSpPr>
          <p:spPr>
            <a:xfrm>
              <a:off x="1298879" y="2953082"/>
              <a:ext cx="103201" cy="1461005"/>
            </a:xfrm>
            <a:prstGeom prst="leftBrace">
              <a:avLst>
                <a:gd name="adj1" fmla="val 166666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wrap="square">
              <a:spAutoFit/>
            </a:bodyPr>
            <a:lstStyle>
              <a:lvl1pPr algn="l" defTabSz="914400" eaLnBrk="0" fontAlgn="base" hangingPunct="0" indent="0" latinLnBrk="0" lvl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aseline="0" b="0" sz="1800" kern="1200" u="none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fontAlgn="base" hangingPunct="1" indent="0" latinLnBrk="0" lvl="1" marL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aseline="0" b="0" kern="1200" u="none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algn="l" defTabSz="914400" eaLnBrk="1" fontAlgn="base" hangingPunct="1" indent="0" latinLnBrk="0" lvl="2" marL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aseline="0" b="0" kern="1200" u="none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algn="l" defTabSz="914400" eaLnBrk="1" fontAlgn="base" hangingPunct="1" indent="0" latinLnBrk="0" lvl="3" marL="1371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aseline="0" b="0" kern="1200" u="none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algn="l" defTabSz="914400" eaLnBrk="1" fontAlgn="base" hangingPunct="1" indent="0" latinLnBrk="0" lvl="4" marL="18288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aseline="0" b="0" kern="1200" u="none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algn="l" defTabSz="914400" eaLnBrk="1" fontAlgn="base" hangingPunct="1" indent="0" latinLnBrk="0" lvl="5" marL="22860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aseline="0" b="0" kern="1200" u="none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algn="l" defTabSz="914400" eaLnBrk="1" fontAlgn="base" hangingPunct="1" indent="0" latinLnBrk="0" lvl="6" marL="2743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aseline="0" b="0" kern="1200" u="none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algn="l" defTabSz="914400" eaLnBrk="1" fontAlgn="base" hangingPunct="1" indent="0" latinLnBrk="0" lvl="7" marL="3200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aseline="0" b="0" kern="1200" u="none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algn="l" defTabSz="914400" eaLnBrk="1" fontAlgn="base" hangingPunct="1" indent="0" latinLnBrk="0" lvl="8" marL="3657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aseline="0" b="0" kern="1200" u="none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altLang="en-US" dirty="0" 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130" name="组合 8"/>
          <p:cNvGrpSpPr/>
          <p:nvPr/>
        </p:nvGrpSpPr>
        <p:grpSpPr>
          <a:xfrm>
            <a:off x="7496914" y="2060537"/>
            <a:ext cx="4509830" cy="2301399"/>
            <a:chOff x="6306668" y="3202902"/>
            <a:chExt cx="4905092" cy="32207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48642" name="矩形: 圆角 11"/>
            <p:cNvSpPr/>
            <p:nvPr/>
          </p:nvSpPr>
          <p:spPr>
            <a:xfrm>
              <a:off x="6306668" y="3202902"/>
              <a:ext cx="4905092" cy="3220720"/>
            </a:xfrm>
            <a:prstGeom prst="roundRect"/>
            <a:grpFill/>
          </p:spPr>
          <p:style>
            <a:lnRef idx="2">
              <a:schemeClr val="accent1">
                <a:shade val="50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zh-CN"/>
            </a:p>
          </p:txBody>
        </p:sp>
        <p:sp>
          <p:nvSpPr>
            <p:cNvPr id="1048643" name="文本框 12"/>
            <p:cNvSpPr txBox="1"/>
            <p:nvPr/>
          </p:nvSpPr>
          <p:spPr>
            <a:xfrm>
              <a:off x="7074257" y="3541400"/>
              <a:ext cx="3291836" cy="904516"/>
            </a:xfrm>
            <a:prstGeom prst="rect"/>
            <a:grpFill/>
          </p:spPr>
          <p:txBody>
            <a:bodyPr rtlCol="0" wrap="square">
              <a:spAutoFit/>
            </a:bodyPr>
            <a:p>
              <a:r>
                <a:rPr altLang="en-US" b="1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标准化两注意</a:t>
              </a:r>
              <a:endParaRPr altLang="en-US" b="1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48644" name="文本框 13"/>
            <p:cNvSpPr txBox="1"/>
            <p:nvPr/>
          </p:nvSpPr>
          <p:spPr>
            <a:xfrm>
              <a:off x="6435223" y="4571231"/>
              <a:ext cx="4776535" cy="1300995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b="1" dirty="0" sz="2800" lang="en-US">
                  <a:latin typeface="宋体" panose="02010600030101010101" pitchFamily="2" charset="-122"/>
                  <a:ea typeface="宋体" panose="02010600030101010101" pitchFamily="2" charset="-122"/>
                </a:rPr>
                <a:t>1.</a:t>
              </a:r>
              <a:r>
                <a:rPr altLang="en-US" b="1" dirty="0" sz="2800" lang="zh-CN">
                  <a:latin typeface="宋体" panose="02010600030101010101" pitchFamily="2" charset="-122"/>
                  <a:ea typeface="宋体" panose="02010600030101010101" pitchFamily="2" charset="-122"/>
                </a:rPr>
                <a:t>线性等式约束</a:t>
              </a:r>
              <a:endParaRPr altLang="zh-CN" b="1" dirty="0" sz="2800" 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altLang="zh-CN" b="1" dirty="0" sz="2800" lang="en-US">
                  <a:latin typeface="宋体" panose="02010600030101010101" pitchFamily="2" charset="-122"/>
                  <a:ea typeface="宋体" panose="02010600030101010101" pitchFamily="2" charset="-122"/>
                </a:rPr>
                <a:t>2.</a:t>
              </a:r>
              <a:r>
                <a:rPr altLang="en-US" b="1" dirty="0" sz="2800" lang="zh-CN">
                  <a:latin typeface="宋体" panose="02010600030101010101" pitchFamily="2" charset="-122"/>
                  <a:ea typeface="宋体" panose="02010600030101010101" pitchFamily="2" charset="-122"/>
                </a:rPr>
                <a:t>变量非负约束</a:t>
              </a:r>
              <a:endParaRPr altLang="zh-CN" b="1" dirty="0" sz="2800" 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第二部分 线性规划的标准化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646" name="文本框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37160" y="1055978"/>
            <a:ext cx="11917680" cy="4746043"/>
          </a:xfrm>
          <a:prstGeom prst="rect"/>
          <a:blipFill rotWithShape="1">
            <a:blip xmlns:r="http://schemas.openxmlformats.org/officeDocument/2006/relationships" r:embed="rId1"/>
            <a:stretch>
              <a:fillRect t="-13" r="-282" b="1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 2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第二部分 线性规划的标准化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33" name="组合 3"/>
          <p:cNvGrpSpPr/>
          <p:nvPr/>
        </p:nvGrpSpPr>
        <p:grpSpPr>
          <a:xfrm>
            <a:off x="1418307" y="2160218"/>
            <a:ext cx="10066585" cy="1795955"/>
            <a:chOff x="567777" y="1123898"/>
            <a:chExt cx="10066585" cy="1795955"/>
          </a:xfrm>
        </p:grpSpPr>
        <p:sp>
          <p:nvSpPr>
            <p:cNvPr id="1048648" name="文本框 4"/>
            <p:cNvSpPr txBox="1"/>
            <p:nvPr/>
          </p:nvSpPr>
          <p:spPr>
            <a:xfrm>
              <a:off x="567777" y="1123898"/>
              <a:ext cx="9978499" cy="584775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b="1" dirty="0" sz="3200" lang="en-US">
                  <a:latin typeface="宋体" panose="02010600030101010101" pitchFamily="2" charset="-122"/>
                  <a:ea typeface="宋体" panose="02010600030101010101" pitchFamily="2" charset="-122"/>
                </a:rPr>
                <a:t>1.</a:t>
              </a:r>
              <a:r>
                <a:rPr altLang="en-US" b="1" dirty="0" sz="3200" lang="zh-CN">
                  <a:latin typeface="宋体" panose="02010600030101010101" pitchFamily="2" charset="-122"/>
                  <a:ea typeface="宋体" panose="02010600030101010101" pitchFamily="2" charset="-122"/>
                </a:rPr>
                <a:t>极大值问题极小化（目标函数的转换）</a:t>
              </a:r>
              <a:endParaRPr altLang="zh-CN" b="1" dirty="0" sz="2400" 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8649" name="文本框 5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38106" y="1727860"/>
              <a:ext cx="9996256" cy="1191993"/>
            </a:xfrm>
            <a:prstGeom prst="rect"/>
            <a:blipFill rotWithShape="1">
              <a:blip xmlns:r="http://schemas.openxmlformats.org/officeDocument/2006/relationships" r:embed="rId1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</p:grpSp>
      <p:sp>
        <p:nvSpPr>
          <p:cNvPr id="1048650" name="文本框 9"/>
          <p:cNvSpPr txBox="1"/>
          <p:nvPr/>
        </p:nvSpPr>
        <p:spPr>
          <a:xfrm>
            <a:off x="885130" y="1149470"/>
            <a:ext cx="5911910" cy="646331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Wingdings" panose="05000000000000000000" pitchFamily="2" charset="2"/>
              <a:buChar char="Ø"/>
            </a:pPr>
            <a:r>
              <a: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rPr>
              <a:t>化标准形的一般步骤</a:t>
            </a:r>
            <a:endParaRPr altLang="en-US" dirty="0" sz="3600" 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 2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第二部分 线性规划的标准化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35" name="组合 6"/>
          <p:cNvGrpSpPr/>
          <p:nvPr/>
        </p:nvGrpSpPr>
        <p:grpSpPr>
          <a:xfrm>
            <a:off x="868876" y="1535093"/>
            <a:ext cx="9996256" cy="4488897"/>
            <a:chOff x="646985" y="2361855"/>
            <a:chExt cx="9996256" cy="4488897"/>
          </a:xfrm>
        </p:grpSpPr>
        <p:sp>
          <p:nvSpPr>
            <p:cNvPr id="1048652" name="文本框 7"/>
            <p:cNvSpPr txBox="1"/>
            <p:nvPr/>
          </p:nvSpPr>
          <p:spPr>
            <a:xfrm>
              <a:off x="646985" y="2361855"/>
              <a:ext cx="9978499" cy="584775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b="1" dirty="0" sz="3200" lang="en-US">
                  <a:latin typeface="宋体" panose="02010600030101010101" pitchFamily="2" charset="-122"/>
                  <a:ea typeface="宋体" panose="02010600030101010101" pitchFamily="2" charset="-122"/>
                </a:rPr>
                <a:t>2.</a:t>
              </a:r>
              <a:r>
                <a:rPr altLang="en-US" b="1" dirty="0" sz="3200" lang="zh-CN">
                  <a:latin typeface="宋体" panose="02010600030101010101" pitchFamily="2" charset="-122"/>
                  <a:ea typeface="宋体" panose="02010600030101010101" pitchFamily="2" charset="-122"/>
                </a:rPr>
                <a:t>松弛变量（约束条件的转换）</a:t>
              </a:r>
              <a:endParaRPr altLang="zh-CN" b="1" dirty="0" sz="3200" 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8653" name="文本框 8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46985" y="2949299"/>
              <a:ext cx="9996256" cy="3901453"/>
            </a:xfrm>
            <a:prstGeom prst="rect"/>
            <a:blipFill rotWithShape="1">
              <a:blip xmlns:r="http://schemas.openxmlformats.org/officeDocument/2006/relationships" r:embed="rId1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</p:grpSp>
      <p:sp>
        <p:nvSpPr>
          <p:cNvPr id="1048654" name="矩形: 圆角 9"/>
          <p:cNvSpPr/>
          <p:nvPr/>
        </p:nvSpPr>
        <p:spPr>
          <a:xfrm>
            <a:off x="7669634" y="2715144"/>
            <a:ext cx="3912766" cy="2064423"/>
          </a:xfrm>
          <a:prstGeom prst="roundRect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8655" name="文本框 1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8084820" y="3038252"/>
            <a:ext cx="3355340" cy="1418209"/>
          </a:xfrm>
          <a:prstGeom prst="rect"/>
          <a:blipFill rotWithShape="1">
            <a:blip xmlns:r="http://schemas.openxmlformats.org/officeDocument/2006/relationships" r:embed="rId2"/>
            <a:stretch>
              <a:fillRect l="-3630" t="-5579" b="-11159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图示 4"/>
          <p:cNvGraphicFramePr>
            <a:graphicFrameLocks/>
          </p:cNvGraphicFramePr>
          <p:nvPr/>
        </p:nvGraphicFramePr>
        <p:xfrm>
          <a:off x="1181946" y="1148080"/>
          <a:ext cx="10552854" cy="430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文本框 2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第二部分 线性规划的标准化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37" name="组合 6"/>
          <p:cNvGrpSpPr/>
          <p:nvPr/>
        </p:nvGrpSpPr>
        <p:grpSpPr>
          <a:xfrm>
            <a:off x="879383" y="1506870"/>
            <a:ext cx="9996256" cy="4381971"/>
            <a:chOff x="879383" y="528807"/>
            <a:chExt cx="9996256" cy="4381971"/>
          </a:xfrm>
        </p:grpSpPr>
        <p:sp>
          <p:nvSpPr>
            <p:cNvPr id="1048657" name="文本框 7"/>
            <p:cNvSpPr txBox="1"/>
            <p:nvPr/>
          </p:nvSpPr>
          <p:spPr>
            <a:xfrm>
              <a:off x="879383" y="528807"/>
              <a:ext cx="7981025" cy="584775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b="1" dirty="0" sz="3200" lang="en-US">
                  <a:latin typeface="宋体" panose="02010600030101010101" pitchFamily="2" charset="-122"/>
                  <a:ea typeface="宋体" panose="02010600030101010101" pitchFamily="2" charset="-122"/>
                </a:rPr>
                <a:t>3.</a:t>
              </a:r>
              <a:r>
                <a:rPr altLang="en-US" b="1" dirty="0" sz="3200" lang="zh-CN">
                  <a:latin typeface="宋体" panose="02010600030101010101" pitchFamily="2" charset="-122"/>
                  <a:ea typeface="宋体" panose="02010600030101010101" pitchFamily="2" charset="-122"/>
                </a:rPr>
                <a:t>剩余变量（约束条件的转换）</a:t>
              </a:r>
              <a:endParaRPr altLang="en-US" b="1" dirty="0" sz="3200" 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8658" name="文本框 8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879383" y="1009325"/>
              <a:ext cx="9996256" cy="3901453"/>
            </a:xfrm>
            <a:prstGeom prst="rect"/>
            <a:blipFill rotWithShape="1">
              <a:blip xmlns:r="http://schemas.openxmlformats.org/officeDocument/2006/relationships" r:embed="rId1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 2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第二部分 线性规划的标准化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39" name="组合 3"/>
          <p:cNvGrpSpPr/>
          <p:nvPr/>
        </p:nvGrpSpPr>
        <p:grpSpPr>
          <a:xfrm>
            <a:off x="1200951" y="1519572"/>
            <a:ext cx="11212497" cy="2679910"/>
            <a:chOff x="523782" y="4354213"/>
            <a:chExt cx="11212497" cy="2679910"/>
          </a:xfrm>
        </p:grpSpPr>
        <p:sp>
          <p:nvSpPr>
            <p:cNvPr id="1048660" name="文本框 4"/>
            <p:cNvSpPr txBox="1"/>
            <p:nvPr/>
          </p:nvSpPr>
          <p:spPr>
            <a:xfrm>
              <a:off x="523782" y="4354213"/>
              <a:ext cx="7981025" cy="584775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b="1" dirty="0" sz="3200" lang="en-US">
                  <a:latin typeface="宋体" panose="02010600030101010101" pitchFamily="2" charset="-122"/>
                  <a:ea typeface="宋体" panose="02010600030101010101" pitchFamily="2" charset="-122"/>
                </a:rPr>
                <a:t>4.</a:t>
              </a:r>
              <a:r>
                <a:rPr altLang="en-US" b="1" dirty="0" sz="3200" lang="zh-CN">
                  <a:latin typeface="宋体" panose="02010600030101010101" pitchFamily="2" charset="-122"/>
                  <a:ea typeface="宋体" panose="02010600030101010101" pitchFamily="2" charset="-122"/>
                </a:rPr>
                <a:t>自由变量（变量的非负约束）</a:t>
              </a:r>
              <a:endParaRPr altLang="en-US" b="1" dirty="0" sz="3200" 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8661" name="文本框 5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523782" y="5480941"/>
              <a:ext cx="11212497" cy="1553182"/>
            </a:xfrm>
            <a:prstGeom prst="rect"/>
            <a:blipFill rotWithShape="1">
              <a:blip xmlns:r="http://schemas.openxmlformats.org/officeDocument/2006/relationships" r:embed="rId1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文本框 5"/>
          <p:cNvSpPr txBox="1"/>
          <p:nvPr/>
        </p:nvSpPr>
        <p:spPr>
          <a:xfrm>
            <a:off x="885130" y="1149470"/>
            <a:ext cx="5911910" cy="646331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Wingdings" panose="05000000000000000000" pitchFamily="2" charset="2"/>
              <a:buChar char="Ø"/>
            </a:pPr>
            <a:r>
              <a: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rPr>
              <a:t>例题讲解</a:t>
            </a:r>
            <a:endParaRPr altLang="en-US" dirty="0" sz="3600" 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663" name="文本框 9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第二部分 线性规划的标准化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41" name="组合 19"/>
          <p:cNvGrpSpPr/>
          <p:nvPr/>
        </p:nvGrpSpPr>
        <p:grpSpPr>
          <a:xfrm>
            <a:off x="645148" y="2095867"/>
            <a:ext cx="6385572" cy="4024050"/>
            <a:chOff x="343176" y="873206"/>
            <a:chExt cx="6151892" cy="4024050"/>
          </a:xfrm>
        </p:grpSpPr>
        <p:sp>
          <p:nvSpPr>
            <p:cNvPr id="1048664" name="文本框 20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438648" y="1396426"/>
              <a:ext cx="4284181" cy="3500830"/>
            </a:xfrm>
            <a:prstGeom prst="rect"/>
            <a:blipFill rotWithShape="1">
              <a:blip xmlns:r="http://schemas.openxmlformats.org/officeDocument/2006/relationships" r:embed="rId1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665" name="文本框 21"/>
            <p:cNvSpPr txBox="1"/>
            <p:nvPr/>
          </p:nvSpPr>
          <p:spPr>
            <a:xfrm>
              <a:off x="343176" y="873206"/>
              <a:ext cx="6151892" cy="461665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dirty="0" sz="2400" lang="zh-CN">
                  <a:latin typeface="宋体" panose="02010600030101010101" pitchFamily="2" charset="-122"/>
                  <a:ea typeface="宋体" panose="02010600030101010101" pitchFamily="2" charset="-122"/>
                </a:rPr>
                <a:t>将下面的线性规划问题转化为标准型</a:t>
              </a:r>
              <a:r>
                <a:rPr altLang="en-US" dirty="0" sz="2400" lang="zh-CN"/>
                <a:t>。</a:t>
              </a:r>
              <a:endParaRPr altLang="zh-CN" dirty="0" sz="2400" lang="en-US"/>
            </a:p>
          </p:txBody>
        </p:sp>
      </p:grpSp>
      <p:sp>
        <p:nvSpPr>
          <p:cNvPr id="1048666" name="文本框 2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969366" y="1934516"/>
            <a:ext cx="6094428" cy="4342471"/>
          </a:xfrm>
          <a:prstGeom prst="rect"/>
          <a:blipFill rotWithShape="1">
            <a:blip xmlns:r="http://schemas.openxmlformats.org/officeDocument/2006/relationships" r:embed="rId2"/>
            <a:stretch>
              <a:fillRect l="-6" t="-7" r="-718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4"/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5"/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 2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第二部分 线性规划的标准化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668" name="文本框 3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059180" y="1977594"/>
            <a:ext cx="6123940" cy="3552896"/>
          </a:xfrm>
          <a:prstGeom prst="rect"/>
          <a:blipFill rotWithShape="1">
            <a:blip xmlns:r="http://schemas.openxmlformats.org/officeDocument/2006/relationships" r:embed="rId1"/>
            <a:stretch>
              <a:fillRect t="-6" b="8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sp>
        <p:nvSpPr>
          <p:cNvPr id="1048669" name="文本框 6"/>
          <p:cNvSpPr txBox="1"/>
          <p:nvPr/>
        </p:nvSpPr>
        <p:spPr>
          <a:xfrm>
            <a:off x="1059180" y="1158240"/>
            <a:ext cx="3749040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endParaRPr altLang="en-US" dirty="0" sz="3200" 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文本框 2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第二部分 线性规划的标准化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671" name="文本框 3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66068" y="1442430"/>
            <a:ext cx="10463932" cy="3973139"/>
          </a:xfrm>
          <a:prstGeom prst="rect"/>
          <a:blipFill rotWithShape="1">
            <a:blip xmlns:r="http://schemas.openxmlformats.org/officeDocument/2006/relationships" r:embed="rId1"/>
            <a:stretch>
              <a:fillRect l="-2" t="-9" b="7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sp>
        <p:nvSpPr>
          <p:cNvPr id="1048672" name="文本框 4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66068" y="3104707"/>
            <a:ext cx="4831257" cy="2687787"/>
          </a:xfrm>
          <a:prstGeom prst="rect"/>
          <a:blipFill rotWithShape="1">
            <a:blip xmlns:r="http://schemas.openxmlformats.org/officeDocument/2006/relationships" r:embed="rId2"/>
            <a:stretch>
              <a:fillRect l="-5" t="-7" r="8" b="1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第三部分 图解法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45" name="组合 2"/>
          <p:cNvGrpSpPr/>
          <p:nvPr/>
        </p:nvGrpSpPr>
        <p:grpSpPr>
          <a:xfrm>
            <a:off x="2795210" y="1320808"/>
            <a:ext cx="5911910" cy="2994912"/>
            <a:chOff x="6229290" y="1643974"/>
            <a:chExt cx="5911910" cy="2994912"/>
          </a:xfrm>
        </p:grpSpPr>
        <p:sp>
          <p:nvSpPr>
            <p:cNvPr id="1048674" name="文本框 3"/>
            <p:cNvSpPr txBox="1"/>
            <p:nvPr/>
          </p:nvSpPr>
          <p:spPr>
            <a:xfrm>
              <a:off x="6229290" y="1643974"/>
              <a:ext cx="4550470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图解法的基本概念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48675" name="文本框 4"/>
            <p:cNvSpPr txBox="1"/>
            <p:nvPr/>
          </p:nvSpPr>
          <p:spPr>
            <a:xfrm>
              <a:off x="6229290" y="2865445"/>
              <a:ext cx="4764919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图解法的一般步骤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48676" name="文本框 5"/>
            <p:cNvSpPr txBox="1"/>
            <p:nvPr/>
          </p:nvSpPr>
          <p:spPr>
            <a:xfrm>
              <a:off x="6229290" y="3992555"/>
              <a:ext cx="5911910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例题讲解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文本框 1"/>
          <p:cNvSpPr txBox="1"/>
          <p:nvPr/>
        </p:nvSpPr>
        <p:spPr>
          <a:xfrm>
            <a:off x="692230" y="961811"/>
            <a:ext cx="11499770" cy="4396740"/>
          </a:xfrm>
          <a:prstGeom prst="rect"/>
          <a:noFill/>
        </p:spPr>
        <p:txBody>
          <a:bodyPr wrap="square">
            <a:spAutoFit/>
          </a:bodyPr>
          <a:p>
            <a:pPr algn="just"/>
            <a:r>
              <a: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rPr>
              <a:t>一、线性规划图解法基本概念</a:t>
            </a:r>
            <a:endParaRPr altLang="zh-CN" dirty="0" sz="3600" lang="en-US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/>
            <a:endParaRPr altLang="zh-CN" dirty="0" sz="2800"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 1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、本质：用几何作图的方法求出最优解</a:t>
            </a:r>
            <a:endParaRPr altLang="zh-CN" dirty="0" sz="2800"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 2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、适用问题：线性规划，</a:t>
            </a:r>
            <a:r>
              <a:rPr altLang="en-US" b="1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两个变量</a:t>
            </a:r>
            <a:endParaRPr altLang="zh-CN" dirty="0" sz="2800"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 3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、步骤：</a:t>
            </a:r>
            <a:endParaRPr altLang="zh-CN" dirty="0" sz="2800"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               ①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建立数学模型</a:t>
            </a:r>
            <a:endParaRPr altLang="zh-CN" dirty="0" sz="2800"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altLang="zh-CN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绘制约束条件不等式</a:t>
            </a:r>
            <a:r>
              <a:rPr altLang="en-US" dirty="0" sz="2800" lang="zh-CN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，做出可行解集对应</a:t>
            </a:r>
            <a:endParaRPr altLang="zh-CN" dirty="0" sz="2800"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的可行解      </a:t>
            </a:r>
            <a:endParaRPr altLang="zh-CN" dirty="0" sz="2800"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               ③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画出目标函数的等值线并</a:t>
            </a:r>
            <a:r>
              <a:rPr altLang="en-US" dirty="0" sz="2800" lang="zh-CN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平移</a:t>
            </a:r>
            <a:endParaRPr altLang="zh-CN" dirty="0" sz="2800" lang="en-US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altLang="zh-CN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根据等值线与可行域的相互关系确定最优解</a:t>
            </a:r>
            <a:endParaRPr altLang="zh-CN" dirty="0" sz="2800"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8678" name="文本框 2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第三部分 图解法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第三部分 图解法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680" name="文本框 2"/>
          <p:cNvSpPr txBox="1"/>
          <p:nvPr/>
        </p:nvSpPr>
        <p:spPr>
          <a:xfrm>
            <a:off x="660400" y="1148080"/>
            <a:ext cx="9255760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200" lang="zh-C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例题解析（生产安排模型）</a:t>
            </a:r>
            <a:endParaRPr altLang="en-US" b="1" dirty="0" sz="3200" lang="zh-C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8681" name="文本框 3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797560" y="1950720"/>
            <a:ext cx="4663440" cy="2092881"/>
          </a:xfrm>
          <a:prstGeom prst="rect"/>
          <a:blipFill rotWithShape="1">
            <a:blip xmlns:r="http://schemas.openxmlformats.org/officeDocument/2006/relationships" r:embed="rId1"/>
            <a:stretch>
              <a:fillRect b="27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sp>
        <p:nvSpPr>
          <p:cNvPr id="1048682" name="文本框 29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2007676" y="3956398"/>
            <a:ext cx="3280604" cy="2425151"/>
          </a:xfrm>
          <a:prstGeom prst="rect"/>
          <a:blipFill rotWithShape="1">
            <a:blip xmlns:r="http://schemas.openxmlformats.org/officeDocument/2006/relationships" r:embed="rId2"/>
            <a:stretch>
              <a:fillRect l="-13" t="-14" b="18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grpSp>
        <p:nvGrpSpPr>
          <p:cNvPr id="148" name="组合 39"/>
          <p:cNvGrpSpPr/>
          <p:nvPr/>
        </p:nvGrpSpPr>
        <p:grpSpPr>
          <a:xfrm>
            <a:off x="6341643" y="1148080"/>
            <a:ext cx="5052797" cy="4511217"/>
            <a:chOff x="6551726" y="1335561"/>
            <a:chExt cx="4304233" cy="4511217"/>
          </a:xfrm>
        </p:grpSpPr>
        <p:grpSp>
          <p:nvGrpSpPr>
            <p:cNvPr id="149" name="组合 4"/>
            <p:cNvGrpSpPr/>
            <p:nvPr/>
          </p:nvGrpSpPr>
          <p:grpSpPr>
            <a:xfrm>
              <a:off x="6551726" y="1335561"/>
              <a:ext cx="4304233" cy="3508890"/>
              <a:chOff x="7290623" y="496927"/>
              <a:chExt cx="3122751" cy="2802749"/>
            </a:xfrm>
          </p:grpSpPr>
          <p:sp>
            <p:nvSpPr>
              <p:cNvPr id="1048683" name="Freeform 16"/>
              <p:cNvSpPr>
                <a:spLocks noEditPoints="1"/>
              </p:cNvSpPr>
              <p:nvPr/>
            </p:nvSpPr>
            <p:spPr bwMode="auto">
              <a:xfrm>
                <a:off x="7615420" y="2940461"/>
                <a:ext cx="2764114" cy="83482"/>
              </a:xfrm>
              <a:custGeom>
                <a:avLst/>
                <a:gdLst>
                  <a:gd name="T0" fmla="*/ 0 w 3594"/>
                  <a:gd name="T1" fmla="*/ 78 h 104"/>
                  <a:gd name="T2" fmla="*/ 3508 w 3594"/>
                  <a:gd name="T3" fmla="*/ 61 h 104"/>
                  <a:gd name="T4" fmla="*/ 3508 w 3594"/>
                  <a:gd name="T5" fmla="*/ 44 h 104"/>
                  <a:gd name="T6" fmla="*/ 0 w 3594"/>
                  <a:gd name="T7" fmla="*/ 61 h 104"/>
                  <a:gd name="T8" fmla="*/ 0 w 3594"/>
                  <a:gd name="T9" fmla="*/ 78 h 104"/>
                  <a:gd name="T10" fmla="*/ 3490 w 3594"/>
                  <a:gd name="T11" fmla="*/ 104 h 104"/>
                  <a:gd name="T12" fmla="*/ 3594 w 3594"/>
                  <a:gd name="T13" fmla="*/ 52 h 104"/>
                  <a:gd name="T14" fmla="*/ 3490 w 3594"/>
                  <a:gd name="T15" fmla="*/ 0 h 104"/>
                  <a:gd name="T16" fmla="*/ 3490 w 3594"/>
                  <a:gd name="T1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94" h="104">
                    <a:moveTo>
                      <a:pt x="0" y="78"/>
                    </a:moveTo>
                    <a:lnTo>
                      <a:pt x="3508" y="61"/>
                    </a:lnTo>
                    <a:lnTo>
                      <a:pt x="3508" y="44"/>
                    </a:lnTo>
                    <a:lnTo>
                      <a:pt x="0" y="61"/>
                    </a:lnTo>
                    <a:lnTo>
                      <a:pt x="0" y="78"/>
                    </a:lnTo>
                    <a:close/>
                    <a:moveTo>
                      <a:pt x="3490" y="104"/>
                    </a:moveTo>
                    <a:lnTo>
                      <a:pt x="3594" y="52"/>
                    </a:lnTo>
                    <a:lnTo>
                      <a:pt x="3490" y="0"/>
                    </a:lnTo>
                    <a:lnTo>
                      <a:pt x="3490" y="104"/>
                    </a:lnTo>
                    <a:close/>
                  </a:path>
                </a:pathLst>
              </a:custGeom>
              <a:solidFill>
                <a:srgbClr val="4472C4"/>
              </a:solidFill>
              <a:ln w="0" cap="flat">
                <a:solidFill>
                  <a:srgbClr val="4472C4"/>
                </a:solidFill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pPr defTabSz="914400" eaLnBrk="1" fontAlgn="auto" hangingPunct="1" indent="0" latinLnBrk="0" lvl="0" marL="0" marR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altLang="en-US" baseline="0" b="0" cap="none" sz="2400" i="0" kern="0" kumimoji="0" lang="zh-CN" noProof="0" normalizeH="0" spc="0" strike="noStrike" u="none">
                  <a:ln>
                    <a:noFill/>
                  </a:ln>
                  <a:solidFill>
                    <a:sysClr lastClr="000000" val="windowText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8684" name="Freeform 17"/>
              <p:cNvSpPr>
                <a:spLocks noEditPoints="1"/>
              </p:cNvSpPr>
              <p:nvPr/>
            </p:nvSpPr>
            <p:spPr bwMode="auto">
              <a:xfrm>
                <a:off x="7760778" y="620628"/>
                <a:ext cx="80754" cy="2494824"/>
              </a:xfrm>
              <a:custGeom>
                <a:avLst/>
                <a:gdLst>
                  <a:gd name="T0" fmla="*/ 61 w 105"/>
                  <a:gd name="T1" fmla="*/ 3108 h 3108"/>
                  <a:gd name="T2" fmla="*/ 61 w 105"/>
                  <a:gd name="T3" fmla="*/ 87 h 3108"/>
                  <a:gd name="T4" fmla="*/ 44 w 105"/>
                  <a:gd name="T5" fmla="*/ 87 h 3108"/>
                  <a:gd name="T6" fmla="*/ 44 w 105"/>
                  <a:gd name="T7" fmla="*/ 3108 h 3108"/>
                  <a:gd name="T8" fmla="*/ 61 w 105"/>
                  <a:gd name="T9" fmla="*/ 3108 h 3108"/>
                  <a:gd name="T10" fmla="*/ 105 w 105"/>
                  <a:gd name="T11" fmla="*/ 104 h 3108"/>
                  <a:gd name="T12" fmla="*/ 53 w 105"/>
                  <a:gd name="T13" fmla="*/ 0 h 3108"/>
                  <a:gd name="T14" fmla="*/ 0 w 105"/>
                  <a:gd name="T15" fmla="*/ 104 h 3108"/>
                  <a:gd name="T16" fmla="*/ 105 w 105"/>
                  <a:gd name="T17" fmla="*/ 104 h 3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" h="3108">
                    <a:moveTo>
                      <a:pt x="61" y="3108"/>
                    </a:moveTo>
                    <a:lnTo>
                      <a:pt x="61" y="87"/>
                    </a:lnTo>
                    <a:lnTo>
                      <a:pt x="44" y="87"/>
                    </a:lnTo>
                    <a:lnTo>
                      <a:pt x="44" y="3108"/>
                    </a:lnTo>
                    <a:lnTo>
                      <a:pt x="61" y="3108"/>
                    </a:lnTo>
                    <a:close/>
                    <a:moveTo>
                      <a:pt x="105" y="104"/>
                    </a:moveTo>
                    <a:lnTo>
                      <a:pt x="53" y="0"/>
                    </a:lnTo>
                    <a:lnTo>
                      <a:pt x="0" y="104"/>
                    </a:lnTo>
                    <a:lnTo>
                      <a:pt x="105" y="104"/>
                    </a:lnTo>
                    <a:close/>
                  </a:path>
                </a:pathLst>
              </a:custGeom>
              <a:solidFill>
                <a:srgbClr val="4472C4"/>
              </a:solidFill>
              <a:ln w="0" cap="flat">
                <a:solidFill>
                  <a:srgbClr val="4472C4"/>
                </a:solidFill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pPr defTabSz="914400" eaLnBrk="1" fontAlgn="auto" hangingPunct="1" indent="0" latinLnBrk="0" lvl="0" marL="0" marR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altLang="en-US" baseline="0" b="0" cap="none" sz="2400" i="0" kern="0" kumimoji="0" lang="zh-CN" noProof="0" normalizeH="0" spc="0" strike="noStrike" u="none">
                  <a:ln>
                    <a:noFill/>
                  </a:ln>
                  <a:solidFill>
                    <a:sysClr lastClr="000000" val="windowText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145730" name="Line 18"/>
              <p:cNvCxnSpPr>
                <a:cxnSpLocks/>
              </p:cNvCxnSpPr>
              <p:nvPr/>
            </p:nvCxnSpPr>
            <p:spPr bwMode="auto">
              <a:xfrm>
                <a:off x="7541587" y="1213028"/>
                <a:ext cx="1542797" cy="1880751"/>
              </a:xfrm>
              <a:prstGeom prst="line"/>
              <a:noFill/>
              <a:ln w="38100" cap="flat">
                <a:solidFill>
                  <a:srgbClr val="4472C4"/>
                </a:solidFill>
                <a:prstDash val="solid"/>
                <a:miter lim="800000"/>
              </a:ln>
            </p:spPr>
          </p:cxnSp>
          <p:cxnSp>
            <p:nvCxnSpPr>
              <p:cNvPr id="3145731" name="Line 19"/>
              <p:cNvCxnSpPr>
                <a:cxnSpLocks/>
              </p:cNvCxnSpPr>
              <p:nvPr/>
            </p:nvCxnSpPr>
            <p:spPr bwMode="auto">
              <a:xfrm>
                <a:off x="8134556" y="821306"/>
                <a:ext cx="433768" cy="2292541"/>
              </a:xfrm>
              <a:prstGeom prst="line"/>
              <a:noFill/>
              <a:ln w="38100" cap="flat">
                <a:solidFill>
                  <a:srgbClr val="4472C4"/>
                </a:solidFill>
                <a:prstDash val="solid"/>
                <a:miter lim="800000"/>
              </a:ln>
            </p:spPr>
          </p:cxnSp>
          <p:cxnSp>
            <p:nvCxnSpPr>
              <p:cNvPr id="3145732" name="Line 20"/>
              <p:cNvCxnSpPr>
                <a:cxnSpLocks/>
              </p:cNvCxnSpPr>
              <p:nvPr/>
            </p:nvCxnSpPr>
            <p:spPr bwMode="auto">
              <a:xfrm flipV="1">
                <a:off x="7807693" y="2088786"/>
                <a:ext cx="433768" cy="223153"/>
              </a:xfrm>
              <a:prstGeom prst="line"/>
              <a:noFill/>
              <a:ln w="14288" cap="flat">
                <a:solidFill>
                  <a:srgbClr val="4472C4"/>
                </a:solidFill>
                <a:prstDash val="solid"/>
                <a:miter lim="800000"/>
              </a:ln>
            </p:spPr>
          </p:cxnSp>
          <p:cxnSp>
            <p:nvCxnSpPr>
              <p:cNvPr id="3145733" name="Line 21"/>
              <p:cNvCxnSpPr>
                <a:cxnSpLocks/>
              </p:cNvCxnSpPr>
              <p:nvPr/>
            </p:nvCxnSpPr>
            <p:spPr bwMode="auto">
              <a:xfrm flipV="1">
                <a:off x="7794618" y="1694655"/>
                <a:ext cx="133822" cy="69836"/>
              </a:xfrm>
              <a:prstGeom prst="line"/>
              <a:noFill/>
              <a:ln w="14288" cap="flat">
                <a:solidFill>
                  <a:srgbClr val="4472C4"/>
                </a:solidFill>
                <a:prstDash val="solid"/>
                <a:miter lim="800000"/>
              </a:ln>
            </p:spPr>
          </p:cxnSp>
          <p:cxnSp>
            <p:nvCxnSpPr>
              <p:cNvPr id="3145734" name="Line 22"/>
              <p:cNvCxnSpPr>
                <a:cxnSpLocks/>
              </p:cNvCxnSpPr>
              <p:nvPr/>
            </p:nvCxnSpPr>
            <p:spPr bwMode="auto">
              <a:xfrm flipV="1">
                <a:off x="7801540" y="1778137"/>
                <a:ext cx="206885" cy="111577"/>
              </a:xfrm>
              <a:prstGeom prst="line"/>
              <a:noFill/>
              <a:ln w="14288" cap="flat">
                <a:solidFill>
                  <a:srgbClr val="4472C4"/>
                </a:solidFill>
                <a:prstDash val="solid"/>
                <a:miter lim="800000"/>
              </a:ln>
            </p:spPr>
          </p:cxnSp>
          <p:cxnSp>
            <p:nvCxnSpPr>
              <p:cNvPr id="3145735" name="Line 23"/>
              <p:cNvCxnSpPr>
                <a:cxnSpLocks/>
              </p:cNvCxnSpPr>
              <p:nvPr/>
            </p:nvCxnSpPr>
            <p:spPr bwMode="auto">
              <a:xfrm flipV="1">
                <a:off x="7794618" y="1875265"/>
                <a:ext cx="300714" cy="153318"/>
              </a:xfrm>
              <a:prstGeom prst="line"/>
              <a:noFill/>
              <a:ln w="14288" cap="flat">
                <a:solidFill>
                  <a:srgbClr val="4472C4"/>
                </a:solidFill>
                <a:prstDash val="solid"/>
                <a:miter lim="800000"/>
              </a:ln>
            </p:spPr>
          </p:cxnSp>
          <p:cxnSp>
            <p:nvCxnSpPr>
              <p:cNvPr id="3145736" name="Line 24"/>
              <p:cNvCxnSpPr>
                <a:cxnSpLocks/>
              </p:cNvCxnSpPr>
              <p:nvPr/>
            </p:nvCxnSpPr>
            <p:spPr bwMode="auto">
              <a:xfrm flipV="1">
                <a:off x="7794618" y="1978814"/>
                <a:ext cx="387622" cy="195059"/>
              </a:xfrm>
              <a:prstGeom prst="line"/>
              <a:noFill/>
              <a:ln w="14288" cap="flat">
                <a:solidFill>
                  <a:srgbClr val="4472C4"/>
                </a:solidFill>
                <a:prstDash val="solid"/>
                <a:miter lim="800000"/>
              </a:ln>
            </p:spPr>
          </p:cxnSp>
          <p:cxnSp>
            <p:nvCxnSpPr>
              <p:cNvPr id="3145737" name="Line 25"/>
              <p:cNvCxnSpPr>
                <a:cxnSpLocks/>
              </p:cNvCxnSpPr>
              <p:nvPr/>
            </p:nvCxnSpPr>
            <p:spPr bwMode="auto">
              <a:xfrm flipV="1">
                <a:off x="7794618" y="2466862"/>
                <a:ext cx="641422" cy="321084"/>
              </a:xfrm>
              <a:prstGeom prst="line"/>
              <a:noFill/>
              <a:ln w="14288" cap="flat">
                <a:solidFill>
                  <a:srgbClr val="4472C4"/>
                </a:solidFill>
                <a:prstDash val="solid"/>
                <a:miter lim="800000"/>
              </a:ln>
            </p:spPr>
          </p:cxnSp>
          <p:cxnSp>
            <p:nvCxnSpPr>
              <p:cNvPr id="3145738" name="Line 26"/>
              <p:cNvCxnSpPr>
                <a:cxnSpLocks/>
              </p:cNvCxnSpPr>
              <p:nvPr/>
            </p:nvCxnSpPr>
            <p:spPr bwMode="auto">
              <a:xfrm flipV="1">
                <a:off x="7807693" y="2326388"/>
                <a:ext cx="594507" cy="300214"/>
              </a:xfrm>
              <a:prstGeom prst="line"/>
              <a:noFill/>
              <a:ln w="14288" cap="flat">
                <a:solidFill>
                  <a:srgbClr val="4472C4"/>
                </a:solidFill>
                <a:prstDash val="solid"/>
                <a:miter lim="800000"/>
              </a:ln>
            </p:spPr>
          </p:cxnSp>
          <p:cxnSp>
            <p:nvCxnSpPr>
              <p:cNvPr id="3145739" name="Line 27"/>
              <p:cNvCxnSpPr>
                <a:cxnSpLocks/>
              </p:cNvCxnSpPr>
              <p:nvPr/>
            </p:nvCxnSpPr>
            <p:spPr bwMode="auto">
              <a:xfrm flipV="1">
                <a:off x="7788465" y="2196349"/>
                <a:ext cx="560667" cy="292187"/>
              </a:xfrm>
              <a:prstGeom prst="line"/>
              <a:noFill/>
              <a:ln w="14288" cap="flat">
                <a:solidFill>
                  <a:srgbClr val="4472C4"/>
                </a:solidFill>
                <a:prstDash val="solid"/>
                <a:miter lim="800000"/>
              </a:ln>
            </p:spPr>
          </p:cxnSp>
          <p:cxnSp>
            <p:nvCxnSpPr>
              <p:cNvPr id="3145740" name="Line 28"/>
              <p:cNvCxnSpPr>
                <a:cxnSpLocks/>
              </p:cNvCxnSpPr>
              <p:nvPr/>
            </p:nvCxnSpPr>
            <p:spPr bwMode="auto">
              <a:xfrm flipV="1">
                <a:off x="8269147" y="2865006"/>
                <a:ext cx="266874" cy="132447"/>
              </a:xfrm>
              <a:prstGeom prst="line"/>
              <a:noFill/>
              <a:ln w="14288" cap="flat">
                <a:solidFill>
                  <a:srgbClr val="4472C4"/>
                </a:solidFill>
                <a:prstDash val="solid"/>
                <a:miter lim="800000"/>
              </a:ln>
            </p:spPr>
          </p:cxnSp>
          <p:cxnSp>
            <p:nvCxnSpPr>
              <p:cNvPr id="3145741" name="Line 29"/>
              <p:cNvCxnSpPr>
                <a:cxnSpLocks/>
              </p:cNvCxnSpPr>
              <p:nvPr/>
            </p:nvCxnSpPr>
            <p:spPr bwMode="auto">
              <a:xfrm flipV="1">
                <a:off x="7974585" y="2730954"/>
                <a:ext cx="527597" cy="264894"/>
              </a:xfrm>
              <a:prstGeom prst="line"/>
              <a:noFill/>
              <a:ln w="14288" cap="flat">
                <a:solidFill>
                  <a:srgbClr val="4472C4"/>
                </a:solidFill>
                <a:prstDash val="solid"/>
                <a:miter lim="800000"/>
              </a:ln>
            </p:spPr>
          </p:cxnSp>
          <p:cxnSp>
            <p:nvCxnSpPr>
              <p:cNvPr id="3145742" name="Line 30"/>
              <p:cNvCxnSpPr>
                <a:cxnSpLocks/>
              </p:cNvCxnSpPr>
              <p:nvPr/>
            </p:nvCxnSpPr>
            <p:spPr bwMode="auto">
              <a:xfrm flipV="1">
                <a:off x="7801540" y="2597704"/>
                <a:ext cx="674493" cy="341152"/>
              </a:xfrm>
              <a:prstGeom prst="line"/>
              <a:noFill/>
              <a:ln w="14288" cap="flat">
                <a:solidFill>
                  <a:srgbClr val="4472C4"/>
                </a:solidFill>
                <a:prstDash val="solid"/>
                <a:miter lim="800000"/>
              </a:ln>
            </p:spPr>
          </p:cxnSp>
          <p:cxnSp>
            <p:nvCxnSpPr>
              <p:cNvPr id="3145743" name="直接连接符 20"/>
              <p:cNvCxnSpPr>
                <a:cxnSpLocks/>
              </p:cNvCxnSpPr>
              <p:nvPr/>
            </p:nvCxnSpPr>
            <p:spPr>
              <a:xfrm>
                <a:off x="7994725" y="1007131"/>
                <a:ext cx="743193" cy="2292545"/>
              </a:xfrm>
              <a:prstGeom prst="line"/>
              <a:noFill/>
              <a:ln w="28575" cap="flat" cmpd="sng" algn="ctr">
                <a:solidFill>
                  <a:srgbClr val="ED7D31"/>
                </a:solidFill>
                <a:prstDash val="lgDash"/>
                <a:miter lim="800000"/>
              </a:ln>
              <a:effectLst/>
            </p:spPr>
          </p:cxnSp>
          <p:sp>
            <p:nvSpPr>
              <p:cNvPr id="1048685" name="文本框 39"/>
              <p:cNvSpPr txBox="1"/>
              <p:nvPr/>
            </p:nvSpPr>
            <p:spPr>
              <a:xfrm>
                <a:off x="8399391" y="2055830"/>
                <a:ext cx="325089" cy="368758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just" defTabSz="914400" eaLnBrk="1" fontAlgn="auto" hangingPunct="1" indent="0" latinLnBrk="0" lvl="0" marL="0" marR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baseline="0" b="0" cap="none" dirty="0" sz="2400" i="0" kern="1200" kumimoji="0" lang="en-US" noProof="0" normalizeH="0" spc="0" strike="noStrike" u="none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B</a:t>
                </a:r>
                <a:endParaRPr altLang="en-US" baseline="0" b="0" cap="none" dirty="0" sz="1200" i="0" kern="100" kumimoji="0" lang="zh-CN" noProof="0" normalizeH="0" spc="0" strike="noStrike" u="none">
                  <a:ln>
                    <a:noFill/>
                  </a:ln>
                  <a:solidFill>
                    <a:sysClr lastClr="000000" val="windowText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686" name="文本框 40"/>
              <p:cNvSpPr txBox="1"/>
              <p:nvPr/>
            </p:nvSpPr>
            <p:spPr>
              <a:xfrm>
                <a:off x="7486961" y="1325197"/>
                <a:ext cx="246356" cy="368758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just" defTabSz="914400" eaLnBrk="1" fontAlgn="auto" hangingPunct="1" indent="0" latinLnBrk="0" lvl="0" marL="0" marR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baseline="0" b="0" cap="none" dirty="0" sz="2400" i="0" kern="1200" kumimoji="0" lang="en-US" noProof="0" normalizeH="0" spc="0" strike="noStrike" u="none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A</a:t>
                </a:r>
                <a:endParaRPr altLang="en-US" baseline="0" b="0" cap="none" dirty="0" sz="1200" i="0" kern="100" kumimoji="0" lang="zh-CN" noProof="0" normalizeH="0" spc="0" strike="noStrike" u="none">
                  <a:ln>
                    <a:noFill/>
                  </a:ln>
                  <a:solidFill>
                    <a:sysClr lastClr="000000" val="windowText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687" name="文本框 41"/>
              <p:cNvSpPr txBox="1"/>
              <p:nvPr/>
            </p:nvSpPr>
            <p:spPr>
              <a:xfrm>
                <a:off x="7514251" y="2911494"/>
                <a:ext cx="257150" cy="368758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just" defTabSz="914400" eaLnBrk="1" fontAlgn="auto" hangingPunct="1" indent="0" latinLnBrk="0" lvl="0" marL="0" marR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baseline="0" b="0" cap="none" dirty="0" sz="2400" i="0" kern="1200" kumimoji="0" lang="en-US" noProof="0" normalizeH="0" spc="0" strike="noStrike" u="none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O</a:t>
                </a:r>
                <a:endParaRPr altLang="en-US" baseline="0" b="0" cap="none" dirty="0" sz="1200" i="0" kern="100" kumimoji="0" lang="zh-CN" noProof="0" normalizeH="0" spc="0" strike="noStrike" u="none">
                  <a:ln>
                    <a:noFill/>
                  </a:ln>
                  <a:solidFill>
                    <a:sysClr lastClr="000000" val="windowText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688" name="文本框 42"/>
              <p:cNvSpPr txBox="1"/>
              <p:nvPr/>
            </p:nvSpPr>
            <p:spPr>
              <a:xfrm>
                <a:off x="8308043" y="2928350"/>
                <a:ext cx="239372" cy="368758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algn="just" defTabSz="914400" eaLnBrk="1" fontAlgn="auto" hangingPunct="1" indent="0" latinLnBrk="0" lvl="0" marL="0" marR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baseline="0" b="0" cap="none" sz="2400" i="0" kern="1200" kumimoji="0" lang="en-US" noProof="0" normalizeH="0" spc="0" strike="noStrike" u="none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C</a:t>
                </a:r>
                <a:endParaRPr altLang="en-US" baseline="0" b="0" cap="none" sz="1200" i="0" kern="100" kumimoji="0" lang="zh-CN" noProof="0" normalizeH="0" spc="0" strike="noStrike" u="none">
                  <a:ln>
                    <a:noFill/>
                  </a:ln>
                  <a:solidFill>
                    <a:sysClr lastClr="000000" val="windowText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689" name="文本框 43"/>
              <p:cNvSpPr txBox="1">
                <a:spLocks noChangeAspect="1" noMove="1" noResize="1" noRot="1" noAdjustHandles="1" noEditPoints="1" noChangeArrowheads="1" noChangeShapeType="1" noTextEdit="1"/>
              </p:cNvSpPr>
              <p:nvPr/>
            </p:nvSpPr>
            <p:spPr>
              <a:xfrm>
                <a:off x="10116973" y="2577705"/>
                <a:ext cx="296401" cy="368758"/>
              </a:xfrm>
              <a:prstGeom prst="rect"/>
              <a:blipFill rotWithShape="1">
                <a:blip xmlns:r="http://schemas.openxmlformats.org/officeDocument/2006/relationships" r:embed="rId3"/>
              </a:blipFill>
            </p:spPr>
            <p:txBody>
              <a:bodyPr/>
              <a:p>
                <a:r>
                  <a:rPr altLang="en-US" lang="zh-CN">
                    <a:noFill/>
                  </a:rPr>
                  <a:t> </a:t>
                </a:r>
                <a:endParaRPr altLang="en-US" lang="zh-CN">
                  <a:noFill/>
                </a:endParaRPr>
              </a:p>
            </p:txBody>
          </p:sp>
          <p:sp>
            <p:nvSpPr>
              <p:cNvPr id="1048690" name="文本框 45"/>
              <p:cNvSpPr txBox="1">
                <a:spLocks noChangeAspect="1" noMove="1" noResize="1" noRot="1" noAdjustHandles="1" noEditPoints="1" noChangeArrowheads="1" noChangeShapeType="1" noTextEdit="1"/>
              </p:cNvSpPr>
              <p:nvPr/>
            </p:nvSpPr>
            <p:spPr>
              <a:xfrm>
                <a:off x="7290623" y="496927"/>
                <a:ext cx="315661" cy="507882"/>
              </a:xfrm>
              <a:prstGeom prst="rect"/>
              <a:blipFill rotWithShape="1">
                <a:blip xmlns:r="http://schemas.openxmlformats.org/officeDocument/2006/relationships" r:embed="rId4"/>
              </a:blipFill>
            </p:spPr>
            <p:txBody>
              <a:bodyPr/>
              <a:p>
                <a:r>
                  <a:rPr altLang="en-US" lang="zh-CN">
                    <a:noFill/>
                  </a:rPr>
                  <a:t> </a:t>
                </a:r>
                <a:endParaRPr altLang="en-US" lang="zh-CN">
                  <a:noFill/>
                </a:endParaRPr>
              </a:p>
            </p:txBody>
          </p:sp>
        </p:grpSp>
        <p:sp>
          <p:nvSpPr>
            <p:cNvPr id="1048691" name="文本框 31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8734467" y="4563813"/>
              <a:ext cx="2019300" cy="614655"/>
            </a:xfrm>
            <a:prstGeom prst="rect"/>
            <a:blipFill rotWithShape="1">
              <a:blip xmlns:r="http://schemas.openxmlformats.org/officeDocument/2006/relationships" r:embed="rId5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692" name="文本框 33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7204245" y="1349542"/>
              <a:ext cx="2079313" cy="822469"/>
            </a:xfrm>
            <a:prstGeom prst="rect"/>
            <a:blipFill rotWithShape="1">
              <a:blip xmlns:r="http://schemas.openxmlformats.org/officeDocument/2006/relationships" r:embed="rId6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693" name="文本框 35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6968025" y="5385113"/>
              <a:ext cx="1766442" cy="461665"/>
            </a:xfrm>
            <a:prstGeom prst="rect"/>
            <a:blipFill rotWithShape="1">
              <a:blip xmlns:r="http://schemas.openxmlformats.org/officeDocument/2006/relationships" r:embed="rId7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cxnSp>
          <p:nvCxnSpPr>
            <p:cNvPr id="3145744" name="直接连接符 36"/>
            <p:cNvCxnSpPr>
              <a:cxnSpLocks/>
            </p:cNvCxnSpPr>
            <p:nvPr/>
          </p:nvCxnSpPr>
          <p:spPr>
            <a:xfrm>
              <a:off x="6588641" y="2541348"/>
              <a:ext cx="1024377" cy="2870142"/>
            </a:xfrm>
            <a:prstGeom prst="line"/>
            <a:noFill/>
            <a:ln w="28575" cap="flat" cmpd="sng" algn="ctr">
              <a:solidFill>
                <a:srgbClr val="ED7D31"/>
              </a:solidFill>
              <a:prstDash val="lgDash"/>
              <a:miter lim="800000"/>
            </a:ln>
            <a:effectLst/>
          </p:spPr>
        </p:cxnSp>
      </p:grpSp>
      <p:sp>
        <p:nvSpPr>
          <p:cNvPr id="1048694" name="文本框 38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244055" y="5167627"/>
            <a:ext cx="2520554" cy="954107"/>
          </a:xfrm>
          <a:prstGeom prst="rect"/>
          <a:blipFill rotWithShape="1">
            <a:blip xmlns:r="http://schemas.openxmlformats.org/officeDocument/2006/relationships" r:embed="rId8"/>
            <a:stretch>
              <a:fillRect l="-14" t="-66" r="24" b="35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1" grpId="0" animBg="1"/>
      <p:bldP spid="1048682" grpId="0"/>
      <p:bldP spid="10486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文本框 2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第三部分 图解法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696" name="内容占位符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813407" y="1285937"/>
            <a:ext cx="5802367" cy="2861550"/>
          </a:xfrm>
          <a:prstGeom prst="rect"/>
          <a:blipFill rotWithShape="1">
            <a:blip xmlns:r="http://schemas.openxmlformats.org/officeDocument/2006/relationships" r:embed="rId1"/>
            <a:stretch>
              <a:fillRect l="-10" t="-2" r="6" b="-4294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sp>
        <p:nvSpPr>
          <p:cNvPr id="1048697" name="内容占位符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813407" y="3920234"/>
            <a:ext cx="5802367" cy="3035685"/>
          </a:xfrm>
          <a:prstGeom prst="rect"/>
          <a:blipFill rotWithShape="1">
            <a:blip xmlns:r="http://schemas.openxmlformats.org/officeDocument/2006/relationships" r:embed="rId2"/>
            <a:stretch>
              <a:fillRect l="-10" t="-12" r="6" b="4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grpSp>
        <p:nvGrpSpPr>
          <p:cNvPr id="151" name="组合 5"/>
          <p:cNvGrpSpPr/>
          <p:nvPr/>
        </p:nvGrpSpPr>
        <p:grpSpPr>
          <a:xfrm>
            <a:off x="6883029" y="988161"/>
            <a:ext cx="3221462" cy="2932073"/>
            <a:chOff x="7191912" y="496927"/>
            <a:chExt cx="3221462" cy="2932073"/>
          </a:xfrm>
        </p:grpSpPr>
        <p:sp>
          <p:nvSpPr>
            <p:cNvPr id="1048698" name="Freeform 16"/>
            <p:cNvSpPr>
              <a:spLocks noEditPoints="1"/>
            </p:cNvSpPr>
            <p:nvPr/>
          </p:nvSpPr>
          <p:spPr bwMode="auto">
            <a:xfrm>
              <a:off x="7615420" y="2940461"/>
              <a:ext cx="2764114" cy="83482"/>
            </a:xfrm>
            <a:custGeom>
              <a:avLst/>
              <a:gdLst>
                <a:gd name="T0" fmla="*/ 0 w 3594"/>
                <a:gd name="T1" fmla="*/ 78 h 104"/>
                <a:gd name="T2" fmla="*/ 3508 w 3594"/>
                <a:gd name="T3" fmla="*/ 61 h 104"/>
                <a:gd name="T4" fmla="*/ 3508 w 3594"/>
                <a:gd name="T5" fmla="*/ 44 h 104"/>
                <a:gd name="T6" fmla="*/ 0 w 3594"/>
                <a:gd name="T7" fmla="*/ 61 h 104"/>
                <a:gd name="T8" fmla="*/ 0 w 3594"/>
                <a:gd name="T9" fmla="*/ 78 h 104"/>
                <a:gd name="T10" fmla="*/ 3490 w 3594"/>
                <a:gd name="T11" fmla="*/ 104 h 104"/>
                <a:gd name="T12" fmla="*/ 3594 w 3594"/>
                <a:gd name="T13" fmla="*/ 52 h 104"/>
                <a:gd name="T14" fmla="*/ 3490 w 3594"/>
                <a:gd name="T15" fmla="*/ 0 h 104"/>
                <a:gd name="T16" fmla="*/ 3490 w 3594"/>
                <a:gd name="T1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4" h="104">
                  <a:moveTo>
                    <a:pt x="0" y="78"/>
                  </a:moveTo>
                  <a:lnTo>
                    <a:pt x="3508" y="61"/>
                  </a:lnTo>
                  <a:lnTo>
                    <a:pt x="3508" y="44"/>
                  </a:lnTo>
                  <a:lnTo>
                    <a:pt x="0" y="61"/>
                  </a:lnTo>
                  <a:lnTo>
                    <a:pt x="0" y="78"/>
                  </a:lnTo>
                  <a:close/>
                  <a:moveTo>
                    <a:pt x="3490" y="104"/>
                  </a:moveTo>
                  <a:lnTo>
                    <a:pt x="3594" y="52"/>
                  </a:lnTo>
                  <a:lnTo>
                    <a:pt x="3490" y="0"/>
                  </a:lnTo>
                  <a:lnTo>
                    <a:pt x="3490" y="104"/>
                  </a:lnTo>
                  <a:close/>
                </a:path>
              </a:pathLst>
            </a:custGeom>
            <a:solidFill>
              <a:srgbClr val="4472C4"/>
            </a:solidFill>
            <a:ln w="0" cap="flat">
              <a:solidFill>
                <a:srgbClr val="4472C4"/>
              </a:solidFill>
              <a:prstDash val="solid"/>
              <a:round/>
            </a:ln>
          </p:spPr>
          <p:txBody>
            <a:bodyPr anchor="t" anchorCtr="0" bIns="45720" compatLnSpc="1" lIns="91440" numCol="1" rIns="91440" tIns="45720" vert="horz" wrap="square"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en-US" baseline="0" b="0" cap="none" sz="1800" i="0" kern="0" kumimoji="0" lang="zh-CN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endParaRPr>
            </a:p>
          </p:txBody>
        </p:sp>
        <p:sp>
          <p:nvSpPr>
            <p:cNvPr id="1048699" name="Freeform 17"/>
            <p:cNvSpPr>
              <a:spLocks noEditPoints="1"/>
            </p:cNvSpPr>
            <p:nvPr/>
          </p:nvSpPr>
          <p:spPr bwMode="auto">
            <a:xfrm>
              <a:off x="7760778" y="620628"/>
              <a:ext cx="80754" cy="2494824"/>
            </a:xfrm>
            <a:custGeom>
              <a:avLst/>
              <a:gdLst>
                <a:gd name="T0" fmla="*/ 61 w 105"/>
                <a:gd name="T1" fmla="*/ 3108 h 3108"/>
                <a:gd name="T2" fmla="*/ 61 w 105"/>
                <a:gd name="T3" fmla="*/ 87 h 3108"/>
                <a:gd name="T4" fmla="*/ 44 w 105"/>
                <a:gd name="T5" fmla="*/ 87 h 3108"/>
                <a:gd name="T6" fmla="*/ 44 w 105"/>
                <a:gd name="T7" fmla="*/ 3108 h 3108"/>
                <a:gd name="T8" fmla="*/ 61 w 105"/>
                <a:gd name="T9" fmla="*/ 3108 h 3108"/>
                <a:gd name="T10" fmla="*/ 105 w 105"/>
                <a:gd name="T11" fmla="*/ 104 h 3108"/>
                <a:gd name="T12" fmla="*/ 53 w 105"/>
                <a:gd name="T13" fmla="*/ 0 h 3108"/>
                <a:gd name="T14" fmla="*/ 0 w 105"/>
                <a:gd name="T15" fmla="*/ 104 h 3108"/>
                <a:gd name="T16" fmla="*/ 105 w 105"/>
                <a:gd name="T17" fmla="*/ 104 h 3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3108">
                  <a:moveTo>
                    <a:pt x="61" y="3108"/>
                  </a:moveTo>
                  <a:lnTo>
                    <a:pt x="61" y="87"/>
                  </a:lnTo>
                  <a:lnTo>
                    <a:pt x="44" y="87"/>
                  </a:lnTo>
                  <a:lnTo>
                    <a:pt x="44" y="3108"/>
                  </a:lnTo>
                  <a:lnTo>
                    <a:pt x="61" y="3108"/>
                  </a:lnTo>
                  <a:close/>
                  <a:moveTo>
                    <a:pt x="105" y="104"/>
                  </a:moveTo>
                  <a:lnTo>
                    <a:pt x="53" y="0"/>
                  </a:lnTo>
                  <a:lnTo>
                    <a:pt x="0" y="104"/>
                  </a:lnTo>
                  <a:lnTo>
                    <a:pt x="105" y="104"/>
                  </a:lnTo>
                  <a:close/>
                </a:path>
              </a:pathLst>
            </a:custGeom>
            <a:solidFill>
              <a:srgbClr val="4472C4"/>
            </a:solidFill>
            <a:ln w="0" cap="flat">
              <a:solidFill>
                <a:srgbClr val="4472C4"/>
              </a:solidFill>
              <a:prstDash val="solid"/>
              <a:round/>
            </a:ln>
          </p:spPr>
          <p:txBody>
            <a:bodyPr anchor="t" anchorCtr="0" bIns="45720" compatLnSpc="1" lIns="91440" numCol="1" rIns="91440" tIns="45720" vert="horz" wrap="square"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en-US" baseline="0" b="0" cap="none" sz="1800" i="0" kern="0" kumimoji="0" lang="zh-CN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endParaRPr>
            </a:p>
          </p:txBody>
        </p:sp>
        <p:cxnSp>
          <p:nvCxnSpPr>
            <p:cNvPr id="3145745" name="Line 18"/>
            <p:cNvCxnSpPr>
              <a:cxnSpLocks/>
            </p:cNvCxnSpPr>
            <p:nvPr/>
          </p:nvCxnSpPr>
          <p:spPr bwMode="auto">
            <a:xfrm>
              <a:off x="7541587" y="1213028"/>
              <a:ext cx="1542797" cy="1880751"/>
            </a:xfrm>
            <a:prstGeom prst="line"/>
            <a:noFill/>
            <a:ln w="19050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46" name="Line 19"/>
            <p:cNvCxnSpPr>
              <a:cxnSpLocks/>
            </p:cNvCxnSpPr>
            <p:nvPr/>
          </p:nvCxnSpPr>
          <p:spPr bwMode="auto">
            <a:xfrm>
              <a:off x="8134556" y="821306"/>
              <a:ext cx="433768" cy="2292541"/>
            </a:xfrm>
            <a:prstGeom prst="line"/>
            <a:noFill/>
            <a:ln w="19050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47" name="Line 20"/>
            <p:cNvCxnSpPr>
              <a:cxnSpLocks/>
            </p:cNvCxnSpPr>
            <p:nvPr/>
          </p:nvCxnSpPr>
          <p:spPr bwMode="auto">
            <a:xfrm flipV="1">
              <a:off x="7807693" y="2088786"/>
              <a:ext cx="433768" cy="223153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48" name="Line 21"/>
            <p:cNvCxnSpPr>
              <a:cxnSpLocks/>
            </p:cNvCxnSpPr>
            <p:nvPr/>
          </p:nvCxnSpPr>
          <p:spPr bwMode="auto">
            <a:xfrm flipV="1">
              <a:off x="7794618" y="1694655"/>
              <a:ext cx="133822" cy="69836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49" name="Line 22"/>
            <p:cNvCxnSpPr>
              <a:cxnSpLocks/>
            </p:cNvCxnSpPr>
            <p:nvPr/>
          </p:nvCxnSpPr>
          <p:spPr bwMode="auto">
            <a:xfrm flipV="1">
              <a:off x="7801540" y="1778137"/>
              <a:ext cx="206885" cy="111577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50" name="Line 23"/>
            <p:cNvCxnSpPr>
              <a:cxnSpLocks/>
            </p:cNvCxnSpPr>
            <p:nvPr/>
          </p:nvCxnSpPr>
          <p:spPr bwMode="auto">
            <a:xfrm flipV="1">
              <a:off x="7794618" y="1875265"/>
              <a:ext cx="300714" cy="153318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51" name="Line 24"/>
            <p:cNvCxnSpPr>
              <a:cxnSpLocks/>
            </p:cNvCxnSpPr>
            <p:nvPr/>
          </p:nvCxnSpPr>
          <p:spPr bwMode="auto">
            <a:xfrm flipV="1">
              <a:off x="7794618" y="1978814"/>
              <a:ext cx="387622" cy="195059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52" name="Line 25"/>
            <p:cNvCxnSpPr>
              <a:cxnSpLocks/>
            </p:cNvCxnSpPr>
            <p:nvPr/>
          </p:nvCxnSpPr>
          <p:spPr bwMode="auto">
            <a:xfrm flipV="1">
              <a:off x="7794618" y="2466862"/>
              <a:ext cx="641422" cy="321084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53" name="Line 26"/>
            <p:cNvCxnSpPr>
              <a:cxnSpLocks/>
            </p:cNvCxnSpPr>
            <p:nvPr/>
          </p:nvCxnSpPr>
          <p:spPr bwMode="auto">
            <a:xfrm flipV="1">
              <a:off x="7807693" y="2326388"/>
              <a:ext cx="594507" cy="300214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54" name="Line 27"/>
            <p:cNvCxnSpPr>
              <a:cxnSpLocks/>
            </p:cNvCxnSpPr>
            <p:nvPr/>
          </p:nvCxnSpPr>
          <p:spPr bwMode="auto">
            <a:xfrm flipV="1">
              <a:off x="7788465" y="2196349"/>
              <a:ext cx="560667" cy="292187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55" name="Line 28"/>
            <p:cNvCxnSpPr>
              <a:cxnSpLocks/>
            </p:cNvCxnSpPr>
            <p:nvPr/>
          </p:nvCxnSpPr>
          <p:spPr bwMode="auto">
            <a:xfrm flipV="1">
              <a:off x="8269147" y="2865006"/>
              <a:ext cx="266874" cy="132447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56" name="Line 29"/>
            <p:cNvCxnSpPr>
              <a:cxnSpLocks/>
            </p:cNvCxnSpPr>
            <p:nvPr/>
          </p:nvCxnSpPr>
          <p:spPr bwMode="auto">
            <a:xfrm flipV="1">
              <a:off x="7974585" y="2730954"/>
              <a:ext cx="527597" cy="264894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57" name="Line 30"/>
            <p:cNvCxnSpPr>
              <a:cxnSpLocks/>
            </p:cNvCxnSpPr>
            <p:nvPr/>
          </p:nvCxnSpPr>
          <p:spPr bwMode="auto">
            <a:xfrm flipV="1">
              <a:off x="7801540" y="2597704"/>
              <a:ext cx="674493" cy="341152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58" name="直接连接符 21"/>
            <p:cNvCxnSpPr>
              <a:cxnSpLocks/>
            </p:cNvCxnSpPr>
            <p:nvPr/>
          </p:nvCxnSpPr>
          <p:spPr>
            <a:xfrm>
              <a:off x="7994779" y="984075"/>
              <a:ext cx="743193" cy="2292545"/>
            </a:xfrm>
            <a:prstGeom prst="line"/>
            <a:noFill/>
            <a:ln w="12700" cap="flat" cmpd="sng" algn="ctr">
              <a:solidFill>
                <a:srgbClr val="ED7D31"/>
              </a:solidFill>
              <a:prstDash val="lgDash"/>
              <a:miter lim="800000"/>
            </a:ln>
            <a:effectLst/>
          </p:spPr>
        </p:cxnSp>
        <p:cxnSp>
          <p:nvCxnSpPr>
            <p:cNvPr id="3145759" name="直接连接符 22"/>
            <p:cNvCxnSpPr>
              <a:cxnSpLocks/>
            </p:cNvCxnSpPr>
            <p:nvPr/>
          </p:nvCxnSpPr>
          <p:spPr>
            <a:xfrm>
              <a:off x="7191912" y="1136455"/>
              <a:ext cx="743193" cy="2292545"/>
            </a:xfrm>
            <a:prstGeom prst="line"/>
            <a:noFill/>
            <a:ln w="12700" cap="flat" cmpd="sng" algn="ctr">
              <a:solidFill>
                <a:srgbClr val="ED7D31"/>
              </a:solidFill>
              <a:prstDash val="lgDash"/>
              <a:miter lim="800000"/>
            </a:ln>
            <a:effectLst/>
          </p:spPr>
        </p:cxnSp>
        <p:sp>
          <p:nvSpPr>
            <p:cNvPr id="1048700" name="文本框 39"/>
            <p:cNvSpPr txBox="1"/>
            <p:nvPr/>
          </p:nvSpPr>
          <p:spPr>
            <a:xfrm>
              <a:off x="8399391" y="2055830"/>
              <a:ext cx="325089" cy="358140"/>
            </a:xfrm>
            <a:prstGeom prst="rect"/>
            <a:noFill/>
          </p:spPr>
          <p:txBody>
            <a:bodyPr rtlCol="0" wrap="square">
              <a:spAutoFit/>
            </a:bodyPr>
            <a:p>
              <a:pPr algn="just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baseline="0" b="0" cap="none" sz="1800" i="0" kern="1200" kumimoji="0" lang="en-US" noProof="0" normalizeH="0" spc="0" strike="noStrike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B</a:t>
              </a:r>
              <a:endParaRPr altLang="en-US" baseline="0" b="0" cap="none" sz="1050" i="0" kern="100" kumimoji="0" lang="zh-CN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701" name="文本框 40"/>
            <p:cNvSpPr txBox="1"/>
            <p:nvPr/>
          </p:nvSpPr>
          <p:spPr>
            <a:xfrm>
              <a:off x="7486961" y="1325197"/>
              <a:ext cx="246356" cy="358140"/>
            </a:xfrm>
            <a:prstGeom prst="rect"/>
            <a:noFill/>
          </p:spPr>
          <p:txBody>
            <a:bodyPr rtlCol="0" wrap="square">
              <a:spAutoFit/>
            </a:bodyPr>
            <a:p>
              <a:pPr algn="just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baseline="0" b="0" cap="none" dirty="0" sz="1800" i="0" kern="1200" kumimoji="0" lang="en-US" noProof="0" normalizeH="0" spc="0" strike="noStrike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A</a:t>
              </a:r>
              <a:endParaRPr altLang="en-US" baseline="0" b="0" cap="none" dirty="0" sz="1050" i="0" kern="100" kumimoji="0" lang="zh-CN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702" name="文本框 41"/>
            <p:cNvSpPr txBox="1"/>
            <p:nvPr/>
          </p:nvSpPr>
          <p:spPr>
            <a:xfrm>
              <a:off x="7514251" y="2911494"/>
              <a:ext cx="257150" cy="358140"/>
            </a:xfrm>
            <a:prstGeom prst="rect"/>
            <a:noFill/>
          </p:spPr>
          <p:txBody>
            <a:bodyPr rtlCol="0" wrap="square">
              <a:spAutoFit/>
            </a:bodyPr>
            <a:p>
              <a:pPr algn="just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baseline="0" b="0" cap="none" dirty="0" sz="1800" i="0" kern="1200" kumimoji="0" lang="en-US" noProof="0" normalizeH="0" spc="0" strike="noStrike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O</a:t>
              </a:r>
              <a:endParaRPr altLang="en-US" baseline="0" b="0" cap="none" dirty="0" sz="1050" i="0" kern="100" kumimoji="0" lang="zh-CN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703" name="文本框 42"/>
            <p:cNvSpPr txBox="1"/>
            <p:nvPr/>
          </p:nvSpPr>
          <p:spPr>
            <a:xfrm>
              <a:off x="8308043" y="2928350"/>
              <a:ext cx="239372" cy="358140"/>
            </a:xfrm>
            <a:prstGeom prst="rect"/>
            <a:noFill/>
          </p:spPr>
          <p:txBody>
            <a:bodyPr rtlCol="0" wrap="square">
              <a:spAutoFit/>
            </a:bodyPr>
            <a:p>
              <a:pPr algn="just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baseline="0" b="0" cap="none" sz="1800" i="0" kern="1200" kumimoji="0" lang="en-US" noProof="0" normalizeH="0" spc="0" strike="noStrike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C</a:t>
              </a:r>
              <a:endParaRPr altLang="en-US" baseline="0" b="0" cap="none" sz="1050" i="0" kern="100" kumimoji="0" lang="zh-CN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704" name="文本框 43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10116973" y="2577705"/>
              <a:ext cx="296401" cy="487679"/>
            </a:xfrm>
            <a:prstGeom prst="rect"/>
            <a:blipFill rotWithShape="1">
              <a:blip xmlns:r="http://schemas.openxmlformats.org/officeDocument/2006/relationships" r:embed="rId3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705" name="文本框 45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7290623" y="496927"/>
              <a:ext cx="315661" cy="507882"/>
            </a:xfrm>
            <a:prstGeom prst="rect"/>
            <a:blipFill rotWithShape="1">
              <a:blip xmlns:r="http://schemas.openxmlformats.org/officeDocument/2006/relationships" r:embed="rId4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</p:grpSp>
      <p:grpSp>
        <p:nvGrpSpPr>
          <p:cNvPr id="152" name="组合 29"/>
          <p:cNvGrpSpPr/>
          <p:nvPr/>
        </p:nvGrpSpPr>
        <p:grpSpPr>
          <a:xfrm>
            <a:off x="5834828" y="3670799"/>
            <a:ext cx="4716941" cy="2883724"/>
            <a:chOff x="6040920" y="3373748"/>
            <a:chExt cx="4716941" cy="2883724"/>
          </a:xfrm>
        </p:grpSpPr>
        <p:sp>
          <p:nvSpPr>
            <p:cNvPr id="1048706" name="Rectangle 5"/>
            <p:cNvSpPr>
              <a:spLocks noChangeArrowheads="1"/>
            </p:cNvSpPr>
            <p:nvPr/>
          </p:nvSpPr>
          <p:spPr bwMode="auto">
            <a:xfrm>
              <a:off x="7658029" y="3394112"/>
              <a:ext cx="226723" cy="380532"/>
            </a:xfrm>
            <a:prstGeom prst="rect"/>
            <a:noFill/>
            <a:ln>
              <a:noFill/>
            </a:ln>
          </p:spPr>
          <p:txBody>
            <a:bodyPr anchor="t" anchorCtr="0" bIns="0" compatLnSpc="1" lIns="0" numCol="1" rIns="0" tIns="0" vert="horz" wrap="square">
              <a:noAutofit/>
            </a:bodyPr>
            <a:p>
              <a:pPr algn="just" defTabSz="914400" eaLnBrk="0" fontAlgn="base" hangingPunct="0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US" baseline="0" b="0" cap="none" sz="3500" i="0" kern="1200" kumimoji="0" lang="zh-CN" noProof="0" normalizeH="0" spc="0" strike="noStrike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 </a:t>
              </a:r>
              <a:endParaRPr altLang="en-US" baseline="0" b="0" cap="none" sz="1050" i="0" kern="100" kumimoji="0" lang="zh-CN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707" name="Rectangle 10"/>
            <p:cNvSpPr>
              <a:spLocks noChangeArrowheads="1"/>
            </p:cNvSpPr>
            <p:nvPr/>
          </p:nvSpPr>
          <p:spPr bwMode="auto">
            <a:xfrm>
              <a:off x="7697149" y="3519774"/>
              <a:ext cx="149211" cy="380532"/>
            </a:xfrm>
            <a:prstGeom prst="rect"/>
            <a:noFill/>
            <a:ln>
              <a:noFill/>
            </a:ln>
          </p:spPr>
          <p:txBody>
            <a:bodyPr anchor="t" anchorCtr="0" bIns="0" compatLnSpc="1" lIns="0" numCol="1" rIns="0" tIns="0" vert="horz" wrap="square">
              <a:noAutofit/>
            </a:bodyPr>
            <a:p>
              <a:pPr algn="just" defTabSz="914400" eaLnBrk="0" fontAlgn="base" hangingPunct="0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US" baseline="0" b="0" cap="none" sz="2300" i="0" kern="1200" kumimoji="0" lang="zh-CN" noProof="0" normalizeH="0" spc="0" strike="noStrike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 </a:t>
              </a:r>
              <a:endParaRPr altLang="en-US" baseline="0" b="0" cap="none" sz="1050" i="0" kern="100" kumimoji="0" lang="zh-CN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708" name="Freeform 16"/>
            <p:cNvSpPr>
              <a:spLocks noEditPoints="1"/>
            </p:cNvSpPr>
            <p:nvPr/>
          </p:nvSpPr>
          <p:spPr bwMode="auto">
            <a:xfrm>
              <a:off x="7568883" y="5794204"/>
              <a:ext cx="2811978" cy="80183"/>
            </a:xfrm>
            <a:custGeom>
              <a:avLst/>
              <a:gdLst>
                <a:gd name="T0" fmla="*/ 0 w 3594"/>
                <a:gd name="T1" fmla="*/ 78 h 104"/>
                <a:gd name="T2" fmla="*/ 3508 w 3594"/>
                <a:gd name="T3" fmla="*/ 61 h 104"/>
                <a:gd name="T4" fmla="*/ 3508 w 3594"/>
                <a:gd name="T5" fmla="*/ 44 h 104"/>
                <a:gd name="T6" fmla="*/ 0 w 3594"/>
                <a:gd name="T7" fmla="*/ 61 h 104"/>
                <a:gd name="T8" fmla="*/ 0 w 3594"/>
                <a:gd name="T9" fmla="*/ 78 h 104"/>
                <a:gd name="T10" fmla="*/ 3490 w 3594"/>
                <a:gd name="T11" fmla="*/ 104 h 104"/>
                <a:gd name="T12" fmla="*/ 3594 w 3594"/>
                <a:gd name="T13" fmla="*/ 52 h 104"/>
                <a:gd name="T14" fmla="*/ 3490 w 3594"/>
                <a:gd name="T15" fmla="*/ 0 h 104"/>
                <a:gd name="T16" fmla="*/ 3490 w 3594"/>
                <a:gd name="T1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4" h="104">
                  <a:moveTo>
                    <a:pt x="0" y="78"/>
                  </a:moveTo>
                  <a:lnTo>
                    <a:pt x="3508" y="61"/>
                  </a:lnTo>
                  <a:lnTo>
                    <a:pt x="3508" y="44"/>
                  </a:lnTo>
                  <a:lnTo>
                    <a:pt x="0" y="61"/>
                  </a:lnTo>
                  <a:lnTo>
                    <a:pt x="0" y="78"/>
                  </a:lnTo>
                  <a:close/>
                  <a:moveTo>
                    <a:pt x="3490" y="104"/>
                  </a:moveTo>
                  <a:lnTo>
                    <a:pt x="3594" y="52"/>
                  </a:lnTo>
                  <a:lnTo>
                    <a:pt x="3490" y="0"/>
                  </a:lnTo>
                  <a:lnTo>
                    <a:pt x="3490" y="104"/>
                  </a:lnTo>
                  <a:close/>
                </a:path>
              </a:pathLst>
            </a:custGeom>
            <a:solidFill>
              <a:srgbClr val="4472C4"/>
            </a:solidFill>
            <a:ln w="0" cap="flat">
              <a:solidFill>
                <a:srgbClr val="4472C4"/>
              </a:solidFill>
              <a:prstDash val="solid"/>
              <a:round/>
            </a:ln>
          </p:spPr>
          <p:txBody>
            <a:bodyPr anchor="t" anchorCtr="0" bIns="45720" compatLnSpc="1" lIns="91440" numCol="1" rIns="91440" tIns="45720" vert="horz" wrap="square"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en-US" baseline="0" b="0" cap="none" sz="1800" i="0" kern="0" kumimoji="0" lang="zh-CN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endParaRPr>
            </a:p>
          </p:txBody>
        </p:sp>
        <p:sp>
          <p:nvSpPr>
            <p:cNvPr id="1048709" name="Freeform 17"/>
            <p:cNvSpPr>
              <a:spLocks noEditPoints="1"/>
            </p:cNvSpPr>
            <p:nvPr/>
          </p:nvSpPr>
          <p:spPr bwMode="auto">
            <a:xfrm>
              <a:off x="7716759" y="3566043"/>
              <a:ext cx="82153" cy="2396237"/>
            </a:xfrm>
            <a:custGeom>
              <a:avLst/>
              <a:gdLst>
                <a:gd name="T0" fmla="*/ 61 w 105"/>
                <a:gd name="T1" fmla="*/ 3108 h 3108"/>
                <a:gd name="T2" fmla="*/ 61 w 105"/>
                <a:gd name="T3" fmla="*/ 87 h 3108"/>
                <a:gd name="T4" fmla="*/ 44 w 105"/>
                <a:gd name="T5" fmla="*/ 87 h 3108"/>
                <a:gd name="T6" fmla="*/ 44 w 105"/>
                <a:gd name="T7" fmla="*/ 3108 h 3108"/>
                <a:gd name="T8" fmla="*/ 61 w 105"/>
                <a:gd name="T9" fmla="*/ 3108 h 3108"/>
                <a:gd name="T10" fmla="*/ 105 w 105"/>
                <a:gd name="T11" fmla="*/ 104 h 3108"/>
                <a:gd name="T12" fmla="*/ 53 w 105"/>
                <a:gd name="T13" fmla="*/ 0 h 3108"/>
                <a:gd name="T14" fmla="*/ 0 w 105"/>
                <a:gd name="T15" fmla="*/ 104 h 3108"/>
                <a:gd name="T16" fmla="*/ 105 w 105"/>
                <a:gd name="T17" fmla="*/ 104 h 3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3108">
                  <a:moveTo>
                    <a:pt x="61" y="3108"/>
                  </a:moveTo>
                  <a:lnTo>
                    <a:pt x="61" y="87"/>
                  </a:lnTo>
                  <a:lnTo>
                    <a:pt x="44" y="87"/>
                  </a:lnTo>
                  <a:lnTo>
                    <a:pt x="44" y="3108"/>
                  </a:lnTo>
                  <a:lnTo>
                    <a:pt x="61" y="3108"/>
                  </a:lnTo>
                  <a:close/>
                  <a:moveTo>
                    <a:pt x="105" y="104"/>
                  </a:moveTo>
                  <a:lnTo>
                    <a:pt x="53" y="0"/>
                  </a:lnTo>
                  <a:lnTo>
                    <a:pt x="0" y="104"/>
                  </a:lnTo>
                  <a:lnTo>
                    <a:pt x="105" y="104"/>
                  </a:lnTo>
                  <a:close/>
                </a:path>
              </a:pathLst>
            </a:custGeom>
            <a:solidFill>
              <a:srgbClr val="4472C4"/>
            </a:solidFill>
            <a:ln w="0" cap="flat">
              <a:solidFill>
                <a:srgbClr val="4472C4"/>
              </a:solidFill>
              <a:prstDash val="solid"/>
              <a:round/>
            </a:ln>
          </p:spPr>
          <p:txBody>
            <a:bodyPr anchor="t" anchorCtr="0" bIns="45720" compatLnSpc="1" lIns="91440" numCol="1" rIns="91440" tIns="45720" vert="horz" wrap="square"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en-US" baseline="0" b="0" cap="none" sz="1800" i="0" kern="0" kumimoji="0" lang="zh-CN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endParaRPr>
            </a:p>
          </p:txBody>
        </p:sp>
        <p:cxnSp>
          <p:nvCxnSpPr>
            <p:cNvPr id="3145760" name="Line 18"/>
            <p:cNvCxnSpPr>
              <a:cxnSpLocks/>
            </p:cNvCxnSpPr>
            <p:nvPr/>
          </p:nvCxnSpPr>
          <p:spPr bwMode="auto">
            <a:xfrm>
              <a:off x="7493772" y="4135034"/>
              <a:ext cx="1569513" cy="1806430"/>
            </a:xfrm>
            <a:prstGeom prst="line"/>
            <a:noFill/>
            <a:ln w="19050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61" name="Line 19"/>
            <p:cNvCxnSpPr>
              <a:cxnSpLocks/>
            </p:cNvCxnSpPr>
            <p:nvPr/>
          </p:nvCxnSpPr>
          <p:spPr bwMode="auto">
            <a:xfrm>
              <a:off x="8097009" y="3758791"/>
              <a:ext cx="441278" cy="2201948"/>
            </a:xfrm>
            <a:prstGeom prst="line"/>
            <a:noFill/>
            <a:ln w="19050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62" name="Line 20"/>
            <p:cNvCxnSpPr>
              <a:cxnSpLocks/>
            </p:cNvCxnSpPr>
            <p:nvPr/>
          </p:nvCxnSpPr>
          <p:spPr bwMode="auto">
            <a:xfrm flipV="1">
              <a:off x="7764485" y="4976185"/>
              <a:ext cx="441278" cy="214335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63" name="Line 21"/>
            <p:cNvCxnSpPr>
              <a:cxnSpLocks/>
            </p:cNvCxnSpPr>
            <p:nvPr/>
          </p:nvCxnSpPr>
          <p:spPr bwMode="auto">
            <a:xfrm flipV="1">
              <a:off x="7751184" y="4597628"/>
              <a:ext cx="136140" cy="67076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64" name="Line 22"/>
            <p:cNvCxnSpPr>
              <a:cxnSpLocks/>
            </p:cNvCxnSpPr>
            <p:nvPr/>
          </p:nvCxnSpPr>
          <p:spPr bwMode="auto">
            <a:xfrm flipV="1">
              <a:off x="7758227" y="4677811"/>
              <a:ext cx="210468" cy="107168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65" name="Line 23"/>
            <p:cNvCxnSpPr>
              <a:cxnSpLocks/>
            </p:cNvCxnSpPr>
            <p:nvPr/>
          </p:nvCxnSpPr>
          <p:spPr bwMode="auto">
            <a:xfrm flipV="1">
              <a:off x="7751184" y="4771101"/>
              <a:ext cx="305922" cy="147259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66" name="Line 24"/>
            <p:cNvCxnSpPr>
              <a:cxnSpLocks/>
            </p:cNvCxnSpPr>
            <p:nvPr/>
          </p:nvCxnSpPr>
          <p:spPr bwMode="auto">
            <a:xfrm flipV="1">
              <a:off x="7751184" y="4870559"/>
              <a:ext cx="394335" cy="187351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67" name="Line 25"/>
            <p:cNvCxnSpPr>
              <a:cxnSpLocks/>
            </p:cNvCxnSpPr>
            <p:nvPr/>
          </p:nvCxnSpPr>
          <p:spPr bwMode="auto">
            <a:xfrm flipV="1">
              <a:off x="7751184" y="5339321"/>
              <a:ext cx="652529" cy="308396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68" name="Line 26"/>
            <p:cNvCxnSpPr>
              <a:cxnSpLocks/>
            </p:cNvCxnSpPr>
            <p:nvPr/>
          </p:nvCxnSpPr>
          <p:spPr bwMode="auto">
            <a:xfrm flipV="1">
              <a:off x="7764485" y="5204397"/>
              <a:ext cx="604802" cy="288350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69" name="Line 27"/>
            <p:cNvCxnSpPr>
              <a:cxnSpLocks/>
            </p:cNvCxnSpPr>
            <p:nvPr/>
          </p:nvCxnSpPr>
          <p:spPr bwMode="auto">
            <a:xfrm flipV="1">
              <a:off x="7744925" y="5079497"/>
              <a:ext cx="570376" cy="280640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70" name="Line 28"/>
            <p:cNvCxnSpPr>
              <a:cxnSpLocks/>
            </p:cNvCxnSpPr>
            <p:nvPr/>
          </p:nvCxnSpPr>
          <p:spPr bwMode="auto">
            <a:xfrm flipV="1">
              <a:off x="8233931" y="5721732"/>
              <a:ext cx="271496" cy="127214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71" name="Line 29"/>
            <p:cNvCxnSpPr>
              <a:cxnSpLocks/>
            </p:cNvCxnSpPr>
            <p:nvPr/>
          </p:nvCxnSpPr>
          <p:spPr bwMode="auto">
            <a:xfrm flipV="1">
              <a:off x="7934268" y="5592977"/>
              <a:ext cx="536732" cy="254426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72" name="Line 30"/>
            <p:cNvCxnSpPr>
              <a:cxnSpLocks/>
            </p:cNvCxnSpPr>
            <p:nvPr/>
          </p:nvCxnSpPr>
          <p:spPr bwMode="auto">
            <a:xfrm flipV="1">
              <a:off x="7758227" y="5464992"/>
              <a:ext cx="686173" cy="327671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73" name="直接连接符 47"/>
            <p:cNvCxnSpPr>
              <a:cxnSpLocks/>
            </p:cNvCxnSpPr>
            <p:nvPr/>
          </p:nvCxnSpPr>
          <p:spPr>
            <a:xfrm>
              <a:off x="7110567" y="3723051"/>
              <a:ext cx="2066342" cy="2348470"/>
            </a:xfrm>
            <a:prstGeom prst="line"/>
            <a:noFill/>
            <a:ln w="12700" cap="flat" cmpd="sng" algn="ctr">
              <a:solidFill>
                <a:srgbClr val="ED7D31"/>
              </a:solidFill>
              <a:prstDash val="lgDash"/>
              <a:miter lim="800000"/>
            </a:ln>
            <a:effectLst/>
          </p:spPr>
        </p:cxnSp>
        <p:sp>
          <p:nvSpPr>
            <p:cNvPr id="1048710" name="文本框 39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8366526" y="4944453"/>
              <a:ext cx="331365" cy="468347"/>
            </a:xfrm>
            <a:prstGeom prst="rect"/>
            <a:blipFill rotWithShape="1">
              <a:blip xmlns:r="http://schemas.openxmlformats.org/officeDocument/2006/relationships" r:embed="rId5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711" name="文本框 40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7438198" y="4242727"/>
              <a:ext cx="251269" cy="468347"/>
            </a:xfrm>
            <a:prstGeom prst="rect"/>
            <a:blipFill rotWithShape="1">
              <a:blip xmlns:r="http://schemas.openxmlformats.org/officeDocument/2006/relationships" r:embed="rId6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712" name="文本框 41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7465963" y="5766265"/>
              <a:ext cx="262250" cy="468347"/>
            </a:xfrm>
            <a:prstGeom prst="rect"/>
            <a:blipFill rotWithShape="1">
              <a:blip xmlns:r="http://schemas.openxmlformats.org/officeDocument/2006/relationships" r:embed="rId7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713" name="文本框 42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8273586" y="5782452"/>
              <a:ext cx="243517" cy="468347"/>
            </a:xfrm>
            <a:prstGeom prst="rect"/>
            <a:blipFill rotWithShape="1">
              <a:blip xmlns:r="http://schemas.openxmlformats.org/officeDocument/2006/relationships" r:embed="rId8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714" name="文本框 43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10385157" y="5726564"/>
              <a:ext cx="372704" cy="468347"/>
            </a:xfrm>
            <a:prstGeom prst="rect"/>
            <a:blipFill rotWithShape="1">
              <a:blip xmlns:r="http://schemas.openxmlformats.org/officeDocument/2006/relationships" r:embed="rId9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715" name="文本框 45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7246933" y="3373748"/>
              <a:ext cx="372704" cy="468347"/>
            </a:xfrm>
            <a:prstGeom prst="rect"/>
            <a:blipFill rotWithShape="1">
              <a:blip xmlns:r="http://schemas.openxmlformats.org/officeDocument/2006/relationships" r:embed="rId10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cxnSp>
          <p:nvCxnSpPr>
            <p:cNvPr id="3145774" name="直接连接符 54"/>
            <p:cNvCxnSpPr>
              <a:cxnSpLocks/>
            </p:cNvCxnSpPr>
            <p:nvPr/>
          </p:nvCxnSpPr>
          <p:spPr>
            <a:xfrm>
              <a:off x="6040920" y="3909002"/>
              <a:ext cx="2066342" cy="2348470"/>
            </a:xfrm>
            <a:prstGeom prst="line"/>
            <a:noFill/>
            <a:ln w="12700" cap="flat" cmpd="sng" algn="ctr">
              <a:solidFill>
                <a:srgbClr val="ED7D31"/>
              </a:solidFill>
              <a:prstDash val="lgDash"/>
              <a:miter lim="800000"/>
            </a:ln>
            <a:effectLst/>
          </p:spPr>
        </p:cxn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6" grpId="0" uiExpand="1" build="p"/>
      <p:bldP spid="104869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文本框 2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第三部分 图解法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717" name="内容占位符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53664" y="1308006"/>
            <a:ext cx="5715152" cy="2566880"/>
          </a:xfrm>
          <a:prstGeom prst="rect"/>
          <a:blipFill rotWithShape="1">
            <a:blip xmlns:r="http://schemas.openxmlformats.org/officeDocument/2006/relationships" r:embed="rId1"/>
            <a:stretch>
              <a:fillRect l="-10" t="-21" r="2" b="5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grpSp>
        <p:nvGrpSpPr>
          <p:cNvPr id="154" name="组合 4"/>
          <p:cNvGrpSpPr/>
          <p:nvPr/>
        </p:nvGrpSpPr>
        <p:grpSpPr>
          <a:xfrm>
            <a:off x="7819335" y="902751"/>
            <a:ext cx="3407762" cy="3157316"/>
            <a:chOff x="7399375" y="271684"/>
            <a:chExt cx="3407762" cy="3157316"/>
          </a:xfrm>
        </p:grpSpPr>
        <p:sp>
          <p:nvSpPr>
            <p:cNvPr id="1048718" name="Rectangle 5"/>
            <p:cNvSpPr>
              <a:spLocks noChangeArrowheads="1"/>
            </p:cNvSpPr>
            <p:nvPr/>
          </p:nvSpPr>
          <p:spPr bwMode="auto">
            <a:xfrm>
              <a:off x="7910394" y="348267"/>
              <a:ext cx="114301" cy="520699"/>
            </a:xfrm>
            <a:prstGeom prst="rect"/>
            <a:noFill/>
            <a:ln>
              <a:noFill/>
            </a:ln>
          </p:spPr>
          <p:txBody>
            <a:bodyPr anchor="t" anchorCtr="0" bIns="0" compatLnSpc="1" lIns="0" numCol="1" rIns="0" tIns="0" vert="horz" wrap="none">
              <a:spAutoFit/>
            </a:bodyPr>
            <a:p>
              <a:pPr algn="just" defTabSz="914400" eaLnBrk="0" fontAlgn="base" hangingPunct="0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US" baseline="0" b="0" cap="none" sz="3500" i="0" kern="1200" kumimoji="0" lang="zh-CN" noProof="0" normalizeH="0" spc="0" strike="noStrike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 </a:t>
              </a:r>
              <a:endParaRPr altLang="en-US" baseline="0" b="0" cap="none" sz="1050" i="0" kern="100" kumimoji="0" lang="zh-CN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719" name="Rectangle 10"/>
            <p:cNvSpPr>
              <a:spLocks noChangeArrowheads="1"/>
            </p:cNvSpPr>
            <p:nvPr/>
          </p:nvSpPr>
          <p:spPr bwMode="auto">
            <a:xfrm>
              <a:off x="7948836" y="479105"/>
              <a:ext cx="76200" cy="342900"/>
            </a:xfrm>
            <a:prstGeom prst="rect"/>
            <a:noFill/>
            <a:ln>
              <a:noFill/>
            </a:ln>
          </p:spPr>
          <p:txBody>
            <a:bodyPr anchor="t" anchorCtr="0" bIns="0" compatLnSpc="1" lIns="0" numCol="1" rIns="0" tIns="0" vert="horz" wrap="none">
              <a:spAutoFit/>
            </a:bodyPr>
            <a:p>
              <a:pPr algn="just" defTabSz="914400" eaLnBrk="0" fontAlgn="base" hangingPunct="0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US" baseline="0" b="0" cap="none" sz="2300" i="0" kern="1200" kumimoji="0" lang="zh-CN" noProof="0" normalizeH="0" spc="0" strike="noStrike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 </a:t>
              </a:r>
              <a:endParaRPr altLang="en-US" baseline="0" b="0" cap="none" sz="1050" i="0" kern="100" kumimoji="0" lang="zh-CN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720" name="Freeform 16"/>
            <p:cNvSpPr>
              <a:spLocks noEditPoints="1"/>
            </p:cNvSpPr>
            <p:nvPr/>
          </p:nvSpPr>
          <p:spPr bwMode="auto">
            <a:xfrm>
              <a:off x="7822803" y="2847104"/>
              <a:ext cx="2763591" cy="83482"/>
            </a:xfrm>
            <a:custGeom>
              <a:avLst/>
              <a:gdLst>
                <a:gd name="T0" fmla="*/ 0 w 3594"/>
                <a:gd name="T1" fmla="*/ 78 h 104"/>
                <a:gd name="T2" fmla="*/ 3508 w 3594"/>
                <a:gd name="T3" fmla="*/ 61 h 104"/>
                <a:gd name="T4" fmla="*/ 3508 w 3594"/>
                <a:gd name="T5" fmla="*/ 44 h 104"/>
                <a:gd name="T6" fmla="*/ 0 w 3594"/>
                <a:gd name="T7" fmla="*/ 61 h 104"/>
                <a:gd name="T8" fmla="*/ 0 w 3594"/>
                <a:gd name="T9" fmla="*/ 78 h 104"/>
                <a:gd name="T10" fmla="*/ 3490 w 3594"/>
                <a:gd name="T11" fmla="*/ 104 h 104"/>
                <a:gd name="T12" fmla="*/ 3594 w 3594"/>
                <a:gd name="T13" fmla="*/ 52 h 104"/>
                <a:gd name="T14" fmla="*/ 3490 w 3594"/>
                <a:gd name="T15" fmla="*/ 0 h 104"/>
                <a:gd name="T16" fmla="*/ 3490 w 3594"/>
                <a:gd name="T1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4" h="104">
                  <a:moveTo>
                    <a:pt x="0" y="78"/>
                  </a:moveTo>
                  <a:lnTo>
                    <a:pt x="3508" y="61"/>
                  </a:lnTo>
                  <a:lnTo>
                    <a:pt x="3508" y="44"/>
                  </a:lnTo>
                  <a:lnTo>
                    <a:pt x="0" y="61"/>
                  </a:lnTo>
                  <a:lnTo>
                    <a:pt x="0" y="78"/>
                  </a:lnTo>
                  <a:close/>
                  <a:moveTo>
                    <a:pt x="3490" y="104"/>
                  </a:moveTo>
                  <a:lnTo>
                    <a:pt x="3594" y="52"/>
                  </a:lnTo>
                  <a:lnTo>
                    <a:pt x="3490" y="0"/>
                  </a:lnTo>
                  <a:lnTo>
                    <a:pt x="3490" y="104"/>
                  </a:lnTo>
                  <a:close/>
                </a:path>
              </a:pathLst>
            </a:custGeom>
            <a:solidFill>
              <a:srgbClr val="4472C4"/>
            </a:solidFill>
            <a:ln w="0" cap="flat">
              <a:solidFill>
                <a:srgbClr val="4472C4"/>
              </a:solidFill>
              <a:prstDash val="solid"/>
              <a:round/>
            </a:ln>
          </p:spPr>
          <p:txBody>
            <a:bodyPr anchor="t" anchorCtr="0" bIns="45720" compatLnSpc="1" lIns="91440" numCol="1" rIns="91440" tIns="45720" vert="horz" wrap="square"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en-US" baseline="0" b="0" cap="none" sz="1800" i="0" kern="0" kumimoji="0" lang="zh-CN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endParaRPr>
            </a:p>
          </p:txBody>
        </p:sp>
        <p:sp>
          <p:nvSpPr>
            <p:cNvPr id="1048721" name="Freeform 17"/>
            <p:cNvSpPr>
              <a:spLocks noEditPoints="1"/>
            </p:cNvSpPr>
            <p:nvPr/>
          </p:nvSpPr>
          <p:spPr bwMode="auto">
            <a:xfrm>
              <a:off x="7968133" y="527271"/>
              <a:ext cx="80739" cy="2494824"/>
            </a:xfrm>
            <a:custGeom>
              <a:avLst/>
              <a:gdLst>
                <a:gd name="T0" fmla="*/ 61 w 105"/>
                <a:gd name="T1" fmla="*/ 3108 h 3108"/>
                <a:gd name="T2" fmla="*/ 61 w 105"/>
                <a:gd name="T3" fmla="*/ 87 h 3108"/>
                <a:gd name="T4" fmla="*/ 44 w 105"/>
                <a:gd name="T5" fmla="*/ 87 h 3108"/>
                <a:gd name="T6" fmla="*/ 44 w 105"/>
                <a:gd name="T7" fmla="*/ 3108 h 3108"/>
                <a:gd name="T8" fmla="*/ 61 w 105"/>
                <a:gd name="T9" fmla="*/ 3108 h 3108"/>
                <a:gd name="T10" fmla="*/ 105 w 105"/>
                <a:gd name="T11" fmla="*/ 104 h 3108"/>
                <a:gd name="T12" fmla="*/ 53 w 105"/>
                <a:gd name="T13" fmla="*/ 0 h 3108"/>
                <a:gd name="T14" fmla="*/ 0 w 105"/>
                <a:gd name="T15" fmla="*/ 104 h 3108"/>
                <a:gd name="T16" fmla="*/ 105 w 105"/>
                <a:gd name="T17" fmla="*/ 104 h 3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3108">
                  <a:moveTo>
                    <a:pt x="61" y="3108"/>
                  </a:moveTo>
                  <a:lnTo>
                    <a:pt x="61" y="87"/>
                  </a:lnTo>
                  <a:lnTo>
                    <a:pt x="44" y="87"/>
                  </a:lnTo>
                  <a:lnTo>
                    <a:pt x="44" y="3108"/>
                  </a:lnTo>
                  <a:lnTo>
                    <a:pt x="61" y="3108"/>
                  </a:lnTo>
                  <a:close/>
                  <a:moveTo>
                    <a:pt x="105" y="104"/>
                  </a:moveTo>
                  <a:lnTo>
                    <a:pt x="53" y="0"/>
                  </a:lnTo>
                  <a:lnTo>
                    <a:pt x="0" y="104"/>
                  </a:lnTo>
                  <a:lnTo>
                    <a:pt x="105" y="104"/>
                  </a:lnTo>
                  <a:close/>
                </a:path>
              </a:pathLst>
            </a:custGeom>
            <a:solidFill>
              <a:srgbClr val="4472C4"/>
            </a:solidFill>
            <a:ln w="0" cap="flat">
              <a:solidFill>
                <a:srgbClr val="4472C4"/>
              </a:solidFill>
              <a:prstDash val="solid"/>
              <a:round/>
            </a:ln>
          </p:spPr>
          <p:txBody>
            <a:bodyPr anchor="t" anchorCtr="0" bIns="45720" compatLnSpc="1" lIns="91440" numCol="1" rIns="91440" tIns="45720" vert="horz" wrap="square"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en-US" baseline="0" b="0" cap="none" sz="1800" i="0" kern="0" kumimoji="0" lang="zh-CN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endParaRPr>
            </a:p>
          </p:txBody>
        </p:sp>
        <p:cxnSp>
          <p:nvCxnSpPr>
            <p:cNvPr id="3145775" name="Line 18"/>
            <p:cNvCxnSpPr>
              <a:cxnSpLocks/>
            </p:cNvCxnSpPr>
            <p:nvPr/>
          </p:nvCxnSpPr>
          <p:spPr bwMode="auto">
            <a:xfrm>
              <a:off x="7748985" y="1119671"/>
              <a:ext cx="1542505" cy="1880751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76" name="Line 19"/>
            <p:cNvCxnSpPr>
              <a:cxnSpLocks/>
            </p:cNvCxnSpPr>
            <p:nvPr/>
          </p:nvCxnSpPr>
          <p:spPr bwMode="auto">
            <a:xfrm>
              <a:off x="8341842" y="727949"/>
              <a:ext cx="433685" cy="2292541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77" name="Line 20"/>
            <p:cNvCxnSpPr>
              <a:cxnSpLocks/>
            </p:cNvCxnSpPr>
            <p:nvPr/>
          </p:nvCxnSpPr>
          <p:spPr bwMode="auto">
            <a:xfrm flipV="1">
              <a:off x="8574490" y="1639720"/>
              <a:ext cx="594394" cy="305907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78" name="Line 24"/>
            <p:cNvCxnSpPr>
              <a:cxnSpLocks/>
            </p:cNvCxnSpPr>
            <p:nvPr/>
          </p:nvCxnSpPr>
          <p:spPr bwMode="auto">
            <a:xfrm flipV="1">
              <a:off x="8465905" y="1134824"/>
              <a:ext cx="387549" cy="195059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79" name="Line 25"/>
            <p:cNvCxnSpPr>
              <a:cxnSpLocks/>
            </p:cNvCxnSpPr>
            <p:nvPr/>
          </p:nvCxnSpPr>
          <p:spPr bwMode="auto">
            <a:xfrm flipV="1">
              <a:off x="8807033" y="2059604"/>
              <a:ext cx="641301" cy="321084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80" name="Line 26"/>
            <p:cNvCxnSpPr>
              <a:cxnSpLocks/>
            </p:cNvCxnSpPr>
            <p:nvPr/>
          </p:nvCxnSpPr>
          <p:spPr bwMode="auto">
            <a:xfrm flipV="1">
              <a:off x="8601784" y="1857267"/>
              <a:ext cx="674365" cy="334781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81" name="Line 27"/>
            <p:cNvCxnSpPr>
              <a:cxnSpLocks/>
            </p:cNvCxnSpPr>
            <p:nvPr/>
          </p:nvCxnSpPr>
          <p:spPr bwMode="auto">
            <a:xfrm flipV="1">
              <a:off x="8527977" y="1338708"/>
              <a:ext cx="560561" cy="292187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82" name="Line 28"/>
            <p:cNvCxnSpPr>
              <a:cxnSpLocks/>
            </p:cNvCxnSpPr>
            <p:nvPr/>
          </p:nvCxnSpPr>
          <p:spPr bwMode="auto">
            <a:xfrm flipV="1">
              <a:off x="9636251" y="2730709"/>
              <a:ext cx="266823" cy="132447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83" name="Line 29"/>
            <p:cNvCxnSpPr>
              <a:cxnSpLocks/>
            </p:cNvCxnSpPr>
            <p:nvPr/>
          </p:nvCxnSpPr>
          <p:spPr bwMode="auto">
            <a:xfrm flipV="1">
              <a:off x="9178007" y="2583006"/>
              <a:ext cx="527497" cy="264894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84" name="Line 30"/>
            <p:cNvCxnSpPr>
              <a:cxnSpLocks/>
            </p:cNvCxnSpPr>
            <p:nvPr/>
          </p:nvCxnSpPr>
          <p:spPr bwMode="auto">
            <a:xfrm flipV="1">
              <a:off x="8964056" y="2285976"/>
              <a:ext cx="674365" cy="341152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85" name="直接连接符 19"/>
            <p:cNvCxnSpPr>
              <a:cxnSpLocks/>
            </p:cNvCxnSpPr>
            <p:nvPr/>
          </p:nvCxnSpPr>
          <p:spPr>
            <a:xfrm>
              <a:off x="7399375" y="1043098"/>
              <a:ext cx="743052" cy="2292545"/>
            </a:xfrm>
            <a:prstGeom prst="line"/>
            <a:noFill/>
            <a:ln w="6350" cap="flat" cmpd="sng" algn="ctr">
              <a:solidFill>
                <a:srgbClr val="ED7D31"/>
              </a:solidFill>
              <a:prstDash val="lgDash"/>
              <a:miter lim="800000"/>
            </a:ln>
            <a:effectLst/>
          </p:spPr>
        </p:cxnSp>
        <p:sp>
          <p:nvSpPr>
            <p:cNvPr id="1048722" name="文本框 39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8311010" y="2034583"/>
              <a:ext cx="325027" cy="369332"/>
            </a:xfrm>
            <a:prstGeom prst="rect"/>
            <a:blipFill rotWithShape="1">
              <a:blip xmlns:r="http://schemas.openxmlformats.org/officeDocument/2006/relationships" r:embed="rId2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723" name="文本框 40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7694368" y="1231840"/>
              <a:ext cx="246309" cy="369332"/>
            </a:xfrm>
            <a:prstGeom prst="rect"/>
            <a:blipFill rotWithShape="1">
              <a:blip xmlns:r="http://schemas.openxmlformats.org/officeDocument/2006/relationships" r:embed="rId3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724" name="文本框 41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7721653" y="2818137"/>
              <a:ext cx="257101" cy="369332"/>
            </a:xfrm>
            <a:prstGeom prst="rect"/>
            <a:blipFill rotWithShape="1">
              <a:blip xmlns:r="http://schemas.openxmlformats.org/officeDocument/2006/relationships" r:embed="rId4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725" name="文本框 42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8488002" y="2834993"/>
              <a:ext cx="239327" cy="369332"/>
            </a:xfrm>
            <a:prstGeom prst="rect"/>
            <a:blipFill rotWithShape="1">
              <a:blip xmlns:r="http://schemas.openxmlformats.org/officeDocument/2006/relationships" r:embed="rId5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726" name="文本框 43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10510792" y="2941321"/>
              <a:ext cx="296345" cy="487679"/>
            </a:xfrm>
            <a:prstGeom prst="rect"/>
            <a:blipFill rotWithShape="1">
              <a:blip xmlns:r="http://schemas.openxmlformats.org/officeDocument/2006/relationships" r:embed="rId6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727" name="文本框 45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7608319" y="271684"/>
              <a:ext cx="315601" cy="507882"/>
            </a:xfrm>
            <a:prstGeom prst="rect"/>
            <a:blipFill rotWithShape="1">
              <a:blip xmlns:r="http://schemas.openxmlformats.org/officeDocument/2006/relationships" r:embed="rId7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cxnSp>
          <p:nvCxnSpPr>
            <p:cNvPr id="3145786" name="直接连接符 26"/>
            <p:cNvCxnSpPr>
              <a:cxnSpLocks/>
            </p:cNvCxnSpPr>
            <p:nvPr/>
          </p:nvCxnSpPr>
          <p:spPr>
            <a:xfrm>
              <a:off x="8602425" y="635938"/>
              <a:ext cx="743052" cy="2292545"/>
            </a:xfrm>
            <a:prstGeom prst="line"/>
            <a:noFill/>
            <a:ln w="6350" cap="flat" cmpd="sng" algn="ctr">
              <a:solidFill>
                <a:srgbClr val="ED7D31"/>
              </a:solidFill>
              <a:prstDash val="lgDash"/>
              <a:miter lim="800000"/>
            </a:ln>
            <a:effectLst/>
          </p:spPr>
        </p:cxnSp>
      </p:grpSp>
      <p:sp>
        <p:nvSpPr>
          <p:cNvPr id="1048728" name="内容占位符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671093" y="3458714"/>
            <a:ext cx="5715152" cy="2714882"/>
          </a:xfrm>
          <a:prstGeom prst="rect"/>
          <a:blipFill rotWithShape="1">
            <a:blip xmlns:r="http://schemas.openxmlformats.org/officeDocument/2006/relationships" r:embed="rId8"/>
            <a:stretch>
              <a:fillRect l="-9" t="-19" r="1" b="-4439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grpSp>
        <p:nvGrpSpPr>
          <p:cNvPr id="155" name="组合 28"/>
          <p:cNvGrpSpPr/>
          <p:nvPr/>
        </p:nvGrpSpPr>
        <p:grpSpPr>
          <a:xfrm>
            <a:off x="5724639" y="3258195"/>
            <a:ext cx="3422650" cy="3079754"/>
            <a:chOff x="7416358" y="3463679"/>
            <a:chExt cx="3422650" cy="3079754"/>
          </a:xfrm>
        </p:grpSpPr>
        <p:sp>
          <p:nvSpPr>
            <p:cNvPr id="1048729" name="Rectangle 5"/>
            <p:cNvSpPr>
              <a:spLocks noChangeArrowheads="1"/>
            </p:cNvSpPr>
            <p:nvPr/>
          </p:nvSpPr>
          <p:spPr bwMode="auto">
            <a:xfrm>
              <a:off x="7927426" y="3500086"/>
              <a:ext cx="114300" cy="520700"/>
            </a:xfrm>
            <a:prstGeom prst="rect"/>
            <a:noFill/>
            <a:ln>
              <a:noFill/>
            </a:ln>
          </p:spPr>
          <p:txBody>
            <a:bodyPr anchor="t" anchorCtr="0" bIns="0" compatLnSpc="1" lIns="0" numCol="1" rIns="0" tIns="0" vert="horz" wrap="none">
              <a:spAutoFit/>
            </a:bodyPr>
            <a:p>
              <a:pPr algn="just" defTabSz="914400" eaLnBrk="0" fontAlgn="base" hangingPunct="0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US" baseline="0" b="0" cap="none" dirty="0" sz="3500" i="0" kern="1200" kumimoji="0" lang="zh-CN" noProof="0" normalizeH="0" spc="0" strike="noStrike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 </a:t>
              </a:r>
              <a:endParaRPr altLang="en-US" baseline="0" b="0" cap="none" dirty="0" sz="1050" i="0" kern="100" kumimoji="0" lang="zh-CN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730" name="Rectangle 10"/>
            <p:cNvSpPr>
              <a:spLocks noChangeArrowheads="1"/>
            </p:cNvSpPr>
            <p:nvPr/>
          </p:nvSpPr>
          <p:spPr bwMode="auto">
            <a:xfrm>
              <a:off x="7965872" y="3630924"/>
              <a:ext cx="76200" cy="342900"/>
            </a:xfrm>
            <a:prstGeom prst="rect"/>
            <a:noFill/>
            <a:ln>
              <a:noFill/>
            </a:ln>
          </p:spPr>
          <p:txBody>
            <a:bodyPr anchor="t" anchorCtr="0" bIns="0" compatLnSpc="1" lIns="0" numCol="1" rIns="0" tIns="0" vert="horz" wrap="none">
              <a:spAutoFit/>
            </a:bodyPr>
            <a:p>
              <a:pPr algn="just" defTabSz="914400" eaLnBrk="0" fontAlgn="base" hangingPunct="0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US" baseline="0" b="0" cap="none" sz="2300" i="0" kern="1200" kumimoji="0" lang="zh-CN" noProof="0" normalizeH="0" spc="0" strike="noStrike" u="none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 </a:t>
              </a:r>
              <a:endParaRPr altLang="en-US" baseline="0" b="0" cap="none" sz="1050" i="0" kern="100" kumimoji="0" lang="zh-CN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731" name="Freeform 16"/>
            <p:cNvSpPr>
              <a:spLocks noEditPoints="1"/>
            </p:cNvSpPr>
            <p:nvPr/>
          </p:nvSpPr>
          <p:spPr bwMode="auto">
            <a:xfrm>
              <a:off x="7839827" y="5998922"/>
              <a:ext cx="2763857" cy="83482"/>
            </a:xfrm>
            <a:custGeom>
              <a:avLst/>
              <a:gdLst>
                <a:gd name="T0" fmla="*/ 0 w 3594"/>
                <a:gd name="T1" fmla="*/ 78 h 104"/>
                <a:gd name="T2" fmla="*/ 3508 w 3594"/>
                <a:gd name="T3" fmla="*/ 61 h 104"/>
                <a:gd name="T4" fmla="*/ 3508 w 3594"/>
                <a:gd name="T5" fmla="*/ 44 h 104"/>
                <a:gd name="T6" fmla="*/ 0 w 3594"/>
                <a:gd name="T7" fmla="*/ 61 h 104"/>
                <a:gd name="T8" fmla="*/ 0 w 3594"/>
                <a:gd name="T9" fmla="*/ 78 h 104"/>
                <a:gd name="T10" fmla="*/ 3490 w 3594"/>
                <a:gd name="T11" fmla="*/ 104 h 104"/>
                <a:gd name="T12" fmla="*/ 3594 w 3594"/>
                <a:gd name="T13" fmla="*/ 52 h 104"/>
                <a:gd name="T14" fmla="*/ 3490 w 3594"/>
                <a:gd name="T15" fmla="*/ 0 h 104"/>
                <a:gd name="T16" fmla="*/ 3490 w 3594"/>
                <a:gd name="T1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4" h="104">
                  <a:moveTo>
                    <a:pt x="0" y="78"/>
                  </a:moveTo>
                  <a:lnTo>
                    <a:pt x="3508" y="61"/>
                  </a:lnTo>
                  <a:lnTo>
                    <a:pt x="3508" y="44"/>
                  </a:lnTo>
                  <a:lnTo>
                    <a:pt x="0" y="61"/>
                  </a:lnTo>
                  <a:lnTo>
                    <a:pt x="0" y="78"/>
                  </a:lnTo>
                  <a:close/>
                  <a:moveTo>
                    <a:pt x="3490" y="104"/>
                  </a:moveTo>
                  <a:lnTo>
                    <a:pt x="3594" y="52"/>
                  </a:lnTo>
                  <a:lnTo>
                    <a:pt x="3490" y="0"/>
                  </a:lnTo>
                  <a:lnTo>
                    <a:pt x="3490" y="104"/>
                  </a:lnTo>
                  <a:close/>
                </a:path>
              </a:pathLst>
            </a:custGeom>
            <a:solidFill>
              <a:srgbClr val="4472C4"/>
            </a:solidFill>
            <a:ln w="0" cap="flat">
              <a:solidFill>
                <a:srgbClr val="4472C4"/>
              </a:solidFill>
              <a:prstDash val="solid"/>
              <a:round/>
            </a:ln>
          </p:spPr>
          <p:txBody>
            <a:bodyPr anchor="t" anchorCtr="0" bIns="45720" compatLnSpc="1" lIns="91440" numCol="1" rIns="91440" tIns="45720" vert="horz" wrap="square"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en-US" baseline="0" b="0" cap="none" sz="1800" i="0" kern="0" kumimoji="0" lang="zh-CN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endParaRPr>
            </a:p>
          </p:txBody>
        </p:sp>
        <p:sp>
          <p:nvSpPr>
            <p:cNvPr id="1048732" name="Freeform 17"/>
            <p:cNvSpPr>
              <a:spLocks noEditPoints="1"/>
            </p:cNvSpPr>
            <p:nvPr/>
          </p:nvSpPr>
          <p:spPr bwMode="auto">
            <a:xfrm>
              <a:off x="7985171" y="3679090"/>
              <a:ext cx="80747" cy="2494823"/>
            </a:xfrm>
            <a:custGeom>
              <a:avLst/>
              <a:gdLst>
                <a:gd name="T0" fmla="*/ 61 w 105"/>
                <a:gd name="T1" fmla="*/ 3108 h 3108"/>
                <a:gd name="T2" fmla="*/ 61 w 105"/>
                <a:gd name="T3" fmla="*/ 87 h 3108"/>
                <a:gd name="T4" fmla="*/ 44 w 105"/>
                <a:gd name="T5" fmla="*/ 87 h 3108"/>
                <a:gd name="T6" fmla="*/ 44 w 105"/>
                <a:gd name="T7" fmla="*/ 3108 h 3108"/>
                <a:gd name="T8" fmla="*/ 61 w 105"/>
                <a:gd name="T9" fmla="*/ 3108 h 3108"/>
                <a:gd name="T10" fmla="*/ 105 w 105"/>
                <a:gd name="T11" fmla="*/ 104 h 3108"/>
                <a:gd name="T12" fmla="*/ 53 w 105"/>
                <a:gd name="T13" fmla="*/ 0 h 3108"/>
                <a:gd name="T14" fmla="*/ 0 w 105"/>
                <a:gd name="T15" fmla="*/ 104 h 3108"/>
                <a:gd name="T16" fmla="*/ 105 w 105"/>
                <a:gd name="T17" fmla="*/ 104 h 3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3108">
                  <a:moveTo>
                    <a:pt x="61" y="3108"/>
                  </a:moveTo>
                  <a:lnTo>
                    <a:pt x="61" y="87"/>
                  </a:lnTo>
                  <a:lnTo>
                    <a:pt x="44" y="87"/>
                  </a:lnTo>
                  <a:lnTo>
                    <a:pt x="44" y="3108"/>
                  </a:lnTo>
                  <a:lnTo>
                    <a:pt x="61" y="3108"/>
                  </a:lnTo>
                  <a:close/>
                  <a:moveTo>
                    <a:pt x="105" y="104"/>
                  </a:moveTo>
                  <a:lnTo>
                    <a:pt x="53" y="0"/>
                  </a:lnTo>
                  <a:lnTo>
                    <a:pt x="0" y="104"/>
                  </a:lnTo>
                  <a:lnTo>
                    <a:pt x="105" y="104"/>
                  </a:lnTo>
                  <a:close/>
                </a:path>
              </a:pathLst>
            </a:custGeom>
            <a:solidFill>
              <a:srgbClr val="4472C4"/>
            </a:solidFill>
            <a:ln w="0" cap="flat">
              <a:solidFill>
                <a:srgbClr val="4472C4"/>
              </a:solidFill>
              <a:prstDash val="solid"/>
              <a:round/>
            </a:ln>
          </p:spPr>
          <p:txBody>
            <a:bodyPr anchor="t" anchorCtr="0" bIns="45720" compatLnSpc="1" lIns="91440" numCol="1" rIns="91440" tIns="45720" vert="horz" wrap="square"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en-US" baseline="0" b="0" cap="none" sz="1800" i="0" kern="0" kumimoji="0" lang="zh-CN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endParaRPr>
            </a:p>
          </p:txBody>
        </p:sp>
        <p:cxnSp>
          <p:nvCxnSpPr>
            <p:cNvPr id="3145787" name="Line 18"/>
            <p:cNvCxnSpPr>
              <a:cxnSpLocks/>
            </p:cNvCxnSpPr>
            <p:nvPr/>
          </p:nvCxnSpPr>
          <p:spPr bwMode="auto">
            <a:xfrm>
              <a:off x="7766001" y="4271490"/>
              <a:ext cx="1542654" cy="1880750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88" name="Line 19"/>
            <p:cNvCxnSpPr>
              <a:cxnSpLocks/>
            </p:cNvCxnSpPr>
            <p:nvPr/>
          </p:nvCxnSpPr>
          <p:spPr bwMode="auto">
            <a:xfrm>
              <a:off x="8358915" y="3879768"/>
              <a:ext cx="433727" cy="2292540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89" name="Line 20"/>
            <p:cNvCxnSpPr>
              <a:cxnSpLocks/>
            </p:cNvCxnSpPr>
            <p:nvPr/>
          </p:nvCxnSpPr>
          <p:spPr bwMode="auto">
            <a:xfrm flipV="1">
              <a:off x="8032082" y="5147247"/>
              <a:ext cx="433727" cy="223153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90" name="Line 21"/>
            <p:cNvCxnSpPr>
              <a:cxnSpLocks/>
            </p:cNvCxnSpPr>
            <p:nvPr/>
          </p:nvCxnSpPr>
          <p:spPr bwMode="auto">
            <a:xfrm flipV="1">
              <a:off x="8019008" y="4753116"/>
              <a:ext cx="133809" cy="69836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91" name="Line 22"/>
            <p:cNvCxnSpPr>
              <a:cxnSpLocks/>
            </p:cNvCxnSpPr>
            <p:nvPr/>
          </p:nvCxnSpPr>
          <p:spPr bwMode="auto">
            <a:xfrm flipV="1">
              <a:off x="8025930" y="4836598"/>
              <a:ext cx="206866" cy="111577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92" name="Line 23"/>
            <p:cNvCxnSpPr>
              <a:cxnSpLocks/>
            </p:cNvCxnSpPr>
            <p:nvPr/>
          </p:nvCxnSpPr>
          <p:spPr bwMode="auto">
            <a:xfrm flipV="1">
              <a:off x="8019008" y="4933726"/>
              <a:ext cx="300686" cy="153318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93" name="Line 24"/>
            <p:cNvCxnSpPr>
              <a:cxnSpLocks/>
            </p:cNvCxnSpPr>
            <p:nvPr/>
          </p:nvCxnSpPr>
          <p:spPr bwMode="auto">
            <a:xfrm flipV="1">
              <a:off x="8019008" y="5037276"/>
              <a:ext cx="387586" cy="195059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94" name="Line 25"/>
            <p:cNvCxnSpPr>
              <a:cxnSpLocks/>
            </p:cNvCxnSpPr>
            <p:nvPr/>
          </p:nvCxnSpPr>
          <p:spPr bwMode="auto">
            <a:xfrm flipV="1">
              <a:off x="8019008" y="5525323"/>
              <a:ext cx="641362" cy="321084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95" name="Line 26"/>
            <p:cNvCxnSpPr>
              <a:cxnSpLocks/>
            </p:cNvCxnSpPr>
            <p:nvPr/>
          </p:nvCxnSpPr>
          <p:spPr bwMode="auto">
            <a:xfrm flipV="1">
              <a:off x="8032082" y="5384849"/>
              <a:ext cx="594452" cy="300214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96" name="Line 27"/>
            <p:cNvCxnSpPr>
              <a:cxnSpLocks/>
            </p:cNvCxnSpPr>
            <p:nvPr/>
          </p:nvCxnSpPr>
          <p:spPr bwMode="auto">
            <a:xfrm flipV="1">
              <a:off x="8012856" y="5254810"/>
              <a:ext cx="560615" cy="292186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97" name="Line 28"/>
            <p:cNvCxnSpPr>
              <a:cxnSpLocks/>
            </p:cNvCxnSpPr>
            <p:nvPr/>
          </p:nvCxnSpPr>
          <p:spPr bwMode="auto">
            <a:xfrm flipV="1">
              <a:off x="8493494" y="5923467"/>
              <a:ext cx="266850" cy="132447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98" name="Line 29"/>
            <p:cNvCxnSpPr>
              <a:cxnSpLocks/>
            </p:cNvCxnSpPr>
            <p:nvPr/>
          </p:nvCxnSpPr>
          <p:spPr bwMode="auto">
            <a:xfrm flipV="1">
              <a:off x="8198959" y="5789415"/>
              <a:ext cx="527548" cy="264894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799" name="Line 30"/>
            <p:cNvCxnSpPr>
              <a:cxnSpLocks/>
            </p:cNvCxnSpPr>
            <p:nvPr/>
          </p:nvCxnSpPr>
          <p:spPr bwMode="auto">
            <a:xfrm flipV="1">
              <a:off x="8025930" y="5656165"/>
              <a:ext cx="674430" cy="341152"/>
            </a:xfrm>
            <a:prstGeom prst="line"/>
            <a:noFill/>
            <a:ln w="14288" cap="flat">
              <a:solidFill>
                <a:srgbClr val="4472C4"/>
              </a:solidFill>
              <a:prstDash val="solid"/>
              <a:miter lim="800000"/>
            </a:ln>
          </p:spPr>
        </p:cxnSp>
        <p:cxnSp>
          <p:nvCxnSpPr>
            <p:cNvPr id="3145800" name="直接连接符 46"/>
            <p:cNvCxnSpPr>
              <a:cxnSpLocks/>
            </p:cNvCxnSpPr>
            <p:nvPr/>
          </p:nvCxnSpPr>
          <p:spPr>
            <a:xfrm>
              <a:off x="7416358" y="4194917"/>
              <a:ext cx="743124" cy="2292545"/>
            </a:xfrm>
            <a:prstGeom prst="line"/>
            <a:noFill/>
            <a:ln w="6350" cap="flat" cmpd="sng" algn="ctr">
              <a:solidFill>
                <a:srgbClr val="ED7D31"/>
              </a:solidFill>
              <a:prstDash val="lgDash"/>
              <a:miter lim="800000"/>
            </a:ln>
            <a:effectLst/>
          </p:spPr>
        </p:cxnSp>
        <p:sp>
          <p:nvSpPr>
            <p:cNvPr id="1048733" name="文本框 39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8623725" y="5114292"/>
              <a:ext cx="325059" cy="369332"/>
            </a:xfrm>
            <a:prstGeom prst="rect"/>
            <a:blipFill rotWithShape="1">
              <a:blip xmlns:r="http://schemas.openxmlformats.org/officeDocument/2006/relationships" r:embed="rId2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734" name="文本框 40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7711379" y="4383659"/>
              <a:ext cx="246333" cy="369332"/>
            </a:xfrm>
            <a:prstGeom prst="rect"/>
            <a:blipFill rotWithShape="1">
              <a:blip xmlns:r="http://schemas.openxmlformats.org/officeDocument/2006/relationships" r:embed="rId3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735" name="文本框 41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7738667" y="5969956"/>
              <a:ext cx="257126" cy="369332"/>
            </a:xfrm>
            <a:prstGeom prst="rect"/>
            <a:blipFill rotWithShape="1">
              <a:blip xmlns:r="http://schemas.openxmlformats.org/officeDocument/2006/relationships" r:embed="rId4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736" name="文本框 42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8532385" y="5986812"/>
              <a:ext cx="239350" cy="369332"/>
            </a:xfrm>
            <a:prstGeom prst="rect"/>
            <a:blipFill rotWithShape="1">
              <a:blip xmlns:r="http://schemas.openxmlformats.org/officeDocument/2006/relationships" r:embed="rId5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737" name="文本框 43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10387610" y="6174101"/>
              <a:ext cx="296373" cy="369332"/>
            </a:xfrm>
            <a:prstGeom prst="rect"/>
            <a:blipFill rotWithShape="1">
              <a:blip xmlns:r="http://schemas.openxmlformats.org/officeDocument/2006/relationships" r:embed="rId9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738" name="文本框 45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7553563" y="3463679"/>
              <a:ext cx="315631" cy="507882"/>
            </a:xfrm>
            <a:prstGeom prst="rect"/>
            <a:blipFill rotWithShape="1">
              <a:blip xmlns:r="http://schemas.openxmlformats.org/officeDocument/2006/relationships" r:embed="rId7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cxnSp>
          <p:nvCxnSpPr>
            <p:cNvPr id="3145801" name="直接连接符 53"/>
            <p:cNvCxnSpPr>
              <a:cxnSpLocks/>
            </p:cNvCxnSpPr>
            <p:nvPr/>
          </p:nvCxnSpPr>
          <p:spPr>
            <a:xfrm>
              <a:off x="8112530" y="3829019"/>
              <a:ext cx="2339750" cy="2341869"/>
            </a:xfrm>
            <a:prstGeom prst="line"/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3145802" name="直接连接符 54"/>
            <p:cNvCxnSpPr>
              <a:cxnSpLocks/>
            </p:cNvCxnSpPr>
            <p:nvPr/>
          </p:nvCxnSpPr>
          <p:spPr>
            <a:xfrm flipV="1">
              <a:off x="8406594" y="3773172"/>
              <a:ext cx="217131" cy="253941"/>
            </a:xfrm>
            <a:prstGeom prst="line"/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3145803" name="直接连接符 55"/>
            <p:cNvCxnSpPr>
              <a:cxnSpLocks/>
            </p:cNvCxnSpPr>
            <p:nvPr/>
          </p:nvCxnSpPr>
          <p:spPr>
            <a:xfrm flipV="1">
              <a:off x="8558980" y="3925572"/>
              <a:ext cx="217131" cy="253941"/>
            </a:xfrm>
            <a:prstGeom prst="line"/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3145804" name="直接连接符 56"/>
            <p:cNvCxnSpPr>
              <a:cxnSpLocks/>
            </p:cNvCxnSpPr>
            <p:nvPr/>
          </p:nvCxnSpPr>
          <p:spPr>
            <a:xfrm flipV="1">
              <a:off x="8711366" y="4077972"/>
              <a:ext cx="217131" cy="253941"/>
            </a:xfrm>
            <a:prstGeom prst="line"/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3145805" name="直接连接符 57"/>
            <p:cNvCxnSpPr>
              <a:cxnSpLocks/>
            </p:cNvCxnSpPr>
            <p:nvPr/>
          </p:nvCxnSpPr>
          <p:spPr>
            <a:xfrm flipV="1">
              <a:off x="8863752" y="4230372"/>
              <a:ext cx="217131" cy="253941"/>
            </a:xfrm>
            <a:prstGeom prst="line"/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3145806" name="直接连接符 58"/>
            <p:cNvCxnSpPr>
              <a:cxnSpLocks/>
            </p:cNvCxnSpPr>
            <p:nvPr/>
          </p:nvCxnSpPr>
          <p:spPr>
            <a:xfrm flipV="1">
              <a:off x="9016138" y="4382772"/>
              <a:ext cx="217131" cy="253941"/>
            </a:xfrm>
            <a:prstGeom prst="line"/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3145807" name="直接连接符 59"/>
            <p:cNvCxnSpPr>
              <a:cxnSpLocks/>
            </p:cNvCxnSpPr>
            <p:nvPr/>
          </p:nvCxnSpPr>
          <p:spPr>
            <a:xfrm flipV="1">
              <a:off x="9168524" y="4535172"/>
              <a:ext cx="217131" cy="253941"/>
            </a:xfrm>
            <a:prstGeom prst="line"/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3145808" name="直接连接符 60"/>
            <p:cNvCxnSpPr>
              <a:cxnSpLocks/>
            </p:cNvCxnSpPr>
            <p:nvPr/>
          </p:nvCxnSpPr>
          <p:spPr>
            <a:xfrm flipV="1">
              <a:off x="9320910" y="4687572"/>
              <a:ext cx="217131" cy="253941"/>
            </a:xfrm>
            <a:prstGeom prst="line"/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3145809" name="直接连接符 61"/>
            <p:cNvCxnSpPr>
              <a:cxnSpLocks/>
            </p:cNvCxnSpPr>
            <p:nvPr/>
          </p:nvCxnSpPr>
          <p:spPr>
            <a:xfrm flipV="1">
              <a:off x="9473295" y="4839972"/>
              <a:ext cx="217131" cy="253941"/>
            </a:xfrm>
            <a:prstGeom prst="line"/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3145810" name="直接连接符 62"/>
            <p:cNvCxnSpPr>
              <a:cxnSpLocks/>
            </p:cNvCxnSpPr>
            <p:nvPr/>
          </p:nvCxnSpPr>
          <p:spPr>
            <a:xfrm flipV="1">
              <a:off x="9625681" y="4992372"/>
              <a:ext cx="217131" cy="253941"/>
            </a:xfrm>
            <a:prstGeom prst="line"/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3145811" name="直接连接符 63"/>
            <p:cNvCxnSpPr>
              <a:cxnSpLocks/>
            </p:cNvCxnSpPr>
            <p:nvPr/>
          </p:nvCxnSpPr>
          <p:spPr>
            <a:xfrm flipV="1">
              <a:off x="9778067" y="5144772"/>
              <a:ext cx="217131" cy="253941"/>
            </a:xfrm>
            <a:prstGeom prst="line"/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3145812" name="直接连接符 64"/>
            <p:cNvCxnSpPr>
              <a:cxnSpLocks/>
            </p:cNvCxnSpPr>
            <p:nvPr/>
          </p:nvCxnSpPr>
          <p:spPr>
            <a:xfrm flipV="1">
              <a:off x="9930453" y="5297172"/>
              <a:ext cx="217131" cy="253941"/>
            </a:xfrm>
            <a:prstGeom prst="line"/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3145813" name="直接连接符 65"/>
            <p:cNvCxnSpPr>
              <a:cxnSpLocks/>
            </p:cNvCxnSpPr>
            <p:nvPr/>
          </p:nvCxnSpPr>
          <p:spPr>
            <a:xfrm flipV="1">
              <a:off x="10082839" y="5449572"/>
              <a:ext cx="217131" cy="253941"/>
            </a:xfrm>
            <a:prstGeom prst="line"/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3145814" name="直接连接符 66"/>
            <p:cNvCxnSpPr>
              <a:cxnSpLocks/>
            </p:cNvCxnSpPr>
            <p:nvPr/>
          </p:nvCxnSpPr>
          <p:spPr>
            <a:xfrm flipV="1">
              <a:off x="10235225" y="5601972"/>
              <a:ext cx="217131" cy="253941"/>
            </a:xfrm>
            <a:prstGeom prst="line"/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3145815" name="直接连接符 67"/>
            <p:cNvCxnSpPr>
              <a:cxnSpLocks/>
            </p:cNvCxnSpPr>
            <p:nvPr/>
          </p:nvCxnSpPr>
          <p:spPr>
            <a:xfrm flipV="1">
              <a:off x="10387611" y="5754372"/>
              <a:ext cx="217131" cy="253941"/>
            </a:xfrm>
            <a:prstGeom prst="line"/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3145816" name="直接连接符 68"/>
            <p:cNvCxnSpPr>
              <a:cxnSpLocks/>
            </p:cNvCxnSpPr>
            <p:nvPr/>
          </p:nvCxnSpPr>
          <p:spPr>
            <a:xfrm flipV="1">
              <a:off x="10621877" y="5756644"/>
              <a:ext cx="217131" cy="253941"/>
            </a:xfrm>
            <a:prstGeom prst="line"/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7" grpId="0" uiExpand="1" build="p"/>
      <p:bldP spid="10487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图示 1"/>
          <p:cNvGraphicFramePr>
            <a:graphicFrameLocks/>
          </p:cNvGraphicFramePr>
          <p:nvPr/>
        </p:nvGraphicFramePr>
        <p:xfrm>
          <a:off x="1175173" y="1158240"/>
          <a:ext cx="9719733" cy="5165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文本框 2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第三部分 图解法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57" name="组合 3"/>
          <p:cNvGrpSpPr/>
          <p:nvPr/>
        </p:nvGrpSpPr>
        <p:grpSpPr>
          <a:xfrm>
            <a:off x="773817" y="1304072"/>
            <a:ext cx="6569435" cy="2400645"/>
            <a:chOff x="874207" y="1028355"/>
            <a:chExt cx="6569435" cy="2400645"/>
          </a:xfrm>
        </p:grpSpPr>
        <p:sp>
          <p:nvSpPr>
            <p:cNvPr id="1048740" name="文本框 4"/>
            <p:cNvSpPr txBox="1"/>
            <p:nvPr/>
          </p:nvSpPr>
          <p:spPr>
            <a:xfrm>
              <a:off x="874207" y="1028355"/>
              <a:ext cx="6140149" cy="738664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zh-CN" b="1" dirty="0" sz="2400" kern="100" lang="zh-CN">
                  <a:effectLst/>
                  <a:latin typeface="Calibri" panose="020F050202020403020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用图解法确定下述线性规划问题的最优解</a:t>
              </a:r>
              <a:r>
                <a:rPr altLang="en-US" b="1" dirty="0" sz="2400" kern="100" lang="zh-CN">
                  <a:effectLst/>
                  <a:latin typeface="Calibri" panose="020F050202020403020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altLang="zh-CN" b="1" dirty="0" sz="2400" kern="100" lang="zh-CN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endParaRPr altLang="en-US" dirty="0" lang="zh-CN"/>
            </a:p>
          </p:txBody>
        </p:sp>
        <p:sp>
          <p:nvSpPr>
            <p:cNvPr id="1048741" name="文本框 5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3211007" y="1613118"/>
              <a:ext cx="4232635" cy="1815882"/>
            </a:xfrm>
            <a:prstGeom prst="rect"/>
            <a:blipFill rotWithShape="1">
              <a:blip xmlns:r="http://schemas.openxmlformats.org/officeDocument/2006/relationships" r:embed="rId1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</p:grpSp>
      <p:sp>
        <p:nvSpPr>
          <p:cNvPr id="1048742" name="文本框 6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790068" y="4102355"/>
            <a:ext cx="10800799" cy="1569660"/>
          </a:xfrm>
          <a:prstGeom prst="rect"/>
          <a:blipFill rotWithShape="1">
            <a:blip xmlns:r="http://schemas.openxmlformats.org/officeDocument/2006/relationships" r:embed="rId2"/>
            <a:stretch>
              <a:fillRect l="-1" t="-16" r="2" b="12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2"/>
                                        <p:tgtEl>
                                          <p:spTgt spid="104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文本框 2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第三部分 图解法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744" name="文本框 3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50635" y="1014101"/>
            <a:ext cx="6094428" cy="4401205"/>
          </a:xfrm>
          <a:prstGeom prst="rect"/>
          <a:blipFill rotWithShape="1">
            <a:blip xmlns:r="http://schemas.openxmlformats.org/officeDocument/2006/relationships" r:embed="rId1"/>
            <a:stretch>
              <a:fillRect l="-1100" t="-693" r="-700" b="-1247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grpSp>
        <p:nvGrpSpPr>
          <p:cNvPr id="159" name="组合 5"/>
          <p:cNvGrpSpPr/>
          <p:nvPr/>
        </p:nvGrpSpPr>
        <p:grpSpPr>
          <a:xfrm>
            <a:off x="6682681" y="1976377"/>
            <a:ext cx="5509319" cy="3758107"/>
            <a:chOff x="5032956" y="268067"/>
            <a:chExt cx="6852376" cy="5555043"/>
          </a:xfrm>
        </p:grpSpPr>
        <p:grpSp>
          <p:nvGrpSpPr>
            <p:cNvPr id="160" name="组合 9"/>
            <p:cNvGrpSpPr/>
            <p:nvPr/>
          </p:nvGrpSpPr>
          <p:grpSpPr>
            <a:xfrm>
              <a:off x="5032956" y="511701"/>
              <a:ext cx="6852376" cy="5311409"/>
              <a:chOff x="5032956" y="511701"/>
              <a:chExt cx="6852376" cy="5311409"/>
            </a:xfrm>
          </p:grpSpPr>
          <p:sp>
            <p:nvSpPr>
              <p:cNvPr id="1048745" name="文本框 12"/>
              <p:cNvSpPr txBox="1">
                <a:spLocks noChangeAspect="1" noMove="1" noResize="1" noRot="1" noAdjustHandles="1" noEditPoints="1" noChangeArrowheads="1" noChangeShapeType="1" noTextEdit="1"/>
              </p:cNvSpPr>
              <p:nvPr/>
            </p:nvSpPr>
            <p:spPr>
              <a:xfrm>
                <a:off x="8536895" y="1408528"/>
                <a:ext cx="3348437" cy="591422"/>
              </a:xfrm>
              <a:prstGeom prst="rect"/>
              <a:blipFill rotWithShape="1">
                <a:blip xmlns:r="http://schemas.openxmlformats.org/officeDocument/2006/relationships" r:embed="rId2"/>
              </a:blipFill>
            </p:spPr>
            <p:txBody>
              <a:bodyPr/>
              <a:p>
                <a:r>
                  <a:rPr altLang="en-US" lang="zh-CN">
                    <a:noFill/>
                  </a:rPr>
                  <a:t> </a:t>
                </a:r>
                <a:endParaRPr altLang="en-US" lang="zh-CN">
                  <a:noFill/>
                </a:endParaRPr>
              </a:p>
            </p:txBody>
          </p:sp>
          <p:grpSp>
            <p:nvGrpSpPr>
              <p:cNvPr id="161" name="组合 13"/>
              <p:cNvGrpSpPr/>
              <p:nvPr/>
            </p:nvGrpSpPr>
            <p:grpSpPr>
              <a:xfrm>
                <a:off x="5032956" y="511701"/>
                <a:ext cx="6302772" cy="5311409"/>
                <a:chOff x="5032956" y="511701"/>
                <a:chExt cx="6302772" cy="5311409"/>
              </a:xfrm>
            </p:grpSpPr>
            <p:grpSp>
              <p:nvGrpSpPr>
                <p:cNvPr id="162" name="组合 14"/>
                <p:cNvGrpSpPr/>
                <p:nvPr/>
              </p:nvGrpSpPr>
              <p:grpSpPr>
                <a:xfrm>
                  <a:off x="5260156" y="511701"/>
                  <a:ext cx="6075572" cy="5311409"/>
                  <a:chOff x="7191618" y="373424"/>
                  <a:chExt cx="4540577" cy="4217430"/>
                </a:xfrm>
              </p:grpSpPr>
              <p:sp>
                <p:nvSpPr>
                  <p:cNvPr id="1048746" name="任意多边形: 形状 18"/>
                  <p:cNvSpPr/>
                  <p:nvPr/>
                </p:nvSpPr>
                <p:spPr>
                  <a:xfrm>
                    <a:off x="9351390" y="1489435"/>
                    <a:ext cx="282804" cy="603316"/>
                  </a:xfrm>
                  <a:custGeom>
                    <a:avLst/>
                    <a:gdLst>
                      <a:gd name="connsiteX0" fmla="*/ 282804 w 282804"/>
                      <a:gd name="connsiteY0" fmla="*/ 0 h 603316"/>
                      <a:gd name="connsiteX1" fmla="*/ 282804 w 282804"/>
                      <a:gd name="connsiteY1" fmla="*/ 0 h 603316"/>
                      <a:gd name="connsiteX2" fmla="*/ 197963 w 282804"/>
                      <a:gd name="connsiteY2" fmla="*/ 28280 h 603316"/>
                      <a:gd name="connsiteX3" fmla="*/ 131975 w 282804"/>
                      <a:gd name="connsiteY3" fmla="*/ 47134 h 603316"/>
                      <a:gd name="connsiteX4" fmla="*/ 65987 w 282804"/>
                      <a:gd name="connsiteY4" fmla="*/ 75414 h 603316"/>
                      <a:gd name="connsiteX5" fmla="*/ 37707 w 282804"/>
                      <a:gd name="connsiteY5" fmla="*/ 94268 h 603316"/>
                      <a:gd name="connsiteX6" fmla="*/ 0 w 282804"/>
                      <a:gd name="connsiteY6" fmla="*/ 131975 h 603316"/>
                      <a:gd name="connsiteX7" fmla="*/ 18853 w 282804"/>
                      <a:gd name="connsiteY7" fmla="*/ 603316 h 603316"/>
                      <a:gd name="connsiteX8" fmla="*/ 282804 w 282804"/>
                      <a:gd name="connsiteY8" fmla="*/ 0 h 6033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82804" h="603316">
                        <a:moveTo>
                          <a:pt x="282804" y="0"/>
                        </a:moveTo>
                        <a:lnTo>
                          <a:pt x="282804" y="0"/>
                        </a:lnTo>
                        <a:cubicBezTo>
                          <a:pt x="254524" y="9427"/>
                          <a:pt x="226455" y="19513"/>
                          <a:pt x="197963" y="28280"/>
                        </a:cubicBezTo>
                        <a:cubicBezTo>
                          <a:pt x="169695" y="36978"/>
                          <a:pt x="157913" y="36017"/>
                          <a:pt x="131975" y="47134"/>
                        </a:cubicBezTo>
                        <a:cubicBezTo>
                          <a:pt x="50452" y="82074"/>
                          <a:pt x="132298" y="53313"/>
                          <a:pt x="65987" y="75414"/>
                        </a:cubicBezTo>
                        <a:cubicBezTo>
                          <a:pt x="56560" y="81699"/>
                          <a:pt x="45718" y="86257"/>
                          <a:pt x="37707" y="94268"/>
                        </a:cubicBezTo>
                        <a:cubicBezTo>
                          <a:pt x="-2514" y="134489"/>
                          <a:pt x="27148" y="131975"/>
                          <a:pt x="0" y="131975"/>
                        </a:cubicBezTo>
                        <a:lnTo>
                          <a:pt x="18853" y="603316"/>
                        </a:lnTo>
                        <a:lnTo>
                          <a:pt x="282804" y="0"/>
                        </a:lnTo>
                        <a:close/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 rtlCol="0"/>
                  <a:p>
                    <a:pPr algn="ctr"/>
                    <a:endParaRPr altLang="en-US" dirty="0" lang="zh-CN"/>
                  </a:p>
                </p:txBody>
              </p:sp>
              <p:grpSp>
                <p:nvGrpSpPr>
                  <p:cNvPr id="163" name="组合 19"/>
                  <p:cNvGrpSpPr/>
                  <p:nvPr/>
                </p:nvGrpSpPr>
                <p:grpSpPr>
                  <a:xfrm>
                    <a:off x="7191618" y="373424"/>
                    <a:ext cx="4540577" cy="4217430"/>
                    <a:chOff x="5260156" y="301658"/>
                    <a:chExt cx="6155703" cy="5111983"/>
                  </a:xfrm>
                </p:grpSpPr>
                <p:grpSp>
                  <p:nvGrpSpPr>
                    <p:cNvPr id="164" name="组合 22"/>
                    <p:cNvGrpSpPr/>
                    <p:nvPr/>
                  </p:nvGrpSpPr>
                  <p:grpSpPr>
                    <a:xfrm>
                      <a:off x="5260156" y="301658"/>
                      <a:ext cx="6155703" cy="5111983"/>
                      <a:chOff x="2092751" y="1109710"/>
                      <a:chExt cx="6155703" cy="5111983"/>
                    </a:xfrm>
                  </p:grpSpPr>
                  <p:cxnSp>
                    <p:nvCxnSpPr>
                      <p:cNvPr id="3145817" name="直接箭头连接符 73"/>
                      <p:cNvCxnSpPr>
                        <a:cxnSpLocks/>
                      </p:cNvCxnSpPr>
                      <p:nvPr/>
                    </p:nvCxnSpPr>
                    <p:spPr>
                      <a:xfrm>
                        <a:off x="2092751" y="3799002"/>
                        <a:ext cx="6155703" cy="0"/>
                      </a:xfrm>
                      <a:prstGeom prst="straightConnector1"/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18" name="直接箭头连接符 74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033912" y="1109710"/>
                        <a:ext cx="4543" cy="5111983"/>
                      </a:xfrm>
                      <a:prstGeom prst="straightConnector1"/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5" name="组合 23"/>
                    <p:cNvGrpSpPr/>
                    <p:nvPr/>
                  </p:nvGrpSpPr>
                  <p:grpSpPr>
                    <a:xfrm>
                      <a:off x="5800626" y="2863932"/>
                      <a:ext cx="2180733" cy="136618"/>
                      <a:chOff x="5800626" y="2863932"/>
                      <a:chExt cx="2180733" cy="136618"/>
                    </a:xfrm>
                  </p:grpSpPr>
                  <p:cxnSp>
                    <p:nvCxnSpPr>
                      <p:cNvPr id="3145819" name="直接连接符 61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981359" y="2900069"/>
                        <a:ext cx="0" cy="83370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20" name="直接连接符 62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766115" y="2900069"/>
                        <a:ext cx="0" cy="79638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21" name="直接连接符 63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400040" y="2900069"/>
                        <a:ext cx="0" cy="73354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22" name="直接连接符 64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024538" y="2900069"/>
                        <a:ext cx="0" cy="73354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23" name="直接连接符 65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633327" y="2900069"/>
                        <a:ext cx="0" cy="100481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24" name="直接连接符 66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424366" y="2900069"/>
                        <a:ext cx="0" cy="89065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25" name="直接连接符 67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566579" y="2900069"/>
                        <a:ext cx="0" cy="79639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26" name="直接连接符 68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832860" y="2900069"/>
                        <a:ext cx="0" cy="83370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27" name="直接连接符 69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212262" y="2865748"/>
                        <a:ext cx="0" cy="125202"/>
                      </a:xfrm>
                      <a:prstGeom prst="line"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28" name="直接连接符 70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15869" y="2900069"/>
                        <a:ext cx="0" cy="79638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29" name="直接连接符 71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800626" y="2900069"/>
                        <a:ext cx="0" cy="100481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30" name="直接连接符 72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225644" y="2863932"/>
                        <a:ext cx="0" cy="109491"/>
                      </a:xfrm>
                      <a:prstGeom prst="line"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6" name="组合 24"/>
                    <p:cNvGrpSpPr/>
                    <p:nvPr/>
                  </p:nvGrpSpPr>
                  <p:grpSpPr>
                    <a:xfrm>
                      <a:off x="7766115" y="2863932"/>
                      <a:ext cx="2180733" cy="136618"/>
                      <a:chOff x="5800626" y="2863932"/>
                      <a:chExt cx="2180733" cy="136618"/>
                    </a:xfrm>
                  </p:grpSpPr>
                  <p:cxnSp>
                    <p:nvCxnSpPr>
                      <p:cNvPr id="3145831" name="直接连接符 50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981359" y="2900069"/>
                        <a:ext cx="0" cy="83370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32" name="直接连接符 51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766115" y="2900069"/>
                        <a:ext cx="0" cy="79638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33" name="直接连接符 52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400040" y="2900069"/>
                        <a:ext cx="0" cy="73354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34" name="直接连接符 53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024538" y="2900069"/>
                        <a:ext cx="0" cy="73354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35" name="直接连接符 54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633327" y="2900069"/>
                        <a:ext cx="0" cy="100481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36" name="直接连接符 55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424366" y="2900069"/>
                        <a:ext cx="0" cy="89065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37" name="直接连接符 56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566579" y="2900069"/>
                        <a:ext cx="0" cy="79639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38" name="直接连接符 57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832860" y="2900069"/>
                        <a:ext cx="0" cy="83370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39" name="直接连接符 58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15869" y="2900069"/>
                        <a:ext cx="0" cy="79638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40" name="直接连接符 59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800626" y="2900069"/>
                        <a:ext cx="0" cy="100481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41" name="直接连接符 60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225644" y="2863932"/>
                        <a:ext cx="0" cy="109491"/>
                      </a:xfrm>
                      <a:prstGeom prst="line"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7" name="组合 25"/>
                    <p:cNvGrpSpPr/>
                    <p:nvPr/>
                  </p:nvGrpSpPr>
                  <p:grpSpPr>
                    <a:xfrm rot="5400000">
                      <a:off x="7166691" y="1590319"/>
                      <a:ext cx="2180733" cy="136618"/>
                      <a:chOff x="5800626" y="2863932"/>
                      <a:chExt cx="2180733" cy="136618"/>
                    </a:xfrm>
                  </p:grpSpPr>
                  <p:cxnSp>
                    <p:nvCxnSpPr>
                      <p:cNvPr id="3145842" name="直接连接符 38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981359" y="2900069"/>
                        <a:ext cx="0" cy="83370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43" name="直接连接符 39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766115" y="2900069"/>
                        <a:ext cx="0" cy="79638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44" name="直接连接符 40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400040" y="2900069"/>
                        <a:ext cx="0" cy="73354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45" name="直接连接符 41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024538" y="2900069"/>
                        <a:ext cx="0" cy="73354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46" name="直接连接符 42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633327" y="2900069"/>
                        <a:ext cx="0" cy="100481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47" name="直接连接符 43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424366" y="2900069"/>
                        <a:ext cx="0" cy="89065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48" name="直接连接符 44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566579" y="2900069"/>
                        <a:ext cx="0" cy="79639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49" name="直接连接符 45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832860" y="2900069"/>
                        <a:ext cx="0" cy="83370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50" name="直接连接符 46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212262" y="2865748"/>
                        <a:ext cx="0" cy="125202"/>
                      </a:xfrm>
                      <a:prstGeom prst="line"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51" name="直接连接符 47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15869" y="2900069"/>
                        <a:ext cx="0" cy="79638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52" name="直接连接符 48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800626" y="2900069"/>
                        <a:ext cx="0" cy="100481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53" name="直接连接符 49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225644" y="2863932"/>
                        <a:ext cx="0" cy="109491"/>
                      </a:xfrm>
                      <a:prstGeom prst="line"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8" name="组合 26"/>
                    <p:cNvGrpSpPr/>
                    <p:nvPr/>
                  </p:nvGrpSpPr>
                  <p:grpSpPr>
                    <a:xfrm rot="5400000">
                      <a:off x="7170727" y="3570736"/>
                      <a:ext cx="2180733" cy="136618"/>
                      <a:chOff x="5800626" y="2863932"/>
                      <a:chExt cx="2180733" cy="136618"/>
                    </a:xfrm>
                  </p:grpSpPr>
                  <p:cxnSp>
                    <p:nvCxnSpPr>
                      <p:cNvPr id="3145854" name="直接连接符 27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981359" y="2900069"/>
                        <a:ext cx="0" cy="83370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55" name="直接连接符 28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766115" y="2900069"/>
                        <a:ext cx="0" cy="79638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56" name="直接连接符 29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400040" y="2900069"/>
                        <a:ext cx="0" cy="73354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57" name="直接连接符 30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024538" y="2900069"/>
                        <a:ext cx="0" cy="73354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58" name="直接连接符 31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633327" y="2900069"/>
                        <a:ext cx="0" cy="100481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59" name="直接连接符 32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424366" y="2900069"/>
                        <a:ext cx="0" cy="89065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60" name="直接连接符 33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566579" y="2900069"/>
                        <a:ext cx="0" cy="79639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61" name="直接连接符 34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832860" y="2900069"/>
                        <a:ext cx="0" cy="83370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62" name="直接连接符 35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15869" y="2900069"/>
                        <a:ext cx="0" cy="79638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63" name="直接连接符 36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800626" y="2900069"/>
                        <a:ext cx="0" cy="100481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64" name="直接连接符 37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225644" y="2863932"/>
                        <a:ext cx="0" cy="109491"/>
                      </a:xfrm>
                      <a:prstGeom prst="line"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145865" name="直接连接符 20"/>
                  <p:cNvCxnSpPr>
                    <a:cxnSpLocks/>
                  </p:cNvCxnSpPr>
                  <p:nvPr/>
                </p:nvCxnSpPr>
                <p:spPr>
                  <a:xfrm flipV="1">
                    <a:off x="7590280" y="792990"/>
                    <a:ext cx="3335386" cy="1797181"/>
                  </a:xfrm>
                  <a:prstGeom prst="line"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5866" name="直接连接符 21"/>
                  <p:cNvCxnSpPr>
                    <a:cxnSpLocks/>
                  </p:cNvCxnSpPr>
                  <p:nvPr/>
                </p:nvCxnSpPr>
                <p:spPr>
                  <a:xfrm flipV="1">
                    <a:off x="8818716" y="443060"/>
                    <a:ext cx="1343595" cy="2793913"/>
                  </a:xfrm>
                  <a:prstGeom prst="line"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45867" name="直接连接符 15"/>
                <p:cNvCxnSpPr>
                  <a:cxnSpLocks/>
                </p:cNvCxnSpPr>
                <p:nvPr/>
              </p:nvCxnSpPr>
              <p:spPr>
                <a:xfrm>
                  <a:off x="6645616" y="2392891"/>
                  <a:ext cx="2618402" cy="1577415"/>
                </a:xfrm>
                <a:prstGeom prst="line"/>
                <a:ln w="38100" cap="flat" cmpd="sng" algn="ctr">
                  <a:solidFill>
                    <a:srgbClr val="C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145868" name="直接连接符 16"/>
                <p:cNvCxnSpPr>
                  <a:cxnSpLocks/>
                </p:cNvCxnSpPr>
                <p:nvPr/>
              </p:nvCxnSpPr>
              <p:spPr>
                <a:xfrm>
                  <a:off x="7632273" y="1288878"/>
                  <a:ext cx="2618402" cy="1577415"/>
                </a:xfrm>
                <a:prstGeom prst="line"/>
                <a:ln w="38100" cap="flat" cmpd="sng" algn="ctr">
                  <a:solidFill>
                    <a:srgbClr val="C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048747" name="文本框 17"/>
                <p:cNvSpPr txBox="1">
                  <a:spLocks noChangeAspect="1" noMove="1" noResize="1" noRot="1" noAdjustHandles="1" noEditPoints="1" noChangeArrowheads="1" noChangeShapeType="1" noTextEdit="1"/>
                </p:cNvSpPr>
                <p:nvPr/>
              </p:nvSpPr>
              <p:spPr>
                <a:xfrm>
                  <a:off x="5032956" y="4181297"/>
                  <a:ext cx="3175701" cy="1091856"/>
                </a:xfrm>
                <a:prstGeom prst="rect"/>
                <a:blipFill rotWithShape="1">
                  <a:blip xmlns:r="http://schemas.openxmlformats.org/officeDocument/2006/relationships" r:embed="rId3"/>
                </a:blipFill>
              </p:spPr>
              <p:txBody>
                <a:bodyPr/>
                <a:p>
                  <a:r>
                    <a:rPr altLang="en-US" lang="zh-CN">
                      <a:noFill/>
                    </a:rPr>
                    <a:t> </a:t>
                  </a:r>
                  <a:endParaRPr altLang="en-US" lang="zh-CN">
                    <a:noFill/>
                  </a:endParaRPr>
                </a:p>
              </p:txBody>
            </p:sp>
          </p:grpSp>
        </p:grpSp>
        <p:sp>
          <p:nvSpPr>
            <p:cNvPr id="1048748" name="文本框 10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11130267" y="3238604"/>
              <a:ext cx="297860" cy="682410"/>
            </a:xfrm>
            <a:prstGeom prst="rect"/>
            <a:blipFill rotWithShape="1">
              <a:blip xmlns:r="http://schemas.openxmlformats.org/officeDocument/2006/relationships" r:embed="rId4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749" name="文本框 11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7522098" y="268067"/>
              <a:ext cx="530033" cy="461664"/>
            </a:xfrm>
            <a:prstGeom prst="rect"/>
            <a:blipFill rotWithShape="1">
              <a:blip xmlns:r="http://schemas.openxmlformats.org/officeDocument/2006/relationships" r:embed="rId5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 2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第三部分 图解法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70" name="组合 3"/>
          <p:cNvGrpSpPr/>
          <p:nvPr/>
        </p:nvGrpSpPr>
        <p:grpSpPr>
          <a:xfrm>
            <a:off x="1045834" y="1316762"/>
            <a:ext cx="8189605" cy="4224476"/>
            <a:chOff x="995034" y="836384"/>
            <a:chExt cx="8189605" cy="4224476"/>
          </a:xfrm>
        </p:grpSpPr>
        <p:sp>
          <p:nvSpPr>
            <p:cNvPr id="1048751" name="文本框 4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1556705" y="2537092"/>
              <a:ext cx="4704705" cy="2523768"/>
            </a:xfrm>
            <a:prstGeom prst="rect"/>
            <a:blipFill rotWithShape="1">
              <a:blip xmlns:r="http://schemas.openxmlformats.org/officeDocument/2006/relationships" r:embed="rId1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752" name="文本框 5"/>
            <p:cNvSpPr txBox="1"/>
            <p:nvPr/>
          </p:nvSpPr>
          <p:spPr>
            <a:xfrm>
              <a:off x="995034" y="836384"/>
              <a:ext cx="4901939" cy="584775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dirty="0" sz="3200" lang="zh-CN">
                  <a:latin typeface="宋体" panose="02010600030101010101" pitchFamily="2" charset="-122"/>
                  <a:ea typeface="宋体" panose="02010600030101010101" pitchFamily="2" charset="-122"/>
                </a:rPr>
                <a:t>练习题</a:t>
              </a:r>
              <a:r>
                <a:rPr altLang="en-US" dirty="0" sz="3200" lang="zh-CN"/>
                <a:t>：</a:t>
              </a:r>
              <a:endParaRPr altLang="en-US" dirty="0" sz="3200" lang="zh-CN"/>
            </a:p>
          </p:txBody>
        </p:sp>
        <p:sp>
          <p:nvSpPr>
            <p:cNvPr id="1048753" name="文本框 6"/>
            <p:cNvSpPr txBox="1"/>
            <p:nvPr/>
          </p:nvSpPr>
          <p:spPr>
            <a:xfrm>
              <a:off x="1685040" y="1884936"/>
              <a:ext cx="7499599" cy="523220"/>
            </a:xfrm>
            <a:prstGeom prst="rect"/>
            <a:noFill/>
          </p:spPr>
          <p:txBody>
            <a:bodyPr wrap="square">
              <a:spAutoFit/>
            </a:bodyPr>
            <a:p>
              <a:r>
                <a:rPr altLang="zh-CN" b="1" dirty="0" sz="2800" kern="100" lang="zh-CN">
                  <a:effectLst/>
                  <a:latin typeface="Calibri" panose="020F050202020403020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用图解法确定</a:t>
              </a:r>
              <a:r>
                <a:rPr altLang="en-US" b="1" dirty="0" sz="2800" kern="100" lang="zh-CN">
                  <a:effectLst/>
                  <a:latin typeface="Calibri" panose="020F050202020403020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该</a:t>
              </a:r>
              <a:r>
                <a:rPr altLang="zh-CN" b="1" dirty="0" sz="2800" kern="100" lang="zh-CN">
                  <a:effectLst/>
                  <a:latin typeface="Calibri" panose="020F050202020403020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线性规划问题的最优解</a:t>
              </a:r>
              <a:r>
                <a:rPr altLang="en-US" b="1" dirty="0" sz="2800" kern="100" lang="zh-CN">
                  <a:effectLst/>
                  <a:latin typeface="Calibri" panose="020F050202020403020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altLang="zh-CN" b="1" dirty="0" sz="2800" kern="100" lang="zh-CN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 2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第三部分 图解法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755" name="文本框 7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45822" y="868371"/>
            <a:ext cx="5150178" cy="5324535"/>
          </a:xfrm>
          <a:prstGeom prst="rect"/>
          <a:blipFill rotWithShape="1">
            <a:blip xmlns:r="http://schemas.openxmlformats.org/officeDocument/2006/relationships" r:embed="rId1"/>
            <a:stretch>
              <a:fillRect l="-1183" t="-572" r="-6154" b="-801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grpSp>
        <p:nvGrpSpPr>
          <p:cNvPr id="172" name="组合 9"/>
          <p:cNvGrpSpPr/>
          <p:nvPr/>
        </p:nvGrpSpPr>
        <p:grpSpPr>
          <a:xfrm>
            <a:off x="5656618" y="1371276"/>
            <a:ext cx="5905694" cy="4260740"/>
            <a:chOff x="5069463" y="80732"/>
            <a:chExt cx="6478372" cy="4631420"/>
          </a:xfrm>
        </p:grpSpPr>
        <p:grpSp>
          <p:nvGrpSpPr>
            <p:cNvPr id="173" name="组合 13"/>
            <p:cNvGrpSpPr/>
            <p:nvPr/>
          </p:nvGrpSpPr>
          <p:grpSpPr>
            <a:xfrm>
              <a:off x="5069463" y="80732"/>
              <a:ext cx="6478372" cy="4631420"/>
              <a:chOff x="5069463" y="80732"/>
              <a:chExt cx="6478372" cy="4631420"/>
            </a:xfrm>
          </p:grpSpPr>
          <p:sp>
            <p:nvSpPr>
              <p:cNvPr id="1048756" name="任意多边形: 形状 16"/>
              <p:cNvSpPr/>
              <p:nvPr/>
            </p:nvSpPr>
            <p:spPr>
              <a:xfrm>
                <a:off x="8616099" y="1762812"/>
                <a:ext cx="565608" cy="820132"/>
              </a:xfrm>
              <a:custGeom>
                <a:avLst/>
                <a:gdLst>
                  <a:gd name="connsiteX0" fmla="*/ 0 w 565608"/>
                  <a:gd name="connsiteY0" fmla="*/ 0 h 820132"/>
                  <a:gd name="connsiteX1" fmla="*/ 0 w 565608"/>
                  <a:gd name="connsiteY1" fmla="*/ 820132 h 820132"/>
                  <a:gd name="connsiteX2" fmla="*/ 367645 w 565608"/>
                  <a:gd name="connsiteY2" fmla="*/ 820132 h 820132"/>
                  <a:gd name="connsiteX3" fmla="*/ 565608 w 565608"/>
                  <a:gd name="connsiteY3" fmla="*/ 329939 h 820132"/>
                  <a:gd name="connsiteX4" fmla="*/ 0 w 565608"/>
                  <a:gd name="connsiteY4" fmla="*/ 0 h 82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608" h="820132">
                    <a:moveTo>
                      <a:pt x="0" y="0"/>
                    </a:moveTo>
                    <a:lnTo>
                      <a:pt x="0" y="820132"/>
                    </a:lnTo>
                    <a:lnTo>
                      <a:pt x="367645" y="820132"/>
                    </a:lnTo>
                    <a:lnTo>
                      <a:pt x="565608" y="32993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 rtlCol="0"/>
              <a:p>
                <a:pPr algn="ctr"/>
                <a:endParaRPr altLang="en-US" lang="zh-CN"/>
              </a:p>
            </p:txBody>
          </p:sp>
          <p:grpSp>
            <p:nvGrpSpPr>
              <p:cNvPr id="174" name="组合 17"/>
              <p:cNvGrpSpPr/>
              <p:nvPr/>
            </p:nvGrpSpPr>
            <p:grpSpPr>
              <a:xfrm>
                <a:off x="5069463" y="363997"/>
                <a:ext cx="6478372" cy="4348155"/>
                <a:chOff x="5069463" y="363997"/>
                <a:chExt cx="6478372" cy="4348155"/>
              </a:xfrm>
            </p:grpSpPr>
            <p:grpSp>
              <p:nvGrpSpPr>
                <p:cNvPr id="175" name="组合 20"/>
                <p:cNvGrpSpPr/>
                <p:nvPr/>
              </p:nvGrpSpPr>
              <p:grpSpPr>
                <a:xfrm>
                  <a:off x="6446901" y="363997"/>
                  <a:ext cx="4540577" cy="4217430"/>
                  <a:chOff x="6446901" y="363997"/>
                  <a:chExt cx="4540577" cy="4217430"/>
                </a:xfrm>
              </p:grpSpPr>
              <p:grpSp>
                <p:nvGrpSpPr>
                  <p:cNvPr id="176" name="组合 27"/>
                  <p:cNvGrpSpPr/>
                  <p:nvPr/>
                </p:nvGrpSpPr>
                <p:grpSpPr>
                  <a:xfrm>
                    <a:off x="6446901" y="363997"/>
                    <a:ext cx="4540577" cy="4217430"/>
                    <a:chOff x="5260156" y="301658"/>
                    <a:chExt cx="6155703" cy="5111983"/>
                  </a:xfrm>
                </p:grpSpPr>
                <p:grpSp>
                  <p:nvGrpSpPr>
                    <p:cNvPr id="177" name="组合 29"/>
                    <p:cNvGrpSpPr/>
                    <p:nvPr/>
                  </p:nvGrpSpPr>
                  <p:grpSpPr>
                    <a:xfrm>
                      <a:off x="5260156" y="301658"/>
                      <a:ext cx="6155703" cy="5111983"/>
                      <a:chOff x="2092751" y="1109710"/>
                      <a:chExt cx="6155703" cy="5111983"/>
                    </a:xfrm>
                  </p:grpSpPr>
                  <p:cxnSp>
                    <p:nvCxnSpPr>
                      <p:cNvPr id="3145869" name="直接箭头连接符 80"/>
                      <p:cNvCxnSpPr>
                        <a:cxnSpLocks/>
                      </p:cNvCxnSpPr>
                      <p:nvPr/>
                    </p:nvCxnSpPr>
                    <p:spPr>
                      <a:xfrm>
                        <a:off x="2092751" y="3799002"/>
                        <a:ext cx="6155703" cy="0"/>
                      </a:xfrm>
                      <a:prstGeom prst="straightConnector1"/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70" name="直接箭头连接符 81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033912" y="1109710"/>
                        <a:ext cx="4543" cy="5111983"/>
                      </a:xfrm>
                      <a:prstGeom prst="straightConnector1"/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8" name="组合 30"/>
                    <p:cNvGrpSpPr/>
                    <p:nvPr/>
                  </p:nvGrpSpPr>
                  <p:grpSpPr>
                    <a:xfrm>
                      <a:off x="5800626" y="2863932"/>
                      <a:ext cx="2180733" cy="136618"/>
                      <a:chOff x="5800626" y="2863932"/>
                      <a:chExt cx="2180733" cy="136618"/>
                    </a:xfrm>
                  </p:grpSpPr>
                  <p:cxnSp>
                    <p:nvCxnSpPr>
                      <p:cNvPr id="3145871" name="直接连接符 68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981359" y="2900069"/>
                        <a:ext cx="0" cy="83370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72" name="直接连接符 69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766115" y="2900069"/>
                        <a:ext cx="0" cy="79638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73" name="直接连接符 70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400040" y="2900069"/>
                        <a:ext cx="0" cy="73354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74" name="直接连接符 71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024538" y="2900069"/>
                        <a:ext cx="0" cy="73354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75" name="直接连接符 72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633327" y="2900069"/>
                        <a:ext cx="0" cy="100481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76" name="直接连接符 73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424366" y="2900069"/>
                        <a:ext cx="0" cy="89065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77" name="直接连接符 74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566579" y="2900069"/>
                        <a:ext cx="0" cy="79639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78" name="直接连接符 75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832860" y="2900069"/>
                        <a:ext cx="0" cy="83370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79" name="直接连接符 76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212262" y="2865748"/>
                        <a:ext cx="0" cy="125202"/>
                      </a:xfrm>
                      <a:prstGeom prst="line"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80" name="直接连接符 77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15869" y="2900069"/>
                        <a:ext cx="0" cy="79638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81" name="直接连接符 78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800626" y="2900069"/>
                        <a:ext cx="0" cy="100481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82" name="直接连接符 79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225644" y="2863932"/>
                        <a:ext cx="0" cy="109491"/>
                      </a:xfrm>
                      <a:prstGeom prst="line"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9" name="组合 31"/>
                    <p:cNvGrpSpPr/>
                    <p:nvPr/>
                  </p:nvGrpSpPr>
                  <p:grpSpPr>
                    <a:xfrm>
                      <a:off x="7766115" y="2863932"/>
                      <a:ext cx="2180733" cy="136618"/>
                      <a:chOff x="5800626" y="2863932"/>
                      <a:chExt cx="2180733" cy="136618"/>
                    </a:xfrm>
                  </p:grpSpPr>
                  <p:cxnSp>
                    <p:nvCxnSpPr>
                      <p:cNvPr id="3145883" name="直接连接符 57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981359" y="2900069"/>
                        <a:ext cx="0" cy="83370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84" name="直接连接符 58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766115" y="2900069"/>
                        <a:ext cx="0" cy="79638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85" name="直接连接符 59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400040" y="2900069"/>
                        <a:ext cx="0" cy="73354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86" name="直接连接符 60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024538" y="2900069"/>
                        <a:ext cx="0" cy="73354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87" name="直接连接符 61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633327" y="2900069"/>
                        <a:ext cx="0" cy="100481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88" name="直接连接符 62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424366" y="2900069"/>
                        <a:ext cx="0" cy="89065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89" name="直接连接符 63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566579" y="2900069"/>
                        <a:ext cx="0" cy="79639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90" name="直接连接符 64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832860" y="2900069"/>
                        <a:ext cx="0" cy="83370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91" name="直接连接符 65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15869" y="2900069"/>
                        <a:ext cx="0" cy="79638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92" name="直接连接符 66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800626" y="2900069"/>
                        <a:ext cx="0" cy="100481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93" name="直接连接符 67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225644" y="2863932"/>
                        <a:ext cx="0" cy="109491"/>
                      </a:xfrm>
                      <a:prstGeom prst="line"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0" name="组合 32"/>
                    <p:cNvGrpSpPr/>
                    <p:nvPr/>
                  </p:nvGrpSpPr>
                  <p:grpSpPr>
                    <a:xfrm rot="5400000">
                      <a:off x="7166691" y="1590319"/>
                      <a:ext cx="2180733" cy="136618"/>
                      <a:chOff x="5800626" y="2863932"/>
                      <a:chExt cx="2180733" cy="136618"/>
                    </a:xfrm>
                  </p:grpSpPr>
                  <p:cxnSp>
                    <p:nvCxnSpPr>
                      <p:cNvPr id="3145894" name="直接连接符 45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981359" y="2900069"/>
                        <a:ext cx="0" cy="83370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95" name="直接连接符 46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766115" y="2900069"/>
                        <a:ext cx="0" cy="79638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96" name="直接连接符 47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400040" y="2900069"/>
                        <a:ext cx="0" cy="73354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97" name="直接连接符 48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024538" y="2900069"/>
                        <a:ext cx="0" cy="73354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98" name="直接连接符 49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633327" y="2900069"/>
                        <a:ext cx="0" cy="100481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899" name="直接连接符 50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424366" y="2900069"/>
                        <a:ext cx="0" cy="89065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900" name="直接连接符 51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566579" y="2900069"/>
                        <a:ext cx="0" cy="79639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901" name="直接连接符 52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832860" y="2900069"/>
                        <a:ext cx="0" cy="83370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902" name="直接连接符 53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212262" y="2865748"/>
                        <a:ext cx="0" cy="125202"/>
                      </a:xfrm>
                      <a:prstGeom prst="line"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903" name="直接连接符 54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15869" y="2900069"/>
                        <a:ext cx="0" cy="79638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904" name="直接连接符 55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800626" y="2900069"/>
                        <a:ext cx="0" cy="100481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905" name="直接连接符 56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225644" y="2863932"/>
                        <a:ext cx="0" cy="109491"/>
                      </a:xfrm>
                      <a:prstGeom prst="line"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1" name="组合 33"/>
                    <p:cNvGrpSpPr/>
                    <p:nvPr/>
                  </p:nvGrpSpPr>
                  <p:grpSpPr>
                    <a:xfrm rot="5400000">
                      <a:off x="7170727" y="3570736"/>
                      <a:ext cx="2180733" cy="136618"/>
                      <a:chOff x="5800626" y="2863932"/>
                      <a:chExt cx="2180733" cy="136618"/>
                    </a:xfrm>
                  </p:grpSpPr>
                  <p:cxnSp>
                    <p:nvCxnSpPr>
                      <p:cNvPr id="3145906" name="直接连接符 34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981359" y="2900069"/>
                        <a:ext cx="0" cy="83370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907" name="直接连接符 35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766115" y="2900069"/>
                        <a:ext cx="0" cy="79638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908" name="直接连接符 36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400040" y="2900069"/>
                        <a:ext cx="0" cy="73354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909" name="直接连接符 37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024538" y="2900069"/>
                        <a:ext cx="0" cy="73354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910" name="直接连接符 38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633327" y="2900069"/>
                        <a:ext cx="0" cy="100481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911" name="直接连接符 39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424366" y="2900069"/>
                        <a:ext cx="0" cy="89065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912" name="直接连接符 40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566579" y="2900069"/>
                        <a:ext cx="0" cy="79639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913" name="直接连接符 41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832860" y="2900069"/>
                        <a:ext cx="0" cy="83370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914" name="直接连接符 42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15869" y="2900069"/>
                        <a:ext cx="0" cy="79638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915" name="直接连接符 43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800626" y="2900069"/>
                        <a:ext cx="0" cy="100481"/>
                      </a:xfrm>
                      <a:prstGeom prst="line"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45916" name="直接连接符 44"/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225644" y="2863932"/>
                        <a:ext cx="0" cy="109491"/>
                      </a:xfrm>
                      <a:prstGeom prst="line"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145917" name="直接连接符 28"/>
                  <p:cNvCxnSpPr>
                    <a:cxnSpLocks/>
                  </p:cNvCxnSpPr>
                  <p:nvPr/>
                </p:nvCxnSpPr>
                <p:spPr>
                  <a:xfrm flipV="1">
                    <a:off x="10045628" y="2477895"/>
                    <a:ext cx="0" cy="90331"/>
                  </a:xfrm>
                  <a:prstGeom prst="line"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45918" name="直接连接符 21"/>
                <p:cNvCxnSpPr>
                  <a:cxnSpLocks/>
                </p:cNvCxnSpPr>
                <p:nvPr/>
              </p:nvCxnSpPr>
              <p:spPr>
                <a:xfrm>
                  <a:off x="7452825" y="1112833"/>
                  <a:ext cx="3142903" cy="1772517"/>
                </a:xfrm>
                <a:prstGeom prst="line"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19" name="直接连接符 22"/>
                <p:cNvCxnSpPr>
                  <a:cxnSpLocks/>
                </p:cNvCxnSpPr>
                <p:nvPr/>
              </p:nvCxnSpPr>
              <p:spPr>
                <a:xfrm flipV="1">
                  <a:off x="8172502" y="1079095"/>
                  <a:ext cx="1481376" cy="3294942"/>
                </a:xfrm>
                <a:prstGeom prst="line"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5920" name="直接连接符 23"/>
                <p:cNvCxnSpPr>
                  <a:cxnSpLocks/>
                </p:cNvCxnSpPr>
                <p:nvPr/>
              </p:nvCxnSpPr>
              <p:spPr>
                <a:xfrm flipV="1">
                  <a:off x="7004331" y="1863297"/>
                  <a:ext cx="4543504" cy="1380897"/>
                </a:xfrm>
                <a:prstGeom prst="line"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8757" name="文本框 24"/>
                <p:cNvSpPr txBox="1">
                  <a:spLocks noChangeAspect="1" noMove="1" noResize="1" noRot="1" noAdjustHandles="1" noEditPoints="1" noChangeArrowheads="1" noChangeShapeType="1" noTextEdit="1"/>
                </p:cNvSpPr>
                <p:nvPr/>
              </p:nvSpPr>
              <p:spPr>
                <a:xfrm>
                  <a:off x="5691725" y="685215"/>
                  <a:ext cx="2220457" cy="434919"/>
                </a:xfrm>
                <a:prstGeom prst="rect"/>
                <a:blipFill rotWithShape="1">
                  <a:blip xmlns:r="http://schemas.openxmlformats.org/officeDocument/2006/relationships" r:embed="rId2"/>
                </a:blipFill>
              </p:spPr>
              <p:txBody>
                <a:bodyPr/>
                <a:p>
                  <a:r>
                    <a:rPr altLang="en-US" lang="zh-CN">
                      <a:noFill/>
                    </a:rPr>
                    <a:t> </a:t>
                  </a:r>
                  <a:endParaRPr altLang="en-US" lang="zh-CN">
                    <a:noFill/>
                  </a:endParaRPr>
                </a:p>
              </p:txBody>
            </p:sp>
            <p:sp>
              <p:nvSpPr>
                <p:cNvPr id="1048758" name="文本框 25"/>
                <p:cNvSpPr txBox="1">
                  <a:spLocks noChangeAspect="1" noMove="1" noResize="1" noRot="1" noAdjustHandles="1" noEditPoints="1" noChangeArrowheads="1" noChangeShapeType="1" noTextEdit="1"/>
                </p:cNvSpPr>
                <p:nvPr/>
              </p:nvSpPr>
              <p:spPr>
                <a:xfrm>
                  <a:off x="6755032" y="4312042"/>
                  <a:ext cx="1986628" cy="400110"/>
                </a:xfrm>
                <a:prstGeom prst="rect"/>
                <a:blipFill rotWithShape="1">
                  <a:blip xmlns:r="http://schemas.openxmlformats.org/officeDocument/2006/relationships" r:embed="rId3"/>
                </a:blipFill>
              </p:spPr>
              <p:txBody>
                <a:bodyPr/>
                <a:p>
                  <a:r>
                    <a:rPr altLang="en-US" lang="zh-CN">
                      <a:noFill/>
                    </a:rPr>
                    <a:t> </a:t>
                  </a:r>
                  <a:endParaRPr altLang="en-US" lang="zh-CN">
                    <a:noFill/>
                  </a:endParaRPr>
                </a:p>
              </p:txBody>
            </p:sp>
            <p:sp>
              <p:nvSpPr>
                <p:cNvPr id="1048759" name="文本框 26"/>
                <p:cNvSpPr txBox="1">
                  <a:spLocks noChangeAspect="1" noMove="1" noResize="1" noRot="1" noAdjustHandles="1" noEditPoints="1" noChangeArrowheads="1" noChangeShapeType="1" noTextEdit="1"/>
                </p:cNvSpPr>
                <p:nvPr/>
              </p:nvSpPr>
              <p:spPr>
                <a:xfrm>
                  <a:off x="5069463" y="2860530"/>
                  <a:ext cx="2175234" cy="400174"/>
                </a:xfrm>
                <a:prstGeom prst="rect"/>
                <a:blipFill rotWithShape="1">
                  <a:blip xmlns:r="http://schemas.openxmlformats.org/officeDocument/2006/relationships" r:embed="rId4"/>
                </a:blipFill>
              </p:spPr>
              <p:txBody>
                <a:bodyPr/>
                <a:p>
                  <a:r>
                    <a:rPr altLang="en-US" lang="zh-CN">
                      <a:noFill/>
                    </a:rPr>
                    <a:t> </a:t>
                  </a:r>
                  <a:endParaRPr altLang="en-US" lang="zh-CN">
                    <a:noFill/>
                  </a:endParaRPr>
                </a:p>
              </p:txBody>
            </p:sp>
          </p:grpSp>
          <p:sp>
            <p:nvSpPr>
              <p:cNvPr id="1048760" name="文本框 18"/>
              <p:cNvSpPr txBox="1">
                <a:spLocks noChangeAspect="1" noMove="1" noResize="1" noRot="1" noAdjustHandles="1" noEditPoints="1" noChangeArrowheads="1" noChangeShapeType="1" noTextEdit="1"/>
              </p:cNvSpPr>
              <p:nvPr/>
            </p:nvSpPr>
            <p:spPr>
              <a:xfrm>
                <a:off x="10859939" y="2542929"/>
                <a:ext cx="297860" cy="461665"/>
              </a:xfrm>
              <a:prstGeom prst="rect"/>
              <a:blipFill rotWithShape="1">
                <a:blip xmlns:r="http://schemas.openxmlformats.org/officeDocument/2006/relationships" r:embed="rId5"/>
              </a:blipFill>
            </p:spPr>
            <p:txBody>
              <a:bodyPr/>
              <a:p>
                <a:r>
                  <a:rPr altLang="en-US" lang="zh-CN">
                    <a:noFill/>
                  </a:rPr>
                  <a:t> </a:t>
                </a:r>
                <a:endParaRPr altLang="en-US" lang="zh-CN">
                  <a:noFill/>
                </a:endParaRPr>
              </a:p>
            </p:txBody>
          </p:sp>
          <p:sp>
            <p:nvSpPr>
              <p:cNvPr id="1048761" name="文本框 19"/>
              <p:cNvSpPr txBox="1">
                <a:spLocks noChangeAspect="1" noMove="1" noResize="1" noRot="1" noAdjustHandles="1" noEditPoints="1" noChangeArrowheads="1" noChangeShapeType="1" noTextEdit="1"/>
              </p:cNvSpPr>
              <p:nvPr/>
            </p:nvSpPr>
            <p:spPr>
              <a:xfrm>
                <a:off x="8152563" y="80732"/>
                <a:ext cx="530033" cy="461665"/>
              </a:xfrm>
              <a:prstGeom prst="rect"/>
              <a:blipFill rotWithShape="1">
                <a:blip xmlns:r="http://schemas.openxmlformats.org/officeDocument/2006/relationships" r:embed="rId6"/>
              </a:blipFill>
            </p:spPr>
            <p:txBody>
              <a:bodyPr/>
              <a:p>
                <a:r>
                  <a:rPr altLang="en-US" lang="zh-CN">
                    <a:noFill/>
                  </a:rPr>
                  <a:t> </a:t>
                </a:r>
                <a:endParaRPr altLang="en-US" lang="zh-CN">
                  <a:noFill/>
                </a:endParaRPr>
              </a:p>
            </p:txBody>
          </p:sp>
        </p:grpSp>
        <p:cxnSp>
          <p:nvCxnSpPr>
            <p:cNvPr id="3145921" name="直接连接符 14"/>
            <p:cNvCxnSpPr>
              <a:cxnSpLocks/>
            </p:cNvCxnSpPr>
            <p:nvPr/>
          </p:nvCxnSpPr>
          <p:spPr>
            <a:xfrm flipV="1">
              <a:off x="7306192" y="822441"/>
              <a:ext cx="3101663" cy="3102633"/>
            </a:xfrm>
            <a:prstGeom prst="line"/>
            <a:ln w="3810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45922" name="直接连接符 15"/>
            <p:cNvCxnSpPr>
              <a:cxnSpLocks/>
            </p:cNvCxnSpPr>
            <p:nvPr/>
          </p:nvCxnSpPr>
          <p:spPr>
            <a:xfrm flipV="1">
              <a:off x="6874249" y="404247"/>
              <a:ext cx="3101663" cy="3102633"/>
            </a:xfrm>
            <a:prstGeom prst="line"/>
            <a:ln w="3810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第四部分 线性规划的基本性质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83" name="组合 2"/>
          <p:cNvGrpSpPr/>
          <p:nvPr/>
        </p:nvGrpSpPr>
        <p:grpSpPr>
          <a:xfrm>
            <a:off x="2795210" y="1320808"/>
            <a:ext cx="5911910" cy="2994912"/>
            <a:chOff x="6229290" y="1643974"/>
            <a:chExt cx="5911910" cy="2994912"/>
          </a:xfrm>
        </p:grpSpPr>
        <p:sp>
          <p:nvSpPr>
            <p:cNvPr id="1048763" name="文本框 3"/>
            <p:cNvSpPr txBox="1"/>
            <p:nvPr/>
          </p:nvSpPr>
          <p:spPr>
            <a:xfrm>
              <a:off x="6229290" y="1643974"/>
              <a:ext cx="4550470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基本概念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48764" name="文本框 4"/>
            <p:cNvSpPr txBox="1"/>
            <p:nvPr/>
          </p:nvSpPr>
          <p:spPr>
            <a:xfrm>
              <a:off x="6229290" y="2865445"/>
              <a:ext cx="4103430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定理及性质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48765" name="文本框 5"/>
            <p:cNvSpPr txBox="1"/>
            <p:nvPr/>
          </p:nvSpPr>
          <p:spPr>
            <a:xfrm>
              <a:off x="6229290" y="3992555"/>
              <a:ext cx="5911910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例题讲解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第四部分 线性规划的基本性质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767" name="文本框 2"/>
          <p:cNvSpPr txBox="1"/>
          <p:nvPr/>
        </p:nvSpPr>
        <p:spPr>
          <a:xfrm>
            <a:off x="660400" y="1188728"/>
            <a:ext cx="4550470" cy="646331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Wingdings" panose="05000000000000000000" pitchFamily="2" charset="2"/>
              <a:buChar char="Ø"/>
            </a:pPr>
            <a:r>
              <a: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rPr>
              <a:t>基本概念</a:t>
            </a:r>
            <a:endParaRPr altLang="en-US" dirty="0" sz="3600" 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768" name="文本框 4"/>
          <p:cNvSpPr txBox="1"/>
          <p:nvPr/>
        </p:nvSpPr>
        <p:spPr>
          <a:xfrm>
            <a:off x="1069340" y="1914398"/>
            <a:ext cx="10634980" cy="3992881"/>
          </a:xfrm>
          <a:prstGeom prst="rect"/>
          <a:noFill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3600" lang="zh-CN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性质</a:t>
            </a:r>
            <a:r>
              <a:rPr altLang="en-US" dirty="0" sz="2800" 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altLang="zh-CN" dirty="0" sz="2800" lang="en-US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altLang="zh-CN" dirty="0" sz="2800" 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altLang="en-US" dirty="0" sz="2800" 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线性规划问题的可行域如果</a:t>
            </a:r>
            <a:r>
              <a:rPr altLang="en-US" dirty="0" sz="2800" 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非空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，则是一个</a:t>
            </a:r>
            <a:r>
              <a:rPr altLang="en-US" dirty="0" sz="2800" 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凸集</a:t>
            </a:r>
            <a:r>
              <a:rPr altLang="zh-CN" dirty="0" sz="2800" 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altLang="en-US" dirty="0" sz="2800" 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凸多面体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altLang="zh-CN" dirty="0" sz="2800"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、如果线性规划问题</a:t>
            </a:r>
            <a:r>
              <a:rPr altLang="en-US" dirty="0" sz="2800" 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有最优解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，那么最优解可在可行域的</a:t>
            </a:r>
            <a:r>
              <a:rPr altLang="en-US" dirty="0" sz="2800" 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顶点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中确定；</a:t>
            </a:r>
            <a:endParaRPr altLang="zh-CN" dirty="0" sz="2800"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、如果可行域</a:t>
            </a:r>
            <a:r>
              <a:rPr altLang="en-US" dirty="0" sz="2800" 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有界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，且可行域只有</a:t>
            </a:r>
            <a:r>
              <a:rPr altLang="en-US" dirty="0" sz="2800" 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有限个顶点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，则问题的最优解必存在，并在这有限个</a:t>
            </a:r>
            <a:r>
              <a:rPr altLang="en-US" dirty="0" sz="2800" 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顶点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中确定；</a:t>
            </a:r>
            <a:endParaRPr altLang="zh-CN" dirty="0" sz="2800"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、最优解可由最优顶点处的有效约束形成的方程组的解确定。</a:t>
            </a:r>
            <a:endParaRPr altLang="zh-CN" dirty="0" sz="2800"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第四部分 线性规划的基本性质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86" name="组合 2"/>
          <p:cNvGrpSpPr/>
          <p:nvPr/>
        </p:nvGrpSpPr>
        <p:grpSpPr>
          <a:xfrm>
            <a:off x="652128" y="1028066"/>
            <a:ext cx="10027082" cy="1068912"/>
            <a:chOff x="1127464" y="1379573"/>
            <a:chExt cx="8629096" cy="1068912"/>
          </a:xfrm>
        </p:grpSpPr>
        <p:sp>
          <p:nvSpPr>
            <p:cNvPr id="1048770" name="文本框 3"/>
            <p:cNvSpPr txBox="1"/>
            <p:nvPr/>
          </p:nvSpPr>
          <p:spPr>
            <a:xfrm>
              <a:off x="1127464" y="1379573"/>
              <a:ext cx="8629096" cy="461665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b="1" dirty="0" sz="2400" lang="zh-CN"/>
                <a:t>例</a:t>
              </a:r>
              <a:r>
                <a:rPr altLang="zh-CN" b="1" dirty="0" sz="2400" lang="en-US"/>
                <a:t>2.1.5  </a:t>
              </a:r>
              <a:r>
                <a:rPr altLang="en-US" dirty="0" sz="2400" lang="zh-CN"/>
                <a:t>证明下述线性规划的可行域是凸集</a:t>
              </a:r>
              <a:endParaRPr altLang="en-US" dirty="0" sz="2400" lang="zh-CN"/>
            </a:p>
          </p:txBody>
        </p:sp>
        <p:sp>
          <p:nvSpPr>
            <p:cNvPr id="1048771" name="文本框 6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2681056" y="2079153"/>
              <a:ext cx="3277276" cy="369332"/>
            </a:xfrm>
            <a:prstGeom prst="rect"/>
            <a:blipFill rotWithShape="1">
              <a:blip xmlns:r="http://schemas.openxmlformats.org/officeDocument/2006/relationships" r:embed="rId1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</p:grpSp>
      <p:grpSp>
        <p:nvGrpSpPr>
          <p:cNvPr id="187" name="组合 7"/>
          <p:cNvGrpSpPr/>
          <p:nvPr/>
        </p:nvGrpSpPr>
        <p:grpSpPr>
          <a:xfrm>
            <a:off x="1148868" y="2025263"/>
            <a:ext cx="10707852" cy="4309319"/>
            <a:chOff x="1051204" y="1915068"/>
            <a:chExt cx="6620521" cy="4309319"/>
          </a:xfrm>
        </p:grpSpPr>
        <p:sp>
          <p:nvSpPr>
            <p:cNvPr id="1048772" name="文本框 8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1051204" y="4543093"/>
              <a:ext cx="6094520" cy="1681294"/>
            </a:xfrm>
            <a:prstGeom prst="rect"/>
            <a:blipFill rotWithShape="1">
              <a:blip xmlns:r="http://schemas.openxmlformats.org/officeDocument/2006/relationships" r:embed="rId2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773" name="文本框 9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1051204" y="1915068"/>
              <a:ext cx="6620521" cy="2498569"/>
            </a:xfrm>
            <a:prstGeom prst="rect"/>
            <a:blipFill rotWithShape="1">
              <a:blip xmlns:r="http://schemas.openxmlformats.org/officeDocument/2006/relationships" r:embed="rId3"/>
              <a:stretch>
                <a:fillRect l="-854" b="-4878"/>
              </a:stretch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2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第四部分 线性规划的基本性质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775" name="文本框 2"/>
          <p:cNvSpPr txBox="1"/>
          <p:nvPr/>
        </p:nvSpPr>
        <p:spPr>
          <a:xfrm>
            <a:off x="660400" y="1188728"/>
            <a:ext cx="4550470" cy="646331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Wingdings" panose="05000000000000000000" pitchFamily="2" charset="2"/>
              <a:buChar char="Ø"/>
            </a:pPr>
            <a:r>
              <a: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rPr>
              <a:t>基本概念</a:t>
            </a:r>
            <a:endParaRPr altLang="en-US" dirty="0" sz="3600" 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776" name="文本框 3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052285" y="1991723"/>
            <a:ext cx="10087429" cy="4033861"/>
          </a:xfrm>
          <a:prstGeom prst="rect"/>
          <a:blipFill rotWithShape="1">
            <a:blip xmlns:r="http://schemas.openxmlformats.org/officeDocument/2006/relationships" r:embed="rId1"/>
            <a:stretch>
              <a:fillRect l="-1" t="-9" r="5" b="-659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第四部分 线性规划的基本性质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778" name="文本框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79121" y="1209130"/>
            <a:ext cx="11684000" cy="4770601"/>
          </a:xfrm>
          <a:prstGeom prst="rect"/>
          <a:blipFill rotWithShape="1">
            <a:blip xmlns:r="http://schemas.openxmlformats.org/officeDocument/2006/relationships" r:embed="rId1"/>
            <a:stretch>
              <a:fillRect t="-2" b="12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第四部分 线性规划的基本性质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780" name="文本框 3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876300" y="954360"/>
            <a:ext cx="11153140" cy="5329664"/>
          </a:xfrm>
          <a:prstGeom prst="rect"/>
          <a:blipFill rotWithShape="1">
            <a:blip xmlns:r="http://schemas.openxmlformats.org/officeDocument/2006/relationships" r:embed="rId1"/>
            <a:stretch>
              <a:fillRect t="-11" b="1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第一部分 线性规划概念及数学模型 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09" name="组合 2"/>
          <p:cNvGrpSpPr/>
          <p:nvPr/>
        </p:nvGrpSpPr>
        <p:grpSpPr>
          <a:xfrm>
            <a:off x="2795210" y="1320808"/>
            <a:ext cx="5911910" cy="4216383"/>
            <a:chOff x="6229290" y="1643974"/>
            <a:chExt cx="5911910" cy="4216383"/>
          </a:xfrm>
        </p:grpSpPr>
        <p:sp>
          <p:nvSpPr>
            <p:cNvPr id="1048589" name="文本框 3"/>
            <p:cNvSpPr txBox="1"/>
            <p:nvPr/>
          </p:nvSpPr>
          <p:spPr>
            <a:xfrm>
              <a:off x="6229290" y="1643974"/>
              <a:ext cx="4550470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线性规划的概念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48590" name="文本框 4"/>
            <p:cNvSpPr txBox="1"/>
            <p:nvPr/>
          </p:nvSpPr>
          <p:spPr>
            <a:xfrm>
              <a:off x="6229290" y="2865445"/>
              <a:ext cx="2597285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模型分类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48591" name="文本框 5"/>
            <p:cNvSpPr txBox="1"/>
            <p:nvPr/>
          </p:nvSpPr>
          <p:spPr>
            <a:xfrm>
              <a:off x="6229290" y="3992555"/>
              <a:ext cx="5911910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建立数学模型的一般步骤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48592" name="文本框 6"/>
            <p:cNvSpPr txBox="1"/>
            <p:nvPr/>
          </p:nvSpPr>
          <p:spPr>
            <a:xfrm>
              <a:off x="6303146" y="5214026"/>
              <a:ext cx="4029574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数学模型举例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第四部分 线性规划的基本性质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782" name="文本框 3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71500" y="1234232"/>
            <a:ext cx="10238740" cy="2803140"/>
          </a:xfrm>
          <a:prstGeom prst="rect"/>
          <a:blipFill rotWithShape="1">
            <a:blip xmlns:r="http://schemas.openxmlformats.org/officeDocument/2006/relationships" r:embed="rId1"/>
            <a:stretch>
              <a:fillRect t="-15" b="1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第四部分 线性规划的基本性质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097154" name="图片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6104" r="4217"/>
          <a:stretch>
            <a:fillRect/>
          </a:stretch>
        </p:blipFill>
        <p:spPr>
          <a:xfrm>
            <a:off x="1479298" y="1069318"/>
            <a:ext cx="6195563" cy="5085440"/>
          </a:xfrm>
          <a:prstGeom prst="rect"/>
        </p:spPr>
      </p:pic>
      <p:sp>
        <p:nvSpPr>
          <p:cNvPr id="1048784" name="文本框 3"/>
          <p:cNvSpPr txBox="1"/>
          <p:nvPr/>
        </p:nvSpPr>
        <p:spPr>
          <a:xfrm>
            <a:off x="8178800" y="1720840"/>
            <a:ext cx="3352800" cy="3785652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zh-CN"/>
              <a:t>        基本解：各个等式约束直线的交点，外加与坐标轴的交点</a:t>
            </a:r>
            <a:endParaRPr altLang="zh-CN" dirty="0" sz="2400" lang="en-US"/>
          </a:p>
          <a:p>
            <a:r>
              <a:rPr altLang="en-US" dirty="0" sz="2400" lang="zh-CN"/>
              <a:t>       基本可行解：基本解里面在可行域范围的那些基本解，可行域的顶点</a:t>
            </a:r>
            <a:endParaRPr altLang="zh-CN" dirty="0" sz="2400" lang="en-US"/>
          </a:p>
          <a:p>
            <a:r>
              <a:rPr altLang="en-US" dirty="0" sz="2400" lang="zh-CN"/>
              <a:t>       最优解：基本可行解里使目标函数最大（最小）的基本可行解</a:t>
            </a:r>
            <a:endParaRPr altLang="en-US" dirty="0" sz="2400" 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第四部分 线性规划的基本性质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786" name="文本框 2"/>
          <p:cNvSpPr txBox="1"/>
          <p:nvPr/>
        </p:nvSpPr>
        <p:spPr>
          <a:xfrm>
            <a:off x="660400" y="1188728"/>
            <a:ext cx="4550470" cy="646331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Wingdings" panose="05000000000000000000" pitchFamily="2" charset="2"/>
              <a:buChar char="Ø"/>
            </a:pPr>
            <a:r>
              <a: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rPr>
              <a:t>定理及性质</a:t>
            </a:r>
            <a:endParaRPr altLang="en-US" dirty="0" sz="3600" 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787" name="文本框 5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91870" y="2460832"/>
            <a:ext cx="10472420" cy="954107"/>
          </a:xfrm>
          <a:prstGeom prst="rect"/>
          <a:blipFill rotWithShape="1">
            <a:blip xmlns:r="http://schemas.openxmlformats.org/officeDocument/2006/relationships" r:embed="rId1"/>
            <a:stretch>
              <a:fillRect l="-1222" t="-8333" b="-16026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第四部分 线性规划的基本性质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789" name="内容占位符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1440" y="1093136"/>
            <a:ext cx="12100560" cy="5011099"/>
          </a:xfrm>
          <a:prstGeom prst="rect"/>
          <a:blipFill rotWithShape="1">
            <a:blip xmlns:r="http://schemas.openxmlformats.org/officeDocument/2006/relationships" r:embed="rId1"/>
            <a:stretch>
              <a:fillRect l="-756" t="-1582" r="-2015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第四部分 线性规划的基本性质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791" name="内容占位符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52400" y="1449115"/>
            <a:ext cx="11744960" cy="3671525"/>
          </a:xfrm>
          <a:prstGeom prst="rect"/>
          <a:blipFill rotWithShape="1">
            <a:blip xmlns:r="http://schemas.openxmlformats.org/officeDocument/2006/relationships" r:embed="rId1"/>
            <a:stretch>
              <a:fillRect l="-778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文本框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660400" y="1242348"/>
            <a:ext cx="11023600" cy="4163704"/>
          </a:xfrm>
          <a:prstGeom prst="rect"/>
          <a:blipFill rotWithShape="1">
            <a:blip xmlns:r="http://schemas.openxmlformats.org/officeDocument/2006/relationships" r:embed="rId1"/>
            <a:stretch>
              <a:fillRect l="-1106" t="-1171" b="-2343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sp>
        <p:nvSpPr>
          <p:cNvPr id="1048793" name="文本框 3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第四部分 线性规划的基本性质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第四部分 线性规划的基本性质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795" name="内容占位符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223520" y="1615439"/>
            <a:ext cx="11744960" cy="3870385"/>
          </a:xfrm>
          <a:prstGeom prst="rect"/>
          <a:blipFill rotWithShape="1">
            <a:blip xmlns:r="http://schemas.openxmlformats.org/officeDocument/2006/relationships" r:embed="rId1"/>
            <a:stretch>
              <a:fillRect l="-831" t="-2047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文本框 2"/>
          <p:cNvSpPr txBox="1"/>
          <p:nvPr/>
        </p:nvSpPr>
        <p:spPr>
          <a:xfrm>
            <a:off x="1347470" y="1951512"/>
            <a:ext cx="9497060" cy="2954976"/>
          </a:xfrm>
          <a:prstGeom prst="rect"/>
          <a:noFill/>
        </p:spPr>
        <p:txBody>
          <a:bodyPr wrap="square">
            <a:spAutoFit/>
          </a:bodyPr>
          <a:p>
            <a:pPr algn="just" indent="720090" marL="0">
              <a:lnSpc>
                <a:spcPts val="3800"/>
              </a:lnSpc>
              <a:buFont typeface="Arial" panose="020B0604020202020204" pitchFamily="34" charset="0"/>
              <a:buNone/>
            </a:pP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从定理的证明过程可以看到</a:t>
            </a:r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对于一个基本可行解并非它的所有基本变量都可能取正值</a:t>
            </a:r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如果某个基本可行解中的基本变量含有</a:t>
            </a:r>
            <a:r>
              <a:rPr altLang="en-US" dirty="0" sz="2800" lang="zh-CN" u="sng">
                <a:latin typeface="宋体" panose="02010600030101010101" pitchFamily="2" charset="-122"/>
                <a:ea typeface="宋体" panose="02010600030101010101" pitchFamily="2" charset="-122"/>
              </a:rPr>
              <a:t>零分量</a:t>
            </a:r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则称其为</a:t>
            </a:r>
            <a:r>
              <a:rPr altLang="en-US" b="1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退化的基本可行解</a:t>
            </a:r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顶点</a:t>
            </a:r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一个有退化顶点的线性规划称为退化的线性规划</a:t>
            </a:r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我们通常对线性规划作非退化的假定</a:t>
            </a:r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这是因为</a:t>
            </a:r>
            <a:r>
              <a:rPr altLang="en-US" dirty="0" sz="2800" lang="zh-CN" u="sng">
                <a:latin typeface="宋体" panose="02010600030101010101" pitchFamily="2" charset="-122"/>
                <a:ea typeface="宋体" panose="02010600030101010101" pitchFamily="2" charset="-122"/>
              </a:rPr>
              <a:t>退化现象是由于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约束条件中存在</a:t>
            </a:r>
            <a:r>
              <a:rPr altLang="en-US" dirty="0" sz="2800" lang="zh-CN" u="sng">
                <a:latin typeface="宋体" panose="02010600030101010101" pitchFamily="2" charset="-122"/>
                <a:ea typeface="宋体" panose="02010600030101010101" pitchFamily="2" charset="-122"/>
              </a:rPr>
              <a:t>可删除的约束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而出现的</a:t>
            </a:r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altLang="en-US" dirty="0" sz="2800" 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第四部分 线性规划的基本性质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798" name="文本框 4"/>
          <p:cNvSpPr txBox="1"/>
          <p:nvPr/>
        </p:nvSpPr>
        <p:spPr>
          <a:xfrm>
            <a:off x="846578" y="1233529"/>
            <a:ext cx="3633982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latin typeface="隶书" panose="02010509060101010101" pitchFamily="49" charset="-122"/>
                <a:ea typeface="隶书" panose="02010509060101010101" pitchFamily="49" charset="-122"/>
              </a:rPr>
              <a:t>最优解的性质</a:t>
            </a:r>
            <a:endParaRPr altLang="en-US" b="1" dirty="0" sz="3600" 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799" name="文本框 6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846578" y="1989276"/>
            <a:ext cx="10603742" cy="4301819"/>
          </a:xfrm>
          <a:prstGeom prst="rect"/>
          <a:blipFill rotWithShape="1">
            <a:blip xmlns:r="http://schemas.openxmlformats.org/officeDocument/2006/relationships" r:embed="rId1"/>
            <a:stretch>
              <a:fillRect l="-1" t="-11" b="3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2"/>
                                        <p:tgtEl>
                                          <p:spTgt spid="104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8" grpId="0"/>
      <p:bldP spid="104879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第四部分 线性规划的基本性质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801" name="内容占位符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767080" y="1573720"/>
            <a:ext cx="10515600" cy="4351338"/>
          </a:xfrm>
          <a:prstGeom prst="rect"/>
          <a:blipFill rotWithShape="1">
            <a:blip xmlns:r="http://schemas.openxmlformats.org/officeDocument/2006/relationships" r:embed="rId1"/>
            <a:stretch>
              <a:fillRect t="-4" b="12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5"/>
          <p:cNvGrpSpPr/>
          <p:nvPr/>
        </p:nvGrpSpPr>
        <p:grpSpPr>
          <a:xfrm>
            <a:off x="885130" y="1148088"/>
            <a:ext cx="8977778" cy="4384481"/>
            <a:chOff x="885130" y="518168"/>
            <a:chExt cx="8977778" cy="4384481"/>
          </a:xfrm>
        </p:grpSpPr>
        <p:sp>
          <p:nvSpPr>
            <p:cNvPr id="1048593" name="文本框 1"/>
            <p:cNvSpPr txBox="1"/>
            <p:nvPr/>
          </p:nvSpPr>
          <p:spPr>
            <a:xfrm>
              <a:off x="885130" y="518168"/>
              <a:ext cx="4550470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线性规划的概念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48594" name="文本框 2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>
            <a:xfrm>
              <a:off x="1363146" y="1549416"/>
              <a:ext cx="8499762" cy="954107"/>
            </a:xfrm>
            <a:prstGeom prst="rect"/>
            <a:blipFill rotWithShape="1">
              <a:blip xmlns:r="http://schemas.openxmlformats.org/officeDocument/2006/relationships" r:embed="rId1"/>
            </a:blipFill>
          </p:spPr>
          <p:txBody>
            <a:bodyPr/>
            <a:p>
              <a:r>
                <a:rPr altLang="en-US" lang="zh-CN">
                  <a:noFill/>
                </a:rPr>
                <a:t> </a:t>
              </a:r>
              <a:endParaRPr altLang="en-US" lang="zh-CN">
                <a:noFill/>
              </a:endParaRPr>
            </a:p>
          </p:txBody>
        </p:sp>
        <p:sp>
          <p:nvSpPr>
            <p:cNvPr id="1048595" name="文本框 3"/>
            <p:cNvSpPr txBox="1"/>
            <p:nvPr/>
          </p:nvSpPr>
          <p:spPr>
            <a:xfrm>
              <a:off x="885130" y="3105834"/>
              <a:ext cx="2597285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模型分类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48596" name="文本框 4"/>
            <p:cNvSpPr txBox="1"/>
            <p:nvPr/>
          </p:nvSpPr>
          <p:spPr>
            <a:xfrm>
              <a:off x="2102492" y="3948542"/>
              <a:ext cx="7341833" cy="954107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altLang="en-US" dirty="0" sz="2800" lang="zh-CN">
                  <a:latin typeface="宋体" panose="02010600030101010101" pitchFamily="2" charset="-122"/>
                  <a:ea typeface="宋体" panose="02010600030101010101" pitchFamily="2" charset="-122"/>
                </a:rPr>
                <a:t>资源有限，使利益最大化。</a:t>
              </a:r>
              <a:endPara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altLang="en-US" dirty="0" sz="2800" lang="zh-CN">
                  <a:latin typeface="宋体" panose="02010600030101010101" pitchFamily="2" charset="-122"/>
                  <a:ea typeface="宋体" panose="02010600030101010101" pitchFamily="2" charset="-122"/>
                </a:rPr>
                <a:t>目标一定，使资源消耗最小化。</a:t>
              </a:r>
              <a:endPara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48597" name="文本框 6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第一部分 线性规划概念及数学模型 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第四部分 线性规划的基本性质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803" name="文本框 8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870613" y="1092799"/>
            <a:ext cx="10450773" cy="5123903"/>
          </a:xfrm>
          <a:prstGeom prst="rect"/>
          <a:blipFill rotWithShape="1">
            <a:blip xmlns:r="http://schemas.openxmlformats.org/officeDocument/2006/relationships" r:embed="rId1"/>
            <a:stretch>
              <a:fillRect t="-12" r="6" b="-1263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文本框 1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713588" y="911280"/>
            <a:ext cx="10764823" cy="5292218"/>
          </a:xfrm>
          <a:prstGeom prst="rect"/>
          <a:blipFill rotWithShape="1">
            <a:blip xmlns:r="http://schemas.openxmlformats.org/officeDocument/2006/relationships" r:embed="rId1"/>
            <a:stretch>
              <a:fillRect l="-4" t="-1" r="1" b="3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sp>
        <p:nvSpPr>
          <p:cNvPr id="1048805" name="文本框 2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第四部分 线性规划的基本性质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第四部分 线性规划的基本性质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807" name="文本框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09088" y="1414169"/>
            <a:ext cx="10751023" cy="3285900"/>
          </a:xfrm>
          <a:prstGeom prst="rect"/>
          <a:blipFill rotWithShape="1">
            <a:blip xmlns:r="http://schemas.openxmlformats.org/officeDocument/2006/relationships" r:embed="rId1"/>
            <a:stretch>
              <a:fillRect l="-4" t="-1" r="2" b="-7427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第五部分 习题讲解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05" name="组合 2"/>
          <p:cNvGrpSpPr/>
          <p:nvPr/>
        </p:nvGrpSpPr>
        <p:grpSpPr>
          <a:xfrm>
            <a:off x="2795210" y="1320808"/>
            <a:ext cx="5911910" cy="4310744"/>
            <a:chOff x="6229290" y="1643974"/>
            <a:chExt cx="5911910" cy="4310744"/>
          </a:xfrm>
        </p:grpSpPr>
        <p:sp>
          <p:nvSpPr>
            <p:cNvPr id="1048809" name="文本框 3"/>
            <p:cNvSpPr txBox="1"/>
            <p:nvPr/>
          </p:nvSpPr>
          <p:spPr>
            <a:xfrm>
              <a:off x="6229290" y="1643974"/>
              <a:ext cx="4550470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化标准形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48810" name="文本框 4"/>
            <p:cNvSpPr txBox="1"/>
            <p:nvPr/>
          </p:nvSpPr>
          <p:spPr>
            <a:xfrm>
              <a:off x="6229290" y="2865445"/>
              <a:ext cx="2597285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图解法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48811" name="文本框 5"/>
            <p:cNvSpPr txBox="1"/>
            <p:nvPr/>
          </p:nvSpPr>
          <p:spPr>
            <a:xfrm>
              <a:off x="6229290" y="5308387"/>
              <a:ext cx="5911910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数学模型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048812" name="文本框 6"/>
            <p:cNvSpPr txBox="1"/>
            <p:nvPr/>
          </p:nvSpPr>
          <p:spPr>
            <a:xfrm>
              <a:off x="6229290" y="4101626"/>
              <a:ext cx="4029574" cy="646331"/>
            </a:xfrm>
            <a:prstGeom prst="rect"/>
            <a:noFill/>
          </p:spPr>
          <p:txBody>
            <a:bodyPr rtlCol="0" wrap="square">
              <a:spAutoFit/>
            </a:bodyPr>
            <a:p>
              <a:pPr indent="-571500" marL="571500">
                <a:buFont typeface="Wingdings" panose="05000000000000000000" pitchFamily="2" charset="2"/>
                <a:buChar char="Ø"/>
              </a:pPr>
              <a:r>
                <a:rPr altLang="en-US" dirty="0" sz="3600" lang="zh-CN">
                  <a:latin typeface="隶书" panose="02010509060101010101" pitchFamily="49" charset="-122"/>
                  <a:ea typeface="隶书" panose="02010509060101010101" pitchFamily="49" charset="-122"/>
                </a:rPr>
                <a:t>基本性质</a:t>
              </a:r>
              <a:endPara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7" name="文本框 2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第五部分 习题讲解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097156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70685" y="1708785"/>
            <a:ext cx="3923665" cy="2138680"/>
          </a:xfrm>
          <a:prstGeom prst="rect"/>
        </p:spPr>
      </p:pic>
      <p:sp>
        <p:nvSpPr>
          <p:cNvPr id="1048818" name="文本框 5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660400" y="3900805"/>
            <a:ext cx="8877935" cy="1938992"/>
          </a:xfrm>
          <a:prstGeom prst="rect"/>
          <a:blipFill rotWithShape="1">
            <a:blip xmlns:r="http://schemas.openxmlformats.org/officeDocument/2006/relationships" r:embed="rId2"/>
            <a:stretch>
              <a:fillRect l="-1030" t="-2516" b="-5660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sp>
        <p:nvSpPr>
          <p:cNvPr id="1048819" name="文本框 6"/>
          <p:cNvSpPr txBox="1"/>
          <p:nvPr/>
        </p:nvSpPr>
        <p:spPr>
          <a:xfrm>
            <a:off x="660400" y="1069532"/>
            <a:ext cx="4550470" cy="646331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Wingdings" panose="05000000000000000000" pitchFamily="2" charset="2"/>
              <a:buChar char="Ø"/>
            </a:pPr>
            <a:r>
              <a:rPr altLang="zh-CN" dirty="0" sz="3600" lang="en-US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rPr>
              <a:t>化标准形</a:t>
            </a:r>
            <a:endParaRPr altLang="en-US" dirty="0" sz="3600" 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文本框 2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第五部分 习题讲解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821" name="文本框 3"/>
          <p:cNvSpPr txBox="1"/>
          <p:nvPr/>
        </p:nvSpPr>
        <p:spPr>
          <a:xfrm>
            <a:off x="739140" y="1591945"/>
            <a:ext cx="3223260" cy="46037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zh-CN">
                <a:latin typeface="宋体" panose="02010600030101010101" pitchFamily="2" charset="-122"/>
                <a:ea typeface="宋体" panose="02010600030101010101" pitchFamily="2" charset="-122"/>
              </a:rPr>
              <a:t>得到标准型：</a:t>
            </a:r>
            <a:endParaRPr altLang="en-US" sz="2400" 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97157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14095" y="2456180"/>
            <a:ext cx="7125335" cy="2189480"/>
          </a:xfrm>
          <a:prstGeom prst="rect"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文本框 2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第五部分 习题讲解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823" name="文本框 3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660400" y="2940685"/>
            <a:ext cx="3947160" cy="2242185"/>
          </a:xfrm>
          <a:prstGeom prst="rect"/>
          <a:blipFill rotWithShape="1">
            <a:blip xmlns:r="http://schemas.openxmlformats.org/officeDocument/2006/relationships" r:embed="rId1"/>
            <a:stretch>
              <a:fillRect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pic>
        <p:nvPicPr>
          <p:cNvPr id="2097158" name="图片 7" descr="图片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588000" y="1940560"/>
            <a:ext cx="5629910" cy="3874135"/>
          </a:xfrm>
          <a:prstGeom prst="rect"/>
        </p:spPr>
      </p:pic>
      <p:sp>
        <p:nvSpPr>
          <p:cNvPr id="1048824" name="文本框 5"/>
          <p:cNvSpPr txBox="1"/>
          <p:nvPr/>
        </p:nvSpPr>
        <p:spPr>
          <a:xfrm>
            <a:off x="918210" y="1294229"/>
            <a:ext cx="2597285" cy="646331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Wingdings" panose="05000000000000000000" pitchFamily="2" charset="2"/>
              <a:buChar char="Ø"/>
            </a:pPr>
            <a:r>
              <a:rPr altLang="zh-CN" dirty="0" sz="3600" lang="en-US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rPr>
              <a:t>图解法</a:t>
            </a:r>
            <a:endParaRPr altLang="en-US" dirty="0" sz="3600" 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文本框 2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第五部分 习题讲解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826" name="文本框 4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660400" y="1675765"/>
            <a:ext cx="5119370" cy="1515745"/>
          </a:xfrm>
          <a:prstGeom prst="rect"/>
          <a:blipFill rotWithShape="1">
            <a:blip xmlns:r="http://schemas.openxmlformats.org/officeDocument/2006/relationships" r:embed="rId1"/>
            <a:stretch>
              <a:fillRect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pic>
        <p:nvPicPr>
          <p:cNvPr id="2097159" name="图片 6" descr="图片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866130" y="1762125"/>
            <a:ext cx="5669280" cy="3822065"/>
          </a:xfrm>
          <a:prstGeom prst="rect"/>
        </p:spPr>
      </p:pic>
      <p:sp>
        <p:nvSpPr>
          <p:cNvPr id="1048827" name="文本框 8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660400" y="4415790"/>
            <a:ext cx="4175760" cy="829945"/>
          </a:xfrm>
          <a:prstGeom prst="rect"/>
          <a:blipFill rotWithShape="1">
            <a:blip xmlns:r="http://schemas.openxmlformats.org/officeDocument/2006/relationships" r:embed="rId3"/>
            <a:stretch>
              <a:fillRect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文本框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170940" y="2135374"/>
            <a:ext cx="9436100" cy="2649380"/>
          </a:xfrm>
          <a:prstGeom prst="rect"/>
          <a:blipFill rotWithShape="1">
            <a:blip xmlns:r="http://schemas.openxmlformats.org/officeDocument/2006/relationships" r:embed="rId1"/>
            <a:stretch>
              <a:fillRect t="-2989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sp>
        <p:nvSpPr>
          <p:cNvPr id="1048829" name="文本框 3"/>
          <p:cNvSpPr txBox="1"/>
          <p:nvPr/>
        </p:nvSpPr>
        <p:spPr>
          <a:xfrm>
            <a:off x="826906" y="1263568"/>
            <a:ext cx="4029574" cy="646331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Wingdings" panose="05000000000000000000" pitchFamily="2" charset="2"/>
              <a:buChar char="Ø"/>
            </a:pPr>
            <a:r>
              <a: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rPr>
              <a:t>基本性质</a:t>
            </a:r>
            <a:endParaRPr altLang="en-US" dirty="0" sz="3600" 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830" name="文本框 4"/>
          <p:cNvSpPr txBox="1"/>
          <p:nvPr/>
        </p:nvSpPr>
        <p:spPr>
          <a:xfrm>
            <a:off x="826906" y="5191760"/>
            <a:ext cx="11018520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3200" lang="zh-CN"/>
              <a:t>提示：系数矩阵</a:t>
            </a:r>
            <a:r>
              <a:rPr altLang="zh-CN" dirty="0" sz="3200" lang="en-US"/>
              <a:t>A</a:t>
            </a:r>
            <a:r>
              <a:rPr altLang="en-US" dirty="0" sz="3200" lang="zh-CN"/>
              <a:t>、基矩阵</a:t>
            </a:r>
            <a:r>
              <a:rPr altLang="zh-CN" dirty="0" sz="3200" lang="en-US"/>
              <a:t>B</a:t>
            </a:r>
            <a:r>
              <a:rPr altLang="en-US" dirty="0" sz="3200" lang="zh-CN"/>
              <a:t>、基本解、基本可行解、最优解</a:t>
            </a:r>
            <a:endParaRPr altLang="en-US" dirty="0" sz="3200" lang="zh-CN"/>
          </a:p>
        </p:txBody>
      </p:sp>
      <p:sp>
        <p:nvSpPr>
          <p:cNvPr id="1048831" name="文本框 5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第五部分 习题讲解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8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3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文本框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567180" y="1123652"/>
            <a:ext cx="9588500" cy="5226687"/>
          </a:xfrm>
          <a:prstGeom prst="rect"/>
          <a:blipFill rotWithShape="1">
            <a:blip xmlns:r="http://schemas.openxmlformats.org/officeDocument/2006/relationships" r:embed="rId1"/>
            <a:stretch>
              <a:fillRect l="-954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sp>
        <p:nvSpPr>
          <p:cNvPr id="1048833" name="文本框 5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第五部分 习题讲解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文本框 5"/>
          <p:cNvSpPr txBox="1"/>
          <p:nvPr/>
        </p:nvSpPr>
        <p:spPr>
          <a:xfrm>
            <a:off x="885130" y="1149470"/>
            <a:ext cx="5911910" cy="646331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Wingdings" panose="05000000000000000000" pitchFamily="2" charset="2"/>
              <a:buChar char="Ø"/>
            </a:pPr>
            <a:r>
              <a: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rPr>
              <a:t>建立数学模型的一般步骤</a:t>
            </a:r>
            <a:endParaRPr altLang="en-US" dirty="0" sz="3600" 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599" name="文本框 8"/>
          <p:cNvSpPr txBox="1"/>
          <p:nvPr/>
        </p:nvSpPr>
        <p:spPr>
          <a:xfrm>
            <a:off x="1220905" y="1964068"/>
            <a:ext cx="10483415" cy="2263140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根据影响所要达到目的的因素找到</a:t>
            </a:r>
            <a:r>
              <a:rPr altLang="en-US" b="1" dirty="0" sz="3200" lang="zh-CN">
                <a:latin typeface="隶书" panose="02010509060101010101" pitchFamily="49" charset="-122"/>
                <a:ea typeface="隶书" panose="02010509060101010101" pitchFamily="49" charset="-122"/>
              </a:rPr>
              <a:t>决策变量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altLang="en-US" dirty="0" sz="2800" 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由决策变量和所在达到目的之间的函数关系确定</a:t>
            </a:r>
            <a:r>
              <a:rPr altLang="en-US" b="1" dirty="0" sz="3200" lang="zh-CN">
                <a:latin typeface="隶书" panose="02010509060101010101" pitchFamily="49" charset="-122"/>
                <a:ea typeface="隶书" panose="02010509060101010101" pitchFamily="49" charset="-122"/>
              </a:rPr>
              <a:t>目标函数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altLang="en-US" dirty="0" sz="2800" 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altLang="zh-CN" dirty="0" sz="2800" lang="en-US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由决策变量所受的限制条件确定决策变量所要满足的</a:t>
            </a:r>
            <a:r>
              <a:rPr altLang="en-US" b="1" dirty="0" sz="3200" lang="zh-CN">
                <a:latin typeface="隶书" panose="02010509060101010101" pitchFamily="49" charset="-122"/>
                <a:ea typeface="隶书" panose="02010509060101010101" pitchFamily="49" charset="-122"/>
              </a:rPr>
              <a:t>约束条件</a:t>
            </a:r>
            <a:r>
              <a:rPr altLang="en-US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altLang="en-US" dirty="0" sz="2400" 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8600" name="文本框 9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第一部分 线性规划概念及数学模型 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文本框 1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774700" y="1077373"/>
            <a:ext cx="10848340" cy="5305683"/>
          </a:xfrm>
          <a:prstGeom prst="rect"/>
          <a:blipFill rotWithShape="1">
            <a:blip xmlns:r="http://schemas.openxmlformats.org/officeDocument/2006/relationships" r:embed="rId1"/>
            <a:stretch>
              <a:fillRect l="-843" r="-843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sp>
        <p:nvSpPr>
          <p:cNvPr id="1048835" name="文本框 2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第五部分 习题讲解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文本框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41070" y="1522468"/>
            <a:ext cx="10309860" cy="2760628"/>
          </a:xfrm>
          <a:prstGeom prst="rect"/>
          <a:blipFill rotWithShape="1">
            <a:blip xmlns:r="http://schemas.openxmlformats.org/officeDocument/2006/relationships" r:embed="rId1"/>
            <a:stretch>
              <a:fillRect l="-1182" t="-3311" r="-1182" b="-4194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sp>
        <p:nvSpPr>
          <p:cNvPr id="1048837" name="文本框 3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第五部分 习题讲解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文本框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026160" y="1052050"/>
            <a:ext cx="10789920" cy="5326395"/>
          </a:xfrm>
          <a:prstGeom prst="rect"/>
          <a:blipFill rotWithShape="1">
            <a:blip xmlns:r="http://schemas.openxmlformats.org/officeDocument/2006/relationships" r:embed="rId1"/>
            <a:stretch>
              <a:fillRect l="-847" r="-904" b="-1260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sp>
        <p:nvSpPr>
          <p:cNvPr id="1048839" name="文本框 3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第五部分 习题讲解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第五部分 习题讲解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841" name="文本框 3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642110" y="1534282"/>
            <a:ext cx="8907780" cy="3789435"/>
          </a:xfrm>
          <a:prstGeom prst="rect"/>
          <a:blipFill rotWithShape="1">
            <a:blip xmlns:r="http://schemas.openxmlformats.org/officeDocument/2006/relationships" r:embed="rId1"/>
            <a:stretch>
              <a:fillRect l="-1710" t="-2899" b="-4187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第五部分 习题讲解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843" name="文本框 3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835660" y="961715"/>
            <a:ext cx="9629140" cy="5443863"/>
          </a:xfrm>
          <a:prstGeom prst="rect"/>
          <a:blipFill rotWithShape="1">
            <a:blip xmlns:r="http://schemas.openxmlformats.org/officeDocument/2006/relationships" r:embed="rId1"/>
            <a:stretch>
              <a:fillRect t="-1008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第五部分 习题讲解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845" name="文本框 3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709420" y="1676835"/>
            <a:ext cx="8531860" cy="3141822"/>
          </a:xfrm>
          <a:prstGeom prst="rect"/>
          <a:blipFill rotWithShape="1">
            <a:blip xmlns:r="http://schemas.openxmlformats.org/officeDocument/2006/relationships" r:embed="rId1"/>
            <a:stretch>
              <a:fillRect l="-1786" t="-3495" r="-1857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第五部分 习题讲解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847" name="文本框 3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0" y="1705423"/>
            <a:ext cx="11376660" cy="3863494"/>
          </a:xfrm>
          <a:prstGeom prst="rect"/>
          <a:blipFill rotWithShape="1">
            <a:blip xmlns:r="http://schemas.openxmlformats.org/officeDocument/2006/relationships" r:embed="rId1"/>
            <a:stretch>
              <a:fillRect t="-1104" r="-3537" b="-631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文本框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825500" y="1823788"/>
            <a:ext cx="10299700" cy="2878160"/>
          </a:xfrm>
          <a:prstGeom prst="rect"/>
          <a:blipFill rotWithShape="1">
            <a:blip xmlns:r="http://schemas.openxmlformats.org/officeDocument/2006/relationships" r:embed="rId1"/>
            <a:stretch>
              <a:fillRect r="-888" b="-2966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sp>
        <p:nvSpPr>
          <p:cNvPr id="1048849" name="文本框 3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第五部分 习题讲解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文本框 1"/>
          <p:cNvSpPr txBox="1"/>
          <p:nvPr/>
        </p:nvSpPr>
        <p:spPr>
          <a:xfrm>
            <a:off x="4307840" y="2828835"/>
            <a:ext cx="7396480" cy="11709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7200" lang="zh-CN">
                <a:latin typeface="隶书" panose="02010509060101010101" pitchFamily="49" charset="-122"/>
                <a:ea typeface="隶书" panose="02010509060101010101" pitchFamily="49" charset="-122"/>
              </a:rPr>
              <a:t>谢谢观看</a:t>
            </a:r>
            <a:endParaRPr altLang="en-US" dirty="0" sz="7200" 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文本框 5"/>
          <p:cNvSpPr txBox="1"/>
          <p:nvPr/>
        </p:nvSpPr>
        <p:spPr>
          <a:xfrm>
            <a:off x="885130" y="1149470"/>
            <a:ext cx="5911910" cy="646331"/>
          </a:xfrm>
          <a:prstGeom prst="rect"/>
          <a:noFill/>
        </p:spPr>
        <p:txBody>
          <a:bodyPr rtlCol="0" wrap="square">
            <a:spAutoFit/>
          </a:bodyPr>
          <a:p>
            <a:pPr indent="-571500" marL="571500">
              <a:buFont typeface="Wingdings" panose="05000000000000000000" pitchFamily="2" charset="2"/>
              <a:buChar char="Ø"/>
            </a:pPr>
            <a:r>
              <a:rPr altLang="en-US" dirty="0" sz="3600" lang="zh-CN">
                <a:latin typeface="隶书" panose="02010509060101010101" pitchFamily="49" charset="-122"/>
                <a:ea typeface="隶书" panose="02010509060101010101" pitchFamily="49" charset="-122"/>
              </a:rPr>
              <a:t>数学模型举例</a:t>
            </a:r>
            <a:endParaRPr altLang="en-US" dirty="0" sz="3600" 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602" name="文本框 9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第一部分 线性规划概念及数学模型 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603" name="文本框 4"/>
          <p:cNvSpPr txBox="1"/>
          <p:nvPr/>
        </p:nvSpPr>
        <p:spPr>
          <a:xfrm>
            <a:off x="2024380" y="1962574"/>
            <a:ext cx="5105400" cy="3469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、生产安排模型</a:t>
            </a:r>
            <a:endParaRPr altLang="zh-CN" dirty="0" sz="3200"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、混合配料模型</a:t>
            </a:r>
            <a:endParaRPr altLang="zh-CN" dirty="0" sz="3200"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、配套生产模型</a:t>
            </a:r>
            <a:endParaRPr altLang="zh-CN" dirty="0" sz="3200"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、运输问题模型</a:t>
            </a:r>
            <a:endParaRPr altLang="zh-CN" dirty="0" sz="3200"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、截料模型</a:t>
            </a:r>
            <a:endParaRPr altLang="zh-CN" dirty="0" sz="3200"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、投资模型</a:t>
            </a:r>
            <a:endParaRPr altLang="zh-CN" dirty="0" sz="3200"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、连续加工模型</a:t>
            </a:r>
            <a:endParaRPr altLang="en-US" dirty="0" sz="3200" 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8"/>
          <p:cNvGrpSpPr/>
          <p:nvPr/>
        </p:nvGrpSpPr>
        <p:grpSpPr>
          <a:xfrm>
            <a:off x="0" y="-1"/>
            <a:ext cx="12192000" cy="975361"/>
            <a:chOff x="0" y="-1"/>
            <a:chExt cx="12192000" cy="975361"/>
          </a:xfrm>
        </p:grpSpPr>
        <p:sp>
          <p:nvSpPr>
            <p:cNvPr id="1048604" name="矩形 5"/>
            <p:cNvSpPr/>
            <p:nvPr/>
          </p:nvSpPr>
          <p:spPr>
            <a:xfrm>
              <a:off x="0" y="-1"/>
              <a:ext cx="12192000" cy="782320"/>
            </a:xfrm>
            <a:prstGeom prst="rect"/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05" name="矩形 6"/>
            <p:cNvSpPr/>
            <p:nvPr/>
          </p:nvSpPr>
          <p:spPr>
            <a:xfrm>
              <a:off x="0" y="863600"/>
              <a:ext cx="12192000" cy="111760"/>
            </a:xfrm>
            <a:prstGeom prst="rect"/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  <p:sp>
        <p:nvSpPr>
          <p:cNvPr id="1048606" name="文本框 9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第一部分 线性规划概念及数学模型 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607" name="文本框 7"/>
          <p:cNvSpPr txBox="1"/>
          <p:nvPr/>
        </p:nvSpPr>
        <p:spPr>
          <a:xfrm>
            <a:off x="839470" y="1076055"/>
            <a:ext cx="10513060" cy="2987040"/>
          </a:xfrm>
          <a:prstGeom prst="rect"/>
          <a:noFill/>
        </p:spPr>
        <p:txBody>
          <a:bodyPr wrap="square">
            <a:spAutoFit/>
          </a:bodyPr>
          <a:p>
            <a:r>
              <a:rPr altLang="zh-CN"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altLang="en-US" b="1" dirty="0" sz="3200" lang="zh-C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、生产安排模型</a:t>
            </a:r>
            <a:endParaRPr altLang="zh-CN" b="1" dirty="0" sz="32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某工厂生产</a:t>
            </a:r>
            <a:r>
              <a:rPr altLang="en-US" dirty="0" sz="3200" lang="zh-CN">
                <a:highlight>
                  <a:srgbClr val="FFFFFF"/>
                </a:highlight>
                <a:latin typeface="华文行楷" panose="02010800040101010101" pitchFamily="2" charset="-122"/>
                <a:ea typeface="华文行楷" panose="02010800040101010101" pitchFamily="2" charset="-122"/>
              </a:rPr>
              <a:t>甲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altLang="en-US" b="1" dirty="0" sz="3200" lang="zh-C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乙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两种产品，生产这两种产品需要消耗</a:t>
            </a:r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两种原料，具体数据见下表。现该厂每周能够得到</a:t>
            </a:r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两种原料分别为</a:t>
            </a:r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160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吨、</a:t>
            </a:r>
            <a:r>
              <a:rPr altLang="zh-CN" dirty="0" sz="3200" lang="en-US">
                <a:latin typeface="宋体" panose="02010600030101010101" pitchFamily="2" charset="-122"/>
                <a:ea typeface="宋体" panose="02010600030101010101" pitchFamily="2" charset="-122"/>
              </a:rPr>
              <a:t>150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吨。已知该厂生产的每吨甲、乙两种产品的利润分别为</a:t>
            </a:r>
            <a:r>
              <a:rPr altLang="zh-CN" dirty="0" sz="3200" lang="en-US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altLang="en-US" dirty="0" sz="3200" lang="zh-CN">
                <a:latin typeface="华文行楷" panose="02010800040101010101" pitchFamily="2" charset="-122"/>
                <a:ea typeface="华文行楷" panose="02010800040101010101" pitchFamily="2" charset="-122"/>
              </a:rPr>
              <a:t>千元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altLang="zh-CN"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altLang="en-US" b="1" dirty="0" sz="3200" lang="zh-C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千元</a:t>
            </a:r>
            <a:r>
              <a:rPr altLang="en-US" dirty="0" sz="3200" lang="zh-CN">
                <a:latin typeface="宋体" panose="02010600030101010101" pitchFamily="2" charset="-122"/>
                <a:ea typeface="宋体" panose="02010600030101010101" pitchFamily="2" charset="-122"/>
              </a:rPr>
              <a:t>。问该厂应如何生产使利益最大化。</a:t>
            </a:r>
            <a:endParaRPr altLang="zh-CN" dirty="0" sz="3200"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94306" name="表格 3"/>
          <p:cNvGraphicFramePr>
            <a:graphicFrameLocks noGrp="1"/>
          </p:cNvGraphicFramePr>
          <p:nvPr/>
        </p:nvGraphicFramePr>
        <p:xfrm>
          <a:off x="1762760" y="4123043"/>
          <a:ext cx="8666480" cy="22349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6620"/>
                <a:gridCol w="2166620"/>
                <a:gridCol w="2166620"/>
                <a:gridCol w="2166620"/>
              </a:tblGrid>
              <a:tr h="261545">
                <a:tc rowSpan="2">
                  <a:txBody>
                    <a:bodyPr/>
                    <a:p>
                      <a:pPr algn="r"/>
                      <a:r>
                        <a:rPr altLang="en-US" b="1" dirty="0" sz="2400" 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      产品</a:t>
                      </a:r>
                      <a:endParaRPr altLang="zh-CN" b="1" dirty="0" sz="2400" 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r>
                        <a:rPr altLang="en-US" b="1" dirty="0" sz="2400" 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原料</a:t>
                      </a:r>
                      <a:endParaRPr altLang="en-US" b="1" dirty="0" sz="24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p>
                      <a:pPr algn="ctr"/>
                      <a:r>
                        <a:rPr altLang="en-US" b="1" dirty="0" sz="2400" 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每吨产品的消耗（千元）</a:t>
                      </a:r>
                      <a:endParaRPr altLang="en-US" b="1" dirty="0" sz="24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p>
                      <a:pPr algn="ctr"/>
                      <a:r>
                        <a:rPr altLang="en-US" b="1" dirty="0" sz="2400" 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每吨产品的消耗（千元）</a:t>
                      </a:r>
                      <a:endParaRPr altLang="en-US" b="1" dirty="0" sz="24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</a:tc>
                <a:tc rowSpan="2">
                  <a:txBody>
                    <a:bodyPr/>
                    <a:p>
                      <a:pPr algn="ctr"/>
                      <a:r>
                        <a:rPr altLang="en-US" b="1" dirty="0" sz="2400" 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每周资源总量（吨）</a:t>
                      </a:r>
                      <a:endParaRPr altLang="en-US" b="1" dirty="0" sz="24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261545">
                <a:tc vMerge="1">
                  <a:txBody>
                    <a:bodyPr/>
                    <a:p>
                      <a:pPr algn="ctr"/>
                      <a:r>
                        <a:rPr altLang="en-US" b="1" dirty="0" sz="2400" 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每周资源总量（吨）</a:t>
                      </a:r>
                      <a:endParaRPr altLang="en-US" b="1" dirty="0" sz="24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b="1" dirty="0" sz="2400" 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甲</a:t>
                      </a:r>
                      <a:endParaRPr altLang="en-US" b="1" dirty="0" sz="24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en-US" b="1" dirty="0" sz="2400" 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乙</a:t>
                      </a:r>
                      <a:endParaRPr altLang="en-US" b="1" dirty="0" sz="24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p>
                      <a:pPr algn="ctr"/>
                      <a:r>
                        <a:rPr altLang="en-US" b="1" dirty="0" sz="2400" 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乙</a:t>
                      </a:r>
                      <a:endParaRPr altLang="en-US" b="1" dirty="0" sz="24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</a:tc>
              </a:tr>
              <a:tr h="523090">
                <a:tc>
                  <a:txBody>
                    <a:bodyPr/>
                    <a:p>
                      <a:pPr algn="ctr"/>
                      <a:r>
                        <a:rPr altLang="zh-CN" b="1" dirty="0" sz="24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altLang="en-US" b="1" dirty="0" sz="2400" 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原料</a:t>
                      </a:r>
                      <a:endParaRPr altLang="en-US" b="1" dirty="0" sz="24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zh-CN" b="1" dirty="0" sz="24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altLang="en-US" b="1" dirty="0" sz="24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zh-CN" b="1" dirty="0" sz="24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altLang="en-US" b="1" dirty="0" sz="24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zh-CN" b="1" dirty="0" sz="24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</a:t>
                      </a:r>
                      <a:endParaRPr altLang="en-US" b="1" dirty="0" sz="24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523090">
                <a:tc>
                  <a:txBody>
                    <a:bodyPr/>
                    <a:p>
                      <a:pPr algn="ctr"/>
                      <a:r>
                        <a:rPr altLang="zh-CN" b="1" dirty="0" sz="24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altLang="en-US" b="1" dirty="0" sz="2400" 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原料</a:t>
                      </a:r>
                      <a:endParaRPr altLang="en-US" b="1" dirty="0" sz="24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zh-CN" b="1" dirty="0" sz="24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altLang="en-US" b="1" dirty="0" sz="24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zh-CN" b="1" dirty="0" sz="24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altLang="en-US" b="1" dirty="0" sz="24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altLang="zh-CN" b="1" dirty="0" sz="2400" 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150</a:t>
                      </a:r>
                      <a:endParaRPr altLang="en-US" b="1" dirty="0" sz="2400" 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文本框 1"/>
          <p:cNvSpPr txBox="1"/>
          <p:nvPr/>
        </p:nvSpPr>
        <p:spPr>
          <a:xfrm>
            <a:off x="660400" y="63742"/>
            <a:ext cx="783336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第一部分 线性规划概念及数学模型 </a:t>
            </a:r>
            <a:endParaRPr altLang="en-US" b="1" dirty="0" sz="3600" lang="zh-CN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8609" name="文本框 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23240" y="1127760"/>
            <a:ext cx="11475720" cy="3539430"/>
          </a:xfrm>
          <a:prstGeom prst="rect"/>
          <a:blipFill rotWithShape="1">
            <a:blip xmlns:r="http://schemas.openxmlformats.org/officeDocument/2006/relationships" r:embed="rId1"/>
            <a:stretch>
              <a:fillRect b="16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  <p:sp>
        <p:nvSpPr>
          <p:cNvPr id="1048610" name="文本框 3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3764280" y="4206240"/>
            <a:ext cx="4663440" cy="2092881"/>
          </a:xfrm>
          <a:prstGeom prst="rect"/>
          <a:blipFill rotWithShape="1">
            <a:blip xmlns:r="http://schemas.openxmlformats.org/officeDocument/2006/relationships" r:embed="rId2"/>
            <a:stretch>
              <a:fillRect b="27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  <a:endParaRPr altLang="en-US" lang="zh-CN">
              <a:noFill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 fill="hold" id="7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 fill="hold" id="8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0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655,&quot;width&quot;:8640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kang xuyan</dc:creator>
  <cp:lastModifiedBy>君影芦藜</cp:lastModifiedBy>
  <dcterms:created xsi:type="dcterms:W3CDTF">2021-09-23T10:53:00Z</dcterms:created>
  <dcterms:modified xsi:type="dcterms:W3CDTF">2021-11-23T06:39:08Z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1AFFFE8A00F94017B352BA95C676B5E6</vt:lpwstr>
  </property>
  <property fmtid="{D5CDD505-2E9C-101B-9397-08002B2CF9AE}" pid="3" name="KSOProductBuildVer">
    <vt:lpwstr>2052-11.3.0.9228</vt:lpwstr>
  </property>
</Properties>
</file>