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3"/>
  </p:sldMasterIdLst>
  <p:notesMasterIdLst>
    <p:notesMasterId r:id="rId5"/>
  </p:notesMasterIdLst>
  <p:sldIdLst>
    <p:sldId id="257" r:id="rId4"/>
    <p:sldId id="260" r:id="rId6"/>
    <p:sldId id="291" r:id="rId7"/>
    <p:sldId id="292" r:id="rId8"/>
    <p:sldId id="293" r:id="rId9"/>
    <p:sldId id="263" r:id="rId10"/>
    <p:sldId id="294" r:id="rId11"/>
    <p:sldId id="259" r:id="rId12"/>
    <p:sldId id="296" r:id="rId13"/>
    <p:sldId id="256" r:id="rId14"/>
    <p:sldId id="265" r:id="rId15"/>
    <p:sldId id="266" r:id="rId16"/>
    <p:sldId id="365" r:id="rId17"/>
    <p:sldId id="366" r:id="rId18"/>
    <p:sldId id="341" r:id="rId19"/>
    <p:sldId id="342" r:id="rId20"/>
    <p:sldId id="343" r:id="rId21"/>
    <p:sldId id="344" r:id="rId22"/>
    <p:sldId id="345" r:id="rId23"/>
    <p:sldId id="346" r:id="rId24"/>
    <p:sldId id="261" r:id="rId25"/>
    <p:sldId id="295" r:id="rId26"/>
    <p:sldId id="290" r:id="rId27"/>
    <p:sldId id="280" r:id="rId28"/>
    <p:sldId id="282" r:id="rId29"/>
    <p:sldId id="332" r:id="rId30"/>
    <p:sldId id="333" r:id="rId31"/>
    <p:sldId id="284" r:id="rId32"/>
    <p:sldId id="357" r:id="rId33"/>
    <p:sldId id="358" r:id="rId34"/>
    <p:sldId id="359" r:id="rId35"/>
    <p:sldId id="360" r:id="rId36"/>
    <p:sldId id="361" r:id="rId37"/>
    <p:sldId id="362" r:id="rId38"/>
    <p:sldId id="363" r:id="rId39"/>
    <p:sldId id="364" r:id="rId40"/>
    <p:sldId id="29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88891-F4D1-418D-B073-17DED23770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0112D-B3B0-46C9-84E3-8596A43806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noProof="0" dirty="0">
                <a:ea typeface="宋体" panose="02010600030101010101" pitchFamily="2" charset="-122"/>
              </a:rPr>
              <a:t>动画旋转图片</a:t>
            </a:r>
            <a:endParaRPr lang="zh-CN" altLang="en-US" sz="1400" b="1" baseline="0" noProof="0" dirty="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400" baseline="0" noProof="0" dirty="0">
                <a:ea typeface="宋体" panose="02010600030101010101" pitchFamily="2" charset="-122"/>
              </a:rPr>
              <a:t>（中级）</a:t>
            </a:r>
            <a:endParaRPr lang="zh-CN" altLang="en-US" sz="1400" baseline="0" noProof="0" dirty="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baseline="0" noProof="0" dirty="0">
              <a:ea typeface="宋体" panose="02010600030101010101" pitchFamily="2" charset="-122"/>
            </a:endParaRPr>
          </a:p>
          <a:p>
            <a:r>
              <a:rPr lang="zh-CN" altLang="en-US" sz="1200" b="1" kern="1200" noProof="0" dirty="0">
                <a:solidFill>
                  <a:schemeClr val="tx1"/>
                </a:solidFill>
                <a:effectLst/>
                <a:latin typeface="+mn-lt"/>
                <a:ea typeface="宋体" panose="02010600030101010101" pitchFamily="2" charset="-122"/>
                <a:cs typeface="+mn-cs"/>
              </a:rPr>
              <a:t>提示</a:t>
            </a:r>
            <a:r>
              <a:rPr lang="zh-CN" altLang="en-US" sz="1200" kern="1200" noProof="0" dirty="0">
                <a:solidFill>
                  <a:schemeClr val="tx1"/>
                </a:solidFill>
                <a:effectLst/>
                <a:latin typeface="+mn-lt"/>
                <a:ea typeface="宋体" panose="02010600030101010101" pitchFamily="2" charset="-122"/>
                <a:cs typeface="+mn-cs"/>
              </a:rPr>
              <a:t>：此幻灯片上的一些形状效果是使用“组合形状”命令创建的。若要访问此命令，必须将它添加到快速访问工具栏，该工具栏位于“文件”选项卡上面。若要自定义快速访问工具栏，请执行以下操作：</a:t>
            </a:r>
            <a:endParaRPr lang="zh-CN" altLang="en-US" sz="1200" kern="1200" noProof="0" dirty="0">
              <a:solidFill>
                <a:schemeClr val="tx1"/>
              </a:solidFill>
              <a:effectLst/>
              <a:latin typeface="+mn-lt"/>
              <a:ea typeface="宋体" panose="02010600030101010101" pitchFamily="2" charset="-122"/>
              <a:cs typeface="+mn-cs"/>
            </a:endParaRPr>
          </a:p>
          <a:p>
            <a:pPr marL="228600" lvl="0" indent="-228600">
              <a:buFont typeface="+mj-lt"/>
              <a:buAutoNum type="arabicPeriod"/>
            </a:pPr>
            <a:r>
              <a:rPr lang="zh-CN" altLang="en-US" sz="1200" kern="1200" noProof="0" dirty="0">
                <a:solidFill>
                  <a:schemeClr val="tx1"/>
                </a:solidFill>
                <a:effectLst/>
                <a:latin typeface="+mn-lt"/>
                <a:ea typeface="宋体" panose="02010600030101010101" pitchFamily="2" charset="-122"/>
                <a:cs typeface="+mn-cs"/>
              </a:rPr>
              <a:t>单击快速访问工具栏旁边的箭头，然后在“自定义快速访问工具栏”下单击“其他命令”。</a:t>
            </a:r>
            <a:endParaRPr lang="zh-CN" altLang="en-US" sz="1200" kern="1200" noProof="0" dirty="0">
              <a:solidFill>
                <a:schemeClr val="tx1"/>
              </a:solidFill>
              <a:effectLst/>
              <a:latin typeface="+mn-lt"/>
              <a:ea typeface="宋体" panose="02010600030101010101" pitchFamily="2" charset="-122"/>
              <a:cs typeface="+mn-cs"/>
            </a:endParaRPr>
          </a:p>
          <a:p>
            <a:pPr marL="228600" lvl="0" indent="-228600">
              <a:buFont typeface="+mj-lt"/>
              <a:buAutoNum type="arabicPeriod"/>
            </a:pPr>
            <a:r>
              <a:rPr lang="zh-CN" altLang="en-US" sz="1200" kern="1200" noProof="0" dirty="0">
                <a:solidFill>
                  <a:schemeClr val="tx1"/>
                </a:solidFill>
                <a:effectLst/>
                <a:latin typeface="+mn-lt"/>
                <a:ea typeface="宋体" panose="02010600030101010101" pitchFamily="2" charset="-122"/>
                <a:cs typeface="+mn-cs"/>
              </a:rPr>
              <a:t>在“</a:t>
            </a:r>
            <a:r>
              <a:rPr lang="en-US" altLang="zh-CN" sz="1200" kern="1200" noProof="0" dirty="0">
                <a:solidFill>
                  <a:schemeClr val="tx1"/>
                </a:solidFill>
                <a:effectLst/>
                <a:latin typeface="+mn-lt"/>
                <a:ea typeface="宋体" panose="02010600030101010101" pitchFamily="2" charset="-122"/>
                <a:cs typeface="+mn-cs"/>
              </a:rPr>
              <a:t>PowerPoint </a:t>
            </a:r>
            <a:r>
              <a:rPr lang="zh-CN" altLang="en-US" sz="1200" kern="1200" noProof="0" dirty="0">
                <a:solidFill>
                  <a:schemeClr val="tx1"/>
                </a:solidFill>
                <a:effectLst/>
                <a:latin typeface="+mn-lt"/>
                <a:ea typeface="宋体" panose="02010600030101010101" pitchFamily="2" charset="-122"/>
                <a:cs typeface="+mn-cs"/>
              </a:rPr>
              <a:t>选项”对话框中的“从下列位置选择命令”列表内，选择“所有命令”。 </a:t>
            </a:r>
            <a:endParaRPr lang="zh-CN" altLang="en-US" sz="1200" kern="1200" noProof="0" dirty="0">
              <a:solidFill>
                <a:schemeClr val="tx1"/>
              </a:solidFill>
              <a:effectLst/>
              <a:latin typeface="+mn-lt"/>
              <a:ea typeface="宋体" panose="02010600030101010101" pitchFamily="2" charset="-122"/>
              <a:cs typeface="+mn-cs"/>
            </a:endParaRPr>
          </a:p>
          <a:p>
            <a:pPr marL="228600" lvl="0" indent="-228600">
              <a:buFont typeface="+mj-lt"/>
              <a:buAutoNum type="arabicPeriod"/>
            </a:pPr>
            <a:r>
              <a:rPr lang="zh-CN" altLang="en-US" sz="1200" kern="1200" noProof="0" dirty="0">
                <a:solidFill>
                  <a:schemeClr val="tx1"/>
                </a:solidFill>
                <a:effectLst/>
                <a:latin typeface="+mn-lt"/>
                <a:ea typeface="宋体" panose="02010600030101010101" pitchFamily="2" charset="-122"/>
                <a:cs typeface="+mn-cs"/>
              </a:rPr>
              <a:t>在命令列表中，单击“组合形状”，然后单击“添加”。</a:t>
            </a:r>
            <a:endParaRPr lang="zh-CN" altLang="en-US" sz="1200" kern="1200" noProof="0" dirty="0">
              <a:solidFill>
                <a:schemeClr val="tx1"/>
              </a:solidFill>
              <a:effectLst/>
              <a:latin typeface="+mn-lt"/>
              <a:ea typeface="宋体"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noProof="0" dirty="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noProof="0" dirty="0">
                <a:ea typeface="宋体" panose="02010600030101010101" pitchFamily="2" charset="-122"/>
              </a:rPr>
              <a:t>若要重现此幻灯片上的形状效果，请执行以下操作：</a:t>
            </a:r>
            <a:endParaRPr lang="zh-CN" altLang="en-US" noProof="0" dirty="0">
              <a:ea typeface="宋体" panose="02010600030101010101" pitchFamily="2" charset="-122"/>
            </a:endParaRPr>
          </a:p>
          <a:p>
            <a:pPr marL="228600" indent="-228600">
              <a:buAutoNum type="arabicPeriod"/>
            </a:pPr>
            <a:r>
              <a:rPr lang="zh-CN" altLang="en-US" noProof="0" dirty="0">
                <a:ea typeface="宋体" panose="02010600030101010101" pitchFamily="2" charset="-122"/>
              </a:rPr>
              <a:t>在“开始”</a:t>
            </a:r>
            <a:r>
              <a:rPr lang="zh-CN" altLang="en-US" baseline="0" noProof="0" dirty="0">
                <a:ea typeface="宋体" panose="02010600030101010101" pitchFamily="2" charset="-122"/>
              </a:rPr>
              <a:t>选项卡上的“幻灯片”组中，单击“版式”，然后单击“空白”。</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还是在“开始”选项卡上，在“绘图”组中单击“形状”，然后在“基本形状”下单击“椭圆”（第一行）。</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在幻灯片上拖动以绘制一个椭圆。</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选择椭圆。 在“绘图工具”下的“格式”选项卡上的“大小”组中，向“高度”框中输入“</a:t>
            </a:r>
            <a:r>
              <a:rPr lang="en-US" altLang="zh-CN" baseline="0" noProof="0" dirty="0">
                <a:ea typeface="宋体" panose="02010600030101010101" pitchFamily="2" charset="-122"/>
              </a:rPr>
              <a:t>6””</a:t>
            </a:r>
            <a:r>
              <a:rPr lang="zh-CN" altLang="en-US" baseline="0" noProof="0" dirty="0">
                <a:ea typeface="宋体" panose="02010600030101010101" pitchFamily="2" charset="-122"/>
              </a:rPr>
              <a:t>，向“宽度”框中输入“</a:t>
            </a:r>
            <a:r>
              <a:rPr lang="en-US" altLang="zh-CN" baseline="0" noProof="0" dirty="0">
                <a:ea typeface="宋体" panose="02010600030101010101" pitchFamily="2" charset="-122"/>
              </a:rPr>
              <a:t>6””</a:t>
            </a:r>
            <a:r>
              <a:rPr lang="zh-CN" altLang="en-US" baseline="0" noProof="0" dirty="0">
                <a:ea typeface="宋体" panose="02010600030101010101" pitchFamily="2" charset="-122"/>
              </a:rPr>
              <a:t>。</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还是在“设置形状格式”上的“形状样式”组中，单击“形状轮廓”，然后单击“无轮廓”。</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在“开始”选项卡上的“绘图”组中，单击“形状”，然后在“基本形状”下单击“饼形”（第二行）。</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在幻灯片上拖动以绘制一个饼形。</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选择饼形。 </a:t>
            </a:r>
            <a:r>
              <a:rPr lang="zh-CN" altLang="en-US" sz="1200" kern="1200" noProof="0" dirty="0">
                <a:solidFill>
                  <a:schemeClr val="tx1"/>
                </a:solidFill>
                <a:effectLst/>
                <a:latin typeface="+mn-lt"/>
                <a:ea typeface="宋体" panose="02010600030101010101" pitchFamily="2" charset="-122"/>
                <a:cs typeface="+mn-cs"/>
              </a:rPr>
              <a:t>拖动黄色菱形调整控点以创建楔形。</a:t>
            </a:r>
            <a:r>
              <a:rPr lang="zh-CN" altLang="en-US" sz="1200" baseline="0" noProof="0" dirty="0">
                <a:ea typeface="宋体" panose="02010600030101010101" pitchFamily="2" charset="-122"/>
              </a:rPr>
              <a:t> </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在“绘图工具”下的“格式”选项卡上的“大小”组中，向“高度”框中输入“</a:t>
            </a:r>
            <a:r>
              <a:rPr lang="en-US" altLang="zh-CN" baseline="0" noProof="0" dirty="0">
                <a:ea typeface="宋体" panose="02010600030101010101" pitchFamily="2" charset="-122"/>
              </a:rPr>
              <a:t>5.7””</a:t>
            </a:r>
            <a:r>
              <a:rPr lang="zh-CN" altLang="en-US" baseline="0" noProof="0" dirty="0">
                <a:ea typeface="宋体" panose="02010600030101010101" pitchFamily="2" charset="-122"/>
              </a:rPr>
              <a:t>，向“宽度”框中输入“</a:t>
            </a:r>
            <a:r>
              <a:rPr lang="en-US" altLang="zh-CN" baseline="0" noProof="0" dirty="0">
                <a:ea typeface="宋体" panose="02010600030101010101" pitchFamily="2" charset="-122"/>
              </a:rPr>
              <a:t>5.7””</a:t>
            </a:r>
            <a:r>
              <a:rPr lang="zh-CN" altLang="en-US" baseline="0" noProof="0" dirty="0">
                <a:ea typeface="宋体" panose="02010600030101010101" pitchFamily="2" charset="-122"/>
              </a:rPr>
              <a:t>。</a:t>
            </a:r>
            <a:endParaRPr lang="zh-CN" altLang="en-US" baseline="0" noProof="0" dirty="0">
              <a:ea typeface="宋体" panose="02010600030101010101" pitchFamily="2" charset="-122"/>
            </a:endParaRPr>
          </a:p>
          <a:p>
            <a:pPr marL="228600" indent="-228600">
              <a:buAutoNum type="arabicPeriod"/>
            </a:pPr>
            <a:r>
              <a:rPr lang="zh-CN" altLang="en-US" baseline="0" noProof="0" dirty="0">
                <a:ea typeface="宋体" panose="02010600030101010101" pitchFamily="2" charset="-122"/>
              </a:rPr>
              <a:t>按住 </a:t>
            </a:r>
            <a:r>
              <a:rPr lang="en-US" altLang="zh-CN" baseline="0" noProof="0" dirty="0">
                <a:ea typeface="宋体" panose="02010600030101010101" pitchFamily="2" charset="-122"/>
              </a:rPr>
              <a:t>Ctrl</a:t>
            </a:r>
            <a:r>
              <a:rPr lang="zh-CN" altLang="en-US" baseline="0" noProof="0" dirty="0">
                <a:ea typeface="宋体" panose="02010600030101010101" pitchFamily="2" charset="-122"/>
              </a:rPr>
              <a:t>，选择椭圆，然后选择饼形。在“开始”选项卡上的“绘图”组中，单击“排列”，指向“对齐”，然后执行以下操作：</a:t>
            </a:r>
            <a:endParaRPr lang="zh-CN" altLang="en-US" baseline="0" noProof="0" dirty="0">
              <a:ea typeface="宋体" panose="02010600030101010101" pitchFamily="2" charset="-122"/>
            </a:endParaRPr>
          </a:p>
          <a:p>
            <a:pPr marL="685800" lvl="1" indent="-228600">
              <a:buAutoNum type="arabicPeriod"/>
            </a:pPr>
            <a:r>
              <a:rPr lang="zh-CN" altLang="en-US" baseline="0" noProof="0" dirty="0">
                <a:ea typeface="宋体" panose="02010600030101010101" pitchFamily="2" charset="-122"/>
              </a:rPr>
              <a:t>单击“对齐幻灯片”。</a:t>
            </a:r>
            <a:endParaRPr lang="zh-CN" altLang="en-US" baseline="0" noProof="0" dirty="0">
              <a:ea typeface="宋体" panose="02010600030101010101" pitchFamily="2" charset="-122"/>
            </a:endParaRPr>
          </a:p>
          <a:p>
            <a:pPr marL="685800" lvl="1" indent="-228600">
              <a:buAutoNum type="arabicPeriod"/>
            </a:pPr>
            <a:r>
              <a:rPr lang="zh-CN" altLang="en-US" baseline="0" noProof="0" dirty="0">
                <a:ea typeface="宋体" panose="02010600030101010101" pitchFamily="2" charset="-122"/>
              </a:rPr>
              <a:t>单击“左右居中”。</a:t>
            </a:r>
            <a:endParaRPr lang="zh-CN" altLang="en-US" baseline="0" noProof="0" dirty="0">
              <a:ea typeface="宋体" panose="02010600030101010101" pitchFamily="2" charset="-122"/>
            </a:endParaRPr>
          </a:p>
          <a:p>
            <a:pPr marL="685800" lvl="1" indent="-228600">
              <a:buAutoNum type="arabicPeriod"/>
            </a:pPr>
            <a:r>
              <a:rPr lang="zh-CN" altLang="en-US" baseline="0" noProof="0" dirty="0">
                <a:ea typeface="宋体" panose="02010600030101010101" pitchFamily="2" charset="-122"/>
              </a:rPr>
              <a:t>单击“上下居中”。</a:t>
            </a:r>
            <a:endParaRPr lang="zh-CN" altLang="en-US" noProof="0" dirty="0">
              <a:ea typeface="宋体" panose="02010600030101010101" pitchFamily="2" charset="-122"/>
            </a:endParaRPr>
          </a:p>
          <a:p>
            <a:pPr marL="228600" indent="-228600">
              <a:buAutoNum type="arabicPeriod"/>
            </a:pPr>
            <a:r>
              <a:rPr lang="zh-CN" altLang="en-US" sz="1200" kern="1200" noProof="0" dirty="0">
                <a:solidFill>
                  <a:schemeClr val="tx1"/>
                </a:solidFill>
                <a:effectLst/>
                <a:latin typeface="+mn-lt"/>
                <a:ea typeface="宋体" panose="02010600030101010101" pitchFamily="2" charset="-122"/>
                <a:cs typeface="+mn-cs"/>
              </a:rPr>
              <a:t>按住 </a:t>
            </a:r>
            <a:r>
              <a:rPr lang="en-US" altLang="zh-CN" sz="1200" kern="1200" noProof="0" dirty="0">
                <a:solidFill>
                  <a:schemeClr val="tx1"/>
                </a:solidFill>
                <a:effectLst/>
                <a:latin typeface="+mn-lt"/>
                <a:ea typeface="宋体" panose="02010600030101010101" pitchFamily="2" charset="-122"/>
                <a:cs typeface="+mn-cs"/>
              </a:rPr>
              <a:t>Ctrl</a:t>
            </a:r>
            <a:r>
              <a:rPr lang="zh-CN" altLang="en-US" sz="1200" kern="1200" noProof="0" dirty="0">
                <a:solidFill>
                  <a:schemeClr val="tx1"/>
                </a:solidFill>
                <a:effectLst/>
                <a:latin typeface="+mn-lt"/>
                <a:ea typeface="宋体" panose="02010600030101010101" pitchFamily="2" charset="-122"/>
                <a:cs typeface="+mn-cs"/>
              </a:rPr>
              <a:t>，然后选择椭圆，再选择饼形。 在快速访问工具栏上，单击“组合形状”，然后单击“形状剪除”。</a:t>
            </a:r>
            <a:endParaRPr lang="zh-CN" altLang="en-US" sz="1200" kern="1200" noProof="0" dirty="0">
              <a:solidFill>
                <a:schemeClr val="tx1"/>
              </a:solidFill>
              <a:effectLst/>
              <a:latin typeface="+mn-lt"/>
              <a:ea typeface="宋体" panose="02010600030101010101" pitchFamily="2" charset="-122"/>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zh-CN" altLang="en-US" baseline="0" noProof="0" dirty="0">
                <a:ea typeface="宋体" panose="02010600030101010101" pitchFamily="2" charset="-122"/>
              </a:rPr>
              <a:t>选择新形状。 在“绘图工具”下的“格式”选项卡上的“形状样式”组中，单击“设置形状格式”对话框启动器。 在“设置形状格式”对话框中，单击左窗格中的“填充”，在“填充”窗格中单击“图片或纹理填充”，然后单击“纹理”旁边的按钮，并单击“再生纸”</a:t>
            </a:r>
            <a:r>
              <a:rPr lang="zh-CN" altLang="en-US" b="0" baseline="0" noProof="0" dirty="0">
                <a:ea typeface="宋体" panose="02010600030101010101" pitchFamily="2" charset="-122"/>
              </a:rPr>
              <a:t>（第三行）</a:t>
            </a:r>
            <a:r>
              <a:rPr lang="zh-CN" altLang="en-US" baseline="0" noProof="0" dirty="0">
                <a:ea typeface="宋体" panose="02010600030101010101" pitchFamily="2" charset="-122"/>
              </a:rPr>
              <a:t>。 </a:t>
            </a:r>
            <a:endParaRPr lang="zh-CN" altLang="en-US" baseline="0" noProof="0" dirty="0">
              <a:ea typeface="宋体" panose="02010600030101010101" pitchFamily="2"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zh-CN" altLang="en-US" baseline="0" noProof="0" dirty="0">
                <a:ea typeface="宋体" panose="02010600030101010101" pitchFamily="2" charset="-122"/>
              </a:rPr>
              <a:t>还是在“设置形状格式”对话框中，单击左窗格中的“图片颜色”，然后在“图片颜色”窗格中的“重新着色”下，单击“预设”旁边的按钮，再单击“灰度”（第一行）。 </a:t>
            </a:r>
            <a:endParaRPr lang="zh-CN" altLang="en-US" baseline="0" noProof="0" dirty="0">
              <a:ea typeface="宋体" panose="02010600030101010101" pitchFamily="2"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zh-CN" altLang="en-US" baseline="0" noProof="0" dirty="0">
                <a:ea typeface="宋体" panose="02010600030101010101" pitchFamily="2" charset="-122"/>
              </a:rPr>
              <a:t>还是在“设置形状格式”对话框中，单击左窗格中的“图片更正”，然后在“图片更正”窗格中的“亮度和对比度”下的“对比度”框内输入“</a:t>
            </a:r>
            <a:r>
              <a:rPr lang="en-US" altLang="zh-CN" baseline="0" noProof="0" dirty="0">
                <a:ea typeface="宋体" panose="02010600030101010101" pitchFamily="2" charset="-122"/>
              </a:rPr>
              <a:t>20%”</a:t>
            </a:r>
            <a:r>
              <a:rPr lang="zh-CN" altLang="en-US" baseline="0" noProof="0" dirty="0">
                <a:ea typeface="宋体" panose="02010600030101010101" pitchFamily="2" charset="-122"/>
              </a:rPr>
              <a:t>。  </a:t>
            </a:r>
            <a:endParaRPr lang="zh-CN" altLang="en-US" baseline="0" noProof="0" dirty="0">
              <a:ea typeface="宋体" panose="02010600030101010101" pitchFamily="2"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zh-CN" altLang="en-US" baseline="0" noProof="0" dirty="0">
                <a:ea typeface="宋体" panose="02010600030101010101" pitchFamily="2" charset="-122"/>
              </a:rPr>
              <a:t>还是在“设置形状格式”对话框中，单击左窗格中的“阴影”，然后在“阴影”窗格中单击“预设”按钮，接着在“外部”下单击“左下斜偏移”。</a:t>
            </a:r>
            <a:endParaRPr lang="zh-CN" altLang="en-US" baseline="0" noProof="0" dirty="0">
              <a:ea typeface="宋体" panose="02010600030101010101" pitchFamily="2"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zh-CN" altLang="en-US" baseline="0" noProof="0" dirty="0">
                <a:ea typeface="宋体" panose="02010600030101010101" pitchFamily="2" charset="-122"/>
              </a:rPr>
              <a:t>还是在“阴影”窗格中，向“模糊”框中输入“</a:t>
            </a:r>
            <a:r>
              <a:rPr lang="en-US" altLang="zh-CN" baseline="0" noProof="0" dirty="0">
                <a:ea typeface="宋体" panose="02010600030101010101" pitchFamily="2" charset="-122"/>
              </a:rPr>
              <a:t>10 </a:t>
            </a:r>
            <a:r>
              <a:rPr lang="zh-CN" altLang="en-US" baseline="0" noProof="0" dirty="0">
                <a:ea typeface="宋体" panose="02010600030101010101" pitchFamily="2" charset="-122"/>
              </a:rPr>
              <a:t>磅”。 </a:t>
            </a:r>
            <a:endParaRPr lang="zh-CN" altLang="en-US" noProof="0" dirty="0">
              <a:ea typeface="宋体" panose="02010600030101010101" pitchFamily="2" charset="-122"/>
            </a:endParaRPr>
          </a:p>
          <a:p>
            <a:pPr marL="0" indent="0">
              <a:buNone/>
            </a:pPr>
            <a:endParaRPr lang="zh-CN" altLang="en-US" baseline="0" noProof="0" dirty="0">
              <a:ea typeface="宋体" panose="02010600030101010101" pitchFamily="2" charset="-122"/>
            </a:endParaRPr>
          </a:p>
          <a:p>
            <a:pPr marL="0" indent="0">
              <a:buNone/>
            </a:pPr>
            <a:r>
              <a:rPr lang="zh-CN" altLang="en-US" baseline="0" noProof="0" dirty="0">
                <a:ea typeface="宋体" panose="02010600030101010101" pitchFamily="2" charset="-122"/>
              </a:rPr>
              <a:t>若要重现此幻灯片上的图片效果，请执行以下操作：</a:t>
            </a:r>
            <a:endParaRPr lang="zh-CN" altLang="en-US" baseline="0" noProof="0" dirty="0">
              <a:ea typeface="宋体" panose="02010600030101010101" pitchFamily="2" charset="-122"/>
            </a:endParaRPr>
          </a:p>
          <a:p>
            <a:pPr marL="228600" indent="-228600">
              <a:buFont typeface="+mj-lt"/>
              <a:buAutoNum type="arabicPeriod"/>
            </a:pPr>
            <a:r>
              <a:rPr lang="zh-CN" altLang="en-US" noProof="0" dirty="0">
                <a:ea typeface="宋体" panose="02010600030101010101" pitchFamily="2" charset="-122"/>
              </a:rPr>
              <a:t>在“插入”</a:t>
            </a:r>
            <a:r>
              <a:rPr lang="zh-CN" altLang="en-US" baseline="0" noProof="0" dirty="0">
                <a:ea typeface="宋体" panose="02010600030101010101" pitchFamily="2" charset="-122"/>
              </a:rPr>
              <a:t>选项卡上的“图像”组中，单击“图片”。</a:t>
            </a:r>
            <a:r>
              <a:rPr lang="zh-CN" altLang="en-US" sz="1200" kern="1200" noProof="0" dirty="0">
                <a:solidFill>
                  <a:schemeClr val="tx1"/>
                </a:solidFill>
                <a:effectLst/>
                <a:latin typeface="+mn-lt"/>
                <a:ea typeface="宋体" panose="02010600030101010101" pitchFamily="2" charset="-122"/>
                <a:cs typeface="+mn-cs"/>
              </a:rPr>
              <a:t>在“插入图片”对话框中，选择一个图片，然后单击“插入”。</a:t>
            </a:r>
            <a:endParaRPr lang="zh-CN" altLang="en-US" sz="1200" kern="1200" noProof="0" dirty="0">
              <a:solidFill>
                <a:schemeClr val="tx1"/>
              </a:solidFill>
              <a:effectLst/>
              <a:latin typeface="+mn-lt"/>
              <a:ea typeface="宋体" panose="02010600030101010101" pitchFamily="2" charset="-122"/>
              <a:cs typeface="+mn-cs"/>
            </a:endParaRPr>
          </a:p>
          <a:p>
            <a:pPr marL="228600" indent="-228600">
              <a:buFont typeface="+mj-lt"/>
              <a:buAutoNum type="arabicPeriod"/>
            </a:pPr>
            <a:r>
              <a:rPr lang="zh-CN" altLang="en-US" noProof="0" dirty="0">
                <a:ea typeface="宋体" panose="02010600030101010101" pitchFamily="2" charset="-122"/>
              </a:rPr>
              <a:t>选择</a:t>
            </a:r>
            <a:r>
              <a:rPr lang="zh-CN" altLang="en-US" baseline="0" noProof="0" dirty="0">
                <a:ea typeface="宋体" panose="02010600030101010101" pitchFamily="2" charset="-122"/>
              </a:rPr>
              <a:t>图片。在“图片工具”下的“格式”选项卡上的“大小”组中，单击“大小和位置”对话框启动器。</a:t>
            </a:r>
            <a:r>
              <a:rPr lang="zh-CN" altLang="en-US" sz="1200" kern="1200" noProof="0" dirty="0">
                <a:solidFill>
                  <a:schemeClr val="tx1"/>
                </a:solidFill>
                <a:effectLst/>
                <a:latin typeface="+mn-lt"/>
                <a:ea typeface="宋体" panose="02010600030101010101" pitchFamily="2" charset="-122"/>
                <a:cs typeface="+mn-cs"/>
              </a:rPr>
              <a:t>在“设置图片格式”对话框中，调整图像大小或剪裁图像，以便将高度设置为“</a:t>
            </a:r>
            <a:r>
              <a:rPr lang="en-US" altLang="zh-CN" sz="1200" kern="1200" noProof="0" dirty="0">
                <a:solidFill>
                  <a:schemeClr val="tx1"/>
                </a:solidFill>
                <a:effectLst/>
                <a:latin typeface="+mn-lt"/>
                <a:ea typeface="宋体" panose="02010600030101010101" pitchFamily="2" charset="-122"/>
                <a:cs typeface="+mn-cs"/>
              </a:rPr>
              <a:t>5.8””</a:t>
            </a:r>
            <a:r>
              <a:rPr lang="zh-CN" altLang="en-US" sz="1200" kern="1200" noProof="0" dirty="0">
                <a:solidFill>
                  <a:schemeClr val="tx1"/>
                </a:solidFill>
                <a:effectLst/>
                <a:latin typeface="+mn-lt"/>
                <a:ea typeface="宋体" panose="02010600030101010101" pitchFamily="2" charset="-122"/>
                <a:cs typeface="+mn-cs"/>
              </a:rPr>
              <a:t>，将宽度设置为“</a:t>
            </a:r>
            <a:r>
              <a:rPr lang="en-US" altLang="zh-CN" sz="1200" kern="1200" noProof="0" dirty="0">
                <a:solidFill>
                  <a:schemeClr val="tx1"/>
                </a:solidFill>
                <a:effectLst/>
                <a:latin typeface="+mn-lt"/>
                <a:ea typeface="宋体" panose="02010600030101010101" pitchFamily="2" charset="-122"/>
                <a:cs typeface="+mn-cs"/>
              </a:rPr>
              <a:t>5.8””</a:t>
            </a:r>
            <a:r>
              <a:rPr lang="zh-CN" altLang="en-US" sz="1200" kern="1200" noProof="0" dirty="0">
                <a:solidFill>
                  <a:schemeClr val="tx1"/>
                </a:solidFill>
                <a:effectLst/>
                <a:latin typeface="+mn-lt"/>
                <a:ea typeface="宋体" panose="02010600030101010101" pitchFamily="2" charset="-122"/>
                <a:cs typeface="+mn-cs"/>
              </a:rPr>
              <a:t>。若要裁剪图片，请单击左窗格中的“裁剪”，然后在右窗格中的“裁剪位置”下，在“高度”、“宽度”、“左对齐”和“顶端对齐”框中输入值。若要调整图片的大小，请单击左窗格中的“大小”，然后在右窗格中的“尺寸和旋转”下，在“高度”和“宽度”框中输入值。</a:t>
            </a:r>
            <a:r>
              <a:rPr lang="zh-CN" altLang="en-US" baseline="0" noProof="0" dirty="0">
                <a:ea typeface="宋体" panose="02010600030101010101" pitchFamily="2" charset="-122"/>
              </a:rPr>
              <a:t> </a:t>
            </a:r>
            <a:endParaRPr lang="zh-CN" altLang="en-US" baseline="0" noProof="0" dirty="0">
              <a:ea typeface="宋体" panose="02010600030101010101" pitchFamily="2" charset="-122"/>
            </a:endParaRPr>
          </a:p>
          <a:p>
            <a:pPr marL="228600" indent="-228600">
              <a:buFont typeface="+mj-lt"/>
              <a:buAutoNum type="arabicPeriod"/>
            </a:pPr>
            <a:r>
              <a:rPr lang="zh-CN" altLang="en-US" sz="1200" kern="1200" noProof="0" dirty="0">
                <a:solidFill>
                  <a:schemeClr val="tx1"/>
                </a:solidFill>
                <a:effectLst/>
                <a:latin typeface="+mn-lt"/>
                <a:ea typeface="宋体" panose="02010600030101010101" pitchFamily="2" charset="-122"/>
                <a:cs typeface="+mn-cs"/>
              </a:rPr>
              <a:t>在“图片工具”下的“格式”</a:t>
            </a:r>
            <a:r>
              <a:rPr lang="zh-CN" altLang="en-US" sz="1200" b="1" kern="1200" noProof="0" dirty="0">
                <a:solidFill>
                  <a:schemeClr val="tx1"/>
                </a:solidFill>
                <a:effectLst/>
                <a:latin typeface="+mn-lt"/>
                <a:ea typeface="宋体" panose="02010600030101010101" pitchFamily="2" charset="-122"/>
                <a:cs typeface="+mn-cs"/>
              </a:rPr>
              <a:t>选项卡</a:t>
            </a:r>
            <a:r>
              <a:rPr lang="zh-CN" altLang="en-US" sz="1200" kern="1200" noProof="0" dirty="0">
                <a:solidFill>
                  <a:schemeClr val="tx1"/>
                </a:solidFill>
                <a:effectLst/>
                <a:latin typeface="+mn-lt"/>
                <a:ea typeface="宋体" panose="02010600030101010101" pitchFamily="2" charset="-122"/>
                <a:cs typeface="+mn-cs"/>
              </a:rPr>
              <a:t>上的“大小”组中，单击“裁剪”下的下箭头，然后单击“裁剪为形状”。在“基本形状”下，单击“椭圆”（第一行，从左起第一个选项）</a:t>
            </a:r>
            <a:r>
              <a:rPr lang="zh-CN" altLang="en-US" baseline="0" noProof="0" dirty="0">
                <a:ea typeface="宋体" panose="02010600030101010101" pitchFamily="2" charset="-122"/>
              </a:rPr>
              <a:t>。</a:t>
            </a:r>
            <a:endParaRPr lang="zh-CN" altLang="en-US" baseline="0" noProof="0" dirty="0">
              <a:ea typeface="宋体" panose="02010600030101010101" pitchFamily="2" charset="-122"/>
            </a:endParaRPr>
          </a:p>
          <a:p>
            <a:pPr marL="228600" indent="-228600">
              <a:buFont typeface="+mj-lt"/>
              <a:buAutoNum type="arabicPeriod"/>
            </a:pPr>
            <a:r>
              <a:rPr lang="zh-CN" altLang="en-US" baseline="0" noProof="0" dirty="0">
                <a:ea typeface="宋体" panose="02010600030101010101" pitchFamily="2" charset="-122"/>
              </a:rPr>
              <a:t>还是在“图片工具”下，在“格式”选项卡上的“排列”组中，单击“下移一层”。</a:t>
            </a:r>
            <a:endParaRPr lang="zh-CN" altLang="en-US" baseline="0" noProof="0" dirty="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defRPr/>
            </a:pPr>
            <a:endParaRPr lang="zh-CN" altLang="en-US" baseline="0" noProof="0" dirty="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defRPr/>
            </a:pPr>
            <a:r>
              <a:rPr lang="zh-CN" altLang="en-US" baseline="0" noProof="0" dirty="0">
                <a:ea typeface="宋体" panose="02010600030101010101" pitchFamily="2" charset="-122"/>
              </a:rPr>
              <a:t>若要重现此幻灯片上的其他形状，请执行以下操作：</a:t>
            </a:r>
            <a:endParaRPr lang="zh-CN" altLang="en-US" baseline="0" noProof="0" dirty="0">
              <a:ea typeface="宋体" panose="02010600030101010101" pitchFamily="2" charset="-122"/>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zh-CN" altLang="en-US" baseline="0" noProof="0" dirty="0">
                <a:ea typeface="宋体" panose="02010600030101010101" pitchFamily="2" charset="-122"/>
              </a:rPr>
              <a:t>还是在“开始”选项卡上，在“绘图”组中单击“形状”，然后在“基本形状”下单击“椭圆”（第一行）。 </a:t>
            </a:r>
            <a:endParaRPr lang="zh-CN" altLang="en-US" baseline="0" noProof="0" dirty="0">
              <a:ea typeface="宋体" panose="02010600030101010101" pitchFamily="2" charset="-122"/>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zh-CN" altLang="en-US" baseline="0" noProof="0" dirty="0">
                <a:ea typeface="宋体" panose="02010600030101010101" pitchFamily="2" charset="-122"/>
              </a:rPr>
              <a:t>在幻灯片上拖动以绘制一个椭圆。</a:t>
            </a:r>
            <a:endParaRPr lang="zh-CN" altLang="en-US" baseline="0" noProof="0" dirty="0">
              <a:ea typeface="宋体" panose="02010600030101010101" pitchFamily="2" charset="-122"/>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zh-CN" altLang="en-US" baseline="0" noProof="0" dirty="0">
                <a:ea typeface="宋体" panose="02010600030101010101" pitchFamily="2" charset="-122"/>
              </a:rPr>
              <a:t>选择椭圆。 在“绘图工具”下的“格式”选项卡上的“大小”组中，向“高度”框中输入“</a:t>
            </a:r>
            <a:r>
              <a:rPr lang="en-US" altLang="zh-CN" baseline="0" noProof="0" dirty="0">
                <a:ea typeface="宋体" panose="02010600030101010101" pitchFamily="2" charset="-122"/>
              </a:rPr>
              <a:t>0.17””</a:t>
            </a:r>
            <a:r>
              <a:rPr lang="zh-CN" altLang="en-US" baseline="0" noProof="0" dirty="0">
                <a:ea typeface="宋体" panose="02010600030101010101" pitchFamily="2" charset="-122"/>
              </a:rPr>
              <a:t>，向“宽度”框中输入“</a:t>
            </a:r>
            <a:r>
              <a:rPr lang="en-US" altLang="zh-CN" baseline="0" noProof="0" dirty="0">
                <a:ea typeface="宋体" panose="02010600030101010101" pitchFamily="2" charset="-122"/>
              </a:rPr>
              <a:t>0.17””</a:t>
            </a:r>
            <a:r>
              <a:rPr lang="zh-CN" altLang="en-US" baseline="0" noProof="0" dirty="0">
                <a:ea typeface="宋体" panose="02010600030101010101" pitchFamily="2" charset="-122"/>
              </a:rPr>
              <a:t>。 </a:t>
            </a:r>
            <a:endParaRPr lang="zh-CN" altLang="en-US" baseline="0" noProof="0" dirty="0">
              <a:ea typeface="宋体" panose="02010600030101010101" pitchFamily="2" charset="-122"/>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zh-CN" altLang="en-US" baseline="0" noProof="0" dirty="0">
                <a:ea typeface="宋体" panose="02010600030101010101" pitchFamily="2" charset="-122"/>
              </a:rPr>
              <a:t>还是在“格式”选项卡中，在“形状样式”组中单击“形状填充”，然后在“主题颜色”下单击</a:t>
            </a:r>
            <a:r>
              <a:rPr lang="zh-CN" altLang="en-US" b="0" baseline="0" noProof="0" dirty="0">
                <a:ea typeface="宋体" panose="02010600030101010101" pitchFamily="2" charset="-122"/>
              </a:rPr>
              <a:t>“文本 </a:t>
            </a:r>
            <a:r>
              <a:rPr lang="en-US" altLang="zh-CN" b="0" baseline="0" noProof="0" dirty="0">
                <a:ea typeface="宋体" panose="02010600030101010101" pitchFamily="2" charset="-122"/>
              </a:rPr>
              <a:t>1</a:t>
            </a:r>
            <a:r>
              <a:rPr lang="zh-CN" altLang="en-US" b="0" baseline="0" noProof="0" dirty="0">
                <a:ea typeface="宋体" panose="02010600030101010101" pitchFamily="2" charset="-122"/>
              </a:rPr>
              <a:t>，浅黑色 </a:t>
            </a:r>
            <a:r>
              <a:rPr lang="en-US" altLang="zh-CN" b="0" baseline="0" noProof="0" dirty="0">
                <a:ea typeface="宋体" panose="02010600030101010101" pitchFamily="2" charset="-122"/>
              </a:rPr>
              <a:t>25%”</a:t>
            </a:r>
            <a:r>
              <a:rPr lang="zh-CN" altLang="en-US" baseline="0" noProof="0" dirty="0">
                <a:ea typeface="宋体" panose="02010600030101010101" pitchFamily="2" charset="-122"/>
              </a:rPr>
              <a:t>（第四行）。 </a:t>
            </a:r>
            <a:endParaRPr lang="zh-CN" altLang="en-US" baseline="0" noProof="0" dirty="0">
              <a:ea typeface="宋体" panose="02010600030101010101" pitchFamily="2" charset="-122"/>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defRPr/>
            </a:pPr>
            <a:r>
              <a:rPr lang="zh-CN" altLang="en-US" baseline="0" noProof="0" dirty="0">
                <a:ea typeface="宋体" panose="02010600030101010101" pitchFamily="2" charset="-122"/>
              </a:rPr>
              <a:t>还是在“格式”选项卡上，在“形状样式”组中单击“形状轮廓”，然后单击“无线条”。 </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在“开始”选项卡上的“绘图”组中，单击“形状”，然后在“基本形状”下单击“同心圆”。</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在幻灯片上拖动以绘制一个同心圆。</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选择同心圆。 在“绘图工具”下的“格式”选项卡上的“大小”组中，向“高度”框中输入“</a:t>
            </a:r>
            <a:r>
              <a:rPr lang="en-US" altLang="zh-CN" baseline="0" noProof="0" dirty="0">
                <a:ea typeface="宋体" panose="02010600030101010101" pitchFamily="2" charset="-122"/>
              </a:rPr>
              <a:t>0.25””</a:t>
            </a:r>
            <a:r>
              <a:rPr lang="zh-CN" altLang="en-US" baseline="0" noProof="0" dirty="0">
                <a:ea typeface="宋体" panose="02010600030101010101" pitchFamily="2" charset="-122"/>
              </a:rPr>
              <a:t>，向“宽度”框中输入“</a:t>
            </a:r>
            <a:r>
              <a:rPr lang="en-US" altLang="zh-CN" baseline="0" noProof="0" dirty="0">
                <a:ea typeface="宋体" panose="02010600030101010101" pitchFamily="2" charset="-122"/>
              </a:rPr>
              <a:t>0.25””</a:t>
            </a:r>
            <a:r>
              <a:rPr lang="zh-CN" altLang="en-US" baseline="0" noProof="0" dirty="0">
                <a:ea typeface="宋体" panose="02010600030101010101" pitchFamily="2" charset="-122"/>
              </a:rPr>
              <a:t>。</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还是在“格式”选项卡上，在“形状样式”组中单击“设置形状格式”对话框启动器。 在“设置形状格式”对话框中，单击左窗格中的“填充”。在“填充”窗格中，单击“渐变填充”，然后单击“预设颜色”旁边的按钮，再单击“银色”</a:t>
            </a:r>
            <a:r>
              <a:rPr lang="zh-CN" altLang="en-US" b="0" baseline="0" noProof="0" dirty="0">
                <a:ea typeface="宋体" panose="02010600030101010101" pitchFamily="2" charset="-122"/>
              </a:rPr>
              <a:t>（第五行）</a:t>
            </a:r>
            <a:r>
              <a:rPr lang="zh-CN" altLang="en-US" baseline="0" noProof="0" dirty="0">
                <a:ea typeface="宋体" panose="02010600030101010101" pitchFamily="2" charset="-122"/>
              </a:rPr>
              <a:t>。 </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还是在“设置形状格式”对话框中，单击左窗格中的“线条颜色”，然后在“线条颜色”窗格中单击“无线条”。</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还是在“设置形状格式</a:t>
            </a:r>
            <a:r>
              <a:rPr lang="zh-CN" altLang="en-US" b="1" baseline="0" noProof="0" dirty="0">
                <a:ea typeface="宋体" panose="02010600030101010101" pitchFamily="2" charset="-122"/>
              </a:rPr>
              <a:t>”</a:t>
            </a:r>
            <a:r>
              <a:rPr lang="zh-CN" altLang="en-US" baseline="0" noProof="0" dirty="0">
                <a:ea typeface="宋体" panose="02010600030101010101" pitchFamily="2" charset="-122"/>
              </a:rPr>
              <a:t>对话框中，单击左窗格中的“三维格式”，在“三维格式”窗格中的“棱台”下，单击“顶端对齐”，然后单击“圆形”</a:t>
            </a:r>
            <a:r>
              <a:rPr lang="zh-CN" altLang="en-US" b="0" baseline="0" noProof="0" dirty="0">
                <a:ea typeface="宋体" panose="02010600030101010101" pitchFamily="2" charset="-122"/>
              </a:rPr>
              <a:t>（第一行）</a:t>
            </a:r>
            <a:r>
              <a:rPr lang="zh-CN" altLang="en-US" baseline="0" noProof="0" dirty="0">
                <a:ea typeface="宋体" panose="02010600030101010101" pitchFamily="2" charset="-122"/>
              </a:rPr>
              <a:t>。</a:t>
            </a:r>
            <a:endParaRPr lang="zh-CN" altLang="en-US" baseline="0" noProof="0" dirty="0">
              <a:ea typeface="宋体" panose="02010600030101010101" pitchFamily="2" charset="-122"/>
            </a:endParaRPr>
          </a:p>
          <a:p>
            <a:pPr marL="228600" indent="-228600">
              <a:buFont typeface="+mj-lt"/>
              <a:buAutoNum type="arabicPeriod"/>
            </a:pPr>
            <a:r>
              <a:rPr lang="zh-CN" altLang="en-US" baseline="0" noProof="0" dirty="0">
                <a:ea typeface="宋体" panose="02010600030101010101" pitchFamily="2" charset="-122"/>
              </a:rPr>
              <a:t>按住 </a:t>
            </a:r>
            <a:r>
              <a:rPr lang="en-US" altLang="zh-CN" baseline="0" noProof="0" dirty="0">
                <a:ea typeface="宋体" panose="02010600030101010101" pitchFamily="2" charset="-122"/>
              </a:rPr>
              <a:t>Ctrl</a:t>
            </a:r>
            <a:r>
              <a:rPr lang="zh-CN" altLang="en-US" baseline="0" noProof="0" dirty="0">
                <a:ea typeface="宋体" panose="02010600030101010101" pitchFamily="2" charset="-122"/>
              </a:rPr>
              <a:t>，然后选择任意多边形、图片、小圆形和同心圆。在“开始”选项卡上的“绘图”组中，单击“排列”，指向“对齐”，然后执行以下操作：</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单击“对齐幻灯片”。</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单击“左右居中”。</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单击“上下居中”。</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还是在“开始”选项卡上，在“绘图”组中单击“形状”，然后在“基本形状”下单击“椭圆”。</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在幻灯片上拖动以绘制一个椭圆。</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选择椭圆。 在“绘图工具”下的“格式”选项卡上的“大小”组中，向“高度”框中输入“</a:t>
            </a:r>
            <a:r>
              <a:rPr lang="en-US" altLang="zh-CN" baseline="0" noProof="0" dirty="0">
                <a:ea typeface="宋体" panose="02010600030101010101" pitchFamily="2" charset="-122"/>
              </a:rPr>
              <a:t>0.65””</a:t>
            </a:r>
            <a:r>
              <a:rPr lang="zh-CN" altLang="en-US" baseline="0" noProof="0" dirty="0">
                <a:ea typeface="宋体" panose="02010600030101010101" pitchFamily="2" charset="-122"/>
              </a:rPr>
              <a:t>，向“宽度”框中输入“</a:t>
            </a:r>
            <a:r>
              <a:rPr lang="en-US" altLang="zh-CN" baseline="0" noProof="0" dirty="0">
                <a:ea typeface="宋体" panose="02010600030101010101" pitchFamily="2" charset="-122"/>
              </a:rPr>
              <a:t>0.65””</a:t>
            </a:r>
            <a:r>
              <a:rPr lang="zh-CN" altLang="en-US" baseline="0" noProof="0" dirty="0">
                <a:ea typeface="宋体" panose="02010600030101010101" pitchFamily="2" charset="-122"/>
              </a:rPr>
              <a:t>。 </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还是在“格式”选项卡上，在“形状样式”组中单击“设置形状格式”对话框启动器。 在“设置形状格式”对话框中，单击左窗格中的“填充”，在“填充”窗格中，单击“图片和纹理填充”，然后单击“纹理”旁边的按钮，再单击“再生纸”（第四行）。 </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选择任意多边形。 还是在“开始”选项卡上，在“剪贴板”组中单击“格式刷”，然后单击新椭圆。 </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将此圆置于任意多边形的上边缘的上方。 </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在“开始”选项卡上的“绘图”组中，单击“排列”，然后执行以下操作：</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在“排列对象”下，单击“置于底层”。</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指向“对齐”，然后单击“左右居中”。</a:t>
            </a:r>
            <a:endParaRPr lang="zh-CN" altLang="en-US" baseline="0" noProof="0" dirty="0">
              <a:ea typeface="宋体" panose="02010600030101010101" pitchFamily="2" charset="-122"/>
            </a:endParaRPr>
          </a:p>
          <a:p>
            <a:endParaRPr lang="zh-CN" altLang="en-US" baseline="0" noProof="0" dirty="0">
              <a:ea typeface="宋体" panose="02010600030101010101" pitchFamily="2" charset="-122"/>
            </a:endParaRPr>
          </a:p>
          <a:p>
            <a:r>
              <a:rPr lang="zh-CN" altLang="en-US" baseline="0" noProof="0" dirty="0">
                <a:ea typeface="宋体" panose="02010600030101010101" pitchFamily="2" charset="-122"/>
              </a:rPr>
              <a:t>若要重现此幻灯片上的动画效果，请执行以下操作：</a:t>
            </a:r>
            <a:endParaRPr lang="zh-CN" altLang="en-US" noProof="0" dirty="0">
              <a:ea typeface="宋体" panose="02010600030101010101" pitchFamily="2" charset="-122"/>
            </a:endParaRPr>
          </a:p>
          <a:p>
            <a:pPr marL="228600" indent="-228600">
              <a:buFont typeface="+mj-lt"/>
              <a:buAutoNum type="arabicPeriod"/>
            </a:pPr>
            <a:r>
              <a:rPr lang="zh-CN" altLang="en-US" noProof="0" dirty="0">
                <a:ea typeface="宋体" panose="02010600030101010101" pitchFamily="2" charset="-122"/>
              </a:rPr>
              <a:t>选择图片。 在“动画”选项卡上的“高级动画”组中，单击“添加动画”</a:t>
            </a:r>
            <a:r>
              <a:rPr lang="en-US" altLang="zh-CN" noProof="0" dirty="0">
                <a:ea typeface="宋体" panose="02010600030101010101" pitchFamily="2" charset="-122"/>
              </a:rPr>
              <a:t>,</a:t>
            </a:r>
            <a:r>
              <a:rPr lang="zh-CN" altLang="en-US" baseline="0" noProof="0" dirty="0">
                <a:ea typeface="宋体" panose="02010600030101010101" pitchFamily="2" charset="-122"/>
              </a:rPr>
              <a:t>，然后在“强调效果”下单击“旋转”。</a:t>
            </a:r>
            <a:endParaRPr lang="zh-CN" altLang="en-US" baseline="0" noProof="0" dirty="0">
              <a:ea typeface="宋体" panose="02010600030101010101" pitchFamily="2" charset="-122"/>
            </a:endParaRPr>
          </a:p>
          <a:p>
            <a:pPr marL="228600" indent="-228600">
              <a:buFont typeface="+mj-lt"/>
              <a:buAutoNum type="arabicPeriod"/>
            </a:pPr>
            <a:r>
              <a:rPr lang="zh-CN" altLang="en-US" noProof="0" dirty="0">
                <a:ea typeface="宋体" panose="02010600030101010101" pitchFamily="2" charset="-122"/>
              </a:rPr>
              <a:t>还是在“动画”选项卡上，在“动画”组中单击“显示其他效果选项”</a:t>
            </a:r>
            <a:r>
              <a:rPr lang="zh-CN" altLang="en-US" baseline="0" noProof="0" dirty="0">
                <a:ea typeface="宋体" panose="02010600030101010101" pitchFamily="2" charset="-122"/>
              </a:rPr>
              <a:t>对话框启动器。在“旋转”对话框中的“效果”选项卡上，执行以下操作：</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在“平滑开始”框中，输入“</a:t>
            </a:r>
            <a:r>
              <a:rPr lang="en-US" altLang="zh-CN" baseline="0" noProof="0" dirty="0">
                <a:ea typeface="宋体" panose="02010600030101010101" pitchFamily="2" charset="-122"/>
              </a:rPr>
              <a:t>5 </a:t>
            </a:r>
            <a:r>
              <a:rPr lang="zh-CN" altLang="en-US" baseline="0" noProof="0" dirty="0">
                <a:ea typeface="宋体" panose="02010600030101010101" pitchFamily="2" charset="-122"/>
              </a:rPr>
              <a:t>秒”。</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在“平滑结束”框中，输入“</a:t>
            </a:r>
            <a:r>
              <a:rPr lang="en-US" altLang="zh-CN" baseline="0" noProof="0" dirty="0">
                <a:ea typeface="宋体" panose="02010600030101010101" pitchFamily="2" charset="-122"/>
              </a:rPr>
              <a:t>5 </a:t>
            </a:r>
            <a:r>
              <a:rPr lang="zh-CN" altLang="en-US" baseline="0" noProof="0" dirty="0">
                <a:ea typeface="宋体" panose="02010600030101010101" pitchFamily="2" charset="-122"/>
              </a:rPr>
              <a:t>秒”。</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还是在“旋转”对话框中，单击“计时”选项卡，然后执行以下操作：</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在“开始”列表中，选择“与上一动画同时”。</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在“持续时间”框中，输入“</a:t>
            </a:r>
            <a:r>
              <a:rPr lang="en-US" altLang="zh-CN" baseline="0" noProof="0" dirty="0">
                <a:ea typeface="宋体" panose="02010600030101010101" pitchFamily="2" charset="-122"/>
              </a:rPr>
              <a:t>20 </a:t>
            </a:r>
            <a:r>
              <a:rPr lang="zh-CN" altLang="en-US" baseline="0" noProof="0" dirty="0">
                <a:ea typeface="宋体" panose="02010600030101010101" pitchFamily="2" charset="-122"/>
              </a:rPr>
              <a:t>秒”。</a:t>
            </a:r>
            <a:endParaRPr lang="zh-CN" altLang="en-US" baseline="0" noProof="0" dirty="0">
              <a:ea typeface="宋体" panose="02010600030101010101" pitchFamily="2" charset="-122"/>
            </a:endParaRPr>
          </a:p>
          <a:p>
            <a:pPr marL="228600" lvl="0" indent="-228600">
              <a:buFont typeface="+mj-lt"/>
              <a:buAutoNum type="arabicPeriod"/>
            </a:pPr>
            <a:r>
              <a:rPr lang="zh-CN" altLang="en-US" noProof="0" dirty="0">
                <a:ea typeface="宋体" panose="02010600030101010101" pitchFamily="2" charset="-122"/>
              </a:rPr>
              <a:t>在任意多边形的</a:t>
            </a:r>
            <a:r>
              <a:rPr lang="zh-CN" altLang="en-US" baseline="0" noProof="0" dirty="0">
                <a:ea typeface="宋体" panose="02010600030101010101" pitchFamily="2" charset="-122"/>
              </a:rPr>
              <a:t>上边缘选择小椭圆。 在“动画”选项卡上的“高级动画”组中，单击“添加动画”，然后在“动作路径”下单击“形状”。</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在幻灯片上拖动动作路径的底部、左侧和右侧，使其与任意多边形的内边缘相匹配。</a:t>
            </a:r>
            <a:endParaRPr lang="zh-CN" altLang="en-US" noProof="0" dirty="0">
              <a:ea typeface="宋体" panose="02010600030101010101" pitchFamily="2" charset="-122"/>
            </a:endParaRPr>
          </a:p>
          <a:p>
            <a:pPr marL="228600" indent="-228600">
              <a:buFont typeface="+mj-lt"/>
              <a:buAutoNum type="arabicPeriod"/>
            </a:pPr>
            <a:r>
              <a:rPr lang="zh-CN" altLang="en-US" noProof="0" dirty="0">
                <a:ea typeface="宋体" panose="02010600030101010101" pitchFamily="2" charset="-122"/>
              </a:rPr>
              <a:t>还是在“动画”选项卡上，在“动画”组中单击“显示其他效果选项”</a:t>
            </a:r>
            <a:r>
              <a:rPr lang="zh-CN" altLang="en-US" baseline="0" noProof="0" dirty="0">
                <a:ea typeface="宋体" panose="02010600030101010101" pitchFamily="2" charset="-122"/>
              </a:rPr>
              <a:t>对话框启动器。在“圆形”对话框中的“效果”选项卡上，执行以下操作：</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在“平滑开始”框中，输入“</a:t>
            </a:r>
            <a:r>
              <a:rPr lang="en-US" altLang="zh-CN" baseline="0" noProof="0" dirty="0">
                <a:ea typeface="宋体" panose="02010600030101010101" pitchFamily="2" charset="-122"/>
              </a:rPr>
              <a:t>5 </a:t>
            </a:r>
            <a:r>
              <a:rPr lang="zh-CN" altLang="en-US" baseline="0" noProof="0" dirty="0">
                <a:ea typeface="宋体" panose="02010600030101010101" pitchFamily="2" charset="-122"/>
              </a:rPr>
              <a:t>秒”。</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在“平滑结束”框中，输入“</a:t>
            </a:r>
            <a:r>
              <a:rPr lang="en-US" altLang="zh-CN" baseline="0" noProof="0" dirty="0">
                <a:ea typeface="宋体" panose="02010600030101010101" pitchFamily="2" charset="-122"/>
              </a:rPr>
              <a:t>5 </a:t>
            </a:r>
            <a:r>
              <a:rPr lang="zh-CN" altLang="en-US" baseline="0" noProof="0" dirty="0">
                <a:ea typeface="宋体" panose="02010600030101010101" pitchFamily="2" charset="-122"/>
              </a:rPr>
              <a:t>秒”。</a:t>
            </a:r>
            <a:endParaRPr lang="zh-CN" altLang="en-US" baseline="0" noProof="0" dirty="0">
              <a:ea typeface="宋体" panose="02010600030101010101" pitchFamily="2" charset="-122"/>
            </a:endParaRPr>
          </a:p>
          <a:p>
            <a:pPr marL="228600" lvl="0" indent="-228600">
              <a:buFont typeface="+mj-lt"/>
              <a:buAutoNum type="arabicPeriod"/>
            </a:pPr>
            <a:r>
              <a:rPr lang="zh-CN" altLang="en-US" baseline="0" noProof="0" dirty="0">
                <a:ea typeface="宋体" panose="02010600030101010101" pitchFamily="2" charset="-122"/>
              </a:rPr>
              <a:t>还是在“旋转”对话框中，单击“计时”选项卡，然后执行以下操作：</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在“开始”列表中，选择“与上一动画同时”。</a:t>
            </a:r>
            <a:endParaRPr lang="zh-CN" altLang="en-US" baseline="0" noProof="0" dirty="0">
              <a:ea typeface="宋体" panose="02010600030101010101" pitchFamily="2" charset="-122"/>
            </a:endParaRPr>
          </a:p>
          <a:p>
            <a:pPr marL="685800" lvl="1" indent="-228600">
              <a:buFont typeface="+mj-lt"/>
              <a:buAutoNum type="arabicPeriod"/>
            </a:pPr>
            <a:r>
              <a:rPr lang="zh-CN" altLang="en-US" baseline="0" noProof="0" dirty="0">
                <a:ea typeface="宋体" panose="02010600030101010101" pitchFamily="2" charset="-122"/>
              </a:rPr>
              <a:t>在“持续时间”框中，输入“</a:t>
            </a:r>
            <a:r>
              <a:rPr lang="en-US" altLang="zh-CN" baseline="0" noProof="0" dirty="0">
                <a:ea typeface="宋体" panose="02010600030101010101" pitchFamily="2" charset="-122"/>
              </a:rPr>
              <a:t>20 </a:t>
            </a:r>
            <a:r>
              <a:rPr lang="zh-CN" altLang="en-US" baseline="0" noProof="0" dirty="0">
                <a:ea typeface="宋体" panose="02010600030101010101" pitchFamily="2" charset="-122"/>
              </a:rPr>
              <a:t>秒”。</a:t>
            </a:r>
            <a:endParaRPr lang="zh-CN" altLang="en-US" baseline="0" noProof="0" dirty="0">
              <a:ea typeface="宋体" panose="02010600030101010101" pitchFamily="2" charset="-122"/>
            </a:endParaRPr>
          </a:p>
          <a:p>
            <a:endParaRPr lang="zh-CN" altLang="en-US" baseline="0" noProof="0" dirty="0">
              <a:ea typeface="宋体" panose="02010600030101010101" pitchFamily="2" charset="-122"/>
            </a:endParaRPr>
          </a:p>
          <a:p>
            <a:r>
              <a:rPr lang="zh-CN" altLang="en-US" baseline="0" noProof="0" dirty="0">
                <a:ea typeface="宋体" panose="02010600030101010101" pitchFamily="2" charset="-122"/>
              </a:rPr>
              <a:t>若要重现此幻灯片上的背景效果，请执行以下操作：</a:t>
            </a:r>
            <a:endParaRPr lang="zh-CN" altLang="en-US" baseline="0" noProof="0" dirty="0">
              <a:ea typeface="宋体" panose="02010600030101010101" pitchFamily="2" charset="-122"/>
            </a:endParaRPr>
          </a:p>
          <a:p>
            <a:r>
              <a:rPr lang="zh-CN" altLang="en-US" baseline="0" noProof="0" dirty="0">
                <a:ea typeface="宋体" panose="02010600030101010101" pitchFamily="2" charset="-122"/>
              </a:rPr>
              <a:t>在“设计”选项卡上的“背景”组中，单击“背景样式”，然后单击“样式 </a:t>
            </a:r>
            <a:r>
              <a:rPr lang="en-US" altLang="zh-CN" baseline="0" noProof="0" dirty="0">
                <a:ea typeface="宋体" panose="02010600030101010101" pitchFamily="2" charset="-122"/>
              </a:rPr>
              <a:t>9”</a:t>
            </a:r>
            <a:r>
              <a:rPr lang="zh-CN" altLang="en-US" b="1" baseline="0" noProof="0" dirty="0">
                <a:ea typeface="宋体" panose="02010600030101010101" pitchFamily="2" charset="-122"/>
              </a:rPr>
              <a:t>。</a:t>
            </a:r>
            <a:endParaRPr lang="zh-CN" altLang="en-US" b="1" baseline="0" noProof="0" dirty="0">
              <a:ea typeface="宋体" panose="02010600030101010101" pitchFamily="2" charset="-122"/>
            </a:endParaRPr>
          </a:p>
          <a:p>
            <a:endParaRPr lang="zh-CN" altLang="en-US" noProof="0" dirty="0">
              <a:ea typeface="宋体" panose="02010600030101010101" pitchFamily="2" charset="-122"/>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defRPr/>
            </a:pPr>
            <a:endParaRPr lang="zh-CN" altLang="en-US" noProof="0" dirty="0">
              <a:ea typeface="宋体" panose="02010600030101010101" pitchFamily="2" charset="-122"/>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D18605C-6FF0-4909-92D7-A9C6F11DB5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61BEF0D-F0BB-DE4B-95CE-6DB70DBA9567}" type="datetimeFigureOut">
              <a:rPr lang="en-US" smtClean="0"/>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61BEF0D-F0BB-DE4B-95CE-6DB70DBA9567}" type="datetimeFigureOut">
              <a:rPr lang="en-US" smtClean="0"/>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1BEF0D-F0BB-DE4B-95CE-6DB70DBA9567}" type="datetimeFigureOut">
              <a:rPr lang="en-US" smtClean="0"/>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3" Type="http://schemas.openxmlformats.org/officeDocument/2006/relationships/theme" Target="../theme/theme2.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17.emf"/><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8.emf"/><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1.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2.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3.emf"/></Relationships>
</file>

<file path=ppt/slides/_rels/slide29.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9.xml"/><Relationship Id="rId7" Type="http://schemas.openxmlformats.org/officeDocument/2006/relationships/image" Target="../media/image36.wmf"/><Relationship Id="rId6" Type="http://schemas.openxmlformats.org/officeDocument/2006/relationships/oleObject" Target="../embeddings/oleObject3.bin"/><Relationship Id="rId5" Type="http://schemas.openxmlformats.org/officeDocument/2006/relationships/image" Target="../media/image35.wmf"/><Relationship Id="rId4" Type="http://schemas.openxmlformats.org/officeDocument/2006/relationships/oleObject" Target="../embeddings/oleObject2.bin"/><Relationship Id="rId3" Type="http://schemas.openxmlformats.org/officeDocument/2006/relationships/image" Target="../media/image34.wmf"/><Relationship Id="rId2" Type="http://schemas.openxmlformats.org/officeDocument/2006/relationships/oleObject" Target="../embeddings/oleObject1.bin"/><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wmf"/><Relationship Id="rId7" Type="http://schemas.openxmlformats.org/officeDocument/2006/relationships/oleObject" Target="../embeddings/oleObject5.bin"/><Relationship Id="rId6" Type="http://schemas.openxmlformats.org/officeDocument/2006/relationships/image" Target="../media/image38.png"/><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7.wmf"/><Relationship Id="rId2" Type="http://schemas.openxmlformats.org/officeDocument/2006/relationships/oleObject" Target="../embeddings/oleObject4.bin"/><Relationship Id="rId11" Type="http://schemas.openxmlformats.org/officeDocument/2006/relationships/vmlDrawing" Target="../drawings/vmlDrawing2.vml"/><Relationship Id="rId10" Type="http://schemas.openxmlformats.org/officeDocument/2006/relationships/slideLayout" Target="../slideLayouts/slideLayout19.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9.xml"/><Relationship Id="rId6" Type="http://schemas.openxmlformats.org/officeDocument/2006/relationships/image" Target="../media/image36.wmf"/><Relationship Id="rId5" Type="http://schemas.openxmlformats.org/officeDocument/2006/relationships/oleObject" Target="../embeddings/oleObject7.bin"/><Relationship Id="rId4" Type="http://schemas.openxmlformats.org/officeDocument/2006/relationships/image" Target="../media/image35.wmf"/><Relationship Id="rId3" Type="http://schemas.openxmlformats.org/officeDocument/2006/relationships/oleObject" Target="../embeddings/oleObject6.bin"/><Relationship Id="rId2" Type="http://schemas.openxmlformats.org/officeDocument/2006/relationships/image" Target="../media/image45.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9.xml"/><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wmf"/><Relationship Id="rId4" Type="http://schemas.openxmlformats.org/officeDocument/2006/relationships/oleObject" Target="../embeddings/oleObject9.bin"/><Relationship Id="rId3" Type="http://schemas.openxmlformats.org/officeDocument/2006/relationships/image" Target="../media/image46.wmf"/><Relationship Id="rId2" Type="http://schemas.openxmlformats.org/officeDocument/2006/relationships/oleObject" Target="../embeddings/oleObject8.bin"/><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9.xml"/><Relationship Id="rId6" Type="http://schemas.openxmlformats.org/officeDocument/2006/relationships/image" Target="../media/image52.wmf"/><Relationship Id="rId5" Type="http://schemas.openxmlformats.org/officeDocument/2006/relationships/oleObject" Target="../embeddings/oleObject10.bin"/><Relationship Id="rId4" Type="http://schemas.openxmlformats.org/officeDocument/2006/relationships/image" Target="../media/image51.png"/><Relationship Id="rId3" Type="http://schemas.openxmlformats.org/officeDocument/2006/relationships/image" Target="../media/image42.png"/><Relationship Id="rId2" Type="http://schemas.openxmlformats.org/officeDocument/2006/relationships/image" Target="../media/image50.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44.png"/><Relationship Id="rId2" Type="http://schemas.openxmlformats.org/officeDocument/2006/relationships/image" Target="../media/image53.png"/><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9.xml"/><Relationship Id="rId6" Type="http://schemas.openxmlformats.org/officeDocument/2006/relationships/image" Target="../media/image36.wmf"/><Relationship Id="rId5" Type="http://schemas.openxmlformats.org/officeDocument/2006/relationships/oleObject" Target="../embeddings/oleObject12.bin"/><Relationship Id="rId4" Type="http://schemas.openxmlformats.org/officeDocument/2006/relationships/image" Target="../media/image35.wmf"/><Relationship Id="rId3" Type="http://schemas.openxmlformats.org/officeDocument/2006/relationships/oleObject" Target="../embeddings/oleObject11.bin"/><Relationship Id="rId2" Type="http://schemas.openxmlformats.org/officeDocument/2006/relationships/image" Target="../media/image54.png"/><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p:cNvSpPr txBox="1"/>
              <p:nvPr/>
            </p:nvSpPr>
            <p:spPr>
              <a:xfrm>
                <a:off x="1696053" y="1767007"/>
                <a:ext cx="8591550" cy="1661993"/>
              </a:xfrm>
              <a:prstGeom prst="rect">
                <a:avLst/>
              </a:prstGeom>
              <a:noFill/>
            </p:spPr>
            <p:txBody>
              <a:bodyPr wrap="square" rtlCol="0">
                <a:spAutoFit/>
              </a:bodyPr>
              <a:lstStyle/>
              <a:p>
                <a:pPr algn="ctr"/>
                <a:r>
                  <a:rPr lang="zh-CN" altLang="en-US" sz="5400" b="1" dirty="0">
                    <a:solidFill>
                      <a:schemeClr val="tx1"/>
                    </a:solidFill>
                    <a:latin typeface="+mj-ea"/>
                    <a:ea typeface="+mj-ea"/>
                  </a:rPr>
                  <a:t>单纯形法的进一步讨论</a:t>
                </a:r>
                <a:endParaRPr lang="en-US" altLang="zh-CN" sz="5400" b="1" dirty="0">
                  <a:solidFill>
                    <a:schemeClr val="tx1"/>
                  </a:solidFill>
                  <a:latin typeface="+mj-ea"/>
                  <a:ea typeface="+mj-ea"/>
                </a:endParaRPr>
              </a:p>
              <a:p>
                <a:pPr algn="ctr"/>
                <a:r>
                  <a:rPr lang="zh-CN" altLang="en-US" sz="4800" b="1" dirty="0">
                    <a:solidFill>
                      <a:schemeClr val="tx1"/>
                    </a:solidFill>
                    <a:latin typeface="+mj-ea"/>
                    <a:ea typeface="+mj-ea"/>
                  </a:rPr>
                  <a:t>大</a:t>
                </a:r>
                <a14:m>
                  <m:oMath xmlns:m="http://schemas.openxmlformats.org/officeDocument/2006/math">
                    <m:r>
                      <a:rPr lang="en-US" altLang="zh-CN" sz="4800" b="1" i="1" dirty="0" smtClean="0">
                        <a:solidFill>
                          <a:schemeClr val="tx1"/>
                        </a:solidFill>
                        <a:latin typeface="Cambria Math" panose="02040503050406030204" pitchFamily="18" charset="0"/>
                        <a:ea typeface="+mj-ea"/>
                      </a:rPr>
                      <m:t>𝑴</m:t>
                    </m:r>
                  </m:oMath>
                </a14:m>
                <a:r>
                  <a:rPr lang="zh-CN" altLang="en-US" sz="4800" b="1" dirty="0">
                    <a:solidFill>
                      <a:schemeClr val="tx1"/>
                    </a:solidFill>
                    <a:latin typeface="+mj-ea"/>
                    <a:ea typeface="+mj-ea"/>
                  </a:rPr>
                  <a:t>法和两阶段法</a:t>
                </a:r>
                <a:endParaRPr lang="zh-CN" altLang="en-US" sz="4800" b="1" dirty="0">
                  <a:latin typeface="+mj-ea"/>
                  <a:ea typeface="+mj-ea"/>
                </a:endParaRPr>
              </a:p>
            </p:txBody>
          </p:sp>
        </mc:Choice>
        <mc:Fallback>
          <p:sp>
            <p:nvSpPr>
              <p:cNvPr id="3" name="文本框 2"/>
              <p:cNvSpPr txBox="1">
                <a:spLocks noRot="1" noChangeAspect="1" noMove="1" noResize="1" noEditPoints="1" noAdjustHandles="1" noChangeArrowheads="1" noChangeShapeType="1" noTextEdit="1"/>
              </p:cNvSpPr>
              <p:nvPr/>
            </p:nvSpPr>
            <p:spPr>
              <a:xfrm>
                <a:off x="1696053" y="1767007"/>
                <a:ext cx="8591550" cy="1661993"/>
              </a:xfrm>
              <a:prstGeom prst="rect">
                <a:avLst/>
              </a:prstGeom>
              <a:blipFill rotWithShape="1">
                <a:blip r:embed="rId1"/>
                <a:stretch>
                  <a:fillRect l="-7" t="-26" r="7"/>
                </a:stretch>
              </a:blipFill>
            </p:spPr>
            <p:txBody>
              <a:bodyPr/>
              <a:lstStyle/>
              <a:p>
                <a:r>
                  <a:rPr lang="zh-CN" altLang="en-US">
                    <a:noFill/>
                  </a:rPr>
                  <a:t> </a:t>
                </a:r>
              </a:p>
            </p:txBody>
          </p:sp>
        </mc:Fallback>
      </mc:AlternateContent>
      <p:sp>
        <p:nvSpPr>
          <p:cNvPr id="4" name="文本框 3"/>
          <p:cNvSpPr txBox="1"/>
          <p:nvPr/>
        </p:nvSpPr>
        <p:spPr>
          <a:xfrm>
            <a:off x="3033712" y="4317154"/>
            <a:ext cx="6124575" cy="923330"/>
          </a:xfrm>
          <a:prstGeom prst="rect">
            <a:avLst/>
          </a:prstGeom>
          <a:noFill/>
        </p:spPr>
        <p:txBody>
          <a:bodyPr wrap="square" rtlCol="0">
            <a:spAutoFit/>
          </a:bodyPr>
          <a:lstStyle/>
          <a:p>
            <a:pPr algn="ctr"/>
            <a:r>
              <a:rPr lang="zh-CN" altLang="en-US" b="1" dirty="0">
                <a:latin typeface="+mj-ea"/>
                <a:ea typeface="+mj-ea"/>
              </a:rPr>
              <a:t>主讲人：康凯 姚兴元 </a:t>
            </a:r>
            <a:endParaRPr lang="en-US" altLang="zh-CN" b="1" dirty="0">
              <a:latin typeface="+mj-ea"/>
              <a:ea typeface="+mj-ea"/>
            </a:endParaRPr>
          </a:p>
          <a:p>
            <a:pPr algn="ctr"/>
            <a:r>
              <a:rPr lang="zh-CN" altLang="en-US" b="1" dirty="0">
                <a:latin typeface="+mj-ea"/>
                <a:ea typeface="+mj-ea"/>
              </a:rPr>
              <a:t>其他成员：张岳 张华庆 史元浩 徐赞 刘邢业 朱婧菡 赵贺农 管慧杰</a:t>
            </a:r>
            <a:endParaRPr lang="zh-CN" altLang="en-US" b="1"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accent1">
                <a:lumMod val="40000"/>
                <a:lumOff val="60000"/>
              </a:schemeClr>
            </a:gs>
          </a:gsLst>
          <a:lin ang="5400000" scaled="0"/>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2405849" y="736847"/>
                <a:ext cx="5690587" cy="646331"/>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3.3</a:t>
                </a:r>
                <a:r>
                  <a:rPr lang="zh-CN" altLang="en-US" sz="3600" b="1" dirty="0">
                    <a:latin typeface="宋体" panose="02010600030101010101" pitchFamily="2" charset="-122"/>
                    <a:ea typeface="宋体" panose="02010600030101010101" pitchFamily="2" charset="-122"/>
                  </a:rPr>
                  <a:t>大</a:t>
                </a:r>
                <a14:m>
                  <m:oMath xmlns:m="http://schemas.openxmlformats.org/officeDocument/2006/math">
                    <m:r>
                      <a:rPr lang="en-US" altLang="zh-CN" sz="3600" b="1" i="1" dirty="0" smtClean="0">
                        <a:latin typeface="Cambria Math" panose="02040503050406030204" pitchFamily="18" charset="0"/>
                        <a:ea typeface="宋体" panose="02010600030101010101" pitchFamily="2" charset="-122"/>
                      </a:rPr>
                      <m:t>𝑴</m:t>
                    </m:r>
                  </m:oMath>
                </a14:m>
                <a:r>
                  <a:rPr lang="zh-CN" altLang="en-US" sz="3600" b="1" dirty="0">
                    <a:latin typeface="宋体" panose="02010600030101010101" pitchFamily="2" charset="-122"/>
                    <a:ea typeface="宋体" panose="02010600030101010101" pitchFamily="2" charset="-122"/>
                  </a:rPr>
                  <a:t>法步骤</a:t>
                </a:r>
                <a:endParaRPr lang="zh-CN" altLang="en-US" sz="3600" b="1" dirty="0">
                  <a:latin typeface="宋体" panose="02010600030101010101" pitchFamily="2" charset="-122"/>
                  <a:ea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2405849" y="736847"/>
                <a:ext cx="5690587" cy="646331"/>
              </a:xfrm>
              <a:prstGeom prst="rect">
                <a:avLst/>
              </a:prstGeom>
              <a:blipFill rotWithShape="1">
                <a:blip r:embed="rId1"/>
                <a:stretch>
                  <a:fillRect l="-8" t="-38" r="3" b="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2405849" y="1720840"/>
                <a:ext cx="8582717" cy="3416320"/>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Step 1 </a:t>
                </a:r>
                <a:r>
                  <a:rPr lang="zh-CN" altLang="en-US" sz="2400" dirty="0">
                    <a:latin typeface="宋体" panose="02010600030101010101" pitchFamily="2" charset="-122"/>
                    <a:ea typeface="宋体" panose="02010600030101010101" pitchFamily="2" charset="-122"/>
                  </a:rPr>
                  <a:t>将线性规划问题转化为标准型；</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Step 2 </a:t>
                </a:r>
                <a:r>
                  <a:rPr lang="zh-CN" altLang="en-US" sz="2400" dirty="0">
                    <a:latin typeface="宋体" panose="02010600030101010101" pitchFamily="2" charset="-122"/>
                    <a:ea typeface="宋体" panose="02010600030101010101" pitchFamily="2" charset="-122"/>
                  </a:rPr>
                  <a:t>添加人工变量，当目标函数为</a:t>
                </a:r>
                <a14:m>
                  <m:oMath xmlns:m="http://schemas.openxmlformats.org/officeDocument/2006/math">
                    <m:r>
                      <a:rPr lang="en-US" altLang="zh-CN" sz="2400" i="1" dirty="0" smtClean="0">
                        <a:latin typeface="Cambria Math" panose="02040503050406030204" pitchFamily="18" charset="0"/>
                      </a:rPr>
                      <m:t>𝑚𝑖𝑛</m:t>
                    </m:r>
                    <m:r>
                      <a:rPr lang="zh-CN" altLang="en-US" sz="2400" i="1" dirty="0"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时其后加</a:t>
                </a:r>
                <a14:m>
                  <m:oMath xmlns:m="http://schemas.openxmlformats.org/officeDocument/2006/math">
                    <m:r>
                      <a:rPr lang="en-US" altLang="zh-CN" sz="2400" i="1">
                        <a:latin typeface="Cambria Math" panose="02040503050406030204" pitchFamily="18" charset="0"/>
                      </a:rPr>
                      <m:t>𝑀</m:t>
                    </m:r>
                    <m:nary>
                      <m:naryPr>
                        <m:chr m:val="∑"/>
                        <m:subHide m:val="on"/>
                        <m:supHide m:val="on"/>
                        <m:ctrlPr>
                          <a:rPr lang="en-US" altLang="zh-CN" sz="2400" i="1">
                            <a:latin typeface="Cambria Math" panose="02040503050406030204" pitchFamily="18" charset="0"/>
                          </a:rPr>
                        </m:ctrlPr>
                      </m:naryP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e>
                    </m:nary>
                  </m:oMath>
                </a14:m>
                <a:r>
                  <a:rPr lang="zh-CN" altLang="en-US" sz="2400" dirty="0">
                    <a:latin typeface="宋体" panose="02010600030101010101" pitchFamily="2" charset="-122"/>
                    <a:ea typeface="宋体" panose="02010600030101010101" pitchFamily="2" charset="-122"/>
                  </a:rPr>
                  <a:t>，当目标函数为</a:t>
                </a:r>
                <a14:m>
                  <m:oMath xmlns:m="http://schemas.openxmlformats.org/officeDocument/2006/math">
                    <m:r>
                      <a:rPr lang="en-US" altLang="zh-CN" sz="2400" i="1" dirty="0" smtClean="0">
                        <a:latin typeface="Cambria Math" panose="02040503050406030204" pitchFamily="18" charset="0"/>
                      </a:rPr>
                      <m:t>𝑚𝑎𝑥</m:t>
                    </m:r>
                    <m:r>
                      <a:rPr lang="zh-CN" altLang="en-US" sz="2400" i="1" dirty="0"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时其后加</a:t>
                </a:r>
                <a14:m>
                  <m:oMath xmlns:m="http://schemas.openxmlformats.org/officeDocument/2006/math">
                    <m:r>
                      <a:rPr lang="en-US" altLang="zh-CN" sz="2400" b="0" i="0" smtClean="0">
                        <a:latin typeface="Cambria Math" panose="02040503050406030204" pitchFamily="18" charset="0"/>
                      </a:rPr>
                      <m:t>−</m:t>
                    </m:r>
                    <m:r>
                      <a:rPr lang="en-US" altLang="zh-CN" sz="2400" i="1">
                        <a:latin typeface="Cambria Math" panose="02040503050406030204" pitchFamily="18" charset="0"/>
                      </a:rPr>
                      <m:t>𝑀</m:t>
                    </m:r>
                    <m:nary>
                      <m:naryPr>
                        <m:chr m:val="∑"/>
                        <m:subHide m:val="on"/>
                        <m:supHide m:val="on"/>
                        <m:ctrlPr>
                          <a:rPr lang="en-US" altLang="zh-CN" sz="2400" i="1">
                            <a:latin typeface="Cambria Math" panose="02040503050406030204" pitchFamily="18" charset="0"/>
                          </a:rPr>
                        </m:ctrlPr>
                      </m:naryP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e>
                    </m:nary>
                  </m:oMath>
                </a14:m>
                <a:endParaRPr lang="en-US" altLang="zh-CN" sz="2400" dirty="0">
                  <a:latin typeface="宋体" panose="02010600030101010101" pitchFamily="2" charset="-122"/>
                  <a:ea typeface="宋体" panose="02010600030101010101" pitchFamily="2" charset="-122"/>
                </a:endParaRPr>
              </a:p>
              <a:p>
                <a:pPr lvl="0"/>
                <a:r>
                  <a:rPr lang="en-US" altLang="zh-CN" sz="2400" dirty="0">
                    <a:solidFill>
                      <a:prstClr val="black"/>
                    </a:solidFill>
                    <a:latin typeface="宋体" panose="02010600030101010101" pitchFamily="2" charset="-122"/>
                    <a:ea typeface="宋体" panose="02010600030101010101" pitchFamily="2" charset="-122"/>
                  </a:rPr>
                  <a:t>Step 3 </a:t>
                </a:r>
                <a:r>
                  <a:rPr lang="zh-CN" altLang="en-US" sz="2400" dirty="0">
                    <a:solidFill>
                      <a:prstClr val="black"/>
                    </a:solidFill>
                    <a:latin typeface="宋体" panose="02010600030101010101" pitchFamily="2" charset="-122"/>
                    <a:ea typeface="宋体" panose="02010600030101010101" pitchFamily="2" charset="-122"/>
                  </a:rPr>
                  <a:t>用单纯形法求解新的线性规划问题</a:t>
                </a:r>
                <a:endParaRPr lang="en-US" altLang="zh-CN" sz="2400" dirty="0">
                  <a:solidFill>
                    <a:prstClr val="black"/>
                  </a:solidFill>
                  <a:latin typeface="宋体" panose="02010600030101010101" pitchFamily="2" charset="-122"/>
                  <a:ea typeface="宋体" panose="02010600030101010101" pitchFamily="2" charset="-122"/>
                </a:endParaRPr>
              </a:p>
              <a:p>
                <a:pPr lvl="0"/>
                <a:endParaRPr lang="en-US" altLang="zh-CN" sz="2400" dirty="0">
                  <a:solidFill>
                    <a:prstClr val="black"/>
                  </a:solidFill>
                  <a:latin typeface="宋体" panose="02010600030101010101" pitchFamily="2" charset="-122"/>
                  <a:ea typeface="宋体" panose="02010600030101010101" pitchFamily="2" charset="-122"/>
                </a:endParaRPr>
              </a:p>
              <a:p>
                <a:pPr lvl="0"/>
                <a:r>
                  <a:rPr lang="zh-CN" altLang="en-US" sz="2400" dirty="0">
                    <a:solidFill>
                      <a:prstClr val="black"/>
                    </a:solidFill>
                    <a:latin typeface="宋体" panose="02010600030101010101" pitchFamily="2" charset="-122"/>
                    <a:ea typeface="宋体" panose="02010600030101010101" pitchFamily="2" charset="-122"/>
                  </a:rPr>
                  <a:t>如果</a:t>
                </a:r>
                <a14:m>
                  <m:oMath xmlns:m="http://schemas.openxmlformats.org/officeDocument/2006/math">
                    <m:r>
                      <a:rPr lang="zh-CN" altLang="en-US" sz="2400" i="1">
                        <a:solidFill>
                          <a:prstClr val="black"/>
                        </a:solidFill>
                        <a:latin typeface="Cambria Math" panose="02040503050406030204" pitchFamily="18" charset="0"/>
                        <a:ea typeface="宋体" panose="02010600030101010101" pitchFamily="2" charset="-122"/>
                      </a:rPr>
                      <m:t>∀</m:t>
                    </m:r>
                    <m:sSub>
                      <m:sSubPr>
                        <m:ctrlPr>
                          <a:rPr lang="en-US" altLang="zh-CN" sz="2400" i="1">
                            <a:solidFill>
                              <a:prstClr val="black"/>
                            </a:solidFill>
                            <a:latin typeface="Cambria Math" panose="02040503050406030204" pitchFamily="18" charset="0"/>
                            <a:ea typeface="宋体" panose="02010600030101010101" pitchFamily="2" charset="-122"/>
                          </a:rPr>
                        </m:ctrlPr>
                      </m:sSubPr>
                      <m:e>
                        <m:r>
                          <a:rPr lang="en-US" altLang="zh-CN" sz="2400" i="1">
                            <a:solidFill>
                              <a:prstClr val="black"/>
                            </a:solidFill>
                            <a:latin typeface="Cambria Math" panose="02040503050406030204" pitchFamily="18" charset="0"/>
                            <a:ea typeface="宋体" panose="02010600030101010101" pitchFamily="2" charset="-122"/>
                          </a:rPr>
                          <m:t>𝑥</m:t>
                        </m:r>
                      </m:e>
                      <m:sub>
                        <m:r>
                          <a:rPr lang="en-US" altLang="zh-CN" sz="2400" i="1">
                            <a:solidFill>
                              <a:prstClr val="black"/>
                            </a:solidFill>
                            <a:latin typeface="Cambria Math" panose="02040503050406030204" pitchFamily="18" charset="0"/>
                            <a:ea typeface="宋体" panose="02010600030101010101" pitchFamily="2" charset="-122"/>
                          </a:rPr>
                          <m:t>𝑡</m:t>
                        </m:r>
                      </m:sub>
                    </m:sSub>
                    <m:r>
                      <a:rPr lang="en-US" altLang="zh-CN" sz="2400" i="1">
                        <a:solidFill>
                          <a:prstClr val="black"/>
                        </a:solidFill>
                        <a:latin typeface="Cambria Math" panose="02040503050406030204" pitchFamily="18" charset="0"/>
                        <a:ea typeface="宋体" panose="02010600030101010101" pitchFamily="2" charset="-122"/>
                      </a:rPr>
                      <m:t>=</m:t>
                    </m:r>
                  </m:oMath>
                </a14:m>
                <a:r>
                  <a:rPr lang="en-US" altLang="zh-CN" sz="2400" dirty="0">
                    <a:solidFill>
                      <a:prstClr val="black"/>
                    </a:solidFill>
                    <a:latin typeface="宋体" panose="02010600030101010101" pitchFamily="2" charset="-122"/>
                    <a:ea typeface="宋体" panose="02010600030101010101" pitchFamily="2" charset="-122"/>
                  </a:rPr>
                  <a:t>0</a:t>
                </a:r>
                <a:r>
                  <a:rPr lang="zh-CN" altLang="en-US" sz="2400" dirty="0">
                    <a:solidFill>
                      <a:prstClr val="black"/>
                    </a:solidFill>
                    <a:latin typeface="宋体" panose="02010600030101010101" pitchFamily="2" charset="-122"/>
                    <a:ea typeface="宋体" panose="02010600030101010101" pitchFamily="2" charset="-122"/>
                  </a:rPr>
                  <a:t>，即新</a:t>
                </a:r>
                <a:r>
                  <a:rPr lang="en-US" altLang="zh-CN" sz="2400" dirty="0">
                    <a:solidFill>
                      <a:prstClr val="black"/>
                    </a:solidFill>
                    <a:latin typeface="宋体" panose="02010600030101010101" pitchFamily="2" charset="-122"/>
                    <a:ea typeface="宋体" panose="02010600030101010101" pitchFamily="2" charset="-122"/>
                  </a:rPr>
                  <a:t>LP</a:t>
                </a:r>
                <a:r>
                  <a:rPr lang="zh-CN" altLang="en-US" sz="2400" dirty="0">
                    <a:solidFill>
                      <a:prstClr val="black"/>
                    </a:solidFill>
                    <a:latin typeface="宋体" panose="02010600030101010101" pitchFamily="2" charset="-122"/>
                    <a:ea typeface="宋体" panose="02010600030101010101" pitchFamily="2" charset="-122"/>
                  </a:rPr>
                  <a:t>最优解中所有人工变量都为</a:t>
                </a:r>
                <a14:m>
                  <m:oMath xmlns:m="http://schemas.openxmlformats.org/officeDocument/2006/math">
                    <m:r>
                      <a:rPr lang="en-US" altLang="zh-CN" sz="2400" i="1" dirty="0">
                        <a:solidFill>
                          <a:prstClr val="black"/>
                        </a:solidFill>
                        <a:latin typeface="Cambria Math" panose="02040503050406030204" pitchFamily="18" charset="0"/>
                        <a:ea typeface="宋体" panose="02010600030101010101" pitchFamily="2" charset="-122"/>
                      </a:rPr>
                      <m:t>0</m:t>
                    </m:r>
                  </m:oMath>
                </a14:m>
                <a:r>
                  <a:rPr lang="zh-CN" altLang="en-US" sz="2400" dirty="0">
                    <a:solidFill>
                      <a:prstClr val="black"/>
                    </a:solidFill>
                    <a:latin typeface="宋体" panose="02010600030101010101" pitchFamily="2" charset="-122"/>
                    <a:ea typeface="宋体" panose="02010600030101010101" pitchFamily="2" charset="-122"/>
                  </a:rPr>
                  <a:t>，那么该最优解就是原问题的一个最优解；</a:t>
                </a:r>
                <a:endParaRPr lang="en-US" altLang="zh-CN" sz="2400" dirty="0">
                  <a:solidFill>
                    <a:prstClr val="black"/>
                  </a:solidFill>
                  <a:latin typeface="宋体" panose="02010600030101010101" pitchFamily="2" charset="-122"/>
                  <a:ea typeface="宋体" panose="02010600030101010101" pitchFamily="2" charset="-122"/>
                </a:endParaRPr>
              </a:p>
              <a:p>
                <a:pPr lvl="0"/>
                <a:r>
                  <a:rPr lang="zh-CN" altLang="en-US" sz="2400" dirty="0">
                    <a:solidFill>
                      <a:prstClr val="black"/>
                    </a:solidFill>
                    <a:latin typeface="宋体" panose="02010600030101010101" pitchFamily="2" charset="-122"/>
                    <a:ea typeface="宋体" panose="02010600030101010101" pitchFamily="2" charset="-122"/>
                  </a:rPr>
                  <a:t>如果</a:t>
                </a:r>
                <a14:m>
                  <m:oMath xmlns:m="http://schemas.openxmlformats.org/officeDocument/2006/math">
                    <m:r>
                      <a:rPr lang="zh-CN" altLang="en-US" sz="2400" i="1">
                        <a:solidFill>
                          <a:prstClr val="black"/>
                        </a:solidFill>
                        <a:latin typeface="Cambria Math" panose="02040503050406030204" pitchFamily="18" charset="0"/>
                        <a:ea typeface="宋体" panose="02010600030101010101" pitchFamily="2" charset="-122"/>
                      </a:rPr>
                      <m:t>∃</m:t>
                    </m:r>
                    <m:sSub>
                      <m:sSubPr>
                        <m:ctrlPr>
                          <a:rPr lang="en-US" altLang="zh-CN" sz="2400" i="1">
                            <a:solidFill>
                              <a:prstClr val="black"/>
                            </a:solidFill>
                            <a:latin typeface="Cambria Math" panose="02040503050406030204" pitchFamily="18" charset="0"/>
                            <a:ea typeface="宋体" panose="02010600030101010101" pitchFamily="2" charset="-122"/>
                          </a:rPr>
                        </m:ctrlPr>
                      </m:sSubPr>
                      <m:e>
                        <m:r>
                          <a:rPr lang="en-US" altLang="zh-CN" sz="2400" i="1">
                            <a:solidFill>
                              <a:prstClr val="black"/>
                            </a:solidFill>
                            <a:latin typeface="Cambria Math" panose="02040503050406030204" pitchFamily="18" charset="0"/>
                            <a:ea typeface="宋体" panose="02010600030101010101" pitchFamily="2" charset="-122"/>
                          </a:rPr>
                          <m:t>𝑥</m:t>
                        </m:r>
                      </m:e>
                      <m:sub>
                        <m:r>
                          <a:rPr lang="en-US" altLang="zh-CN" sz="2400" i="1">
                            <a:solidFill>
                              <a:prstClr val="black"/>
                            </a:solidFill>
                            <a:latin typeface="Cambria Math" panose="02040503050406030204" pitchFamily="18" charset="0"/>
                            <a:ea typeface="宋体" panose="02010600030101010101" pitchFamily="2" charset="-122"/>
                          </a:rPr>
                          <m:t>𝑡</m:t>
                        </m:r>
                      </m:sub>
                    </m:sSub>
                    <m:r>
                      <a:rPr lang="en-US" altLang="zh-CN" sz="2400" i="1">
                        <a:solidFill>
                          <a:prstClr val="black"/>
                        </a:solidFill>
                        <a:latin typeface="Cambria Math" panose="02040503050406030204" pitchFamily="18" charset="0"/>
                        <a:ea typeface="宋体" panose="02010600030101010101" pitchFamily="2" charset="-122"/>
                      </a:rPr>
                      <m:t>&gt;</m:t>
                    </m:r>
                    <m:r>
                      <a:rPr lang="en-US" altLang="zh-CN" sz="2400" i="1">
                        <a:solidFill>
                          <a:prstClr val="black"/>
                        </a:solidFill>
                        <a:latin typeface="Cambria Math" panose="02040503050406030204" pitchFamily="18" charset="0"/>
                        <a:ea typeface="宋体" panose="02010600030101010101" pitchFamily="2" charset="-122"/>
                      </a:rPr>
                      <m:t>0</m:t>
                    </m:r>
                  </m:oMath>
                </a14:m>
                <a:r>
                  <a:rPr lang="zh-CN" altLang="en-US" sz="2400" dirty="0">
                    <a:solidFill>
                      <a:prstClr val="black"/>
                    </a:solidFill>
                    <a:latin typeface="宋体" panose="02010600030101010101" pitchFamily="2" charset="-122"/>
                    <a:ea typeface="宋体" panose="02010600030101010101" pitchFamily="2" charset="-122"/>
                  </a:rPr>
                  <a:t>，即最优解中存在人工变量为正值，则原问题无可行解。</a:t>
                </a:r>
                <a:endParaRPr lang="zh-CN" altLang="en-US" sz="2400" dirty="0">
                  <a:solidFill>
                    <a:prstClr val="black"/>
                  </a:solidFill>
                  <a:latin typeface="宋体" panose="02010600030101010101" pitchFamily="2" charset="-122"/>
                  <a:ea typeface="宋体" panose="02010600030101010101" pitchFamily="2"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2405849" y="1720840"/>
                <a:ext cx="8582717" cy="3416320"/>
              </a:xfrm>
              <a:prstGeom prst="rect">
                <a:avLst/>
              </a:prstGeom>
              <a:blipFill rotWithShape="1">
                <a:blip r:embed="rId2"/>
                <a:stretch>
                  <a:fillRect l="-5" t="-18" r="6"/>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矩形 5"/>
              <p:cNvSpPr/>
              <p:nvPr/>
            </p:nvSpPr>
            <p:spPr>
              <a:xfrm>
                <a:off x="2647950" y="1922145"/>
                <a:ext cx="6983095" cy="3058795"/>
              </a:xfrm>
              <a:prstGeom prst="rect">
                <a:avLst/>
              </a:prstGeom>
            </p:spPr>
            <p:txBody>
              <a:bodyPr wrap="square">
                <a:spAutoFit/>
              </a:bodyPr>
              <a:p>
                <a:pPr algn="just">
                  <a:spcAft>
                    <a:spcPts val="0"/>
                  </a:spcAft>
                </a:pP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用大</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法求解：</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𝑀𝑎𝑥</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ub>
                      </m:sSub>
                    </m:oMath>
                  </m:oMathPara>
                </a14:m>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𝑠𝑡</m:t>
                      </m:r>
                      <m:d>
                        <m:dPr>
                          <m:begChr m:val="{"/>
                          <m:endChr m:val=""/>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&amp;</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15</m:t>
                              </m:r>
                            </m:e>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&amp;</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5</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20</m:t>
                              </m:r>
                            </m:e>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&amp;</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10</m:t>
                              </m:r>
                            </m:e>
                            <m:e>
                              <m:r>
                                <a:rPr lang="en-US" altLang="zh-CN" sz="2800" i="1" kern="100">
                                  <a:latin typeface="Cambria Math" panose="02040503050406030204" pitchFamily="18" charset="0"/>
                                  <a:ea typeface="宋体" panose="02010600030101010101" pitchFamily="2" charset="-122"/>
                                  <a:cs typeface="Cambria Math" panose="02040503050406030204" pitchFamily="18" charset="0"/>
                                </a:rPr>
                                <m:t>&amp;</m:t>
                              </m:r>
                              <m:sSub>
                                <m:sSubPr>
                                  <m:ctrlPr>
                                    <a:rPr lang="zh-CN" altLang="zh-CN" sz="2800" i="1" kern="100">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8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2800" i="1" kern="10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0</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  </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𝑖</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1</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2</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3</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4</m:t>
                              </m:r>
                            </m:e>
                          </m:eqArr>
                        </m:e>
                      </m:d>
                    </m:oMath>
                  </m:oMathPara>
                </a14:m>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2647950" y="1922145"/>
                <a:ext cx="6983095" cy="3058795"/>
              </a:xfrm>
              <a:prstGeom prst="rect">
                <a:avLst/>
              </a:prstGeom>
              <a:blipFill rotWithShape="1">
                <a:blip r:embed="rId1"/>
                <a:stretch>
                  <a:fillRect/>
                </a:stretch>
              </a:blipFill>
            </p:spPr>
            <p:txBody>
              <a:bodyPr/>
              <a:lstStyle/>
              <a:p>
                <a:r>
                  <a:rPr lang="zh-CN" altLang="en-US">
                    <a:noFill/>
                  </a:rPr>
                  <a:t> </a:t>
                </a:r>
              </a:p>
            </p:txBody>
          </p:sp>
        </mc:Fallback>
      </mc:AlternateContent>
      <p:sp>
        <p:nvSpPr>
          <p:cNvPr id="8" name="文本框 7"/>
          <p:cNvSpPr txBox="1"/>
          <p:nvPr/>
        </p:nvSpPr>
        <p:spPr>
          <a:xfrm>
            <a:off x="1056005" y="814705"/>
            <a:ext cx="352488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rPr>
              <a:t>算例</a:t>
            </a:r>
            <a:r>
              <a:rPr lang="en-US" altLang="zh-CN" sz="3200">
                <a:latin typeface="宋体" panose="02010600030101010101" pitchFamily="2" charset="-122"/>
                <a:ea typeface="宋体" panose="02010600030101010101" pitchFamily="2" charset="-122"/>
                <a:cs typeface="宋体" panose="02010600030101010101" pitchFamily="2" charset="-122"/>
              </a:rPr>
              <a:t>1</a:t>
            </a:r>
            <a:endParaRPr lang="en-US" altLang="zh-CN" sz="3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1720215" y="1237615"/>
                <a:ext cx="8686800" cy="2637155"/>
              </a:xfrm>
              <a:prstGeom prst="rect">
                <a:avLst/>
              </a:prstGeom>
            </p:spPr>
            <p:txBody>
              <a:bodyPr wrap="square">
                <a:spAutoFit/>
              </a:bodyPr>
              <a:p>
                <a:pPr algn="just">
                  <a:spcAft>
                    <a:spcPts val="0"/>
                  </a:spcAft>
                </a:pP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解：化为标准形，并加入人工变量如下：</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pPr marL="304800" algn="just">
                  <a:spcAft>
                    <a:spcPts val="0"/>
                  </a:spcAft>
                </a:pPr>
                <a14:m>
                  <m:oMathPara xmlns:m="http://schemas.openxmlformats.org/officeDocument/2006/math">
                    <m:oMathParaPr>
                      <m:jc m:val="centerGroup"/>
                    </m:oMathParaPr>
                    <m:oMath xmlns:m="http://schemas.openxmlformats.org/officeDocument/2006/math">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𝑀𝑖𝑛</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𝑀</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5</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𝑀</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6</m:t>
                          </m:r>
                        </m:sub>
                      </m:sSub>
                    </m:oMath>
                  </m:oMathPara>
                </a14:m>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pPr marL="304800" algn="just">
                  <a:spcAft>
                    <a:spcPts val="0"/>
                  </a:spcAft>
                </a:pPr>
                <a14:m>
                  <m:oMathPara xmlns:m="http://schemas.openxmlformats.org/officeDocument/2006/math">
                    <m:oMathParaPr>
                      <m:jc m:val="centerGroup"/>
                    </m:oMathParaPr>
                    <m:oMath xmlns:m="http://schemas.openxmlformats.org/officeDocument/2006/math">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𝑠𝑡</m:t>
                      </m:r>
                      <m:d>
                        <m:dPr>
                          <m:begChr m:val="{"/>
                          <m:endChr m:val=""/>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5</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15</m:t>
                              </m:r>
                            </m:e>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5</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6</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20</m:t>
                              </m:r>
                            </m:e>
                            <m:e>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10</m:t>
                              </m:r>
                            </m:e>
                            <m:e>
                              <m:sSub>
                                <m:sSubPr>
                                  <m:ctrlPr>
                                    <a:rPr lang="zh-CN" altLang="zh-CN" sz="2800" i="1" kern="100">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28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2800" i="1" kern="100">
                                      <a:latin typeface="Cambria Math" panose="02040503050406030204" pitchFamily="18" charset="0"/>
                                      <a:ea typeface="宋体" panose="02010600030101010101" pitchFamily="2" charset="-122"/>
                                      <a:cs typeface="Cambria Math" panose="02040503050406030204" pitchFamily="18" charset="0"/>
                                    </a:rPr>
                                    <m:t>𝑖</m:t>
                                  </m:r>
                                </m:sub>
                              </m:sSub>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0</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  </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𝑖</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1</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2</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3</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4</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5</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m:t>
                              </m:r>
                              <m:r>
                                <a:rPr lang="en-US" altLang="zh-CN" sz="2800" i="1" kern="100">
                                  <a:latin typeface="Cambria Math" panose="02040503050406030204" pitchFamily="18" charset="0"/>
                                  <a:ea typeface="宋体" panose="02010600030101010101" pitchFamily="2" charset="-122"/>
                                  <a:cs typeface="Cambria Math" panose="02040503050406030204" pitchFamily="18" charset="0"/>
                                </a:rPr>
                                <m:t>6</m:t>
                              </m:r>
                            </m:e>
                          </m:eqArr>
                        </m:e>
                      </m:d>
                    </m:oMath>
                  </m:oMathPara>
                </a14:m>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1720215" y="1237615"/>
                <a:ext cx="8686800" cy="263715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587228" y="318071"/>
            <a:ext cx="7910286" cy="6222338"/>
          </a:xfrm>
          <a:prstGeom prst="rect">
            <a:avLst/>
          </a:prstGeom>
        </p:spPr>
      </p:pic>
      <p:cxnSp>
        <p:nvCxnSpPr>
          <p:cNvPr id="5" name="直接连接符 4"/>
          <p:cNvCxnSpPr/>
          <p:nvPr/>
        </p:nvCxnSpPr>
        <p:spPr>
          <a:xfrm>
            <a:off x="4074160" y="889635"/>
            <a:ext cx="0" cy="200533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6454140" y="889635"/>
            <a:ext cx="0" cy="2005330"/>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2079625" y="1181100"/>
            <a:ext cx="10795" cy="112077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2112885" y="169427"/>
            <a:ext cx="6857859" cy="6688573"/>
          </a:xfrm>
          <a:prstGeom prst="rect">
            <a:avLst/>
          </a:prstGeom>
        </p:spPr>
      </p:pic>
      <p:cxnSp>
        <p:nvCxnSpPr>
          <p:cNvPr id="6" name="直接连接符 5"/>
          <p:cNvCxnSpPr/>
          <p:nvPr/>
        </p:nvCxnSpPr>
        <p:spPr>
          <a:xfrm flipH="1">
            <a:off x="4397375" y="447675"/>
            <a:ext cx="10795" cy="2447290"/>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H="1">
            <a:off x="3338830" y="447675"/>
            <a:ext cx="10795" cy="2447290"/>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flipH="1">
            <a:off x="7823200" y="447675"/>
            <a:ext cx="10795" cy="244729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H="1">
            <a:off x="5602605" y="3388360"/>
            <a:ext cx="10795" cy="244729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H="1">
            <a:off x="4386580" y="3388360"/>
            <a:ext cx="10795" cy="244729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H="1">
            <a:off x="3252470" y="3388360"/>
            <a:ext cx="10795" cy="244729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0"/>
                <a:ext cx="12192000" cy="6858000"/>
              </a:xfrm>
            </p:spPr>
            <p:txBody>
              <a:bodyPr/>
              <a:lstStyle/>
              <a:p>
                <a:r>
                  <a:rPr kumimoji="1" lang="zh-CN" altLang="en-US" sz="2800" b="1" dirty="0"/>
                  <a:t>例题</a:t>
                </a:r>
                <a:r>
                  <a:rPr kumimoji="1" lang="zh-CN" altLang="en-US" sz="2800" dirty="0"/>
                  <a:t> </a:t>
                </a:r>
                <a:r>
                  <a:rPr kumimoji="1" lang="zh-CN" altLang="en-US" sz="2400" dirty="0"/>
                  <a:t>考虑线性规划问题</a:t>
                </a:r>
                <a:endParaRPr kumimoji="1" lang="zh-CN" altLang="en-US" sz="2400" dirty="0"/>
              </a:p>
              <a:p>
                <a:pPr>
                  <a:lnSpc>
                    <a:spcPct val="150000"/>
                  </a:lnSpc>
                </a:pPr>
                <a:r>
                  <a:rPr kumimoji="1" lang="en-US" altLang="zh-CN" sz="2400" dirty="0"/>
                  <a:t>max  z = 3</a:t>
                </a:r>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1</m:t>
                        </m:r>
                      </m:sub>
                    </m:sSub>
                  </m:oMath>
                </a14:m>
                <a:r>
                  <a:rPr kumimoji="1" lang="en-US" altLang="zh-CN" sz="2400" dirty="0"/>
                  <a:t>-</a:t>
                </a:r>
                <a14:m>
                  <m:oMath xmlns:m="http://schemas.openxmlformats.org/officeDocument/2006/math">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2</m:t>
                        </m:r>
                      </m:sub>
                    </m:sSub>
                  </m:oMath>
                </a14:m>
                <a:r>
                  <a:rPr kumimoji="1" lang="en-US" altLang="zh-CN" sz="2400" dirty="0"/>
                  <a:t>-</a:t>
                </a:r>
                <a14:m>
                  <m:oMath xmlns:m="http://schemas.openxmlformats.org/officeDocument/2006/math">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3</m:t>
                        </m:r>
                      </m:sub>
                    </m:sSub>
                  </m:oMath>
                </a14:m>
                <a:endParaRPr kumimoji="1" lang="en-US" altLang="zh-CN" sz="2400" dirty="0"/>
              </a:p>
              <a:p>
                <a:pPr>
                  <a:lnSpc>
                    <a:spcPct val="150000"/>
                  </a:lnSpc>
                </a:pPr>
                <a:r>
                  <a:rPr kumimoji="1" lang="en-US" altLang="zh-CN" sz="2400" dirty="0"/>
                  <a:t>   </a:t>
                </a:r>
                <a:r>
                  <a:rPr kumimoji="1" lang="en-US" altLang="zh-CN" sz="2400" dirty="0" err="1"/>
                  <a:t>s.t.</a:t>
                </a:r>
                <a:r>
                  <a:rPr kumimoji="1" lang="en-US" altLang="zh-CN" sz="2400" dirty="0"/>
                  <a:t> </a:t>
                </a:r>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1</m:t>
                        </m:r>
                      </m:sub>
                    </m:sSub>
                  </m:oMath>
                </a14:m>
                <a:r>
                  <a:rPr kumimoji="1" lang="en-US" altLang="zh-CN" sz="2400" dirty="0"/>
                  <a:t>-2</a:t>
                </a:r>
                <a14:m>
                  <m:oMath xmlns:m="http://schemas.openxmlformats.org/officeDocument/2006/math">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2</m:t>
                        </m:r>
                      </m:sub>
                    </m:sSub>
                  </m:oMath>
                </a14:m>
                <a:r>
                  <a:rPr kumimoji="1" lang="en-US" altLang="zh-CN" sz="2400" dirty="0"/>
                  <a:t>+</a:t>
                </a:r>
                <a14:m>
                  <m:oMath xmlns:m="http://schemas.openxmlformats.org/officeDocument/2006/math">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3</m:t>
                        </m:r>
                      </m:sub>
                    </m:sSub>
                    <m:r>
                      <a:rPr kumimoji="1" lang="en-US" altLang="zh-CN" sz="2400" b="0" i="1" dirty="0" smtClean="0">
                        <a:latin typeface="Cambria Math" panose="02040503050406030204" pitchFamily="18" charset="0"/>
                        <a:ea typeface="Cambria Math" panose="02040503050406030204" pitchFamily="18" charset="0"/>
                      </a:rPr>
                      <m:t>≤</m:t>
                    </m:r>
                    <m:r>
                      <a:rPr kumimoji="1" lang="en-US" altLang="zh-CN" sz="2400" b="0" i="1" dirty="0" smtClean="0">
                        <a:latin typeface="Cambria Math" panose="02040503050406030204" pitchFamily="18" charset="0"/>
                        <a:ea typeface="Cambria Math" panose="02040503050406030204" pitchFamily="18" charset="0"/>
                      </a:rPr>
                      <m:t>11</m:t>
                    </m:r>
                  </m:oMath>
                </a14:m>
                <a:r>
                  <a:rPr kumimoji="1" lang="en-US" altLang="zh-CN" sz="2400" b="0" dirty="0">
                    <a:ea typeface="Cambria Math" panose="02040503050406030204" pitchFamily="18" charset="0"/>
                  </a:rPr>
                  <a:t>                                                         </a:t>
                </a:r>
                <a:endParaRPr kumimoji="1" lang="en-US" altLang="zh-CN" sz="2400" b="0" dirty="0">
                  <a:ea typeface="Cambria Math" panose="02040503050406030204" pitchFamily="18" charset="0"/>
                </a:endParaRPr>
              </a:p>
              <a:p>
                <a:pPr>
                  <a:lnSpc>
                    <a:spcPct val="150000"/>
                  </a:lnSpc>
                </a:pPr>
                <a:r>
                  <a:rPr kumimoji="1" lang="en-US" altLang="zh-CN" sz="2400" dirty="0">
                    <a:ea typeface="Cambria Math" panose="02040503050406030204" pitchFamily="18" charset="0"/>
                  </a:rPr>
                  <a:t>      </a:t>
                </a:r>
                <a:r>
                  <a:rPr kumimoji="1" lang="en-US" altLang="zh-CN" sz="2400" dirty="0"/>
                  <a:t>-4</a:t>
                </a:r>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1</m:t>
                        </m:r>
                      </m:sub>
                    </m:sSub>
                    <m:r>
                      <a:rPr kumimoji="1" lang="en-US" altLang="zh-CN" sz="2400" b="0" i="0" smtClean="0">
                        <a:latin typeface="Cambria Math" panose="02040503050406030204" pitchFamily="18" charset="0"/>
                      </a:rPr>
                      <m:t>+</m:t>
                    </m:r>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2</m:t>
                        </m:r>
                      </m:sub>
                    </m:sSub>
                  </m:oMath>
                </a14:m>
                <a:r>
                  <a:rPr kumimoji="1" lang="en-US" altLang="zh-CN" sz="2400" dirty="0"/>
                  <a:t>+2</a:t>
                </a:r>
                <a14:m>
                  <m:oMath xmlns:m="http://schemas.openxmlformats.org/officeDocument/2006/math">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3</m:t>
                        </m:r>
                      </m:sub>
                    </m:sSub>
                    <m:r>
                      <a:rPr kumimoji="1" lang="en-US" altLang="zh-CN" sz="2400" b="0" i="1" dirty="0" smtClean="0">
                        <a:latin typeface="Cambria Math" panose="02040503050406030204" pitchFamily="18" charset="0"/>
                        <a:ea typeface="Cambria Math" panose="02040503050406030204" pitchFamily="18" charset="0"/>
                      </a:rPr>
                      <m:t>≥</m:t>
                    </m:r>
                    <m:r>
                      <a:rPr kumimoji="1" lang="en-US" altLang="zh-CN" sz="2400" b="0" i="1" dirty="0" smtClean="0">
                        <a:latin typeface="Cambria Math" panose="02040503050406030204" pitchFamily="18" charset="0"/>
                        <a:ea typeface="Cambria Math" panose="02040503050406030204" pitchFamily="18" charset="0"/>
                      </a:rPr>
                      <m:t>3</m:t>
                    </m:r>
                  </m:oMath>
                </a14:m>
                <a:endParaRPr kumimoji="1" lang="en-US" altLang="zh-CN" sz="2400" b="0" dirty="0">
                  <a:ea typeface="Cambria Math" panose="02040503050406030204" pitchFamily="18" charset="0"/>
                </a:endParaRPr>
              </a:p>
              <a:p>
                <a:pPr>
                  <a:lnSpc>
                    <a:spcPct val="150000"/>
                  </a:lnSpc>
                </a:pPr>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2</m:t>
                        </m:r>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1</m:t>
                        </m:r>
                      </m:sub>
                    </m:sSub>
                  </m:oMath>
                </a14:m>
                <a:r>
                  <a:rPr kumimoji="1" lang="en-US" altLang="zh-CN" sz="2400" dirty="0"/>
                  <a:t>+</a:t>
                </a:r>
                <a14:m>
                  <m:oMath xmlns:m="http://schemas.openxmlformats.org/officeDocument/2006/math">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3</m:t>
                        </m:r>
                      </m:sub>
                    </m:sSub>
                  </m:oMath>
                </a14:m>
                <a:r>
                  <a:rPr kumimoji="1" lang="en-US" altLang="zh-CN" sz="2400" dirty="0"/>
                  <a:t>=1</a:t>
                </a:r>
                <a:endParaRPr kumimoji="1" lang="en-US" altLang="zh-CN" sz="2400" dirty="0"/>
              </a:p>
              <a:p>
                <a:pPr>
                  <a:lnSpc>
                    <a:spcPct val="150000"/>
                  </a:lnSpc>
                </a:pPr>
                <a:r>
                  <a:rPr kumimoji="1" lang="en-US" altLang="zh-CN" sz="2400" dirty="0"/>
                  <a:t>        </a:t>
                </a:r>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1</m:t>
                        </m:r>
                      </m:sub>
                    </m:sSub>
                    <m:r>
                      <a:rPr kumimoji="1" lang="en-US" altLang="zh-CN" sz="2400" b="0" i="0" smtClean="0">
                        <a:latin typeface="Cambria Math" panose="02040503050406030204" pitchFamily="18" charset="0"/>
                      </a:rPr>
                      <m:t>,</m:t>
                    </m:r>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2</m:t>
                        </m:r>
                      </m:sub>
                    </m:sSub>
                    <m:r>
                      <a:rPr kumimoji="1" lang="en-US" altLang="zh-CN" sz="2400" b="0" i="0" dirty="0" smtClean="0">
                        <a:latin typeface="Cambria Math" panose="02040503050406030204" pitchFamily="18" charset="0"/>
                      </a:rPr>
                      <m:t>,</m:t>
                    </m:r>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𝑥</m:t>
                        </m:r>
                      </m:e>
                      <m:sub>
                        <m:r>
                          <a:rPr kumimoji="1" lang="en-US" altLang="zh-CN" sz="2400" b="0" i="1" dirty="0" smtClean="0">
                            <a:latin typeface="Cambria Math" panose="02040503050406030204" pitchFamily="18" charset="0"/>
                          </a:rPr>
                          <m:t>3</m:t>
                        </m:r>
                      </m:sub>
                    </m:sSub>
                    <m:r>
                      <a:rPr kumimoji="1" lang="en-US" altLang="zh-CN" sz="2400" b="0" i="1" dirty="0" smtClean="0">
                        <a:latin typeface="Cambria Math" panose="02040503050406030204" pitchFamily="18" charset="0"/>
                        <a:ea typeface="Cambria Math" panose="02040503050406030204" pitchFamily="18" charset="0"/>
                      </a:rPr>
                      <m:t>≥</m:t>
                    </m:r>
                    <m:r>
                      <a:rPr kumimoji="1" lang="en-US" altLang="zh-CN" sz="2400" b="0" i="1" dirty="0" smtClean="0">
                        <a:latin typeface="Cambria Math" panose="02040503050406030204" pitchFamily="18" charset="0"/>
                        <a:ea typeface="Cambria Math" panose="02040503050406030204" pitchFamily="18" charset="0"/>
                      </a:rPr>
                      <m:t>0</m:t>
                    </m:r>
                  </m:oMath>
                </a14:m>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0" y="0"/>
                <a:ext cx="12192000" cy="6858000"/>
              </a:xfrm>
              <a:blipFill rotWithShape="1">
                <a:blip r:embed="rId1"/>
                <a:stretch>
                  <a:fillRect t="-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5448300" y="1098779"/>
                <a:ext cx="5572125" cy="2857064"/>
              </a:xfrm>
              <a:prstGeom prst="rect">
                <a:avLst/>
              </a:prstGeom>
              <a:noFill/>
            </p:spPr>
            <p:txBody>
              <a:bodyPr wrap="square">
                <a:spAutoFit/>
              </a:bodyPr>
              <a:lstStyle/>
              <a:p>
                <a:pPr>
                  <a:lnSpc>
                    <a:spcPct val="150000"/>
                  </a:lnSpc>
                </a:pPr>
                <a:r>
                  <a:rPr kumimoji="1" lang="en-US" altLang="zh-CN" sz="2400" dirty="0">
                    <a:solidFill>
                      <a:schemeClr val="accent1">
                        <a:lumMod val="75000"/>
                      </a:schemeClr>
                    </a:solidFill>
                  </a:rPr>
                  <a:t>max  z = 3</a:t>
                </a: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1</m:t>
                        </m:r>
                      </m:sub>
                    </m:sSub>
                  </m:oMath>
                </a14:m>
                <a:r>
                  <a:rPr kumimoji="1" lang="en-US" altLang="zh-CN" sz="2400" dirty="0">
                    <a:solidFill>
                      <a:schemeClr val="accent1">
                        <a:lumMod val="75000"/>
                      </a:schemeClr>
                    </a:solidFill>
                  </a:rPr>
                  <a:t>-</a:t>
                </a:r>
                <a14:m>
                  <m:oMath xmlns:m="http://schemas.openxmlformats.org/officeDocument/2006/math">
                    <m:sSub>
                      <m:sSubPr>
                        <m:ctrlPr>
                          <a:rPr kumimoji="1" lang="en-US" altLang="zh-CN" sz="2400" i="1" dirty="0" smtClean="0">
                            <a:solidFill>
                              <a:schemeClr val="accent1">
                                <a:lumMod val="75000"/>
                              </a:schemeClr>
                            </a:solidFill>
                            <a:latin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rPr>
                          <m:t>2</m:t>
                        </m:r>
                      </m:sub>
                    </m:sSub>
                  </m:oMath>
                </a14:m>
                <a:r>
                  <a:rPr kumimoji="1" lang="en-US" altLang="zh-CN" sz="2400" dirty="0">
                    <a:solidFill>
                      <a:schemeClr val="accent1">
                        <a:lumMod val="75000"/>
                      </a:schemeClr>
                    </a:solidFill>
                  </a:rPr>
                  <a:t>-</a:t>
                </a:r>
                <a14:m>
                  <m:oMath xmlns:m="http://schemas.openxmlformats.org/officeDocument/2006/math">
                    <m:sSub>
                      <m:sSubPr>
                        <m:ctrlPr>
                          <a:rPr kumimoji="1" lang="en-US" altLang="zh-CN" sz="2400" i="1" dirty="0" smtClean="0">
                            <a:solidFill>
                              <a:schemeClr val="accent1">
                                <a:lumMod val="75000"/>
                              </a:schemeClr>
                            </a:solidFill>
                            <a:latin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rPr>
                          <m:t>3</m:t>
                        </m:r>
                      </m:sub>
                    </m:sSub>
                  </m:oMath>
                </a14:m>
                <a:r>
                  <a:rPr kumimoji="1" lang="en-US" altLang="zh-CN" sz="2400" dirty="0">
                    <a:solidFill>
                      <a:schemeClr val="accent1">
                        <a:lumMod val="75000"/>
                      </a:schemeClr>
                    </a:solidFill>
                  </a:rPr>
                  <a:t>-M</a:t>
                </a: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6</m:t>
                        </m:r>
                      </m:sub>
                    </m:sSub>
                  </m:oMath>
                </a14:m>
                <a:r>
                  <a:rPr kumimoji="1" lang="en-US" altLang="zh-CN" sz="2400" dirty="0">
                    <a:solidFill>
                      <a:schemeClr val="accent1">
                        <a:lumMod val="75000"/>
                      </a:schemeClr>
                    </a:solidFill>
                  </a:rPr>
                  <a:t>-M</a:t>
                </a: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7</m:t>
                        </m:r>
                      </m:sub>
                    </m:sSub>
                  </m:oMath>
                </a14:m>
                <a:endParaRPr kumimoji="1" lang="en-US" altLang="zh-CN" sz="2400" dirty="0">
                  <a:solidFill>
                    <a:schemeClr val="accent1">
                      <a:lumMod val="75000"/>
                    </a:schemeClr>
                  </a:solidFill>
                </a:endParaRPr>
              </a:p>
              <a:p>
                <a:pPr>
                  <a:lnSpc>
                    <a:spcPct val="150000"/>
                  </a:lnSpc>
                </a:pPr>
                <a:r>
                  <a:rPr kumimoji="1" lang="en-US" altLang="zh-CN" sz="2400" dirty="0">
                    <a:solidFill>
                      <a:schemeClr val="accent1">
                        <a:lumMod val="75000"/>
                      </a:schemeClr>
                    </a:solidFill>
                  </a:rPr>
                  <a:t>   </a:t>
                </a:r>
                <a:r>
                  <a:rPr kumimoji="1" lang="en-US" altLang="zh-CN" sz="2400" dirty="0" err="1">
                    <a:solidFill>
                      <a:schemeClr val="accent1">
                        <a:lumMod val="75000"/>
                      </a:schemeClr>
                    </a:solidFill>
                  </a:rPr>
                  <a:t>s.t.</a:t>
                </a:r>
                <a:r>
                  <a:rPr kumimoji="1" lang="en-US" altLang="zh-CN" sz="2400" dirty="0">
                    <a:solidFill>
                      <a:schemeClr val="accent1">
                        <a:lumMod val="75000"/>
                      </a:schemeClr>
                    </a:solidFill>
                  </a:rPr>
                  <a:t> </a:t>
                </a: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1</m:t>
                        </m:r>
                      </m:sub>
                    </m:sSub>
                  </m:oMath>
                </a14:m>
                <a:r>
                  <a:rPr kumimoji="1" lang="en-US" altLang="zh-CN" sz="2400" dirty="0">
                    <a:solidFill>
                      <a:schemeClr val="accent1">
                        <a:lumMod val="75000"/>
                      </a:schemeClr>
                    </a:solidFill>
                  </a:rPr>
                  <a:t>-2</a:t>
                </a:r>
                <a14:m>
                  <m:oMath xmlns:m="http://schemas.openxmlformats.org/officeDocument/2006/math">
                    <m:sSub>
                      <m:sSubPr>
                        <m:ctrlPr>
                          <a:rPr kumimoji="1" lang="en-US" altLang="zh-CN" sz="2400" i="1" dirty="0" smtClean="0">
                            <a:solidFill>
                              <a:schemeClr val="accent1">
                                <a:lumMod val="75000"/>
                              </a:schemeClr>
                            </a:solidFill>
                            <a:latin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rPr>
                          <m:t>2</m:t>
                        </m:r>
                      </m:sub>
                    </m:sSub>
                  </m:oMath>
                </a14:m>
                <a:r>
                  <a:rPr kumimoji="1" lang="en-US" altLang="zh-CN" sz="2400" dirty="0">
                    <a:solidFill>
                      <a:schemeClr val="accent1">
                        <a:lumMod val="75000"/>
                      </a:schemeClr>
                    </a:solidFill>
                  </a:rPr>
                  <a:t>+</a:t>
                </a:r>
                <a14:m>
                  <m:oMath xmlns:m="http://schemas.openxmlformats.org/officeDocument/2006/math">
                    <m:sSub>
                      <m:sSubPr>
                        <m:ctrlPr>
                          <a:rPr kumimoji="1" lang="en-US" altLang="zh-CN" sz="2400" i="1" dirty="0" smtClean="0">
                            <a:solidFill>
                              <a:schemeClr val="accent1">
                                <a:lumMod val="75000"/>
                              </a:schemeClr>
                            </a:solidFill>
                            <a:latin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rPr>
                          <m:t>3</m:t>
                        </m:r>
                      </m:sub>
                    </m:sSub>
                  </m:oMath>
                </a14:m>
                <a:r>
                  <a:rPr kumimoji="1" lang="en-US" altLang="zh-CN" sz="2400" b="0" dirty="0">
                    <a:solidFill>
                      <a:schemeClr val="accent1">
                        <a:lumMod val="75000"/>
                      </a:schemeClr>
                    </a:solidFill>
                    <a:ea typeface="Cambria Math" panose="02040503050406030204" pitchFamily="18" charset="0"/>
                  </a:rPr>
                  <a:t>+</a:t>
                </a:r>
                <a14:m>
                  <m:oMath xmlns:m="http://schemas.openxmlformats.org/officeDocument/2006/math">
                    <m:sSub>
                      <m:sSubPr>
                        <m:ctrlPr>
                          <a:rPr kumimoji="1" lang="en-US" altLang="zh-CN" sz="2400" b="0" i="1" dirty="0"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ea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ea typeface="Cambria Math" panose="02040503050406030204" pitchFamily="18" charset="0"/>
                          </a:rPr>
                          <m:t>4</m:t>
                        </m:r>
                      </m:sub>
                    </m:sSub>
                  </m:oMath>
                </a14:m>
                <a:r>
                  <a:rPr kumimoji="1" lang="en-US" altLang="zh-CN" sz="2400" b="0" dirty="0">
                    <a:solidFill>
                      <a:schemeClr val="accent1">
                        <a:lumMod val="75000"/>
                      </a:schemeClr>
                    </a:solidFill>
                    <a:ea typeface="Cambria Math" panose="02040503050406030204" pitchFamily="18" charset="0"/>
                  </a:rPr>
                  <a:t>=11</a:t>
                </a:r>
                <a:endParaRPr kumimoji="1" lang="en-US" altLang="zh-CN" sz="2400" b="0" dirty="0">
                  <a:solidFill>
                    <a:schemeClr val="accent1">
                      <a:lumMod val="75000"/>
                    </a:schemeClr>
                  </a:solidFill>
                  <a:ea typeface="Cambria Math" panose="02040503050406030204" pitchFamily="18" charset="0"/>
                </a:endParaRPr>
              </a:p>
              <a:p>
                <a:pPr>
                  <a:lnSpc>
                    <a:spcPct val="150000"/>
                  </a:lnSpc>
                </a:pPr>
                <a:r>
                  <a:rPr kumimoji="1" lang="en-US" altLang="zh-CN" sz="2400" dirty="0">
                    <a:solidFill>
                      <a:schemeClr val="accent1">
                        <a:lumMod val="75000"/>
                      </a:schemeClr>
                    </a:solidFill>
                  </a:rPr>
                  <a:t>        -4</a:t>
                </a: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1</m:t>
                        </m:r>
                      </m:sub>
                    </m:sSub>
                    <m:r>
                      <a:rPr kumimoji="1" lang="en-US" altLang="zh-CN" sz="2400" b="0" i="0" smtClean="0">
                        <a:solidFill>
                          <a:schemeClr val="accent1">
                            <a:lumMod val="75000"/>
                          </a:schemeClr>
                        </a:solidFill>
                        <a:latin typeface="Cambria Math" panose="02040503050406030204" pitchFamily="18" charset="0"/>
                      </a:rPr>
                      <m:t>+</m:t>
                    </m:r>
                    <m:sSub>
                      <m:sSubPr>
                        <m:ctrlPr>
                          <a:rPr kumimoji="1" lang="en-US" altLang="zh-CN" sz="2400" i="1" dirty="0" smtClean="0">
                            <a:solidFill>
                              <a:schemeClr val="accent1">
                                <a:lumMod val="75000"/>
                              </a:schemeClr>
                            </a:solidFill>
                            <a:latin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rPr>
                          <m:t>2</m:t>
                        </m:r>
                      </m:sub>
                    </m:sSub>
                  </m:oMath>
                </a14:m>
                <a:r>
                  <a:rPr kumimoji="1" lang="en-US" altLang="zh-CN" sz="2400" dirty="0">
                    <a:solidFill>
                      <a:schemeClr val="accent1">
                        <a:lumMod val="75000"/>
                      </a:schemeClr>
                    </a:solidFill>
                  </a:rPr>
                  <a:t>+2</a:t>
                </a:r>
                <a14:m>
                  <m:oMath xmlns:m="http://schemas.openxmlformats.org/officeDocument/2006/math">
                    <m:sSub>
                      <m:sSubPr>
                        <m:ctrlPr>
                          <a:rPr kumimoji="1" lang="en-US" altLang="zh-CN" sz="2400" i="1" dirty="0" smtClean="0">
                            <a:solidFill>
                              <a:schemeClr val="accent1">
                                <a:lumMod val="75000"/>
                              </a:schemeClr>
                            </a:solidFill>
                            <a:latin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rPr>
                          <m:t>3</m:t>
                        </m:r>
                      </m:sub>
                    </m:sSub>
                  </m:oMath>
                </a14:m>
                <a:r>
                  <a:rPr kumimoji="1" lang="en-US" altLang="zh-CN" sz="2400" b="0" dirty="0">
                    <a:solidFill>
                      <a:schemeClr val="accent1">
                        <a:lumMod val="75000"/>
                      </a:schemeClr>
                    </a:solidFill>
                    <a:ea typeface="Cambria Math" panose="02040503050406030204" pitchFamily="18" charset="0"/>
                  </a:rPr>
                  <a:t>-</a:t>
                </a:r>
                <a14:m>
                  <m:oMath xmlns:m="http://schemas.openxmlformats.org/officeDocument/2006/math">
                    <m:sSub>
                      <m:sSubPr>
                        <m:ctrlPr>
                          <a:rPr kumimoji="1" lang="en-US" altLang="zh-CN" sz="2400" b="0" i="1" dirty="0"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ea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ea typeface="Cambria Math" panose="02040503050406030204" pitchFamily="18" charset="0"/>
                          </a:rPr>
                          <m:t>5</m:t>
                        </m:r>
                      </m:sub>
                    </m:sSub>
                  </m:oMath>
                </a14:m>
                <a:r>
                  <a:rPr kumimoji="1" lang="en-US" altLang="zh-CN" sz="2400" b="0" dirty="0">
                    <a:solidFill>
                      <a:schemeClr val="accent1">
                        <a:lumMod val="75000"/>
                      </a:schemeClr>
                    </a:solidFill>
                    <a:ea typeface="Cambria Math" panose="02040503050406030204" pitchFamily="18" charset="0"/>
                  </a:rPr>
                  <a:t>+</a:t>
                </a: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6</m:t>
                        </m:r>
                      </m:sub>
                    </m:sSub>
                  </m:oMath>
                </a14:m>
                <a:r>
                  <a:rPr kumimoji="1" lang="en-US" altLang="zh-CN" sz="2400" b="0" dirty="0">
                    <a:solidFill>
                      <a:schemeClr val="accent1">
                        <a:lumMod val="75000"/>
                      </a:schemeClr>
                    </a:solidFill>
                    <a:ea typeface="Cambria Math" panose="02040503050406030204" pitchFamily="18" charset="0"/>
                  </a:rPr>
                  <a:t>=3</a:t>
                </a:r>
                <a:endParaRPr kumimoji="1" lang="en-US" altLang="zh-CN" sz="2400" b="0" dirty="0">
                  <a:solidFill>
                    <a:schemeClr val="accent1">
                      <a:lumMod val="75000"/>
                    </a:schemeClr>
                  </a:solidFill>
                  <a:ea typeface="Cambria Math" panose="02040503050406030204" pitchFamily="18" charset="0"/>
                </a:endParaRPr>
              </a:p>
              <a:p>
                <a:pPr>
                  <a:lnSpc>
                    <a:spcPct val="150000"/>
                  </a:lnSpc>
                </a:pP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          −</m:t>
                        </m:r>
                        <m:r>
                          <a:rPr kumimoji="1" lang="en-US" altLang="zh-CN" sz="2400" b="0" i="1" smtClean="0">
                            <a:solidFill>
                              <a:schemeClr val="accent1">
                                <a:lumMod val="75000"/>
                              </a:schemeClr>
                            </a:solidFill>
                            <a:latin typeface="Cambria Math" panose="02040503050406030204" pitchFamily="18" charset="0"/>
                          </a:rPr>
                          <m:t>2</m:t>
                        </m:r>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1</m:t>
                        </m:r>
                      </m:sub>
                    </m:sSub>
                  </m:oMath>
                </a14:m>
                <a:r>
                  <a:rPr kumimoji="1" lang="en-US" altLang="zh-CN" sz="2400" dirty="0">
                    <a:solidFill>
                      <a:schemeClr val="accent1">
                        <a:lumMod val="75000"/>
                      </a:schemeClr>
                    </a:solidFill>
                  </a:rPr>
                  <a:t>+</a:t>
                </a:r>
                <a14:m>
                  <m:oMath xmlns:m="http://schemas.openxmlformats.org/officeDocument/2006/math">
                    <m:sSub>
                      <m:sSubPr>
                        <m:ctrlPr>
                          <a:rPr kumimoji="1" lang="en-US" altLang="zh-CN" sz="2400" i="1" dirty="0" smtClean="0">
                            <a:solidFill>
                              <a:schemeClr val="accent1">
                                <a:lumMod val="75000"/>
                              </a:schemeClr>
                            </a:solidFill>
                            <a:latin typeface="Cambria Math" panose="02040503050406030204" pitchFamily="18" charset="0"/>
                          </a:rPr>
                        </m:ctrlPr>
                      </m:sSubPr>
                      <m:e>
                        <m:r>
                          <a:rPr kumimoji="1" lang="en-US" altLang="zh-CN" sz="2400" b="0" i="1" dirty="0" smtClean="0">
                            <a:solidFill>
                              <a:schemeClr val="accent1">
                                <a:lumMod val="75000"/>
                              </a:schemeClr>
                            </a:solidFill>
                            <a:latin typeface="Cambria Math" panose="02040503050406030204" pitchFamily="18" charset="0"/>
                          </a:rPr>
                          <m:t>𝑥</m:t>
                        </m:r>
                      </m:e>
                      <m:sub>
                        <m:r>
                          <a:rPr kumimoji="1" lang="en-US" altLang="zh-CN" sz="2400" b="0" i="1" dirty="0" smtClean="0">
                            <a:solidFill>
                              <a:schemeClr val="accent1">
                                <a:lumMod val="75000"/>
                              </a:schemeClr>
                            </a:solidFill>
                            <a:latin typeface="Cambria Math" panose="02040503050406030204" pitchFamily="18" charset="0"/>
                          </a:rPr>
                          <m:t>3</m:t>
                        </m:r>
                      </m:sub>
                    </m:sSub>
                  </m:oMath>
                </a14:m>
                <a:r>
                  <a:rPr kumimoji="1" lang="en-US" altLang="zh-CN" sz="2400" dirty="0">
                    <a:solidFill>
                      <a:schemeClr val="accent1">
                        <a:lumMod val="75000"/>
                      </a:schemeClr>
                    </a:solidFill>
                  </a:rPr>
                  <a:t>+</a:t>
                </a: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7</m:t>
                        </m:r>
                      </m:sub>
                    </m:sSub>
                  </m:oMath>
                </a14:m>
                <a:r>
                  <a:rPr kumimoji="1" lang="en-US" altLang="zh-CN" sz="2400" dirty="0">
                    <a:solidFill>
                      <a:schemeClr val="accent1">
                        <a:lumMod val="75000"/>
                      </a:schemeClr>
                    </a:solidFill>
                  </a:rPr>
                  <a:t>=1</a:t>
                </a:r>
                <a:endParaRPr kumimoji="1" lang="en-US" altLang="zh-CN" sz="2400" dirty="0">
                  <a:solidFill>
                    <a:schemeClr val="accent1">
                      <a:lumMod val="75000"/>
                    </a:schemeClr>
                  </a:solidFill>
                </a:endParaRPr>
              </a:p>
              <a:p>
                <a:pPr>
                  <a:lnSpc>
                    <a:spcPct val="150000"/>
                  </a:lnSpc>
                </a:pPr>
                <a:r>
                  <a:rPr kumimoji="1" lang="en-US" altLang="zh-CN" sz="2400" dirty="0">
                    <a:solidFill>
                      <a:schemeClr val="accent1">
                        <a:lumMod val="75000"/>
                      </a:schemeClr>
                    </a:solidFill>
                  </a:rPr>
                  <a:t>        </a:t>
                </a:r>
                <a14:m>
                  <m:oMath xmlns:m="http://schemas.openxmlformats.org/officeDocument/2006/math">
                    <m:sSub>
                      <m:sSubPr>
                        <m:ctrlPr>
                          <a:rPr kumimoji="1" lang="en-US" altLang="zh-CN" sz="2400" i="1" smtClean="0">
                            <a:solidFill>
                              <a:schemeClr val="accent1">
                                <a:lumMod val="75000"/>
                              </a:schemeClr>
                            </a:solidFill>
                            <a:latin typeface="Cambria Math" panose="02040503050406030204" pitchFamily="18" charset="0"/>
                          </a:rPr>
                        </m:ctrlPr>
                      </m:sSubPr>
                      <m:e>
                        <m:r>
                          <a:rPr kumimoji="1" lang="en-US" altLang="zh-CN" sz="2400" b="0" i="1" smtClean="0">
                            <a:solidFill>
                              <a:schemeClr val="accent1">
                                <a:lumMod val="75000"/>
                              </a:schemeClr>
                            </a:solidFill>
                            <a:latin typeface="Cambria Math" panose="02040503050406030204" pitchFamily="18" charset="0"/>
                          </a:rPr>
                          <m:t>𝑥</m:t>
                        </m:r>
                      </m:e>
                      <m:sub>
                        <m:r>
                          <a:rPr kumimoji="1" lang="en-US" altLang="zh-CN" sz="2400" b="0" i="1" smtClean="0">
                            <a:solidFill>
                              <a:schemeClr val="accent1">
                                <a:lumMod val="75000"/>
                              </a:schemeClr>
                            </a:solidFill>
                            <a:latin typeface="Cambria Math" panose="02040503050406030204" pitchFamily="18" charset="0"/>
                          </a:rPr>
                          <m:t>𝑗</m:t>
                        </m:r>
                      </m:sub>
                    </m:sSub>
                    <m:r>
                      <a:rPr kumimoji="1" lang="en-US" altLang="zh-CN" sz="2400" b="0" i="0" smtClean="0">
                        <a:solidFill>
                          <a:schemeClr val="accent1">
                            <a:lumMod val="75000"/>
                          </a:schemeClr>
                        </a:solidFill>
                        <a:latin typeface="Cambria Math" panose="02040503050406030204" pitchFamily="18" charset="0"/>
                      </a:rPr>
                      <m:t>,</m:t>
                    </m:r>
                    <m:r>
                      <a:rPr kumimoji="1" lang="en-US" altLang="zh-CN" sz="2400" i="1" dirty="0" smtClean="0">
                        <a:solidFill>
                          <a:schemeClr val="accent1">
                            <a:lumMod val="75000"/>
                          </a:schemeClr>
                        </a:solidFill>
                        <a:latin typeface="Cambria Math" panose="02040503050406030204" pitchFamily="18" charset="0"/>
                      </a:rPr>
                      <m:t> </m:t>
                    </m:r>
                    <m:r>
                      <a:rPr kumimoji="1" lang="en-US" altLang="zh-CN" sz="2400" b="0" i="1" dirty="0" smtClean="0">
                        <a:solidFill>
                          <a:schemeClr val="accent1">
                            <a:lumMod val="75000"/>
                          </a:schemeClr>
                        </a:solidFill>
                        <a:latin typeface="Cambria Math" panose="02040503050406030204" pitchFamily="18" charset="0"/>
                        <a:ea typeface="Cambria Math" panose="02040503050406030204" pitchFamily="18" charset="0"/>
                      </a:rPr>
                      <m:t>≥</m:t>
                    </m:r>
                    <m:r>
                      <a:rPr kumimoji="1" lang="en-US" altLang="zh-CN" sz="2400" b="0" i="1" dirty="0" smtClean="0">
                        <a:solidFill>
                          <a:schemeClr val="accent1">
                            <a:lumMod val="75000"/>
                          </a:schemeClr>
                        </a:solidFill>
                        <a:latin typeface="Cambria Math" panose="02040503050406030204" pitchFamily="18" charset="0"/>
                        <a:ea typeface="Cambria Math" panose="02040503050406030204" pitchFamily="18" charset="0"/>
                      </a:rPr>
                      <m:t>0</m:t>
                    </m:r>
                  </m:oMath>
                </a14:m>
                <a:r>
                  <a:rPr lang="en-US" altLang="zh-CN" sz="2400" dirty="0">
                    <a:solidFill>
                      <a:schemeClr val="accent1">
                        <a:lumMod val="75000"/>
                      </a:schemeClr>
                    </a:solidFill>
                  </a:rPr>
                  <a:t>,j=1,2,3·····7.</a:t>
                </a:r>
                <a:endParaRPr lang="zh-CN" altLang="en-US" sz="2400" dirty="0">
                  <a:solidFill>
                    <a:schemeClr val="accent1">
                      <a:lumMod val="75000"/>
                    </a:schemeClr>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5448300" y="1098779"/>
                <a:ext cx="5572125" cy="2857064"/>
              </a:xfrm>
              <a:prstGeom prst="rect">
                <a:avLst/>
              </a:prstGeom>
              <a:blipFill rotWithShape="1">
                <a:blip r:embed="rId2"/>
                <a:stretch>
                  <a:fillRect t="-8" b="15"/>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kumimoji="1" lang="zh-CN" altLang="en-US" sz="2400" b="1" dirty="0"/>
              <a:t>解</a:t>
            </a:r>
            <a:r>
              <a:rPr kumimoji="1" lang="zh-CN" altLang="en-US" sz="2400" dirty="0"/>
              <a:t> 初始单纯形表为</a:t>
            </a:r>
            <a:endParaRPr kumimoji="1" lang="en-US" altLang="zh-CN" sz="2400" dirty="0"/>
          </a:p>
          <a:p>
            <a:endParaRPr lang="zh-CN" altLang="en-US" sz="2400" dirty="0"/>
          </a:p>
        </p:txBody>
      </p:sp>
      <p:pic>
        <p:nvPicPr>
          <p:cNvPr id="4" name="图片 3"/>
          <p:cNvPicPr>
            <a:picLocks noChangeAspect="1"/>
          </p:cNvPicPr>
          <p:nvPr/>
        </p:nvPicPr>
        <p:blipFill>
          <a:blip r:embed="rId1"/>
          <a:stretch>
            <a:fillRect/>
          </a:stretch>
        </p:blipFill>
        <p:spPr>
          <a:xfrm>
            <a:off x="749777" y="1354686"/>
            <a:ext cx="9492295" cy="34628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kumimoji="1" lang="zh-CN" altLang="en-US" sz="2400" dirty="0"/>
              <a:t>第一次迭代</a:t>
            </a:r>
            <a:endParaRPr kumimoji="1" lang="en-US" altLang="zh-CN" sz="2400" dirty="0"/>
          </a:p>
          <a:p>
            <a:endParaRPr kumimoji="1" lang="zh-CN" altLang="en-US" sz="2400" dirty="0"/>
          </a:p>
          <a:p>
            <a:endParaRPr lang="zh-CN" altLang="en-US" sz="2400" dirty="0"/>
          </a:p>
        </p:txBody>
      </p:sp>
      <p:pic>
        <p:nvPicPr>
          <p:cNvPr id="5" name="图片 4"/>
          <p:cNvPicPr>
            <a:picLocks noChangeAspect="1"/>
          </p:cNvPicPr>
          <p:nvPr/>
        </p:nvPicPr>
        <p:blipFill>
          <a:blip r:embed="rId1"/>
          <a:stretch>
            <a:fillRect/>
          </a:stretch>
        </p:blipFill>
        <p:spPr>
          <a:xfrm>
            <a:off x="771525" y="1095375"/>
            <a:ext cx="9782175" cy="381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kumimoji="1" lang="zh-CN" altLang="en-US" sz="2400" dirty="0"/>
              <a:t>第二次迭代</a:t>
            </a:r>
            <a:endParaRPr kumimoji="1" lang="zh-CN" altLang="en-US" sz="2400" dirty="0"/>
          </a:p>
          <a:p>
            <a:endParaRPr kumimoji="1" lang="zh-CN" altLang="en-US" sz="2400" dirty="0"/>
          </a:p>
          <a:p>
            <a:endParaRPr lang="zh-CN" altLang="en-US" sz="2400" dirty="0"/>
          </a:p>
        </p:txBody>
      </p:sp>
      <p:pic>
        <p:nvPicPr>
          <p:cNvPr id="4" name="图片 3"/>
          <p:cNvPicPr>
            <a:picLocks noChangeAspect="1"/>
          </p:cNvPicPr>
          <p:nvPr/>
        </p:nvPicPr>
        <p:blipFill>
          <a:blip r:embed="rId1"/>
          <a:stretch>
            <a:fillRect/>
          </a:stretch>
        </p:blipFill>
        <p:spPr>
          <a:xfrm>
            <a:off x="740239" y="1316586"/>
            <a:ext cx="9797121" cy="34628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kumimoji="1" lang="zh-CN" altLang="en-US" sz="2400" dirty="0"/>
              <a:t>第三次迭代</a:t>
            </a:r>
            <a:endParaRPr kumimoji="1" lang="en-US" altLang="zh-CN" sz="2400" dirty="0"/>
          </a:p>
          <a:p>
            <a:endParaRPr kumimoji="1" lang="zh-CN" altLang="en-US" sz="2400" dirty="0"/>
          </a:p>
          <a:p>
            <a:endParaRPr kumimoji="1" lang="zh-CN" altLang="en-US" sz="2400" dirty="0"/>
          </a:p>
          <a:p>
            <a:endParaRPr lang="zh-CN" altLang="en-US" sz="2400" dirty="0"/>
          </a:p>
        </p:txBody>
      </p:sp>
      <p:pic>
        <p:nvPicPr>
          <p:cNvPr id="5" name="图片 4"/>
          <p:cNvPicPr>
            <a:picLocks noChangeAspect="1"/>
          </p:cNvPicPr>
          <p:nvPr/>
        </p:nvPicPr>
        <p:blipFill>
          <a:blip r:embed="rId1"/>
          <a:stretch>
            <a:fillRect/>
          </a:stretch>
        </p:blipFill>
        <p:spPr>
          <a:xfrm>
            <a:off x="1197439" y="1578703"/>
            <a:ext cx="9797121" cy="37005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37735" y="322897"/>
            <a:ext cx="3059969" cy="4697413"/>
          </a:xfrm>
        </p:spPr>
        <p:txBody>
          <a:bodyPr vert="horz" lIns="91440" tIns="45720" rIns="91440" bIns="45720" rtlCol="0" anchor="ctr">
            <a:normAutofit/>
          </a:bodyPr>
          <a:lstStyle/>
          <a:p>
            <a:r>
              <a:rPr lang="zh-CN" altLang="en-US" sz="3600" b="1"/>
              <a:t>目录</a:t>
            </a:r>
            <a:endParaRPr lang="zh-CN" altLang="en-US" sz="3600" b="1"/>
          </a:p>
        </p:txBody>
      </p:sp>
      <mc:AlternateContent xmlns:mc="http://schemas.openxmlformats.org/markup-compatibility/2006">
        <mc:Choice xmlns:a14="http://schemas.microsoft.com/office/drawing/2010/main" Requires="a14">
          <p:sp>
            <p:nvSpPr>
              <p:cNvPr id="3" name="副标题 2"/>
              <p:cNvSpPr>
                <a:spLocks noGrp="1"/>
              </p:cNvSpPr>
              <p:nvPr>
                <p:ph type="subTitle" idx="1"/>
              </p:nvPr>
            </p:nvSpPr>
            <p:spPr>
              <a:xfrm>
                <a:off x="5590540" y="210820"/>
                <a:ext cx="6236970" cy="6463030"/>
              </a:xfrm>
            </p:spPr>
            <p:txBody>
              <a:bodyPr vert="horz" lIns="91440" tIns="45720" rIns="91440" bIns="45720" numCol="2" rtlCol="0">
                <a:normAutofit/>
              </a:bodyPr>
              <a:lstStyle/>
              <a:p>
                <a:pPr indent="-228600" algn="l">
                  <a:buFont typeface="Arial" panose="020B0604020202020204" pitchFamily="34" charset="0"/>
                  <a:buChar char="•"/>
                </a:pPr>
                <a:r>
                  <a:rPr lang="zh-CN" altLang="en-US">
                    <a:solidFill>
                      <a:schemeClr val="tx1"/>
                    </a:solidFill>
                  </a:rPr>
                  <a:t>一</a:t>
                </a:r>
                <a:r>
                  <a:rPr lang="en-US" altLang="zh-CN">
                    <a:solidFill>
                      <a:schemeClr val="tx1"/>
                    </a:solidFill>
                  </a:rPr>
                  <a:t>.</a:t>
                </a:r>
                <a:r>
                  <a:rPr lang="zh-CN" altLang="en-US">
                    <a:solidFill>
                      <a:schemeClr val="tx1"/>
                    </a:solidFill>
                  </a:rPr>
                  <a:t>引出问题</a:t>
                </a:r>
                <a:endParaRPr lang="en-US" altLang="zh-CN">
                  <a:solidFill>
                    <a:schemeClr val="tx1"/>
                  </a:solidFill>
                </a:endParaRPr>
              </a:p>
              <a:p>
                <a:pPr indent="-228600" algn="l">
                  <a:buFont typeface="Arial" panose="020B0604020202020204" pitchFamily="34" charset="0"/>
                  <a:buChar char="•"/>
                </a:pPr>
                <a:r>
                  <a:rPr lang="zh-CN" altLang="en-US">
                    <a:solidFill>
                      <a:schemeClr val="tx1"/>
                    </a:solidFill>
                  </a:rPr>
                  <a:t>二</a:t>
                </a:r>
                <a:r>
                  <a:rPr lang="en-US" altLang="zh-CN">
                    <a:solidFill>
                      <a:schemeClr val="tx1"/>
                    </a:solidFill>
                  </a:rPr>
                  <a:t>.</a:t>
                </a:r>
                <a:r>
                  <a:rPr lang="zh-CN" altLang="en-US">
                    <a:solidFill>
                      <a:schemeClr val="tx1"/>
                    </a:solidFill>
                  </a:rPr>
                  <a:t>人工变量</a:t>
                </a:r>
                <a:endParaRPr lang="en-US" altLang="zh-CN">
                  <a:solidFill>
                    <a:schemeClr val="tx1"/>
                  </a:solidFill>
                </a:endParaRPr>
              </a:p>
              <a:p>
                <a:pPr indent="-228600" algn="l">
                  <a:buFont typeface="Arial" panose="020B0604020202020204" pitchFamily="34" charset="0"/>
                  <a:buChar char="•"/>
                </a:pPr>
                <a:r>
                  <a:rPr lang="zh-CN" altLang="en-US">
                    <a:solidFill>
                      <a:schemeClr val="tx1"/>
                    </a:solidFill>
                  </a:rPr>
                  <a:t>三</a:t>
                </a:r>
                <a:r>
                  <a:rPr lang="en-US" altLang="zh-CN">
                    <a:solidFill>
                      <a:schemeClr val="tx1"/>
                    </a:solidFill>
                  </a:rPr>
                  <a:t>.</a:t>
                </a:r>
                <a:r>
                  <a:rPr lang="zh-CN" altLang="en-US">
                    <a:solidFill>
                      <a:schemeClr val="tx1"/>
                    </a:solidFill>
                  </a:rPr>
                  <a:t>大</a:t>
                </a:r>
                <a14:m>
                  <m:oMath xmlns:m="http://schemas.openxmlformats.org/officeDocument/2006/math">
                    <m:r>
                      <a:rPr lang="zh-CN" altLang="en-US" i="1" dirty="0">
                        <a:solidFill>
                          <a:schemeClr val="tx1"/>
                        </a:solidFill>
                        <a:latin typeface="Cambria Math" panose="02040503050406030204" pitchFamily="18" charset="0"/>
                      </a:rPr>
                      <m:t>𝑀</m:t>
                    </m:r>
                  </m:oMath>
                </a14:m>
                <a:r>
                  <a:rPr lang="zh-CN" altLang="en-US">
                    <a:solidFill>
                      <a:schemeClr val="tx1"/>
                    </a:solidFill>
                  </a:rPr>
                  <a:t>法</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3.1</a:t>
                </a:r>
                <a:r>
                  <a:rPr lang="zh-CN" altLang="en-US">
                    <a:solidFill>
                      <a:schemeClr val="tx1"/>
                    </a:solidFill>
                  </a:rPr>
                  <a:t>原理</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3.2</a:t>
                </a:r>
                <a:r>
                  <a:rPr lang="zh-CN" altLang="en-US">
                    <a:solidFill>
                      <a:schemeClr val="tx1"/>
                    </a:solidFill>
                  </a:rPr>
                  <a:t>惩罚因子</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3.3</a:t>
                </a:r>
                <a:r>
                  <a:rPr lang="zh-CN" altLang="en-US">
                    <a:solidFill>
                      <a:schemeClr val="tx1"/>
                    </a:solidFill>
                  </a:rPr>
                  <a:t>大</a:t>
                </a:r>
                <a14:m>
                  <m:oMath xmlns:m="http://schemas.openxmlformats.org/officeDocument/2006/math">
                    <m:r>
                      <a:rPr lang="zh-CN" altLang="en-US" i="1" dirty="0">
                        <a:solidFill>
                          <a:schemeClr val="tx1"/>
                        </a:solidFill>
                        <a:latin typeface="Cambria Math" panose="02040503050406030204" pitchFamily="18" charset="0"/>
                      </a:rPr>
                      <m:t>𝑀</m:t>
                    </m:r>
                  </m:oMath>
                </a14:m>
                <a:r>
                  <a:rPr lang="zh-CN" altLang="en-US">
                    <a:solidFill>
                      <a:schemeClr val="tx1"/>
                    </a:solidFill>
                  </a:rPr>
                  <a:t>法步骤</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3.4</a:t>
                </a:r>
                <a:r>
                  <a:rPr lang="zh-CN" altLang="en-US">
                    <a:solidFill>
                      <a:schemeClr val="tx1"/>
                    </a:solidFill>
                  </a:rPr>
                  <a:t>算例</a:t>
                </a:r>
                <a:r>
                  <a:rPr lang="en-US" altLang="zh-CN">
                    <a:solidFill>
                      <a:schemeClr val="tx1"/>
                    </a:solidFill>
                  </a:rPr>
                  <a:t>1</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3.5</a:t>
                </a:r>
                <a:r>
                  <a:rPr lang="zh-CN" altLang="en-US">
                    <a:solidFill>
                      <a:schemeClr val="tx1"/>
                    </a:solidFill>
                  </a:rPr>
                  <a:t>算例</a:t>
                </a:r>
                <a:r>
                  <a:rPr lang="en-US" altLang="zh-CN">
                    <a:solidFill>
                      <a:schemeClr val="tx1"/>
                    </a:solidFill>
                  </a:rPr>
                  <a:t>2</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3.6</a:t>
                </a:r>
                <a:r>
                  <a:rPr lang="zh-CN" altLang="en-US">
                    <a:solidFill>
                      <a:schemeClr val="tx1"/>
                    </a:solidFill>
                  </a:rPr>
                  <a:t>算例</a:t>
                </a:r>
                <a:r>
                  <a:rPr lang="en-US" altLang="zh-CN">
                    <a:solidFill>
                      <a:schemeClr val="tx1"/>
                    </a:solidFill>
                  </a:rPr>
                  <a:t>3</a:t>
                </a:r>
                <a:endParaRPr lang="en-US" altLang="zh-CN">
                  <a:solidFill>
                    <a:schemeClr val="tx1"/>
                  </a:solidFill>
                </a:endParaRPr>
              </a:p>
              <a:p>
                <a:pPr indent="-228600" algn="l">
                  <a:buFont typeface="Arial" panose="020B0604020202020204" pitchFamily="34" charset="0"/>
                  <a:buChar char="•"/>
                </a:pPr>
                <a:r>
                  <a:rPr lang="zh-CN" altLang="en-US">
                    <a:solidFill>
                      <a:schemeClr val="tx1"/>
                    </a:solidFill>
                  </a:rPr>
                  <a:t>四</a:t>
                </a:r>
                <a:r>
                  <a:rPr lang="en-US" altLang="zh-CN">
                    <a:solidFill>
                      <a:schemeClr val="tx1"/>
                    </a:solidFill>
                  </a:rPr>
                  <a:t>.</a:t>
                </a:r>
                <a:r>
                  <a:rPr lang="zh-CN" altLang="en-US">
                    <a:solidFill>
                      <a:schemeClr val="tx1"/>
                    </a:solidFill>
                  </a:rPr>
                  <a:t>两阶段法</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4.1</a:t>
                </a:r>
                <a:r>
                  <a:rPr lang="zh-CN" altLang="en-US">
                    <a:solidFill>
                      <a:schemeClr val="tx1"/>
                    </a:solidFill>
                  </a:rPr>
                  <a:t>原理</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4.2</a:t>
                </a:r>
                <a:r>
                  <a:rPr lang="zh-CN" altLang="en-US">
                    <a:solidFill>
                      <a:schemeClr val="tx1"/>
                    </a:solidFill>
                  </a:rPr>
                  <a:t>两阶段法步骤</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4.3</a:t>
                </a:r>
                <a:r>
                  <a:rPr lang="zh-CN" altLang="en-US">
                    <a:solidFill>
                      <a:schemeClr val="tx1"/>
                    </a:solidFill>
                  </a:rPr>
                  <a:t>算例</a:t>
                </a:r>
                <a:r>
                  <a:rPr lang="en-US" altLang="zh-CN">
                    <a:solidFill>
                      <a:schemeClr val="tx1"/>
                    </a:solidFill>
                  </a:rPr>
                  <a:t>1</a:t>
                </a:r>
                <a:endParaRPr lang="en-US" altLang="zh-CN">
                  <a:solidFill>
                    <a:schemeClr val="tx1"/>
                  </a:solidFill>
                </a:endParaRPr>
              </a:p>
              <a:p>
                <a:pPr indent="-228600" algn="l">
                  <a:buFont typeface="Arial" panose="020B0604020202020204" pitchFamily="34" charset="0"/>
                  <a:buChar char="•"/>
                </a:pPr>
                <a:r>
                  <a:rPr lang="en-US" altLang="zh-CN">
                    <a:solidFill>
                      <a:schemeClr val="tx1"/>
                    </a:solidFill>
                  </a:rPr>
                  <a:t>    4.4</a:t>
                </a:r>
                <a:r>
                  <a:rPr lang="zh-CN" altLang="en-US">
                    <a:solidFill>
                      <a:schemeClr val="tx1"/>
                    </a:solidFill>
                  </a:rPr>
                  <a:t>算例</a:t>
                </a:r>
                <a:r>
                  <a:rPr lang="en-US" altLang="zh-CN">
                    <a:solidFill>
                      <a:schemeClr val="tx1"/>
                    </a:solidFill>
                  </a:rPr>
                  <a:t>2</a:t>
                </a:r>
                <a:endParaRPr lang="en-US" altLang="zh-CN">
                  <a:solidFill>
                    <a:schemeClr val="tx1"/>
                  </a:solidFill>
                </a:endParaRPr>
              </a:p>
            </p:txBody>
          </p:sp>
        </mc:Choice>
        <mc:Fallback>
          <p:sp>
            <p:nvSpPr>
              <p:cNvPr id="3" name="副标题 2"/>
              <p:cNvSpPr>
                <a:spLocks noRot="1" noChangeAspect="1" noMove="1" noResize="1" noEditPoints="1" noAdjustHandles="1" noChangeArrowheads="1" noChangeShapeType="1" noTextEdit="1"/>
              </p:cNvSpPr>
              <p:nvPr>
                <p:ph type="subTitle" idx="1"/>
              </p:nvPr>
            </p:nvSpPr>
            <p:spPr>
              <a:xfrm>
                <a:off x="5590540" y="210820"/>
                <a:ext cx="6236970" cy="6463030"/>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内容占位符 6"/>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因此最优解</a:t>
                </a:r>
                <a14:m>
                  <m:oMath xmlns:m="http://schemas.openxmlformats.org/officeDocument/2006/math">
                    <m:sSup>
                      <m:sSupPr>
                        <m:ctrlPr>
                          <a:rPr kumimoji="1"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sup>
                        <m:r>
                          <a:rPr kumimoji="1"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a14:m>
                <a:r>
                  <a:rPr kumimoji="1"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 (4,1,9,0,0,0,0</a:t>
                </a:r>
                <a14:m>
                  <m:oMath xmlns:m="http://schemas.openxmlformats.org/officeDocument/2006/math">
                    <m:sSup>
                      <m:sSupPr>
                        <m:ctrlPr>
                          <a:rPr kumimoji="1"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sup>
                        <m:r>
                          <a:rPr kumimoji="1"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sup>
                    </m:sSup>
                  </m:oMath>
                </a14:m>
                <a:r>
                  <a:rPr kumimoji="1"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1"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最优值</a:t>
                </a:r>
                <a14:m>
                  <m:oMath xmlns:m="http://schemas.openxmlformats.org/officeDocument/2006/math">
                    <m:sSup>
                      <m:sSupPr>
                        <m:ctrlPr>
                          <a:rPr kumimoji="1"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𝑧</m:t>
                        </m:r>
                      </m:e>
                      <m:sup>
                        <m:r>
                          <a:rPr kumimoji="1"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oMath>
                </a14:m>
                <a:r>
                  <a:rPr kumimoji="1"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1"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1"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1"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2.</a:t>
                </a:r>
                <a:r>
                  <a:rPr kumimoji="1"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因为人工变量</a:t>
                </a:r>
                <a14:m>
                  <m:oMath xmlns:m="http://schemas.openxmlformats.org/officeDocument/2006/math">
                    <m:sSub>
                      <m:sSubPr>
                        <m:ctrlPr>
                          <a:rPr kumimoji="1" lang="en-US" altLang="zh-CN"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e>
                      <m:sub>
                        <m:r>
                          <a:rPr kumimoji="1"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6</m:t>
                        </m:r>
                      </m:sub>
                    </m:sSub>
                    <m:r>
                      <a:rPr kumimoji="1"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1" lang="en-US" altLang="zh-CN"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e>
                      <m:sub>
                        <m:r>
                          <a:rPr kumimoji="1"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7</m:t>
                        </m:r>
                      </m:sub>
                    </m:sSub>
                  </m:oMath>
                </a14:m>
                <a:r>
                  <a:rPr kumimoji="1"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已不在基变量中，故原问题的最优解</a:t>
                </a:r>
                <a14:m>
                  <m:oMath xmlns:m="http://schemas.openxmlformats.org/officeDocument/2006/math">
                    <m:sSup>
                      <m:sSupPr>
                        <m:ctrlPr>
                          <a:rPr kumimoji="1"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1"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为</m:t>
                        </m:r>
                        <m:r>
                          <a:rPr kumimoji="1"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sup>
                        <m:r>
                          <a:rPr kumimoji="1"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oMath>
                </a14:m>
                <a:r>
                  <a:rPr kumimoji="1"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 (4,1,9,0,0</a:t>
                </a:r>
                <a14:m>
                  <m:oMath xmlns:m="http://schemas.openxmlformats.org/officeDocument/2006/math">
                    <m:sSup>
                      <m:sSupPr>
                        <m:ctrlPr>
                          <a:rPr kumimoji="1"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sup>
                        <m:r>
                          <a:rPr kumimoji="1"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oMath>
                </a14:m>
                <a:endParaRPr kumimoji="1"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endParaRPr lang="zh-CN" altLang="en-US" dirty="0"/>
              </a:p>
            </p:txBody>
          </p:sp>
        </mc:Choice>
        <mc:Fallback>
          <p:sp>
            <p:nvSpPr>
              <p:cNvPr id="7" name="内容占位符 6"/>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1"/>
                </a:solidFill>
                <a:latin typeface="宋体" panose="02010600030101010101" pitchFamily="2" charset="-122"/>
                <a:ea typeface="宋体" panose="02010600030101010101" pitchFamily="2" charset="-122"/>
              </a:rPr>
              <a:t>四、两阶段法</a:t>
            </a:r>
            <a:br>
              <a:rPr lang="en-US" altLang="zh-CN" b="1" dirty="0">
                <a:solidFill>
                  <a:schemeClr val="tx1"/>
                </a:solidFill>
                <a:latin typeface="宋体" panose="02010600030101010101" pitchFamily="2" charset="-122"/>
                <a:ea typeface="宋体" panose="02010600030101010101" pitchFamily="2" charset="-122"/>
              </a:rPr>
            </a:br>
            <a:r>
              <a:rPr lang="en-US" altLang="zh-CN" b="1" dirty="0">
                <a:solidFill>
                  <a:schemeClr val="tx1"/>
                </a:solidFill>
                <a:latin typeface="宋体" panose="02010600030101010101" pitchFamily="2" charset="-122"/>
                <a:ea typeface="宋体" panose="02010600030101010101" pitchFamily="2" charset="-122"/>
              </a:rPr>
              <a:t>4.1</a:t>
            </a:r>
            <a:r>
              <a:rPr lang="zh-CN" altLang="en-US" b="1" dirty="0">
                <a:solidFill>
                  <a:schemeClr val="tx1"/>
                </a:solidFill>
                <a:latin typeface="宋体" panose="02010600030101010101" pitchFamily="2" charset="-122"/>
                <a:ea typeface="宋体" panose="02010600030101010101" pitchFamily="2" charset="-122"/>
              </a:rPr>
              <a:t>原理</a:t>
            </a:r>
            <a:endParaRPr lang="zh-CN" altLang="en-US" b="1" dirty="0">
              <a:solidFill>
                <a:schemeClr val="tx1"/>
              </a:solidFill>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70625" y="1690688"/>
                <a:ext cx="9111557" cy="4724400"/>
              </a:xfrm>
            </p:spPr>
            <p:txBody>
              <a:bodyPr>
                <a:noAutofit/>
              </a:bodyPr>
              <a:lstStyle/>
              <a:p>
                <a:pPr marL="0" indent="0">
                  <a:buNone/>
                </a:pPr>
                <a:r>
                  <a:rPr lang="zh-CN" altLang="en-US" sz="2400" dirty="0">
                    <a:latin typeface="宋体" panose="02010600030101010101" pitchFamily="2" charset="-122"/>
                    <a:ea typeface="宋体" panose="02010600030101010101" pitchFamily="2" charset="-122"/>
                  </a:rPr>
                  <a:t>两阶段法同样适用于难于确定一个初始基本可行解的情况。</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分两阶段求解：</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第一阶段，构筑一个只包括人工变量的目标函数</a:t>
                </a:r>
                <a:endParaRPr lang="en-US" altLang="zh-CN" sz="2400" dirty="0">
                  <a:latin typeface="宋体" panose="02010600030101010101" pitchFamily="2" charset="-122"/>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min</m:t>
                          </m:r>
                        </m:fName>
                        <m:e>
                          <m:r>
                            <a:rPr lang="en-US" altLang="zh-CN" sz="2400" b="0" i="1" smtClean="0">
                              <a:latin typeface="Cambria Math" panose="02040503050406030204" pitchFamily="18" charset="0"/>
                            </a:rPr>
                            <m:t>𝐹</m:t>
                          </m:r>
                        </m:e>
                      </m:func>
                      <m:r>
                        <a:rPr lang="en-US" altLang="zh-CN" sz="2400" b="0" i="1" smtClean="0">
                          <a:latin typeface="Cambria Math" panose="02040503050406030204" pitchFamily="18" charset="0"/>
                        </a:rPr>
                        <m:t>=</m:t>
                      </m:r>
                      <m:nary>
                        <m:naryPr>
                          <m:chr m:val="∑"/>
                          <m:subHide m:val="on"/>
                          <m:supHide m:val="on"/>
                          <m:ctrlPr>
                            <a:rPr lang="en-US" altLang="zh-CN" sz="2400" i="1">
                              <a:latin typeface="Cambria Math" panose="02040503050406030204" pitchFamily="18" charset="0"/>
                            </a:rPr>
                          </m:ctrlPr>
                        </m:naryPr>
                        <m:sub/>
                        <m:sup/>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e>
                      </m:nary>
                    </m:oMath>
                  </m:oMathPara>
                </a14:m>
                <a:endParaRPr lang="en-US" altLang="zh-CN" sz="2400" dirty="0"/>
              </a:p>
              <a:p>
                <a:pPr marL="0" indent="0">
                  <a:buNone/>
                </a:pPr>
                <a:r>
                  <a:rPr lang="zh-CN" altLang="en-US" sz="2400" dirty="0">
                    <a:latin typeface="宋体" panose="02010600030101010101" pitchFamily="2" charset="-122"/>
                    <a:ea typeface="宋体" panose="02010600030101010101" pitchFamily="2" charset="-122"/>
                  </a:rPr>
                  <a:t>在原约束条件下求解，如果计算结果是人工变量均为</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0</m:t>
                    </m:r>
                  </m:oMath>
                </a14:m>
                <a:r>
                  <a:rPr lang="zh-CN" altLang="en-US" sz="2400" dirty="0">
                    <a:latin typeface="宋体" panose="02010600030101010101" pitchFamily="2" charset="-122"/>
                    <a:ea typeface="宋体" panose="02010600030101010101" pitchFamily="2" charset="-122"/>
                  </a:rPr>
                  <a:t>，则继续求解，进入第二阶段，如果人工变量不为</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0</m:t>
                    </m:r>
                  </m:oMath>
                </a14:m>
                <a:r>
                  <a:rPr lang="zh-CN" altLang="en-US" sz="2400" dirty="0">
                    <a:latin typeface="宋体" panose="02010600030101010101" pitchFamily="2" charset="-122"/>
                    <a:ea typeface="宋体" panose="02010600030101010101" pitchFamily="2" charset="-122"/>
                  </a:rPr>
                  <a:t>，说明原问题无解。</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第二阶段，求原问题最优解。目标函数为原问题的目标函数，单纯形表初始表为第一阶段最后一段的元素值，但应去掉人工变量所在列。</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所谓两阶段方法就是以引入人工变量后得到的基本可行解作为初始基本可行解，再对原问题进行单纯形法求解。</a:t>
                </a:r>
                <a:endParaRPr lang="en-US" altLang="zh-CN" sz="2400" dirty="0">
                  <a:latin typeface="宋体" panose="02010600030101010101" pitchFamily="2" charset="-122"/>
                  <a:ea typeface="宋体" panose="02010600030101010101" pitchFamily="2"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70625" y="1690688"/>
                <a:ext cx="9111557" cy="4724400"/>
              </a:xfrm>
              <a:blipFill rotWithShape="1">
                <a:blip r:embed="rId1"/>
                <a:stretch>
                  <a:fillRect l="-7" t="-7" r="6" b="7"/>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921178" y="719091"/>
                <a:ext cx="10602038" cy="5146537"/>
              </a:xfrm>
              <a:prstGeom prst="rect">
                <a:avLst/>
              </a:prstGeom>
              <a:noFill/>
            </p:spPr>
            <p:txBody>
              <a:bodyPr wrap="square" rtlCol="0">
                <a:spAutoFit/>
              </a:bodyPr>
              <a:lstStyle/>
              <a:p>
                <a:pPr indent="457200"/>
                <a:r>
                  <a:rPr lang="zh-CN" altLang="en-US" sz="2000" dirty="0">
                    <a:latin typeface="宋体" panose="02010600030101010101" pitchFamily="2" charset="-122"/>
                    <a:ea typeface="宋体" panose="02010600030101010101" pitchFamily="2" charset="-122"/>
                  </a:rPr>
                  <a:t>用单纯形法先解决由人工变量组成的辅助线性规划问题</a:t>
                </a:r>
                <a:endParaRPr lang="en-US" altLang="zh-CN" sz="2000" dirty="0">
                  <a:latin typeface="宋体" panose="02010600030101010101" pitchFamily="2" charset="-122"/>
                  <a:ea typeface="宋体" panose="02010600030101010101" pitchFamily="2" charset="-122"/>
                </a:endParaRPr>
              </a:p>
              <a:p>
                <a:pPr indent="457200"/>
                <a14:m>
                  <m:oMathPara xmlns:m="http://schemas.openxmlformats.org/officeDocument/2006/math">
                    <m:oMathParaPr>
                      <m:jc m:val="centerGroup"/>
                    </m:oMathParaPr>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min</m:t>
                          </m:r>
                        </m:fName>
                        <m:e>
                          <m:r>
                            <a:rPr lang="en-US" altLang="zh-CN" sz="2000" i="1">
                              <a:latin typeface="Cambria Math" panose="02040503050406030204" pitchFamily="18" charset="0"/>
                            </a:rPr>
                            <m:t>𝐹</m:t>
                          </m:r>
                        </m:e>
                      </m:func>
                      <m:r>
                        <a:rPr lang="en-US" altLang="zh-CN" sz="2000" i="1">
                          <a:latin typeface="Cambria Math" panose="02040503050406030204" pitchFamily="18" charset="0"/>
                        </a:rPr>
                        <m:t>=</m:t>
                      </m:r>
                      <m:nary>
                        <m:naryPr>
                          <m:chr m:val="∑"/>
                          <m:subHide m:val="on"/>
                          <m:supHide m:val="on"/>
                          <m:ctrlPr>
                            <a:rPr lang="en-US" altLang="zh-CN" sz="2000" i="1">
                              <a:latin typeface="Cambria Math" panose="02040503050406030204" pitchFamily="18" charset="0"/>
                            </a:rPr>
                          </m:ctrlPr>
                        </m:naryP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e>
                      </m:nary>
                    </m:oMath>
                  </m:oMathPara>
                </a14:m>
                <a:endParaRPr lang="en-US" altLang="zh-CN" sz="2000" dirty="0">
                  <a:latin typeface="宋体" panose="02010600030101010101" pitchFamily="2" charset="-122"/>
                  <a:ea typeface="宋体" panose="02010600030101010101" pitchFamily="2" charset="-122"/>
                </a:endParaRPr>
              </a:p>
              <a:p>
                <a:pPr indent="457200"/>
                <a:r>
                  <a:rPr lang="zh-CN" altLang="en-US" sz="2000" dirty="0">
                    <a:latin typeface="宋体" panose="02010600030101010101" pitchFamily="2" charset="-122"/>
                    <a:ea typeface="宋体" panose="02010600030101010101" pitchFamily="2" charset="-122"/>
                  </a:rPr>
                  <a:t>    如果原问题有可行解，则上述人工问题的最优目标函数值为零，如果人工问题的最优目标函数值大于零，则原问题无可行解。</a:t>
                </a:r>
                <a:endParaRPr lang="en-US" altLang="zh-CN" sz="2000" dirty="0">
                  <a:latin typeface="宋体" panose="02010600030101010101" pitchFamily="2" charset="-122"/>
                  <a:ea typeface="宋体" panose="02010600030101010101" pitchFamily="2" charset="-122"/>
                </a:endParaRPr>
              </a:p>
              <a:p>
                <a:pPr indent="457200"/>
                <a:endParaRPr lang="en-US" altLang="zh-CN" sz="2000" dirty="0">
                  <a:latin typeface="宋体" panose="02010600030101010101" pitchFamily="2" charset="-122"/>
                  <a:ea typeface="宋体" panose="02010600030101010101" pitchFamily="2" charset="-122"/>
                </a:endParaRPr>
              </a:p>
              <a:p>
                <a:pPr indent="457200"/>
                <a:r>
                  <a:rPr lang="zh-CN" altLang="en-US" sz="2000" dirty="0">
                    <a:latin typeface="宋体" panose="02010600030101010101" pitchFamily="2" charset="-122"/>
                    <a:ea typeface="宋体" panose="02010600030101010101" pitchFamily="2" charset="-122"/>
                  </a:rPr>
                  <a:t>    显然，在迭代开始时，所有的人工变量都包括在初始基本可行解中，在迭代进行过程中，人工变量逐步成为出基变量，而原问题的变量中有一些逐步选为入基变量成为基变量。</a:t>
                </a:r>
                <a:endParaRPr lang="en-US" altLang="zh-CN" sz="2000" dirty="0">
                  <a:latin typeface="宋体" panose="02010600030101010101" pitchFamily="2" charset="-122"/>
                  <a:ea typeface="宋体" panose="02010600030101010101" pitchFamily="2" charset="-122"/>
                </a:endParaRPr>
              </a:p>
              <a:p>
                <a:pPr indent="457200"/>
                <a:endParaRPr lang="en-US" altLang="zh-CN" sz="2000" dirty="0">
                  <a:latin typeface="宋体" panose="02010600030101010101" pitchFamily="2" charset="-122"/>
                  <a:ea typeface="宋体" panose="02010600030101010101" pitchFamily="2" charset="-122"/>
                </a:endParaRPr>
              </a:p>
              <a:p>
                <a:pPr indent="457200"/>
                <a:r>
                  <a:rPr lang="zh-CN" altLang="en-US" sz="2000" dirty="0">
                    <a:latin typeface="宋体" panose="02010600030101010101" pitchFamily="2" charset="-122"/>
                    <a:ea typeface="宋体" panose="02010600030101010101" pitchFamily="2" charset="-122"/>
                  </a:rPr>
                  <a:t>    对于一个人工变量，一旦它被选为出基变量成为非基变量（取零值），就可以将其从上述辅助问题中删除。只要原问题有可行解，所有的人工变量都将逐步被删除，最后得到的基本可行解就可以用作求原问题最优解的初始基本可行解。</a:t>
                </a:r>
                <a:endParaRPr lang="en-US" altLang="zh-CN" sz="2000" dirty="0">
                  <a:latin typeface="宋体" panose="02010600030101010101" pitchFamily="2" charset="-122"/>
                  <a:ea typeface="宋体" panose="02010600030101010101" pitchFamily="2" charset="-122"/>
                </a:endParaRPr>
              </a:p>
              <a:p>
                <a:pPr indent="457200"/>
                <a:endParaRPr lang="en-US" altLang="zh-CN" sz="2000" dirty="0">
                  <a:latin typeface="宋体" panose="02010600030101010101" pitchFamily="2" charset="-122"/>
                  <a:ea typeface="宋体" panose="02010600030101010101" pitchFamily="2" charset="-122"/>
                </a:endParaRPr>
              </a:p>
              <a:p>
                <a:pPr indent="457200"/>
                <a:r>
                  <a:rPr lang="zh-CN" altLang="en-US" sz="2000" dirty="0">
                    <a:latin typeface="宋体" panose="02010600030101010101" pitchFamily="2" charset="-122"/>
                    <a:ea typeface="宋体" panose="02010600030101010101" pitchFamily="2" charset="-122"/>
                  </a:rPr>
                  <a:t>    继续对原问题进行单纯形迭代以确定原线性规划问题或者无有界的最优解，或者得到一个最优解。把上述求含有人工变量辅助问题以确定初始基本可行解的过程作为</a:t>
                </a:r>
                <a:r>
                  <a:rPr lang="zh-CN" altLang="en-US" sz="2000" b="1" dirty="0">
                    <a:latin typeface="宋体" panose="02010600030101010101" pitchFamily="2" charset="-122"/>
                    <a:ea typeface="宋体" panose="02010600030101010101" pitchFamily="2" charset="-122"/>
                  </a:rPr>
                  <a:t>第一阶段</a:t>
                </a:r>
                <a:r>
                  <a:rPr lang="zh-CN" altLang="en-US" sz="2000" dirty="0">
                    <a:latin typeface="宋体" panose="02010600030101010101" pitchFamily="2" charset="-122"/>
                    <a:ea typeface="宋体" panose="02010600030101010101" pitchFamily="2" charset="-122"/>
                  </a:rPr>
                  <a:t>。把由所确定的初始基本可行解开始求原问题解的过程作为</a:t>
                </a:r>
                <a:r>
                  <a:rPr lang="zh-CN" altLang="en-US" sz="2000" b="1" dirty="0">
                    <a:latin typeface="宋体" panose="02010600030101010101" pitchFamily="2" charset="-122"/>
                    <a:ea typeface="宋体" panose="02010600030101010101" pitchFamily="2" charset="-122"/>
                  </a:rPr>
                  <a:t>第二阶段</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921178" y="719091"/>
                <a:ext cx="10602038" cy="5146537"/>
              </a:xfrm>
              <a:prstGeom prst="rect">
                <a:avLst/>
              </a:prstGeom>
              <a:blipFill rotWithShape="1">
                <a:blip r:embed="rId1"/>
                <a:stretch>
                  <a:fillRect l="-4" t="-5" r="5" b="3"/>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809749" y="144062"/>
                <a:ext cx="9822803" cy="6569875"/>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4.2</a:t>
                </a:r>
                <a:r>
                  <a:rPr lang="zh-CN" altLang="en-US" sz="3600" b="1" dirty="0">
                    <a:latin typeface="宋体" panose="02010600030101010101" pitchFamily="2" charset="-122"/>
                    <a:ea typeface="宋体" panose="02010600030101010101" pitchFamily="2" charset="-122"/>
                  </a:rPr>
                  <a:t>两阶段法步骤</a:t>
                </a:r>
                <a:endParaRPr lang="en-US" altLang="zh-CN" sz="3600"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第一阶段，用单纯形法消去人工变量</a:t>
                </a:r>
                <a:endParaRPr lang="en-US" altLang="zh-CN"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e>
                      </m:func>
                    </m:oMath>
                  </m:oMathPara>
                </a14:m>
                <a:endParaRPr lang="en-US" altLang="zh-CN"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𝐴𝑥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en-US" altLang="zh-CN"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m:oMathPara>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其中</a:t>
                </a:r>
                <a14:m>
                  <m:oMath xmlns:m="http://schemas.openxmlformats.org/officeDocument/2006/math">
                    <m:r>
                      <a:rPr lang="en-US" altLang="zh-CN" b="0" i="1" smtClean="0">
                        <a:latin typeface="Cambria Math" panose="02040503050406030204" pitchFamily="18" charset="0"/>
                      </a:rPr>
                      <m:t>𝑒</m:t>
                    </m:r>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a14:m>
                <a:r>
                  <a:rPr lang="zh-CN" altLang="en-US" dirty="0">
                    <a:latin typeface="宋体" panose="02010600030101010101" pitchFamily="2" charset="-122"/>
                    <a:ea typeface="宋体" panose="02010600030101010101" pitchFamily="2" charset="-122"/>
                  </a:rPr>
                  <a:t>是分量全是</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的</a:t>
                </a:r>
                <a14:m>
                  <m:oMath xmlns:m="http://schemas.openxmlformats.org/officeDocument/2006/math">
                    <m:r>
                      <a:rPr lang="en-US" altLang="zh-CN" i="1" dirty="0" smtClean="0">
                        <a:latin typeface="Cambria Math" panose="02040503050406030204" pitchFamily="18" charset="0"/>
                      </a:rPr>
                      <m:t>𝑚</m:t>
                    </m:r>
                  </m:oMath>
                </a14:m>
                <a:r>
                  <a:rPr lang="zh-CN" altLang="en-US" dirty="0">
                    <a:latin typeface="宋体" panose="02010600030101010101" pitchFamily="2" charset="-122"/>
                    <a:ea typeface="宋体" panose="02010600030101010101" pitchFamily="2" charset="-122"/>
                  </a:rPr>
                  <a:t>维列向量，</a:t>
                </a:r>
                <a:r>
                  <a:rPr lang="en-US" altLang="zh-CN" b="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是人工变量构成的</a:t>
                </a:r>
                <a14:m>
                  <m:oMath xmlns:m="http://schemas.openxmlformats.org/officeDocument/2006/math">
                    <m:r>
                      <a:rPr lang="en-US" altLang="zh-CN" i="1" dirty="0" smtClean="0">
                        <a:latin typeface="Cambria Math" panose="02040503050406030204" pitchFamily="18" charset="0"/>
                      </a:rPr>
                      <m:t>𝑚</m:t>
                    </m:r>
                  </m:oMath>
                </a14:m>
                <a:r>
                  <a:rPr lang="zh-CN" altLang="en-US" dirty="0">
                    <a:latin typeface="宋体" panose="02010600030101010101" pitchFamily="2" charset="-122"/>
                    <a:ea typeface="宋体" panose="02010600030101010101" pitchFamily="2" charset="-122"/>
                  </a:rPr>
                  <a:t>维列向量，由于</a:t>
                </a:r>
                <a14:m>
                  <m:oMath xmlns:m="http://schemas.openxmlformats.org/officeDocument/2006/math">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是</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3</m:t>
                        </m:r>
                        <m:r>
                          <a:rPr lang="en-US" altLang="zh-CN" b="0" i="0" smtClean="0">
                            <a:latin typeface="Cambria Math" panose="02040503050406030204" pitchFamily="18" charset="0"/>
                          </a:rPr>
                          <m:t>.</m:t>
                        </m:r>
                        <m:r>
                          <a:rPr lang="en-US" altLang="zh-CN" b="0" i="0" smtClean="0">
                            <a:latin typeface="Cambria Math" panose="02040503050406030204" pitchFamily="18" charset="0"/>
                          </a:rPr>
                          <m:t>2</m:t>
                        </m:r>
                        <m:r>
                          <a:rPr lang="en-US" altLang="zh-CN" b="0" i="0" smtClean="0">
                            <a:latin typeface="Cambria Math" panose="02040503050406030204" pitchFamily="18" charset="0"/>
                          </a:rPr>
                          <m:t>.</m:t>
                        </m:r>
                        <m:r>
                          <a:rPr lang="en-US" altLang="zh-CN" b="0" i="0" smtClean="0">
                            <a:latin typeface="Cambria Math" panose="02040503050406030204" pitchFamily="18" charset="0"/>
                          </a:rPr>
                          <m:t>1</m:t>
                        </m:r>
                      </m:e>
                    </m:d>
                  </m:oMath>
                </a14:m>
                <a:r>
                  <a:rPr lang="zh-CN" altLang="en-US" dirty="0">
                    <a:latin typeface="宋体" panose="02010600030101010101" pitchFamily="2" charset="-122"/>
                    <a:ea typeface="宋体" panose="02010600030101010101" pitchFamily="2" charset="-122"/>
                  </a:rPr>
                  <a:t>的一个基本可行解，目标函数值在可行域有上下界，因此问题必存在最优基本可行解，求解</a:t>
                </a:r>
                <a14:m>
                  <m:oMath xmlns:m="http://schemas.openxmlformats.org/officeDocument/2006/math">
                    <m:d>
                      <m:dPr>
                        <m:ctrlPr>
                          <a:rPr lang="en-US" altLang="zh-CN" i="1">
                            <a:latin typeface="Cambria Math" panose="02040503050406030204" pitchFamily="18" charset="0"/>
                          </a:rPr>
                        </m:ctrlPr>
                      </m:dPr>
                      <m:e>
                        <m:r>
                          <a:rPr lang="en-US" altLang="zh-CN">
                            <a:latin typeface="Cambria Math" panose="02040503050406030204" pitchFamily="18" charset="0"/>
                          </a:rPr>
                          <m:t>3</m:t>
                        </m:r>
                        <m:r>
                          <a:rPr lang="en-US" altLang="zh-CN">
                            <a:latin typeface="Cambria Math" panose="02040503050406030204" pitchFamily="18" charset="0"/>
                          </a:rPr>
                          <m:t>.</m:t>
                        </m:r>
                        <m:r>
                          <a:rPr lang="en-US" altLang="zh-CN">
                            <a:latin typeface="Cambria Math" panose="02040503050406030204" pitchFamily="18" charset="0"/>
                          </a:rPr>
                          <m:t>2</m:t>
                        </m:r>
                        <m:r>
                          <a:rPr lang="en-US" altLang="zh-CN">
                            <a:latin typeface="Cambria Math" panose="02040503050406030204" pitchFamily="18" charset="0"/>
                          </a:rPr>
                          <m:t>.</m:t>
                        </m:r>
                        <m:r>
                          <a:rPr lang="en-US" altLang="zh-CN">
                            <a:latin typeface="Cambria Math" panose="02040503050406030204" pitchFamily="18" charset="0"/>
                          </a:rPr>
                          <m:t>1</m:t>
                        </m:r>
                      </m:e>
                    </m:d>
                  </m:oMath>
                </a14:m>
                <a:r>
                  <a:rPr lang="zh-CN" altLang="en-US" dirty="0">
                    <a:latin typeface="宋体" panose="02010600030101010101" pitchFamily="2" charset="-122"/>
                    <a:ea typeface="宋体" panose="02010600030101010101" pitchFamily="2" charset="-122"/>
                  </a:rPr>
                  <a:t>设得到的最优基本可行解是</a:t>
                </a:r>
                <a14:m>
                  <m:oMath xmlns:m="http://schemas.openxmlformats.org/officeDocument/2006/math">
                    <m:sSup>
                      <m:sSupPr>
                        <m:ctrlPr>
                          <a:rPr lang="en-US" altLang="zh-CN" i="1" smtClean="0">
                            <a:latin typeface="Cambria Math" panose="02040503050406030204" pitchFamily="18" charset="0"/>
                          </a:rPr>
                        </m:ctrlPr>
                      </m:sSup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𝑇</m:t>
                            </m:r>
                          </m:sup>
                        </m:sSubSup>
                        <m:r>
                          <a:rPr lang="en-US" altLang="zh-CN" i="1" smtClean="0">
                            <a:latin typeface="Cambria Math" panose="02040503050406030204" pitchFamily="18" charset="0"/>
                          </a:rPr>
                          <m:t> </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此时必有下列三种情形之一：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𝑎</m:t>
                            </m:r>
                          </m:sub>
                        </m:sSub>
                      </m:e>
                    </m:acc>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latin typeface="宋体" panose="02010600030101010101" pitchFamily="2" charset="-122"/>
                    <a:ea typeface="宋体" panose="02010600030101010101" pitchFamily="2" charset="-122"/>
                  </a:rPr>
                  <a:t>，此时原问题无可行解，因为如果存在可行解</a:t>
                </a:r>
                <a14:m>
                  <m:oMath xmlns:m="http://schemas.openxmlformats.org/officeDocument/2006/math">
                    <m:acc>
                      <m:accPr>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zh-CN" altLang="en-US" dirty="0">
                    <a:latin typeface="宋体" panose="02010600030101010101" pitchFamily="2" charset="-122"/>
                    <a:ea typeface="宋体" panose="02010600030101010101" pitchFamily="2" charset="-122"/>
                  </a:rPr>
                  <a:t>，则</a:t>
                </a:r>
                <a:endParaRPr lang="en-US" altLang="zh-CN"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𝑥</m:t>
                                </m:r>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e>
                            </m:mr>
                          </m:m>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acc>
                                  <m:accPr>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e>
                            </m:mr>
                            <m:mr>
                              <m:e>
                                <m:r>
                                  <a:rPr lang="en-US" altLang="zh-CN" b="0" i="1" smtClean="0">
                                    <a:latin typeface="Cambria Math" panose="02040503050406030204" pitchFamily="18" charset="0"/>
                                  </a:rPr>
                                  <m:t>0</m:t>
                                </m:r>
                              </m:e>
                            </m:mr>
                          </m:m>
                        </m:e>
                      </m:d>
                    </m:oMath>
                  </m:oMathPara>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满足</a:t>
                </a:r>
                <a14:m>
                  <m:oMath xmlns:m="http://schemas.openxmlformats.org/officeDocument/2006/math">
                    <m:d>
                      <m:dPr>
                        <m:ctrlPr>
                          <a:rPr lang="en-US" altLang="zh-CN" i="1">
                            <a:latin typeface="Cambria Math" panose="02040503050406030204" pitchFamily="18" charset="0"/>
                          </a:rPr>
                        </m:ctrlPr>
                      </m:dPr>
                      <m:e>
                        <m:r>
                          <a:rPr lang="en-US" altLang="zh-CN">
                            <a:latin typeface="Cambria Math" panose="02040503050406030204" pitchFamily="18" charset="0"/>
                          </a:rPr>
                          <m:t>3</m:t>
                        </m:r>
                        <m:r>
                          <a:rPr lang="en-US" altLang="zh-CN">
                            <a:latin typeface="Cambria Math" panose="02040503050406030204" pitchFamily="18" charset="0"/>
                          </a:rPr>
                          <m:t>.</m:t>
                        </m:r>
                        <m:r>
                          <a:rPr lang="en-US" altLang="zh-CN">
                            <a:latin typeface="Cambria Math" panose="02040503050406030204" pitchFamily="18" charset="0"/>
                          </a:rPr>
                          <m:t>2</m:t>
                        </m:r>
                        <m:r>
                          <a:rPr lang="en-US" altLang="zh-CN">
                            <a:latin typeface="Cambria Math" panose="02040503050406030204" pitchFamily="18" charset="0"/>
                          </a:rPr>
                          <m:t>.</m:t>
                        </m:r>
                        <m:r>
                          <a:rPr lang="en-US" altLang="zh-CN">
                            <a:latin typeface="Cambria Math" panose="02040503050406030204" pitchFamily="18" charset="0"/>
                          </a:rPr>
                          <m:t>1</m:t>
                        </m:r>
                      </m:e>
                    </m:d>
                  </m:oMath>
                </a14:m>
                <a:r>
                  <a:rPr lang="zh-CN" altLang="en-US" dirty="0">
                    <a:latin typeface="宋体" panose="02010600030101010101" pitchFamily="2" charset="-122"/>
                    <a:ea typeface="宋体" panose="02010600030101010101" pitchFamily="2" charset="-122"/>
                  </a:rPr>
                  <a:t>的约束条件，是</a:t>
                </a:r>
                <a14:m>
                  <m:oMath xmlns:m="http://schemas.openxmlformats.org/officeDocument/2006/math">
                    <m:d>
                      <m:dPr>
                        <m:ctrlPr>
                          <a:rPr lang="en-US" altLang="zh-CN" i="1">
                            <a:latin typeface="Cambria Math" panose="02040503050406030204" pitchFamily="18" charset="0"/>
                          </a:rPr>
                        </m:ctrlPr>
                      </m:dPr>
                      <m:e>
                        <m:r>
                          <a:rPr lang="en-US" altLang="zh-CN">
                            <a:latin typeface="Cambria Math" panose="02040503050406030204" pitchFamily="18" charset="0"/>
                          </a:rPr>
                          <m:t>3</m:t>
                        </m:r>
                        <m:r>
                          <a:rPr lang="en-US" altLang="zh-CN">
                            <a:latin typeface="Cambria Math" panose="02040503050406030204" pitchFamily="18" charset="0"/>
                          </a:rPr>
                          <m:t>.</m:t>
                        </m:r>
                        <m:r>
                          <a:rPr lang="en-US" altLang="zh-CN">
                            <a:latin typeface="Cambria Math" panose="02040503050406030204" pitchFamily="18" charset="0"/>
                          </a:rPr>
                          <m:t>2</m:t>
                        </m:r>
                        <m:r>
                          <a:rPr lang="en-US" altLang="zh-CN">
                            <a:latin typeface="Cambria Math" panose="02040503050406030204" pitchFamily="18" charset="0"/>
                          </a:rPr>
                          <m:t>.</m:t>
                        </m:r>
                        <m:r>
                          <a:rPr lang="en-US" altLang="zh-CN">
                            <a:latin typeface="Cambria Math" panose="02040503050406030204" pitchFamily="18" charset="0"/>
                          </a:rPr>
                          <m:t>1</m:t>
                        </m:r>
                      </m:e>
                    </m:d>
                  </m:oMath>
                </a14:m>
                <a:r>
                  <a:rPr lang="zh-CN" altLang="en-US" dirty="0">
                    <a:latin typeface="宋体" panose="02010600030101010101" pitchFamily="2" charset="-122"/>
                    <a:ea typeface="宋体" panose="02010600030101010101" pitchFamily="2" charset="-122"/>
                  </a:rPr>
                  <a:t>的可行解，则</a:t>
                </a:r>
                <a14:m>
                  <m:oMath xmlns:m="http://schemas.openxmlformats.org/officeDocument/2006/math">
                    <m:d>
                      <m:dPr>
                        <m:ctrlPr>
                          <a:rPr lang="en-US" altLang="zh-CN" i="1">
                            <a:latin typeface="Cambria Math" panose="02040503050406030204" pitchFamily="18" charset="0"/>
                          </a:rPr>
                        </m:ctrlPr>
                      </m:dPr>
                      <m:e>
                        <m:r>
                          <a:rPr lang="en-US" altLang="zh-CN">
                            <a:latin typeface="Cambria Math" panose="02040503050406030204" pitchFamily="18" charset="0"/>
                          </a:rPr>
                          <m:t>3</m:t>
                        </m:r>
                        <m:r>
                          <a:rPr lang="en-US" altLang="zh-CN">
                            <a:latin typeface="Cambria Math" panose="02040503050406030204" pitchFamily="18" charset="0"/>
                          </a:rPr>
                          <m:t>.</m:t>
                        </m:r>
                        <m:r>
                          <a:rPr lang="en-US" altLang="zh-CN">
                            <a:latin typeface="Cambria Math" panose="02040503050406030204" pitchFamily="18" charset="0"/>
                          </a:rPr>
                          <m:t>2</m:t>
                        </m:r>
                        <m:r>
                          <a:rPr lang="en-US" altLang="zh-CN">
                            <a:latin typeface="Cambria Math" panose="02040503050406030204" pitchFamily="18" charset="0"/>
                          </a:rPr>
                          <m:t>.</m:t>
                        </m:r>
                        <m:r>
                          <a:rPr lang="en-US" altLang="zh-CN">
                            <a:latin typeface="Cambria Math" panose="02040503050406030204" pitchFamily="18" charset="0"/>
                          </a:rPr>
                          <m:t>1</m:t>
                        </m:r>
                      </m:e>
                    </m:d>
                  </m:oMath>
                </a14:m>
                <a:r>
                  <a:rPr lang="zh-CN" altLang="en-US" dirty="0">
                    <a:latin typeface="宋体" panose="02010600030101010101" pitchFamily="2" charset="-122"/>
                    <a:ea typeface="宋体" panose="02010600030101010101" pitchFamily="2" charset="-122"/>
                  </a:rPr>
                  <a:t>的目标函数值为</a:t>
                </a:r>
                <a:endParaRPr lang="en-US" altLang="zh-CN"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acc>
                        <m:accPr>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𝑇</m:t>
                          </m:r>
                        </m:sup>
                      </m:sSup>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e>
                      </m:acc>
                    </m:oMath>
                  </m:oMathPara>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而</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𝑇</m:t>
                        </m:r>
                      </m:sup>
                    </m:sSup>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e>
                    </m:acc>
                  </m:oMath>
                </a14:m>
                <a:r>
                  <a:rPr lang="zh-CN" altLang="en-US" dirty="0">
                    <a:latin typeface="宋体" panose="02010600030101010101" pitchFamily="2" charset="-122"/>
                    <a:ea typeface="宋体" panose="02010600030101010101" pitchFamily="2" charset="-122"/>
                  </a:rPr>
                  <a:t>是目标函数最优值，矛盾。</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 </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𝑎</m:t>
                            </m:r>
                          </m:sub>
                        </m:sSub>
                      </m:e>
                    </m:acc>
                    <m:r>
                      <a:rPr lang="en-US" altLang="zh-CN" i="1">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0</m:t>
                    </m:r>
                  </m:oMath>
                </a14:m>
                <a:r>
                  <a:rPr lang="zh-CN" altLang="en-US" dirty="0">
                    <a:latin typeface="宋体" panose="02010600030101010101" pitchFamily="2" charset="-122"/>
                    <a:ea typeface="宋体" panose="02010600030101010101" pitchFamily="2" charset="-122"/>
                  </a:rPr>
                  <a:t>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oMath>
                </a14:m>
                <a:r>
                  <a:rPr lang="zh-CN" altLang="en-US" dirty="0">
                    <a:latin typeface="宋体" panose="02010600030101010101" pitchFamily="2" charset="-122"/>
                    <a:ea typeface="宋体" panose="02010600030101010101" pitchFamily="2" charset="-122"/>
                  </a:rPr>
                  <a:t>的分量都是非基变量，这时，</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个基变量都是原来的变量，又知</a:t>
                </a:r>
                <a14:m>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𝑥</m:t>
                              </m:r>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e>
                          </m:mr>
                        </m:m>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acc>
                                <m:accPr>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e>
                          </m:mr>
                          <m:mr>
                            <m:e>
                              <m:r>
                                <a:rPr lang="en-US" altLang="zh-CN" b="0" i="1" smtClean="0">
                                  <a:latin typeface="Cambria Math" panose="02040503050406030204" pitchFamily="18" charset="0"/>
                                </a:rPr>
                                <m:t>0</m:t>
                              </m:r>
                            </m:e>
                          </m:mr>
                        </m:m>
                      </m:e>
                    </m:d>
                  </m:oMath>
                </a14:m>
                <a:r>
                  <a:rPr lang="zh-CN" altLang="en-US" dirty="0">
                    <a:latin typeface="宋体" panose="02010600030101010101" pitchFamily="2" charset="-122"/>
                    <a:ea typeface="宋体" panose="02010600030101010101" pitchFamily="2" charset="-122"/>
                  </a:rPr>
                  <a:t>是</a:t>
                </a:r>
                <a14:m>
                  <m:oMath xmlns:m="http://schemas.openxmlformats.org/officeDocument/2006/math">
                    <m:d>
                      <m:dPr>
                        <m:ctrlPr>
                          <a:rPr lang="en-US" altLang="zh-CN" i="1">
                            <a:latin typeface="Cambria Math" panose="02040503050406030204" pitchFamily="18" charset="0"/>
                          </a:rPr>
                        </m:ctrlPr>
                      </m:dPr>
                      <m:e>
                        <m:r>
                          <a:rPr lang="en-US" altLang="zh-CN">
                            <a:latin typeface="Cambria Math" panose="02040503050406030204" pitchFamily="18" charset="0"/>
                          </a:rPr>
                          <m:t>3</m:t>
                        </m:r>
                        <m:r>
                          <a:rPr lang="en-US" altLang="zh-CN">
                            <a:latin typeface="Cambria Math" panose="02040503050406030204" pitchFamily="18" charset="0"/>
                          </a:rPr>
                          <m:t>.</m:t>
                        </m:r>
                        <m:r>
                          <a:rPr lang="en-US" altLang="zh-CN">
                            <a:latin typeface="Cambria Math" panose="02040503050406030204" pitchFamily="18" charset="0"/>
                          </a:rPr>
                          <m:t>2</m:t>
                        </m:r>
                        <m:r>
                          <a:rPr lang="en-US" altLang="zh-CN">
                            <a:latin typeface="Cambria Math" panose="02040503050406030204" pitchFamily="18" charset="0"/>
                          </a:rPr>
                          <m:t>.</m:t>
                        </m:r>
                        <m:r>
                          <a:rPr lang="en-US" altLang="zh-CN">
                            <a:latin typeface="Cambria Math" panose="02040503050406030204" pitchFamily="18" charset="0"/>
                          </a:rPr>
                          <m:t>1</m:t>
                        </m:r>
                      </m:e>
                    </m:d>
                  </m:oMath>
                </a14:m>
                <a:r>
                  <a:rPr lang="zh-CN" altLang="en-US" dirty="0">
                    <a:latin typeface="宋体" panose="02010600030101010101" pitchFamily="2" charset="-122"/>
                    <a:ea typeface="宋体" panose="02010600030101010101" pitchFamily="2" charset="-122"/>
                  </a:rPr>
                  <a:t>的基本可行解，因此，</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zh-CN" altLang="en-US" dirty="0">
                    <a:latin typeface="宋体" panose="02010600030101010101" pitchFamily="2" charset="-122"/>
                    <a:ea typeface="宋体" panose="02010600030101010101" pitchFamily="2" charset="-122"/>
                  </a:rPr>
                  <a:t>是原问题的一个基本可行解。</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 </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𝑎</m:t>
                            </m:r>
                          </m:sub>
                        </m:sSub>
                      </m:e>
                    </m:acc>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0</m:t>
                    </m:r>
                  </m:oMath>
                </a14:m>
                <a:r>
                  <a:rPr lang="zh-CN" altLang="en-US" dirty="0">
                    <a:latin typeface="宋体" panose="02010600030101010101" pitchFamily="2" charset="-122"/>
                    <a:ea typeface="宋体" panose="02010600030101010101" pitchFamily="2" charset="-122"/>
                  </a:rPr>
                  <a:t>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oMath>
                </a14:m>
                <a:r>
                  <a:rPr lang="zh-CN" altLang="en-US" dirty="0">
                    <a:latin typeface="宋体" panose="02010600030101010101" pitchFamily="2" charset="-122"/>
                    <a:ea typeface="宋体" panose="02010600030101010101" pitchFamily="2" charset="-122"/>
                  </a:rPr>
                  <a:t>的某些分量是基变量，这时，用主元消去法把原来变量中的某些非基变量引进基，替换出基变量中的人工变量，再开始两阶段法中的第二阶段。</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第二阶段，就是从得到的基本可行解出发，用单纯形法求原问题的最优解。</a:t>
                </a:r>
                <a:endParaRPr lang="zh-CN" altLang="en-US" dirty="0">
                  <a:latin typeface="宋体" panose="02010600030101010101" pitchFamily="2" charset="-122"/>
                  <a:ea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809749" y="144062"/>
                <a:ext cx="9822803" cy="6569875"/>
              </a:xfrm>
              <a:prstGeom prst="rect">
                <a:avLst/>
              </a:prstGeom>
              <a:blipFill rotWithShape="1">
                <a:blip r:embed="rId1"/>
                <a:stretch>
                  <a:fillRect l="-6" t="-8" r="6" b="1"/>
                </a:stretch>
              </a:blipFill>
            </p:spPr>
            <p:txBody>
              <a:bodyPr/>
              <a:lstStyle/>
              <a:p>
                <a:r>
                  <a:rPr lang="zh-CN" altLang="en-US">
                    <a:noFill/>
                  </a:rPr>
                  <a:t> </a:t>
                </a:r>
              </a:p>
            </p:txBody>
          </p:sp>
        </mc:Fallback>
      </mc:AlternateContent>
      <p:sp>
        <p:nvSpPr>
          <p:cNvPr id="2" name="文本框 1"/>
          <p:cNvSpPr txBox="1"/>
          <p:nvPr/>
        </p:nvSpPr>
        <p:spPr>
          <a:xfrm>
            <a:off x="9458326" y="1466850"/>
            <a:ext cx="9239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(3.2.1)</a:t>
            </a:r>
            <a:endParaRPr lang="zh-CN" altLang="en-US" dirty="0">
              <a:latin typeface="Cambria Math" panose="020405030504060302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矩形 5"/>
              <p:cNvSpPr/>
              <p:nvPr/>
            </p:nvSpPr>
            <p:spPr>
              <a:xfrm>
                <a:off x="3048000" y="2663694"/>
                <a:ext cx="6096000" cy="2175852"/>
              </a:xfrm>
              <a:prstGeom prst="rect">
                <a:avLst/>
              </a:prstGeom>
            </p:spPr>
            <p:txBody>
              <a:bodyPr>
                <a:spAutoFit/>
              </a:bodyPr>
              <a:p>
                <a:pPr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800" kern="100">
                              <a:latin typeface="Cambria Math" panose="02040503050406030204" pitchFamily="18" charset="0"/>
                              <a:ea typeface="宋体" panose="02010600030101010101" pitchFamily="2" charset="-122"/>
                              <a:cs typeface="Times New Roman" panose="02020603050405020304" pitchFamily="18" charset="0"/>
                            </a:rPr>
                            <m:t>min</m:t>
                          </m:r>
                        </m:fName>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5</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6</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ub>
                          </m:sSub>
                        </m:e>
                      </m:func>
                    </m:oMath>
                  </m:oMathPara>
                </a14:m>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m:rPr>
                          <m:sty m:val="p"/>
                        </m:rPr>
                        <a:rPr lang="en-US" altLang="zh-CN" sz="2800" kern="100">
                          <a:latin typeface="Cambria Math" panose="02040503050406030204" pitchFamily="18" charset="0"/>
                          <a:ea typeface="宋体" panose="02010600030101010101" pitchFamily="2" charset="-122"/>
                          <a:cs typeface="Times New Roman" panose="02020603050405020304" pitchFamily="18" charset="0"/>
                        </a:rPr>
                        <m:t>s</m:t>
                      </m:r>
                      <m:r>
                        <a:rPr lang="en-US" altLang="zh-CN" sz="2800"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800" kern="100">
                          <a:latin typeface="Cambria Math" panose="02040503050406030204" pitchFamily="18" charset="0"/>
                          <a:ea typeface="宋体" panose="02010600030101010101" pitchFamily="2" charset="-122"/>
                          <a:cs typeface="Times New Roman" panose="02020603050405020304" pitchFamily="18" charset="0"/>
                        </a:rPr>
                        <m:t>t</m:t>
                      </m:r>
                      <m:r>
                        <a:rPr lang="en-US" altLang="zh-CN" sz="2800"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7</m:t>
                              </m:r>
                            </m:e>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e>
                            <m:e>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0</m:t>
                              </m:r>
                            </m:e>
                          </m:eqArr>
                        </m:e>
                      </m:d>
                    </m:oMath>
                  </m:oMathPara>
                </a14:m>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3048000" y="2663694"/>
                <a:ext cx="6096000" cy="2175852"/>
              </a:xfrm>
              <a:prstGeom prst="rect">
                <a:avLst/>
              </a:prstGeom>
              <a:blipFill rotWithShape="1">
                <a:blip r:embed="rId1"/>
                <a:stretch>
                  <a:fillRect t="-23" b="10"/>
                </a:stretch>
              </a:blipFill>
            </p:spPr>
            <p:txBody>
              <a:bodyPr/>
              <a:lstStyle/>
              <a:p>
                <a:r>
                  <a:rPr lang="zh-CN" altLang="en-US">
                    <a:noFill/>
                  </a:rPr>
                  <a:t> </a:t>
                </a:r>
              </a:p>
            </p:txBody>
          </p:sp>
        </mc:Fallback>
      </mc:AlternateContent>
      <p:sp>
        <p:nvSpPr>
          <p:cNvPr id="7" name="文本框 6"/>
          <p:cNvSpPr txBox="1"/>
          <p:nvPr/>
        </p:nvSpPr>
        <p:spPr>
          <a:xfrm>
            <a:off x="991235" y="782320"/>
            <a:ext cx="3406140" cy="645160"/>
          </a:xfrm>
          <a:prstGeom prst="rect">
            <a:avLst/>
          </a:prstGeom>
          <a:noFill/>
        </p:spPr>
        <p:txBody>
          <a:bodyPr wrap="square" rtlCol="0">
            <a:spAutoFit/>
          </a:bodyPr>
          <a:p>
            <a:r>
              <a:rPr lang="zh-CN" altLang="en-US" sz="3600">
                <a:ln/>
                <a:solidFill>
                  <a:schemeClr val="accent1"/>
                </a:solidFill>
                <a:effectLst>
                  <a:outerShdw blurRad="38100" dist="25400" dir="5400000" algn="ctr" rotWithShape="0">
                    <a:srgbClr val="6E747A">
                      <a:alpha val="43000"/>
                    </a:srgbClr>
                  </a:outerShdw>
                </a:effectLst>
              </a:rPr>
              <a:t>案例一</a:t>
            </a:r>
            <a:endParaRPr lang="zh-CN" altLang="en-US" sz="36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矩形 5"/>
              <p:cNvSpPr/>
              <p:nvPr/>
            </p:nvSpPr>
            <p:spPr>
              <a:xfrm>
                <a:off x="1085850" y="892175"/>
                <a:ext cx="9869170" cy="3463290"/>
              </a:xfrm>
              <a:prstGeom prst="rect">
                <a:avLst/>
              </a:prstGeom>
            </p:spPr>
            <p:txBody>
              <a:bodyPr wrap="square">
                <a:spAutoFit/>
              </a:bodyPr>
              <a:p>
                <a:pPr algn="just">
                  <a:spcAft>
                    <a:spcPts val="0"/>
                  </a:spcAft>
                </a:pPr>
                <a:r>
                  <a:rPr lang="zh-CN" altLang="zh-CN" sz="3200" kern="100" dirty="0">
                    <a:latin typeface="Calibri" panose="020F0502020204030204" pitchFamily="34" charset="0"/>
                    <a:ea typeface="宋体" panose="02010600030101010101" pitchFamily="2" charset="-122"/>
                    <a:cs typeface="Times New Roman" panose="02020603050405020304" pitchFamily="18" charset="0"/>
                  </a:rPr>
                  <a:t>解：</a:t>
                </a:r>
                <a:endParaRPr lang="zh-CN" altLang="zh-CN" sz="32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sz="3200" kern="100" dirty="0">
                    <a:latin typeface="Calibri" panose="020F0502020204030204" pitchFamily="34" charset="0"/>
                    <a:ea typeface="宋体" panose="02010600030101010101" pitchFamily="2" charset="-122"/>
                    <a:cs typeface="Times New Roman" panose="02020603050405020304" pitchFamily="18" charset="0"/>
                  </a:rPr>
                  <a:t>首先，构造一个仅含人工变量的新的线性规划：</a:t>
                </a:r>
                <a:endParaRPr lang="zh-CN" altLang="zh-CN" sz="32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zh-CN" altLang="zh-CN" sz="32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funcPr>
                        <m:fName>
                          <m:r>
                            <m:rPr>
                              <m:sty m:val="p"/>
                            </m:rPr>
                            <a:rPr lang="en-US" altLang="zh-CN" sz="3200" kern="100">
                              <a:latin typeface="Cambria Math" panose="02040503050406030204" pitchFamily="18" charset="0"/>
                              <a:ea typeface="宋体" panose="02010600030101010101" pitchFamily="2" charset="-122"/>
                              <a:cs typeface="Cambria Math" panose="02040503050406030204" pitchFamily="18" charset="0"/>
                            </a:rPr>
                            <m:t>min</m:t>
                          </m:r>
                        </m:fName>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𝑔</m:t>
                          </m:r>
                          <m:d>
                            <m:d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d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d>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5</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6</m:t>
                              </m:r>
                            </m:sub>
                          </m:sSub>
                        </m:e>
                      </m:func>
                    </m:oMath>
                  </m:oMathPara>
                </a14:m>
                <a:endParaRPr lang="zh-CN" altLang="zh-CN" sz="3200" kern="100" dirty="0">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14:m>
                  <m:oMathPara xmlns:m="http://schemas.openxmlformats.org/officeDocument/2006/math">
                    <m:oMathParaPr>
                      <m:jc m:val="centerGroup"/>
                    </m:oMathParaPr>
                    <m:oMath xmlns:m="http://schemas.openxmlformats.org/officeDocument/2006/math">
                      <m:r>
                        <m:rPr>
                          <m:sty m:val="p"/>
                        </m:rPr>
                        <a:rPr lang="en-US" altLang="zh-CN" sz="3200" kern="100">
                          <a:latin typeface="Cambria Math" panose="02040503050406030204" pitchFamily="18" charset="0"/>
                          <a:ea typeface="宋体" panose="02010600030101010101" pitchFamily="2" charset="-122"/>
                          <a:cs typeface="Cambria Math" panose="02040503050406030204" pitchFamily="18" charset="0"/>
                        </a:rPr>
                        <m:t>s</m:t>
                      </m:r>
                      <m:r>
                        <a:rPr lang="en-US" altLang="zh-CN" sz="3200" kern="100">
                          <a:latin typeface="Cambria Math" panose="02040503050406030204" pitchFamily="18" charset="0"/>
                          <a:ea typeface="MS Mincho" charset="0"/>
                          <a:cs typeface="Cambria Math" panose="02040503050406030204" pitchFamily="18" charset="0"/>
                        </a:rPr>
                        <m:t>.</m:t>
                      </m:r>
                      <m:r>
                        <m:rPr>
                          <m:sty m:val="p"/>
                        </m:rPr>
                        <a:rPr lang="en-US" altLang="zh-CN" sz="3200" kern="100">
                          <a:latin typeface="Cambria Math" panose="02040503050406030204" pitchFamily="18" charset="0"/>
                          <a:ea typeface="宋体" panose="02010600030101010101" pitchFamily="2" charset="-122"/>
                          <a:cs typeface="Cambria Math" panose="02040503050406030204" pitchFamily="18" charset="0"/>
                        </a:rPr>
                        <m:t>t</m:t>
                      </m:r>
                      <m:r>
                        <a:rPr lang="en-US" altLang="zh-CN" sz="3200" kern="100">
                          <a:latin typeface="Cambria Math" panose="02040503050406030204" pitchFamily="18" charset="0"/>
                          <a:ea typeface="MS Mincho" charset="0"/>
                          <a:cs typeface="Cambria Math" panose="02040503050406030204" pitchFamily="18" charset="0"/>
                        </a:rPr>
                        <m:t>.</m:t>
                      </m:r>
                      <m:d>
                        <m:dPr>
                          <m:begChr m:val="{"/>
                          <m:endChr m:val=""/>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dPr>
                        <m:e>
                          <m:eqArr>
                            <m:eqArr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eqArrPr>
                            <m:e>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1</m:t>
                                  </m:r>
                                </m:sub>
                              </m:sSub>
                              <m:r>
                                <a:rPr lang="en-US" altLang="zh-CN" sz="3200" i="1" kern="100">
                                  <a:latin typeface="Cambria Math" panose="02040503050406030204" pitchFamily="18" charset="0"/>
                                  <a:ea typeface="MS Mincho" charset="0"/>
                                  <a:cs typeface="Cambria Math" panose="02040503050406030204" pitchFamily="18" charset="0"/>
                                </a:rPr>
                                <m:t>+</m:t>
                              </m:r>
                              <m:r>
                                <a:rPr lang="en-US" altLang="zh-CN" sz="3200" i="1" kern="100">
                                  <a:latin typeface="Cambria Math" panose="02040503050406030204" pitchFamily="18" charset="0"/>
                                  <a:ea typeface="MS Mincho" charset="0"/>
                                  <a:cs typeface="Cambria Math" panose="02040503050406030204" pitchFamily="18" charset="0"/>
                                </a:rPr>
                                <m:t>2</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2</m:t>
                                  </m:r>
                                </m:sub>
                              </m:sSub>
                              <m:r>
                                <a:rPr lang="en-US" altLang="zh-CN" sz="3200" i="1" kern="100">
                                  <a:latin typeface="Cambria Math" panose="02040503050406030204" pitchFamily="18" charset="0"/>
                                  <a:ea typeface="MS Mincho" charset="0"/>
                                  <a:cs typeface="Cambria Math" panose="02040503050406030204" pitchFamily="18" charset="0"/>
                                </a:rPr>
                                <m:t>+</m:t>
                              </m:r>
                              <m:r>
                                <a:rPr lang="en-US" altLang="zh-CN" sz="3200" i="1" kern="100">
                                  <a:latin typeface="Cambria Math" panose="02040503050406030204" pitchFamily="18" charset="0"/>
                                  <a:ea typeface="MS Mincho" charset="0"/>
                                  <a:cs typeface="Cambria Math" panose="02040503050406030204" pitchFamily="18" charset="0"/>
                                </a:rPr>
                                <m:t>3</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3</m:t>
                                  </m:r>
                                </m:sub>
                              </m:sSub>
                              <m:r>
                                <a:rPr lang="en-US" altLang="zh-CN" sz="3200" i="1" kern="100">
                                  <a:latin typeface="Cambria Math" panose="02040503050406030204" pitchFamily="18" charset="0"/>
                                  <a:ea typeface="MS Mincho" charset="0"/>
                                  <a:cs typeface="Cambria Math" panose="02040503050406030204" pitchFamily="18" charset="0"/>
                                </a:rPr>
                                <m:t>+</m:t>
                              </m:r>
                              <m:r>
                                <a:rPr lang="en-US" altLang="zh-CN" sz="3200" i="1" kern="100">
                                  <a:latin typeface="Cambria Math" panose="02040503050406030204" pitchFamily="18" charset="0"/>
                                  <a:ea typeface="MS Mincho" charset="0"/>
                                  <a:cs typeface="Cambria Math" panose="02040503050406030204" pitchFamily="18" charset="0"/>
                                </a:rPr>
                                <m:t>4</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4</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5</m:t>
                                  </m:r>
                                </m:sub>
                              </m:sSub>
                              <m:r>
                                <a:rPr lang="en-US" altLang="zh-CN" sz="3200" i="1" kern="100">
                                  <a:latin typeface="Cambria Math" panose="02040503050406030204" pitchFamily="18" charset="0"/>
                                  <a:ea typeface="MS Mincho" charset="0"/>
                                  <a:cs typeface="Cambria Math" panose="02040503050406030204" pitchFamily="18" charset="0"/>
                                </a:rPr>
                                <m:t>=</m:t>
                              </m:r>
                              <m:r>
                                <a:rPr lang="en-US" altLang="zh-CN" sz="3200" i="1" kern="100">
                                  <a:latin typeface="Cambria Math" panose="02040503050406030204" pitchFamily="18" charset="0"/>
                                  <a:ea typeface="MS Mincho" charset="0"/>
                                  <a:cs typeface="Cambria Math" panose="02040503050406030204" pitchFamily="18" charset="0"/>
                                </a:rPr>
                                <m:t>7</m:t>
                              </m:r>
                            </m:e>
                            <m:e>
                              <m:r>
                                <a:rPr lang="en-US" altLang="zh-CN" sz="3200" i="1" kern="100">
                                  <a:latin typeface="Cambria Math" panose="02040503050406030204" pitchFamily="18" charset="0"/>
                                  <a:ea typeface="MS Mincho" charset="0"/>
                                  <a:cs typeface="Cambria Math" panose="02040503050406030204" pitchFamily="18" charset="0"/>
                                </a:rPr>
                                <m:t>2</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1</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2</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3</m:t>
                                  </m:r>
                                </m:sub>
                              </m:sSub>
                              <m:r>
                                <a:rPr lang="en-US" altLang="zh-CN" sz="3200" i="1" kern="100">
                                  <a:latin typeface="Cambria Math" panose="02040503050406030204" pitchFamily="18" charset="0"/>
                                  <a:ea typeface="MS Mincho" charset="0"/>
                                  <a:cs typeface="Cambria Math" panose="02040503050406030204" pitchFamily="18" charset="0"/>
                                </a:rPr>
                                <m:t>+</m:t>
                              </m:r>
                              <m:r>
                                <a:rPr lang="en-US" altLang="zh-CN" sz="3200" i="1" kern="100">
                                  <a:latin typeface="Cambria Math" panose="02040503050406030204" pitchFamily="18" charset="0"/>
                                  <a:ea typeface="MS Mincho" charset="0"/>
                                  <a:cs typeface="Cambria Math" panose="02040503050406030204" pitchFamily="18" charset="0"/>
                                </a:rPr>
                                <m:t>2</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4</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6</m:t>
                                  </m:r>
                                </m:sub>
                              </m:sSub>
                              <m:r>
                                <a:rPr lang="en-US" altLang="zh-CN" sz="3200" i="1" kern="100">
                                  <a:latin typeface="Cambria Math" panose="02040503050406030204" pitchFamily="18" charset="0"/>
                                  <a:ea typeface="MS Mincho" charset="0"/>
                                  <a:cs typeface="Cambria Math" panose="02040503050406030204" pitchFamily="18" charset="0"/>
                                </a:rPr>
                                <m:t>=</m:t>
                              </m:r>
                              <m:r>
                                <a:rPr lang="en-US" altLang="zh-CN" sz="3200" i="1" kern="100">
                                  <a:latin typeface="Cambria Math" panose="02040503050406030204" pitchFamily="18" charset="0"/>
                                  <a:ea typeface="MS Mincho" charset="0"/>
                                  <a:cs typeface="Cambria Math" panose="02040503050406030204" pitchFamily="18" charset="0"/>
                                </a:rPr>
                                <m:t>3</m:t>
                              </m:r>
                            </m:e>
                            <m:e>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1</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2</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3</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4</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5</m:t>
                                  </m:r>
                                </m:sub>
                              </m:sSub>
                              <m:r>
                                <a:rPr lang="en-US" altLang="zh-CN" sz="3200" i="1" kern="100">
                                  <a:latin typeface="Cambria Math" panose="02040503050406030204" pitchFamily="18" charset="0"/>
                                  <a:ea typeface="MS Mincho" charset="0"/>
                                  <a:cs typeface="Cambria Math" panose="02040503050406030204" pitchFamily="18" charset="0"/>
                                </a:rPr>
                                <m:t>,</m:t>
                              </m:r>
                              <m:sSub>
                                <m:sSubPr>
                                  <m:ctrlPr>
                                    <a:rPr lang="zh-CN" altLang="zh-CN" sz="3200" i="1" kern="100">
                                      <a:latin typeface="Cambria Math" panose="02040503050406030204" pitchFamily="18" charset="0"/>
                                      <a:ea typeface="宋体" panose="02010600030101010101" pitchFamily="2" charset="-122"/>
                                      <a:cs typeface="Cambria Math" panose="02040503050406030204" pitchFamily="18" charset="0"/>
                                    </a:rPr>
                                  </m:ctrlPr>
                                </m:sSubPr>
                                <m:e>
                                  <m:r>
                                    <a:rPr lang="en-US" altLang="zh-CN" sz="3200" i="1" kern="100">
                                      <a:latin typeface="Cambria Math" panose="02040503050406030204" pitchFamily="18" charset="0"/>
                                      <a:ea typeface="宋体" panose="02010600030101010101" pitchFamily="2" charset="-122"/>
                                      <a:cs typeface="Cambria Math" panose="02040503050406030204" pitchFamily="18" charset="0"/>
                                    </a:rPr>
                                    <m:t>𝑥</m:t>
                                  </m:r>
                                </m:e>
                                <m:sub>
                                  <m:r>
                                    <a:rPr lang="en-US" altLang="zh-CN" sz="3200" i="1" kern="100">
                                      <a:latin typeface="Cambria Math" panose="02040503050406030204" pitchFamily="18" charset="0"/>
                                      <a:ea typeface="MS Mincho" charset="0"/>
                                      <a:cs typeface="Cambria Math" panose="02040503050406030204" pitchFamily="18" charset="0"/>
                                    </a:rPr>
                                    <m:t>6</m:t>
                                  </m:r>
                                </m:sub>
                              </m:sSub>
                              <m:r>
                                <a:rPr lang="en-US" altLang="zh-CN" sz="3200" i="1" kern="100">
                                  <a:latin typeface="Cambria Math" panose="02040503050406030204" pitchFamily="18" charset="0"/>
                                  <a:ea typeface="MS Mincho" charset="0"/>
                                  <a:cs typeface="Cambria Math" panose="02040503050406030204" pitchFamily="18" charset="0"/>
                                </a:rPr>
                                <m:t>≥</m:t>
                              </m:r>
                              <m:r>
                                <a:rPr lang="en-US" altLang="zh-CN" sz="3200" i="1" kern="100">
                                  <a:latin typeface="Cambria Math" panose="02040503050406030204" pitchFamily="18" charset="0"/>
                                  <a:ea typeface="MS Mincho" charset="0"/>
                                  <a:cs typeface="Cambria Math" panose="02040503050406030204" pitchFamily="18" charset="0"/>
                                </a:rPr>
                                <m:t>0</m:t>
                              </m:r>
                            </m:e>
                          </m:eqArr>
                        </m:e>
                      </m:d>
                    </m:oMath>
                  </m:oMathPara>
                </a14:m>
                <a:endParaRPr lang="zh-CN" altLang="zh-CN" sz="3200" kern="100"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6" name="矩形 5"/>
              <p:cNvSpPr>
                <a:spLocks noRot="1" noChangeAspect="1" noMove="1" noResize="1" noEditPoints="1" noAdjustHandles="1" noChangeArrowheads="1" noChangeShapeType="1" noTextEdit="1"/>
              </p:cNvSpPr>
              <p:nvPr/>
            </p:nvSpPr>
            <p:spPr>
              <a:xfrm>
                <a:off x="1085850" y="892175"/>
                <a:ext cx="9869170" cy="346329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903670" y="648333"/>
            <a:ext cx="8384660" cy="579101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172363" y="1387136"/>
            <a:ext cx="9709693" cy="408372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0" name="图片 19"/>
          <p:cNvPicPr>
            <a:picLocks noChangeAspect="1"/>
          </p:cNvPicPr>
          <p:nvPr/>
        </p:nvPicPr>
        <p:blipFill>
          <a:blip r:embed="rId1"/>
          <a:stretch>
            <a:fillRect/>
          </a:stretch>
        </p:blipFill>
        <p:spPr>
          <a:xfrm>
            <a:off x="1562470" y="725712"/>
            <a:ext cx="8887391" cy="540657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732155" y="382905"/>
            <a:ext cx="4603115" cy="645160"/>
          </a:xfrm>
          <a:prstGeom prst="rect">
            <a:avLst/>
          </a:prstGeom>
          <a:noFill/>
        </p:spPr>
        <p:txBody>
          <a:bodyPr wrap="square" rtlCol="0">
            <a:spAutoFit/>
          </a:bodyPr>
          <a:p>
            <a:r>
              <a:rPr lang="zh-CN" altLang="en-US" sz="3600">
                <a:ln/>
                <a:solidFill>
                  <a:schemeClr val="accent1"/>
                </a:solidFill>
                <a:effectLst>
                  <a:outerShdw blurRad="38100" dist="25400" dir="5400000" algn="ctr" rotWithShape="0">
                    <a:srgbClr val="6E747A">
                      <a:alpha val="43000"/>
                    </a:srgbClr>
                  </a:outerShdw>
                </a:effectLst>
              </a:rPr>
              <a:t>练习</a:t>
            </a:r>
            <a:endParaRPr lang="zh-CN" altLang="en-US" sz="3600">
              <a:ln/>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904240" y="1283970"/>
            <a:ext cx="10383520" cy="460375"/>
          </a:xfrm>
          <a:prstGeom prst="rect">
            <a:avLst/>
          </a:prstGeom>
          <a:noFill/>
        </p:spPr>
        <p:txBody>
          <a:bodyPr wrap="square" rtlCol="0">
            <a:spAutoFit/>
          </a:bodyPr>
          <a:p>
            <a:r>
              <a:rPr lang="zh-CN" altLang="en-US" sz="2400" dirty="0">
                <a:latin typeface="宋体" panose="02010600030101010101" pitchFamily="2" charset="-122"/>
                <a:ea typeface="宋体" panose="02010600030101010101" pitchFamily="2" charset="-122"/>
                <a:cs typeface="宋体" panose="02010600030101010101" pitchFamily="2" charset="-122"/>
              </a:rPr>
              <a:t>分别用大</a:t>
            </a:r>
            <a:r>
              <a:rPr lang="en-US" altLang="zh-CN" sz="2400" dirty="0">
                <a:latin typeface="宋体" panose="02010600030101010101" pitchFamily="2" charset="-122"/>
                <a:ea typeface="宋体" panose="02010600030101010101" pitchFamily="2" charset="-122"/>
                <a:cs typeface="宋体" panose="02010600030101010101" pitchFamily="2" charset="-122"/>
              </a:rPr>
              <a:t>M</a:t>
            </a:r>
            <a:r>
              <a:rPr lang="zh-CN" altLang="en-US" sz="2400" dirty="0">
                <a:latin typeface="宋体" panose="02010600030101010101" pitchFamily="2" charset="-122"/>
                <a:ea typeface="宋体" panose="02010600030101010101" pitchFamily="2" charset="-122"/>
                <a:cs typeface="宋体" panose="02010600030101010101" pitchFamily="2" charset="-122"/>
              </a:rPr>
              <a:t>法和两阶段法求解</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 name="对象 6"/>
          <p:cNvGraphicFramePr/>
          <p:nvPr/>
        </p:nvGraphicFramePr>
        <p:xfrm>
          <a:off x="3130233" y="2035175"/>
          <a:ext cx="4144962" cy="2306638"/>
        </p:xfrm>
        <a:graphic>
          <a:graphicData uri="http://schemas.openxmlformats.org/presentationml/2006/ole">
            <mc:AlternateContent xmlns:mc="http://schemas.openxmlformats.org/markup-compatibility/2006">
              <mc:Choice xmlns:v="urn:schemas-microsoft-com:vml" Requires="v">
                <p:oleObj spid="_x0000_s3105" name="Equation" r:id="rId2" imgW="31699200" imgH="28041600" progId="Equation.DSMT4">
                  <p:embed/>
                </p:oleObj>
              </mc:Choice>
              <mc:Fallback>
                <p:oleObj name="Equation" r:id="rId2" imgW="31699200" imgH="28041600" progId="Equation.DSMT4">
                  <p:embed/>
                  <p:pic>
                    <p:nvPicPr>
                      <p:cNvPr id="0" name="对象 3"/>
                      <p:cNvPicPr/>
                      <p:nvPr/>
                    </p:nvPicPr>
                    <p:blipFill>
                      <a:blip r:embed="rId3"/>
                      <a:stretch>
                        <a:fillRect/>
                      </a:stretch>
                    </p:blipFill>
                    <p:spPr>
                      <a:xfrm>
                        <a:off x="3130233" y="2035175"/>
                        <a:ext cx="4144962" cy="2306638"/>
                      </a:xfrm>
                      <a:prstGeom prst="rect">
                        <a:avLst/>
                      </a:prstGeom>
                    </p:spPr>
                  </p:pic>
                </p:oleObj>
              </mc:Fallback>
            </mc:AlternateContent>
          </a:graphicData>
        </a:graphic>
      </p:graphicFrame>
      <p:sp>
        <p:nvSpPr>
          <p:cNvPr id="8" name="文本框 7"/>
          <p:cNvSpPr txBox="1"/>
          <p:nvPr/>
        </p:nvSpPr>
        <p:spPr>
          <a:xfrm>
            <a:off x="1043305" y="5124450"/>
            <a:ext cx="8319135" cy="460375"/>
          </a:xfrm>
          <a:prstGeom prst="rect">
            <a:avLst/>
          </a:prstGeom>
          <a:noFill/>
        </p:spPr>
        <p:txBody>
          <a:bodyPr wrap="square" rtlCol="0">
            <a:spAutoFit/>
          </a:bodyPr>
          <a:p>
            <a:r>
              <a:rPr lang="zh-CN" altLang="en-US" sz="2400" dirty="0">
                <a:latin typeface="宋体" panose="02010600030101010101" pitchFamily="2" charset="-122"/>
                <a:ea typeface="宋体" panose="02010600030101010101" pitchFamily="2" charset="-122"/>
              </a:rPr>
              <a:t>最优解</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，最优目标函数值</a:t>
            </a:r>
            <a:endParaRPr lang="zh-CN" altLang="en-US" sz="2400" dirty="0">
              <a:latin typeface="宋体" panose="02010600030101010101" pitchFamily="2" charset="-122"/>
              <a:ea typeface="宋体" panose="02010600030101010101" pitchFamily="2" charset="-122"/>
            </a:endParaRPr>
          </a:p>
        </p:txBody>
      </p:sp>
      <p:graphicFrame>
        <p:nvGraphicFramePr>
          <p:cNvPr id="9" name="对象 8"/>
          <p:cNvGraphicFramePr/>
          <p:nvPr/>
        </p:nvGraphicFramePr>
        <p:xfrm>
          <a:off x="2338070" y="5192395"/>
          <a:ext cx="2190750" cy="460375"/>
        </p:xfrm>
        <a:graphic>
          <a:graphicData uri="http://schemas.openxmlformats.org/presentationml/2006/ole">
            <mc:AlternateContent xmlns:mc="http://schemas.openxmlformats.org/markup-compatibility/2006">
              <mc:Choice xmlns:v="urn:schemas-microsoft-com:vml" Requires="v">
                <p:oleObj spid="_x0000_s10" name="Equation" r:id="rId4" imgW="27432000" imgH="4876800" progId="Equation.DSMT4">
                  <p:embed/>
                </p:oleObj>
              </mc:Choice>
              <mc:Fallback>
                <p:oleObj name="Equation" r:id="rId4" imgW="27432000" imgH="4876800" progId="Equation.DSMT4">
                  <p:embed/>
                  <p:pic>
                    <p:nvPicPr>
                      <p:cNvPr id="0" name="对象 6"/>
                      <p:cNvPicPr/>
                      <p:nvPr/>
                    </p:nvPicPr>
                    <p:blipFill>
                      <a:blip r:embed="rId5"/>
                      <a:stretch>
                        <a:fillRect/>
                      </a:stretch>
                    </p:blipFill>
                    <p:spPr>
                      <a:xfrm>
                        <a:off x="2338070" y="5192395"/>
                        <a:ext cx="2190750" cy="460375"/>
                      </a:xfrm>
                      <a:prstGeom prst="rect">
                        <a:avLst/>
                      </a:prstGeom>
                    </p:spPr>
                  </p:pic>
                </p:oleObj>
              </mc:Fallback>
            </mc:AlternateContent>
          </a:graphicData>
        </a:graphic>
      </p:graphicFrame>
      <p:graphicFrame>
        <p:nvGraphicFramePr>
          <p:cNvPr id="11" name="对象 10"/>
          <p:cNvGraphicFramePr/>
          <p:nvPr/>
        </p:nvGraphicFramePr>
        <p:xfrm>
          <a:off x="7383782" y="5162868"/>
          <a:ext cx="1076958" cy="455929"/>
        </p:xfrm>
        <a:graphic>
          <a:graphicData uri="http://schemas.openxmlformats.org/presentationml/2006/ole">
            <mc:AlternateContent xmlns:mc="http://schemas.openxmlformats.org/markup-compatibility/2006">
              <mc:Choice xmlns:v="urn:schemas-microsoft-com:vml" Requires="v">
                <p:oleObj spid="_x0000_s12" name="Equation" r:id="rId6" imgW="10363200" imgH="4267200" progId="Equation.DSMT4">
                  <p:embed/>
                </p:oleObj>
              </mc:Choice>
              <mc:Fallback>
                <p:oleObj name="Equation" r:id="rId6" imgW="10363200" imgH="4267200" progId="Equation.DSMT4">
                  <p:embed/>
                  <p:pic>
                    <p:nvPicPr>
                      <p:cNvPr id="0" name="对象 8"/>
                      <p:cNvPicPr/>
                      <p:nvPr/>
                    </p:nvPicPr>
                    <p:blipFill>
                      <a:blip r:embed="rId7"/>
                      <a:stretch>
                        <a:fillRect/>
                      </a:stretch>
                    </p:blipFill>
                    <p:spPr>
                      <a:xfrm>
                        <a:off x="7383782" y="5162868"/>
                        <a:ext cx="1076958" cy="455929"/>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765499" y="1007541"/>
                <a:ext cx="11308701" cy="5452518"/>
              </a:xfrm>
              <a:prstGeom prst="rect">
                <a:avLst/>
              </a:prstGeom>
              <a:noFill/>
            </p:spPr>
            <p:txBody>
              <a:bodyPr wrap="square" rtlCol="0">
                <a:spAutoFit/>
              </a:bodyPr>
              <a:lstStyle/>
              <a:p>
                <a:r>
                  <a:rPr lang="zh-CN" altLang="en-US" dirty="0"/>
                  <a:t>       </a:t>
                </a:r>
                <a:r>
                  <a:rPr lang="zh-CN" altLang="en-US" sz="2000" dirty="0"/>
                  <a:t>单纯形法的迭代始于一个基本可行解，对于由约束形式</a:t>
                </a:r>
                <a14:m>
                  <m:oMath xmlns:m="http://schemas.openxmlformats.org/officeDocument/2006/math">
                    <m:r>
                      <a:rPr lang="en-US" altLang="zh-CN" sz="2000" b="0" i="1" smtClean="0">
                        <a:latin typeface="Cambria Math" panose="02040503050406030204" pitchFamily="18" charset="0"/>
                      </a:rPr>
                      <m:t>𝐴𝑥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oMath>
                </a14:m>
                <a:r>
                  <a:rPr lang="zh-CN" altLang="en-US" sz="2000" dirty="0"/>
                  <a:t>转化成标准形的线性规划问题，取所有的松弛变量为基变量即得一个初始基矩阵为单位矩阵的基本可行解</a:t>
                </a:r>
                <a:r>
                  <a:rPr lang="en-US" altLang="zh-CN" sz="2000" dirty="0"/>
                  <a:t>. </a:t>
                </a:r>
                <a:r>
                  <a:rPr lang="zh-CN" altLang="en-US" sz="2000" dirty="0"/>
                  <a:t>但是对于一般的等式约束</a:t>
                </a:r>
                <a14:m>
                  <m:oMath xmlns:m="http://schemas.openxmlformats.org/officeDocument/2006/math">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oMath>
                </a14:m>
                <a:r>
                  <a:rPr lang="zh-CN" altLang="en-US" sz="2000" dirty="0"/>
                  <a:t>和形如</a:t>
                </a:r>
                <a14:m>
                  <m:oMath xmlns:m="http://schemas.openxmlformats.org/officeDocument/2006/math">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r>
                      <a:rPr lang="zh-CN" altLang="en-US" sz="2000" i="1">
                        <a:latin typeface="Cambria Math" panose="02040503050406030204" pitchFamily="18" charset="0"/>
                      </a:rPr>
                      <m:t>的</m:t>
                    </m:r>
                  </m:oMath>
                </a14:m>
                <a:r>
                  <a:rPr lang="zh-CN" altLang="en-US" sz="2000" dirty="0"/>
                  <a:t>不等式约束，在通常情况下一般难于确定一个初始基本可行解</a:t>
                </a:r>
                <a:r>
                  <a:rPr lang="en-US" altLang="zh-CN" sz="2000" dirty="0"/>
                  <a:t>. </a:t>
                </a:r>
                <a:endParaRPr lang="en-US" altLang="zh-CN" sz="2000" dirty="0"/>
              </a:p>
              <a:p>
                <a:r>
                  <a:rPr lang="zh-CN" altLang="en-US" sz="2000" dirty="0"/>
                  <a:t>例：</a:t>
                </a:r>
                <a:endParaRPr lang="en-US" altLang="zh-CN" sz="2000" dirty="0"/>
              </a:p>
              <a:p>
                <a:pPr lvl="0">
                  <a:spcBef>
                    <a:spcPct val="20000"/>
                  </a:spcBef>
                </a:pPr>
                <a14:m>
                  <m:oMathPara xmlns:m="http://schemas.openxmlformats.org/officeDocument/2006/math">
                    <m:oMathParaPr>
                      <m:jc m:val="centerGroup"/>
                    </m:oMathParaPr>
                    <m:oMath xmlns:m="http://schemas.openxmlformats.org/officeDocument/2006/math">
                      <m:func>
                        <m:funcPr>
                          <m:ctrlPr>
                            <a:rPr lang="en-US" altLang="zh-CN" sz="2000" i="1">
                              <a:solidFill>
                                <a:prstClr val="black"/>
                              </a:solidFill>
                              <a:latin typeface="Cambria Math" panose="02040503050406030204" pitchFamily="18" charset="0"/>
                            </a:rPr>
                          </m:ctrlPr>
                        </m:funcPr>
                        <m:fName>
                          <m:r>
                            <a:rPr lang="en-US" altLang="zh-CN" sz="2000" i="1">
                              <a:solidFill>
                                <a:prstClr val="black"/>
                              </a:solidFill>
                              <a:latin typeface="Cambria Math" panose="02040503050406030204"/>
                            </a:rPr>
                            <m:t>𝑚𝑎𝑥</m:t>
                          </m:r>
                        </m:fName>
                        <m:e>
                          <m:r>
                            <a:rPr lang="en-US" altLang="zh-CN" sz="2000" i="1">
                              <a:solidFill>
                                <a:prstClr val="black"/>
                              </a:solidFill>
                              <a:latin typeface="Cambria Math" panose="02040503050406030204" pitchFamily="18" charset="0"/>
                            </a:rPr>
                            <m:t>𝑍</m:t>
                          </m:r>
                        </m:e>
                      </m:func>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3</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2</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oMath>
                  </m:oMathPara>
                </a14:m>
                <a:br>
                  <a:rPr lang="en-US" altLang="zh-CN" sz="2000" i="1" dirty="0">
                    <a:solidFill>
                      <a:prstClr val="black"/>
                    </a:solidFill>
                    <a:latin typeface="Cambria Math" panose="02040503050406030204"/>
                    <a:ea typeface="宋体" panose="02010600030101010101" pitchFamily="2" charset="-122"/>
                  </a:rPr>
                </a:br>
                <a:endParaRPr lang="en-US" altLang="zh-CN" sz="2000" i="1" dirty="0">
                  <a:solidFill>
                    <a:prstClr val="black"/>
                  </a:solidFill>
                  <a:latin typeface="Cambria Math" panose="02040503050406030204"/>
                  <a:ea typeface="宋体" panose="02010600030101010101" pitchFamily="2" charset="-122"/>
                </a:endParaRPr>
              </a:p>
              <a:p>
                <a:pPr lvl="0">
                  <a:spcBef>
                    <a:spcPct val="20000"/>
                  </a:spcBef>
                </a:pPr>
                <a14:m>
                  <m:oMathPara xmlns:m="http://schemas.openxmlformats.org/officeDocument/2006/math">
                    <m:oMathParaPr>
                      <m:jc m:val="centerGroup"/>
                    </m:oMathParaPr>
                    <m:oMath xmlns:m="http://schemas.openxmlformats.org/officeDocument/2006/math">
                      <m:r>
                        <a:rPr lang="en-US" altLang="zh-CN" sz="2000" i="1">
                          <a:solidFill>
                            <a:prstClr val="black"/>
                          </a:solidFill>
                          <a:latin typeface="Cambria Math" panose="02040503050406030204" pitchFamily="18" charset="0"/>
                        </a:rPr>
                        <m:t>𝑠</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𝑡</m:t>
                      </m:r>
                      <m:r>
                        <a:rPr lang="en-US" altLang="zh-CN" sz="2000" i="1">
                          <a:solidFill>
                            <a:prstClr val="black"/>
                          </a:solidFill>
                          <a:latin typeface="Cambria Math" panose="02040503050406030204" pitchFamily="18" charset="0"/>
                        </a:rPr>
                        <m:t>.</m:t>
                      </m:r>
                      <m:d>
                        <m:dPr>
                          <m:begChr m:val="{"/>
                          <m:endChr m:val=""/>
                          <m:ctrlPr>
                            <a:rPr lang="en-US" altLang="zh-CN" sz="2000" i="1">
                              <a:solidFill>
                                <a:prstClr val="black"/>
                              </a:solidFill>
                              <a:latin typeface="Cambria Math" panose="02040503050406030204" pitchFamily="18" charset="0"/>
                            </a:rPr>
                          </m:ctrlPr>
                        </m:dPr>
                        <m:e>
                          <m:eqArr>
                            <m:eqArrPr>
                              <m:ctrlPr>
                                <a:rPr lang="en-US" altLang="zh-CN" sz="2000" i="1">
                                  <a:solidFill>
                                    <a:prstClr val="black"/>
                                  </a:solidFill>
                                  <a:latin typeface="Cambria Math" panose="02040503050406030204" pitchFamily="18" charset="0"/>
                                </a:rPr>
                              </m:ctrlPr>
                            </m:eqArrPr>
                            <m:e>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4</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3</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r>
                                <a:rPr lang="en-US" altLang="zh-CN" sz="2000" i="1">
                                  <a:solidFill>
                                    <a:prstClr val="black"/>
                                  </a:solidFill>
                                  <a:latin typeface="Cambria Math" panose="02040503050406030204"/>
                                  <a:ea typeface="Cambria Math" panose="02040503050406030204"/>
                                </a:rPr>
                                <m:t>≥</m:t>
                              </m:r>
                              <m:r>
                                <a:rPr lang="en-US" altLang="zh-CN" sz="2000" i="1">
                                  <a:solidFill>
                                    <a:prstClr val="black"/>
                                  </a:solidFill>
                                  <a:latin typeface="Cambria Math" panose="02040503050406030204"/>
                                </a:rPr>
                                <m:t>4</m:t>
                              </m:r>
                            </m:e>
                            <m:e>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2</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r>
                                <a:rPr lang="en-US" altLang="zh-CN" sz="2000" i="1">
                                  <a:solidFill>
                                    <a:prstClr val="black"/>
                                  </a:solidFill>
                                  <a:latin typeface="Cambria Math" panose="02040503050406030204"/>
                                  <a:ea typeface="Cambria Math" panose="02040503050406030204"/>
                                </a:rPr>
                                <m:t>≤</m:t>
                              </m:r>
                              <m:r>
                                <a:rPr lang="en-US" altLang="zh-CN" sz="2000" i="1">
                                  <a:solidFill>
                                    <a:prstClr val="black"/>
                                  </a:solidFill>
                                  <a:latin typeface="Cambria Math" panose="02040503050406030204"/>
                                  <a:ea typeface="Cambria Math" panose="02040503050406030204"/>
                                </a:rPr>
                                <m:t>10</m:t>
                              </m:r>
                            </m:e>
                            <m:e>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2</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2</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1</m:t>
                              </m:r>
                            </m:e>
                            <m:e>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b="0" i="1" smtClean="0">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b="0" i="1" smtClean="0">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r>
                                <a:rPr lang="en-US" altLang="zh-CN" sz="2000" i="1">
                                  <a:solidFill>
                                    <a:prstClr val="black"/>
                                  </a:solidFill>
                                  <a:latin typeface="Cambria Math" panose="02040503050406030204"/>
                                  <a:ea typeface="Cambria Math" panose="02040503050406030204"/>
                                </a:rPr>
                                <m:t>≥</m:t>
                              </m:r>
                              <m:r>
                                <a:rPr lang="en-US" altLang="zh-CN" sz="2000" i="1">
                                  <a:solidFill>
                                    <a:prstClr val="black"/>
                                  </a:solidFill>
                                  <a:latin typeface="Cambria Math" panose="02040503050406030204"/>
                                  <a:ea typeface="Cambria Math" panose="02040503050406030204"/>
                                </a:rPr>
                                <m:t>0</m:t>
                              </m:r>
                            </m:e>
                          </m:eqArr>
                        </m:e>
                      </m:d>
                    </m:oMath>
                  </m:oMathPara>
                </a14:m>
                <a:endParaRPr lang="en-US" altLang="zh-CN" sz="2000" dirty="0"/>
              </a:p>
              <a:p>
                <a:pPr lvl="0">
                  <a:spcBef>
                    <a:spcPct val="20000"/>
                  </a:spcBef>
                </a:pPr>
                <a:r>
                  <a:rPr lang="zh-CN" altLang="en-US" sz="2000" dirty="0"/>
                  <a:t>对第一个约束和第二个约束引入剩余变量和松弛变量将其化为标准形</a:t>
                </a:r>
                <a:endParaRPr lang="en-US" altLang="zh-CN" sz="2000" dirty="0"/>
              </a:p>
              <a:p>
                <a:pPr lvl="0">
                  <a:spcBef>
                    <a:spcPct val="20000"/>
                  </a:spcBef>
                </a:pPr>
                <a14:m>
                  <m:oMathPara xmlns:m="http://schemas.openxmlformats.org/officeDocument/2006/math">
                    <m:oMathParaPr>
                      <m:jc m:val="centerGroup"/>
                    </m:oMathParaPr>
                    <m:oMath xmlns:m="http://schemas.openxmlformats.org/officeDocument/2006/math">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a:rPr>
                            <m:t>max</m:t>
                          </m:r>
                        </m:fName>
                        <m:e>
                          <m:r>
                            <a:rPr lang="en-US" altLang="zh-CN" sz="2000" i="1">
                              <a:solidFill>
                                <a:prstClr val="black"/>
                              </a:solidFill>
                              <a:latin typeface="Cambria Math" panose="02040503050406030204" pitchFamily="18" charset="0"/>
                            </a:rPr>
                            <m:t>𝑍</m:t>
                          </m:r>
                        </m:e>
                      </m:func>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3</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2</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oMath>
                  </m:oMathPara>
                </a14:m>
                <a:endParaRPr lang="en-US" altLang="zh-CN" sz="2000" dirty="0">
                  <a:solidFill>
                    <a:prstClr val="black"/>
                  </a:solidFill>
                  <a:latin typeface="宋体" panose="02010600030101010101" pitchFamily="2" charset="-122"/>
                  <a:ea typeface="宋体" panose="02010600030101010101" pitchFamily="2" charset="-122"/>
                </a:endParaRPr>
              </a:p>
              <a:p>
                <a:pPr lvl="0">
                  <a:spcBef>
                    <a:spcPct val="20000"/>
                  </a:spcBef>
                </a:pPr>
                <a14:m>
                  <m:oMathPara xmlns:m="http://schemas.openxmlformats.org/officeDocument/2006/math">
                    <m:oMathParaPr>
                      <m:jc m:val="centerGroup"/>
                    </m:oMathParaPr>
                    <m:oMath xmlns:m="http://schemas.openxmlformats.org/officeDocument/2006/math">
                      <m:r>
                        <a:rPr lang="en-US" altLang="zh-CN" sz="2000" i="1">
                          <a:solidFill>
                            <a:prstClr val="black"/>
                          </a:solidFill>
                          <a:latin typeface="Cambria Math" panose="02040503050406030204"/>
                        </a:rPr>
                        <m:t>𝑠</m:t>
                      </m:r>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𝑡</m:t>
                      </m:r>
                      <m:r>
                        <a:rPr lang="en-US" altLang="zh-CN" sz="2000" i="1">
                          <a:solidFill>
                            <a:prstClr val="black"/>
                          </a:solidFill>
                          <a:latin typeface="Cambria Math" panose="02040503050406030204"/>
                        </a:rPr>
                        <m:t>.</m:t>
                      </m:r>
                      <m:d>
                        <m:dPr>
                          <m:begChr m:val="{"/>
                          <m:endChr m:val=""/>
                          <m:ctrlPr>
                            <a:rPr lang="en-US" altLang="zh-CN" sz="2000" i="1">
                              <a:solidFill>
                                <a:prstClr val="black"/>
                              </a:solidFill>
                              <a:latin typeface="Cambria Math" panose="02040503050406030204" pitchFamily="18" charset="0"/>
                            </a:rPr>
                          </m:ctrlPr>
                        </m:dPr>
                        <m:e>
                          <m:eqArr>
                            <m:eqArrPr>
                              <m:ctrlPr>
                                <a:rPr lang="en-US" altLang="zh-CN" sz="2000" i="1">
                                  <a:solidFill>
                                    <a:prstClr val="black"/>
                                  </a:solidFill>
                                  <a:latin typeface="Cambria Math" panose="02040503050406030204" pitchFamily="18" charset="0"/>
                                </a:rPr>
                              </m:ctrlPr>
                            </m:eqArrPr>
                            <m:e>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4</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3</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4</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4</m:t>
                              </m:r>
                            </m:e>
                            <m:e>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2</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5</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10</m:t>
                              </m:r>
                            </m:e>
                            <m:e>
                              <m:r>
                                <a:rPr lang="en-US" altLang="zh-CN" sz="2000" i="1">
                                  <a:solidFill>
                                    <a:prstClr val="black"/>
                                  </a:solidFill>
                                  <a:latin typeface="Cambria Math" panose="02040503050406030204"/>
                                </a:rPr>
                                <m:t>2</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1</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2</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2</m:t>
                                  </m:r>
                                </m:sub>
                              </m:sSub>
                              <m:r>
                                <a:rPr lang="en-US" altLang="zh-CN" sz="2000" i="1">
                                  <a:solidFill>
                                    <a:prstClr val="black"/>
                                  </a:solidFill>
                                  <a:latin typeface="Cambria Math" panose="02040503050406030204"/>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3</m:t>
                                  </m:r>
                                </m:sub>
                              </m:sSub>
                              <m:r>
                                <a:rPr lang="en-US" altLang="zh-CN" sz="2000" i="1">
                                  <a:solidFill>
                                    <a:prstClr val="black"/>
                                  </a:solidFill>
                                  <a:latin typeface="Cambria Math" panose="02040503050406030204"/>
                                </a:rPr>
                                <m:t>=</m:t>
                              </m:r>
                              <m:r>
                                <a:rPr lang="en-US" altLang="zh-CN" sz="2000" i="1">
                                  <a:solidFill>
                                    <a:prstClr val="black"/>
                                  </a:solidFill>
                                  <a:latin typeface="Cambria Math" panose="02040503050406030204"/>
                                </a:rPr>
                                <m:t>1</m:t>
                              </m:r>
                            </m:e>
                            <m:e>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𝑗</m:t>
                                  </m:r>
                                </m:sub>
                              </m:sSub>
                              <m:r>
                                <a:rPr lang="en-US" altLang="zh-CN" sz="2000" i="1">
                                  <a:solidFill>
                                    <a:prstClr val="black"/>
                                  </a:solidFill>
                                  <a:latin typeface="Cambria Math" panose="02040503050406030204"/>
                                  <a:ea typeface="Cambria Math" panose="02040503050406030204"/>
                                </a:rPr>
                                <m:t>≥</m:t>
                              </m:r>
                              <m:r>
                                <a:rPr lang="en-US" altLang="zh-CN" sz="2000" i="1">
                                  <a:solidFill>
                                    <a:prstClr val="black"/>
                                  </a:solidFill>
                                  <a:latin typeface="Cambria Math" panose="02040503050406030204"/>
                                  <a:ea typeface="Cambria Math" panose="02040503050406030204"/>
                                </a:rPr>
                                <m:t>0</m:t>
                              </m:r>
                              <m:r>
                                <a:rPr lang="en-US" altLang="zh-CN" sz="2000" i="1">
                                  <a:solidFill>
                                    <a:prstClr val="black"/>
                                  </a:solidFill>
                                  <a:latin typeface="Cambria Math" panose="02040503050406030204"/>
                                  <a:ea typeface="Cambria Math" panose="02040503050406030204"/>
                                </a:rPr>
                                <m:t>,</m:t>
                              </m:r>
                              <m:r>
                                <a:rPr lang="en-US" altLang="zh-CN" sz="2000" i="1">
                                  <a:solidFill>
                                    <a:prstClr val="black"/>
                                  </a:solidFill>
                                  <a:latin typeface="Cambria Math" panose="02040503050406030204"/>
                                  <a:ea typeface="Cambria Math" panose="02040503050406030204"/>
                                </a:rPr>
                                <m:t>𝑗</m:t>
                              </m:r>
                              <m:r>
                                <a:rPr lang="en-US" altLang="zh-CN" sz="2000" i="1">
                                  <a:solidFill>
                                    <a:prstClr val="black"/>
                                  </a:solidFill>
                                  <a:latin typeface="Cambria Math" panose="02040503050406030204"/>
                                  <a:ea typeface="Cambria Math" panose="02040503050406030204"/>
                                </a:rPr>
                                <m:t>=</m:t>
                              </m:r>
                              <m:r>
                                <a:rPr lang="en-US" altLang="zh-CN" sz="2000" i="1">
                                  <a:solidFill>
                                    <a:prstClr val="black"/>
                                  </a:solidFill>
                                  <a:latin typeface="Cambria Math" panose="02040503050406030204"/>
                                  <a:ea typeface="Cambria Math" panose="02040503050406030204"/>
                                </a:rPr>
                                <m:t>1</m:t>
                              </m:r>
                              <m:r>
                                <a:rPr lang="en-US" altLang="zh-CN" sz="2000" i="1">
                                  <a:solidFill>
                                    <a:prstClr val="black"/>
                                  </a:solidFill>
                                  <a:latin typeface="Cambria Math" panose="02040503050406030204"/>
                                  <a:ea typeface="Cambria Math" panose="02040503050406030204"/>
                                </a:rPr>
                                <m:t>,</m:t>
                              </m:r>
                              <m:r>
                                <a:rPr lang="en-US" altLang="zh-CN" sz="2000" i="1">
                                  <a:solidFill>
                                    <a:prstClr val="black"/>
                                  </a:solidFill>
                                  <a:latin typeface="Cambria Math" panose="02040503050406030204"/>
                                  <a:ea typeface="Cambria Math" panose="02040503050406030204"/>
                                </a:rPr>
                                <m:t>2</m:t>
                              </m:r>
                              <m:r>
                                <a:rPr lang="en-US" altLang="zh-CN" sz="2000" i="1">
                                  <a:solidFill>
                                    <a:prstClr val="black"/>
                                  </a:solidFill>
                                  <a:latin typeface="Cambria Math" panose="02040503050406030204"/>
                                  <a:ea typeface="Cambria Math" panose="02040503050406030204"/>
                                </a:rPr>
                                <m:t>,⋯,</m:t>
                              </m:r>
                              <m:r>
                                <a:rPr lang="en-US" altLang="zh-CN" sz="2000" i="1">
                                  <a:solidFill>
                                    <a:prstClr val="black"/>
                                  </a:solidFill>
                                  <a:latin typeface="Cambria Math" panose="02040503050406030204"/>
                                  <a:ea typeface="Cambria Math" panose="02040503050406030204"/>
                                </a:rPr>
                                <m:t>5</m:t>
                              </m:r>
                            </m:e>
                          </m:eqArr>
                        </m:e>
                      </m:d>
                    </m:oMath>
                  </m:oMathPara>
                </a14:m>
                <a:endParaRPr lang="en-US" altLang="zh-CN" sz="2000" dirty="0"/>
              </a:p>
              <a:p>
                <a:pPr lvl="0">
                  <a:spcBef>
                    <a:spcPct val="20000"/>
                  </a:spcBef>
                </a:pPr>
                <a:r>
                  <a:rPr lang="zh-CN" altLang="en-US" sz="2000" dirty="0"/>
                  <a:t>对此，除明确</a:t>
                </a:r>
                <a14:m>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a:rPr>
                          <m:t>𝑥</m:t>
                        </m:r>
                      </m:e>
                      <m:sub>
                        <m:r>
                          <a:rPr lang="en-US" altLang="zh-CN" sz="2000" i="1">
                            <a:solidFill>
                              <a:prstClr val="black"/>
                            </a:solidFill>
                            <a:latin typeface="Cambria Math" panose="02040503050406030204"/>
                          </a:rPr>
                          <m:t>5</m:t>
                        </m:r>
                      </m:sub>
                    </m:sSub>
                  </m:oMath>
                </a14:m>
                <a:r>
                  <a:rPr lang="zh-CN" altLang="en-US" sz="2000" dirty="0"/>
                  <a:t>可以作为一个基变量外，我们难于确定其他两个基变量</a:t>
                </a:r>
                <a:r>
                  <a:rPr lang="en-US" altLang="zh-CN" sz="2000" dirty="0"/>
                  <a:t>. </a:t>
                </a:r>
                <a:endParaRPr lang="en-US" altLang="zh-CN" sz="2000" dirty="0"/>
              </a:p>
            </p:txBody>
          </p:sp>
        </mc:Choice>
        <mc:Fallback>
          <p:sp>
            <p:nvSpPr>
              <p:cNvPr id="4" name="文本框 3"/>
              <p:cNvSpPr txBox="1">
                <a:spLocks noRot="1" noChangeAspect="1" noMove="1" noResize="1" noEditPoints="1" noAdjustHandles="1" noChangeArrowheads="1" noChangeShapeType="1" noTextEdit="1"/>
              </p:cNvSpPr>
              <p:nvPr/>
            </p:nvSpPr>
            <p:spPr>
              <a:xfrm>
                <a:off x="765499" y="1007541"/>
                <a:ext cx="11308701" cy="5452518"/>
              </a:xfrm>
              <a:prstGeom prst="rect">
                <a:avLst/>
              </a:prstGeom>
              <a:blipFill rotWithShape="1">
                <a:blip r:embed="rId1"/>
                <a:stretch>
                  <a:fillRect l="-3" t="-8" r="3" b="4"/>
                </a:stretch>
              </a:blipFill>
            </p:spPr>
            <p:txBody>
              <a:bodyPr/>
              <a:lstStyle/>
              <a:p>
                <a:r>
                  <a:rPr lang="zh-CN" altLang="en-US">
                    <a:noFill/>
                  </a:rPr>
                  <a:t> </a:t>
                </a:r>
              </a:p>
            </p:txBody>
          </p:sp>
        </mc:Fallback>
      </mc:AlternateContent>
      <p:sp>
        <p:nvSpPr>
          <p:cNvPr id="2" name="文本框 1"/>
          <p:cNvSpPr txBox="1"/>
          <p:nvPr/>
        </p:nvSpPr>
        <p:spPr>
          <a:xfrm>
            <a:off x="765499" y="361210"/>
            <a:ext cx="5410200" cy="646331"/>
          </a:xfrm>
          <a:prstGeom prst="rect">
            <a:avLst/>
          </a:prstGeom>
          <a:noFill/>
        </p:spPr>
        <p:txBody>
          <a:bodyPr wrap="square" rtlCol="0">
            <a:spAutoFit/>
          </a:bodyPr>
          <a:lstStyle/>
          <a:p>
            <a:r>
              <a:rPr lang="zh-CN" altLang="en-US" sz="3600" b="1" dirty="0">
                <a:latin typeface="宋体" panose="02010600030101010101" pitchFamily="2" charset="-122"/>
                <a:ea typeface="宋体" panose="02010600030101010101" pitchFamily="2" charset="-122"/>
              </a:rPr>
              <a:t>一</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引出问题</a:t>
            </a:r>
            <a:endParaRPr lang="zh-CN" altLang="en-US" sz="36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ircle(in)">
                                      <p:cBhvr>
                                        <p:cTn id="15" dur="2000"/>
                                        <p:tgtEl>
                                          <p:spTgt spid="4">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ircle(in)">
                                      <p:cBhvr>
                                        <p:cTn id="18" dur="2000"/>
                                        <p:tgtEl>
                                          <p:spTgt spid="4">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ircle(in)">
                                      <p:cBhvr>
                                        <p:cTn id="21" dur="2000"/>
                                        <p:tgtEl>
                                          <p:spTgt spid="4">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ircle(in)">
                                      <p:cBhvr>
                                        <p:cTn id="24" dur="2000"/>
                                        <p:tgtEl>
                                          <p:spTgt spid="4">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ircle(in)">
                                      <p:cBhvr>
                                        <p:cTn id="27" dur="2000"/>
                                        <p:tgtEl>
                                          <p:spTgt spid="4">
                                            <p:txEl>
                                              <p:pRg st="6" end="6"/>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circle(in)">
                                      <p:cBhvr>
                                        <p:cTn id="30"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712470" y="273685"/>
            <a:ext cx="5893435" cy="521970"/>
          </a:xfrm>
          <a:prstGeom prst="rect">
            <a:avLst/>
          </a:prstGeom>
          <a:noFill/>
        </p:spPr>
        <p:txBody>
          <a:bodyPr wrap="square" rtlCol="0">
            <a:spAutoFit/>
          </a:bodyPr>
          <a:p>
            <a:r>
              <a:rPr lang="en-US" altLang="zh-CN" sz="2800" dirty="0">
                <a:latin typeface="宋体" panose="02010600030101010101" pitchFamily="2" charset="-122"/>
                <a:ea typeface="宋体" panose="02010600030101010101" pitchFamily="2" charset="-122"/>
                <a:cs typeface="宋体" panose="02010600030101010101" pitchFamily="2" charset="-122"/>
              </a:rPr>
              <a:t>1</a:t>
            </a:r>
            <a:r>
              <a:rPr lang="zh-CN" altLang="en-US" sz="2800" dirty="0">
                <a:latin typeface="宋体" panose="02010600030101010101" pitchFamily="2" charset="-122"/>
                <a:ea typeface="宋体" panose="02010600030101010101" pitchFamily="2" charset="-122"/>
                <a:cs typeface="宋体" panose="02010600030101010101" pitchFamily="2" charset="-122"/>
              </a:rPr>
              <a:t>、大</a:t>
            </a:r>
            <a:r>
              <a:rPr lang="en-US" altLang="zh-CN" sz="2800" dirty="0">
                <a:latin typeface="宋体" panose="02010600030101010101" pitchFamily="2" charset="-122"/>
                <a:ea typeface="宋体" panose="02010600030101010101" pitchFamily="2" charset="-122"/>
                <a:cs typeface="宋体" panose="02010600030101010101" pitchFamily="2" charset="-122"/>
              </a:rPr>
              <a:t>M</a:t>
            </a:r>
            <a:r>
              <a:rPr lang="zh-CN" altLang="en-US" sz="2800" dirty="0">
                <a:latin typeface="宋体" panose="02010600030101010101" pitchFamily="2" charset="-122"/>
                <a:ea typeface="宋体" panose="02010600030101010101" pitchFamily="2" charset="-122"/>
                <a:cs typeface="宋体" panose="02010600030101010101" pitchFamily="2" charset="-122"/>
              </a:rPr>
              <a:t>法</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892810" y="880110"/>
            <a:ext cx="7181215" cy="398780"/>
          </a:xfrm>
          <a:prstGeom prst="rect">
            <a:avLst/>
          </a:prstGeom>
          <a:noFill/>
        </p:spPr>
        <p:txBody>
          <a:bodyPr wrap="square" rtlCol="0">
            <a:spAutoFit/>
          </a:bodyPr>
          <a:p>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）将上述问题化为标准型，并引入人工变量</a:t>
            </a:r>
            <a:endParaRPr lang="zh-CN" altLang="en-US" sz="2000" dirty="0">
              <a:latin typeface="宋体" panose="02010600030101010101" pitchFamily="2" charset="-122"/>
              <a:ea typeface="宋体" panose="02010600030101010101" pitchFamily="2" charset="-122"/>
            </a:endParaRPr>
          </a:p>
        </p:txBody>
      </p:sp>
      <p:graphicFrame>
        <p:nvGraphicFramePr>
          <p:cNvPr id="7" name="对象 6"/>
          <p:cNvGraphicFramePr/>
          <p:nvPr/>
        </p:nvGraphicFramePr>
        <p:xfrm>
          <a:off x="6282531" y="805053"/>
          <a:ext cx="646748" cy="521970"/>
        </p:xfrm>
        <a:graphic>
          <a:graphicData uri="http://schemas.openxmlformats.org/presentationml/2006/ole">
            <mc:AlternateContent xmlns:mc="http://schemas.openxmlformats.org/markup-compatibility/2006">
              <mc:Choice xmlns:v="urn:schemas-microsoft-com:vml" Requires="v">
                <p:oleObj spid="_x0000_s3105" name="Equation" r:id="rId2" imgW="3962400" imgH="5486400" progId="Equation.DSMT4">
                  <p:embed/>
                </p:oleObj>
              </mc:Choice>
              <mc:Fallback>
                <p:oleObj name="Equation" r:id="rId2" imgW="3962400" imgH="5486400" progId="Equation.DSMT4">
                  <p:embed/>
                  <p:pic>
                    <p:nvPicPr>
                      <p:cNvPr id="0" name="对象 6"/>
                      <p:cNvPicPr/>
                      <p:nvPr/>
                    </p:nvPicPr>
                    <p:blipFill>
                      <a:blip r:embed="rId3"/>
                      <a:stretch>
                        <a:fillRect/>
                      </a:stretch>
                    </p:blipFill>
                    <p:spPr>
                      <a:xfrm>
                        <a:off x="6282531" y="805053"/>
                        <a:ext cx="646748" cy="521970"/>
                      </a:xfrm>
                      <a:prstGeom prst="rect">
                        <a:avLst/>
                      </a:prstGeom>
                    </p:spPr>
                  </p:pic>
                </p:oleObj>
              </mc:Fallback>
            </mc:AlternateContent>
          </a:graphicData>
        </a:graphic>
      </p:graphicFrame>
      <p:sp>
        <p:nvSpPr>
          <p:cNvPr id="8" name="文本框 7"/>
          <p:cNvSpPr txBox="1"/>
          <p:nvPr/>
        </p:nvSpPr>
        <p:spPr>
          <a:xfrm>
            <a:off x="892810" y="3463290"/>
            <a:ext cx="604266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）利用单纯性表，求出最优解</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10" name="表格 5"/>
              <p:cNvGraphicFramePr>
                <a:graphicFrameLocks noGrp="1"/>
              </p:cNvGraphicFramePr>
              <p:nvPr>
                <p:custDataLst>
                  <p:tags r:id="rId4"/>
                </p:custDataLst>
              </p:nvPr>
            </p:nvGraphicFramePr>
            <p:xfrm>
              <a:off x="1545589" y="3963035"/>
              <a:ext cx="8127999" cy="2595880"/>
            </p:xfrm>
            <a:graphic>
              <a:graphicData uri="http://schemas.openxmlformats.org/drawingml/2006/table">
                <a:tbl>
                  <a:tblPr firstRow="1" bandRow="1">
                    <a:tableStyleId>{5940675A-B579-460E-94D1-54222C63F5DA}</a:tableStyleId>
                  </a:tblPr>
                  <a:tblGrid>
                    <a:gridCol w="903111"/>
                    <a:gridCol w="903111"/>
                    <a:gridCol w="903111"/>
                    <a:gridCol w="903111"/>
                    <a:gridCol w="903111"/>
                    <a:gridCol w="903111"/>
                    <a:gridCol w="903111"/>
                    <a:gridCol w="903111"/>
                    <a:gridCol w="903111"/>
                  </a:tblGrid>
                  <a:tr h="370840">
                    <a:tc gridSpan="9">
                      <a:txBody>
                        <a:bodyPr/>
                        <a:p>
                          <a:pPr algn="ctr"/>
                          <a:r>
                            <a:rPr lang="zh-CN" altLang="en-US" dirty="0"/>
                            <a:t>第一次迭代</a:t>
                          </a:r>
                          <a:endParaRPr lang="zh-CN" altLang="en-US" dirty="0"/>
                        </a:p>
                      </a:txBody>
                      <a:tcPr/>
                    </a:tc>
                    <a:tc hMerge="1">
                      <a:tcPr/>
                    </a:tc>
                    <a:tc hMerge="1">
                      <a:tcPr/>
                    </a:tc>
                    <a:tc hMerge="1">
                      <a:tcPr/>
                    </a:tc>
                    <a:tc hMerge="1">
                      <a:tcPr/>
                    </a:tc>
                    <a:tc hMerge="1">
                      <a:tcPr/>
                    </a:tc>
                    <a:tc hMerge="1">
                      <a:tcPr/>
                    </a:tc>
                    <a:tc hMerge="1">
                      <a:tcPr/>
                    </a:tc>
                    <a:tc hMerge="1">
                      <a:tcPr/>
                    </a:tc>
                  </a:tr>
                  <a:tr h="370840">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en-US" altLang="zh-CN" sz="1800" b="0" i="1" kern="1200" smtClean="0">
                                    <a:solidFill>
                                      <a:schemeClr val="tx1"/>
                                    </a:solidFill>
                                    <a:latin typeface="Cambria Math" panose="02040503050406030204" pitchFamily="18" charset="0"/>
                                    <a:ea typeface="+mn-ea"/>
                                    <a:cs typeface="+mn-cs"/>
                                  </a:rPr>
                                  <m:t>−</m:t>
                                </m:r>
                                <m:r>
                                  <a:rPr lang="zh-CN" altLang="en-US" sz="1800" i="1" kern="1200" smtClean="0">
                                    <a:solidFill>
                                      <a:schemeClr val="tx1"/>
                                    </a:solidFill>
                                    <a:latin typeface="Cambria Math" panose="02040503050406030204" pitchFamily="18" charset="0"/>
                                    <a:ea typeface="+mn-ea"/>
                                    <a:cs typeface="+mn-cs"/>
                                  </a:rPr>
                                  <m:t>𝑀</m:t>
                                </m:r>
                              </m:oMath>
                            </m:oMathPara>
                          </a14:m>
                          <a:endParaRPr lang="zh-CN" altLang="en-US" dirty="0"/>
                        </a:p>
                      </a:txBody>
                      <a:tcPr/>
                    </a:tc>
                    <a:tc>
                      <a:txBody>
                        <a:bodyPr/>
                        <a:p>
                          <a:pPr algn="ctr"/>
                          <a:endParaRPr lang="zh-CN" altLang="en-US" dirty="0"/>
                        </a:p>
                      </a:txBody>
                      <a:tcPr/>
                    </a:tc>
                  </a:tr>
                  <a:tr h="37084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zh-CN" altLang="en-US" dirty="0"/>
                            <a:t>右端项</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pPr algn="ctr"/>
                          <a:r>
                            <a:rPr lang="en-US" altLang="zh-CN" dirty="0">
                              <a:solidFill>
                                <a:srgbClr val="FF0000"/>
                              </a:solidFill>
                            </a:rPr>
                            <a:t>3</a:t>
                          </a:r>
                          <a:endParaRPr lang="zh-CN" altLang="en-US" dirty="0">
                            <a:solidFill>
                              <a:srgbClr val="FF0000"/>
                            </a:solidFill>
                          </a:endParaRPr>
                        </a:p>
                      </a:txBody>
                      <a:tcPr/>
                    </a:tc>
                    <a:tc>
                      <a:txBody>
                        <a:bodyPr/>
                        <a:p>
                          <a:pPr algn="ctr"/>
                          <a:r>
                            <a:rPr lang="en-US" altLang="zh-CN" dirty="0"/>
                            <a:t>2</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17</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oMath>
                          </a14:m>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en-US" altLang="zh-CN" dirty="0"/>
                            <a:t>2</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a:t>
                          </a:r>
                          <a:endParaRPr lang="zh-CN" altLang="en-US" dirty="0"/>
                        </a:p>
                      </a:txBody>
                      <a:tcPr/>
                    </a:tc>
                  </a:tr>
                  <a:tr h="370840">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2</a:t>
                          </a:r>
                          <a14:m>
                            <m:oMath xmlns:m="http://schemas.openxmlformats.org/officeDocument/2006/math">
                              <m:r>
                                <a:rPr lang="zh-CN" altLang="en-US" sz="1800" i="1" kern="1200" smtClean="0">
                                  <a:solidFill>
                                    <a:schemeClr val="tx1"/>
                                  </a:solidFill>
                                  <a:latin typeface="+mn-lt"/>
                                  <a:ea typeface="+mn-ea"/>
                                  <a:cs typeface="+mn-cs"/>
                                </a:rPr>
                                <m:t>𝑀</m:t>
                              </m:r>
                            </m:oMath>
                          </a14:m>
                          <a:r>
                            <a:rPr lang="en-US" altLang="zh-CN" dirty="0"/>
                            <a:t>+1</a:t>
                          </a:r>
                          <a:endParaRPr lang="zh-CN" altLang="en-US" dirty="0"/>
                        </a:p>
                      </a:txBody>
                      <a:tcPr/>
                    </a:tc>
                    <a:tc>
                      <a:txBody>
                        <a:bodyPr/>
                        <a:p>
                          <a:pPr algn="ctr"/>
                          <a:r>
                            <a:rPr lang="en-US" altLang="zh-CN" dirty="0"/>
                            <a:t>3+</a:t>
                          </a:r>
                          <a14:m>
                            <m:oMath xmlns:m="http://schemas.openxmlformats.org/officeDocument/2006/math">
                              <m:r>
                                <a:rPr lang="zh-CN" altLang="en-US" sz="1800" i="1" kern="1200" smtClean="0">
                                  <a:solidFill>
                                    <a:schemeClr val="tx1"/>
                                  </a:solidFill>
                                  <a:latin typeface="+mn-lt"/>
                                  <a:ea typeface="+mn-ea"/>
                                  <a:cs typeface="+mn-cs"/>
                                </a:rPr>
                                <m:t>𝑀</m:t>
                              </m:r>
                            </m:oMath>
                          </a14:m>
                          <a:endParaRPr lang="zh-CN" altLang="en-US" dirty="0"/>
                        </a:p>
                      </a:txBody>
                      <a:tcPr/>
                    </a:tc>
                    <a:tc>
                      <a:txBody>
                        <a:bodyPr/>
                        <a:p>
                          <a:pPr algn="ctr"/>
                          <a:r>
                            <a:rPr lang="en-US" altLang="zh-CN" dirty="0"/>
                            <a:t>4+</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oMath>
                          </a14:m>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oMath>
                          </a14:m>
                          <a:endParaRPr lang="zh-CN" altLang="en-US" dirty="0"/>
                        </a:p>
                      </a:txBody>
                      <a:tcPr/>
                    </a:tc>
                  </a:tr>
                </a:tbl>
              </a:graphicData>
            </a:graphic>
          </p:graphicFrame>
        </mc:Choice>
        <mc:Fallback xmlns="">
          <p:graphicFrame>
            <p:nvGraphicFramePr>
              <p:cNvPr id="10" name="表格 5"/>
              <p:cNvGraphicFramePr>
                <a:graphicFrameLocks noGrp="1"/>
              </p:cNvGraphicFramePr>
              <p:nvPr>
                <p:custDataLst>
                  <p:tags r:id="rId5"/>
                </p:custDataLst>
              </p:nvPr>
            </p:nvGraphicFramePr>
            <p:xfrm>
              <a:off x="1545589" y="3963035"/>
              <a:ext cx="8127999" cy="2595880"/>
            </p:xfrm>
            <a:graphic>
              <a:graphicData uri="http://schemas.openxmlformats.org/drawingml/2006/table">
                <a:tbl>
                  <a:tblPr firstRow="1" bandRow="1">
                    <a:tableStyleId>{5940675A-B579-460E-94D1-54222C63F5DA}</a:tableStyleId>
                  </a:tblPr>
                  <a:tblGrid>
                    <a:gridCol w="903111"/>
                    <a:gridCol w="903111"/>
                    <a:gridCol w="903111"/>
                    <a:gridCol w="903111"/>
                    <a:gridCol w="903111"/>
                    <a:gridCol w="903111"/>
                    <a:gridCol w="903111"/>
                    <a:gridCol w="903111"/>
                    <a:gridCol w="903111"/>
                  </a:tblGrid>
                  <a:tr h="370840">
                    <a:tc gridSpan="9">
                      <a:txBody>
                        <a:bodyPr/>
                        <a:p>
                          <a:pPr algn="ctr"/>
                          <a:r>
                            <a:rPr lang="zh-CN" altLang="en-US" dirty="0"/>
                            <a:t>第一次迭代</a:t>
                          </a:r>
                          <a:endParaRPr lang="zh-CN" altLang="en-US" dirty="0"/>
                        </a:p>
                      </a:txBody>
                      <a:tcPr/>
                    </a:tc>
                    <a:tc hMerge="1">
                      <a:tcPr/>
                    </a:tc>
                    <a:tc hMerge="1">
                      <a:tcPr/>
                    </a:tc>
                    <a:tc hMerge="1">
                      <a:tcPr/>
                    </a:tc>
                    <a:tc hMerge="1">
                      <a:tcPr/>
                    </a:tc>
                    <a:tc hMerge="1">
                      <a:tcPr/>
                    </a:tc>
                    <a:tc hMerge="1">
                      <a:tcPr/>
                    </a:tc>
                    <a:tc hMerge="1">
                      <a:tcPr/>
                    </a:tc>
                    <a:tc hMerge="1">
                      <a:tcPr/>
                    </a:tc>
                  </a:tr>
                  <a:tr h="370840">
                    <a:tc>
                      <a:txBody>
                        <a:bodyPr/>
                        <a:p>
                          <a:pPr algn="ctr"/>
                          <a:endParaRPr lang="zh-CN" altLang="en-US" dirty="0"/>
                        </a:p>
                      </a:txBody>
                      <a:tcPr/>
                    </a:tc>
                    <a:tc>
                      <a:txBody>
                        <a:bodyPr/>
                        <a:lstStyle/>
                        <a:p>
                          <a:endParaRPr lang="zh-CN"/>
                        </a:p>
                      </a:txBody>
                      <a:tcPr>
                        <a:blipFill>
                          <a:blip r:embed="rId6"/>
                        </a:blipFill>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6"/>
                        </a:blipFill>
                      </a:tcPr>
                    </a:tc>
                    <a:tc>
                      <a:txBody>
                        <a:bodyPr/>
                        <a:p>
                          <a:pPr algn="ctr"/>
                          <a:endParaRPr lang="zh-CN" altLang="en-US" dirty="0"/>
                        </a:p>
                      </a:txBody>
                      <a:tcPr/>
                    </a:tc>
                  </a:tr>
                  <a:tr h="37084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p>
                          <a:pPr algn="ctr"/>
                          <a:r>
                            <a:rPr lang="zh-CN" altLang="en-US" dirty="0"/>
                            <a:t>右端项</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6"/>
                        </a:blipFill>
                      </a:tcPr>
                    </a:tc>
                    <a:tc>
                      <a:txBody>
                        <a:bodyPr/>
                        <a:p>
                          <a:pPr algn="ctr"/>
                          <a:r>
                            <a:rPr lang="en-US" altLang="zh-CN" dirty="0">
                              <a:solidFill>
                                <a:srgbClr val="FF0000"/>
                              </a:solidFill>
                            </a:rPr>
                            <a:t>3</a:t>
                          </a:r>
                          <a:endParaRPr lang="zh-CN" altLang="en-US" dirty="0">
                            <a:solidFill>
                              <a:srgbClr val="FF0000"/>
                            </a:solidFill>
                          </a:endParaRPr>
                        </a:p>
                      </a:txBody>
                      <a:tcPr/>
                    </a:tc>
                    <a:tc>
                      <a:txBody>
                        <a:bodyPr/>
                        <a:p>
                          <a:pPr algn="ctr"/>
                          <a:r>
                            <a:rPr lang="en-US" altLang="zh-CN" dirty="0"/>
                            <a:t>2</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6"/>
                        </a:blipFill>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17</a:t>
                          </a:r>
                          <a:endParaRPr lang="zh-CN" altLang="en-US" dirty="0"/>
                        </a:p>
                      </a:txBody>
                      <a:tcPr/>
                    </a:tc>
                  </a:tr>
                  <a:tr h="370840">
                    <a:tc>
                      <a:txBody>
                        <a:bodyPr/>
                        <a:lstStyle/>
                        <a:p>
                          <a:endParaRPr lang="zh-CN"/>
                        </a:p>
                      </a:txBody>
                      <a:tcPr>
                        <a:blipFill>
                          <a:blip r:embed="rId6"/>
                        </a:blipFill>
                      </a:tcPr>
                    </a:tc>
                    <a:tc>
                      <a:txBody>
                        <a:bodyPr/>
                        <a:lstStyle/>
                        <a:p>
                          <a:endParaRPr lang="zh-CN"/>
                        </a:p>
                      </a:txBody>
                      <a:tcPr>
                        <a:blipFill>
                          <a:blip r:embed="rId6"/>
                        </a:blipFill>
                      </a:tcPr>
                    </a:tc>
                    <a:tc>
                      <a:txBody>
                        <a:bodyPr/>
                        <a:p>
                          <a:pPr algn="ctr"/>
                          <a:r>
                            <a:rPr lang="en-US" altLang="zh-CN" dirty="0"/>
                            <a:t>2</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a:t>
                          </a:r>
                          <a:endParaRPr lang="zh-CN" altLang="en-US" dirty="0"/>
                        </a:p>
                      </a:txBody>
                      <a:tcPr/>
                    </a:tc>
                  </a:tr>
                  <a:tr h="387350">
                    <a:tc>
                      <a:txBody>
                        <a:bodyPr/>
                        <a:p>
                          <a:pPr algn="ctr"/>
                          <a:endParaRPr lang="zh-CN" altLang="en-US" dirty="0"/>
                        </a:p>
                      </a:txBody>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6"/>
                        </a:blipFill>
                      </a:tcPr>
                    </a:tc>
                  </a:tr>
                </a:tbl>
              </a:graphicData>
            </a:graphic>
          </p:graphicFrame>
        </mc:Fallback>
      </mc:AlternateContent>
      <p:graphicFrame>
        <p:nvGraphicFramePr>
          <p:cNvPr id="13" name="对象 12"/>
          <p:cNvGraphicFramePr/>
          <p:nvPr/>
        </p:nvGraphicFramePr>
        <p:xfrm>
          <a:off x="2700338" y="1270000"/>
          <a:ext cx="4228941" cy="2225040"/>
        </p:xfrm>
        <a:graphic>
          <a:graphicData uri="http://schemas.openxmlformats.org/presentationml/2006/ole">
            <mc:AlternateContent xmlns:mc="http://schemas.openxmlformats.org/markup-compatibility/2006">
              <mc:Choice xmlns:v="urn:schemas-microsoft-com:vml" Requires="v">
                <p:oleObj spid="_x0000_s6" name="Equation" r:id="rId7" imgW="39319200" imgH="28041600" progId="Equation.DSMT4">
                  <p:embed/>
                </p:oleObj>
              </mc:Choice>
              <mc:Fallback>
                <p:oleObj name="Equation" r:id="rId7" imgW="39319200" imgH="28041600" progId="Equation.DSMT4">
                  <p:embed/>
                  <p:pic>
                    <p:nvPicPr>
                      <p:cNvPr id="0" name="对象 3"/>
                      <p:cNvPicPr/>
                      <p:nvPr/>
                    </p:nvPicPr>
                    <p:blipFill>
                      <a:blip r:embed="rId8"/>
                      <a:stretch>
                        <a:fillRect/>
                      </a:stretch>
                    </p:blipFill>
                    <p:spPr>
                      <a:xfrm>
                        <a:off x="2700338" y="1270000"/>
                        <a:ext cx="4228941" cy="222504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4" name="文本框 13"/>
              <p:cNvSpPr txBox="1"/>
              <p:nvPr/>
            </p:nvSpPr>
            <p:spPr>
              <a:xfrm>
                <a:off x="10373360" y="4937809"/>
                <a:ext cx="1280160" cy="646331"/>
              </a:xfrm>
              <a:prstGeom prst="rect">
                <a:avLst/>
              </a:prstGeom>
              <a:noFill/>
            </p:spPr>
            <p:txBody>
              <a:bodyPr wrap="square" rtlCol="0">
                <a:spAutoFit/>
              </a:bodyPr>
              <a:p>
                <a14:m>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a14:m>
                <a:r>
                  <a:rPr lang="zh-CN" altLang="en-US" dirty="0"/>
                  <a:t>入基，</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4</m:t>
                        </m:r>
                      </m:sub>
                    </m:sSub>
                  </m:oMath>
                </a14:m>
                <a:r>
                  <a:rPr lang="zh-CN" altLang="en-US" dirty="0"/>
                  <a:t>出基</a:t>
                </a:r>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10373360" y="4937809"/>
                <a:ext cx="1280160" cy="646331"/>
              </a:xfrm>
              <a:prstGeom prst="rect">
                <a:avLst/>
              </a:prstGeom>
              <a:blipFill rotWithShape="1">
                <a:blip r:embed="rId9"/>
                <a:stretch>
                  <a:fillRect t="-8" b="91"/>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mc:AlternateContent xmlns:mc="http://schemas.openxmlformats.org/markup-compatibility/2006" xmlns:a14="http://schemas.microsoft.com/office/drawing/2010/main">
        <mc:Choice Requires="a14">
          <p:graphicFrame>
            <p:nvGraphicFramePr>
              <p:cNvPr id="4" name="表格 5"/>
              <p:cNvGraphicFramePr>
                <a:graphicFrameLocks noGrp="1"/>
              </p:cNvGraphicFramePr>
              <p:nvPr>
                <p:custDataLst>
                  <p:tags r:id="rId2"/>
                </p:custDataLst>
              </p:nvPr>
            </p:nvGraphicFramePr>
            <p:xfrm>
              <a:off x="1403349" y="427354"/>
              <a:ext cx="8512812" cy="2834640"/>
            </p:xfrm>
            <a:graphic>
              <a:graphicData uri="http://schemas.openxmlformats.org/drawingml/2006/table">
                <a:tbl>
                  <a:tblPr firstRow="1" bandRow="1">
                    <a:tableStyleId>{5940675A-B579-460E-94D1-54222C63F5DA}</a:tableStyleId>
                  </a:tblPr>
                  <a:tblGrid>
                    <a:gridCol w="945868"/>
                    <a:gridCol w="945868"/>
                    <a:gridCol w="687635"/>
                    <a:gridCol w="1204101"/>
                    <a:gridCol w="945868"/>
                    <a:gridCol w="1111391"/>
                    <a:gridCol w="780345"/>
                    <a:gridCol w="723335"/>
                    <a:gridCol w="1168401"/>
                  </a:tblGrid>
                  <a:tr h="365662">
                    <a:tc gridSpan="9">
                      <a:txBody>
                        <a:bodyPr/>
                        <a:p>
                          <a:pPr algn="ctr"/>
                          <a:r>
                            <a:rPr lang="zh-CN" altLang="en-US" dirty="0"/>
                            <a:t>第二次迭代</a:t>
                          </a:r>
                          <a:endParaRPr lang="zh-CN" altLang="en-US" dirty="0"/>
                        </a:p>
                      </a:txBody>
                      <a:tcPr/>
                    </a:tc>
                    <a:tc hMerge="1">
                      <a:tcPr/>
                    </a:tc>
                    <a:tc hMerge="1">
                      <a:tcPr/>
                    </a:tc>
                    <a:tc hMerge="1">
                      <a:tcPr/>
                    </a:tc>
                    <a:tc hMerge="1">
                      <a:tcPr/>
                    </a:tc>
                    <a:tc hMerge="1">
                      <a:tcPr/>
                    </a:tc>
                    <a:tc hMerge="1">
                      <a:tcPr/>
                    </a:tc>
                    <a:tc hMerge="1">
                      <a:tcPr/>
                    </a:tc>
                    <a:tc hMerge="1">
                      <a:tcPr/>
                    </a:tc>
                  </a:tr>
                  <a:tr h="365662">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en-US" altLang="zh-CN" sz="1800" b="0" i="1" kern="1200" smtClean="0">
                                    <a:solidFill>
                                      <a:schemeClr val="tx1"/>
                                    </a:solidFill>
                                    <a:latin typeface="Cambria Math" panose="02040503050406030204" pitchFamily="18" charset="0"/>
                                    <a:ea typeface="+mn-ea"/>
                                    <a:cs typeface="+mn-cs"/>
                                  </a:rPr>
                                  <m:t>−</m:t>
                                </m:r>
                                <m:r>
                                  <a:rPr lang="zh-CN" altLang="en-US" sz="1800" i="1" kern="1200" smtClean="0">
                                    <a:solidFill>
                                      <a:schemeClr val="tx1"/>
                                    </a:solidFill>
                                    <a:latin typeface="Cambria Math" panose="02040503050406030204" pitchFamily="18" charset="0"/>
                                    <a:ea typeface="+mn-ea"/>
                                    <a:cs typeface="+mn-cs"/>
                                  </a:rPr>
                                  <m:t>𝑀</m:t>
                                </m:r>
                              </m:oMath>
                            </m:oMathPara>
                          </a14:m>
                          <a:endParaRPr lang="zh-CN" altLang="en-US" dirty="0"/>
                        </a:p>
                      </a:txBody>
                      <a:tcPr/>
                    </a:tc>
                    <a:tc>
                      <a:txBody>
                        <a:bodyPr/>
                        <a:p>
                          <a:pPr algn="ctr"/>
                          <a:endParaRPr lang="zh-CN" altLang="en-US" dirty="0"/>
                        </a:p>
                      </a:txBody>
                      <a:tcPr/>
                    </a:tc>
                  </a:tr>
                  <a:tr h="365662">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zh-CN" altLang="en-US" dirty="0"/>
                            <a:t>右端项</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17</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oMath>
                          </a14:m>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rgbClr val="FF0000"/>
                              </a:solidFill>
                            </a:rPr>
                            <a:t>1</a:t>
                          </a:r>
                          <a:endParaRPr lang="zh-CN" altLang="en-US" dirty="0">
                            <a:solidFill>
                              <a:srgbClr val="FF0000"/>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13/3</a:t>
                          </a:r>
                          <a:endParaRPr lang="zh-CN" altLang="en-US" dirty="0"/>
                        </a:p>
                      </a:txBody>
                      <a:tcPr/>
                    </a:tc>
                  </a:tr>
                  <a:tr h="631143">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sz="1800" i="0" kern="1200" dirty="0">
                              <a:solidFill>
                                <a:schemeClr val="tx1"/>
                              </a:solidFill>
                              <a:latin typeface="+mn-lt"/>
                              <a:ea typeface="+mn-ea"/>
                              <a:cs typeface="+mn-cs"/>
                            </a:rPr>
                            <a:t>7/3-</a:t>
                          </a:r>
                          <a14:m>
                            <m:oMath xmlns:m="http://schemas.openxmlformats.org/officeDocument/2006/math">
                              <m:r>
                                <a:rPr lang="zh-CN" altLang="en-US" sz="1800" i="1" kern="1200" smtClean="0">
                                  <a:solidFill>
                                    <a:schemeClr val="tx1"/>
                                  </a:solidFill>
                                  <a:latin typeface="+mn-lt"/>
                                  <a:ea typeface="+mn-ea"/>
                                  <a:cs typeface="+mn-cs"/>
                                </a:rPr>
                                <m:t>𝑀</m:t>
                              </m:r>
                            </m:oMath>
                          </a14:m>
                          <a:r>
                            <a:rPr lang="en-US" altLang="zh-CN" dirty="0"/>
                            <a:t>/3</a:t>
                          </a:r>
                          <a:endParaRPr lang="zh-CN" altLang="en-US" dirty="0"/>
                        </a:p>
                      </a:txBody>
                      <a:tcPr/>
                    </a:tc>
                    <a:tc>
                      <a:txBody>
                        <a:bodyPr/>
                        <a:p>
                          <a:pPr algn="ctr"/>
                          <a:r>
                            <a:rPr lang="en-US" altLang="zh-CN" dirty="0"/>
                            <a:t>4+</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oMath>
                          </a14:m>
                          <a:endParaRPr lang="zh-CN" altLang="en-US" dirty="0"/>
                        </a:p>
                      </a:txBody>
                      <a:tcPr/>
                    </a:tc>
                    <a:tc>
                      <a:txBody>
                        <a:bodyPr/>
                        <a:p>
                          <a:pPr algn="ctr"/>
                          <a:r>
                            <a:rPr lang="en-US" altLang="zh-CN" sz="1800" kern="1200" dirty="0">
                              <a:solidFill>
                                <a:schemeClr val="tx1"/>
                              </a:solidFill>
                              <a:ea typeface="+mn-ea"/>
                              <a:cs typeface="+mn-cs"/>
                            </a:rPr>
                            <a:t>-1/3-2</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oMath>
                          </a14:m>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oMath>
                          </a14:m>
                          <a:r>
                            <a:rPr lang="en-US" altLang="zh-CN" dirty="0"/>
                            <a:t>/3-13/3</a:t>
                          </a:r>
                          <a:endParaRPr lang="zh-CN" altLang="en-US" dirty="0"/>
                        </a:p>
                      </a:txBody>
                      <a:tcPr/>
                    </a:tc>
                  </a:tr>
                </a:tbl>
              </a:graphicData>
            </a:graphic>
          </p:graphicFrame>
        </mc:Choice>
        <mc:Fallback xmlns="">
          <p:graphicFrame>
            <p:nvGraphicFramePr>
              <p:cNvPr id="4" name="表格 5"/>
              <p:cNvGraphicFramePr>
                <a:graphicFrameLocks noGrp="1"/>
              </p:cNvGraphicFramePr>
              <p:nvPr>
                <p:custDataLst>
                  <p:tags r:id="rId3"/>
                </p:custDataLst>
              </p:nvPr>
            </p:nvGraphicFramePr>
            <p:xfrm>
              <a:off x="1403349" y="427354"/>
              <a:ext cx="8512812" cy="2834640"/>
            </p:xfrm>
            <a:graphic>
              <a:graphicData uri="http://schemas.openxmlformats.org/drawingml/2006/table">
                <a:tbl>
                  <a:tblPr firstRow="1" bandRow="1">
                    <a:tableStyleId>{5940675A-B579-460E-94D1-54222C63F5DA}</a:tableStyleId>
                  </a:tblPr>
                  <a:tblGrid>
                    <a:gridCol w="945868"/>
                    <a:gridCol w="945868"/>
                    <a:gridCol w="687635"/>
                    <a:gridCol w="1204101"/>
                    <a:gridCol w="945868"/>
                    <a:gridCol w="1111391"/>
                    <a:gridCol w="780345"/>
                    <a:gridCol w="723335"/>
                    <a:gridCol w="1168401"/>
                  </a:tblGrid>
                  <a:tr h="365662">
                    <a:tc gridSpan="9">
                      <a:txBody>
                        <a:bodyPr/>
                        <a:p>
                          <a:pPr algn="ctr"/>
                          <a:r>
                            <a:rPr lang="zh-CN" altLang="en-US" dirty="0"/>
                            <a:t>第二次迭代</a:t>
                          </a:r>
                          <a:endParaRPr lang="zh-CN" altLang="en-US" dirty="0"/>
                        </a:p>
                      </a:txBody>
                      <a:tcPr/>
                    </a:tc>
                    <a:tc hMerge="1">
                      <a:tcPr/>
                    </a:tc>
                    <a:tc hMerge="1">
                      <a:tcPr/>
                    </a:tc>
                    <a:tc hMerge="1">
                      <a:tcPr/>
                    </a:tc>
                    <a:tc hMerge="1">
                      <a:tcPr/>
                    </a:tc>
                    <a:tc hMerge="1">
                      <a:tcPr/>
                    </a:tc>
                    <a:tc hMerge="1">
                      <a:tcPr/>
                    </a:tc>
                    <a:tc hMerge="1">
                      <a:tcPr/>
                    </a:tc>
                    <a:tc hMerge="1">
                      <a:tcPr/>
                    </a:tc>
                  </a:tr>
                  <a:tr h="365760">
                    <a:tc>
                      <a:txBody>
                        <a:bodyPr/>
                        <a:p>
                          <a:pPr algn="ctr"/>
                          <a:endParaRPr lang="zh-CN" altLang="en-US" dirty="0"/>
                        </a:p>
                      </a:txBody>
                      <a:tcPr/>
                    </a:tc>
                    <a:tc>
                      <a:txBody>
                        <a:bodyPr/>
                        <a:lstStyle/>
                        <a:p>
                          <a:endParaRPr lang="zh-CN"/>
                        </a:p>
                      </a:txBody>
                      <a:tcPr>
                        <a:blipFill>
                          <a:blip r:embed="rId4"/>
                        </a:blipFill>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4"/>
                        </a:blipFill>
                      </a:tcPr>
                    </a:tc>
                    <a:tc>
                      <a:txBody>
                        <a:bodyPr/>
                        <a:p>
                          <a:pPr algn="ctr"/>
                          <a:endParaRPr lang="zh-CN" altLang="en-US" dirty="0"/>
                        </a:p>
                      </a:txBody>
                      <a:tcPr/>
                    </a:tc>
                  </a:tr>
                  <a:tr h="36576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p>
                          <a:pPr algn="ctr"/>
                          <a:r>
                            <a:rPr lang="zh-CN" altLang="en-US" dirty="0"/>
                            <a:t>右端项</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lstStyle/>
                        <a:p>
                          <a:endParaRPr lang="zh-CN"/>
                        </a:p>
                      </a:txBody>
                      <a:tcPr>
                        <a:blipFill>
                          <a:blip r:embed="rId4"/>
                        </a:blipFill>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4"/>
                        </a:blipFill>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17</a:t>
                          </a:r>
                          <a:endParaRPr lang="zh-CN" altLang="en-US" dirty="0"/>
                        </a:p>
                      </a:txBody>
                      <a:tcPr/>
                    </a:tc>
                  </a:tr>
                  <a:tr h="365760">
                    <a:tc>
                      <a:txBody>
                        <a:bodyPr/>
                        <a:lstStyle/>
                        <a:p>
                          <a:endParaRPr lang="zh-CN"/>
                        </a:p>
                      </a:txBody>
                      <a:tcPr>
                        <a:blipFill>
                          <a:blip r:embed="rId4"/>
                        </a:blipFill>
                      </a:tcPr>
                    </a:tc>
                    <a:tc>
                      <a:txBody>
                        <a:bodyPr/>
                        <a:lstStyle/>
                        <a:p>
                          <a:endParaRPr lang="zh-CN"/>
                        </a:p>
                      </a:txBody>
                      <a:tcPr>
                        <a:blipFill>
                          <a:blip r:embed="rId4"/>
                        </a:blipFill>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rgbClr val="FF0000"/>
                              </a:solidFill>
                            </a:rPr>
                            <a:t>1</a:t>
                          </a:r>
                          <a:endParaRPr lang="zh-CN" altLang="en-US" dirty="0">
                            <a:solidFill>
                              <a:srgbClr val="FF0000"/>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13/3</a:t>
                          </a:r>
                          <a:endParaRPr lang="zh-CN" altLang="en-US" dirty="0"/>
                        </a:p>
                      </a:txBody>
                      <a:tcPr/>
                    </a:tc>
                  </a:tr>
                  <a:tr h="640080">
                    <a:tc>
                      <a:txBody>
                        <a:bodyPr/>
                        <a:p>
                          <a:pPr algn="ctr"/>
                          <a:endParaRPr lang="zh-CN" altLang="en-US" dirty="0"/>
                        </a:p>
                      </a:txBody>
                      <a:tcPr/>
                    </a:tc>
                    <a:tc>
                      <a:txBody>
                        <a:bodyPr/>
                        <a:lstStyle/>
                        <a:p>
                          <a:endParaRPr lang="zh-CN"/>
                        </a:p>
                      </a:txBody>
                      <a:tcPr>
                        <a:blipFill>
                          <a:blip r:embed="rId4"/>
                        </a:blipFill>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5" name="文本框 4"/>
              <p:cNvSpPr txBox="1"/>
              <p:nvPr/>
            </p:nvSpPr>
            <p:spPr>
              <a:xfrm>
                <a:off x="10424160" y="975360"/>
                <a:ext cx="955040" cy="646331"/>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r>
                        <a:rPr lang="zh-CN" altLang="en-US" i="1">
                          <a:latin typeface="Cambria Math" panose="02040503050406030204" pitchFamily="18" charset="0"/>
                        </a:rPr>
                        <m:t>入基</m:t>
                      </m:r>
                    </m:oMath>
                  </m:oMathPara>
                </a14:m>
                <a:endParaRPr lang="en-US" altLang="zh-CN" dirty="0"/>
              </a:p>
              <a:p>
                <a14:m>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a14:m>
                <a:r>
                  <a:rPr lang="zh-CN" altLang="en-US" dirty="0"/>
                  <a:t>出基</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10424160" y="975360"/>
                <a:ext cx="955040" cy="646331"/>
              </a:xfrm>
              <a:prstGeom prst="rect">
                <a:avLst/>
              </a:prstGeom>
              <a:blipFill rotWithShape="1">
                <a:blip r:embed="rId5"/>
                <a:stretch>
                  <a:fillRect b="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1403349" y="3668394"/>
              <a:ext cx="8512812" cy="2825703"/>
            </p:xfrm>
            <a:graphic>
              <a:graphicData uri="http://schemas.openxmlformats.org/drawingml/2006/table">
                <a:tbl>
                  <a:tblPr firstRow="1" bandRow="1">
                    <a:tableStyleId>{5940675A-B579-460E-94D1-54222C63F5DA}</a:tableStyleId>
                  </a:tblPr>
                  <a:tblGrid>
                    <a:gridCol w="945868"/>
                    <a:gridCol w="945868"/>
                    <a:gridCol w="687635"/>
                    <a:gridCol w="1046480"/>
                    <a:gridCol w="1103489"/>
                    <a:gridCol w="938671"/>
                    <a:gridCol w="772160"/>
                    <a:gridCol w="904240"/>
                    <a:gridCol w="1168401"/>
                  </a:tblGrid>
                  <a:tr h="365662">
                    <a:tc gridSpan="9">
                      <a:txBody>
                        <a:bodyPr/>
                        <a:p>
                          <a:pPr algn="ctr"/>
                          <a:r>
                            <a:rPr lang="zh-CN" altLang="en-US" dirty="0"/>
                            <a:t>第三次迭代</a:t>
                          </a:r>
                          <a:endParaRPr lang="zh-CN" altLang="en-US" dirty="0"/>
                        </a:p>
                      </a:txBody>
                      <a:tcPr/>
                    </a:tc>
                    <a:tc hMerge="1">
                      <a:tcPr/>
                    </a:tc>
                    <a:tc hMerge="1">
                      <a:tcPr/>
                    </a:tc>
                    <a:tc hMerge="1">
                      <a:tcPr/>
                    </a:tc>
                    <a:tc hMerge="1">
                      <a:tcPr/>
                    </a:tc>
                    <a:tc hMerge="1">
                      <a:tcPr/>
                    </a:tc>
                    <a:tc hMerge="1">
                      <a:tcPr/>
                    </a:tc>
                    <a:tc hMerge="1">
                      <a:tcPr/>
                    </a:tc>
                    <a:tc hMerge="1">
                      <a:tcPr/>
                    </a:tc>
                  </a:tr>
                  <a:tr h="365662">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en-US" altLang="zh-CN" sz="1800" b="0" i="1" kern="1200" smtClean="0">
                                    <a:solidFill>
                                      <a:schemeClr val="tx1"/>
                                    </a:solidFill>
                                    <a:latin typeface="Cambria Math" panose="02040503050406030204" pitchFamily="18" charset="0"/>
                                    <a:ea typeface="+mn-ea"/>
                                    <a:cs typeface="+mn-cs"/>
                                  </a:rPr>
                                  <m:t>−</m:t>
                                </m:r>
                                <m:r>
                                  <a:rPr lang="zh-CN" altLang="en-US" sz="1800" i="1" kern="1200" smtClean="0">
                                    <a:solidFill>
                                      <a:schemeClr val="tx1"/>
                                    </a:solidFill>
                                    <a:latin typeface="Cambria Math" panose="02040503050406030204" pitchFamily="18" charset="0"/>
                                    <a:ea typeface="+mn-ea"/>
                                    <a:cs typeface="+mn-cs"/>
                                  </a:rPr>
                                  <m:t>𝑀</m:t>
                                </m:r>
                              </m:oMath>
                            </m:oMathPara>
                          </a14:m>
                          <a:endParaRPr lang="zh-CN" altLang="en-US" dirty="0"/>
                        </a:p>
                      </a:txBody>
                      <a:tcPr/>
                    </a:tc>
                    <a:tc>
                      <a:txBody>
                        <a:bodyPr/>
                        <a:p>
                          <a:pPr algn="ctr"/>
                          <a:endParaRPr lang="zh-CN" altLang="en-US" dirty="0"/>
                        </a:p>
                      </a:txBody>
                      <a:tcPr/>
                    </a:tc>
                  </a:tr>
                  <a:tr h="365662">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zh-CN" altLang="en-US" dirty="0"/>
                            <a:t>右端项</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rgbClr val="FF0000"/>
                              </a:solidFill>
                            </a:rPr>
                            <a:t>2</a:t>
                          </a:r>
                          <a:endParaRPr lang="zh-CN" altLang="en-US" dirty="0">
                            <a:solidFill>
                              <a:srgbClr val="FF0000"/>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4</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4</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13/3</a:t>
                          </a:r>
                          <a:endParaRPr lang="zh-CN" altLang="en-US" dirty="0"/>
                        </a:p>
                      </a:txBody>
                      <a:tcPr/>
                    </a:tc>
                  </a:tr>
                  <a:tr h="631143">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11/3</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7/3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oMath>
                          </a14:m>
                          <a:r>
                            <a:rPr lang="en-US" altLang="zh-CN" dirty="0"/>
                            <a:t>-4</a:t>
                          </a:r>
                          <a:endParaRPr lang="zh-CN" altLang="en-US" dirty="0"/>
                        </a:p>
                      </a:txBody>
                      <a:tcPr/>
                    </a:tc>
                    <a:tc>
                      <a:txBody>
                        <a:bodyPr/>
                        <a:p>
                          <a:pPr algn="ctr"/>
                          <a:r>
                            <a:rPr lang="en-US" altLang="zh-CN" dirty="0"/>
                            <a:t>-65/3</a:t>
                          </a:r>
                          <a:endParaRPr lang="zh-CN" altLang="en-US" dirty="0"/>
                        </a:p>
                      </a:txBody>
                      <a:tcPr/>
                    </a:tc>
                  </a:tr>
                </a:tbl>
              </a:graphicData>
            </a:graphic>
          </p:graphicFrame>
        </mc:Choice>
        <mc:Fallback xmlns="">
          <p:graphicFrame>
            <p:nvGraphicFramePr>
              <p:cNvPr id="6" name="表格 5"/>
              <p:cNvGraphicFramePr>
                <a:graphicFrameLocks noGrp="1"/>
              </p:cNvGraphicFramePr>
              <p:nvPr/>
            </p:nvGraphicFramePr>
            <p:xfrm>
              <a:off x="1403349" y="3668394"/>
              <a:ext cx="8512812" cy="2825703"/>
            </p:xfrm>
            <a:graphic>
              <a:graphicData uri="http://schemas.openxmlformats.org/drawingml/2006/table">
                <a:tbl>
                  <a:tblPr firstRow="1" bandRow="1">
                    <a:tableStyleId>{5940675A-B579-460E-94D1-54222C63F5DA}</a:tableStyleId>
                  </a:tblPr>
                  <a:tblGrid>
                    <a:gridCol w="945868"/>
                    <a:gridCol w="945868"/>
                    <a:gridCol w="687635"/>
                    <a:gridCol w="1046480"/>
                    <a:gridCol w="1103489"/>
                    <a:gridCol w="938671"/>
                    <a:gridCol w="772160"/>
                    <a:gridCol w="904240"/>
                    <a:gridCol w="1168401"/>
                  </a:tblGrid>
                  <a:tr h="365662">
                    <a:tc gridSpan="9">
                      <a:txBody>
                        <a:bodyPr/>
                        <a:p>
                          <a:pPr algn="ctr"/>
                          <a:r>
                            <a:rPr lang="zh-CN" altLang="en-US" dirty="0"/>
                            <a:t>第三次迭代</a:t>
                          </a:r>
                          <a:endParaRPr lang="zh-CN" altLang="en-US" dirty="0"/>
                        </a:p>
                      </a:txBody>
                      <a:tcPr/>
                    </a:tc>
                    <a:tc hMerge="1">
                      <a:tcPr/>
                    </a:tc>
                    <a:tc hMerge="1">
                      <a:tcPr/>
                    </a:tc>
                    <a:tc hMerge="1">
                      <a:tcPr/>
                    </a:tc>
                    <a:tc hMerge="1">
                      <a:tcPr/>
                    </a:tc>
                    <a:tc hMerge="1">
                      <a:tcPr/>
                    </a:tc>
                    <a:tc hMerge="1">
                      <a:tcPr/>
                    </a:tc>
                    <a:tc hMerge="1">
                      <a:tcPr/>
                    </a:tc>
                    <a:tc hMerge="1">
                      <a:tcPr/>
                    </a:tc>
                  </a:tr>
                  <a:tr h="365760">
                    <a:tc>
                      <a:txBody>
                        <a:bodyPr/>
                        <a:p>
                          <a:pPr algn="ctr"/>
                          <a:endParaRPr lang="zh-CN" altLang="en-US" dirty="0"/>
                        </a:p>
                      </a:txBody>
                      <a:tcPr/>
                    </a:tc>
                    <a:tc>
                      <a:txBody>
                        <a:bodyPr/>
                        <a:lstStyle/>
                        <a:p>
                          <a:endParaRPr lang="zh-CN"/>
                        </a:p>
                      </a:txBody>
                      <a:tcPr>
                        <a:blipFill>
                          <a:blip r:embed="rId6"/>
                        </a:blipFill>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6"/>
                        </a:blipFill>
                      </a:tcPr>
                    </a:tc>
                    <a:tc>
                      <a:txBody>
                        <a:bodyPr/>
                        <a:p>
                          <a:pPr algn="ctr"/>
                          <a:endParaRPr lang="zh-CN" altLang="en-US" dirty="0"/>
                        </a:p>
                      </a:txBody>
                      <a:tcPr/>
                    </a:tc>
                  </a:tr>
                  <a:tr h="36576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p>
                          <a:pPr algn="ctr"/>
                          <a:r>
                            <a:rPr lang="zh-CN" altLang="en-US" dirty="0"/>
                            <a:t>右端项</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lstStyle/>
                        <a:p>
                          <a:endParaRPr lang="zh-CN"/>
                        </a:p>
                      </a:txBody>
                      <a:tcPr>
                        <a:blipFill>
                          <a:blip r:embed="rId6"/>
                        </a:blipFill>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6"/>
                        </a:blipFill>
                      </a:tcPr>
                    </a:tc>
                    <a:tc>
                      <a:txBody>
                        <a:bodyPr/>
                        <a:p>
                          <a:pPr algn="ctr"/>
                          <a:r>
                            <a:rPr lang="en-US" altLang="zh-CN" dirty="0"/>
                            <a:t>0</a:t>
                          </a:r>
                          <a:endParaRPr lang="zh-CN" altLang="en-US" dirty="0"/>
                        </a:p>
                      </a:txBody>
                      <a:tcPr/>
                    </a:tc>
                    <a:tc>
                      <a:txBody>
                        <a:bodyPr/>
                        <a:p>
                          <a:pPr algn="ctr"/>
                          <a:r>
                            <a:rPr lang="en-US" altLang="zh-CN" dirty="0">
                              <a:solidFill>
                                <a:srgbClr val="FF0000"/>
                              </a:solidFill>
                            </a:rPr>
                            <a:t>2</a:t>
                          </a:r>
                          <a:endParaRPr lang="zh-CN" altLang="en-US" dirty="0">
                            <a:solidFill>
                              <a:srgbClr val="FF0000"/>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4</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4</a:t>
                          </a:r>
                          <a:endParaRPr lang="zh-CN" altLang="en-US" dirty="0"/>
                        </a:p>
                      </a:txBody>
                      <a:tcPr/>
                    </a:tc>
                    <a:tc>
                      <a:txBody>
                        <a:bodyPr/>
                        <a:lstStyle/>
                        <a:p>
                          <a:endParaRPr lang="zh-CN"/>
                        </a:p>
                      </a:txBody>
                      <a:tcPr>
                        <a:blipFill>
                          <a:blip r:embed="rId6"/>
                        </a:blipFill>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13/3</a:t>
                          </a:r>
                          <a:endParaRPr lang="zh-CN" altLang="en-US" dirty="0"/>
                        </a:p>
                      </a:txBody>
                      <a:tcPr/>
                    </a:tc>
                  </a:tr>
                  <a:tr h="631190">
                    <a:tc>
                      <a:txBody>
                        <a:bodyPr/>
                        <a:p>
                          <a:pPr algn="ctr"/>
                          <a:endParaRPr lang="zh-CN" altLang="en-US" dirty="0"/>
                        </a:p>
                      </a:txBody>
                      <a:tcPr/>
                    </a:tc>
                    <a:tc>
                      <a:txBody>
                        <a:bodyPr/>
                        <a:lstStyle/>
                        <a:p>
                          <a:endParaRPr lang="zh-CN"/>
                        </a:p>
                      </a:txBody>
                      <a:tcPr>
                        <a:blipFill>
                          <a:blip r:embed="rId6"/>
                        </a:blipFill>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11/3</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7/3</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6"/>
                        </a:blipFill>
                      </a:tcPr>
                    </a:tc>
                    <a:tc>
                      <a:txBody>
                        <a:bodyPr/>
                        <a:p>
                          <a:pPr algn="ctr"/>
                          <a:r>
                            <a:rPr lang="en-US" altLang="zh-CN" dirty="0"/>
                            <a:t>-65/3</a:t>
                          </a:r>
                          <a:endParaRPr lang="zh-CN" altLang="en-US" dirty="0"/>
                        </a:p>
                      </a:txBody>
                      <a:tcPr/>
                    </a:tc>
                  </a:tr>
                </a:tbl>
              </a:graphicData>
            </a:graphic>
          </p:graphicFrame>
        </mc:Fallback>
      </mc:AlternateContent>
      <mc:AlternateContent xmlns:mc="http://schemas.openxmlformats.org/markup-compatibility/2006">
        <mc:Choice xmlns:a14="http://schemas.microsoft.com/office/drawing/2010/main" Requires="a14">
          <p:sp>
            <p:nvSpPr>
              <p:cNvPr id="7" name="文本框 6"/>
              <p:cNvSpPr txBox="1"/>
              <p:nvPr/>
            </p:nvSpPr>
            <p:spPr>
              <a:xfrm>
                <a:off x="10424160" y="4104640"/>
                <a:ext cx="955040" cy="646331"/>
              </a:xfrm>
              <a:prstGeom prst="rect">
                <a:avLst/>
              </a:prstGeom>
              <a:noFill/>
            </p:spPr>
            <p:txBody>
              <a:bodyPr wrap="square" rtlCol="0">
                <a:spAutoFit/>
              </a:bodyPr>
              <a:p>
                <a14:m>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a14:m>
                <a:r>
                  <a:rPr lang="zh-CN" altLang="en-US" dirty="0"/>
                  <a:t>入基</a:t>
                </a:r>
                <a:endParaRPr lang="en-US" altLang="zh-CN" dirty="0"/>
              </a:p>
              <a:p>
                <a14:m>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a14:m>
                <a:r>
                  <a:rPr lang="zh-CN" altLang="en-US" dirty="0"/>
                  <a:t>出基</a:t>
                </a:r>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0424160" y="4104640"/>
                <a:ext cx="955040" cy="646331"/>
              </a:xfrm>
              <a:prstGeom prst="rect">
                <a:avLst/>
              </a:prstGeom>
              <a:blipFill rotWithShape="1">
                <a:blip r:embed="rId7"/>
                <a:stretch>
                  <a:fillRect b="83"/>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mc:AlternateContent xmlns:mc="http://schemas.openxmlformats.org/markup-compatibility/2006" xmlns:a14="http://schemas.microsoft.com/office/drawing/2010/main">
        <mc:Choice Requires="a14">
          <p:graphicFrame>
            <p:nvGraphicFramePr>
              <p:cNvPr id="4" name="表格 5"/>
              <p:cNvGraphicFramePr>
                <a:graphicFrameLocks noGrp="1"/>
              </p:cNvGraphicFramePr>
              <p:nvPr/>
            </p:nvGraphicFramePr>
            <p:xfrm>
              <a:off x="1758949" y="346074"/>
              <a:ext cx="8512812" cy="2834640"/>
            </p:xfrm>
            <a:graphic>
              <a:graphicData uri="http://schemas.openxmlformats.org/drawingml/2006/table">
                <a:tbl>
                  <a:tblPr firstRow="1" bandRow="1">
                    <a:tableStyleId>{5940675A-B579-460E-94D1-54222C63F5DA}</a:tableStyleId>
                  </a:tblPr>
                  <a:tblGrid>
                    <a:gridCol w="945868"/>
                    <a:gridCol w="945868"/>
                    <a:gridCol w="687635"/>
                    <a:gridCol w="1046480"/>
                    <a:gridCol w="1103489"/>
                    <a:gridCol w="938671"/>
                    <a:gridCol w="772160"/>
                    <a:gridCol w="904240"/>
                    <a:gridCol w="1168401"/>
                  </a:tblGrid>
                  <a:tr h="365662">
                    <a:tc gridSpan="9">
                      <a:txBody>
                        <a:bodyPr/>
                        <a:p>
                          <a:pPr algn="ctr"/>
                          <a:r>
                            <a:rPr lang="zh-CN" altLang="en-US" dirty="0"/>
                            <a:t>第四次迭代</a:t>
                          </a:r>
                          <a:endParaRPr lang="zh-CN" altLang="en-US" dirty="0"/>
                        </a:p>
                      </a:txBody>
                      <a:tcPr/>
                    </a:tc>
                    <a:tc hMerge="1">
                      <a:tcPr/>
                    </a:tc>
                    <a:tc hMerge="1">
                      <a:tcPr/>
                    </a:tc>
                    <a:tc hMerge="1">
                      <a:tcPr/>
                    </a:tc>
                    <a:tc hMerge="1">
                      <a:tcPr/>
                    </a:tc>
                    <a:tc hMerge="1">
                      <a:tcPr/>
                    </a:tc>
                    <a:tc hMerge="1">
                      <a:tcPr/>
                    </a:tc>
                    <a:tc hMerge="1">
                      <a:tcPr/>
                    </a:tc>
                    <a:tc hMerge="1">
                      <a:tcPr/>
                    </a:tc>
                  </a:tr>
                  <a:tr h="365662">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en-US" altLang="zh-CN" sz="1800" b="0" i="1" kern="1200" smtClean="0">
                                    <a:solidFill>
                                      <a:schemeClr val="tx1"/>
                                    </a:solidFill>
                                    <a:latin typeface="Cambria Math" panose="02040503050406030204" pitchFamily="18" charset="0"/>
                                    <a:ea typeface="+mn-ea"/>
                                    <a:cs typeface="+mn-cs"/>
                                  </a:rPr>
                                  <m:t>−</m:t>
                                </m:r>
                                <m:r>
                                  <a:rPr lang="zh-CN" altLang="en-US" sz="1800" i="1" kern="1200" smtClean="0">
                                    <a:solidFill>
                                      <a:schemeClr val="tx1"/>
                                    </a:solidFill>
                                    <a:latin typeface="Cambria Math" panose="02040503050406030204" pitchFamily="18" charset="0"/>
                                    <a:ea typeface="+mn-ea"/>
                                    <a:cs typeface="+mn-cs"/>
                                  </a:rPr>
                                  <m:t>𝑀</m:t>
                                </m:r>
                              </m:oMath>
                            </m:oMathPara>
                          </a14:m>
                          <a:endParaRPr lang="zh-CN" altLang="en-US" dirty="0"/>
                        </a:p>
                      </a:txBody>
                      <a:tcPr/>
                    </a:tc>
                    <a:tc>
                      <a:txBody>
                        <a:bodyPr/>
                        <a:p>
                          <a:pPr algn="ctr"/>
                          <a:endParaRPr lang="zh-CN" altLang="en-US" dirty="0"/>
                        </a:p>
                      </a:txBody>
                      <a:tcPr/>
                    </a:tc>
                  </a:tr>
                  <a:tr h="365662">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zh-CN" altLang="en-US" dirty="0"/>
                            <a:t>右端项</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3</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1/2</a:t>
                          </a:r>
                          <a:endParaRPr lang="zh-CN" altLang="en-US" dirty="0"/>
                        </a:p>
                      </a:txBody>
                      <a:tcPr/>
                    </a:tc>
                    <a:tc>
                      <a:txBody>
                        <a:bodyPr/>
                        <a:p>
                          <a:pPr algn="ctr"/>
                          <a:r>
                            <a:rPr lang="en-US" altLang="zh-CN" dirty="0"/>
                            <a:t>-3/2</a:t>
                          </a:r>
                          <a:endParaRPr lang="zh-CN" altLang="en-US" dirty="0"/>
                        </a:p>
                      </a:txBody>
                      <a:tcPr/>
                    </a:tc>
                    <a:tc>
                      <a:txBody>
                        <a:bodyPr/>
                        <a:p>
                          <a:pPr algn="ctr"/>
                          <a:r>
                            <a:rPr lang="en-US" altLang="zh-CN" dirty="0"/>
                            <a:t>2</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4</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-1/3</a:t>
                          </a:r>
                          <a:endParaRPr lang="zh-CN" altLang="en-US" dirty="0"/>
                        </a:p>
                      </a:txBody>
                      <a:tcPr/>
                    </a:tc>
                    <a:tc>
                      <a:txBody>
                        <a:bodyPr/>
                        <a:p>
                          <a:pPr algn="ctr"/>
                          <a:r>
                            <a:rPr lang="en-US" altLang="zh-CN" dirty="0"/>
                            <a:t>1/6</a:t>
                          </a:r>
                          <a:endParaRPr lang="zh-CN" altLang="en-US" dirty="0"/>
                        </a:p>
                      </a:txBody>
                      <a:tcPr/>
                    </a:tc>
                    <a:tc>
                      <a:txBody>
                        <a:bodyPr/>
                        <a:p>
                          <a:pPr algn="ctr"/>
                          <a:r>
                            <a:rPr lang="en-US" altLang="zh-CN" dirty="0"/>
                            <a:t>-1/2</a:t>
                          </a:r>
                          <a:endParaRPr lang="zh-CN" altLang="en-US" dirty="0"/>
                        </a:p>
                      </a:txBody>
                      <a:tcPr/>
                    </a:tc>
                    <a:tc>
                      <a:txBody>
                        <a:bodyPr/>
                        <a:p>
                          <a:pPr algn="ctr"/>
                          <a:r>
                            <a:rPr lang="en-US" altLang="zh-CN" dirty="0"/>
                            <a:t>5</a:t>
                          </a:r>
                          <a:endParaRPr lang="zh-CN" altLang="en-US" dirty="0"/>
                        </a:p>
                      </a:txBody>
                      <a:tcPr/>
                    </a:tc>
                  </a:tr>
                  <a:tr h="631143">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-4/3</a:t>
                          </a:r>
                          <a:endParaRPr lang="zh-CN" altLang="en-US" dirty="0"/>
                        </a:p>
                      </a:txBody>
                      <a:tcPr/>
                    </a:tc>
                    <a:tc>
                      <a:txBody>
                        <a:bodyPr/>
                        <a:p>
                          <a:pPr algn="ctr"/>
                          <a:r>
                            <a:rPr lang="en-US" altLang="zh-CN" dirty="0"/>
                            <a:t>-11/6</a:t>
                          </a:r>
                          <a:endParaRPr lang="zh-CN" altLang="en-US" dirty="0"/>
                        </a:p>
                      </a:txBody>
                      <a:tcPr/>
                    </a:tc>
                    <a:tc>
                      <a:txBody>
                        <a:bodyPr/>
                        <a:p>
                          <a:pPr algn="ctr"/>
                          <a:r>
                            <a:rPr lang="en-US" altLang="zh-CN" dirty="0"/>
                            <a:t>-</a:t>
                          </a:r>
                          <a14:m>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𝑀</m:t>
                              </m:r>
                              <m:r>
                                <a:rPr lang="en-US" altLang="zh-CN" sz="1800" b="0" i="0" kern="1200" smtClean="0">
                                  <a:solidFill>
                                    <a:schemeClr val="tx1"/>
                                  </a:solidFill>
                                  <a:latin typeface="Cambria Math" panose="02040503050406030204" pitchFamily="18" charset="0"/>
                                  <a:ea typeface="+mn-ea"/>
                                  <a:cs typeface="+mn-cs"/>
                                </a:rPr>
                                <m:t>+</m:t>
                              </m:r>
                              <m:r>
                                <a:rPr lang="en-US" altLang="zh-CN" sz="1800" b="0" i="0" kern="1200" smtClean="0">
                                  <a:solidFill>
                                    <a:schemeClr val="tx1"/>
                                  </a:solidFill>
                                  <a:latin typeface="Cambria Math" panose="02040503050406030204" pitchFamily="18" charset="0"/>
                                  <a:ea typeface="+mn-ea"/>
                                  <a:cs typeface="+mn-cs"/>
                                </a:rPr>
                                <m:t>3</m:t>
                              </m:r>
                              <m:r>
                                <a:rPr lang="en-US" altLang="zh-CN" sz="1800" b="0" i="0" kern="1200" smtClean="0">
                                  <a:solidFill>
                                    <a:schemeClr val="tx1"/>
                                  </a:solidFill>
                                  <a:latin typeface="Cambria Math" panose="02040503050406030204" pitchFamily="18" charset="0"/>
                                  <a:ea typeface="+mn-ea"/>
                                  <a:cs typeface="+mn-cs"/>
                                </a:rPr>
                                <m:t>/</m:t>
                              </m:r>
                              <m:r>
                                <a:rPr lang="en-US" altLang="zh-CN" sz="1800" b="0" i="0" kern="1200" smtClean="0">
                                  <a:solidFill>
                                    <a:schemeClr val="tx1"/>
                                  </a:solidFill>
                                  <a:latin typeface="Cambria Math" panose="02040503050406030204" pitchFamily="18" charset="0"/>
                                  <a:ea typeface="+mn-ea"/>
                                  <a:cs typeface="+mn-cs"/>
                                </a:rPr>
                                <m:t>2</m:t>
                              </m:r>
                            </m:oMath>
                          </a14:m>
                          <a:endParaRPr lang="zh-CN" altLang="en-US" dirty="0"/>
                        </a:p>
                      </a:txBody>
                      <a:tcPr/>
                    </a:tc>
                    <a:tc>
                      <a:txBody>
                        <a:bodyPr/>
                        <a:p>
                          <a:pPr algn="ctr"/>
                          <a:r>
                            <a:rPr lang="en-US" altLang="zh-CN" dirty="0"/>
                            <a:t>-29</a:t>
                          </a:r>
                          <a:endParaRPr lang="zh-CN" altLang="en-US" dirty="0"/>
                        </a:p>
                      </a:txBody>
                      <a:tcPr/>
                    </a:tc>
                  </a:tr>
                </a:tbl>
              </a:graphicData>
            </a:graphic>
          </p:graphicFrame>
        </mc:Choice>
        <mc:Fallback xmlns="">
          <p:graphicFrame>
            <p:nvGraphicFramePr>
              <p:cNvPr id="4" name="表格 5"/>
              <p:cNvGraphicFramePr>
                <a:graphicFrameLocks noGrp="1"/>
              </p:cNvGraphicFramePr>
              <p:nvPr/>
            </p:nvGraphicFramePr>
            <p:xfrm>
              <a:off x="1758949" y="346074"/>
              <a:ext cx="8512812" cy="2834640"/>
            </p:xfrm>
            <a:graphic>
              <a:graphicData uri="http://schemas.openxmlformats.org/drawingml/2006/table">
                <a:tbl>
                  <a:tblPr firstRow="1" bandRow="1">
                    <a:tableStyleId>{5940675A-B579-460E-94D1-54222C63F5DA}</a:tableStyleId>
                  </a:tblPr>
                  <a:tblGrid>
                    <a:gridCol w="945868"/>
                    <a:gridCol w="945868"/>
                    <a:gridCol w="687635"/>
                    <a:gridCol w="1046480"/>
                    <a:gridCol w="1103489"/>
                    <a:gridCol w="938671"/>
                    <a:gridCol w="772160"/>
                    <a:gridCol w="904240"/>
                    <a:gridCol w="1168401"/>
                  </a:tblGrid>
                  <a:tr h="365662">
                    <a:tc gridSpan="9">
                      <a:txBody>
                        <a:bodyPr/>
                        <a:p>
                          <a:pPr algn="ctr"/>
                          <a:r>
                            <a:rPr lang="zh-CN" altLang="en-US" dirty="0"/>
                            <a:t>第四次迭代</a:t>
                          </a:r>
                          <a:endParaRPr lang="zh-CN" altLang="en-US" dirty="0"/>
                        </a:p>
                      </a:txBody>
                      <a:tcPr/>
                    </a:tc>
                    <a:tc hMerge="1">
                      <a:tcPr/>
                    </a:tc>
                    <a:tc hMerge="1">
                      <a:tcPr/>
                    </a:tc>
                    <a:tc hMerge="1">
                      <a:tcPr/>
                    </a:tc>
                    <a:tc hMerge="1">
                      <a:tcPr/>
                    </a:tc>
                    <a:tc hMerge="1">
                      <a:tcPr/>
                    </a:tc>
                    <a:tc hMerge="1">
                      <a:tcPr/>
                    </a:tc>
                    <a:tc hMerge="1">
                      <a:tcPr/>
                    </a:tc>
                    <a:tc hMerge="1">
                      <a:tcPr/>
                    </a:tc>
                  </a:tr>
                  <a:tr h="365760">
                    <a:tc>
                      <a:txBody>
                        <a:bodyPr/>
                        <a:p>
                          <a:pPr algn="ctr"/>
                          <a:endParaRPr lang="zh-CN" altLang="en-US" dirty="0"/>
                        </a:p>
                      </a:txBody>
                      <a:tcPr/>
                    </a:tc>
                    <a:tc>
                      <a:txBody>
                        <a:bodyPr/>
                        <a:lstStyle/>
                        <a:p>
                          <a:endParaRPr lang="zh-CN"/>
                        </a:p>
                      </a:txBody>
                      <a:tcPr>
                        <a:blipFill>
                          <a:blip r:embed="rId2"/>
                        </a:blipFill>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2"/>
                        </a:blipFill>
                      </a:tcPr>
                    </a:tc>
                    <a:tc>
                      <a:txBody>
                        <a:bodyPr/>
                        <a:p>
                          <a:pPr algn="ctr"/>
                          <a:endParaRPr lang="zh-CN" altLang="en-US" dirty="0"/>
                        </a:p>
                      </a:txBody>
                      <a:tcPr/>
                    </a:tc>
                  </a:tr>
                  <a:tr h="36576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p>
                          <a:pPr algn="ctr"/>
                          <a:r>
                            <a:rPr lang="zh-CN" altLang="en-US" dirty="0"/>
                            <a:t>右端项</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lstStyle/>
                        <a:p>
                          <a:endParaRPr lang="zh-CN"/>
                        </a:p>
                      </a:txBody>
                      <a:tcPr>
                        <a:blipFill>
                          <a:blip r:embed="rId2"/>
                        </a:blipFill>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3</a:t>
                          </a: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1/2</a:t>
                          </a:r>
                          <a:endParaRPr lang="zh-CN" altLang="en-US" dirty="0"/>
                        </a:p>
                      </a:txBody>
                      <a:tcPr/>
                    </a:tc>
                    <a:tc>
                      <a:txBody>
                        <a:bodyPr/>
                        <a:p>
                          <a:pPr algn="ctr"/>
                          <a:r>
                            <a:rPr lang="en-US" altLang="zh-CN" dirty="0"/>
                            <a:t>-3/2</a:t>
                          </a:r>
                          <a:endParaRPr lang="zh-CN" altLang="en-US" dirty="0"/>
                        </a:p>
                      </a:txBody>
                      <a:tcPr/>
                    </a:tc>
                    <a:tc>
                      <a:txBody>
                        <a:bodyPr/>
                        <a:p>
                          <a:pPr algn="ctr"/>
                          <a:r>
                            <a:rPr lang="en-US" altLang="zh-CN" dirty="0"/>
                            <a:t>2</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4</a:t>
                          </a: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-1/3</a:t>
                          </a:r>
                          <a:endParaRPr lang="zh-CN" altLang="en-US" dirty="0"/>
                        </a:p>
                      </a:txBody>
                      <a:tcPr/>
                    </a:tc>
                    <a:tc>
                      <a:txBody>
                        <a:bodyPr/>
                        <a:p>
                          <a:pPr algn="ctr"/>
                          <a:r>
                            <a:rPr lang="en-US" altLang="zh-CN" dirty="0"/>
                            <a:t>1/6</a:t>
                          </a:r>
                          <a:endParaRPr lang="zh-CN" altLang="en-US" dirty="0"/>
                        </a:p>
                      </a:txBody>
                      <a:tcPr/>
                    </a:tc>
                    <a:tc>
                      <a:txBody>
                        <a:bodyPr/>
                        <a:p>
                          <a:pPr algn="ctr"/>
                          <a:r>
                            <a:rPr lang="en-US" altLang="zh-CN" dirty="0"/>
                            <a:t>-1/2</a:t>
                          </a:r>
                          <a:endParaRPr lang="zh-CN" altLang="en-US" dirty="0"/>
                        </a:p>
                      </a:txBody>
                      <a:tcPr/>
                    </a:tc>
                    <a:tc>
                      <a:txBody>
                        <a:bodyPr/>
                        <a:p>
                          <a:pPr algn="ctr"/>
                          <a:r>
                            <a:rPr lang="en-US" altLang="zh-CN" dirty="0"/>
                            <a:t>5</a:t>
                          </a:r>
                          <a:endParaRPr lang="zh-CN" altLang="en-US" dirty="0"/>
                        </a:p>
                      </a:txBody>
                      <a:tcPr/>
                    </a:tc>
                  </a:tr>
                  <a:tr h="640080">
                    <a:tc>
                      <a:txBody>
                        <a:bodyPr/>
                        <a:p>
                          <a:pPr algn="ctr"/>
                          <a:endParaRPr lang="zh-CN" altLang="en-US" dirty="0"/>
                        </a:p>
                      </a:txBody>
                      <a:tcPr/>
                    </a:tc>
                    <a:tc>
                      <a:txBody>
                        <a:bodyPr/>
                        <a:lstStyle/>
                        <a:p>
                          <a:endParaRPr lang="zh-CN"/>
                        </a:p>
                      </a:txBody>
                      <a:tcPr>
                        <a:blipFill>
                          <a:blip r:embed="rId2"/>
                        </a:blipFill>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-4/3</a:t>
                          </a:r>
                          <a:endParaRPr lang="zh-CN" altLang="en-US" dirty="0"/>
                        </a:p>
                      </a:txBody>
                      <a:tcPr/>
                    </a:tc>
                    <a:tc>
                      <a:txBody>
                        <a:bodyPr/>
                        <a:p>
                          <a:pPr algn="ctr"/>
                          <a:r>
                            <a:rPr lang="en-US" altLang="zh-CN" dirty="0"/>
                            <a:t>-11/6</a:t>
                          </a:r>
                          <a:endParaRPr lang="zh-CN" altLang="en-US" dirty="0"/>
                        </a:p>
                      </a:txBody>
                      <a:tcPr/>
                    </a:tc>
                    <a:tc>
                      <a:txBody>
                        <a:bodyPr/>
                        <a:lstStyle/>
                        <a:p>
                          <a:endParaRPr lang="zh-CN"/>
                        </a:p>
                      </a:txBody>
                      <a:tcPr>
                        <a:blipFill>
                          <a:blip r:embed="rId2"/>
                        </a:blipFill>
                      </a:tcPr>
                    </a:tc>
                    <a:tc>
                      <a:txBody>
                        <a:bodyPr/>
                        <a:p>
                          <a:pPr algn="ctr"/>
                          <a:r>
                            <a:rPr lang="en-US" altLang="zh-CN" dirty="0"/>
                            <a:t>-29</a:t>
                          </a:r>
                          <a:endParaRPr lang="zh-CN" altLang="en-US" dirty="0"/>
                        </a:p>
                      </a:txBody>
                      <a:tcPr/>
                    </a:tc>
                  </a:tr>
                </a:tbl>
              </a:graphicData>
            </a:graphic>
          </p:graphicFrame>
        </mc:Fallback>
      </mc:AlternateContent>
      <p:sp>
        <p:nvSpPr>
          <p:cNvPr id="5" name="文本框 4"/>
          <p:cNvSpPr txBox="1"/>
          <p:nvPr/>
        </p:nvSpPr>
        <p:spPr>
          <a:xfrm>
            <a:off x="2082800" y="3596640"/>
            <a:ext cx="7569200" cy="646331"/>
          </a:xfrm>
          <a:prstGeom prst="rect">
            <a:avLst/>
          </a:prstGeom>
          <a:noFill/>
        </p:spPr>
        <p:txBody>
          <a:bodyPr wrap="square" rtlCol="0">
            <a:spAutoFit/>
          </a:bodyPr>
          <a:p>
            <a:r>
              <a:rPr lang="zh-CN" altLang="en-US" sz="1800" dirty="0">
                <a:latin typeface="宋体" panose="02010600030101010101" pitchFamily="2" charset="-122"/>
                <a:ea typeface="宋体" panose="02010600030101010101" pitchFamily="2" charset="-122"/>
              </a:rPr>
              <a:t>最优解</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，最优目标函数值</a:t>
            </a:r>
            <a:endParaRPr lang="zh-CN" altLang="en-US" sz="1800" dirty="0">
              <a:latin typeface="宋体" panose="02010600030101010101" pitchFamily="2" charset="-122"/>
              <a:ea typeface="宋体" panose="02010600030101010101" pitchFamily="2" charset="-122"/>
            </a:endParaRPr>
          </a:p>
          <a:p>
            <a:endParaRPr lang="zh-CN" altLang="en-US" dirty="0"/>
          </a:p>
        </p:txBody>
      </p:sp>
      <p:graphicFrame>
        <p:nvGraphicFramePr>
          <p:cNvPr id="6" name="对象 5"/>
          <p:cNvGraphicFramePr/>
          <p:nvPr/>
        </p:nvGraphicFramePr>
        <p:xfrm>
          <a:off x="2858770" y="3596641"/>
          <a:ext cx="2048510" cy="396240"/>
        </p:xfrm>
        <a:graphic>
          <a:graphicData uri="http://schemas.openxmlformats.org/presentationml/2006/ole">
            <mc:AlternateContent xmlns:mc="http://schemas.openxmlformats.org/markup-compatibility/2006">
              <mc:Choice xmlns:v="urn:schemas-microsoft-com:vml" Requires="v">
                <p:oleObj spid="_x0000_s3105" name="Equation" r:id="rId3" imgW="27432000" imgH="4876800" progId="Equation.DSMT4">
                  <p:embed/>
                </p:oleObj>
              </mc:Choice>
              <mc:Fallback>
                <p:oleObj name="Equation" r:id="rId3" imgW="27432000" imgH="4876800" progId="Equation.DSMT4">
                  <p:embed/>
                  <p:pic>
                    <p:nvPicPr>
                      <p:cNvPr id="0" name="对象 5"/>
                      <p:cNvPicPr/>
                      <p:nvPr/>
                    </p:nvPicPr>
                    <p:blipFill>
                      <a:blip r:embed="rId4"/>
                      <a:stretch>
                        <a:fillRect/>
                      </a:stretch>
                    </p:blipFill>
                    <p:spPr>
                      <a:xfrm>
                        <a:off x="2858770" y="3596641"/>
                        <a:ext cx="2048510" cy="396240"/>
                      </a:xfrm>
                      <a:prstGeom prst="rect">
                        <a:avLst/>
                      </a:prstGeom>
                    </p:spPr>
                  </p:pic>
                </p:oleObj>
              </mc:Fallback>
            </mc:AlternateContent>
          </a:graphicData>
        </a:graphic>
      </p:graphicFrame>
      <p:graphicFrame>
        <p:nvGraphicFramePr>
          <p:cNvPr id="7" name="对象 6"/>
          <p:cNvGraphicFramePr/>
          <p:nvPr/>
        </p:nvGraphicFramePr>
        <p:xfrm>
          <a:off x="6921502" y="3596639"/>
          <a:ext cx="726440" cy="306705"/>
        </p:xfrm>
        <a:graphic>
          <a:graphicData uri="http://schemas.openxmlformats.org/presentationml/2006/ole">
            <mc:AlternateContent xmlns:mc="http://schemas.openxmlformats.org/markup-compatibility/2006">
              <mc:Choice xmlns:v="urn:schemas-microsoft-com:vml" Requires="v">
                <p:oleObj spid="_x0000_s8" name="Equation" r:id="rId5" imgW="10363200" imgH="4267200" progId="Equation.DSMT4">
                  <p:embed/>
                </p:oleObj>
              </mc:Choice>
              <mc:Fallback>
                <p:oleObj name="Equation" r:id="rId5" imgW="10363200" imgH="4267200" progId="Equation.DSMT4">
                  <p:embed/>
                  <p:pic>
                    <p:nvPicPr>
                      <p:cNvPr id="0" name="对象 6"/>
                      <p:cNvPicPr/>
                      <p:nvPr/>
                    </p:nvPicPr>
                    <p:blipFill>
                      <a:blip r:embed="rId6"/>
                      <a:stretch>
                        <a:fillRect/>
                      </a:stretch>
                    </p:blipFill>
                    <p:spPr>
                      <a:xfrm>
                        <a:off x="6921502" y="3596639"/>
                        <a:ext cx="726440" cy="306705"/>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753745" y="312420"/>
            <a:ext cx="6929120" cy="461665"/>
          </a:xfrm>
          <a:prstGeom prst="rect">
            <a:avLst/>
          </a:prstGeom>
          <a:noFill/>
        </p:spPr>
        <p:txBody>
          <a:bodyPr wrap="square" rtlCol="0">
            <a:spAutoFit/>
          </a:bodyPr>
          <a:p>
            <a:r>
              <a:rPr lang="en-US" altLang="zh-CN" sz="2400" dirty="0"/>
              <a:t>2</a:t>
            </a:r>
            <a:r>
              <a:rPr lang="zh-CN" altLang="en-US" sz="2400" dirty="0">
                <a:latin typeface="宋体" panose="02010600030101010101" pitchFamily="2" charset="-122"/>
                <a:ea typeface="宋体" panose="02010600030101010101" pitchFamily="2" charset="-122"/>
              </a:rPr>
              <a:t>、两阶段法</a:t>
            </a:r>
            <a:endParaRPr lang="zh-CN" altLang="en-US" sz="2400" dirty="0">
              <a:latin typeface="宋体" panose="02010600030101010101" pitchFamily="2" charset="-122"/>
              <a:ea typeface="宋体" panose="02010600030101010101" pitchFamily="2" charset="-122"/>
            </a:endParaRPr>
          </a:p>
        </p:txBody>
      </p:sp>
      <p:sp>
        <p:nvSpPr>
          <p:cNvPr id="5" name="文本框 4"/>
          <p:cNvSpPr txBox="1"/>
          <p:nvPr/>
        </p:nvSpPr>
        <p:spPr>
          <a:xfrm>
            <a:off x="855345" y="774085"/>
            <a:ext cx="8646160" cy="876458"/>
          </a:xfrm>
          <a:prstGeom prst="rect">
            <a:avLst/>
          </a:prstGeom>
          <a:noFill/>
        </p:spPr>
        <p:txBody>
          <a:bodyPr wrap="square" rtlCol="0">
            <a:spAutoFit/>
          </a:bodyPr>
          <a:p>
            <a:pPr>
              <a:lnSpc>
                <a:spcPct val="150000"/>
              </a:lnSpc>
            </a:pPr>
            <a:r>
              <a:rPr lang="zh-CN" altLang="en-US" dirty="0"/>
              <a:t>（</a:t>
            </a:r>
            <a:r>
              <a:rPr lang="en-US" altLang="zh-CN" dirty="0"/>
              <a:t>1</a:t>
            </a:r>
            <a:r>
              <a:rPr lang="zh-CN" altLang="en-US" dirty="0"/>
              <a:t>）第一阶段：</a:t>
            </a:r>
            <a:endParaRPr lang="en-US" altLang="zh-CN" dirty="0"/>
          </a:p>
          <a:p>
            <a:pPr>
              <a:lnSpc>
                <a:spcPct val="150000"/>
              </a:lnSpc>
            </a:pPr>
            <a:r>
              <a:rPr lang="zh-CN" altLang="en-US" sz="1800" dirty="0">
                <a:latin typeface="宋体" panose="02010600030101010101" pitchFamily="2" charset="-122"/>
                <a:ea typeface="宋体" panose="02010600030101010101" pitchFamily="2" charset="-122"/>
              </a:rPr>
              <a:t>   将上述问题化为标准型，并引入人工变量    ，得到第一阶段的模型为</a:t>
            </a:r>
            <a:endParaRPr lang="zh-CN" altLang="en-US" dirty="0"/>
          </a:p>
        </p:txBody>
      </p:sp>
      <p:graphicFrame>
        <p:nvGraphicFramePr>
          <p:cNvPr id="6" name="对象 5"/>
          <p:cNvGraphicFramePr/>
          <p:nvPr/>
        </p:nvGraphicFramePr>
        <p:xfrm>
          <a:off x="5432423" y="1222146"/>
          <a:ext cx="419100" cy="444401"/>
        </p:xfrm>
        <a:graphic>
          <a:graphicData uri="http://schemas.openxmlformats.org/presentationml/2006/ole">
            <mc:AlternateContent xmlns:mc="http://schemas.openxmlformats.org/markup-compatibility/2006">
              <mc:Choice xmlns:v="urn:schemas-microsoft-com:vml" Requires="v">
                <p:oleObj spid="_x0000_s3105" name="Equation" r:id="rId2" imgW="3962400" imgH="5486400" progId="Equation.DSMT4">
                  <p:embed/>
                </p:oleObj>
              </mc:Choice>
              <mc:Fallback>
                <p:oleObj name="Equation" r:id="rId2" imgW="3962400" imgH="5486400" progId="Equation.DSMT4">
                  <p:embed/>
                  <p:pic>
                    <p:nvPicPr>
                      <p:cNvPr id="0" name="对象 4"/>
                      <p:cNvPicPr/>
                      <p:nvPr/>
                    </p:nvPicPr>
                    <p:blipFill>
                      <a:blip r:embed="rId3"/>
                      <a:stretch>
                        <a:fillRect/>
                      </a:stretch>
                    </p:blipFill>
                    <p:spPr>
                      <a:xfrm>
                        <a:off x="5432423" y="1222146"/>
                        <a:ext cx="419100" cy="444401"/>
                      </a:xfrm>
                      <a:prstGeom prst="rect">
                        <a:avLst/>
                      </a:prstGeom>
                    </p:spPr>
                  </p:pic>
                </p:oleObj>
              </mc:Fallback>
            </mc:AlternateContent>
          </a:graphicData>
        </a:graphic>
      </p:graphicFrame>
      <p:sp>
        <p:nvSpPr>
          <p:cNvPr id="7" name="文本框 6"/>
          <p:cNvSpPr txBox="1"/>
          <p:nvPr/>
        </p:nvSpPr>
        <p:spPr>
          <a:xfrm>
            <a:off x="1200785" y="3756660"/>
            <a:ext cx="4592320" cy="369332"/>
          </a:xfrm>
          <a:prstGeom prst="rect">
            <a:avLst/>
          </a:prstGeom>
          <a:noFill/>
        </p:spPr>
        <p:txBody>
          <a:bodyPr wrap="square" rtlCol="0">
            <a:spAutoFit/>
          </a:bodyPr>
          <a:p>
            <a:r>
              <a:rPr lang="zh-CN" altLang="en-US" dirty="0"/>
              <a:t>用单纯性表法进行求解</a:t>
            </a:r>
            <a:endParaRPr lang="zh-CN" altLang="en-US" dirty="0"/>
          </a:p>
        </p:txBody>
      </p:sp>
      <p:graphicFrame>
        <p:nvGraphicFramePr>
          <p:cNvPr id="10" name="对象 9"/>
          <p:cNvGraphicFramePr/>
          <p:nvPr/>
        </p:nvGraphicFramePr>
        <p:xfrm>
          <a:off x="3161665" y="1614170"/>
          <a:ext cx="4130675" cy="2224088"/>
        </p:xfrm>
        <a:graphic>
          <a:graphicData uri="http://schemas.openxmlformats.org/presentationml/2006/ole">
            <mc:AlternateContent xmlns:mc="http://schemas.openxmlformats.org/markup-compatibility/2006">
              <mc:Choice xmlns:v="urn:schemas-microsoft-com:vml" Requires="v">
                <p:oleObj spid="_x0000_s8" name="Equation" r:id="rId4" imgW="38404800" imgH="28041600" progId="Equation.DSMT4">
                  <p:embed/>
                </p:oleObj>
              </mc:Choice>
              <mc:Fallback>
                <p:oleObj name="Equation" r:id="rId4" imgW="38404800" imgH="28041600" progId="Equation.DSMT4">
                  <p:embed/>
                  <p:pic>
                    <p:nvPicPr>
                      <p:cNvPr id="0" name="对象 12"/>
                      <p:cNvPicPr/>
                      <p:nvPr/>
                    </p:nvPicPr>
                    <p:blipFill>
                      <a:blip r:embed="rId5"/>
                      <a:stretch>
                        <a:fillRect/>
                      </a:stretch>
                    </p:blipFill>
                    <p:spPr>
                      <a:xfrm>
                        <a:off x="3161665" y="1614170"/>
                        <a:ext cx="4130675" cy="222408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11" name="表格 5"/>
              <p:cNvGraphicFramePr>
                <a:graphicFrameLocks noGrp="1"/>
              </p:cNvGraphicFramePr>
              <p:nvPr/>
            </p:nvGraphicFramePr>
            <p:xfrm>
              <a:off x="1200785" y="4125992"/>
              <a:ext cx="8127999" cy="2595880"/>
            </p:xfrm>
            <a:graphic>
              <a:graphicData uri="http://schemas.openxmlformats.org/drawingml/2006/table">
                <a:tbl>
                  <a:tblPr firstRow="1" bandRow="1">
                    <a:tableStyleId>{5940675A-B579-460E-94D1-54222C63F5DA}</a:tableStyleId>
                  </a:tblPr>
                  <a:tblGrid>
                    <a:gridCol w="903111"/>
                    <a:gridCol w="903111"/>
                    <a:gridCol w="903111"/>
                    <a:gridCol w="903111"/>
                    <a:gridCol w="903111"/>
                    <a:gridCol w="715576"/>
                    <a:gridCol w="1090646"/>
                    <a:gridCol w="903111"/>
                    <a:gridCol w="903111"/>
                  </a:tblGrid>
                  <a:tr h="370840">
                    <a:tc gridSpan="9">
                      <a:txBody>
                        <a:bodyPr/>
                        <a:p>
                          <a:pPr algn="ctr"/>
                          <a:r>
                            <a:rPr lang="zh-CN" altLang="en-US" dirty="0"/>
                            <a:t>第一次迭代</a:t>
                          </a:r>
                          <a:endParaRPr lang="zh-CN" altLang="en-US" dirty="0"/>
                        </a:p>
                      </a:txBody>
                      <a:tcPr/>
                    </a:tc>
                    <a:tc hMerge="1">
                      <a:tcPr/>
                    </a:tc>
                    <a:tc hMerge="1">
                      <a:tcPr/>
                    </a:tc>
                    <a:tc hMerge="1">
                      <a:tcPr/>
                    </a:tc>
                    <a:tc hMerge="1">
                      <a:tcPr/>
                    </a:tc>
                    <a:tc hMerge="1">
                      <a:tcPr/>
                    </a:tc>
                    <a:tc hMerge="1">
                      <a:tcPr/>
                    </a:tc>
                    <a:tc hMerge="1">
                      <a:tcPr/>
                    </a:tc>
                    <a:tc hMerge="1">
                      <a:tcPr/>
                    </a:tc>
                  </a:tr>
                  <a:tr h="370840">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p>
                          <a:pPr algn="ctr"/>
                          <a:endParaRPr lang="zh-CN" altLang="en-US" dirty="0"/>
                        </a:p>
                      </a:txBody>
                      <a:tcPr/>
                    </a:tc>
                  </a:tr>
                  <a:tr h="37084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zh-CN" altLang="en-US" dirty="0"/>
                            <a:t>右端项</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pPr algn="ctr"/>
                          <a:r>
                            <a:rPr lang="en-US" altLang="zh-CN" dirty="0">
                              <a:solidFill>
                                <a:srgbClr val="FF0000"/>
                              </a:solidFill>
                            </a:rPr>
                            <a:t>3</a:t>
                          </a:r>
                          <a:endParaRPr lang="zh-CN" altLang="en-US" dirty="0">
                            <a:solidFill>
                              <a:srgbClr val="FF0000"/>
                            </a:solidFill>
                          </a:endParaRPr>
                        </a:p>
                      </a:txBody>
                      <a:tcPr/>
                    </a:tc>
                    <a:tc>
                      <a:txBody>
                        <a:bodyPr/>
                        <a:p>
                          <a:pPr algn="ctr"/>
                          <a:r>
                            <a:rPr lang="en-US" altLang="zh-CN" dirty="0"/>
                            <a:t>2</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17</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en-US" altLang="zh-CN" dirty="0"/>
                            <a:t>2</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a:t>
                          </a:r>
                          <a:endParaRPr lang="zh-CN" altLang="en-US" dirty="0"/>
                        </a:p>
                      </a:txBody>
                      <a:tcPr/>
                    </a:tc>
                  </a:tr>
                  <a:tr h="370840">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-2</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r>
                </a:tbl>
              </a:graphicData>
            </a:graphic>
          </p:graphicFrame>
        </mc:Choice>
        <mc:Fallback xmlns="">
          <p:graphicFrame>
            <p:nvGraphicFramePr>
              <p:cNvPr id="11" name="表格 5"/>
              <p:cNvGraphicFramePr>
                <a:graphicFrameLocks noGrp="1"/>
              </p:cNvGraphicFramePr>
              <p:nvPr/>
            </p:nvGraphicFramePr>
            <p:xfrm>
              <a:off x="1200785" y="4125992"/>
              <a:ext cx="8127999" cy="2595880"/>
            </p:xfrm>
            <a:graphic>
              <a:graphicData uri="http://schemas.openxmlformats.org/drawingml/2006/table">
                <a:tbl>
                  <a:tblPr firstRow="1" bandRow="1">
                    <a:tableStyleId>{5940675A-B579-460E-94D1-54222C63F5DA}</a:tableStyleId>
                  </a:tblPr>
                  <a:tblGrid>
                    <a:gridCol w="903111"/>
                    <a:gridCol w="903111"/>
                    <a:gridCol w="903111"/>
                    <a:gridCol w="903111"/>
                    <a:gridCol w="903111"/>
                    <a:gridCol w="715576"/>
                    <a:gridCol w="1090646"/>
                    <a:gridCol w="903111"/>
                    <a:gridCol w="903111"/>
                  </a:tblGrid>
                  <a:tr h="370840">
                    <a:tc gridSpan="9">
                      <a:txBody>
                        <a:bodyPr/>
                        <a:p>
                          <a:pPr algn="ctr"/>
                          <a:r>
                            <a:rPr lang="zh-CN" altLang="en-US" dirty="0"/>
                            <a:t>第一次迭代</a:t>
                          </a:r>
                          <a:endParaRPr lang="zh-CN" altLang="en-US" dirty="0"/>
                        </a:p>
                      </a:txBody>
                      <a:tcPr/>
                    </a:tc>
                    <a:tc hMerge="1">
                      <a:tcPr/>
                    </a:tc>
                    <a:tc hMerge="1">
                      <a:tcPr/>
                    </a:tc>
                    <a:tc hMerge="1">
                      <a:tcPr/>
                    </a:tc>
                    <a:tc hMerge="1">
                      <a:tcPr/>
                    </a:tc>
                    <a:tc hMerge="1">
                      <a:tcPr/>
                    </a:tc>
                    <a:tc hMerge="1">
                      <a:tcPr/>
                    </a:tc>
                    <a:tc hMerge="1">
                      <a:tcPr/>
                    </a:tc>
                    <a:tc hMerge="1">
                      <a:tcPr/>
                    </a:tc>
                  </a:tr>
                  <a:tr h="370840">
                    <a:tc>
                      <a:txBody>
                        <a:bodyPr/>
                        <a:p>
                          <a:pPr algn="ctr"/>
                          <a:endParaRPr lang="zh-CN" altLang="en-US" dirty="0"/>
                        </a:p>
                      </a:txBody>
                      <a:tcPr/>
                    </a:tc>
                    <a:tc>
                      <a:txBody>
                        <a:bodyPr/>
                        <a:lstStyle/>
                        <a:p>
                          <a:endParaRPr lang="zh-CN"/>
                        </a:p>
                      </a:txBody>
                      <a:tcPr>
                        <a:blipFill>
                          <a:blip r:embed="rId6"/>
                        </a:blipFill>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6"/>
                        </a:blipFill>
                      </a:tcPr>
                    </a:tc>
                    <a:tc>
                      <a:txBody>
                        <a:bodyPr/>
                        <a:p>
                          <a:pPr algn="ctr"/>
                          <a:endParaRPr lang="zh-CN" altLang="en-US" dirty="0"/>
                        </a:p>
                      </a:txBody>
                      <a:tcPr/>
                    </a:tc>
                  </a:tr>
                  <a:tr h="37084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lstStyle/>
                        <a:p>
                          <a:endParaRPr lang="zh-CN"/>
                        </a:p>
                      </a:txBody>
                      <a:tcPr>
                        <a:blipFill>
                          <a:blip r:embed="rId6"/>
                        </a:blipFill>
                      </a:tcPr>
                    </a:tc>
                    <a:tc>
                      <a:txBody>
                        <a:bodyPr/>
                        <a:p>
                          <a:pPr algn="ctr"/>
                          <a:r>
                            <a:rPr lang="zh-CN" altLang="en-US" dirty="0"/>
                            <a:t>右端项</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6"/>
                        </a:blipFill>
                      </a:tcPr>
                    </a:tc>
                    <a:tc>
                      <a:txBody>
                        <a:bodyPr/>
                        <a:p>
                          <a:pPr algn="ctr"/>
                          <a:r>
                            <a:rPr lang="en-US" altLang="zh-CN" dirty="0">
                              <a:solidFill>
                                <a:srgbClr val="FF0000"/>
                              </a:solidFill>
                            </a:rPr>
                            <a:t>3</a:t>
                          </a:r>
                          <a:endParaRPr lang="zh-CN" altLang="en-US" dirty="0">
                            <a:solidFill>
                              <a:srgbClr val="FF0000"/>
                            </a:solidFill>
                          </a:endParaRPr>
                        </a:p>
                      </a:txBody>
                      <a:tcPr/>
                    </a:tc>
                    <a:tc>
                      <a:txBody>
                        <a:bodyPr/>
                        <a:p>
                          <a:pPr algn="ctr"/>
                          <a:r>
                            <a:rPr lang="en-US" altLang="zh-CN" dirty="0"/>
                            <a:t>2</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6"/>
                        </a:blipFill>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17</a:t>
                          </a:r>
                          <a:endParaRPr lang="zh-CN" altLang="en-US" dirty="0"/>
                        </a:p>
                      </a:txBody>
                      <a:tcPr/>
                    </a:tc>
                  </a:tr>
                  <a:tr h="37084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lstStyle/>
                        <a:p>
                          <a:endParaRPr lang="zh-CN"/>
                        </a:p>
                      </a:txBody>
                      <a:tcPr>
                        <a:blipFill>
                          <a:blip r:embed="rId6"/>
                        </a:blipFill>
                      </a:tcPr>
                    </a:tc>
                    <a:tc>
                      <a:txBody>
                        <a:bodyPr/>
                        <a:p>
                          <a:pPr algn="ctr"/>
                          <a:r>
                            <a:rPr lang="en-US" altLang="zh-CN" dirty="0"/>
                            <a:t>2</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a:t>
                          </a:r>
                          <a:endParaRPr lang="zh-CN" altLang="en-US" dirty="0"/>
                        </a:p>
                      </a:txBody>
                      <a:tcPr/>
                    </a:tc>
                  </a:tr>
                  <a:tr h="387350">
                    <a:tc>
                      <a:txBody>
                        <a:bodyPr/>
                        <a:p>
                          <a:pPr algn="ctr"/>
                          <a:endParaRPr lang="zh-CN" altLang="en-US" dirty="0"/>
                        </a:p>
                      </a:txBody>
                      <a:tcPr/>
                    </a:tc>
                    <a:tc>
                      <a:txBody>
                        <a:bodyPr/>
                        <a:lstStyle/>
                        <a:p>
                          <a:endParaRPr lang="zh-CN"/>
                        </a:p>
                      </a:txBody>
                      <a:tcPr>
                        <a:blipFill>
                          <a:blip r:embed="rId6"/>
                        </a:blipFill>
                      </a:tcPr>
                    </a:tc>
                    <a:tc>
                      <a:txBody>
                        <a:bodyPr/>
                        <a:p>
                          <a:pPr algn="ctr"/>
                          <a:r>
                            <a:rPr lang="en-US" altLang="zh-CN" sz="1800" i="0" kern="1200" dirty="0">
                              <a:solidFill>
                                <a:schemeClr val="tx1"/>
                              </a:solidFill>
                              <a:latin typeface="+mn-lt"/>
                              <a:ea typeface="+mn-ea"/>
                              <a:cs typeface="+mn-cs"/>
                            </a:rPr>
                            <a:t>-2</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r>
                </a:tbl>
              </a:graphicData>
            </a:graphic>
          </p:graphicFrame>
        </mc:Fallback>
      </mc:AlternateContent>
      <mc:AlternateContent xmlns:mc="http://schemas.openxmlformats.org/markup-compatibility/2006">
        <mc:Choice xmlns:a14="http://schemas.microsoft.com/office/drawing/2010/main" Requires="a14">
          <p:sp>
            <p:nvSpPr>
              <p:cNvPr id="13" name="文本框 12"/>
              <p:cNvSpPr txBox="1"/>
              <p:nvPr/>
            </p:nvSpPr>
            <p:spPr>
              <a:xfrm>
                <a:off x="9501505" y="4772660"/>
                <a:ext cx="2214880" cy="369332"/>
              </a:xfrm>
              <a:prstGeom prst="rect">
                <a:avLst/>
              </a:prstGeom>
              <a:noFill/>
            </p:spPr>
            <p:txBody>
              <a:bodyPr wrap="square">
                <a:spAutoFit/>
              </a:bodyPr>
              <a:p>
                <a14:m>
                  <m:oMath xmlns:m="http://schemas.openxmlformats.org/officeDocument/2006/math">
                    <m:sSub>
                      <m:sSubPr>
                        <m:ctrlP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入基，</a:t>
                </a:r>
                <a14:m>
                  <m:oMath xmlns:m="http://schemas.openxmlformats.org/officeDocument/2006/math">
                    <m:sSub>
                      <m:sSubPr>
                        <m:ctrlP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sub>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cs typeface="+mn-cs"/>
                          </a:rPr>
                          <m:t>4</m:t>
                        </m:r>
                      </m:sub>
                    </m:sSub>
                  </m:oMath>
                </a14:m>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出基</a:t>
                </a:r>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9501505" y="4772660"/>
                <a:ext cx="2214880" cy="369332"/>
              </a:xfrm>
              <a:prstGeom prst="rect">
                <a:avLst/>
              </a:prstGeom>
              <a:blipFill rotWithShape="1">
                <a:blip r:embed="rId7"/>
                <a:stretch>
                  <a:fillRect b="107"/>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mc:AlternateContent xmlns:mc="http://schemas.openxmlformats.org/markup-compatibility/2006" xmlns:a14="http://schemas.microsoft.com/office/drawing/2010/main">
        <mc:Choice Requires="a14">
          <p:graphicFrame>
            <p:nvGraphicFramePr>
              <p:cNvPr id="4" name="表格 5"/>
              <p:cNvGraphicFramePr>
                <a:graphicFrameLocks noGrp="1"/>
              </p:cNvGraphicFramePr>
              <p:nvPr/>
            </p:nvGraphicFramePr>
            <p:xfrm>
              <a:off x="1403349" y="427354"/>
              <a:ext cx="8512812" cy="2560320"/>
            </p:xfrm>
            <a:graphic>
              <a:graphicData uri="http://schemas.openxmlformats.org/drawingml/2006/table">
                <a:tbl>
                  <a:tblPr firstRow="1" bandRow="1">
                    <a:tableStyleId>{5940675A-B579-460E-94D1-54222C63F5DA}</a:tableStyleId>
                  </a:tblPr>
                  <a:tblGrid>
                    <a:gridCol w="945868"/>
                    <a:gridCol w="945868"/>
                    <a:gridCol w="687635"/>
                    <a:gridCol w="1204101"/>
                    <a:gridCol w="945868"/>
                    <a:gridCol w="1111391"/>
                    <a:gridCol w="780345"/>
                    <a:gridCol w="723335"/>
                    <a:gridCol w="1168401"/>
                  </a:tblGrid>
                  <a:tr h="365662">
                    <a:tc gridSpan="9">
                      <a:txBody>
                        <a:bodyPr/>
                        <a:p>
                          <a:pPr algn="ctr"/>
                          <a:r>
                            <a:rPr lang="zh-CN" altLang="en-US" dirty="0"/>
                            <a:t>第二次迭代</a:t>
                          </a:r>
                          <a:endParaRPr lang="zh-CN" altLang="en-US" dirty="0"/>
                        </a:p>
                      </a:txBody>
                      <a:tcPr/>
                    </a:tc>
                    <a:tc hMerge="1">
                      <a:tcPr/>
                    </a:tc>
                    <a:tc hMerge="1">
                      <a:tcPr/>
                    </a:tc>
                    <a:tc hMerge="1">
                      <a:tcPr/>
                    </a:tc>
                    <a:tc hMerge="1">
                      <a:tcPr/>
                    </a:tc>
                    <a:tc hMerge="1">
                      <a:tcPr/>
                    </a:tc>
                    <a:tc hMerge="1">
                      <a:tcPr/>
                    </a:tc>
                    <a:tc hMerge="1">
                      <a:tcPr/>
                    </a:tc>
                    <a:tc hMerge="1">
                      <a:tcPr/>
                    </a:tc>
                  </a:tr>
                  <a:tr h="365662">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p>
                          <a:pPr algn="ctr"/>
                          <a:endParaRPr lang="zh-CN" altLang="en-US" dirty="0"/>
                        </a:p>
                      </a:txBody>
                      <a:tcPr/>
                    </a:tc>
                  </a:tr>
                  <a:tr h="365662">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zh-CN" altLang="en-US" dirty="0"/>
                            <a:t>右端项</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17</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rgbClr val="FF0000"/>
                              </a:solidFill>
                            </a:rPr>
                            <a:t>1</a:t>
                          </a:r>
                          <a:endParaRPr lang="zh-CN" altLang="en-US" dirty="0">
                            <a:solidFill>
                              <a:srgbClr val="FF0000"/>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13/3</a:t>
                          </a:r>
                          <a:endParaRPr lang="zh-CN" altLang="en-US" dirty="0"/>
                        </a:p>
                      </a:txBody>
                      <a:tcPr/>
                    </a:tc>
                  </a:tr>
                  <a:tr h="334646">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sz="1800" i="0" kern="1200" dirty="0">
                              <a:solidFill>
                                <a:schemeClr val="tx1"/>
                              </a:solidFill>
                              <a:latin typeface="+mn-lt"/>
                              <a:ea typeface="+mn-ea"/>
                              <a:cs typeface="+mn-cs"/>
                            </a:rPr>
                            <a:t>1/3</a:t>
                          </a:r>
                          <a:endParaRPr lang="zh-CN" altLang="en-US" dirty="0"/>
                        </a:p>
                      </a:txBody>
                      <a:tcPr/>
                    </a:tc>
                    <a:tc>
                      <a:txBody>
                        <a:bodyPr/>
                        <a:p>
                          <a:pPr algn="ctr"/>
                          <a:r>
                            <a:rPr lang="en-US" altLang="zh-CN" dirty="0"/>
                            <a:t>-1</a:t>
                          </a:r>
                          <a:endParaRPr lang="zh-CN" altLang="en-US" dirty="0"/>
                        </a:p>
                      </a:txBody>
                      <a:tcPr/>
                    </a:tc>
                    <a:tc>
                      <a:txBody>
                        <a:bodyPr/>
                        <a:p>
                          <a:pPr algn="ctr"/>
                          <a:r>
                            <a:rPr lang="en-US" altLang="zh-CN" sz="1800" kern="1200" dirty="0">
                              <a:solidFill>
                                <a:schemeClr val="tx1"/>
                              </a:solidFill>
                              <a:ea typeface="+mn-ea"/>
                              <a:cs typeface="+mn-cs"/>
                            </a:rPr>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bl>
              </a:graphicData>
            </a:graphic>
          </p:graphicFrame>
        </mc:Choice>
        <mc:Fallback xmlns="">
          <p:graphicFrame>
            <p:nvGraphicFramePr>
              <p:cNvPr id="4" name="表格 5"/>
              <p:cNvGraphicFramePr>
                <a:graphicFrameLocks noGrp="1"/>
              </p:cNvGraphicFramePr>
              <p:nvPr/>
            </p:nvGraphicFramePr>
            <p:xfrm>
              <a:off x="1403349" y="427354"/>
              <a:ext cx="8512812" cy="2560320"/>
            </p:xfrm>
            <a:graphic>
              <a:graphicData uri="http://schemas.openxmlformats.org/drawingml/2006/table">
                <a:tbl>
                  <a:tblPr firstRow="1" bandRow="1">
                    <a:tableStyleId>{5940675A-B579-460E-94D1-54222C63F5DA}</a:tableStyleId>
                  </a:tblPr>
                  <a:tblGrid>
                    <a:gridCol w="945868"/>
                    <a:gridCol w="945868"/>
                    <a:gridCol w="687635"/>
                    <a:gridCol w="1204101"/>
                    <a:gridCol w="945868"/>
                    <a:gridCol w="1111391"/>
                    <a:gridCol w="780345"/>
                    <a:gridCol w="723335"/>
                    <a:gridCol w="1168401"/>
                  </a:tblGrid>
                  <a:tr h="365662">
                    <a:tc gridSpan="9">
                      <a:txBody>
                        <a:bodyPr/>
                        <a:p>
                          <a:pPr algn="ctr"/>
                          <a:r>
                            <a:rPr lang="zh-CN" altLang="en-US" dirty="0"/>
                            <a:t>第二次迭代</a:t>
                          </a:r>
                          <a:endParaRPr lang="zh-CN" altLang="en-US" dirty="0"/>
                        </a:p>
                      </a:txBody>
                      <a:tcPr/>
                    </a:tc>
                    <a:tc hMerge="1">
                      <a:tcPr/>
                    </a:tc>
                    <a:tc hMerge="1">
                      <a:tcPr/>
                    </a:tc>
                    <a:tc hMerge="1">
                      <a:tcPr/>
                    </a:tc>
                    <a:tc hMerge="1">
                      <a:tcPr/>
                    </a:tc>
                    <a:tc hMerge="1">
                      <a:tcPr/>
                    </a:tc>
                    <a:tc hMerge="1">
                      <a:tcPr/>
                    </a:tc>
                    <a:tc hMerge="1">
                      <a:tcPr/>
                    </a:tc>
                    <a:tc hMerge="1">
                      <a:tcPr/>
                    </a:tc>
                  </a:tr>
                  <a:tr h="365760">
                    <a:tc>
                      <a:txBody>
                        <a:bodyPr/>
                        <a:p>
                          <a:pPr algn="ct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2"/>
                        </a:blipFill>
                      </a:tcPr>
                    </a:tc>
                    <a:tc>
                      <a:txBody>
                        <a:bodyPr/>
                        <a:p>
                          <a:pPr algn="ctr"/>
                          <a:endParaRPr lang="zh-CN" altLang="en-US" dirty="0"/>
                        </a:p>
                      </a:txBody>
                      <a:tcPr/>
                    </a:tc>
                  </a:tr>
                  <a:tr h="36576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p>
                          <a:pPr algn="ctr"/>
                          <a:r>
                            <a:rPr lang="zh-CN" altLang="en-US" dirty="0"/>
                            <a:t>右端项</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2"/>
                        </a:blipFill>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17</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rgbClr val="FF0000"/>
                              </a:solidFill>
                            </a:rPr>
                            <a:t>1</a:t>
                          </a:r>
                          <a:endParaRPr lang="zh-CN" altLang="en-US" dirty="0">
                            <a:solidFill>
                              <a:srgbClr val="FF0000"/>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13/3</a:t>
                          </a:r>
                          <a:endParaRPr lang="zh-CN" altLang="en-US" dirty="0"/>
                        </a:p>
                      </a:txBody>
                      <a:tcPr/>
                    </a:tc>
                  </a:tr>
                  <a:tr h="387350">
                    <a:tc>
                      <a:txBody>
                        <a:bodyPr/>
                        <a:p>
                          <a:pPr algn="ctr"/>
                          <a:endParaRPr lang="zh-CN" altLang="en-US" dirty="0"/>
                        </a:p>
                      </a:txBody>
                      <a:tcPr/>
                    </a:tc>
                    <a:tc>
                      <a:txBody>
                        <a:bodyPr/>
                        <a:lstStyle/>
                        <a:p>
                          <a:endParaRPr lang="zh-CN"/>
                        </a:p>
                      </a:txBody>
                      <a:tcPr>
                        <a:blipFill>
                          <a:blip r:embed="rId2"/>
                        </a:blipFill>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sz="1800" i="0" kern="1200" dirty="0">
                              <a:solidFill>
                                <a:schemeClr val="tx1"/>
                              </a:solidFill>
                              <a:latin typeface="+mn-lt"/>
                              <a:ea typeface="+mn-ea"/>
                              <a:cs typeface="+mn-cs"/>
                            </a:rPr>
                            <a:t>1/3</a:t>
                          </a:r>
                          <a:endParaRPr lang="zh-CN" altLang="en-US" dirty="0"/>
                        </a:p>
                      </a:txBody>
                      <a:tcPr/>
                    </a:tc>
                    <a:tc>
                      <a:txBody>
                        <a:bodyPr/>
                        <a:p>
                          <a:pPr algn="ctr"/>
                          <a:r>
                            <a:rPr lang="en-US" altLang="zh-CN" dirty="0"/>
                            <a:t>-1</a:t>
                          </a:r>
                          <a:endParaRPr lang="zh-CN" altLang="en-US" dirty="0"/>
                        </a:p>
                      </a:txBody>
                      <a:tcPr/>
                    </a:tc>
                    <a:tc>
                      <a:txBody>
                        <a:bodyPr/>
                        <a:p>
                          <a:pPr algn="ctr"/>
                          <a:r>
                            <a:rPr lang="en-US" altLang="zh-CN" sz="1800" kern="1200" dirty="0">
                              <a:solidFill>
                                <a:schemeClr val="tx1"/>
                              </a:solidFill>
                              <a:ea typeface="+mn-ea"/>
                              <a:cs typeface="+mn-cs"/>
                            </a:rPr>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bl>
              </a:graphicData>
            </a:graphic>
          </p:graphicFrame>
        </mc:Fallback>
      </mc:AlternateContent>
      <mc:AlternateContent xmlns:mc="http://schemas.openxmlformats.org/markup-compatibility/2006">
        <mc:Choice xmlns:a14="http://schemas.microsoft.com/office/drawing/2010/main" Requires="a14">
          <p:sp>
            <p:nvSpPr>
              <p:cNvPr id="5" name="文本框 4"/>
              <p:cNvSpPr txBox="1"/>
              <p:nvPr/>
            </p:nvSpPr>
            <p:spPr>
              <a:xfrm>
                <a:off x="10424160" y="975360"/>
                <a:ext cx="955040" cy="646331"/>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r>
                        <a:rPr lang="zh-CN" altLang="en-US" i="1">
                          <a:latin typeface="Cambria Math" panose="02040503050406030204" pitchFamily="18" charset="0"/>
                        </a:rPr>
                        <m:t>入基</m:t>
                      </m:r>
                    </m:oMath>
                  </m:oMathPara>
                </a14:m>
                <a:endParaRPr lang="en-US" altLang="zh-CN" dirty="0"/>
              </a:p>
              <a:p>
                <a14:m>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a14:m>
                <a:r>
                  <a:rPr lang="zh-CN" altLang="en-US" dirty="0"/>
                  <a:t>出基</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10424160" y="975360"/>
                <a:ext cx="955040" cy="646331"/>
              </a:xfrm>
              <a:prstGeom prst="rect">
                <a:avLst/>
              </a:prstGeom>
              <a:blipFill rotWithShape="1">
                <a:blip r:embed="rId3"/>
                <a:stretch>
                  <a:fillRect b="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1403349" y="3201034"/>
              <a:ext cx="8512812" cy="2825703"/>
            </p:xfrm>
            <a:graphic>
              <a:graphicData uri="http://schemas.openxmlformats.org/drawingml/2006/table">
                <a:tbl>
                  <a:tblPr firstRow="1" bandRow="1">
                    <a:tableStyleId>{5940675A-B579-460E-94D1-54222C63F5DA}</a:tableStyleId>
                  </a:tblPr>
                  <a:tblGrid>
                    <a:gridCol w="945868"/>
                    <a:gridCol w="945868"/>
                    <a:gridCol w="687635"/>
                    <a:gridCol w="1046480"/>
                    <a:gridCol w="1103489"/>
                    <a:gridCol w="938671"/>
                    <a:gridCol w="772160"/>
                    <a:gridCol w="904240"/>
                    <a:gridCol w="1168401"/>
                  </a:tblGrid>
                  <a:tr h="365662">
                    <a:tc gridSpan="9">
                      <a:txBody>
                        <a:bodyPr/>
                        <a:p>
                          <a:pPr algn="ctr"/>
                          <a:r>
                            <a:rPr lang="zh-CN" altLang="en-US" dirty="0"/>
                            <a:t>第三次迭代</a:t>
                          </a:r>
                          <a:endParaRPr lang="zh-CN" altLang="en-US" dirty="0"/>
                        </a:p>
                      </a:txBody>
                      <a:tcPr/>
                    </a:tc>
                    <a:tc hMerge="1">
                      <a:tcPr/>
                    </a:tc>
                    <a:tc hMerge="1">
                      <a:tcPr/>
                    </a:tc>
                    <a:tc hMerge="1">
                      <a:tcPr/>
                    </a:tc>
                    <a:tc hMerge="1">
                      <a:tcPr/>
                    </a:tc>
                    <a:tc hMerge="1">
                      <a:tcPr/>
                    </a:tc>
                    <a:tc hMerge="1">
                      <a:tcPr/>
                    </a:tc>
                    <a:tc hMerge="1">
                      <a:tcPr/>
                    </a:tc>
                    <a:tc hMerge="1">
                      <a:tcPr/>
                    </a:tc>
                  </a:tr>
                  <a:tr h="365662">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p>
                          <a:pPr algn="ctr"/>
                          <a:endParaRPr lang="zh-CN" altLang="en-US" dirty="0"/>
                        </a:p>
                      </a:txBody>
                      <a:tcPr/>
                    </a:tc>
                  </a:tr>
                  <a:tr h="365662">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6</m:t>
                                    </m:r>
                                  </m:sub>
                                </m:sSub>
                              </m:oMath>
                            </m:oMathPara>
                          </a14:m>
                          <a:endParaRPr lang="zh-CN" altLang="en-US" dirty="0"/>
                        </a:p>
                      </a:txBody>
                      <a:tcPr/>
                    </a:tc>
                    <a:tc>
                      <a:txBody>
                        <a:bodyPr/>
                        <a:p>
                          <a:pPr algn="ctr"/>
                          <a:r>
                            <a:rPr lang="zh-CN" altLang="en-US" dirty="0"/>
                            <a:t>右端项</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chemeClr val="tx1"/>
                              </a:solidFill>
                            </a:rPr>
                            <a:t>2</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4</a:t>
                          </a:r>
                          <a:endParaRPr lang="zh-CN" altLang="en-US" dirty="0"/>
                        </a:p>
                      </a:txBody>
                      <a:tcPr/>
                    </a:tc>
                  </a:tr>
                  <a:tr h="365662">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13/3</a:t>
                          </a:r>
                          <a:endParaRPr lang="zh-CN" altLang="en-US" dirty="0"/>
                        </a:p>
                      </a:txBody>
                      <a:tcPr/>
                    </a:tc>
                  </a:tr>
                  <a:tr h="631143">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r>
                </a:tbl>
              </a:graphicData>
            </a:graphic>
          </p:graphicFrame>
        </mc:Choice>
        <mc:Fallback xmlns="">
          <p:graphicFrame>
            <p:nvGraphicFramePr>
              <p:cNvPr id="6" name="表格 5"/>
              <p:cNvGraphicFramePr>
                <a:graphicFrameLocks noGrp="1"/>
              </p:cNvGraphicFramePr>
              <p:nvPr/>
            </p:nvGraphicFramePr>
            <p:xfrm>
              <a:off x="1403349" y="3201034"/>
              <a:ext cx="8512812" cy="2825703"/>
            </p:xfrm>
            <a:graphic>
              <a:graphicData uri="http://schemas.openxmlformats.org/drawingml/2006/table">
                <a:tbl>
                  <a:tblPr firstRow="1" bandRow="1">
                    <a:tableStyleId>{5940675A-B579-460E-94D1-54222C63F5DA}</a:tableStyleId>
                  </a:tblPr>
                  <a:tblGrid>
                    <a:gridCol w="945868"/>
                    <a:gridCol w="945868"/>
                    <a:gridCol w="687635"/>
                    <a:gridCol w="1046480"/>
                    <a:gridCol w="1103489"/>
                    <a:gridCol w="938671"/>
                    <a:gridCol w="772160"/>
                    <a:gridCol w="904240"/>
                    <a:gridCol w="1168401"/>
                  </a:tblGrid>
                  <a:tr h="365662">
                    <a:tc gridSpan="9">
                      <a:txBody>
                        <a:bodyPr/>
                        <a:p>
                          <a:pPr algn="ctr"/>
                          <a:r>
                            <a:rPr lang="zh-CN" altLang="en-US" dirty="0"/>
                            <a:t>第三次迭代</a:t>
                          </a:r>
                          <a:endParaRPr lang="zh-CN" altLang="en-US" dirty="0"/>
                        </a:p>
                      </a:txBody>
                      <a:tcPr/>
                    </a:tc>
                    <a:tc hMerge="1">
                      <a:tcPr/>
                    </a:tc>
                    <a:tc hMerge="1">
                      <a:tcPr/>
                    </a:tc>
                    <a:tc hMerge="1">
                      <a:tcPr/>
                    </a:tc>
                    <a:tc hMerge="1">
                      <a:tcPr/>
                    </a:tc>
                    <a:tc hMerge="1">
                      <a:tcPr/>
                    </a:tc>
                    <a:tc hMerge="1">
                      <a:tcPr/>
                    </a:tc>
                    <a:tc hMerge="1">
                      <a:tcPr/>
                    </a:tc>
                    <a:tc hMerge="1">
                      <a:tcPr/>
                    </a:tc>
                  </a:tr>
                  <a:tr h="365760">
                    <a:tc>
                      <a:txBody>
                        <a:bodyPr/>
                        <a:p>
                          <a:pPr algn="ctr"/>
                          <a:endParaRPr lang="zh-CN" altLang="en-US" dirty="0"/>
                        </a:p>
                      </a:txBody>
                      <a:tcPr/>
                    </a:tc>
                    <a:tc>
                      <a:txBody>
                        <a:bodyPr/>
                        <a:lstStyle/>
                        <a:p>
                          <a:endParaRPr lang="zh-CN"/>
                        </a:p>
                      </a:txBody>
                      <a:tcPr>
                        <a:blipFill>
                          <a:blip r:embed="rId4"/>
                        </a:blipFill>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lstStyle/>
                        <a:p>
                          <a:endParaRPr lang="zh-CN"/>
                        </a:p>
                      </a:txBody>
                      <a:tcPr>
                        <a:blipFill>
                          <a:blip r:embed="rId4"/>
                        </a:blipFill>
                      </a:tcPr>
                    </a:tc>
                    <a:tc>
                      <a:txBody>
                        <a:bodyPr/>
                        <a:p>
                          <a:pPr algn="ctr"/>
                          <a:endParaRPr lang="zh-CN" altLang="en-US" dirty="0"/>
                        </a:p>
                      </a:txBody>
                      <a:tcPr/>
                    </a:tc>
                  </a:tr>
                  <a:tr h="36576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lstStyle/>
                        <a:p>
                          <a:endParaRPr lang="zh-CN"/>
                        </a:p>
                      </a:txBody>
                      <a:tcPr>
                        <a:blipFill>
                          <a:blip r:embed="rId4"/>
                        </a:blipFill>
                      </a:tcPr>
                    </a:tc>
                    <a:tc>
                      <a:txBody>
                        <a:bodyPr/>
                        <a:p>
                          <a:pPr algn="ctr"/>
                          <a:r>
                            <a:rPr lang="zh-CN" altLang="en-US" dirty="0"/>
                            <a:t>右端项</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4"/>
                        </a:blipFill>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4"/>
                        </a:blipFill>
                      </a:tcPr>
                    </a:tc>
                    <a:tc>
                      <a:txBody>
                        <a:bodyPr/>
                        <a:p>
                          <a:pPr algn="ctr"/>
                          <a:r>
                            <a:rPr lang="en-US" altLang="zh-CN" dirty="0"/>
                            <a:t>0</a:t>
                          </a:r>
                          <a:endParaRPr lang="zh-CN" altLang="en-US" dirty="0"/>
                        </a:p>
                      </a:txBody>
                      <a:tcPr/>
                    </a:tc>
                    <a:tc>
                      <a:txBody>
                        <a:bodyPr/>
                        <a:p>
                          <a:pPr algn="ctr"/>
                          <a:r>
                            <a:rPr lang="en-US" altLang="zh-CN" dirty="0">
                              <a:solidFill>
                                <a:schemeClr val="tx1"/>
                              </a:solidFill>
                            </a:rPr>
                            <a:t>2</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4</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4"/>
                        </a:blipFill>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13/3</a:t>
                          </a:r>
                          <a:endParaRPr lang="zh-CN" altLang="en-US" dirty="0"/>
                        </a:p>
                      </a:txBody>
                      <a:tcPr/>
                    </a:tc>
                  </a:tr>
                  <a:tr h="631190">
                    <a:tc>
                      <a:txBody>
                        <a:bodyPr/>
                        <a:p>
                          <a:pPr algn="ctr"/>
                          <a:endParaRPr lang="zh-CN" altLang="en-US" dirty="0"/>
                        </a:p>
                      </a:txBody>
                      <a:tcPr/>
                    </a:tc>
                    <a:tc>
                      <a:txBody>
                        <a:bodyPr/>
                        <a:lstStyle/>
                        <a:p>
                          <a:endParaRPr lang="zh-CN"/>
                        </a:p>
                      </a:txBody>
                      <a:tcPr>
                        <a:blipFill>
                          <a:blip r:embed="rId4"/>
                        </a:blipFill>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0</a:t>
                          </a:r>
                          <a:endParaRPr lang="zh-CN" altLang="en-US" dirty="0"/>
                        </a:p>
                      </a:txBody>
                      <a:tcPr/>
                    </a:tc>
                  </a:tr>
                </a:tbl>
              </a:graphicData>
            </a:graphic>
          </p:graphicFrame>
        </mc:Fallback>
      </mc:AlternateContent>
      <p:sp>
        <p:nvSpPr>
          <p:cNvPr id="8" name="文本框 7"/>
          <p:cNvSpPr txBox="1"/>
          <p:nvPr/>
        </p:nvSpPr>
        <p:spPr>
          <a:xfrm>
            <a:off x="1503680" y="6018135"/>
            <a:ext cx="8512812" cy="881139"/>
          </a:xfrm>
          <a:prstGeom prst="rect">
            <a:avLst/>
          </a:prstGeom>
          <a:noFill/>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求得最优解                                          ，    最优值为零，此时人工变量为零，所以最优解可以作为原规划问题的最优解。</a:t>
            </a:r>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9" name="对象 8"/>
          <p:cNvGraphicFramePr/>
          <p:nvPr/>
        </p:nvGraphicFramePr>
        <p:xfrm>
          <a:off x="2791142" y="6066130"/>
          <a:ext cx="2868613" cy="396875"/>
        </p:xfrm>
        <a:graphic>
          <a:graphicData uri="http://schemas.openxmlformats.org/presentationml/2006/ole">
            <mc:AlternateContent xmlns:mc="http://schemas.openxmlformats.org/markup-compatibility/2006">
              <mc:Choice xmlns:v="urn:schemas-microsoft-com:vml" Requires="v">
                <p:oleObj spid="_x0000_s3105" name="Equation" r:id="rId5" imgW="38404800" imgH="4876800" progId="Equation.DSMT4">
                  <p:embed/>
                </p:oleObj>
              </mc:Choice>
              <mc:Fallback>
                <p:oleObj name="Equation" r:id="rId5" imgW="38404800" imgH="4876800" progId="Equation.DSMT4">
                  <p:embed/>
                  <p:pic>
                    <p:nvPicPr>
                      <p:cNvPr id="0" name="对象 4"/>
                      <p:cNvPicPr/>
                      <p:nvPr/>
                    </p:nvPicPr>
                    <p:blipFill>
                      <a:blip r:embed="rId6"/>
                      <a:stretch>
                        <a:fillRect/>
                      </a:stretch>
                    </p:blipFill>
                    <p:spPr>
                      <a:xfrm>
                        <a:off x="2791142" y="6066130"/>
                        <a:ext cx="2868613" cy="396875"/>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772160" y="467360"/>
            <a:ext cx="9347200" cy="1435136"/>
          </a:xfrm>
          <a:prstGeom prst="rect">
            <a:avLst/>
          </a:prstGeom>
          <a:noFill/>
        </p:spPr>
        <p:txBody>
          <a:bodyPr wrap="square" rtlCol="0">
            <a:spAutoFit/>
          </a:bodyPr>
          <a:p>
            <a:pPr>
              <a:lnSpc>
                <a:spcPct val="150000"/>
              </a:lnSpc>
            </a:pPr>
            <a:r>
              <a:rPr lang="zh-CN" altLang="en-US" sz="2400" dirty="0"/>
              <a:t>第二阶段</a:t>
            </a:r>
            <a:r>
              <a:rPr lang="zh-CN" altLang="en-US" dirty="0"/>
              <a:t>：</a:t>
            </a:r>
            <a:endParaRPr lang="en-US" altLang="zh-CN" dirty="0"/>
          </a:p>
          <a:p>
            <a:pPr>
              <a:lnSpc>
                <a:spcPct val="150000"/>
              </a:lnSpc>
            </a:pPr>
            <a:r>
              <a:rPr lang="zh-CN" altLang="en-US" dirty="0"/>
              <a:t>    将第一阶段的第三次迭代中的人工变量去掉，并换成原问题目标函数的系数，进行第二阶段的运算</a:t>
            </a:r>
            <a:endParaRPr lang="zh-CN" altLang="en-US" dirty="0"/>
          </a:p>
        </p:txBody>
      </p:sp>
      <mc:AlternateContent xmlns:mc="http://schemas.openxmlformats.org/markup-compatibility/2006" xmlns:a14="http://schemas.microsoft.com/office/drawing/2010/main">
        <mc:Choice Requires="a14">
          <p:graphicFrame>
            <p:nvGraphicFramePr>
              <p:cNvPr id="5" name="表格 5"/>
              <p:cNvGraphicFramePr>
                <a:graphicFrameLocks noGrp="1"/>
              </p:cNvGraphicFramePr>
              <p:nvPr/>
            </p:nvGraphicFramePr>
            <p:xfrm>
              <a:off x="1748788" y="2147547"/>
              <a:ext cx="7852413" cy="2741664"/>
            </p:xfrm>
            <a:graphic>
              <a:graphicData uri="http://schemas.openxmlformats.org/drawingml/2006/table">
                <a:tbl>
                  <a:tblPr firstRow="1" bandRow="1">
                    <a:tableStyleId>{5940675A-B579-460E-94D1-54222C63F5DA}</a:tableStyleId>
                  </a:tblPr>
                  <a:tblGrid>
                    <a:gridCol w="976182"/>
                    <a:gridCol w="976182"/>
                    <a:gridCol w="709672"/>
                    <a:gridCol w="1080018"/>
                    <a:gridCol w="1138854"/>
                    <a:gridCol w="968753"/>
                    <a:gridCol w="796906"/>
                    <a:gridCol w="1205846"/>
                  </a:tblGrid>
                  <a:tr h="351838">
                    <a:tc gridSpan="8">
                      <a:txBody>
                        <a:bodyPr/>
                        <a:p>
                          <a:pPr algn="ctr"/>
                          <a:r>
                            <a:rPr lang="zh-CN" altLang="en-US" dirty="0"/>
                            <a:t>第二阶段</a:t>
                          </a:r>
                          <a:endParaRPr lang="zh-CN" altLang="en-US" dirty="0"/>
                        </a:p>
                      </a:txBody>
                      <a:tcPr/>
                    </a:tc>
                    <a:tc hMerge="1">
                      <a:tcPr/>
                    </a:tc>
                    <a:tc hMerge="1">
                      <a:tcPr/>
                    </a:tc>
                    <a:tc hMerge="1">
                      <a:tcPr/>
                    </a:tc>
                    <a:tc hMerge="1">
                      <a:tcPr/>
                    </a:tc>
                    <a:tc hMerge="1">
                      <a:tcPr/>
                    </a:tc>
                    <a:tc hMerge="1">
                      <a:tcPr/>
                    </a:tc>
                    <a:tc hMerge="1">
                      <a:tcPr/>
                    </a:tc>
                  </a:tr>
                  <a:tr h="351838">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endParaRPr lang="zh-CN" altLang="en-US" dirty="0"/>
                        </a:p>
                      </a:txBody>
                      <a:tcPr/>
                    </a:tc>
                  </a:tr>
                  <a:tr h="351838">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zh-CN" altLang="en-US" dirty="0"/>
                            <a:t>右端项</a:t>
                          </a:r>
                          <a:endParaRPr lang="zh-CN" altLang="en-US" dirty="0"/>
                        </a:p>
                      </a:txBody>
                      <a:tcPr/>
                    </a:tc>
                  </a:tr>
                  <a:tr h="351838">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51838">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rgbClr val="FF0000"/>
                              </a:solidFill>
                            </a:rPr>
                            <a:t>2</a:t>
                          </a:r>
                          <a:endParaRPr lang="zh-CN" altLang="en-US" dirty="0">
                            <a:solidFill>
                              <a:srgbClr val="FF0000"/>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4</a:t>
                          </a:r>
                          <a:endParaRPr lang="zh-CN" altLang="en-US" dirty="0"/>
                        </a:p>
                      </a:txBody>
                      <a:tcPr/>
                    </a:tc>
                  </a:tr>
                  <a:tr h="351838">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4</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547104">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11/3</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7/3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-65/3</a:t>
                          </a:r>
                          <a:endParaRPr lang="zh-CN" altLang="en-US" dirty="0"/>
                        </a:p>
                      </a:txBody>
                      <a:tcPr/>
                    </a:tc>
                  </a:tr>
                </a:tbl>
              </a:graphicData>
            </a:graphic>
          </p:graphicFrame>
        </mc:Choice>
        <mc:Fallback xmlns="">
          <p:graphicFrame>
            <p:nvGraphicFramePr>
              <p:cNvPr id="5" name="表格 5"/>
              <p:cNvGraphicFramePr>
                <a:graphicFrameLocks noGrp="1"/>
              </p:cNvGraphicFramePr>
              <p:nvPr/>
            </p:nvGraphicFramePr>
            <p:xfrm>
              <a:off x="1748788" y="2147547"/>
              <a:ext cx="7852413" cy="2741664"/>
            </p:xfrm>
            <a:graphic>
              <a:graphicData uri="http://schemas.openxmlformats.org/drawingml/2006/table">
                <a:tbl>
                  <a:tblPr firstRow="1" bandRow="1">
                    <a:tableStyleId>{5940675A-B579-460E-94D1-54222C63F5DA}</a:tableStyleId>
                  </a:tblPr>
                  <a:tblGrid>
                    <a:gridCol w="976182"/>
                    <a:gridCol w="976182"/>
                    <a:gridCol w="709672"/>
                    <a:gridCol w="1080018"/>
                    <a:gridCol w="1138854"/>
                    <a:gridCol w="968753"/>
                    <a:gridCol w="796906"/>
                    <a:gridCol w="1205846"/>
                  </a:tblGrid>
                  <a:tr h="351838">
                    <a:tc gridSpan="8">
                      <a:txBody>
                        <a:bodyPr/>
                        <a:p>
                          <a:pPr algn="ctr"/>
                          <a:r>
                            <a:rPr lang="zh-CN" altLang="en-US" dirty="0"/>
                            <a:t>第二阶段</a:t>
                          </a:r>
                          <a:endParaRPr lang="zh-CN" altLang="en-US" dirty="0"/>
                        </a:p>
                      </a:txBody>
                      <a:tcPr/>
                    </a:tc>
                    <a:tc hMerge="1">
                      <a:tcPr/>
                    </a:tc>
                    <a:tc hMerge="1">
                      <a:tcPr/>
                    </a:tc>
                    <a:tc hMerge="1">
                      <a:tcPr/>
                    </a:tc>
                    <a:tc hMerge="1">
                      <a:tcPr/>
                    </a:tc>
                    <a:tc hMerge="1">
                      <a:tcPr/>
                    </a:tc>
                    <a:tc hMerge="1">
                      <a:tcPr/>
                    </a:tc>
                    <a:tc hMerge="1">
                      <a:tcPr/>
                    </a:tc>
                  </a:tr>
                  <a:tr h="365760">
                    <a:tc>
                      <a:txBody>
                        <a:bodyPr/>
                        <a:p>
                          <a:pPr algn="ctr"/>
                          <a:endParaRPr lang="zh-CN" altLang="en-US" dirty="0"/>
                        </a:p>
                      </a:txBody>
                      <a:tcPr/>
                    </a:tc>
                    <a:tc>
                      <a:txBody>
                        <a:bodyPr/>
                        <a:lstStyle/>
                        <a:p>
                          <a:endParaRPr lang="zh-CN"/>
                        </a:p>
                      </a:txBody>
                      <a:tcPr>
                        <a:blipFill>
                          <a:blip r:embed="rId2"/>
                        </a:blipFill>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endParaRPr lang="zh-CN" altLang="en-US" dirty="0"/>
                        </a:p>
                      </a:txBody>
                      <a:tcPr/>
                    </a:tc>
                  </a:tr>
                  <a:tr h="36576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p>
                          <a:pPr algn="ctr"/>
                          <a:r>
                            <a:rPr lang="zh-CN" altLang="en-US" dirty="0"/>
                            <a:t>右端项</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lstStyle/>
                        <a:p>
                          <a:endParaRPr lang="zh-CN"/>
                        </a:p>
                      </a:txBody>
                      <a:tcPr>
                        <a:blipFill>
                          <a:blip r:embed="rId2"/>
                        </a:blipFill>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0</a:t>
                          </a: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solidFill>
                                <a:srgbClr val="FF0000"/>
                              </a:solidFill>
                            </a:rPr>
                            <a:t>2</a:t>
                          </a:r>
                          <a:endParaRPr lang="zh-CN" altLang="en-US" dirty="0">
                            <a:solidFill>
                              <a:srgbClr val="FF0000"/>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4</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4</a:t>
                          </a: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-2/3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13/3</a:t>
                          </a:r>
                          <a:endParaRPr lang="zh-CN" altLang="en-US" dirty="0"/>
                        </a:p>
                      </a:txBody>
                      <a:tcPr/>
                    </a:tc>
                  </a:tr>
                  <a:tr h="547370">
                    <a:tc>
                      <a:txBody>
                        <a:bodyPr/>
                        <a:p>
                          <a:pPr algn="ctr"/>
                          <a:endParaRPr lang="zh-CN" altLang="en-US" dirty="0"/>
                        </a:p>
                      </a:txBody>
                      <a:tcPr/>
                    </a:tc>
                    <a:tc>
                      <a:txBody>
                        <a:bodyPr/>
                        <a:lstStyle/>
                        <a:p>
                          <a:endParaRPr lang="zh-CN"/>
                        </a:p>
                      </a:txBody>
                      <a:tcPr>
                        <a:blipFill>
                          <a:blip r:embed="rId2"/>
                        </a:blipFill>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11/3</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7/3</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-65/3</a:t>
                          </a:r>
                          <a:endParaRPr lang="zh-CN" altLang="en-US" dirty="0"/>
                        </a:p>
                      </a:txBody>
                      <a:tcPr/>
                    </a:tc>
                  </a:tr>
                </a:tbl>
              </a:graphicData>
            </a:graphic>
          </p:graphicFrame>
        </mc:Fallback>
      </mc:AlternateContent>
      <mc:AlternateContent xmlns:mc="http://schemas.openxmlformats.org/markup-compatibility/2006">
        <mc:Choice xmlns:a14="http://schemas.microsoft.com/office/drawing/2010/main" Requires="a14">
          <p:sp>
            <p:nvSpPr>
              <p:cNvPr id="6" name="文本框 5"/>
              <p:cNvSpPr txBox="1"/>
              <p:nvPr/>
            </p:nvSpPr>
            <p:spPr>
              <a:xfrm>
                <a:off x="10271760" y="3195213"/>
                <a:ext cx="955040" cy="646331"/>
              </a:xfrm>
              <a:prstGeom prst="rect">
                <a:avLst/>
              </a:prstGeom>
              <a:noFill/>
            </p:spPr>
            <p:txBody>
              <a:bodyPr wrap="square" rtlCol="0">
                <a:spAutoFit/>
              </a:bodyPr>
              <a:p>
                <a14:m>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a14:m>
                <a:r>
                  <a:rPr lang="zh-CN" altLang="en-US" dirty="0"/>
                  <a:t>入基</a:t>
                </a:r>
                <a:endParaRPr lang="en-US" altLang="zh-CN" dirty="0"/>
              </a:p>
              <a:p>
                <a14:m>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a14:m>
                <a:r>
                  <a:rPr lang="zh-CN" altLang="en-US" dirty="0"/>
                  <a:t>出基</a:t>
                </a:r>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10271760" y="3195213"/>
                <a:ext cx="955040" cy="646331"/>
              </a:xfrm>
              <a:prstGeom prst="rect">
                <a:avLst/>
              </a:prstGeom>
              <a:blipFill rotWithShape="1">
                <a:blip r:embed="rId3"/>
                <a:stretch>
                  <a:fillRect t="-82" b="66"/>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mc:AlternateContent xmlns:mc="http://schemas.openxmlformats.org/markup-compatibility/2006" xmlns:a14="http://schemas.microsoft.com/office/drawing/2010/main">
        <mc:Choice Requires="a14">
          <p:graphicFrame>
            <p:nvGraphicFramePr>
              <p:cNvPr id="4" name="表格 5"/>
              <p:cNvGraphicFramePr>
                <a:graphicFrameLocks noGrp="1"/>
              </p:cNvGraphicFramePr>
              <p:nvPr/>
            </p:nvGraphicFramePr>
            <p:xfrm>
              <a:off x="1758948" y="589280"/>
              <a:ext cx="8370571" cy="2771381"/>
            </p:xfrm>
            <a:graphic>
              <a:graphicData uri="http://schemas.openxmlformats.org/drawingml/2006/table">
                <a:tbl>
                  <a:tblPr firstRow="1" bandRow="1">
                    <a:tableStyleId>{5940675A-B579-460E-94D1-54222C63F5DA}</a:tableStyleId>
                  </a:tblPr>
                  <a:tblGrid>
                    <a:gridCol w="1040597"/>
                    <a:gridCol w="1040597"/>
                    <a:gridCol w="756502"/>
                    <a:gridCol w="1151285"/>
                    <a:gridCol w="1214003"/>
                    <a:gridCol w="1032679"/>
                    <a:gridCol w="849492"/>
                    <a:gridCol w="1285416"/>
                  </a:tblGrid>
                  <a:tr h="334279">
                    <a:tc gridSpan="8">
                      <a:txBody>
                        <a:bodyPr/>
                        <a:p>
                          <a:pPr algn="ctr"/>
                          <a:r>
                            <a:rPr lang="zh-CN" altLang="en-US" dirty="0"/>
                            <a:t>第二阶段</a:t>
                          </a:r>
                          <a:endParaRPr lang="zh-CN" altLang="en-US" dirty="0"/>
                        </a:p>
                      </a:txBody>
                      <a:tcPr/>
                    </a:tc>
                    <a:tc hMerge="1">
                      <a:tcPr/>
                    </a:tc>
                    <a:tc hMerge="1">
                      <a:tcPr/>
                    </a:tc>
                    <a:tc hMerge="1">
                      <a:tcPr/>
                    </a:tc>
                    <a:tc hMerge="1">
                      <a:tcPr/>
                    </a:tc>
                    <a:tc hMerge="1">
                      <a:tcPr/>
                    </a:tc>
                    <a:tc hMerge="1">
                      <a:tcPr/>
                    </a:tc>
                    <a:tc hMerge="1">
                      <a:tcPr/>
                    </a:tc>
                  </a:tr>
                  <a:tr h="334279">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tx1"/>
                                    </a:solidFill>
                                    <a:latin typeface="Cambria Math" panose="02040503050406030204" pitchFamily="18" charset="0"/>
                                    <a:ea typeface="+mn-ea"/>
                                    <a:cs typeface="+mn-cs"/>
                                  </a:rPr>
                                  <m:t>𝑐</m:t>
                                </m:r>
                              </m:oMath>
                            </m:oMathPara>
                          </a14:m>
                          <a:endParaRPr lang="zh-CN" altLang="en-US" dirty="0"/>
                        </a:p>
                      </a:txBody>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endParaRPr lang="zh-CN" altLang="en-US" dirty="0"/>
                        </a:p>
                      </a:txBody>
                      <a:tcPr/>
                    </a:tc>
                  </a:tr>
                  <a:tr h="334279">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4</m:t>
                                    </m:r>
                                  </m:sub>
                                </m:sSub>
                              </m:oMath>
                            </m:oMathPara>
                          </a14:m>
                          <a:endParaRPr lang="zh-CN" altLang="en-US" dirty="0"/>
                        </a:p>
                      </a:txBody>
                      <a:tcPr/>
                    </a:tc>
                    <a:tc>
                      <a:txBody>
                        <a:bodyPr/>
                        <a:p>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5</m:t>
                                    </m:r>
                                  </m:sub>
                                </m:sSub>
                              </m:oMath>
                            </m:oMathPara>
                          </a14:m>
                          <a:endParaRPr lang="zh-CN" altLang="en-US" dirty="0"/>
                        </a:p>
                      </a:txBody>
                      <a:tcPr/>
                    </a:tc>
                    <a:tc>
                      <a:txBody>
                        <a:bodyPr/>
                        <a:p>
                          <a:pPr algn="ctr"/>
                          <a:r>
                            <a:rPr lang="zh-CN" altLang="en-US" dirty="0"/>
                            <a:t>右端项</a:t>
                          </a:r>
                          <a:endParaRPr lang="zh-CN" altLang="en-US" dirty="0"/>
                        </a:p>
                      </a:txBody>
                      <a:tcPr/>
                    </a:tc>
                  </a:tr>
                  <a:tr h="334279">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1</m:t>
                                    </m:r>
                                  </m:sub>
                                </m:sSub>
                              </m:oMath>
                            </m:oMathPara>
                          </a14:m>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3</a:t>
                          </a:r>
                          <a:endParaRPr lang="zh-CN" altLang="en-US" dirty="0"/>
                        </a:p>
                      </a:txBody>
                      <a:tcPr/>
                    </a:tc>
                  </a:tr>
                  <a:tr h="334279">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3</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2</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1/2</a:t>
                          </a:r>
                          <a:endParaRPr lang="zh-CN" altLang="en-US" dirty="0"/>
                        </a:p>
                      </a:txBody>
                      <a:tcPr/>
                    </a:tc>
                    <a:tc>
                      <a:txBody>
                        <a:bodyPr/>
                        <a:p>
                          <a:pPr algn="ctr"/>
                          <a:r>
                            <a:rPr lang="en-US" altLang="zh-CN" dirty="0"/>
                            <a:t>2</a:t>
                          </a:r>
                          <a:endParaRPr lang="zh-CN" altLang="en-US" dirty="0"/>
                        </a:p>
                      </a:txBody>
                      <a:tcPr/>
                    </a:tc>
                  </a:tr>
                  <a:tr h="334279">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4</a:t>
                          </a: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𝑥</m:t>
                                    </m:r>
                                  </m:e>
                                  <m:sub>
                                    <m:r>
                                      <a:rPr lang="zh-CN" altLang="en-US" sz="1800" i="0" kern="1200">
                                        <a:solidFill>
                                          <a:schemeClr val="tx1"/>
                                        </a:solidFill>
                                        <a:latin typeface="Cambria Math" panose="02040503050406030204" pitchFamily="18" charset="0"/>
                                        <a:ea typeface="+mn-ea"/>
                                        <a:cs typeface="+mn-cs"/>
                                      </a:rPr>
                                      <m:t>3</m:t>
                                    </m:r>
                                  </m:sub>
                                </m:sSub>
                              </m:oMath>
                            </m:oMathPara>
                          </a14:m>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-1/3</a:t>
                          </a:r>
                          <a:endParaRPr lang="zh-CN" altLang="en-US" dirty="0"/>
                        </a:p>
                      </a:txBody>
                      <a:tcPr/>
                    </a:tc>
                    <a:tc>
                      <a:txBody>
                        <a:bodyPr/>
                        <a:p>
                          <a:pPr algn="ctr"/>
                          <a:r>
                            <a:rPr lang="en-US" altLang="zh-CN" dirty="0"/>
                            <a:t>1/6</a:t>
                          </a:r>
                          <a:endParaRPr lang="zh-CN" altLang="en-US" dirty="0"/>
                        </a:p>
                      </a:txBody>
                      <a:tcPr/>
                    </a:tc>
                    <a:tc>
                      <a:txBody>
                        <a:bodyPr/>
                        <a:p>
                          <a:pPr algn="ctr"/>
                          <a:r>
                            <a:rPr lang="en-US" altLang="zh-CN" dirty="0"/>
                            <a:t>5</a:t>
                          </a:r>
                          <a:endParaRPr lang="zh-CN" altLang="en-US" dirty="0"/>
                        </a:p>
                      </a:txBody>
                      <a:tcPr/>
                    </a:tc>
                  </a:tr>
                  <a:tr h="576821">
                    <a:tc>
                      <a:txBody>
                        <a:bodyPr/>
                        <a:p>
                          <a:pPr algn="ctr"/>
                          <a:endParaRPr lang="zh-CN" altLang="en-US" dirty="0"/>
                        </a:p>
                      </a:txBody>
                      <a:tcPr/>
                    </a:tc>
                    <a:tc>
                      <a:txBody>
                        <a:bodyPr/>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检验数</m:t>
                                </m:r>
                              </m:oMath>
                            </m:oMathPara>
                          </a14:m>
                          <a:endParaRPr lang="zh-CN" altLang="en-US" dirty="0"/>
                        </a:p>
                      </a:txBody>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-4/3</a:t>
                          </a:r>
                          <a:endParaRPr lang="zh-CN" altLang="en-US" dirty="0"/>
                        </a:p>
                      </a:txBody>
                      <a:tcPr/>
                    </a:tc>
                    <a:tc>
                      <a:txBody>
                        <a:bodyPr/>
                        <a:p>
                          <a:pPr algn="ctr"/>
                          <a:r>
                            <a:rPr lang="en-US" altLang="zh-CN" dirty="0"/>
                            <a:t>-11/6</a:t>
                          </a:r>
                          <a:endParaRPr lang="zh-CN" altLang="en-US" dirty="0"/>
                        </a:p>
                      </a:txBody>
                      <a:tcPr/>
                    </a:tc>
                    <a:tc>
                      <a:txBody>
                        <a:bodyPr/>
                        <a:p>
                          <a:pPr algn="ctr"/>
                          <a:r>
                            <a:rPr lang="en-US" altLang="zh-CN" dirty="0"/>
                            <a:t>-29</a:t>
                          </a:r>
                          <a:endParaRPr lang="zh-CN" altLang="en-US" dirty="0"/>
                        </a:p>
                      </a:txBody>
                      <a:tcPr/>
                    </a:tc>
                  </a:tr>
                </a:tbl>
              </a:graphicData>
            </a:graphic>
          </p:graphicFrame>
        </mc:Choice>
        <mc:Fallback xmlns="">
          <p:graphicFrame>
            <p:nvGraphicFramePr>
              <p:cNvPr id="4" name="表格 5"/>
              <p:cNvGraphicFramePr>
                <a:graphicFrameLocks noGrp="1"/>
              </p:cNvGraphicFramePr>
              <p:nvPr/>
            </p:nvGraphicFramePr>
            <p:xfrm>
              <a:off x="1758948" y="589280"/>
              <a:ext cx="8370571" cy="2771381"/>
            </p:xfrm>
            <a:graphic>
              <a:graphicData uri="http://schemas.openxmlformats.org/drawingml/2006/table">
                <a:tbl>
                  <a:tblPr firstRow="1" bandRow="1">
                    <a:tableStyleId>{5940675A-B579-460E-94D1-54222C63F5DA}</a:tableStyleId>
                  </a:tblPr>
                  <a:tblGrid>
                    <a:gridCol w="1040597"/>
                    <a:gridCol w="1040597"/>
                    <a:gridCol w="756502"/>
                    <a:gridCol w="1151285"/>
                    <a:gridCol w="1214003"/>
                    <a:gridCol w="1032679"/>
                    <a:gridCol w="849492"/>
                    <a:gridCol w="1285416"/>
                  </a:tblGrid>
                  <a:tr h="334279">
                    <a:tc gridSpan="8">
                      <a:txBody>
                        <a:bodyPr/>
                        <a:p>
                          <a:pPr algn="ctr"/>
                          <a:r>
                            <a:rPr lang="zh-CN" altLang="en-US" dirty="0"/>
                            <a:t>第二阶段</a:t>
                          </a:r>
                          <a:endParaRPr lang="zh-CN" altLang="en-US" dirty="0"/>
                        </a:p>
                      </a:txBody>
                      <a:tcPr/>
                    </a:tc>
                    <a:tc hMerge="1">
                      <a:tcPr/>
                    </a:tc>
                    <a:tc hMerge="1">
                      <a:tcPr/>
                    </a:tc>
                    <a:tc hMerge="1">
                      <a:tcPr/>
                    </a:tc>
                    <a:tc hMerge="1">
                      <a:tcPr/>
                    </a:tc>
                    <a:tc hMerge="1">
                      <a:tcPr/>
                    </a:tc>
                    <a:tc hMerge="1">
                      <a:tcPr/>
                    </a:tc>
                    <a:tc hMerge="1">
                      <a:tcPr/>
                    </a:tc>
                  </a:tr>
                  <a:tr h="365760">
                    <a:tc>
                      <a:txBody>
                        <a:bodyPr/>
                        <a:p>
                          <a:pPr algn="ctr"/>
                          <a:endParaRPr lang="zh-CN" altLang="en-US" dirty="0"/>
                        </a:p>
                      </a:txBody>
                      <a:tcPr/>
                    </a:tc>
                    <a:tc>
                      <a:txBody>
                        <a:bodyPr/>
                        <a:lstStyle/>
                        <a:p>
                          <a:endParaRPr lang="zh-CN"/>
                        </a:p>
                      </a:txBody>
                      <a:tcPr>
                        <a:blipFill>
                          <a:blip r:embed="rId2"/>
                        </a:blipFill>
                      </a:tcPr>
                    </a:tc>
                    <a:tc>
                      <a:txBody>
                        <a:bodyPr/>
                        <a:p>
                          <a:pPr algn="ctr"/>
                          <a:r>
                            <a:rPr lang="en-US" altLang="zh-CN" dirty="0"/>
                            <a:t>1</a:t>
                          </a:r>
                          <a:endParaRPr lang="zh-CN" altLang="en-US" dirty="0"/>
                        </a:p>
                      </a:txBody>
                      <a:tcPr/>
                    </a:tc>
                    <a:tc>
                      <a:txBody>
                        <a:bodyPr/>
                        <a:p>
                          <a:pPr algn="ctr"/>
                          <a:r>
                            <a:rPr lang="en-US" altLang="zh-CN" dirty="0"/>
                            <a:t>3</a:t>
                          </a:r>
                          <a:endParaRPr lang="zh-CN" altLang="en-US" dirty="0"/>
                        </a:p>
                      </a:txBody>
                      <a:tcPr/>
                    </a:tc>
                    <a:tc>
                      <a:txBody>
                        <a:bodyPr/>
                        <a:p>
                          <a:pPr algn="ctr"/>
                          <a:r>
                            <a:rPr lang="en-US" altLang="zh-CN" dirty="0"/>
                            <a:t>4</a:t>
                          </a:r>
                          <a:endParaRPr lang="zh-CN" altLang="en-US" dirty="0"/>
                        </a:p>
                      </a:txBody>
                      <a:tcPr/>
                    </a:tc>
                    <a:tc>
                      <a:txBody>
                        <a:bodyPr/>
                        <a:p>
                          <a:pPr algn="ctr"/>
                          <a:r>
                            <a:rPr lang="en-US" altLang="zh-CN" sz="1800" kern="1200" dirty="0">
                              <a:solidFill>
                                <a:schemeClr val="tx1"/>
                              </a:solidFill>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endParaRPr lang="zh-CN" altLang="en-US" dirty="0"/>
                        </a:p>
                      </a:txBody>
                      <a:tcPr/>
                    </a:tc>
                  </a:tr>
                  <a:tr h="365760">
                    <a:tc>
                      <a:txBody>
                        <a:bodyPr/>
                        <a:p>
                          <a:endParaRPr lang="zh-CN" altLang="en-US" dirty="0"/>
                        </a:p>
                      </a:txBody>
                      <a:tcPr/>
                    </a:tc>
                    <a:tc>
                      <a:txBody>
                        <a:bodyPr/>
                        <a:p>
                          <a:r>
                            <a:rPr lang="zh-CN" altLang="en-US" sz="1800" kern="1200" dirty="0">
                              <a:solidFill>
                                <a:schemeClr val="tx1"/>
                              </a:solidFill>
                              <a:ea typeface="+mn-ea"/>
                              <a:cs typeface="+mn-cs"/>
                            </a:rPr>
                            <a:t>基变量</a:t>
                          </a:r>
                          <a:endParaRPr lang="zh-CN" altLang="en-US" dirty="0"/>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p>
                          <a:pPr algn="ctr"/>
                          <a:r>
                            <a:rPr lang="zh-CN" altLang="en-US" dirty="0"/>
                            <a:t>右端项</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1</a:t>
                          </a:r>
                          <a:endParaRPr lang="zh-CN" altLang="en-US" dirty="0"/>
                        </a:p>
                      </a:txBody>
                      <a:tcPr/>
                    </a:tc>
                    <a:tc>
                      <a:txBody>
                        <a:bodyPr/>
                        <a:lstStyle/>
                        <a:p>
                          <a:endParaRPr lang="zh-CN"/>
                        </a:p>
                      </a:txBody>
                      <a:tcPr>
                        <a:blipFill>
                          <a:blip r:embed="rId2"/>
                        </a:blipFill>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-1/3</a:t>
                          </a:r>
                          <a:endParaRPr lang="zh-CN" altLang="en-US" dirty="0"/>
                        </a:p>
                      </a:txBody>
                      <a:tcPr/>
                    </a:tc>
                    <a:tc>
                      <a:txBody>
                        <a:bodyPr/>
                        <a:p>
                          <a:pPr algn="ctr"/>
                          <a:r>
                            <a:rPr lang="en-US" altLang="zh-CN" dirty="0"/>
                            <a:t>3</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3</a:t>
                          </a: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0</a:t>
                          </a:r>
                          <a:endParaRPr lang="zh-CN" altLang="en-US" dirty="0"/>
                        </a:p>
                      </a:txBody>
                      <a:tcPr/>
                    </a:tc>
                    <a:tc>
                      <a:txBody>
                        <a:bodyPr/>
                        <a:p>
                          <a:pPr algn="ctr"/>
                          <a:r>
                            <a:rPr lang="en-US" altLang="zh-CN" dirty="0"/>
                            <a:t>1</a:t>
                          </a:r>
                          <a:endParaRPr lang="zh-CN" altLang="en-US" dirty="0"/>
                        </a:p>
                      </a:txBody>
                      <a:tcPr/>
                    </a:tc>
                    <a:tc>
                      <a:txBody>
                        <a:bodyPr/>
                        <a:p>
                          <a:pPr algn="ctr"/>
                          <a:r>
                            <a:rPr lang="en-US" altLang="zh-CN" dirty="0"/>
                            <a:t>1/2</a:t>
                          </a:r>
                          <a:endParaRPr lang="zh-CN" altLang="en-US" dirty="0"/>
                        </a:p>
                      </a:txBody>
                      <a:tcPr/>
                    </a:tc>
                    <a:tc>
                      <a:txBody>
                        <a:bodyPr/>
                        <a:p>
                          <a:pPr algn="ctr"/>
                          <a:r>
                            <a:rPr lang="en-US" altLang="zh-CN" dirty="0"/>
                            <a:t>2</a:t>
                          </a:r>
                          <a:endParaRPr lang="zh-CN" altLang="en-US" dirty="0"/>
                        </a:p>
                      </a:txBody>
                      <a:tcPr/>
                    </a:tc>
                  </a:tr>
                  <a:tr h="36576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tx1"/>
                              </a:solidFill>
                              <a:ea typeface="+mn-ea"/>
                              <a:cs typeface="+mn-cs"/>
                            </a:rPr>
                            <a:t>4</a:t>
                          </a:r>
                          <a:endParaRPr lang="zh-CN" altLang="en-US" dirty="0"/>
                        </a:p>
                      </a:txBody>
                      <a:tcPr/>
                    </a:tc>
                    <a:tc>
                      <a:txBody>
                        <a:bodyPr/>
                        <a:lstStyle/>
                        <a:p>
                          <a:endParaRPr lang="zh-CN"/>
                        </a:p>
                      </a:txBody>
                      <a:tcPr>
                        <a:blipFill>
                          <a:blip r:embed="rId2"/>
                        </a:blipFill>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solidFill>
                                <a:schemeClr val="tx1"/>
                              </a:solidFill>
                            </a:rPr>
                            <a:t>1</a:t>
                          </a:r>
                          <a:endParaRPr lang="zh-CN" altLang="en-US" dirty="0">
                            <a:solidFill>
                              <a:schemeClr val="tx1"/>
                            </a:solidFill>
                          </a:endParaRPr>
                        </a:p>
                      </a:txBody>
                      <a:tcPr/>
                    </a:tc>
                    <a:tc>
                      <a:txBody>
                        <a:bodyPr/>
                        <a:p>
                          <a:pPr algn="ctr"/>
                          <a:r>
                            <a:rPr lang="en-US" altLang="zh-CN" dirty="0"/>
                            <a:t>-1/3</a:t>
                          </a:r>
                          <a:endParaRPr lang="zh-CN" altLang="en-US" dirty="0"/>
                        </a:p>
                      </a:txBody>
                      <a:tcPr/>
                    </a:tc>
                    <a:tc>
                      <a:txBody>
                        <a:bodyPr/>
                        <a:p>
                          <a:pPr algn="ctr"/>
                          <a:r>
                            <a:rPr lang="en-US" altLang="zh-CN" dirty="0"/>
                            <a:t>1/6</a:t>
                          </a:r>
                          <a:endParaRPr lang="zh-CN" altLang="en-US" dirty="0"/>
                        </a:p>
                      </a:txBody>
                      <a:tcPr/>
                    </a:tc>
                    <a:tc>
                      <a:txBody>
                        <a:bodyPr/>
                        <a:p>
                          <a:pPr algn="ctr"/>
                          <a:r>
                            <a:rPr lang="en-US" altLang="zh-CN" dirty="0"/>
                            <a:t>5</a:t>
                          </a:r>
                          <a:endParaRPr lang="zh-CN" altLang="en-US" dirty="0"/>
                        </a:p>
                      </a:txBody>
                      <a:tcPr/>
                    </a:tc>
                  </a:tr>
                  <a:tr h="576580">
                    <a:tc>
                      <a:txBody>
                        <a:bodyPr/>
                        <a:p>
                          <a:pPr algn="ctr"/>
                          <a:endParaRPr lang="zh-CN" altLang="en-US" dirty="0"/>
                        </a:p>
                      </a:txBody>
                      <a:tcPr/>
                    </a:tc>
                    <a:tc>
                      <a:txBody>
                        <a:bodyPr/>
                        <a:lstStyle/>
                        <a:p>
                          <a:endParaRPr lang="zh-CN"/>
                        </a:p>
                      </a:txBody>
                      <a:tcPr>
                        <a:blipFill>
                          <a:blip r:embed="rId2"/>
                        </a:blipFill>
                      </a:tcPr>
                    </a:tc>
                    <a:tc>
                      <a:txBody>
                        <a:bodyPr/>
                        <a:p>
                          <a:pPr algn="ctr"/>
                          <a:r>
                            <a:rPr lang="en-US" altLang="zh-CN" sz="1800" i="0" kern="1200" dirty="0">
                              <a:solidFill>
                                <a:schemeClr val="tx1"/>
                              </a:solidFill>
                              <a:latin typeface="+mn-lt"/>
                              <a:ea typeface="+mn-ea"/>
                              <a:cs typeface="+mn-cs"/>
                            </a:rPr>
                            <a:t>0</a:t>
                          </a:r>
                          <a:endParaRPr lang="zh-CN" altLang="en-US" dirty="0"/>
                        </a:p>
                      </a:txBody>
                      <a:tcPr/>
                    </a:tc>
                    <a:tc>
                      <a:txBody>
                        <a:bodyPr/>
                        <a:p>
                          <a:pPr algn="ctr"/>
                          <a:r>
                            <a:rPr lang="en-US" altLang="zh-CN" dirty="0"/>
                            <a:t>0</a:t>
                          </a:r>
                          <a:endParaRPr lang="zh-CN" altLang="en-US" dirty="0"/>
                        </a:p>
                      </a:txBody>
                      <a:tcPr/>
                    </a:tc>
                    <a:tc>
                      <a:txBody>
                        <a:bodyPr/>
                        <a:p>
                          <a:pPr algn="ctr"/>
                          <a:r>
                            <a:rPr lang="en-US" altLang="zh-CN" dirty="0"/>
                            <a:t>0</a:t>
                          </a:r>
                          <a:endParaRPr lang="zh-CN" altLang="en-US" dirty="0"/>
                        </a:p>
                      </a:txBody>
                      <a:tcPr/>
                    </a:tc>
                    <a:tc>
                      <a:txBody>
                        <a:bodyPr/>
                        <a:p>
                          <a:pPr algn="ctr"/>
                          <a:r>
                            <a:rPr lang="en-US" altLang="zh-CN" sz="1800" kern="1200" dirty="0">
                              <a:solidFill>
                                <a:schemeClr val="tx1"/>
                              </a:solidFill>
                              <a:ea typeface="+mn-ea"/>
                              <a:cs typeface="+mn-cs"/>
                            </a:rPr>
                            <a:t>-4/3</a:t>
                          </a:r>
                          <a:endParaRPr lang="zh-CN" altLang="en-US" dirty="0"/>
                        </a:p>
                      </a:txBody>
                      <a:tcPr/>
                    </a:tc>
                    <a:tc>
                      <a:txBody>
                        <a:bodyPr/>
                        <a:p>
                          <a:pPr algn="ctr"/>
                          <a:r>
                            <a:rPr lang="en-US" altLang="zh-CN" dirty="0"/>
                            <a:t>-11/6</a:t>
                          </a:r>
                          <a:endParaRPr lang="zh-CN" altLang="en-US" dirty="0"/>
                        </a:p>
                      </a:txBody>
                      <a:tcPr/>
                    </a:tc>
                    <a:tc>
                      <a:txBody>
                        <a:bodyPr/>
                        <a:p>
                          <a:pPr algn="ctr"/>
                          <a:r>
                            <a:rPr lang="en-US" altLang="zh-CN" dirty="0"/>
                            <a:t>-29</a:t>
                          </a:r>
                          <a:endParaRPr lang="zh-CN" altLang="en-US" dirty="0"/>
                        </a:p>
                      </a:txBody>
                      <a:tcPr/>
                    </a:tc>
                  </a:tr>
                </a:tbl>
              </a:graphicData>
            </a:graphic>
          </p:graphicFrame>
        </mc:Fallback>
      </mc:AlternateContent>
      <p:sp>
        <p:nvSpPr>
          <p:cNvPr id="5" name="文本框 4"/>
          <p:cNvSpPr txBox="1"/>
          <p:nvPr/>
        </p:nvSpPr>
        <p:spPr>
          <a:xfrm>
            <a:off x="2346960" y="3762494"/>
            <a:ext cx="6096000" cy="369332"/>
          </a:xfrm>
          <a:prstGeom prst="rect">
            <a:avLst/>
          </a:prstGeom>
          <a:noFill/>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最优解</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，最优目标函数值</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graphicFrame>
        <p:nvGraphicFramePr>
          <p:cNvPr id="6" name="对象 5"/>
          <p:cNvGraphicFramePr/>
          <p:nvPr/>
        </p:nvGraphicFramePr>
        <p:xfrm>
          <a:off x="3082290" y="3762494"/>
          <a:ext cx="2048510" cy="396240"/>
        </p:xfrm>
        <a:graphic>
          <a:graphicData uri="http://schemas.openxmlformats.org/presentationml/2006/ole">
            <mc:AlternateContent xmlns:mc="http://schemas.openxmlformats.org/markup-compatibility/2006">
              <mc:Choice xmlns:v="urn:schemas-microsoft-com:vml" Requires="v">
                <p:oleObj spid="_x0000_s3105" name="Equation" r:id="rId3" imgW="27432000" imgH="4876800" progId="Equation.DSMT4">
                  <p:embed/>
                </p:oleObj>
              </mc:Choice>
              <mc:Fallback>
                <p:oleObj name="Equation" r:id="rId3" imgW="27432000" imgH="4876800" progId="Equation.DSMT4">
                  <p:embed/>
                  <p:pic>
                    <p:nvPicPr>
                      <p:cNvPr id="0" name="对象 4"/>
                      <p:cNvPicPr/>
                      <p:nvPr/>
                    </p:nvPicPr>
                    <p:blipFill>
                      <a:blip r:embed="rId4"/>
                      <a:stretch>
                        <a:fillRect/>
                      </a:stretch>
                    </p:blipFill>
                    <p:spPr>
                      <a:xfrm>
                        <a:off x="3082290" y="3762494"/>
                        <a:ext cx="2048510" cy="396240"/>
                      </a:xfrm>
                      <a:prstGeom prst="rect">
                        <a:avLst/>
                      </a:prstGeom>
                    </p:spPr>
                  </p:pic>
                </p:oleObj>
              </mc:Fallback>
            </mc:AlternateContent>
          </a:graphicData>
        </a:graphic>
      </p:graphicFrame>
      <p:graphicFrame>
        <p:nvGraphicFramePr>
          <p:cNvPr id="7" name="对象 6"/>
          <p:cNvGraphicFramePr/>
          <p:nvPr/>
        </p:nvGraphicFramePr>
        <p:xfrm>
          <a:off x="7061202" y="3793807"/>
          <a:ext cx="726440" cy="306705"/>
        </p:xfrm>
        <a:graphic>
          <a:graphicData uri="http://schemas.openxmlformats.org/presentationml/2006/ole">
            <mc:AlternateContent xmlns:mc="http://schemas.openxmlformats.org/markup-compatibility/2006">
              <mc:Choice xmlns:v="urn:schemas-microsoft-com:vml" Requires="v">
                <p:oleObj spid="_x0000_s8" name="Equation" r:id="rId5" imgW="10363200" imgH="4267200" progId="Equation.DSMT4">
                  <p:embed/>
                </p:oleObj>
              </mc:Choice>
              <mc:Fallback>
                <p:oleObj name="Equation" r:id="rId5" imgW="10363200" imgH="4267200" progId="Equation.DSMT4">
                  <p:embed/>
                  <p:pic>
                    <p:nvPicPr>
                      <p:cNvPr id="0" name="对象 6"/>
                      <p:cNvPicPr/>
                      <p:nvPr/>
                    </p:nvPicPr>
                    <p:blipFill>
                      <a:blip r:embed="rId6"/>
                      <a:stretch>
                        <a:fillRect/>
                      </a:stretch>
                    </p:blipFill>
                    <p:spPr>
                      <a:xfrm>
                        <a:off x="7061202" y="3793807"/>
                        <a:ext cx="726440" cy="306705"/>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789998" y="1870480"/>
            <a:ext cx="4612004" cy="3117040"/>
          </a:xfrm>
        </p:spPr>
        <p:txBody>
          <a:bodyPr>
            <a:normAutofit/>
          </a:bodyPr>
          <a:lstStyle/>
          <a:p>
            <a:r>
              <a:rPr lang="en-US" altLang="zh-CN" sz="8800" b="1" dirty="0">
                <a:solidFill>
                  <a:schemeClr val="tx1"/>
                </a:solidFill>
                <a:latin typeface="Yu Gothic UI Semibold" panose="020B0700000000000000" pitchFamily="34" charset="-128"/>
                <a:ea typeface="Yu Gothic UI Semibold" panose="020B0700000000000000" pitchFamily="34" charset="-128"/>
              </a:rPr>
              <a:t>THANKS</a:t>
            </a:r>
            <a:endParaRPr lang="zh-CN" altLang="en-US" sz="8800" b="1" dirty="0">
              <a:solidFill>
                <a:schemeClr val="tx1"/>
              </a:solidFill>
              <a:latin typeface="Yu Gothic UI Semibold" panose="020B0700000000000000" pitchFamily="34" charset="-128"/>
              <a:ea typeface="Yu Gothic UI Semibold" panose="020B0700000000000000"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内容占位符 2"/>
          <p:cNvSpPr txBox="1"/>
          <p:nvPr/>
        </p:nvSpPr>
        <p:spPr>
          <a:xfrm>
            <a:off x="2896393" y="930499"/>
            <a:ext cx="3524252" cy="19439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Clr>
                <a:srgbClr val="353535"/>
              </a:buClr>
              <a:buFont typeface="Wingdings 3" panose="05040102010807070707" charset="2"/>
              <a:buNone/>
            </a:pPr>
            <a:r>
              <a:rPr lang="zh-CN" altLang="en-US" sz="2400" dirty="0">
                <a:solidFill>
                  <a:prstClr val="black">
                    <a:lumMod val="75000"/>
                    <a:lumOff val="25000"/>
                  </a:prstClr>
                </a:solidFill>
                <a:latin typeface="宋体" panose="02010600030101010101" pitchFamily="2" charset="-122"/>
                <a:ea typeface="宋体" panose="02010600030101010101" pitchFamily="2" charset="-122"/>
              </a:rPr>
              <a:t>问题：线性规划问题化为标准形时若约束条件的系数矩阵中不存在单位矩阵，如何构造初始可行基？</a:t>
            </a:r>
            <a:endParaRPr lang="zh-CN" altLang="en-US" sz="2400" dirty="0">
              <a:solidFill>
                <a:prstClr val="black">
                  <a:lumMod val="75000"/>
                  <a:lumOff val="25000"/>
                </a:prstClr>
              </a:solidFill>
              <a:latin typeface="宋体" panose="02010600030101010101" pitchFamily="2" charset="-122"/>
              <a:ea typeface="宋体" panose="02010600030101010101" pitchFamily="2" charset="-122"/>
            </a:endParaRPr>
          </a:p>
        </p:txBody>
      </p:sp>
      <p:sp>
        <p:nvSpPr>
          <p:cNvPr id="3" name="思想气泡: 云 2"/>
          <p:cNvSpPr/>
          <p:nvPr/>
        </p:nvSpPr>
        <p:spPr>
          <a:xfrm>
            <a:off x="1401763" y="533400"/>
            <a:ext cx="5675312" cy="2895600"/>
          </a:xfrm>
          <a:prstGeom prst="cloudCallout">
            <a:avLst/>
          </a:prstGeom>
          <a:noFill/>
          <a:ln w="15875" cap="rnd" cmpd="sng" algn="ctr">
            <a:solidFill>
              <a:srgbClr val="35353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
        <p:nvSpPr>
          <p:cNvPr id="4" name="文本框 3"/>
          <p:cNvSpPr txBox="1"/>
          <p:nvPr/>
        </p:nvSpPr>
        <p:spPr>
          <a:xfrm>
            <a:off x="2711055" y="4102444"/>
            <a:ext cx="7419180"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对于这类难于确定初始基本可行解的线性规划问题通常的做法是引入所谓的人工变量形成明确具有初始基本可行解的线性规划，再用两阶段法或者大</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法求解。</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714500" y="1167581"/>
                <a:ext cx="9991271" cy="5121402"/>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    设</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中不包含</a:t>
                </a:r>
                <a:r>
                  <a:rPr lang="en-US" altLang="zh-CN" sz="2000" dirty="0">
                    <a:latin typeface="宋体" panose="02010600030101010101" pitchFamily="2" charset="-122"/>
                    <a:ea typeface="宋体" panose="02010600030101010101" pitchFamily="2" charset="-122"/>
                  </a:rPr>
                  <a:t>M</a:t>
                </a:r>
                <a:r>
                  <a:rPr lang="zh-CN" altLang="en-US" sz="2000" dirty="0">
                    <a:latin typeface="宋体" panose="02010600030101010101" pitchFamily="2" charset="-122"/>
                    <a:ea typeface="宋体" panose="02010600030101010101" pitchFamily="2" charset="-122"/>
                  </a:rPr>
                  <a:t>阶单位矩阵，为使约束方程的系数矩阵中含有</a:t>
                </a:r>
                <a:r>
                  <a:rPr lang="en-US" altLang="zh-CN" sz="2000" dirty="0">
                    <a:latin typeface="宋体" panose="02010600030101010101" pitchFamily="2" charset="-122"/>
                    <a:ea typeface="宋体" panose="02010600030101010101" pitchFamily="2" charset="-122"/>
                  </a:rPr>
                  <a:t>m</a:t>
                </a:r>
                <a:r>
                  <a:rPr lang="zh-CN" altLang="en-US" sz="2000" dirty="0">
                    <a:latin typeface="宋体" panose="02010600030101010101" pitchFamily="2" charset="-122"/>
                    <a:ea typeface="宋体" panose="02010600030101010101" pitchFamily="2" charset="-122"/>
                  </a:rPr>
                  <a:t>阶单位矩阵，把每个方程增加一个非负变量，令</a:t>
                </a:r>
                <a:endParaRPr lang="en-US" altLang="zh-CN" sz="2000" b="0" i="1"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𝐴𝑥</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m:oMathPara>
                </a14:m>
                <a:endParaRPr lang="en-US" altLang="zh-CN" sz="2000"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m:oMathPara>
                </a14:m>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即</a:t>
                </a:r>
                <a:endParaRPr lang="en-US" altLang="zh-CN" sz="2000"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𝑚</m:t>
                              </m:r>
                            </m:sub>
                          </m:sSub>
                        </m:e>
                      </m:d>
                      <m:d>
                        <m:dPr>
                          <m:begChr m:val="["/>
                          <m:endChr m:val="]"/>
                          <m:ctrlPr>
                            <a:rPr lang="en-US" altLang="zh-CN" sz="2000" i="1" smtClean="0">
                              <a:latin typeface="Cambria Math" panose="02040503050406030204" pitchFamily="18" charset="0"/>
                            </a:rPr>
                          </m:ctrlPr>
                        </m:dP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𝑥</m:t>
                                </m:r>
                              </m:e>
                            </m:mr>
                            <m:m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𝑎</m:t>
                                    </m:r>
                                  </m:sub>
                                </m:sSub>
                              </m:e>
                            </m:mr>
                          </m:m>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m:oMathPara>
                </a14:m>
                <a:endParaRPr lang="en-US" altLang="zh-CN" sz="2000"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m:oMathPara>
                </a14:m>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    显然，</a:t>
                </a:r>
                <a:endParaRPr lang="en-US" altLang="zh-CN" sz="2000"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𝑥</m:t>
                                </m:r>
                              </m:e>
                            </m:mr>
                            <m:m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𝑎</m:t>
                                    </m:r>
                                  </m:sub>
                                </m:sSub>
                              </m:e>
                            </m:mr>
                          </m:m>
                        </m:e>
                      </m:d>
                      <m:r>
                        <a:rPr lang="en-US" altLang="zh-CN" sz="2000" b="0" i="1"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m>
                            <m:mPr>
                              <m:mcs>
                                <m:mc>
                                  <m:mcPr>
                                    <m:count m:val="1"/>
                                    <m:mcJc m:val="center"/>
                                  </m:mcPr>
                                </m:mc>
                              </m:mcs>
                              <m:ctrlPr>
                                <a:rPr lang="en-US" altLang="zh-CN" sz="2000" i="1" smtClean="0">
                                  <a:latin typeface="Cambria Math" panose="02040503050406030204" pitchFamily="18" charset="0"/>
                                </a:rPr>
                              </m:ctrlPr>
                            </m:mPr>
                            <m:mr>
                              <m:e>
                                <m:r>
                                  <a:rPr lang="en-US" altLang="zh-CN" sz="2000" i="1" smtClean="0">
                                    <a:latin typeface="Cambria Math" panose="02040503050406030204" pitchFamily="18" charset="0"/>
                                  </a:rPr>
                                  <m:t>0</m:t>
                                </m:r>
                              </m:e>
                            </m:mr>
                            <m:mr>
                              <m:e>
                                <m:r>
                                  <a:rPr lang="en-US" altLang="zh-CN" sz="2000" b="0" i="1" smtClean="0">
                                    <a:latin typeface="Cambria Math" panose="02040503050406030204" pitchFamily="18" charset="0"/>
                                  </a:rPr>
                                  <m:t>𝑏</m:t>
                                </m:r>
                              </m:e>
                            </m:mr>
                          </m:m>
                        </m:e>
                      </m:d>
                    </m:oMath>
                  </m:oMathPara>
                </a14:m>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是该目标函数的一个基本可行解。</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    向量</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a14:m>
                <a:r>
                  <a:rPr lang="zh-CN" altLang="en-US" sz="2000" dirty="0">
                    <a:latin typeface="宋体" panose="02010600030101010101" pitchFamily="2" charset="-122"/>
                    <a:ea typeface="宋体" panose="02010600030101010101" pitchFamily="2" charset="-122"/>
                  </a:rPr>
                  <a:t>是人为引入的，它的每一个分量称为是人工变量。</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人工变量与松弛变量是两个不同的概念，松弛变量的作用是把不等式约束改写成等式约束，改写前后的两个问题是等价的，因此，松弛变量是“合法”的变量；而人工变量的引入，改变了原来的约束条件，从这个意义上讲，他们是“不合法”的变量</a:t>
                </a:r>
                <a:r>
                  <a:rPr lang="en-US" altLang="zh-CN"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714500" y="1167581"/>
                <a:ext cx="9991271" cy="5121402"/>
              </a:xfrm>
              <a:prstGeom prst="rect">
                <a:avLst/>
              </a:prstGeom>
              <a:blipFill rotWithShape="1">
                <a:blip r:embed="rId1"/>
                <a:stretch>
                  <a:fillRect t="-9" r="2" b="11"/>
                </a:stretch>
              </a:blipFill>
            </p:spPr>
            <p:txBody>
              <a:bodyPr/>
              <a:lstStyle/>
              <a:p>
                <a:r>
                  <a:rPr lang="zh-CN" altLang="en-US">
                    <a:noFill/>
                  </a:rPr>
                  <a:t> </a:t>
                </a:r>
              </a:p>
            </p:txBody>
          </p:sp>
        </mc:Fallback>
      </mc:AlternateContent>
      <p:sp>
        <p:nvSpPr>
          <p:cNvPr id="2" name="文本框 1"/>
          <p:cNvSpPr txBox="1"/>
          <p:nvPr/>
        </p:nvSpPr>
        <p:spPr>
          <a:xfrm>
            <a:off x="1714500" y="521250"/>
            <a:ext cx="2828472" cy="646331"/>
          </a:xfrm>
          <a:prstGeom prst="rect">
            <a:avLst/>
          </a:prstGeom>
          <a:noFill/>
        </p:spPr>
        <p:txBody>
          <a:bodyPr wrap="square" rtlCol="0">
            <a:spAutoFit/>
          </a:bodyPr>
          <a:lstStyle/>
          <a:p>
            <a:r>
              <a:rPr lang="zh-CN" altLang="en-US" sz="3600" b="1" dirty="0">
                <a:latin typeface="宋体" panose="02010600030101010101" pitchFamily="2" charset="-122"/>
                <a:ea typeface="宋体" panose="02010600030101010101" pitchFamily="2" charset="-122"/>
              </a:rPr>
              <a:t>二</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人工变量</a:t>
            </a:r>
            <a:endParaRPr lang="zh-CN" altLang="en-US" sz="36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1000"/>
                                        <p:tgtEl>
                                          <p:spTgt spid="4">
                                            <p:txEl>
                                              <p:pRg st="11" end="11"/>
                                            </p:txEl>
                                          </p:spTgt>
                                        </p:tgtEl>
                                      </p:cBhvr>
                                    </p:animEffect>
                                    <p:anim calcmode="lin" valueType="num">
                                      <p:cBhvr>
                                        <p:cTn id="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800631" y="306093"/>
            <a:ext cx="4642189" cy="642715"/>
          </a:xfrm>
        </p:spPr>
        <p:txBody>
          <a:bodyPr>
            <a:normAutofit fontScale="90000"/>
          </a:bodyPr>
          <a:lstStyle/>
          <a:p>
            <a:r>
              <a:rPr lang="zh-CN" altLang="en-US" b="1" dirty="0">
                <a:solidFill>
                  <a:schemeClr val="tx1"/>
                </a:solidFill>
                <a:latin typeface="宋体" panose="02010600030101010101" pitchFamily="2" charset="-122"/>
                <a:ea typeface="宋体" panose="02010600030101010101" pitchFamily="2" charset="-122"/>
              </a:rPr>
              <a:t>如何加入人工变量？</a:t>
            </a:r>
            <a:endParaRPr lang="zh-CN" altLang="en-US" b="1" dirty="0">
              <a:solidFill>
                <a:schemeClr val="tx1"/>
              </a:solidFill>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7" name="矩形 6"/>
              <p:cNvSpPr/>
              <p:nvPr/>
            </p:nvSpPr>
            <p:spPr>
              <a:xfrm>
                <a:off x="1800631" y="1044758"/>
                <a:ext cx="9390837" cy="550714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kern="0" noProof="0" dirty="0">
                    <a:solidFill>
                      <a:prstClr val="black"/>
                    </a:solidFill>
                    <a:latin typeface="宋体" panose="02010600030101010101" pitchFamily="2" charset="-122"/>
                    <a:ea typeface="宋体" panose="02010600030101010101" pitchFamily="2" charset="-122"/>
                  </a:rPr>
                  <a:t>第一步 </a:t>
                </a:r>
                <a:r>
                  <a:rPr kumimoji="0" lang="zh-CN" altLang="en-US" sz="20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设线性规划问题的标准型为</a:t>
                </a:r>
                <a:endParaRPr kumimoji="0" lang="en-US" altLang="zh-CN" sz="20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func>
                        <m:func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funcPr>
                        <m:fNa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max</m:t>
                          </m:r>
                        </m:fName>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𝑍</m:t>
                          </m:r>
                        </m:e>
                      </m:func>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𝑐</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𝑐</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𝑐</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oMath>
                  </m:oMathPara>
                </a14:m>
                <a:endParaRPr kumimoji="0" lang="en-US" altLang="zh-CN" sz="20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endParaRPr>
              </a:p>
              <a:p>
                <a:pPr marL="0" marR="0" lvl="0" indent="0"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d>
                        <m:dPr>
                          <m:begChr m:val="{"/>
                          <m:endChr m:val=""/>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eqArrPr>
                            <m:e>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11</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12</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e>
                            <m:e>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21</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22</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e>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e>
                            <m:e>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𝑚</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𝑚</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𝑚𝑛</m:t>
                                  </m:r>
                                </m:sub>
                              </m:sSub>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𝑚</m:t>
                                  </m:r>
                                </m:sub>
                              </m:sSub>
                            </m:e>
                            <m:e>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𝑛</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m:t>
                              </m:r>
                            </m:e>
                          </m:eqArr>
                        </m:e>
                      </m:d>
                    </m:oMath>
                  </m:oMathPara>
                </a14:m>
                <a:endParaRPr kumimoji="0" lang="en-US" altLang="zh-CN"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000" kern="0" dirty="0">
                    <a:solidFill>
                      <a:sysClr val="windowText" lastClr="000000"/>
                    </a:solidFill>
                    <a:latin typeface="宋体" panose="02010600030101010101" pitchFamily="2" charset="-122"/>
                    <a:ea typeface="宋体" panose="02010600030101010101" pitchFamily="2" charset="-122"/>
                  </a:rPr>
                  <a:t>第二步 加入人工变量构造初始可行基</a:t>
                </a:r>
                <a:endParaRPr lang="en-US" altLang="zh-CN" sz="2000" kern="0" dirty="0">
                  <a:solidFill>
                    <a:sysClr val="windowText" lastClr="000000"/>
                  </a:solidFill>
                  <a:latin typeface="宋体" panose="02010600030101010101" pitchFamily="2" charset="-122"/>
                  <a:ea typeface="宋体" panose="02010600030101010101" pitchFamily="2" charset="-122"/>
                </a:endParaRPr>
              </a:p>
              <a:p>
                <a:pPr lvl="0" algn="ctr"/>
                <a14:m>
                  <m:oMathPara xmlns:m="http://schemas.openxmlformats.org/officeDocument/2006/math">
                    <m:oMathParaPr>
                      <m:jc m:val="center"/>
                    </m:oMathParaPr>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max</m:t>
                          </m:r>
                        </m:fName>
                        <m:e>
                          <m:r>
                            <a:rPr lang="en-US" altLang="zh-CN" sz="2000" i="1">
                              <a:latin typeface="Cambria Math" panose="02040503050406030204" pitchFamily="18" charset="0"/>
                            </a:rPr>
                            <m:t>𝑍</m:t>
                          </m:r>
                        </m:e>
                      </m:fun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𝑛</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r>
                        <a:rPr lang="en-US" altLang="zh-CN" sz="2000" i="1">
                          <a:latin typeface="Cambria Math" panose="02040503050406030204" pitchFamily="18" charset="0"/>
                        </a:rPr>
                        <m:t>𝑀</m:t>
                      </m:r>
                      <m:nary>
                        <m:naryPr>
                          <m:chr m:val="∑"/>
                          <m:subHide m:val="on"/>
                          <m:supHide m:val="on"/>
                          <m:ctrlPr>
                            <a:rPr lang="en-US" altLang="zh-CN" sz="2000" i="1">
                              <a:latin typeface="Cambria Math" panose="02040503050406030204" pitchFamily="18" charset="0"/>
                            </a:rPr>
                          </m:ctrlPr>
                        </m:naryP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e>
                      </m:nary>
                    </m:oMath>
                  </m:oMathPara>
                </a14:m>
                <a:endParaRPr lang="en-US" altLang="zh-CN" sz="2000" i="1" dirty="0">
                  <a:latin typeface="Cambria Math" panose="02040503050406030204" pitchFamily="18" charset="0"/>
                </a:endParaRPr>
              </a:p>
              <a:p>
                <a:pPr lvl="0" algn="ctr"/>
                <a14:m>
                  <m:oMathPara xmlns:m="http://schemas.openxmlformats.org/officeDocument/2006/math">
                    <m:oMathParaPr>
                      <m:jc m:val="center"/>
                    </m:oMathParaPr>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r>
                                    <a:rPr lang="en-US" altLang="zh-CN" sz="2000" i="1">
                                      <a:latin typeface="Cambria Math" panose="02040503050406030204" pitchFamily="18" charset="0"/>
                                    </a:rPr>
                                    <m:t>𝑛</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                     </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r>
                                    <a:rPr lang="en-US" altLang="zh-CN" sz="2000" i="1">
                                      <a:latin typeface="Cambria Math" panose="02040503050406030204" pitchFamily="18" charset="0"/>
                                    </a:rPr>
                                    <m:t>𝑛</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              </m:t>
                              </m:r>
                            </m:e>
                            <m:e>
                              <m:r>
                                <a:rPr lang="en-US" altLang="zh-CN" sz="2000" i="1">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𝑚𝑛</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𝑚</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𝑚</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0</m:t>
                              </m:r>
                              <m:r>
                                <a:rPr lang="en-US" altLang="zh-CN" sz="2000" i="1">
                                  <a:latin typeface="Cambria Math" panose="02040503050406030204" pitchFamily="18" charset="0"/>
                                  <a:ea typeface="Cambria Math" panose="02040503050406030204" pitchFamily="18" charset="0"/>
                                </a:rPr>
                                <m:t>  </m:t>
                              </m:r>
                            </m:e>
                          </m:eqArr>
                        </m:e>
                      </m:d>
                    </m:oMath>
                  </m:oMathPara>
                </a14:m>
                <a:endParaRPr lang="en-US" altLang="zh-CN" sz="2000" kern="0" dirty="0">
                  <a:solidFill>
                    <a:sysClr val="windowText" lastClr="000000"/>
                  </a:solidFill>
                </a:endParaRPr>
              </a:p>
              <a:p>
                <a:pPr lvl="0"/>
                <a:r>
                  <a:rPr lang="zh-CN" altLang="en-US" sz="2000" kern="0" dirty="0">
                    <a:solidFill>
                      <a:sysClr val="windowText" lastClr="000000"/>
                    </a:solidFill>
                  </a:rPr>
                  <a:t>第三步 令：</a:t>
                </a:r>
                <a14:m>
                  <m:oMath xmlns:m="http://schemas.openxmlformats.org/officeDocument/2006/math">
                    <m:sSub>
                      <m:sSubPr>
                        <m:ctrlPr>
                          <a:rPr lang="en-US" altLang="zh-CN" sz="2000" i="1" kern="0" smtClean="0">
                            <a:solidFill>
                              <a:sysClr val="windowText" lastClr="000000"/>
                            </a:solidFill>
                            <a:latin typeface="Cambria Math" panose="02040503050406030204" pitchFamily="18" charset="0"/>
                          </a:rPr>
                        </m:ctrlPr>
                      </m:sSubPr>
                      <m:e>
                        <m:r>
                          <a:rPr lang="en-US" altLang="zh-CN" sz="2000" b="0" i="1" kern="0" smtClean="0">
                            <a:solidFill>
                              <a:sysClr val="windowText" lastClr="000000"/>
                            </a:solidFill>
                            <a:latin typeface="Cambria Math" panose="02040503050406030204" pitchFamily="18" charset="0"/>
                          </a:rPr>
                          <m:t>𝑥</m:t>
                        </m:r>
                      </m:e>
                      <m:sub>
                        <m:r>
                          <a:rPr lang="en-US" altLang="zh-CN" sz="2000" b="0" i="1" kern="0" smtClean="0">
                            <a:solidFill>
                              <a:sysClr val="windowText" lastClr="000000"/>
                            </a:solidFill>
                            <a:latin typeface="Cambria Math" panose="02040503050406030204" pitchFamily="18" charset="0"/>
                          </a:rPr>
                          <m:t>𝑛</m:t>
                        </m:r>
                        <m:r>
                          <a:rPr lang="en-US" altLang="zh-CN" sz="2000" b="0" i="1" kern="0" smtClean="0">
                            <a:solidFill>
                              <a:sysClr val="windowText" lastClr="000000"/>
                            </a:solidFill>
                            <a:latin typeface="Cambria Math" panose="02040503050406030204" pitchFamily="18" charset="0"/>
                          </a:rPr>
                          <m:t>+</m:t>
                        </m:r>
                        <m:r>
                          <a:rPr lang="en-US" altLang="zh-CN" sz="2000" b="0" i="1" kern="0" smtClean="0">
                            <a:solidFill>
                              <a:sysClr val="windowText" lastClr="000000"/>
                            </a:solidFill>
                            <a:latin typeface="Cambria Math" panose="02040503050406030204" pitchFamily="18" charset="0"/>
                          </a:rPr>
                          <m:t>1</m:t>
                        </m:r>
                      </m:sub>
                    </m:sSub>
                    <m:r>
                      <a:rPr lang="en-US" altLang="zh-CN" sz="2000" b="0" i="1" kern="0" smtClean="0">
                        <a:solidFill>
                          <a:sysClr val="windowText" lastClr="000000"/>
                        </a:solidFill>
                        <a:latin typeface="Cambria Math" panose="02040503050406030204" pitchFamily="18" charset="0"/>
                      </a:rPr>
                      <m:t>,</m:t>
                    </m:r>
                    <m:sSub>
                      <m:sSubPr>
                        <m:ctrlPr>
                          <a:rPr lang="en-US" altLang="zh-CN" sz="2000" i="1" kern="0" smtClean="0">
                            <a:solidFill>
                              <a:sysClr val="windowText" lastClr="000000"/>
                            </a:solidFill>
                            <a:latin typeface="Cambria Math" panose="02040503050406030204" pitchFamily="18" charset="0"/>
                          </a:rPr>
                        </m:ctrlPr>
                      </m:sSubPr>
                      <m:e>
                        <m:r>
                          <a:rPr lang="en-US" altLang="zh-CN" sz="2000" b="0" i="1" kern="0" smtClean="0">
                            <a:solidFill>
                              <a:sysClr val="windowText" lastClr="000000"/>
                            </a:solidFill>
                            <a:latin typeface="Cambria Math" panose="02040503050406030204" pitchFamily="18" charset="0"/>
                          </a:rPr>
                          <m:t>𝑥</m:t>
                        </m:r>
                      </m:e>
                      <m:sub>
                        <m:r>
                          <a:rPr lang="en-US" altLang="zh-CN" sz="2000" b="0" i="1" kern="0" smtClean="0">
                            <a:solidFill>
                              <a:sysClr val="windowText" lastClr="000000"/>
                            </a:solidFill>
                            <a:latin typeface="Cambria Math" panose="02040503050406030204" pitchFamily="18" charset="0"/>
                          </a:rPr>
                          <m:t>𝑛</m:t>
                        </m:r>
                        <m:r>
                          <a:rPr lang="en-US" altLang="zh-CN" sz="2000" b="0" i="1" kern="0" smtClean="0">
                            <a:solidFill>
                              <a:sysClr val="windowText" lastClr="000000"/>
                            </a:solidFill>
                            <a:latin typeface="Cambria Math" panose="02040503050406030204" pitchFamily="18" charset="0"/>
                          </a:rPr>
                          <m:t>+</m:t>
                        </m:r>
                        <m:r>
                          <a:rPr lang="en-US" altLang="zh-CN" sz="2000" b="0" i="1" kern="0" smtClean="0">
                            <a:solidFill>
                              <a:sysClr val="windowText" lastClr="000000"/>
                            </a:solidFill>
                            <a:latin typeface="Cambria Math" panose="02040503050406030204" pitchFamily="18" charset="0"/>
                          </a:rPr>
                          <m:t>2</m:t>
                        </m:r>
                      </m:sub>
                    </m:sSub>
                    <m:r>
                      <a:rPr lang="en-US" altLang="zh-CN" sz="2000" b="0" i="1" kern="0" smtClean="0">
                        <a:solidFill>
                          <a:sysClr val="windowText" lastClr="000000"/>
                        </a:solidFill>
                        <a:latin typeface="Cambria Math" panose="02040503050406030204" pitchFamily="18" charset="0"/>
                      </a:rPr>
                      <m:t>,…,</m:t>
                    </m:r>
                    <m:sSub>
                      <m:sSubPr>
                        <m:ctrlPr>
                          <a:rPr lang="en-US" altLang="zh-CN" sz="2000" i="1" kern="0" smtClean="0">
                            <a:solidFill>
                              <a:sysClr val="windowText" lastClr="000000"/>
                            </a:solidFill>
                            <a:latin typeface="Cambria Math" panose="02040503050406030204" pitchFamily="18" charset="0"/>
                          </a:rPr>
                        </m:ctrlPr>
                      </m:sSubPr>
                      <m:e>
                        <m:r>
                          <a:rPr lang="en-US" altLang="zh-CN" sz="2000" b="0" i="1" kern="0" smtClean="0">
                            <a:solidFill>
                              <a:sysClr val="windowText" lastClr="000000"/>
                            </a:solidFill>
                            <a:latin typeface="Cambria Math" panose="02040503050406030204" pitchFamily="18" charset="0"/>
                          </a:rPr>
                          <m:t>𝑥</m:t>
                        </m:r>
                      </m:e>
                      <m:sub>
                        <m:r>
                          <a:rPr lang="en-US" altLang="zh-CN" sz="2000" b="0" i="1" kern="0" smtClean="0">
                            <a:solidFill>
                              <a:sysClr val="windowText" lastClr="000000"/>
                            </a:solidFill>
                            <a:latin typeface="Cambria Math" panose="02040503050406030204" pitchFamily="18" charset="0"/>
                          </a:rPr>
                          <m:t>𝑛</m:t>
                        </m:r>
                        <m:r>
                          <a:rPr lang="en-US" altLang="zh-CN" sz="2000" b="0" i="1" kern="0" smtClean="0">
                            <a:solidFill>
                              <a:sysClr val="windowText" lastClr="000000"/>
                            </a:solidFill>
                            <a:latin typeface="Cambria Math" panose="02040503050406030204" pitchFamily="18" charset="0"/>
                          </a:rPr>
                          <m:t>+</m:t>
                        </m:r>
                        <m:r>
                          <a:rPr lang="en-US" altLang="zh-CN" sz="2000" b="0" i="1" kern="0" smtClean="0">
                            <a:solidFill>
                              <a:sysClr val="windowText" lastClr="000000"/>
                            </a:solidFill>
                            <a:latin typeface="Cambria Math" panose="02040503050406030204" pitchFamily="18" charset="0"/>
                          </a:rPr>
                          <m:t>𝑚</m:t>
                        </m:r>
                      </m:sub>
                    </m:sSub>
                  </m:oMath>
                </a14:m>
                <a:r>
                  <a:rPr lang="zh-CN" altLang="en-US" sz="2000" i="0" kern="0" dirty="0">
                    <a:solidFill>
                      <a:sysClr val="windowText" lastClr="000000"/>
                    </a:solidFill>
                    <a:latin typeface="宋体" panose="02010600030101010101" pitchFamily="2" charset="-122"/>
                    <a:ea typeface="宋体" panose="02010600030101010101" pitchFamily="2" charset="-122"/>
                  </a:rPr>
                  <a:t>为基变量</a:t>
                </a:r>
                <a14:m>
                  <m:oMath xmlns:m="http://schemas.openxmlformats.org/officeDocument/2006/math">
                    <m:r>
                      <a:rPr lang="zh-CN" altLang="en-US" sz="2000" i="1" kern="0">
                        <a:solidFill>
                          <a:sysClr val="windowText" lastClr="000000"/>
                        </a:solidFill>
                        <a:latin typeface="Cambria Math" panose="02040503050406030204" pitchFamily="18" charset="0"/>
                      </a:rPr>
                      <m:t>，</m:t>
                    </m:r>
                    <m:sSub>
                      <m:sSubPr>
                        <m:ctrlPr>
                          <a:rPr lang="en-US" altLang="zh-CN" sz="2000" i="1" kern="0" smtClean="0">
                            <a:solidFill>
                              <a:sysClr val="windowText" lastClr="000000"/>
                            </a:solidFill>
                            <a:latin typeface="Cambria Math" panose="02040503050406030204" pitchFamily="18" charset="0"/>
                          </a:rPr>
                        </m:ctrlPr>
                      </m:sSubPr>
                      <m:e>
                        <m:r>
                          <a:rPr lang="en-US" altLang="zh-CN" sz="2000" b="0" i="1" kern="0" smtClean="0">
                            <a:solidFill>
                              <a:sysClr val="windowText" lastClr="000000"/>
                            </a:solidFill>
                            <a:latin typeface="Cambria Math" panose="02040503050406030204" pitchFamily="18" charset="0"/>
                          </a:rPr>
                          <m:t>𝑥</m:t>
                        </m:r>
                      </m:e>
                      <m:sub>
                        <m:r>
                          <a:rPr lang="en-US" altLang="zh-CN" sz="2000" b="0" i="1" kern="0" smtClean="0">
                            <a:solidFill>
                              <a:sysClr val="windowText" lastClr="000000"/>
                            </a:solidFill>
                            <a:latin typeface="Cambria Math" panose="02040503050406030204" pitchFamily="18" charset="0"/>
                          </a:rPr>
                          <m:t>1</m:t>
                        </m:r>
                      </m:sub>
                    </m:sSub>
                    <m:r>
                      <a:rPr lang="en-US" altLang="zh-CN" sz="2000" b="0" i="1" kern="0" smtClean="0">
                        <a:solidFill>
                          <a:sysClr val="windowText" lastClr="000000"/>
                        </a:solidFill>
                        <a:latin typeface="Cambria Math" panose="02040503050406030204" pitchFamily="18" charset="0"/>
                      </a:rPr>
                      <m:t>,</m:t>
                    </m:r>
                    <m:sSub>
                      <m:sSubPr>
                        <m:ctrlPr>
                          <a:rPr lang="en-US" altLang="zh-CN" sz="2000" i="1" kern="0" smtClean="0">
                            <a:solidFill>
                              <a:sysClr val="windowText" lastClr="000000"/>
                            </a:solidFill>
                            <a:latin typeface="Cambria Math" panose="02040503050406030204" pitchFamily="18" charset="0"/>
                          </a:rPr>
                        </m:ctrlPr>
                      </m:sSubPr>
                      <m:e>
                        <m:r>
                          <a:rPr lang="en-US" altLang="zh-CN" sz="2000" b="0" i="1" kern="0" smtClean="0">
                            <a:solidFill>
                              <a:sysClr val="windowText" lastClr="000000"/>
                            </a:solidFill>
                            <a:latin typeface="Cambria Math" panose="02040503050406030204" pitchFamily="18" charset="0"/>
                          </a:rPr>
                          <m:t>𝑥</m:t>
                        </m:r>
                      </m:e>
                      <m:sub>
                        <m:r>
                          <a:rPr lang="en-US" altLang="zh-CN" sz="2000" b="0" i="1" kern="0" smtClean="0">
                            <a:solidFill>
                              <a:sysClr val="windowText" lastClr="000000"/>
                            </a:solidFill>
                            <a:latin typeface="Cambria Math" panose="02040503050406030204" pitchFamily="18" charset="0"/>
                          </a:rPr>
                          <m:t>2</m:t>
                        </m:r>
                      </m:sub>
                    </m:sSub>
                    <m:r>
                      <a:rPr lang="en-US" altLang="zh-CN" sz="2000" b="0" i="1" kern="0" smtClean="0">
                        <a:solidFill>
                          <a:sysClr val="windowText" lastClr="000000"/>
                        </a:solidFill>
                        <a:latin typeface="Cambria Math" panose="02040503050406030204" pitchFamily="18" charset="0"/>
                      </a:rPr>
                      <m:t>,…,</m:t>
                    </m:r>
                    <m:sSub>
                      <m:sSubPr>
                        <m:ctrlPr>
                          <a:rPr lang="en-US" altLang="zh-CN" sz="2000" i="1" kern="0" smtClean="0">
                            <a:solidFill>
                              <a:sysClr val="windowText" lastClr="000000"/>
                            </a:solidFill>
                            <a:latin typeface="Cambria Math" panose="02040503050406030204" pitchFamily="18" charset="0"/>
                          </a:rPr>
                        </m:ctrlPr>
                      </m:sSubPr>
                      <m:e>
                        <m:r>
                          <a:rPr lang="en-US" altLang="zh-CN" sz="2000" b="0" i="1" kern="0" smtClean="0">
                            <a:solidFill>
                              <a:sysClr val="windowText" lastClr="000000"/>
                            </a:solidFill>
                            <a:latin typeface="Cambria Math" panose="02040503050406030204" pitchFamily="18" charset="0"/>
                          </a:rPr>
                          <m:t>𝑥</m:t>
                        </m:r>
                      </m:e>
                      <m:sub>
                        <m:r>
                          <a:rPr lang="en-US" altLang="zh-CN" sz="2000" b="0" i="1" kern="0" smtClean="0">
                            <a:solidFill>
                              <a:sysClr val="windowText" lastClr="000000"/>
                            </a:solidFill>
                            <a:latin typeface="Cambria Math" panose="02040503050406030204" pitchFamily="18" charset="0"/>
                          </a:rPr>
                          <m:t>𝑛</m:t>
                        </m:r>
                      </m:sub>
                    </m:sSub>
                    <m:r>
                      <a:rPr lang="zh-CN" altLang="en-US" sz="2000" i="1" kern="0">
                        <a:solidFill>
                          <a:sysClr val="windowText" lastClr="000000"/>
                        </a:solidFill>
                        <a:latin typeface="Cambria Math" panose="02040503050406030204" pitchFamily="18" charset="0"/>
                      </a:rPr>
                      <m:t>为</m:t>
                    </m:r>
                  </m:oMath>
                </a14:m>
                <a:r>
                  <a:rPr lang="zh-CN" altLang="en-US" sz="2000" kern="0" dirty="0">
                    <a:solidFill>
                      <a:sysClr val="windowText" lastClr="000000"/>
                    </a:solidFill>
                    <a:latin typeface="宋体" panose="02010600030101010101" pitchFamily="2" charset="-122"/>
                    <a:ea typeface="宋体" panose="02010600030101010101" pitchFamily="2" charset="-122"/>
                  </a:rPr>
                  <a:t>非基变量，</a:t>
                </a:r>
                <a:endParaRPr lang="en-US" altLang="zh-CN" sz="2000" kern="0" dirty="0">
                  <a:solidFill>
                    <a:sysClr val="windowText" lastClr="000000"/>
                  </a:solidFill>
                  <a:latin typeface="宋体" panose="02010600030101010101" pitchFamily="2" charset="-122"/>
                  <a:ea typeface="宋体" panose="02010600030101010101" pitchFamily="2" charset="-122"/>
                </a:endParaRPr>
              </a:p>
              <a:p>
                <a:pPr lvl="0"/>
                <a:r>
                  <a:rPr lang="zh-CN" altLang="en-US" sz="2000" kern="0" dirty="0">
                    <a:solidFill>
                      <a:sysClr val="windowText" lastClr="000000"/>
                    </a:solidFill>
                    <a:latin typeface="宋体" panose="02010600030101010101" pitchFamily="2" charset="-122"/>
                    <a:ea typeface="宋体" panose="02010600030101010101" pitchFamily="2" charset="-122"/>
                  </a:rPr>
                  <a:t>则</a:t>
                </a:r>
                <a14:m>
                  <m:oMath xmlns:m="http://schemas.openxmlformats.org/officeDocument/2006/math">
                    <m:sSup>
                      <m:sSupPr>
                        <m:ctrlPr>
                          <a:rPr lang="en-US" altLang="zh-CN" sz="2000" i="1" kern="0" smtClean="0">
                            <a:solidFill>
                              <a:sysClr val="windowText" lastClr="000000"/>
                            </a:solidFill>
                            <a:latin typeface="Cambria Math" panose="02040503050406030204" pitchFamily="18" charset="0"/>
                            <a:ea typeface="宋体" panose="02010600030101010101" pitchFamily="2" charset="-122"/>
                          </a:rPr>
                        </m:ctrlPr>
                      </m:sSupPr>
                      <m:e>
                        <m:r>
                          <a:rPr lang="en-US" altLang="zh-CN" sz="2000" b="0" i="1" kern="0" smtClean="0">
                            <a:solidFill>
                              <a:sysClr val="windowText" lastClr="000000"/>
                            </a:solidFill>
                            <a:latin typeface="Cambria Math" panose="02040503050406030204" pitchFamily="18" charset="0"/>
                            <a:ea typeface="宋体" panose="02010600030101010101" pitchFamily="2" charset="-122"/>
                          </a:rPr>
                          <m:t>𝑋</m:t>
                        </m:r>
                      </m:e>
                      <m:sup>
                        <m:r>
                          <a:rPr lang="en-US" altLang="zh-CN" sz="2000" b="0" i="1" kern="0" smtClean="0">
                            <a:solidFill>
                              <a:sysClr val="windowText" lastClr="000000"/>
                            </a:solidFill>
                            <a:latin typeface="Cambria Math" panose="02040503050406030204" pitchFamily="18" charset="0"/>
                            <a:ea typeface="宋体" panose="02010600030101010101" pitchFamily="2" charset="-122"/>
                          </a:rPr>
                          <m:t>(</m:t>
                        </m:r>
                        <m:r>
                          <a:rPr lang="en-US" altLang="zh-CN" sz="2000" b="0" i="1" kern="0" smtClean="0">
                            <a:solidFill>
                              <a:sysClr val="windowText" lastClr="000000"/>
                            </a:solidFill>
                            <a:latin typeface="Cambria Math" panose="02040503050406030204" pitchFamily="18" charset="0"/>
                            <a:ea typeface="宋体" panose="02010600030101010101" pitchFamily="2" charset="-122"/>
                          </a:rPr>
                          <m:t>0</m:t>
                        </m:r>
                        <m:r>
                          <a:rPr lang="en-US" altLang="zh-CN" sz="2000" b="0" i="1" kern="0" smtClean="0">
                            <a:solidFill>
                              <a:sysClr val="windowText" lastClr="000000"/>
                            </a:solidFill>
                            <a:latin typeface="Cambria Math" panose="02040503050406030204" pitchFamily="18" charset="0"/>
                            <a:ea typeface="宋体" panose="02010600030101010101" pitchFamily="2" charset="-122"/>
                          </a:rPr>
                          <m:t>)</m:t>
                        </m:r>
                      </m:sup>
                    </m:sSup>
                    <m:r>
                      <a:rPr lang="en-US" altLang="zh-CN" sz="2000" i="1" kern="0">
                        <a:solidFill>
                          <a:sysClr val="windowText" lastClr="000000"/>
                        </a:solidFill>
                        <a:latin typeface="Cambria Math" panose="02040503050406030204" pitchFamily="18" charset="0"/>
                        <a:ea typeface="宋体" panose="02010600030101010101" pitchFamily="2" charset="-122"/>
                      </a:rPr>
                      <m:t>=</m:t>
                    </m:r>
                    <m:r>
                      <a:rPr lang="en-US" altLang="zh-CN" sz="2000" i="1" kern="0" smtClean="0">
                        <a:solidFill>
                          <a:sysClr val="windowText" lastClr="000000"/>
                        </a:solidFill>
                        <a:latin typeface="Cambria Math" panose="02040503050406030204" pitchFamily="18" charset="0"/>
                        <a:ea typeface="宋体" panose="02010600030101010101" pitchFamily="2" charset="-122"/>
                      </a:rPr>
                      <m:t> </m:t>
                    </m:r>
                    <m:r>
                      <a:rPr lang="en-US" altLang="zh-CN" sz="2000" b="0" i="1" kern="0" smtClean="0">
                        <a:solidFill>
                          <a:sysClr val="windowText" lastClr="000000"/>
                        </a:solidFill>
                        <a:latin typeface="Cambria Math" panose="02040503050406030204" pitchFamily="18" charset="0"/>
                        <a:ea typeface="宋体" panose="02010600030101010101" pitchFamily="2" charset="-122"/>
                      </a:rPr>
                      <m:t>(</m:t>
                    </m:r>
                    <m:r>
                      <a:rPr lang="en-US" altLang="zh-CN" sz="2000" b="0" i="1" kern="0" smtClean="0">
                        <a:solidFill>
                          <a:sysClr val="windowText" lastClr="000000"/>
                        </a:solidFill>
                        <a:latin typeface="Cambria Math" panose="02040503050406030204" pitchFamily="18" charset="0"/>
                        <a:ea typeface="宋体" panose="02010600030101010101" pitchFamily="2" charset="-122"/>
                      </a:rPr>
                      <m:t>0</m:t>
                    </m:r>
                    <m:r>
                      <a:rPr lang="en-US" altLang="zh-CN" sz="2000" b="0" i="1" kern="0" smtClean="0">
                        <a:solidFill>
                          <a:sysClr val="windowText" lastClr="000000"/>
                        </a:solidFill>
                        <a:latin typeface="Cambria Math" panose="02040503050406030204" pitchFamily="18" charset="0"/>
                        <a:ea typeface="宋体" panose="02010600030101010101" pitchFamily="2" charset="-122"/>
                      </a:rPr>
                      <m:t>,</m:t>
                    </m:r>
                    <m:r>
                      <a:rPr lang="en-US" altLang="zh-CN" sz="2000" b="0" i="1" kern="0" smtClean="0">
                        <a:solidFill>
                          <a:sysClr val="windowText" lastClr="000000"/>
                        </a:solidFill>
                        <a:latin typeface="Cambria Math" panose="02040503050406030204" pitchFamily="18" charset="0"/>
                        <a:ea typeface="宋体" panose="02010600030101010101" pitchFamily="2" charset="-122"/>
                      </a:rPr>
                      <m:t>0</m:t>
                    </m:r>
                    <m:r>
                      <a:rPr lang="en-US" altLang="zh-CN" sz="2000" b="0" i="1" kern="0" smtClean="0">
                        <a:solidFill>
                          <a:sysClr val="windowText" lastClr="000000"/>
                        </a:solidFill>
                        <a:latin typeface="Cambria Math" panose="02040503050406030204" pitchFamily="18" charset="0"/>
                        <a:ea typeface="宋体" panose="02010600030101010101" pitchFamily="2" charset="-122"/>
                      </a:rPr>
                      <m:t>,…,</m:t>
                    </m:r>
                    <m:r>
                      <a:rPr lang="en-US" altLang="zh-CN" sz="2000" b="0" i="1" kern="0" smtClean="0">
                        <a:solidFill>
                          <a:sysClr val="windowText" lastClr="000000"/>
                        </a:solidFill>
                        <a:latin typeface="Cambria Math" panose="02040503050406030204" pitchFamily="18" charset="0"/>
                        <a:ea typeface="宋体" panose="02010600030101010101" pitchFamily="2" charset="-122"/>
                      </a:rPr>
                      <m:t>0</m:t>
                    </m:r>
                    <m:r>
                      <a:rPr lang="en-US" altLang="zh-CN" sz="2000" b="0" i="1" kern="0" smtClean="0">
                        <a:solidFill>
                          <a:sysClr val="windowText" lastClr="000000"/>
                        </a:solidFill>
                        <a:latin typeface="Cambria Math" panose="02040503050406030204" pitchFamily="18" charset="0"/>
                        <a:ea typeface="宋体" panose="02010600030101010101" pitchFamily="2" charset="-122"/>
                      </a:rPr>
                      <m:t>,</m:t>
                    </m:r>
                    <m:sSub>
                      <m:sSubPr>
                        <m:ctrlPr>
                          <a:rPr lang="en-US" altLang="zh-CN" sz="2000" b="0" i="1" kern="0" smtClean="0">
                            <a:solidFill>
                              <a:sysClr val="windowText" lastClr="000000"/>
                            </a:solidFill>
                            <a:latin typeface="Cambria Math" panose="02040503050406030204" pitchFamily="18" charset="0"/>
                            <a:ea typeface="宋体" panose="02010600030101010101" pitchFamily="2" charset="-122"/>
                          </a:rPr>
                        </m:ctrlPr>
                      </m:sSubPr>
                      <m:e>
                        <m:r>
                          <a:rPr lang="en-US" altLang="zh-CN" sz="2000" b="0" i="1" kern="0" smtClean="0">
                            <a:solidFill>
                              <a:sysClr val="windowText" lastClr="000000"/>
                            </a:solidFill>
                            <a:latin typeface="Cambria Math" panose="02040503050406030204" pitchFamily="18" charset="0"/>
                            <a:ea typeface="宋体" panose="02010600030101010101" pitchFamily="2" charset="-122"/>
                          </a:rPr>
                          <m:t>𝑏</m:t>
                        </m:r>
                      </m:e>
                      <m:sub>
                        <m:r>
                          <a:rPr lang="en-US" altLang="zh-CN" sz="2000" b="0" i="1" kern="0" smtClean="0">
                            <a:solidFill>
                              <a:sysClr val="windowText" lastClr="000000"/>
                            </a:solidFill>
                            <a:latin typeface="Cambria Math" panose="02040503050406030204" pitchFamily="18" charset="0"/>
                            <a:ea typeface="宋体" panose="02010600030101010101" pitchFamily="2" charset="-122"/>
                          </a:rPr>
                          <m:t>1</m:t>
                        </m:r>
                      </m:sub>
                    </m:sSub>
                    <m:r>
                      <a:rPr lang="en-US" altLang="zh-CN" sz="2000" b="0" i="1" kern="0" smtClean="0">
                        <a:solidFill>
                          <a:sysClr val="windowText" lastClr="000000"/>
                        </a:solidFill>
                        <a:latin typeface="Cambria Math" panose="02040503050406030204" pitchFamily="18" charset="0"/>
                        <a:ea typeface="宋体" panose="02010600030101010101" pitchFamily="2" charset="-122"/>
                      </a:rPr>
                      <m:t>,</m:t>
                    </m:r>
                    <m:sSub>
                      <m:sSubPr>
                        <m:ctrlPr>
                          <a:rPr lang="en-US" altLang="zh-CN" sz="2000" b="0" i="1" kern="0" smtClean="0">
                            <a:solidFill>
                              <a:sysClr val="windowText" lastClr="000000"/>
                            </a:solidFill>
                            <a:latin typeface="Cambria Math" panose="02040503050406030204" pitchFamily="18" charset="0"/>
                            <a:ea typeface="宋体" panose="02010600030101010101" pitchFamily="2" charset="-122"/>
                          </a:rPr>
                        </m:ctrlPr>
                      </m:sSubPr>
                      <m:e>
                        <m:r>
                          <a:rPr lang="en-US" altLang="zh-CN" sz="2000" b="0" i="1" kern="0" smtClean="0">
                            <a:solidFill>
                              <a:sysClr val="windowText" lastClr="000000"/>
                            </a:solidFill>
                            <a:latin typeface="Cambria Math" panose="02040503050406030204" pitchFamily="18" charset="0"/>
                            <a:ea typeface="宋体" panose="02010600030101010101" pitchFamily="2" charset="-122"/>
                          </a:rPr>
                          <m:t>𝑏</m:t>
                        </m:r>
                      </m:e>
                      <m:sub>
                        <m:r>
                          <a:rPr lang="en-US" altLang="zh-CN" sz="2000" b="0" i="1" kern="0" smtClean="0">
                            <a:solidFill>
                              <a:sysClr val="windowText" lastClr="000000"/>
                            </a:solidFill>
                            <a:latin typeface="Cambria Math" panose="02040503050406030204" pitchFamily="18" charset="0"/>
                            <a:ea typeface="宋体" panose="02010600030101010101" pitchFamily="2" charset="-122"/>
                          </a:rPr>
                          <m:t>2</m:t>
                        </m:r>
                      </m:sub>
                    </m:sSub>
                    <m:r>
                      <a:rPr lang="en-US" altLang="zh-CN" sz="2000" b="0" i="1" kern="0" smtClean="0">
                        <a:solidFill>
                          <a:sysClr val="windowText" lastClr="000000"/>
                        </a:solidFill>
                        <a:latin typeface="Cambria Math" panose="02040503050406030204" pitchFamily="18" charset="0"/>
                        <a:ea typeface="宋体" panose="02010600030101010101" pitchFamily="2" charset="-122"/>
                      </a:rPr>
                      <m:t>,…,</m:t>
                    </m:r>
                    <m:sSub>
                      <m:sSubPr>
                        <m:ctrlPr>
                          <a:rPr lang="en-US" altLang="zh-CN" sz="2000" b="0" i="1" kern="0" smtClean="0">
                            <a:solidFill>
                              <a:sysClr val="windowText" lastClr="000000"/>
                            </a:solidFill>
                            <a:latin typeface="Cambria Math" panose="02040503050406030204" pitchFamily="18" charset="0"/>
                            <a:ea typeface="宋体" panose="02010600030101010101" pitchFamily="2" charset="-122"/>
                          </a:rPr>
                        </m:ctrlPr>
                      </m:sSubPr>
                      <m:e>
                        <m:r>
                          <a:rPr lang="en-US" altLang="zh-CN" sz="2000" b="0" i="1" kern="0" smtClean="0">
                            <a:solidFill>
                              <a:sysClr val="windowText" lastClr="000000"/>
                            </a:solidFill>
                            <a:latin typeface="Cambria Math" panose="02040503050406030204" pitchFamily="18" charset="0"/>
                            <a:ea typeface="宋体" panose="02010600030101010101" pitchFamily="2" charset="-122"/>
                          </a:rPr>
                          <m:t>𝑏</m:t>
                        </m:r>
                      </m:e>
                      <m:sub>
                        <m:r>
                          <a:rPr lang="en-US" altLang="zh-CN" sz="2000" b="0" i="1" kern="0" smtClean="0">
                            <a:solidFill>
                              <a:sysClr val="windowText" lastClr="000000"/>
                            </a:solidFill>
                            <a:latin typeface="Cambria Math" panose="02040503050406030204" pitchFamily="18" charset="0"/>
                            <a:ea typeface="宋体" panose="02010600030101010101" pitchFamily="2" charset="-122"/>
                          </a:rPr>
                          <m:t>𝑚</m:t>
                        </m:r>
                      </m:sub>
                    </m:sSub>
                    <m:r>
                      <a:rPr lang="en-US" altLang="zh-CN" sz="2000" b="0" i="1" kern="0" smtClean="0">
                        <a:solidFill>
                          <a:sysClr val="windowText" lastClr="000000"/>
                        </a:solidFill>
                        <a:latin typeface="Cambria Math" panose="02040503050406030204" pitchFamily="18" charset="0"/>
                        <a:ea typeface="宋体" panose="02010600030101010101" pitchFamily="2" charset="-122"/>
                      </a:rPr>
                      <m:t>)</m:t>
                    </m:r>
                  </m:oMath>
                </a14:m>
                <a:r>
                  <a:rPr lang="en-US" altLang="zh-CN" sz="2000" kern="0" baseline="30000" dirty="0">
                    <a:solidFill>
                      <a:sysClr val="windowText" lastClr="000000"/>
                    </a:solidFill>
                    <a:latin typeface="宋体" panose="02010600030101010101" pitchFamily="2" charset="-122"/>
                    <a:ea typeface="宋体" panose="02010600030101010101" pitchFamily="2" charset="-122"/>
                  </a:rPr>
                  <a:t>T</a:t>
                </a:r>
                <a:r>
                  <a:rPr lang="zh-CN" altLang="en-US" sz="2000" kern="0" dirty="0">
                    <a:solidFill>
                      <a:sysClr val="windowText" lastClr="000000"/>
                    </a:solidFill>
                    <a:latin typeface="宋体" panose="02010600030101010101" pitchFamily="2" charset="-122"/>
                    <a:ea typeface="宋体" panose="02010600030101010101" pitchFamily="2" charset="-122"/>
                  </a:rPr>
                  <a:t>是一初始可行解</a:t>
                </a:r>
                <a:endParaRPr lang="en-US" altLang="zh-CN" sz="2000" kern="0" dirty="0">
                  <a:solidFill>
                    <a:sysClr val="windowText" lastClr="000000"/>
                  </a:solidFill>
                  <a:latin typeface="宋体" panose="02010600030101010101" pitchFamily="2" charset="-122"/>
                  <a:ea typeface="宋体" panose="02010600030101010101" pitchFamily="2" charset="-122"/>
                </a:endParaRPr>
              </a:p>
            </p:txBody>
          </p:sp>
        </mc:Choice>
        <mc:Fallback>
          <p:sp>
            <p:nvSpPr>
              <p:cNvPr id="7" name="矩形 6"/>
              <p:cNvSpPr>
                <a:spLocks noRot="1" noChangeAspect="1" noMove="1" noResize="1" noEditPoints="1" noAdjustHandles="1" noChangeArrowheads="1" noChangeShapeType="1" noTextEdit="1"/>
              </p:cNvSpPr>
              <p:nvPr/>
            </p:nvSpPr>
            <p:spPr>
              <a:xfrm>
                <a:off x="1800631" y="1044758"/>
                <a:ext cx="9390837" cy="5507149"/>
              </a:xfrm>
              <a:prstGeom prst="rect">
                <a:avLst/>
              </a:prstGeom>
              <a:blipFill rotWithShape="1">
                <a:blip r:embed="rId1"/>
                <a:stretch>
                  <a:fillRect l="-4" t="-3" r="2" b="1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additive="base">
                                        <p:cTn id="2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2128384"/>
                <a:ext cx="10515600" cy="2601232"/>
              </a:xfrm>
            </p:spPr>
            <p:txBody>
              <a:bodyPr>
                <a:normAutofit/>
              </a:bodyPr>
              <a:lstStyle/>
              <a:p>
                <a:pPr marL="0" indent="0">
                  <a:buNone/>
                </a:pPr>
                <a:r>
                  <a:rPr lang="zh-CN" altLang="en-US" sz="2400" dirty="0">
                    <a:solidFill>
                      <a:schemeClr val="tx1"/>
                    </a:solidFill>
                    <a:latin typeface="宋体" panose="02010600030101010101" pitchFamily="2" charset="-122"/>
                    <a:ea typeface="宋体" panose="02010600030101010101" pitchFamily="2" charset="-122"/>
                  </a:rPr>
                  <a:t>以前面的例题为例，引入人工变量：</a:t>
                </a:r>
                <a:endParaRPr lang="en-US" altLang="zh-CN" sz="2400" dirty="0">
                  <a:solidFill>
                    <a:schemeClr val="tx1"/>
                  </a:solidFill>
                  <a:latin typeface="宋体" panose="02010600030101010101" pitchFamily="2" charset="-122"/>
                  <a:ea typeface="宋体" panose="02010600030101010101" pitchFamily="2" charset="-122"/>
                </a:endParaRPr>
              </a:p>
              <a:p>
                <a:pPr marL="0" lvl="0" indent="0" defTabSz="457200">
                  <a:lnSpc>
                    <a:spcPct val="100000"/>
                  </a:lnSpc>
                  <a:spcBef>
                    <a:spcPts val="0"/>
                  </a:spcBef>
                  <a:buNone/>
                </a:pPr>
                <a14:m>
                  <m:oMathPara xmlns:m="http://schemas.openxmlformats.org/officeDocument/2006/math">
                    <m:oMathParaPr>
                      <m:jc m:val="centerGroup"/>
                    </m:oMathParaPr>
                    <m:oMath xmlns:m="http://schemas.openxmlformats.org/officeDocument/2006/math">
                      <m:func>
                        <m:funcPr>
                          <m:ctrlPr>
                            <a:rPr lang="en-US" altLang="zh-CN" sz="2400" i="1">
                              <a:solidFill>
                                <a:prstClr val="black"/>
                              </a:solidFill>
                              <a:latin typeface="Cambria Math" panose="02040503050406030204" pitchFamily="18" charset="0"/>
                            </a:rPr>
                          </m:ctrlPr>
                        </m:funcPr>
                        <m:fName>
                          <m:r>
                            <m:rPr>
                              <m:sty m:val="p"/>
                            </m:rPr>
                            <a:rPr lang="en-US" altLang="zh-CN" sz="2400">
                              <a:solidFill>
                                <a:prstClr val="black"/>
                              </a:solidFill>
                              <a:latin typeface="Cambria Math" panose="02040503050406030204"/>
                            </a:rPr>
                            <m:t>max</m:t>
                          </m:r>
                        </m:fName>
                        <m:e>
                          <m:r>
                            <a:rPr lang="en-US" altLang="zh-CN" sz="2400" i="1">
                              <a:solidFill>
                                <a:prstClr val="black"/>
                              </a:solidFill>
                              <a:latin typeface="Cambria Math" panose="02040503050406030204" pitchFamily="18" charset="0"/>
                            </a:rPr>
                            <m:t>𝑍</m:t>
                          </m:r>
                        </m:e>
                      </m:func>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3</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1</m:t>
                          </m:r>
                        </m:sub>
                      </m:sSub>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2</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2</m:t>
                          </m:r>
                        </m:sub>
                      </m:sSub>
                      <m:r>
                        <a:rPr lang="en-US" altLang="zh-CN" sz="2400" i="1">
                          <a:solidFill>
                            <a:prstClr val="black"/>
                          </a:solidFill>
                          <a:latin typeface="Cambria Math" panose="02040503050406030204"/>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3</m:t>
                          </m:r>
                        </m:sub>
                      </m:sSub>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a:rPr>
                        <m:t>𝑀</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6</m:t>
                          </m:r>
                        </m:sub>
                      </m:sSub>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𝑀</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7</m:t>
                          </m:r>
                        </m:sub>
                      </m:sSub>
                    </m:oMath>
                  </m:oMathPara>
                </a14:m>
                <a:endParaRPr lang="en-US" altLang="zh-CN" sz="2400" dirty="0">
                  <a:solidFill>
                    <a:prstClr val="black"/>
                  </a:solidFill>
                  <a:latin typeface="宋体" panose="02010600030101010101" pitchFamily="2" charset="-122"/>
                  <a:ea typeface="宋体" panose="02010600030101010101" pitchFamily="2" charset="-122"/>
                </a:endParaRPr>
              </a:p>
              <a:p>
                <a:pPr marL="0" lvl="0" indent="0" defTabSz="457200">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sz="2400" i="1">
                          <a:solidFill>
                            <a:prstClr val="black"/>
                          </a:solidFill>
                          <a:latin typeface="Cambria Math" panose="02040503050406030204" pitchFamily="18" charset="0"/>
                        </a:rPr>
                        <m:t>𝑠</m:t>
                      </m:r>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𝑡</m:t>
                      </m:r>
                      <m:r>
                        <a:rPr lang="en-US" altLang="zh-CN" sz="2400" i="1">
                          <a:solidFill>
                            <a:prstClr val="black"/>
                          </a:solidFill>
                          <a:latin typeface="Cambria Math" panose="02040503050406030204" pitchFamily="18" charset="0"/>
                        </a:rPr>
                        <m:t>.</m:t>
                      </m:r>
                      <m:d>
                        <m:dPr>
                          <m:begChr m:val="{"/>
                          <m:endChr m:val=""/>
                          <m:ctrlPr>
                            <a:rPr lang="en-US" altLang="zh-CN" sz="2400" i="1">
                              <a:solidFill>
                                <a:prstClr val="black"/>
                              </a:solidFill>
                              <a:latin typeface="Cambria Math" panose="02040503050406030204" pitchFamily="18" charset="0"/>
                            </a:rPr>
                          </m:ctrlPr>
                        </m:dPr>
                        <m:e>
                          <m:eqArr>
                            <m:eqArrPr>
                              <m:ctrlPr>
                                <a:rPr lang="en-US" altLang="zh-CN" sz="2400" i="1">
                                  <a:solidFill>
                                    <a:prstClr val="black"/>
                                  </a:solidFill>
                                  <a:latin typeface="Cambria Math" panose="02040503050406030204" pitchFamily="18" charset="0"/>
                                </a:rPr>
                              </m:ctrlPr>
                            </m:eqArrPr>
                            <m:e>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4</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1</m:t>
                                  </m:r>
                                </m:sub>
                              </m:sSub>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3</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2</m:t>
                                  </m:r>
                                </m:sub>
                              </m:sSub>
                              <m:r>
                                <a:rPr lang="en-US" altLang="zh-CN" sz="2400" i="1">
                                  <a:solidFill>
                                    <a:prstClr val="black"/>
                                  </a:solidFill>
                                  <a:latin typeface="Cambria Math" panose="02040503050406030204"/>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3</m:t>
                                  </m:r>
                                </m:sub>
                              </m:sSub>
                              <m:r>
                                <a:rPr lang="en-US" altLang="zh-CN" sz="2400" i="1">
                                  <a:solidFill>
                                    <a:prstClr val="black"/>
                                  </a:solidFill>
                                  <a:latin typeface="Cambria Math" panose="02040503050406030204"/>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4</m:t>
                                  </m:r>
                                </m:sub>
                              </m:sSub>
                              <m:r>
                                <a:rPr lang="en-US" altLang="zh-CN" sz="2400" i="1">
                                  <a:solidFill>
                                    <a:prstClr val="black"/>
                                  </a:solidFill>
                                  <a:latin typeface="Cambria Math" panose="02040503050406030204"/>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6</m:t>
                                  </m:r>
                                </m:sub>
                              </m:sSub>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4</m:t>
                              </m:r>
                            </m:e>
                            <m:e>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1</m:t>
                                  </m:r>
                                </m:sub>
                              </m:sSub>
                              <m:r>
                                <a:rPr lang="en-US" altLang="zh-CN" sz="2400" i="1">
                                  <a:solidFill>
                                    <a:prstClr val="black"/>
                                  </a:solidFill>
                                  <a:latin typeface="Cambria Math" panose="02040503050406030204"/>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2</m:t>
                                  </m:r>
                                </m:sub>
                              </m:sSub>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2</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3</m:t>
                                  </m:r>
                                </m:sub>
                              </m:sSub>
                              <m:r>
                                <a:rPr lang="en-US" altLang="zh-CN" sz="2400" i="1">
                                  <a:solidFill>
                                    <a:prstClr val="black"/>
                                  </a:solidFill>
                                  <a:latin typeface="Cambria Math" panose="02040503050406030204"/>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5</m:t>
                                  </m:r>
                                </m:sub>
                              </m:sSub>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10</m:t>
                              </m:r>
                            </m:e>
                            <m:e>
                              <m:r>
                                <a:rPr lang="en-US" altLang="zh-CN" sz="2400" i="1">
                                  <a:solidFill>
                                    <a:prstClr val="black"/>
                                  </a:solidFill>
                                  <a:latin typeface="Cambria Math" panose="02040503050406030204"/>
                                </a:rPr>
                                <m:t>2</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1</m:t>
                                  </m:r>
                                </m:sub>
                              </m:sSub>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2</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2</m:t>
                                  </m:r>
                                </m:sub>
                              </m:sSub>
                              <m:r>
                                <a:rPr lang="en-US" altLang="zh-CN" sz="2400" i="1">
                                  <a:solidFill>
                                    <a:prstClr val="black"/>
                                  </a:solidFill>
                                  <a:latin typeface="Cambria Math" panose="02040503050406030204"/>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3</m:t>
                                  </m:r>
                                </m:sub>
                              </m:sSub>
                              <m:r>
                                <a:rPr lang="en-US" altLang="zh-CN" sz="2400" i="1">
                                  <a:solidFill>
                                    <a:prstClr val="black"/>
                                  </a:solidFill>
                                  <a:latin typeface="Cambria Math" panose="02040503050406030204"/>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7</m:t>
                                  </m:r>
                                </m:sub>
                              </m:sSub>
                              <m:r>
                                <a:rPr lang="en-US" altLang="zh-CN" sz="2400" i="1">
                                  <a:solidFill>
                                    <a:prstClr val="black"/>
                                  </a:solidFill>
                                  <a:latin typeface="Cambria Math" panose="02040503050406030204"/>
                                </a:rPr>
                                <m:t>=</m:t>
                              </m:r>
                              <m:r>
                                <a:rPr lang="en-US" altLang="zh-CN" sz="2400" i="1">
                                  <a:solidFill>
                                    <a:prstClr val="black"/>
                                  </a:solidFill>
                                  <a:latin typeface="Cambria Math" panose="02040503050406030204"/>
                                </a:rPr>
                                <m:t>1</m:t>
                              </m:r>
                            </m:e>
                            <m:e>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a:rPr>
                                    <m:t>𝑥</m:t>
                                  </m:r>
                                </m:e>
                                <m:sub>
                                  <m:r>
                                    <a:rPr lang="en-US" altLang="zh-CN" sz="2400" i="1">
                                      <a:solidFill>
                                        <a:prstClr val="black"/>
                                      </a:solidFill>
                                      <a:latin typeface="Cambria Math" panose="02040503050406030204"/>
                                    </a:rPr>
                                    <m:t>𝑗</m:t>
                                  </m:r>
                                </m:sub>
                              </m:sSub>
                              <m:r>
                                <a:rPr lang="en-US" altLang="zh-CN" sz="2400" i="1">
                                  <a:solidFill>
                                    <a:prstClr val="black"/>
                                  </a:solidFill>
                                  <a:latin typeface="Cambria Math" panose="02040503050406030204"/>
                                  <a:ea typeface="Cambria Math" panose="02040503050406030204"/>
                                </a:rPr>
                                <m:t>≥</m:t>
                              </m:r>
                              <m:r>
                                <a:rPr lang="en-US" altLang="zh-CN" sz="2400" i="1">
                                  <a:solidFill>
                                    <a:prstClr val="black"/>
                                  </a:solidFill>
                                  <a:latin typeface="Cambria Math" panose="02040503050406030204"/>
                                  <a:ea typeface="Cambria Math" panose="02040503050406030204"/>
                                </a:rPr>
                                <m:t>0</m:t>
                              </m:r>
                              <m:r>
                                <a:rPr lang="en-US" altLang="zh-CN" sz="2400" i="1">
                                  <a:solidFill>
                                    <a:prstClr val="black"/>
                                  </a:solidFill>
                                  <a:latin typeface="Cambria Math" panose="02040503050406030204"/>
                                  <a:ea typeface="Cambria Math" panose="02040503050406030204"/>
                                </a:rPr>
                                <m:t>,</m:t>
                              </m:r>
                              <m:r>
                                <a:rPr lang="en-US" altLang="zh-CN" sz="2400" i="1">
                                  <a:solidFill>
                                    <a:prstClr val="black"/>
                                  </a:solidFill>
                                  <a:latin typeface="Cambria Math" panose="02040503050406030204"/>
                                  <a:ea typeface="Cambria Math" panose="02040503050406030204"/>
                                </a:rPr>
                                <m:t>𝑗</m:t>
                              </m:r>
                              <m:r>
                                <a:rPr lang="en-US" altLang="zh-CN" sz="2400" i="1">
                                  <a:solidFill>
                                    <a:prstClr val="black"/>
                                  </a:solidFill>
                                  <a:latin typeface="Cambria Math" panose="02040503050406030204"/>
                                  <a:ea typeface="Cambria Math" panose="02040503050406030204"/>
                                </a:rPr>
                                <m:t>=</m:t>
                              </m:r>
                              <m:r>
                                <a:rPr lang="en-US" altLang="zh-CN" sz="2400" i="1">
                                  <a:solidFill>
                                    <a:prstClr val="black"/>
                                  </a:solidFill>
                                  <a:latin typeface="Cambria Math" panose="02040503050406030204"/>
                                  <a:ea typeface="Cambria Math" panose="02040503050406030204"/>
                                </a:rPr>
                                <m:t>1</m:t>
                              </m:r>
                              <m:r>
                                <a:rPr lang="en-US" altLang="zh-CN" sz="2400" i="1">
                                  <a:solidFill>
                                    <a:prstClr val="black"/>
                                  </a:solidFill>
                                  <a:latin typeface="Cambria Math" panose="02040503050406030204"/>
                                  <a:ea typeface="Cambria Math" panose="02040503050406030204"/>
                                </a:rPr>
                                <m:t>,</m:t>
                              </m:r>
                              <m:r>
                                <a:rPr lang="en-US" altLang="zh-CN" sz="2400" i="1">
                                  <a:solidFill>
                                    <a:prstClr val="black"/>
                                  </a:solidFill>
                                  <a:latin typeface="Cambria Math" panose="02040503050406030204"/>
                                  <a:ea typeface="Cambria Math" panose="02040503050406030204"/>
                                </a:rPr>
                                <m:t>2</m:t>
                              </m:r>
                              <m:r>
                                <a:rPr lang="en-US" altLang="zh-CN" sz="2400" i="1">
                                  <a:solidFill>
                                    <a:prstClr val="black"/>
                                  </a:solidFill>
                                  <a:latin typeface="Cambria Math" panose="02040503050406030204"/>
                                  <a:ea typeface="Cambria Math" panose="02040503050406030204"/>
                                </a:rPr>
                                <m:t>,⋯,</m:t>
                              </m:r>
                              <m:r>
                                <a:rPr lang="en-US" altLang="zh-CN" sz="2400" i="1">
                                  <a:solidFill>
                                    <a:prstClr val="black"/>
                                  </a:solidFill>
                                  <a:latin typeface="Cambria Math" panose="02040503050406030204"/>
                                  <a:ea typeface="Cambria Math" panose="02040503050406030204"/>
                                </a:rPr>
                                <m:t>7</m:t>
                              </m:r>
                            </m:e>
                          </m:eqArr>
                        </m:e>
                      </m:d>
                    </m:oMath>
                  </m:oMathPara>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2128384"/>
                <a:ext cx="10515600" cy="2601232"/>
              </a:xfrm>
              <a:blipFill rotWithShape="1">
                <a:blip r:embed="rId1"/>
                <a:stretch>
                  <a:fillRect t="-19" b="5"/>
                </a:stretch>
              </a:blipFill>
            </p:spPr>
            <p:txBody>
              <a:bodyPr/>
              <a:lstStyle/>
              <a:p>
                <a:r>
                  <a:rPr lang="zh-CN" altLang="en-US">
                    <a:noFill/>
                  </a:rPr>
                  <a:t> </a:t>
                </a:r>
              </a:p>
            </p:txBody>
          </p:sp>
        </mc:Fallback>
      </mc:AlternateContent>
      <p:sp>
        <p:nvSpPr>
          <p:cNvPr id="2" name="文本框 1"/>
          <p:cNvSpPr txBox="1"/>
          <p:nvPr/>
        </p:nvSpPr>
        <p:spPr>
          <a:xfrm>
            <a:off x="1865790" y="5362112"/>
            <a:ext cx="846042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注意：只有当标准形的约束条件中含有剩余变量的时候需要加入人工变量。</a:t>
            </a:r>
            <a:endParaRPr lang="zh-CN" altLang="en-US" sz="2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2297650" y="395510"/>
                <a:ext cx="8911687" cy="1280890"/>
              </a:xfrm>
            </p:spPr>
            <p:txBody>
              <a:bodyPr>
                <a:normAutofit fontScale="90000"/>
              </a:bodyPr>
              <a:lstStyle/>
              <a:p>
                <a:r>
                  <a:rPr lang="zh-CN" altLang="en-US" b="1" dirty="0">
                    <a:solidFill>
                      <a:schemeClr val="tx1"/>
                    </a:solidFill>
                    <a:latin typeface="宋体" panose="02010600030101010101" pitchFamily="2" charset="-122"/>
                    <a:ea typeface="宋体" panose="02010600030101010101" pitchFamily="2" charset="-122"/>
                  </a:rPr>
                  <a:t>三、大</a:t>
                </a:r>
                <a14:m>
                  <m:oMath xmlns:m="http://schemas.openxmlformats.org/officeDocument/2006/math">
                    <m:r>
                      <a:rPr lang="en-US" altLang="zh-CN" b="1" i="1" dirty="0" smtClean="0">
                        <a:solidFill>
                          <a:schemeClr val="tx1"/>
                        </a:solidFill>
                        <a:latin typeface="Cambria Math" panose="02040503050406030204" pitchFamily="18" charset="0"/>
                        <a:ea typeface="宋体" panose="02010600030101010101" pitchFamily="2" charset="-122"/>
                      </a:rPr>
                      <m:t>𝑴</m:t>
                    </m:r>
                  </m:oMath>
                </a14:m>
                <a:r>
                  <a:rPr lang="zh-CN" altLang="en-US" b="1" dirty="0">
                    <a:solidFill>
                      <a:schemeClr val="tx1"/>
                    </a:solidFill>
                    <a:latin typeface="宋体" panose="02010600030101010101" pitchFamily="2" charset="-122"/>
                    <a:ea typeface="宋体" panose="02010600030101010101" pitchFamily="2" charset="-122"/>
                  </a:rPr>
                  <a:t>法</a:t>
                </a:r>
                <a:br>
                  <a:rPr lang="en-US" altLang="zh-CN" b="1" dirty="0">
                    <a:solidFill>
                      <a:schemeClr val="tx1"/>
                    </a:solidFill>
                    <a:latin typeface="宋体" panose="02010600030101010101" pitchFamily="2" charset="-122"/>
                    <a:ea typeface="宋体" panose="02010600030101010101" pitchFamily="2" charset="-122"/>
                  </a:rPr>
                </a:br>
                <a:r>
                  <a:rPr lang="en-US" altLang="zh-CN" b="1" dirty="0">
                    <a:solidFill>
                      <a:schemeClr val="tx1"/>
                    </a:solidFill>
                    <a:latin typeface="宋体" panose="02010600030101010101" pitchFamily="2" charset="-122"/>
                    <a:ea typeface="宋体" panose="02010600030101010101" pitchFamily="2" charset="-122"/>
                  </a:rPr>
                  <a:t>3.1</a:t>
                </a:r>
                <a:r>
                  <a:rPr lang="zh-CN" altLang="en-US" b="1" dirty="0">
                    <a:solidFill>
                      <a:schemeClr val="tx1"/>
                    </a:solidFill>
                    <a:latin typeface="宋体" panose="02010600030101010101" pitchFamily="2" charset="-122"/>
                    <a:ea typeface="宋体" panose="02010600030101010101" pitchFamily="2" charset="-122"/>
                  </a:rPr>
                  <a:t>原理</a:t>
                </a:r>
                <a:endParaRPr lang="zh-CN" altLang="en-US" b="1" dirty="0">
                  <a:solidFill>
                    <a:schemeClr val="tx1"/>
                  </a:solidFill>
                  <a:latin typeface="宋体" panose="02010600030101010101" pitchFamily="2" charset="-122"/>
                  <a:ea typeface="宋体" panose="02010600030101010101" pitchFamily="2" charset="-122"/>
                </a:endParaRPr>
              </a:p>
            </p:txBody>
          </p:sp>
        </mc:Choice>
        <mc:Fallback>
          <p:sp>
            <p:nvSpPr>
              <p:cNvPr id="2" name="标题 1"/>
              <p:cNvSpPr>
                <a:spLocks noRot="1" noChangeAspect="1" noMove="1" noResize="1" noEditPoints="1" noAdjustHandles="1" noChangeArrowheads="1" noChangeShapeType="1" noTextEdit="1"/>
              </p:cNvSpPr>
              <p:nvPr>
                <p:ph type="title"/>
              </p:nvPr>
            </p:nvSpPr>
            <p:spPr>
              <a:xfrm>
                <a:off x="2297650" y="395510"/>
                <a:ext cx="8911687" cy="1280890"/>
              </a:xfrm>
              <a:blipFill rotWithShape="1">
                <a:blip r:embed="rId1"/>
                <a:stretch>
                  <a:fillRect l="-2" t="-42" r="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2297649" y="2012330"/>
                <a:ext cx="8911687" cy="283334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引入一个非常大的整数</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，用来制约人工变量的取值，并使目标函数变为</a:t>
                </a:r>
                <a:endParaRPr lang="en-US" altLang="zh-CN" sz="2400"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𝐹</m:t>
                          </m:r>
                        </m:e>
                      </m:func>
                      <m:r>
                        <a:rPr lang="en-US" altLang="zh-CN" sz="2400" b="0" i="1" smtClean="0">
                          <a:latin typeface="Cambria Math" panose="02040503050406030204" pitchFamily="18" charset="0"/>
                        </a:rPr>
                        <m:t>=</m:t>
                      </m:r>
                      <m:nary>
                        <m:naryPr>
                          <m:chr m:val="∑"/>
                          <m:subHide m:val="on"/>
                          <m:supHide m:val="on"/>
                          <m:ctrlPr>
                            <a:rPr lang="en-US" altLang="zh-CN" sz="2400" b="0" i="1" smtClean="0">
                              <a:latin typeface="Cambria Math" panose="02040503050406030204" pitchFamily="18" charset="0"/>
                            </a:rPr>
                          </m:ctrlPr>
                        </m:naryP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e>
                      </m:nary>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m:t>
                      </m:r>
                      <m:nary>
                        <m:naryPr>
                          <m:chr m:val="∑"/>
                          <m:subHide m:val="on"/>
                          <m:supHide m:val="on"/>
                          <m:ctrlPr>
                            <a:rPr lang="en-US" altLang="zh-CN" sz="2400" b="0" i="1" smtClean="0">
                              <a:latin typeface="Cambria Math" panose="02040503050406030204" pitchFamily="18" charset="0"/>
                            </a:rPr>
                          </m:ctrlPr>
                        </m:naryP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e>
                      </m:nary>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r>
                        <a:rPr lang="zh-CN" altLang="en-US" sz="2400" i="0">
                          <a:latin typeface="Cambria Math" panose="02040503050406030204" pitchFamily="18" charset="0"/>
                        </a:rPr>
                        <m:t>为</m:t>
                      </m:r>
                      <m:r>
                        <a:rPr lang="zh-CN" altLang="en-US" sz="2400" i="0" smtClean="0">
                          <a:latin typeface="Cambria Math" panose="02040503050406030204" pitchFamily="18" charset="0"/>
                        </a:rPr>
                        <m:t>人工变量</m:t>
                      </m:r>
                      <m:r>
                        <a:rPr lang="en-US" altLang="zh-CN" sz="2400" b="0" i="1" smtClean="0">
                          <a:latin typeface="Cambria Math" panose="02040503050406030204" pitchFamily="18" charset="0"/>
                        </a:rPr>
                        <m:t>)</m:t>
                      </m:r>
                    </m:oMath>
                  </m:oMathPara>
                </a14:m>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这样，如果计算结果</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oMath>
                </a14:m>
                <a:r>
                  <a:rPr lang="zh-CN" altLang="en-US" sz="2400" dirty="0">
                    <a:latin typeface="宋体" panose="02010600030101010101" pitchFamily="2" charset="-122"/>
                    <a:ea typeface="宋体" panose="02010600030101010101" pitchFamily="2" charset="-122"/>
                  </a:rPr>
                  <a:t>，那么由于</a:t>
                </a:r>
                <a14:m>
                  <m:oMath xmlns:m="http://schemas.openxmlformats.org/officeDocument/2006/math">
                    <m:r>
                      <a:rPr lang="en-US" altLang="zh-CN" sz="2400" i="1" dirty="0" smtClean="0">
                        <a:latin typeface="Cambria Math" panose="02040503050406030204" pitchFamily="18" charset="0"/>
                      </a:rPr>
                      <m:t>𝑀</m:t>
                    </m:r>
                  </m:oMath>
                </a14:m>
                <a:r>
                  <a:rPr lang="zh-CN" altLang="en-US" sz="2400" dirty="0">
                    <a:latin typeface="宋体" panose="02010600030101010101" pitchFamily="2" charset="-122"/>
                    <a:ea typeface="宋体" panose="02010600030101010101" pitchFamily="2" charset="-122"/>
                  </a:rPr>
                  <a:t>是一个非常大的正数，可以使得</a:t>
                </a:r>
                <a14:m>
                  <m:oMath xmlns:m="http://schemas.openxmlformats.org/officeDocument/2006/math">
                    <m:r>
                      <m:rPr>
                        <m:sty m:val="p"/>
                      </m:rPr>
                      <a:rPr lang="en-US" altLang="zh-CN" sz="2400" b="0" i="0" smtClean="0">
                        <a:latin typeface="Cambria Math" panose="02040503050406030204" pitchFamily="18" charset="0"/>
                        <a:ea typeface="Cambria Math" panose="02040503050406030204" pitchFamily="18" charset="0"/>
                      </a:rPr>
                      <m:t>F</m:t>
                    </m:r>
                    <m:r>
                      <a:rPr lang="en-US" altLang="zh-CN" sz="2400"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0</m:t>
                    </m:r>
                  </m:oMath>
                </a14:m>
                <a:r>
                  <a:rPr lang="zh-CN" altLang="en-US" sz="2400" dirty="0">
                    <a:latin typeface="宋体" panose="02010600030101010101" pitchFamily="2" charset="-122"/>
                    <a:ea typeface="宋体" panose="02010600030101010101" pitchFamily="2" charset="-122"/>
                  </a:rPr>
                  <a:t>，也就是使</a:t>
                </a:r>
                <a14:m>
                  <m:oMath xmlns:m="http://schemas.openxmlformats.org/officeDocument/2006/math">
                    <m:r>
                      <m:rPr>
                        <m:sty m:val="p"/>
                      </m:rPr>
                      <a:rPr lang="en-US" altLang="zh-CN" sz="2400">
                        <a:latin typeface="Cambria Math" panose="02040503050406030204" pitchFamily="18" charset="0"/>
                        <a:ea typeface="Cambria Math" panose="02040503050406030204" pitchFamily="18" charset="0"/>
                      </a:rPr>
                      <m:t>F</m:t>
                    </m:r>
                  </m:oMath>
                </a14:m>
                <a:r>
                  <a:rPr lang="zh-CN" altLang="en-US" sz="2400" dirty="0">
                    <a:latin typeface="宋体" panose="02010600030101010101" pitchFamily="2" charset="-122"/>
                    <a:ea typeface="宋体" panose="02010600030101010101" pitchFamily="2" charset="-122"/>
                  </a:rPr>
                  <a:t>无法到达最大值。因此，</a:t>
                </a:r>
                <a14:m>
                  <m:oMath xmlns:m="http://schemas.openxmlformats.org/officeDocument/2006/math">
                    <m:r>
                      <a:rPr lang="en-US" altLang="zh-CN" sz="2400" i="1" dirty="0" smtClean="0">
                        <a:latin typeface="Cambria Math" panose="02040503050406030204" pitchFamily="18" charset="0"/>
                      </a:rPr>
                      <m:t>𝑀</m:t>
                    </m:r>
                  </m:oMath>
                </a14:m>
                <a:r>
                  <a:rPr lang="zh-CN" altLang="en-US" sz="2400" dirty="0">
                    <a:latin typeface="宋体" panose="02010600030101010101" pitchFamily="2" charset="-122"/>
                    <a:ea typeface="宋体" panose="02010600030101010101" pitchFamily="2" charset="-122"/>
                  </a:rPr>
                  <a:t>也被称为罚金系数，这种方法成为大</a:t>
                </a:r>
                <a14:m>
                  <m:oMath xmlns:m="http://schemas.openxmlformats.org/officeDocument/2006/math">
                    <m:r>
                      <a:rPr lang="en-US" altLang="zh-CN" sz="2400" i="1" dirty="0" smtClean="0">
                        <a:latin typeface="Cambria Math" panose="02040503050406030204" pitchFamily="18" charset="0"/>
                      </a:rPr>
                      <m:t>𝑀</m:t>
                    </m:r>
                  </m:oMath>
                </a14:m>
                <a:r>
                  <a:rPr lang="zh-CN" altLang="en-US" sz="2400" dirty="0">
                    <a:latin typeface="宋体" panose="02010600030101010101" pitchFamily="2" charset="-122"/>
                    <a:ea typeface="宋体" panose="02010600030101010101" pitchFamily="2" charset="-122"/>
                  </a:rPr>
                  <a:t>法。</a:t>
                </a:r>
                <a:endParaRPr lang="zh-CN" altLang="en-US" sz="2400" dirty="0">
                  <a:latin typeface="宋体" panose="02010600030101010101" pitchFamily="2" charset="-122"/>
                  <a:ea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2297649" y="2012330"/>
                <a:ext cx="8911687" cy="2833340"/>
              </a:xfrm>
              <a:prstGeom prst="rect">
                <a:avLst/>
              </a:prstGeom>
              <a:blipFill rotWithShape="1">
                <a:blip r:embed="rId2"/>
                <a:stretch>
                  <a:fillRect l="-2" t="-1" r="4" b="22"/>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847850" y="1843950"/>
                <a:ext cx="8496300" cy="31700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kern="0" dirty="0">
                    <a:solidFill>
                      <a:prstClr val="black"/>
                    </a:solidFill>
                    <a:latin typeface="等线" panose="02010600030101010101" charset="-122"/>
                    <a:ea typeface="宋体" panose="02010600030101010101" pitchFamily="2" charset="-122"/>
                  </a:rPr>
                  <a:t>        </a:t>
                </a:r>
                <a14:m>
                  <m:oMath xmlns:m="http://schemas.openxmlformats.org/officeDocument/2006/math">
                    <m:r>
                      <a:rPr kumimoji="0" lang="en-US" altLang="zh-CN" sz="2000" b="0" i="1" u="none" strike="noStrike" kern="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𝑀</m:t>
                    </m:r>
                  </m:oMath>
                </a14:m>
                <a:r>
                  <a:rPr kumimoji="0" lang="zh-CN" altLang="en-US" sz="20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称为惩罚因子，取充分大的一个正数。如果原问题有可行解，由于</a:t>
                </a:r>
                <a:r>
                  <a:rPr kumimoji="0" lang="en-US" altLang="zh-CN" sz="20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M</a:t>
                </a:r>
                <a:r>
                  <a:rPr kumimoji="0" lang="zh-CN" altLang="en-US" sz="20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的取值很大，只要有人工变量留在基变量中，相应的目标函数值就会大大地大于目标函数在任何可行点的目标函数值，因此单纯形迭代会逐步把人工变量逼出基变量而成为非基变量。</a:t>
                </a:r>
                <a:endParaRPr kumimoji="0" lang="en-US" altLang="zh-CN" sz="20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0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    同样地，一旦一个人工变量成为出基变量，就可以从问题中删除，当所有的人工变量被删除后所得到的基本可行解即为原问题的一个基本可行解，同时惩罚项也被从目标函数中移走，继续进行迭代以确定问题的最优解或判定其有无界的最优解，如果直至迭代终止时基变量中还有人工变量则表明原问题无可行解。</a:t>
                </a:r>
                <a:endParaRPr kumimoji="0" lang="zh-CN" altLang="en-US" sz="1800" b="0" i="0" u="none" strike="noStrike" kern="0" cap="none" spc="0" normalizeH="0" baseline="0" noProof="0" dirty="0">
                  <a:ln>
                    <a:noFill/>
                  </a:ln>
                  <a:solidFill>
                    <a:sysClr val="windowText" lastClr="000000"/>
                  </a:solidFill>
                  <a:effectLst/>
                  <a:uLnTx/>
                  <a:uFillTx/>
                </a:endParaRPr>
              </a:p>
            </p:txBody>
          </p:sp>
        </mc:Choice>
        <mc:Fallback>
          <p:sp>
            <p:nvSpPr>
              <p:cNvPr id="2" name="矩形 1"/>
              <p:cNvSpPr>
                <a:spLocks noRot="1" noChangeAspect="1" noMove="1" noResize="1" noEditPoints="1" noAdjustHandles="1" noChangeArrowheads="1" noChangeShapeType="1" noTextEdit="1"/>
              </p:cNvSpPr>
              <p:nvPr/>
            </p:nvSpPr>
            <p:spPr>
              <a:xfrm>
                <a:off x="1847850" y="1843950"/>
                <a:ext cx="8496300" cy="3170099"/>
              </a:xfrm>
              <a:prstGeom prst="rect">
                <a:avLst/>
              </a:prstGeom>
              <a:blipFill rotWithShape="1">
                <a:blip r:embed="rId1"/>
                <a:stretch>
                  <a:fillRect t="-17" b="3"/>
                </a:stretch>
              </a:blipFill>
            </p:spPr>
            <p:txBody>
              <a:bodyPr/>
              <a:lstStyle/>
              <a:p>
                <a:r>
                  <a:rPr lang="zh-CN" altLang="en-US">
                    <a:noFill/>
                  </a:rPr>
                  <a:t> </a:t>
                </a:r>
              </a:p>
            </p:txBody>
          </p:sp>
        </mc:Fallback>
      </mc:AlternateContent>
      <p:sp>
        <p:nvSpPr>
          <p:cNvPr id="3" name="文本框 2"/>
          <p:cNvSpPr txBox="1"/>
          <p:nvPr/>
        </p:nvSpPr>
        <p:spPr>
          <a:xfrm>
            <a:off x="1847850" y="1197619"/>
            <a:ext cx="5553075" cy="646331"/>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3.2</a:t>
            </a:r>
            <a:r>
              <a:rPr lang="zh-CN" altLang="en-US" sz="3600" b="1" dirty="0">
                <a:latin typeface="宋体" panose="02010600030101010101" pitchFamily="2" charset="-122"/>
                <a:ea typeface="宋体" panose="02010600030101010101" pitchFamily="2" charset="-122"/>
              </a:rPr>
              <a:t>惩罚因子</a:t>
            </a:r>
            <a:r>
              <a:rPr lang="en-US" altLang="zh-CN" sz="3600" b="1" dirty="0">
                <a:latin typeface="宋体" panose="02010600030101010101" pitchFamily="2" charset="-122"/>
                <a:ea typeface="宋体" panose="02010600030101010101" pitchFamily="2" charset="-122"/>
              </a:rPr>
              <a:t>M</a:t>
            </a:r>
            <a:endParaRPr lang="zh-CN" altLang="en-US" sz="3600" b="1" dirty="0">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a1066726-b0df-46ac-9f5e-1739e9c3f653}"/>
</p:tagLst>
</file>

<file path=ppt/tags/tag2.xml><?xml version="1.0" encoding="utf-8"?>
<p:tagLst xmlns:p="http://schemas.openxmlformats.org/presentationml/2006/main">
  <p:tag name="KSO_WM_UNIT_TABLE_BEAUTIFY" val="smartTable{a1066726-b0df-46ac-9f5e-1739e9c3f653}"/>
</p:tagLst>
</file>

<file path=ppt/tags/tag3.xml><?xml version="1.0" encoding="utf-8"?>
<p:tagLst xmlns:p="http://schemas.openxmlformats.org/presentationml/2006/main">
  <p:tag name="KSO_WM_UNIT_TABLE_BEAUTIFY" val="smartTable{3f46aefc-1146-4511-90fb-fd2996719cde}"/>
</p:tagLst>
</file>

<file path=ppt/tags/tag4.xml><?xml version="1.0" encoding="utf-8"?>
<p:tagLst xmlns:p="http://schemas.openxmlformats.org/presentationml/2006/main">
  <p:tag name="KSO_WM_UNIT_TABLE_BEAUTIFY" val="smartTable{3f46aefc-1146-4511-90fb-fd2996719cde}"/>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7439</Words>
  <Application>WPS 演示</Application>
  <PresentationFormat>宽屏</PresentationFormat>
  <Paragraphs>1266</Paragraphs>
  <Slides>37</Slides>
  <Notes>1</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12</vt:i4>
      </vt:variant>
      <vt:variant>
        <vt:lpstr>幻灯片标题</vt:lpstr>
      </vt:variant>
      <vt:variant>
        <vt:i4>37</vt:i4>
      </vt:variant>
    </vt:vector>
  </HeadingPairs>
  <TitlesOfParts>
    <vt:vector size="75" baseType="lpstr">
      <vt:lpstr>Arial</vt:lpstr>
      <vt:lpstr>宋体</vt:lpstr>
      <vt:lpstr>Wingdings</vt:lpstr>
      <vt:lpstr>Trebuchet MS</vt:lpstr>
      <vt:lpstr>Cambria Math</vt:lpstr>
      <vt:lpstr>Calibri</vt:lpstr>
      <vt:lpstr>Cambria Math</vt:lpstr>
      <vt:lpstr>Wingdings 3</vt:lpstr>
      <vt:lpstr>Symbol</vt:lpstr>
      <vt:lpstr>Century Gothic</vt:lpstr>
      <vt:lpstr>幼圆</vt:lpstr>
      <vt:lpstr>等线</vt:lpstr>
      <vt:lpstr>微软雅黑</vt:lpstr>
      <vt:lpstr>Arial Unicode MS</vt:lpstr>
      <vt:lpstr>Tw Cen MT</vt:lpstr>
      <vt:lpstr>Segoe Print</vt:lpstr>
      <vt:lpstr>Calibri</vt:lpstr>
      <vt:lpstr>Times New Roman</vt:lpstr>
      <vt:lpstr>Times New Roman</vt:lpstr>
      <vt:lpstr>Yu Gothic UI Semibold</vt:lpstr>
      <vt:lpstr>等线 Light</vt:lpstr>
      <vt:lpstr>Trebuchet MS</vt:lpstr>
      <vt:lpstr>楷体</vt:lpstr>
      <vt:lpstr>MS Mincho</vt:lpstr>
      <vt:lpstr>电路</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目录</vt:lpstr>
      <vt:lpstr>PowerPoint 演示文稿</vt:lpstr>
      <vt:lpstr>PowerPoint 演示文稿</vt:lpstr>
      <vt:lpstr>PowerPoint 演示文稿</vt:lpstr>
      <vt:lpstr>如何加入人工变量？</vt:lpstr>
      <vt:lpstr>PowerPoint 演示文稿</vt:lpstr>
      <vt:lpstr>三、大法 3.1原理</vt:lpstr>
      <vt:lpstr>PowerPoint 演示文稿</vt:lpstr>
      <vt:lpstr>PowerPoint 演示文稿</vt:lpstr>
      <vt:lpstr>3.4算例一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四、两阶段法 4.1原理</vt:lpstr>
      <vt:lpstr>PowerPoint 演示文稿</vt:lpstr>
      <vt:lpstr>PowerPoint 演示文稿</vt:lpstr>
      <vt:lpstr>4.3算例一</vt:lpstr>
      <vt:lpstr>PowerPoint 演示文稿</vt:lpstr>
      <vt:lpstr>PowerPoint 演示文稿</vt:lpstr>
      <vt:lpstr>PowerPoint 演示文稿</vt:lpstr>
      <vt:lpstr>PowerPoint 演示文稿</vt:lpstr>
      <vt:lpstr>THANKS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13602</dc:creator>
  <cp:lastModifiedBy>一抹夏忧</cp:lastModifiedBy>
  <cp:revision>90</cp:revision>
  <dcterms:created xsi:type="dcterms:W3CDTF">2018-09-20T13:29:00Z</dcterms:created>
  <dcterms:modified xsi:type="dcterms:W3CDTF">2021-11-26T04:55:45Z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F40B098F7849481BA559B5685D7D1435</vt:lpwstr>
  </property>
</Properties>
</file>