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Override PartName="/customXml/itemProps2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3" r:id="rId6"/>
    <p:sldId id="257" r:id="rId7"/>
    <p:sldId id="394" r:id="rId8"/>
    <p:sldId id="387" r:id="rId9"/>
    <p:sldId id="395" r:id="rId10"/>
    <p:sldId id="396" r:id="rId11"/>
    <p:sldId id="397" r:id="rId12"/>
    <p:sldId id="398" r:id="rId13"/>
    <p:sldId id="399" r:id="rId14"/>
    <p:sldId id="388" r:id="rId15"/>
    <p:sldId id="389" r:id="rId16"/>
    <p:sldId id="390" r:id="rId17"/>
    <p:sldId id="434" r:id="rId18"/>
    <p:sldId id="400" r:id="rId19"/>
    <p:sldId id="393" r:id="rId20"/>
    <p:sldId id="467" r:id="rId21"/>
    <p:sldId id="463" r:id="rId22"/>
    <p:sldId id="464" r:id="rId23"/>
    <p:sldId id="465" r:id="rId24"/>
    <p:sldId id="466" r:id="rId25"/>
    <p:sldId id="299" r:id="rId26"/>
    <p:sldId id="468" r:id="rId27"/>
    <p:sldId id="300" r:id="rId28"/>
    <p:sldId id="302" r:id="rId29"/>
    <p:sldId id="301" r:id="rId30"/>
    <p:sldId id="303" r:id="rId31"/>
    <p:sldId id="305" r:id="rId32"/>
    <p:sldId id="304" r:id="rId33"/>
    <p:sldId id="30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3" r:id="rId51"/>
    <p:sldId id="514" r:id="rId52"/>
    <p:sldId id="519" r:id="rId53"/>
    <p:sldId id="525" r:id="rId54"/>
    <p:sldId id="521" r:id="rId55"/>
    <p:sldId id="522" r:id="rId56"/>
    <p:sldId id="523" r:id="rId57"/>
    <p:sldId id="526" r:id="rId58"/>
    <p:sldId id="524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126" autoAdjust="0"/>
  </p:normalViewPr>
  <p:slideViewPr>
    <p:cSldViewPr snapToGrid="0">
      <p:cViewPr varScale="1">
        <p:scale>
          <a:sx n="82" d="100"/>
          <a:sy n="82" d="100"/>
        </p:scale>
        <p:origin x="701" y="48"/>
      </p:cViewPr>
      <p:guideLst>
        <p:guide orient="horz" pos="22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customXml" Target="../customXml/item1.xml"/><Relationship Id="rId63" Type="http://schemas.openxmlformats.org/officeDocument/2006/relationships/customXmlProps" Target="../customXml/itemProps20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29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0" Type="http://schemas.openxmlformats.org/officeDocument/2006/relationships/image" Target="../media/image147.wmf"/><Relationship Id="rId1" Type="http://schemas.openxmlformats.org/officeDocument/2006/relationships/image" Target="../media/image13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8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1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7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jpeg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2.wmf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18.xml"/><Relationship Id="rId1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8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3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5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65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7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oleObject" Target="../embeddings/oleObject88.bin"/><Relationship Id="rId7" Type="http://schemas.openxmlformats.org/officeDocument/2006/relationships/image" Target="../media/image81.png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78.wmf"/><Relationship Id="rId15" Type="http://schemas.openxmlformats.org/officeDocument/2006/relationships/vmlDrawing" Target="../drawings/vmlDrawing17.v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84.wmf"/><Relationship Id="rId12" Type="http://schemas.openxmlformats.org/officeDocument/2006/relationships/oleObject" Target="../embeddings/oleObject90.bin"/><Relationship Id="rId11" Type="http://schemas.openxmlformats.org/officeDocument/2006/relationships/image" Target="../media/image83.wmf"/><Relationship Id="rId10" Type="http://schemas.openxmlformats.org/officeDocument/2006/relationships/oleObject" Target="../embeddings/oleObject89.bin"/><Relationship Id="rId1" Type="http://schemas.openxmlformats.org/officeDocument/2006/relationships/oleObject" Target="../embeddings/oleObject8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9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9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5.wmf"/><Relationship Id="rId1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6.wmf"/><Relationship Id="rId1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7.wmf"/><Relationship Id="rId1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8.wmf"/><Relationship Id="rId1" Type="http://schemas.openxmlformats.org/officeDocument/2006/relationships/oleObject" Target="../embeddings/oleObject9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9.wmf"/><Relationship Id="rId1" Type="http://schemas.openxmlformats.org/officeDocument/2006/relationships/oleObject" Target="../embeddings/oleObject10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0.wmf"/><Relationship Id="rId1" Type="http://schemas.openxmlformats.org/officeDocument/2006/relationships/oleObject" Target="../embeddings/oleObject10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oleObject" Target="../embeddings/oleObject105.bin"/><Relationship Id="rId7" Type="http://schemas.openxmlformats.org/officeDocument/2006/relationships/image" Target="../media/image101.wmf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3.bin"/><Relationship Id="rId3" Type="http://schemas.openxmlformats.org/officeDocument/2006/relationships/image" Target="../media/image99.wmf"/><Relationship Id="rId2" Type="http://schemas.openxmlformats.org/officeDocument/2006/relationships/oleObject" Target="../embeddings/oleObject102.bin"/><Relationship Id="rId13" Type="http://schemas.openxmlformats.org/officeDocument/2006/relationships/vmlDrawing" Target="../drawings/vmlDrawing26.v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103.wmf"/><Relationship Id="rId10" Type="http://schemas.openxmlformats.org/officeDocument/2006/relationships/oleObject" Target="../embeddings/oleObject106.bin"/><Relationship Id="rId1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4.wmf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7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1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6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1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2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127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4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31.bin"/><Relationship Id="rId22" Type="http://schemas.openxmlformats.org/officeDocument/2006/relationships/vmlDrawing" Target="../drawings/vmlDrawing32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7.wmf"/><Relationship Id="rId2" Type="http://schemas.openxmlformats.org/officeDocument/2006/relationships/image" Target="../media/image138.wmf"/><Relationship Id="rId19" Type="http://schemas.openxmlformats.org/officeDocument/2006/relationships/oleObject" Target="../embeddings/oleObject139.bin"/><Relationship Id="rId18" Type="http://schemas.openxmlformats.org/officeDocument/2006/relationships/image" Target="../media/image146.wmf"/><Relationship Id="rId17" Type="http://schemas.openxmlformats.org/officeDocument/2006/relationships/oleObject" Target="../embeddings/oleObject138.bin"/><Relationship Id="rId16" Type="http://schemas.openxmlformats.org/officeDocument/2006/relationships/image" Target="../media/image145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3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17.x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40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43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44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3.wmf"/><Relationship Id="rId1" Type="http://schemas.openxmlformats.org/officeDocument/2006/relationships/oleObject" Target="../embeddings/oleObject14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PA_矩形 30"/>
          <p:cNvSpPr/>
          <p:nvPr>
            <p:custDataLst>
              <p:tags r:id="rId7"/>
            </p:custDataLst>
          </p:nvPr>
        </p:nvSpPr>
        <p:spPr>
          <a:xfrm>
            <a:off x="4058920" y="2932430"/>
            <a:ext cx="4345940" cy="15684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无约束最优化方法（一）</a:t>
            </a:r>
            <a:endParaRPr lang="zh-CN" altLang="en-US" sz="4800" dirty="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32" name="PA_圆角矩形 31"/>
          <p:cNvSpPr/>
          <p:nvPr>
            <p:custDataLst>
              <p:tags r:id="rId8"/>
            </p:custDataLst>
          </p:nvPr>
        </p:nvSpPr>
        <p:spPr>
          <a:xfrm>
            <a:off x="5506085" y="4707890"/>
            <a:ext cx="1179830" cy="381635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PA_组合 2"/>
          <p:cNvGrpSpPr/>
          <p:nvPr>
            <p:custDataLst>
              <p:tags r:id="rId9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03570" y="4721225"/>
            <a:ext cx="105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第八讲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1720" y="939165"/>
          <a:ext cx="8176895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3924300" imgH="228600" progId="Equation.KSEE3">
                  <p:embed/>
                </p:oleObj>
              </mc:Choice>
              <mc:Fallback>
                <p:oleObj name="" r:id="rId1" imgW="3924300" imgH="2286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1720" y="939165"/>
                        <a:ext cx="8176895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4020" y="1684020"/>
          <a:ext cx="8823960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" r:id="rId3" imgW="5359400" imgH="787400" progId="Equation.KSEE3">
                  <p:embed/>
                </p:oleObj>
              </mc:Choice>
              <mc:Fallback>
                <p:oleObj name="" r:id="rId3" imgW="5359400" imgH="7874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4020" y="1684020"/>
                        <a:ext cx="8823960" cy="12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1720" y="3068955"/>
          <a:ext cx="2990924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" r:id="rId5" imgW="1435100" imgH="215900" progId="Equation.KSEE3">
                  <p:embed/>
                </p:oleObj>
              </mc:Choice>
              <mc:Fallback>
                <p:oleObj name="" r:id="rId5" imgW="1435100" imgH="215900" progId="Equation.KSEE3">
                  <p:embed/>
                  <p:pic>
                    <p:nvPicPr>
                      <p:cNvPr id="0" name="图片 102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720" y="3068955"/>
                        <a:ext cx="2990924" cy="45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1720" y="3616325"/>
          <a:ext cx="5029231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" r:id="rId7" imgW="2413000" imgH="215900" progId="Equation.KSEE3">
                  <p:embed/>
                </p:oleObj>
              </mc:Choice>
              <mc:Fallback>
                <p:oleObj name="" r:id="rId7" imgW="2413000" imgH="215900" progId="Equation.KSEE3">
                  <p:embed/>
                  <p:pic>
                    <p:nvPicPr>
                      <p:cNvPr id="0" name="图片 102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720" y="3616325"/>
                        <a:ext cx="5029231" cy="45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1720" y="5143500"/>
          <a:ext cx="4451350" cy="107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" r:id="rId9" imgW="2108200" imgH="508000" progId="Equation.KSEE3">
                  <p:embed/>
                </p:oleObj>
              </mc:Choice>
              <mc:Fallback>
                <p:oleObj name="" r:id="rId9" imgW="2108200" imgH="508000" progId="Equation.KSEE3">
                  <p:embed/>
                  <p:pic>
                    <p:nvPicPr>
                      <p:cNvPr id="0" name="图片 102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1720" y="5143500"/>
                        <a:ext cx="4451350" cy="1072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1403" y="4203065"/>
          <a:ext cx="7610475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4178300" imgH="393700" progId="Equation.KSEE3">
                  <p:embed/>
                </p:oleObj>
              </mc:Choice>
              <mc:Fallback>
                <p:oleObj name="" r:id="rId11" imgW="417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1403" y="4203065"/>
                        <a:ext cx="7610475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7105" y="650875"/>
            <a:ext cx="898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例</a:t>
            </a: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：试用最速下降法求下述函数的极小点，和极小值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0535" y="1365885"/>
          <a:ext cx="3630930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36700" imgH="241300" progId="Equation.KSEE3">
                  <p:embed/>
                </p:oleObj>
              </mc:Choice>
              <mc:Fallback>
                <p:oleObj name="" r:id="rId1" imgW="1536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0535" y="1365885"/>
                        <a:ext cx="3630930" cy="57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0790" y="209804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初始点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0470" y="2112645"/>
          <a:ext cx="152908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749300" imgH="241300" progId="Equation.KSEE3">
                  <p:embed/>
                </p:oleObj>
              </mc:Choice>
              <mc:Fallback>
                <p:oleObj name="" r:id="rId3" imgW="749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470" y="2112645"/>
                        <a:ext cx="152908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0535" y="2168525"/>
          <a:ext cx="111887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20700" imgH="177165" progId="Equation.KSEE3">
                  <p:embed/>
                </p:oleObj>
              </mc:Choice>
              <mc:Fallback>
                <p:oleObj name="" r:id="rId5" imgW="5207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0535" y="2168525"/>
                        <a:ext cx="111887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40790" y="2988310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解：</a:t>
            </a:r>
            <a:r>
              <a:rPr lang="en-US" altLang="zh-CN" sz="28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(1)</a:t>
            </a:r>
            <a:r>
              <a:rPr lang="zh-CN" altLang="en-US" sz="28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求梯度向量模的值</a:t>
            </a:r>
            <a:endParaRPr lang="zh-CN" altLang="en-US" sz="28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0470" y="3574415"/>
          <a:ext cx="3672205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714500" imgH="482600" progId="Equation.KSEE3">
                  <p:embed/>
                </p:oleObj>
              </mc:Choice>
              <mc:Fallback>
                <p:oleObj name="" r:id="rId7" imgW="17145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0470" y="3574415"/>
                        <a:ext cx="3672205" cy="103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0470" y="4788535"/>
          <a:ext cx="7736205" cy="9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3721100" imgH="457200" progId="Equation.KSEE3">
                  <p:embed/>
                </p:oleObj>
              </mc:Choice>
              <mc:Fallback>
                <p:oleObj name="" r:id="rId9" imgW="3721100" imgH="457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0470" y="4788535"/>
                        <a:ext cx="7736205" cy="95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17940" y="561975"/>
          <a:ext cx="111887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520700" imgH="177165" progId="Equation.KSEE3">
                  <p:embed/>
                </p:oleObj>
              </mc:Choice>
              <mc:Fallback>
                <p:oleObj name="" r:id="rId1" imgW="5207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17940" y="561975"/>
                        <a:ext cx="111887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83970" y="1196340"/>
            <a:ext cx="476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(2)</a:t>
            </a:r>
            <a:r>
              <a:rPr lang="zh-CN" altLang="en-US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构造负梯度方向</a:t>
            </a:r>
            <a:endParaRPr lang="zh-CN" altLang="en-US" sz="2800">
              <a:solidFill>
                <a:srgbClr val="002060"/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6435" y="1718310"/>
          <a:ext cx="3788410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905000" imgH="457200" progId="Equation.KSEE3">
                  <p:embed/>
                </p:oleObj>
              </mc:Choice>
              <mc:Fallback>
                <p:oleObj name="" r:id="rId3" imgW="19050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6435" y="1718310"/>
                        <a:ext cx="3788410" cy="90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83970" y="2627630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(3)</a:t>
            </a:r>
            <a:r>
              <a:rPr lang="zh-CN" altLang="en-US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进行一维搜索</a:t>
            </a:r>
            <a:endParaRPr lang="zh-CN" altLang="en-US" sz="2800">
              <a:solidFill>
                <a:srgbClr val="002060"/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4050" y="3299460"/>
            <a:ext cx="20993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pitchFamily="2" charset="0"/>
                <a:ea typeface="楷体_GB2312" panose="02010609030101010101" charset="-122"/>
                <a:cs typeface="Times New Roman" panose="02020603050405020304" pitchFamily="2" charset="0"/>
              </a:rPr>
              <a:t>Hesse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矩阵为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2730" y="3155315"/>
          <a:ext cx="3108325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1752600" imgH="457200" progId="Equation.KSEE3">
                  <p:embed/>
                </p:oleObj>
              </mc:Choice>
              <mc:Fallback>
                <p:oleObj name="" r:id="rId5" imgW="17526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2730" y="3155315"/>
                        <a:ext cx="3108325" cy="81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2455" y="3966210"/>
          <a:ext cx="7508240" cy="176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3568700" imgH="914400" progId="Equation.KSEE3">
                  <p:embed/>
                </p:oleObj>
              </mc:Choice>
              <mc:Fallback>
                <p:oleObj name="" r:id="rId7" imgW="3568700" imgH="914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2455" y="3966210"/>
                        <a:ext cx="7508240" cy="176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94155" y="116459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因此下一个近似点为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4810" y="1686560"/>
          <a:ext cx="5110480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234565" imgH="457200" progId="Equation.KSEE3">
                  <p:embed/>
                </p:oleObj>
              </mc:Choice>
              <mc:Fallback>
                <p:oleObj name="" r:id="rId1" imgW="2234565" imgH="457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4810" y="1686560"/>
                        <a:ext cx="5110480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4155" y="443230"/>
          <a:ext cx="3630930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536700" imgH="241300" progId="Equation.KSEE3">
                  <p:embed/>
                </p:oleObj>
              </mc:Choice>
              <mc:Fallback>
                <p:oleObj name="" r:id="rId3" imgW="1536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155" y="443230"/>
                        <a:ext cx="3630930" cy="57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67045" y="46736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初始点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6725" y="481965"/>
          <a:ext cx="152908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749300" imgH="241300" progId="Equation.KSEE3">
                  <p:embed/>
                </p:oleObj>
              </mc:Choice>
              <mc:Fallback>
                <p:oleObj name="" r:id="rId5" imgW="749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6725" y="481965"/>
                        <a:ext cx="152908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6790" y="537845"/>
          <a:ext cx="111887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520700" imgH="177165" progId="Equation.KSEE3">
                  <p:embed/>
                </p:oleObj>
              </mc:Choice>
              <mc:Fallback>
                <p:oleObj name="" r:id="rId7" imgW="5207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06790" y="537845"/>
                        <a:ext cx="111887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19360" y="316865"/>
          <a:ext cx="90233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431800" imgH="393700" progId="Equation.KSEE3">
                  <p:embed/>
                </p:oleObj>
              </mc:Choice>
              <mc:Fallback>
                <p:oleObj name="" r:id="rId9" imgW="4318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19360" y="316865"/>
                        <a:ext cx="90233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3030" y="3458210"/>
          <a:ext cx="4779645" cy="9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2298700" imgH="457200" progId="Equation.KSEE3">
                  <p:embed/>
                </p:oleObj>
              </mc:Choice>
              <mc:Fallback>
                <p:oleObj name="" r:id="rId11" imgW="2298700" imgH="457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53030" y="3458210"/>
                        <a:ext cx="4779645" cy="95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54810" y="304228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得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54810" y="4684395"/>
            <a:ext cx="7828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停止迭代，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  <a:p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综上可得：极小值点为             ，极小值为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1300" y="5489575"/>
          <a:ext cx="2313305" cy="57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3" imgW="965200" imgH="241300" progId="Equation.KSEE3">
                  <p:embed/>
                </p:oleObj>
              </mc:Choice>
              <mc:Fallback>
                <p:oleObj name="" r:id="rId13" imgW="965200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21300" y="5489575"/>
                        <a:ext cx="2313305" cy="57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18320" y="5521325"/>
          <a:ext cx="1377950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5" imgW="596900" imgH="228600" progId="Equation.KSEE3">
                  <p:embed/>
                </p:oleObj>
              </mc:Choice>
              <mc:Fallback>
                <p:oleObj name="" r:id="rId15" imgW="5969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18320" y="5521325"/>
                        <a:ext cx="1377950" cy="52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5890" y="986155"/>
          <a:ext cx="3505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5890" y="986155"/>
                        <a:ext cx="35052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3975" y="1580515"/>
          <a:ext cx="777430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568700" imgH="266700" progId="Equation.KSEE3">
                  <p:embed/>
                </p:oleObj>
              </mc:Choice>
              <mc:Fallback>
                <p:oleObj name="" r:id="rId3" imgW="3568700" imgH="266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3975" y="1580515"/>
                        <a:ext cx="777430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040" y="2209800"/>
          <a:ext cx="3455670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1688465" imgH="266700" progId="Equation.KSEE3">
                  <p:embed/>
                </p:oleObj>
              </mc:Choice>
              <mc:Fallback>
                <p:oleObj name="" r:id="rId5" imgW="1688465" imgH="266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9040" y="2209800"/>
                        <a:ext cx="3455670" cy="54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3975" y="2255520"/>
          <a:ext cx="140843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711200" imgH="228600" progId="Equation.KSEE3">
                  <p:embed/>
                </p:oleObj>
              </mc:Choice>
              <mc:Fallback>
                <p:oleObj name="" r:id="rId7" imgW="7112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3975" y="2255520"/>
                        <a:ext cx="1408430" cy="45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05890" y="3063875"/>
            <a:ext cx="52260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</a:rPr>
              <a:t>	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也就是说最速下降法中相邻两次的搜索方向时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相互直交的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，这就产生了锯齿形状，越接近极小点，步长越小，前进越慢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8" name="图片 7" descr="scanner_20211104_161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0845" y="3063875"/>
            <a:ext cx="4236085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ec 0001000001281-000021000 00_00_00-00_00_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665" y="868680"/>
            <a:ext cx="7139305" cy="53549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7425" y="917575"/>
            <a:ext cx="986980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	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最速下降法对初始点的选择要求不高，每一轮迭代工作量较少，可以较快地从初始点到达极小点附近，但在接近极小点时，最速下降法会出现锯齿现象，迭代产生的点列</a:t>
            </a: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{x</a:t>
            </a:r>
            <a:r>
              <a:rPr lang="en-US" altLang="zh-CN" sz="2800" baseline="300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(k)</a:t>
            </a: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}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所循路劲是</a:t>
            </a: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“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之</a:t>
            </a: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”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字形的，每次迭代移动的步长很小，收敛速度很慢。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6005" y="4335145"/>
            <a:ext cx="97332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</a:rPr>
              <a:t>	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因此常常将梯度法与其他方法结合起来使用（比如牛顿法，前期采用最速下降法，当接近极小点时改用牛顿法）。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3780" y="44640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优缺点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92910" y="99441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735" y="548005"/>
            <a:ext cx="688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最速下降法的收敛性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0105" y="1230630"/>
          <a:ext cx="8072120" cy="157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4178300" imgH="812800" progId="Equation.KSEE3">
                  <p:embed/>
                </p:oleObj>
              </mc:Choice>
              <mc:Fallback>
                <p:oleObj name="" r:id="rId1" imgW="4178300" imgH="812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0105" y="1230630"/>
                        <a:ext cx="8072120" cy="157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9480" y="2945765"/>
          <a:ext cx="410972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2019300" imgH="215900" progId="Equation.KSEE3">
                  <p:embed/>
                </p:oleObj>
              </mc:Choice>
              <mc:Fallback>
                <p:oleObj name="" r:id="rId3" imgW="2019300" imgH="2159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9480" y="2945765"/>
                        <a:ext cx="410972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2770" y="3446145"/>
          <a:ext cx="3426460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854200" imgH="393700" progId="Equation.KSEE3">
                  <p:embed/>
                </p:oleObj>
              </mc:Choice>
              <mc:Fallback>
                <p:oleObj name="" r:id="rId5" imgW="1854200" imgH="3937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2770" y="3446145"/>
                        <a:ext cx="3426460" cy="72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9480" y="4278630"/>
          <a:ext cx="729424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3581400" imgH="431800" progId="Equation.KSEE3">
                  <p:embed/>
                </p:oleObj>
              </mc:Choice>
              <mc:Fallback>
                <p:oleObj name="" r:id="rId7" imgW="3581400" imgH="4318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9480" y="4278630"/>
                        <a:ext cx="729424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9480" y="5321300"/>
          <a:ext cx="6064250" cy="63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2781300" imgH="292100" progId="Equation.KSEE3">
                  <p:embed/>
                </p:oleObj>
              </mc:Choice>
              <mc:Fallback>
                <p:oleObj name="" r:id="rId9" imgW="2781300" imgH="2921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9480" y="5321300"/>
                        <a:ext cx="6064250" cy="63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7105" y="650875"/>
            <a:ext cx="4361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例</a:t>
            </a: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：试用最速下降法求解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2915" y="1172845"/>
          <a:ext cx="3646170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044700" imgH="482600" progId="Equation.KSEE3">
                  <p:embed/>
                </p:oleObj>
              </mc:Choice>
              <mc:Fallback>
                <p:oleObj name="" r:id="rId1" imgW="2044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72915" y="1172845"/>
                        <a:ext cx="3646170" cy="86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4675" y="2226945"/>
          <a:ext cx="1946275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457200" progId="Equation.KSEE3">
                  <p:embed/>
                </p:oleObj>
              </mc:Choice>
              <mc:Fallback>
                <p:oleObj name="" r:id="rId3" imgW="914400" imgH="457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4675" y="2226945"/>
                        <a:ext cx="1946275" cy="97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44675" y="3590925"/>
            <a:ext cx="4940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解：由题意得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2915" y="2993390"/>
          <a:ext cx="1899285" cy="171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27100" imgH="838200" progId="Equation.KSEE3">
                  <p:embed/>
                </p:oleObj>
              </mc:Choice>
              <mc:Fallback>
                <p:oleObj name="" r:id="rId5" imgW="927100" imgH="838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2915" y="2993390"/>
                        <a:ext cx="1899285" cy="171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84975" y="2993390"/>
          <a:ext cx="1735455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812800" imgH="787400" progId="Equation.KSEE3">
                  <p:embed/>
                </p:oleObj>
              </mc:Choice>
              <mc:Fallback>
                <p:oleObj name="" r:id="rId7" imgW="812800" imgH="7874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4975" y="2993390"/>
                        <a:ext cx="1735455" cy="168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4415" y="821690"/>
            <a:ext cx="3327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第一次迭代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62240" y="188595"/>
          <a:ext cx="1899285" cy="171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27100" imgH="838200" progId="Equation.KSEE3">
                  <p:embed/>
                </p:oleObj>
              </mc:Choice>
              <mc:Fallback>
                <p:oleObj name="" r:id="rId1" imgW="927100" imgH="838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62240" y="188595"/>
                        <a:ext cx="1899285" cy="171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84460" y="188595"/>
          <a:ext cx="1735455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" imgW="812800" imgH="787400" progId="Equation.KSEE3">
                  <p:embed/>
                </p:oleObj>
              </mc:Choice>
              <mc:Fallback>
                <p:oleObj name="" r:id="rId3" imgW="812800" imgH="7874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4460" y="188595"/>
                        <a:ext cx="1735455" cy="168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4275" y="2042478"/>
          <a:ext cx="179641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876300" imgH="457200" progId="Equation.KSEE3">
                  <p:embed/>
                </p:oleObj>
              </mc:Choice>
              <mc:Fallback>
                <p:oleObj name="" r:id="rId7" imgW="8763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4275" y="2042478"/>
                        <a:ext cx="179641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62170" y="2250440"/>
            <a:ext cx="2090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负梯度方向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2883" y="2002473"/>
          <a:ext cx="3115945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459865" imgH="457200" progId="Equation.KSEE3">
                  <p:embed/>
                </p:oleObj>
              </mc:Choice>
              <mc:Fallback>
                <p:oleObj name="" r:id="rId9" imgW="1459865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2883" y="2002473"/>
                        <a:ext cx="3115945" cy="97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4275" y="2877820"/>
          <a:ext cx="7506335" cy="239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1" imgW="3505200" imgH="1219200" progId="Equation.KSEE3">
                  <p:embed/>
                </p:oleObj>
              </mc:Choice>
              <mc:Fallback>
                <p:oleObj name="" r:id="rId11" imgW="3505200" imgH="1219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4275" y="2877820"/>
                        <a:ext cx="7506335" cy="2398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4275" y="5478145"/>
          <a:ext cx="8067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3" imgW="3606165" imgH="482600" progId="Equation.KSEE3">
                  <p:embed/>
                </p:oleObj>
              </mc:Choice>
              <mc:Fallback>
                <p:oleObj name="" r:id="rId13" imgW="3606165" imgH="482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4275" y="5478145"/>
                        <a:ext cx="8067675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707247"/>
            <a:ext cx="229916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3952489" y="3641116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3261902" y="403700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7883146" y="3596665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7237009" y="403700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49675" y="3629660"/>
            <a:ext cx="1830705" cy="13220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4000" dirty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最速下降法</a:t>
            </a:r>
            <a:endParaRPr lang="zh-CN" altLang="en-US" sz="4000" dirty="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79360" y="3999865"/>
            <a:ext cx="2032635" cy="706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4000" dirty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牛顿法</a:t>
            </a:r>
            <a:endParaRPr lang="zh-CN" altLang="en-US" sz="4000" dirty="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70739" y="405954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45846" y="406034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Tm="0">
        <p15:prstTrans prst="curtains"/>
      </p:transition>
    </mc:Choice>
    <mc:Fallback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4415" y="821690"/>
            <a:ext cx="3327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第二次迭代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62240" y="188595"/>
          <a:ext cx="1899285" cy="171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27100" imgH="838200" progId="Equation.KSEE3">
                  <p:embed/>
                </p:oleObj>
              </mc:Choice>
              <mc:Fallback>
                <p:oleObj name="" r:id="rId1" imgW="927100" imgH="838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62240" y="188595"/>
                        <a:ext cx="1899285" cy="171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84460" y="188595"/>
          <a:ext cx="1735455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" imgW="812800" imgH="787400" progId="Equation.KSEE3">
                  <p:embed/>
                </p:oleObj>
              </mc:Choice>
              <mc:Fallback>
                <p:oleObj name="" r:id="rId3" imgW="812800" imgH="7874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4460" y="188595"/>
                        <a:ext cx="1735455" cy="168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9933" y="1631633"/>
          <a:ext cx="26035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270000" imgH="838200" progId="Equation.KSEE3">
                  <p:embed/>
                </p:oleObj>
              </mc:Choice>
              <mc:Fallback>
                <p:oleObj name="" r:id="rId5" imgW="1270000" imgH="838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933" y="1631633"/>
                        <a:ext cx="2603500" cy="171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2650" y="2540000"/>
            <a:ext cx="2090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负梯度方向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4793" y="1905318"/>
          <a:ext cx="390461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1828800" imgH="838200" progId="Equation.KSEE3">
                  <p:embed/>
                </p:oleObj>
              </mc:Choice>
              <mc:Fallback>
                <p:oleObj name="" r:id="rId7" imgW="1828800" imgH="838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4793" y="1905318"/>
                        <a:ext cx="3904615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6433" y="3615055"/>
          <a:ext cx="5062855" cy="106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2209800" imgH="508000" progId="Equation.KSEE3">
                  <p:embed/>
                </p:oleObj>
              </mc:Choice>
              <mc:Fallback>
                <p:oleObj name="" r:id="rId9" imgW="2209800" imgH="508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433" y="3615055"/>
                        <a:ext cx="5062855" cy="106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3938" y="4927918"/>
          <a:ext cx="10143490" cy="187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1" imgW="4533900" imgH="838200" progId="Equation.KSEE3">
                  <p:embed/>
                </p:oleObj>
              </mc:Choice>
              <mc:Fallback>
                <p:oleObj name="" r:id="rId11" imgW="4533900" imgH="838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3938" y="4927918"/>
                        <a:ext cx="10143490" cy="187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8105" y="649605"/>
            <a:ext cx="7708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同理得到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3078" y="899796"/>
          <a:ext cx="2443480" cy="216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" imgW="1091565" imgH="965200" progId="Equation.KSEE3">
                  <p:embed/>
                </p:oleObj>
              </mc:Choice>
              <mc:Fallback>
                <p:oleObj name="" r:id="rId1" imgW="1091565" imgH="965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33078" y="899796"/>
                        <a:ext cx="2443480" cy="216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5346" y="899478"/>
          <a:ext cx="4149090" cy="206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943100" imgH="965200" progId="Equation.KSEE3">
                  <p:embed/>
                </p:oleObj>
              </mc:Choice>
              <mc:Fallback>
                <p:oleObj name="" r:id="rId3" imgW="1943100" imgH="965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5346" y="899478"/>
                        <a:ext cx="4149090" cy="2062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5945" y="3429635"/>
          <a:ext cx="5723255" cy="104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2565400" imgH="469900" progId="Equation.KSEE3">
                  <p:embed/>
                </p:oleObj>
              </mc:Choice>
              <mc:Fallback>
                <p:oleObj name="" r:id="rId5" imgW="2565400" imgH="469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5945" y="3429635"/>
                        <a:ext cx="5723255" cy="104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10665" y="369252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不难看出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0665" y="5000625"/>
            <a:ext cx="8084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随着迭代次数的增加，每次迭代移动的步长越来越小，收敛的速度会变慢。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/>
          </p:cNvSpPr>
          <p:nvPr/>
        </p:nvSpPr>
        <p:spPr>
          <a:xfrm>
            <a:off x="1004570" y="1491494"/>
            <a:ext cx="7585075" cy="2821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marL="0" lvl="0" indent="0" algn="l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4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345940" y="1208405"/>
          <a:ext cx="3175635" cy="65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" imgW="32004000" imgH="6096000" progId="Equation.DSMT4">
                  <p:embed/>
                </p:oleObj>
              </mc:Choice>
              <mc:Fallback>
                <p:oleObj name="Equation" r:id="rId1" imgW="32004000" imgH="6096000" progId="Equation.DSMT4">
                  <p:embed/>
                  <p:pic>
                    <p:nvPicPr>
                      <p:cNvPr id="0" name="对象 112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5940" y="1208405"/>
                        <a:ext cx="3175635" cy="658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05180" y="559435"/>
            <a:ext cx="898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练</a:t>
            </a: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：试用最速下降法求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2275" y="2258060"/>
          <a:ext cx="5263515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336800" imgH="393700" progId="Equation.KSEE3">
                  <p:embed/>
                </p:oleObj>
              </mc:Choice>
              <mc:Fallback>
                <p:oleObj name="" r:id="rId3" imgW="23368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258060"/>
                        <a:ext cx="5263515" cy="8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8028" y="4992370"/>
          <a:ext cx="5848985" cy="106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552700" imgH="508000" progId="Equation.KSEE3">
                  <p:embed/>
                </p:oleObj>
              </mc:Choice>
              <mc:Fallback>
                <p:oleObj name="" r:id="rId5" imgW="2552700" imgH="508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028" y="4992370"/>
                        <a:ext cx="5848985" cy="106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ECB019B1-382A-4266-B25C-5B523AA43C14-1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345" y="762000"/>
            <a:ext cx="4481195" cy="57365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5218" y="3225483"/>
            <a:ext cx="8425142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练</a:t>
            </a:r>
            <a:r>
              <a:rPr lang="en-US" altLang="zh-CN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2</a:t>
            </a:r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：使用最速下降法求</a:t>
            </a:r>
            <a:endParaRPr lang="en-US" altLang="zh-CN" sz="2800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endParaRPr lang="zh-CN" altLang="en-US" sz="2800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其中初始点为</a:t>
            </a:r>
            <a:r>
              <a:rPr lang="zh-CN" altLang="en-US" sz="3600" dirty="0"/>
              <a:t>         </a:t>
            </a:r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 ，允许误差</a:t>
            </a:r>
            <a:endParaRPr lang="zh-CN" altLang="en-US" sz="2800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graphicFrame>
        <p:nvGraphicFramePr>
          <p:cNvPr id="11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686935" y="3225800"/>
          <a:ext cx="3573780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8" imgW="38100000" imgH="5791200" progId="Equation.DSMT4">
                  <p:embed/>
                </p:oleObj>
              </mc:Choice>
              <mc:Fallback>
                <p:oleObj name="Equation" r:id="rId8" imgW="38100000" imgH="5791200" progId="Equation.DSMT4">
                  <p:embed/>
                  <p:pic>
                    <p:nvPicPr>
                      <p:cNvPr id="0" name="Object 4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935" y="3225800"/>
                        <a:ext cx="3573780" cy="532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039110" y="4142105"/>
          <a:ext cx="190944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10" imgW="20116800" imgH="6705600" progId="Equation.DSMT4">
                  <p:embed/>
                </p:oleObj>
              </mc:Choice>
              <mc:Fallback>
                <p:oleObj name="Equation" r:id="rId10" imgW="20116800" imgH="6705600" progId="Equation.DSMT4">
                  <p:embed/>
                  <p:pic>
                    <p:nvPicPr>
                      <p:cNvPr id="0" name="Object 5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110" y="4142105"/>
                        <a:ext cx="190944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612890" y="3969385"/>
          <a:ext cx="1354455" cy="93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12" imgW="9448800" imgH="9448800" progId="Equation.DSMT4">
                  <p:embed/>
                </p:oleObj>
              </mc:Choice>
              <mc:Fallback>
                <p:oleObj name="Equation" r:id="rId12" imgW="9448800" imgH="9448800" progId="Equation.DSMT4">
                  <p:embed/>
                  <p:pic>
                    <p:nvPicPr>
                      <p:cNvPr id="0" name="Object 6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890" y="3969385"/>
                        <a:ext cx="1354455" cy="935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345940" y="1208405"/>
          <a:ext cx="3175635" cy="65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" imgW="32004000" imgH="6096000" progId="Equation.DSMT4">
                  <p:embed/>
                </p:oleObj>
              </mc:Choice>
              <mc:Fallback>
                <p:oleObj name="Equation" r:id="rId1" imgW="32004000" imgH="6096000" progId="Equation.DSMT4">
                  <p:embed/>
                  <p:pic>
                    <p:nvPicPr>
                      <p:cNvPr id="0" name="对象 112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5940" y="1208405"/>
                        <a:ext cx="3175635" cy="658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05180" y="559435"/>
            <a:ext cx="898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练</a:t>
            </a: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：试用最速下降法求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2275" y="2258060"/>
          <a:ext cx="5263515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336800" imgH="393700" progId="Equation.KSEE3">
                  <p:embed/>
                </p:oleObj>
              </mc:Choice>
              <mc:Fallback>
                <p:oleObj name="" r:id="rId3" imgW="23368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258060"/>
                        <a:ext cx="5263515" cy="8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/>
          </p:cNvSpPr>
          <p:nvPr/>
        </p:nvSpPr>
        <p:spPr>
          <a:xfrm>
            <a:off x="1004570" y="1491494"/>
            <a:ext cx="7585075" cy="2821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marL="0" lvl="0" indent="0" algn="l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4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970" y="641381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解：</a:t>
            </a:r>
            <a:endParaRPr lang="zh-CN" altLang="en-US" sz="2800" dirty="0"/>
          </a:p>
        </p:txBody>
      </p:sp>
      <p:graphicFrame>
        <p:nvGraphicFramePr>
          <p:cNvPr id="13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31257" y="538423"/>
          <a:ext cx="9129486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" imgW="92659200" imgH="79248000" progId="Equation.DSMT4">
                  <p:embed/>
                </p:oleObj>
              </mc:Choice>
              <mc:Fallback>
                <p:oleObj name="Equation" r:id="rId1" imgW="92659200" imgH="79248000" progId="Equation.DSMT4">
                  <p:embed/>
                  <p:pic>
                    <p:nvPicPr>
                      <p:cNvPr id="0" name="Object 6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257" y="538423"/>
                        <a:ext cx="9129486" cy="553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/>
          </p:cNvSpPr>
          <p:nvPr/>
        </p:nvSpPr>
        <p:spPr>
          <a:xfrm>
            <a:off x="1004570" y="1491494"/>
            <a:ext cx="7585075" cy="2821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marL="0" lvl="0" indent="0" algn="l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4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962" y="724100"/>
            <a:ext cx="71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</a:rPr>
              <a:t>解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  <p:graphicFrame>
        <p:nvGraphicFramePr>
          <p:cNvPr id="13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163162" y="673295"/>
          <a:ext cx="10303331" cy="51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" imgW="113385600" imgH="71932800" progId="Equation.DSMT4">
                  <p:embed/>
                </p:oleObj>
              </mc:Choice>
              <mc:Fallback>
                <p:oleObj name="Equation" r:id="rId1" imgW="113385600" imgH="71932800" progId="Equation.DSMT4">
                  <p:embed/>
                  <p:pic>
                    <p:nvPicPr>
                      <p:cNvPr id="0" name="Object 6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162" y="673295"/>
                        <a:ext cx="10303331" cy="5144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/>
          </p:cNvSpPr>
          <p:nvPr/>
        </p:nvSpPr>
        <p:spPr>
          <a:xfrm>
            <a:off x="1004570" y="1491494"/>
            <a:ext cx="7585075" cy="2821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marL="0" lvl="0" indent="0" algn="l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4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79" y="770780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解：</a:t>
            </a:r>
            <a:endParaRPr lang="zh-CN" altLang="en-US" sz="2800" dirty="0"/>
          </a:p>
        </p:txBody>
      </p:sp>
      <p:graphicFrame>
        <p:nvGraphicFramePr>
          <p:cNvPr id="13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942667" y="748458"/>
          <a:ext cx="7015163" cy="504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1" imgW="73152000" imgH="63093600" progId="Equation.DSMT4">
                  <p:embed/>
                </p:oleObj>
              </mc:Choice>
              <mc:Fallback>
                <p:oleObj name="Equation" r:id="rId1" imgW="73152000" imgH="63093600" progId="Equation.DSMT4">
                  <p:embed/>
                  <p:pic>
                    <p:nvPicPr>
                      <p:cNvPr id="0" name="Object 6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667" y="748458"/>
                        <a:ext cx="7015163" cy="504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35444" y="393958"/>
            <a:ext cx="3042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练习题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35" name="Rectangle 2"/>
          <p:cNvSpPr>
            <a:spLocks noGrp="1"/>
          </p:cNvSpPr>
          <p:nvPr/>
        </p:nvSpPr>
        <p:spPr>
          <a:xfrm>
            <a:off x="963930" y="1490859"/>
            <a:ext cx="7585075" cy="2821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marL="0" lvl="0" indent="0" algn="l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4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7658" y="1490663"/>
            <a:ext cx="8425142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练</a:t>
            </a:r>
            <a:r>
              <a:rPr lang="en-US" altLang="zh-CN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2</a:t>
            </a:r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：使用最速下降法求</a:t>
            </a:r>
            <a:endParaRPr lang="en-US" altLang="zh-CN" sz="2800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endParaRPr lang="zh-CN" altLang="en-US" sz="2800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其中初始点为</a:t>
            </a:r>
            <a:r>
              <a:rPr lang="zh-CN" altLang="en-US" sz="3600" dirty="0"/>
              <a:t>         </a:t>
            </a:r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  ，允许误差</a:t>
            </a:r>
            <a:endParaRPr lang="zh-CN" altLang="en-US" sz="2800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graphicFrame>
        <p:nvGraphicFramePr>
          <p:cNvPr id="11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190490" y="1480185"/>
          <a:ext cx="3573780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1" imgW="38100000" imgH="5791200" progId="Equation.DSMT4">
                  <p:embed/>
                </p:oleObj>
              </mc:Choice>
              <mc:Fallback>
                <p:oleObj name="Equation" r:id="rId1" imgW="38100000" imgH="5791200" progId="Equation.DSMT4">
                  <p:embed/>
                  <p:pic>
                    <p:nvPicPr>
                      <p:cNvPr id="0" name="Object 4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490" y="1480185"/>
                        <a:ext cx="3573780" cy="532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491230" y="2407285"/>
          <a:ext cx="190944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3" imgW="20116800" imgH="6705600" progId="Equation.DSMT4">
                  <p:embed/>
                </p:oleObj>
              </mc:Choice>
              <mc:Fallback>
                <p:oleObj name="Equation" r:id="rId3" imgW="20116800" imgH="6705600" progId="Equation.DSMT4">
                  <p:embed/>
                  <p:pic>
                    <p:nvPicPr>
                      <p:cNvPr id="0" name="Object 5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230" y="2407285"/>
                        <a:ext cx="190944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349490" y="2165985"/>
          <a:ext cx="1354455" cy="93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5" imgW="9448800" imgH="9448800" progId="Equation.DSMT4">
                  <p:embed/>
                </p:oleObj>
              </mc:Choice>
              <mc:Fallback>
                <p:oleObj name="Equation" r:id="rId5" imgW="9448800" imgH="9448800" progId="Equation.DSMT4">
                  <p:embed/>
                  <p:pic>
                    <p:nvPicPr>
                      <p:cNvPr id="0" name="Object 6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490" y="2165985"/>
                        <a:ext cx="1354455" cy="935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/>
          </p:cNvSpPr>
          <p:nvPr/>
        </p:nvSpPr>
        <p:spPr>
          <a:xfrm>
            <a:off x="1004570" y="1491494"/>
            <a:ext cx="7585075" cy="2821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marL="0" lvl="0" indent="0" algn="l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4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0753" y="968274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解：</a:t>
            </a:r>
            <a:endParaRPr lang="zh-CN" altLang="en-US" sz="2800" dirty="0"/>
          </a:p>
        </p:txBody>
      </p:sp>
      <p:graphicFrame>
        <p:nvGraphicFramePr>
          <p:cNvPr id="11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299335" y="772895"/>
          <a:ext cx="6645910" cy="579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1" imgW="96926400" imgH="81991200" progId="Equation.DSMT4">
                  <p:embed/>
                </p:oleObj>
              </mc:Choice>
              <mc:Fallback>
                <p:oleObj name="Equation" r:id="rId1" imgW="96926400" imgH="81991200" progId="Equation.DSMT4">
                  <p:embed/>
                  <p:pic>
                    <p:nvPicPr>
                      <p:cNvPr id="0" name="Object 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335" y="772895"/>
                        <a:ext cx="6645910" cy="5794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/>
          </p:cNvSpPr>
          <p:nvPr/>
        </p:nvSpPr>
        <p:spPr>
          <a:xfrm>
            <a:off x="1004570" y="1491494"/>
            <a:ext cx="7585075" cy="2821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marL="0" lvl="0" indent="0" algn="l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4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655" y="7335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解：</a:t>
            </a:r>
            <a:endParaRPr lang="zh-CN" altLang="en-US" sz="2800" dirty="0"/>
          </a:p>
        </p:txBody>
      </p:sp>
      <p:graphicFrame>
        <p:nvGraphicFramePr>
          <p:cNvPr id="10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828957" y="664771"/>
          <a:ext cx="7975235" cy="552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1" imgW="91744800" imgH="73761600" progId="Equation.DSMT4">
                  <p:embed/>
                </p:oleObj>
              </mc:Choice>
              <mc:Fallback>
                <p:oleObj name="Equation" r:id="rId1" imgW="91744800" imgH="73761600" progId="Equation.DSMT4">
                  <p:embed/>
                  <p:pic>
                    <p:nvPicPr>
                      <p:cNvPr id="0" name="Object 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957" y="664771"/>
                        <a:ext cx="7975235" cy="552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726940" y="3178810"/>
            <a:ext cx="3503930" cy="8299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4800" dirty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最速下降法</a:t>
            </a:r>
            <a:endParaRPr lang="zh-CN" altLang="en-US" sz="4800" dirty="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1044924" cy="975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/>
          </p:cNvSpPr>
          <p:nvPr/>
        </p:nvSpPr>
        <p:spPr>
          <a:xfrm>
            <a:off x="1004570" y="1491494"/>
            <a:ext cx="7585075" cy="2821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marL="0" lvl="0" indent="0" algn="l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4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970" y="1274730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解：</a:t>
            </a:r>
            <a:endParaRPr lang="zh-CN" altLang="en-US" sz="2800" dirty="0"/>
          </a:p>
        </p:txBody>
      </p:sp>
      <p:graphicFrame>
        <p:nvGraphicFramePr>
          <p:cNvPr id="10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45145" y="1195654"/>
          <a:ext cx="8340536" cy="333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1" imgW="88696800" imgH="40233600" progId="Equation.DSMT4">
                  <p:embed/>
                </p:oleObj>
              </mc:Choice>
              <mc:Fallback>
                <p:oleObj name="Equation" r:id="rId1" imgW="88696800" imgH="40233600" progId="Equation.DSMT4">
                  <p:embed/>
                  <p:pic>
                    <p:nvPicPr>
                      <p:cNvPr id="0" name="Object 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145" y="1195654"/>
                        <a:ext cx="8340536" cy="3333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85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861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86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865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867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873" name="PA_矩形 30"/>
          <p:cNvSpPr/>
          <p:nvPr>
            <p:custDataLst>
              <p:tags r:id="rId7"/>
            </p:custDataLst>
          </p:nvPr>
        </p:nvSpPr>
        <p:spPr>
          <a:xfrm>
            <a:off x="5096356" y="3152948"/>
            <a:ext cx="1998980" cy="76454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牛顿</a:t>
            </a:r>
            <a:r>
              <a:rPr lang="zh-CN" altLang="en-US" sz="40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法</a:t>
            </a:r>
            <a:endParaRPr lang="zh-CN" altLang="en-US" sz="40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PA_组合 2"/>
          <p:cNvGrpSpPr/>
          <p:nvPr>
            <p:custDataLst>
              <p:tags r:id="rId8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1048877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8879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7" name="PA_组合 1"/>
          <p:cNvGrpSpPr/>
          <p:nvPr>
            <p:custDataLst>
              <p:tags r:id="rId9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1048881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8883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0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06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07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08" name="矩形 7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5984" y="1146310"/>
            <a:ext cx="11655862" cy="2272930"/>
          </a:xfrm>
          <a:prstGeom prst="rect">
            <a:avLst/>
          </a:prstGeom>
          <a:blipFill rotWithShape="1">
            <a:blip r:embed="rId1"/>
            <a:stretch>
              <a:fillRect l="-418" t="-2145" r="-31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2097152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82" y="3465513"/>
            <a:ext cx="8502235" cy="322985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4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4631" y="984043"/>
            <a:ext cx="8662737" cy="610936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8615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85313" y="1709001"/>
            <a:ext cx="9021374" cy="2583656"/>
          </a:xfrm>
          <a:prstGeom prst="rect">
            <a:avLst/>
          </a:prstGeom>
          <a:blipFill rotWithShape="1">
            <a:blip r:embed="rId2"/>
            <a:stretch>
              <a:fillRect l="-20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8616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44789" y="5671770"/>
            <a:ext cx="6096000" cy="923330"/>
          </a:xfrm>
          <a:prstGeom prst="rect">
            <a:avLst/>
          </a:prstGeom>
          <a:blipFill rotWithShape="1">
            <a:blip r:embed="rId3"/>
            <a:stretch>
              <a:fillRect b="-460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8617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12911" y="3746795"/>
            <a:ext cx="9021374" cy="169911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9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20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21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2343" y="1454385"/>
            <a:ext cx="10161673" cy="5225790"/>
          </a:xfrm>
          <a:prstGeom prst="rect">
            <a:avLst/>
          </a:prstGeom>
          <a:blipFill rotWithShape="1">
            <a:blip r:embed="rId1"/>
            <a:stretch>
              <a:fillRect l="-540" r="-12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8623" name="矩形 14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2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26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28" name="矩形 14"/>
          <p:cNvSpPr/>
          <p:nvPr/>
        </p:nvSpPr>
        <p:spPr>
          <a:xfrm>
            <a:off x="1935445" y="393958"/>
            <a:ext cx="3674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牛顿方法收敛定理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4" name="组合 10"/>
          <p:cNvGrpSpPr/>
          <p:nvPr/>
        </p:nvGrpSpPr>
        <p:grpSpPr>
          <a:xfrm>
            <a:off x="1703311" y="1823055"/>
            <a:ext cx="8992235" cy="4310380"/>
            <a:chOff x="3308" y="2070"/>
            <a:chExt cx="14161" cy="6788"/>
          </a:xfrm>
        </p:grpSpPr>
        <p:sp>
          <p:nvSpPr>
            <p:cNvPr id="1048629" name="文本占位符 40962"/>
            <p:cNvSpPr>
              <a:spLocks noGrp="1"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08" y="2070"/>
              <a:ext cx="14161" cy="6788"/>
            </a:xfrm>
            <a:prstGeom prst="rect">
              <a:avLst/>
            </a:prstGeom>
            <a:blipFill rotWithShape="1">
              <a:blip r:embed="rId1"/>
              <a:stretch>
                <a:fillRect t="-1556" r="-68"/>
              </a:stretch>
            </a:blipFill>
            <a:ln w="9525">
              <a:noFill/>
            </a:ln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grpSp>
          <p:nvGrpSpPr>
            <p:cNvPr id="45" name="组合 15"/>
            <p:cNvGrpSpPr/>
            <p:nvPr/>
          </p:nvGrpSpPr>
          <p:grpSpPr>
            <a:xfrm>
              <a:off x="4413" y="2570"/>
              <a:ext cx="11851" cy="3025"/>
              <a:chOff x="4413" y="2570"/>
              <a:chExt cx="11851" cy="3025"/>
            </a:xfrm>
          </p:grpSpPr>
          <p:graphicFrame>
            <p:nvGraphicFramePr>
              <p:cNvPr id="4194304" name="对象 16"/>
              <p:cNvGraphicFramePr>
                <a:graphicFrameLocks noChangeAspect="1"/>
              </p:cNvGraphicFramePr>
              <p:nvPr/>
            </p:nvGraphicFramePr>
            <p:xfrm>
              <a:off x="6466" y="4790"/>
              <a:ext cx="7163" cy="8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2" name="" r:id="rId2" imgW="2286000" imgH="254000" progId="Equation.3">
                      <p:embed/>
                    </p:oleObj>
                  </mc:Choice>
                  <mc:Fallback>
                    <p:oleObj name="" r:id="rId2" imgW="2286000" imgH="254000" progId="Equation.3">
                      <p:embed/>
                      <p:pic>
                        <p:nvPicPr>
                          <p:cNvPr id="0" name="对象 40971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6466" y="4790"/>
                            <a:ext cx="7163" cy="8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05" name="对象 17"/>
              <p:cNvGraphicFramePr>
                <a:graphicFrameLocks noChangeAspect="1"/>
              </p:cNvGraphicFramePr>
              <p:nvPr/>
            </p:nvGraphicFramePr>
            <p:xfrm>
              <a:off x="14118" y="3566"/>
              <a:ext cx="2146" cy="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3" name="" r:id="rId4" imgW="675005" imgH="203835" progId="Equation.3">
                      <p:embed/>
                    </p:oleObj>
                  </mc:Choice>
                  <mc:Fallback>
                    <p:oleObj name="" r:id="rId4" imgW="675005" imgH="203835" progId="Equation.3">
                      <p:embed/>
                      <p:pic>
                        <p:nvPicPr>
                          <p:cNvPr id="0" name="对象 40969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4118" y="3566"/>
                            <a:ext cx="2146" cy="6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06" name="对象 18"/>
              <p:cNvGraphicFramePr>
                <a:graphicFrameLocks noChangeAspect="1"/>
              </p:cNvGraphicFramePr>
              <p:nvPr/>
            </p:nvGraphicFramePr>
            <p:xfrm>
              <a:off x="9509" y="3611"/>
              <a:ext cx="1084" cy="5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4" name="" r:id="rId6" imgW="396240" imgH="204470" progId="Equation.3">
                      <p:embed/>
                    </p:oleObj>
                  </mc:Choice>
                  <mc:Fallback>
                    <p:oleObj name="" r:id="rId6" imgW="396240" imgH="204470" progId="Equation.3">
                      <p:embed/>
                      <p:pic>
                        <p:nvPicPr>
                          <p:cNvPr id="0" name="对象 4096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9509" y="3611"/>
                            <a:ext cx="1084" cy="5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07" name="对象 19"/>
              <p:cNvGraphicFramePr>
                <a:graphicFrameLocks noChangeAspect="1"/>
              </p:cNvGraphicFramePr>
              <p:nvPr/>
            </p:nvGraphicFramePr>
            <p:xfrm>
              <a:off x="12309" y="2570"/>
              <a:ext cx="2640" cy="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5" name="Equation" r:id="rId8" imgW="891540" imgH="318770" progId="Equation.DSMT4">
                      <p:embed/>
                    </p:oleObj>
                  </mc:Choice>
                  <mc:Fallback>
                    <p:oleObj name="Equation" r:id="rId8" imgW="891540" imgH="318770" progId="Equation.DSMT4">
                      <p:embed/>
                      <p:pic>
                        <p:nvPicPr>
                          <p:cNvPr id="0" name="对象 40965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2309" y="2570"/>
                            <a:ext cx="2640" cy="9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08" name="对象 20"/>
              <p:cNvGraphicFramePr>
                <a:graphicFrameLocks noChangeAspect="1"/>
              </p:cNvGraphicFramePr>
              <p:nvPr/>
            </p:nvGraphicFramePr>
            <p:xfrm>
              <a:off x="4413" y="2800"/>
              <a:ext cx="1800" cy="7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6" name="" r:id="rId10" imgW="586105" imgH="229235" progId="Equation.3">
                      <p:embed/>
                    </p:oleObj>
                  </mc:Choice>
                  <mc:Fallback>
                    <p:oleObj name="" r:id="rId10" imgW="586105" imgH="229235" progId="Equation.3">
                      <p:embed/>
                      <p:pic>
                        <p:nvPicPr>
                          <p:cNvPr id="0" name="对象 4096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413" y="2800"/>
                            <a:ext cx="1800" cy="7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48630" name="矩形 2"/>
          <p:cNvSpPr/>
          <p:nvPr/>
        </p:nvSpPr>
        <p:spPr>
          <a:xfrm>
            <a:off x="621950" y="1445153"/>
            <a:ext cx="1579880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  <a:cs typeface="+mn-ea"/>
              </a:rPr>
              <a:t>定理</a:t>
            </a:r>
            <a:r>
              <a:rPr lang="en-US" altLang="zh-CN" sz="2400" dirty="0">
                <a:latin typeface="+mn-ea"/>
                <a:cs typeface="+mn-ea"/>
              </a:rPr>
              <a:t>4.2.1 </a:t>
            </a: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2605" y="1101090"/>
            <a:ext cx="8861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证明：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设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h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k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=x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k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- 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*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,                                   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.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由于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f(x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二阶连续可微和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(4.2.5),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故利用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Taylor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公式得到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  <a:sym typeface="+mn-ea"/>
            </a:endParaRPr>
          </a:p>
          <a:p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endParaRPr lang="zh-CN" altLang="en-US" sz="2400"/>
          </a:p>
        </p:txBody>
      </p:sp>
      <p:graphicFrame>
        <p:nvGraphicFramePr>
          <p:cNvPr id="153603" name="对象 153602"/>
          <p:cNvGraphicFramePr>
            <a:graphicFrameLocks noChangeAspect="1"/>
          </p:cNvGraphicFramePr>
          <p:nvPr/>
        </p:nvGraphicFramePr>
        <p:xfrm>
          <a:off x="4700905" y="1101090"/>
          <a:ext cx="265684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" r:id="rId1" imgW="1752600" imgH="304800" progId="Equation.3">
                  <p:embed/>
                </p:oleObj>
              </mc:Choice>
              <mc:Fallback>
                <p:oleObj name="" r:id="rId1" imgW="1752600" imgH="304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00905" y="1101090"/>
                        <a:ext cx="2656840" cy="462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对象 153604"/>
          <p:cNvGraphicFramePr>
            <a:graphicFrameLocks noChangeAspect="1"/>
          </p:cNvGraphicFramePr>
          <p:nvPr/>
        </p:nvGraphicFramePr>
        <p:xfrm>
          <a:off x="3198495" y="1924050"/>
          <a:ext cx="4101465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" r:id="rId3" imgW="1943100" imgH="279400" progId="Equation.3">
                  <p:embed/>
                </p:oleObj>
              </mc:Choice>
              <mc:Fallback>
                <p:oleObj name="" r:id="rId3" imgW="1943100" imgH="279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8495" y="1924050"/>
                        <a:ext cx="4101465" cy="583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89735" y="2669540"/>
            <a:ext cx="94341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令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h=-h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得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  <a:sym typeface="+mn-ea"/>
            </a:endParaRPr>
          </a:p>
          <a:p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  <a:sym typeface="+mn-ea"/>
            </a:endParaRPr>
          </a:p>
          <a:p>
            <a:endParaRPr lang="zh-CN" altLang="en-US"/>
          </a:p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由于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f(x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二次连续可微，                   正定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,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故当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充分靠近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*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时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, G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也正定且         有界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,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用      乘以上式两边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,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  <a:sym typeface="+mn-ea"/>
              </a:rPr>
              <a:t>得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  <a:sym typeface="+mn-ea"/>
            </a:endParaRPr>
          </a:p>
          <a:p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endParaRPr lang="zh-CN" altLang="en-US" sz="2400"/>
          </a:p>
        </p:txBody>
      </p:sp>
      <p:graphicFrame>
        <p:nvGraphicFramePr>
          <p:cNvPr id="153607" name="对象 153606"/>
          <p:cNvGraphicFramePr>
            <a:graphicFrameLocks noChangeAspect="1"/>
          </p:cNvGraphicFramePr>
          <p:nvPr/>
        </p:nvGraphicFramePr>
        <p:xfrm>
          <a:off x="3581400" y="2590800"/>
          <a:ext cx="4724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" r:id="rId5" imgW="2082800" imgH="279400" progId="Equation.3">
                  <p:embed/>
                </p:oleObj>
              </mc:Choice>
              <mc:Fallback>
                <p:oleObj name="" r:id="rId5" imgW="2082800" imgH="279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2590800"/>
                        <a:ext cx="47244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对象 153607"/>
          <p:cNvGraphicFramePr>
            <a:graphicFrameLocks noChangeAspect="1"/>
          </p:cNvGraphicFramePr>
          <p:nvPr/>
        </p:nvGraphicFramePr>
        <p:xfrm>
          <a:off x="4700905" y="3462020"/>
          <a:ext cx="179768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" r:id="rId7" imgW="930275" imgH="229235" progId="Equation.3">
                  <p:embed/>
                </p:oleObj>
              </mc:Choice>
              <mc:Fallback>
                <p:oleObj name="" r:id="rId7" imgW="930275" imgH="22923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0905" y="3462020"/>
                        <a:ext cx="1797685" cy="445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0" name="对象 153609"/>
          <p:cNvGraphicFramePr>
            <a:graphicFrameLocks noChangeAspect="1"/>
          </p:cNvGraphicFramePr>
          <p:nvPr/>
        </p:nvGraphicFramePr>
        <p:xfrm>
          <a:off x="2436495" y="3907155"/>
          <a:ext cx="597535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" r:id="rId9" imgW="358140" imgH="281305" progId="Equation.3">
                  <p:embed/>
                </p:oleObj>
              </mc:Choice>
              <mc:Fallback>
                <p:oleObj name="" r:id="rId9" imgW="358140" imgH="28130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6495" y="3907155"/>
                        <a:ext cx="597535" cy="469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对象 153611"/>
          <p:cNvGraphicFramePr>
            <a:graphicFrameLocks noChangeAspect="1"/>
          </p:cNvGraphicFramePr>
          <p:nvPr/>
        </p:nvGraphicFramePr>
        <p:xfrm>
          <a:off x="4149725" y="3936365"/>
          <a:ext cx="44196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" r:id="rId11" imgW="256540" imgH="243840" progId="Equation.3">
                  <p:embed/>
                </p:oleObj>
              </mc:Choice>
              <mc:Fallback>
                <p:oleObj name="" r:id="rId11" imgW="256540" imgH="24384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9725" y="3936365"/>
                        <a:ext cx="441960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5" name="对象 153614"/>
          <p:cNvGraphicFramePr>
            <a:graphicFrameLocks noChangeAspect="1"/>
          </p:cNvGraphicFramePr>
          <p:nvPr/>
        </p:nvGraphicFramePr>
        <p:xfrm>
          <a:off x="3930650" y="4376420"/>
          <a:ext cx="3733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" r:id="rId13" imgW="1625600" imgH="850900" progId="Equation.3">
                  <p:embed/>
                </p:oleObj>
              </mc:Choice>
              <mc:Fallback>
                <p:oleObj name="" r:id="rId13" imgW="1625600" imgH="850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30650" y="4376420"/>
                        <a:ext cx="3733800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5063" y="1138315"/>
            <a:ext cx="105193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由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O(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·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)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的定义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存在常数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C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使得</a:t>
            </a: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                                                                      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(4.2.6)</a:t>
            </a: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若</a:t>
            </a:r>
            <a:r>
              <a:rPr lang="en-US" altLang="zh-CN" sz="2400" i="1" dirty="0" err="1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充分靠近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*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使得</a:t>
            </a: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则由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(4.2.6)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有</a:t>
            </a:r>
            <a:r>
              <a:rPr lang="zh-CN" altLang="en-US" sz="4000" dirty="0"/>
              <a:t>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                                                               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4.2.7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）</a:t>
            </a: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这表明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en-US" altLang="zh-CN" sz="2400" baseline="-25000" dirty="0">
                <a:latin typeface="Times New Roman" panose="02020603050405020304" pitchFamily="2" charset="0"/>
                <a:ea typeface="隶书" panose="02010509060101010101" pitchFamily="49" charset="-122"/>
              </a:rPr>
              <a:t>+1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也在这个领域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Ω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中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.</a:t>
            </a: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由归纳法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迭代对所有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有定义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.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由于</a:t>
            </a: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令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→∞,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得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‖</a:t>
            </a:r>
            <a:r>
              <a:rPr lang="en-US" altLang="zh-CN" sz="2400" i="1" dirty="0" err="1">
                <a:latin typeface="Times New Roman" panose="02020603050405020304" pitchFamily="2" charset="0"/>
                <a:ea typeface="隶书" panose="02010509060101010101" pitchFamily="49" charset="-122"/>
              </a:rPr>
              <a:t>h</a:t>
            </a:r>
            <a:r>
              <a:rPr lang="en-US" altLang="zh-CN" sz="2400" i="1" baseline="-25000" dirty="0" err="1"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‖→0.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因此迭代序列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{</a:t>
            </a:r>
            <a:r>
              <a:rPr lang="en-US" altLang="zh-CN" sz="2400" i="1" dirty="0" err="1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收敛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.</a:t>
            </a: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(4.2.6)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表明收敛速度是二阶的</a:t>
            </a: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4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51431" y="1486340"/>
          <a:ext cx="2133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" r:id="rId1" imgW="917575" imgH="280670" progId="Equation.3">
                  <p:embed/>
                </p:oleObj>
              </mc:Choice>
              <mc:Fallback>
                <p:oleObj name="" r:id="rId1" imgW="917575" imgH="280670" progId="Equation.3">
                  <p:embed/>
                  <p:pic>
                    <p:nvPicPr>
                      <p:cNvPr id="0" name="对象 1546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1431" y="1486340"/>
                        <a:ext cx="213360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28794" y="1984281"/>
          <a:ext cx="50292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" r:id="rId3" imgW="2298700" imgH="393700" progId="Equation.3">
                  <p:embed/>
                </p:oleObj>
              </mc:Choice>
              <mc:Fallback>
                <p:oleObj name="" r:id="rId3" imgW="2298700" imgH="393700" progId="Equation.3">
                  <p:embed/>
                  <p:pic>
                    <p:nvPicPr>
                      <p:cNvPr id="0" name="对象 1546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8794" y="1984281"/>
                        <a:ext cx="5029200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33800" y="2740025"/>
          <a:ext cx="4038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" r:id="rId5" imgW="1790700" imgH="254000" progId="Equation.3">
                  <p:embed/>
                </p:oleObj>
              </mc:Choice>
              <mc:Fallback>
                <p:oleObj name="" r:id="rId5" imgW="1790700" imgH="254000" progId="Equation.3">
                  <p:embed/>
                  <p:pic>
                    <p:nvPicPr>
                      <p:cNvPr id="0" name="对象 1546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2740025"/>
                        <a:ext cx="4038600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429000" y="4191000"/>
          <a:ext cx="3810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" r:id="rId7" imgW="1663700" imgH="254000" progId="Equation.3">
                  <p:embed/>
                </p:oleObj>
              </mc:Choice>
              <mc:Fallback>
                <p:oleObj name="" r:id="rId7" imgW="1663700" imgH="254000" progId="Equation.3">
                  <p:embed/>
                  <p:pic>
                    <p:nvPicPr>
                      <p:cNvPr id="0" name="对象 1546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4191000"/>
                        <a:ext cx="381000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32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33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35" name="矩形 14"/>
          <p:cNvSpPr/>
          <p:nvPr/>
        </p:nvSpPr>
        <p:spPr>
          <a:xfrm>
            <a:off x="1935445" y="393958"/>
            <a:ext cx="3674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牛顿法定理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36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5" y="1195705"/>
            <a:ext cx="12369165" cy="3693795"/>
          </a:xfrm>
          <a:prstGeom prst="rect">
            <a:avLst/>
          </a:prstGeom>
          <a:blipFill rotWithShape="1">
            <a:blip r:embed="rId1"/>
            <a:stretch>
              <a:fillRect l="-622" r="-622" b="-303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8335" y="1073020"/>
            <a:ext cx="9041363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证明 ：首先由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(4.2.9)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知 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f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)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为</a:t>
            </a:r>
            <a:r>
              <a:rPr lang="en-US" altLang="zh-CN" sz="2400" b="1" dirty="0">
                <a:latin typeface="Times New Roman" panose="02020603050405020304" pitchFamily="2" charset="0"/>
                <a:ea typeface="隶书" panose="02010509060101010101" pitchFamily="49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2" charset="0"/>
                <a:ea typeface="隶书" panose="02010509060101010101" pitchFamily="49" charset="-122"/>
              </a:rPr>
              <a:t>n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上的严格凸函数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从而其平稳点为总体极小点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且是唯一的</a:t>
            </a: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lnSpc>
                <a:spcPts val="4000"/>
              </a:lnSpc>
              <a:buNone/>
            </a:pPr>
            <a:r>
              <a:rPr lang="zh-CN" altLang="en-US" sz="2400" dirty="0"/>
              <a:t>  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由假设条件可知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水平集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L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baseline="-25000" dirty="0">
                <a:latin typeface="Times New Roman" panose="02020603050405020304" pitchFamily="2" charset="0"/>
                <a:ea typeface="隶书" panose="02010509060101010101" pitchFamily="49" charset="-122"/>
              </a:rPr>
              <a:t>0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是有界闭凸集</a:t>
            </a:r>
            <a:r>
              <a:rPr lang="en-US" altLang="zh-CN" sz="2400" i="1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由于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4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{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f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)}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单调下降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可知                      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, 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故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{</a:t>
            </a:r>
            <a:r>
              <a:rPr lang="en-US" altLang="zh-CN" sz="2400" i="1" dirty="0" err="1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是有界点列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于是存在                    ，使得                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.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又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{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f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)}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单调下降且有下界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故</a:t>
            </a: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lnSpc>
                <a:spcPts val="4000"/>
              </a:lnSpc>
              <a:buNone/>
            </a:pP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lnSpc>
                <a:spcPts val="4000"/>
              </a:lnSpc>
              <a:buNone/>
            </a:pPr>
            <a:r>
              <a:rPr lang="zh-CN" altLang="en-US" sz="2400" dirty="0"/>
              <a:t>  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由于            连续及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L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baseline="-25000" dirty="0">
                <a:latin typeface="Times New Roman" panose="02020603050405020304" pitchFamily="2" charset="0"/>
                <a:ea typeface="隶书" panose="02010509060101010101" pitchFamily="49" charset="-122"/>
              </a:rPr>
              <a:t>0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)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是有界闭凸的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故存在常数</a:t>
            </a:r>
            <a:r>
              <a:rPr lang="en-US" altLang="zh-CN" sz="2400" i="1" dirty="0">
                <a:latin typeface="Times New Roman" panose="02020603050405020304" pitchFamily="2" charset="0"/>
                <a:ea typeface="隶书" panose="02010509060101010101" pitchFamily="49" charset="-122"/>
              </a:rPr>
              <a:t>M&gt;m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&gt;0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使得</a:t>
            </a: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lnSpc>
                <a:spcPts val="4000"/>
              </a:lnSpc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                                                                 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(4.2.10)</a:t>
            </a: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54133" y="2697831"/>
          <a:ext cx="1676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" r:id="rId1" imgW="828675" imgH="229235" progId="Equation.3">
                  <p:embed/>
                </p:oleObj>
              </mc:Choice>
              <mc:Fallback>
                <p:oleObj name="" r:id="rId1" imgW="828675" imgH="229235" progId="Equation.3">
                  <p:embed/>
                  <p:pic>
                    <p:nvPicPr>
                      <p:cNvPr id="0" name="对象 1556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4133" y="2697831"/>
                        <a:ext cx="16764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89792" y="3183731"/>
          <a:ext cx="1371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" r:id="rId3" imgW="636905" imgH="229235" progId="Equation.3">
                  <p:embed/>
                </p:oleObj>
              </mc:Choice>
              <mc:Fallback>
                <p:oleObj name="" r:id="rId3" imgW="636905" imgH="229235" progId="Equation.3">
                  <p:embed/>
                  <p:pic>
                    <p:nvPicPr>
                      <p:cNvPr id="0" name="对象 1556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792" y="3183731"/>
                        <a:ext cx="137160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973133" y="3120232"/>
          <a:ext cx="12192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" r:id="rId5" imgW="509905" imgH="229235" progId="Equation.3">
                  <p:embed/>
                </p:oleObj>
              </mc:Choice>
              <mc:Fallback>
                <p:oleObj name="" r:id="rId5" imgW="509905" imgH="229235" progId="Equation.3">
                  <p:embed/>
                  <p:pic>
                    <p:nvPicPr>
                      <p:cNvPr id="0" name="对象 1556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3133" y="3120232"/>
                        <a:ext cx="121920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82733" y="3696620"/>
          <a:ext cx="2057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" r:id="rId7" imgW="942975" imgH="229235" progId="Equation.3">
                  <p:embed/>
                </p:oleObj>
              </mc:Choice>
              <mc:Fallback>
                <p:oleObj name="" r:id="rId7" imgW="942975" imgH="229235" progId="Equation.3">
                  <p:embed/>
                  <p:pic>
                    <p:nvPicPr>
                      <p:cNvPr id="0" name="对象 1556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2733" y="3696620"/>
                        <a:ext cx="20574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12302" y="4195095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" r:id="rId9" imgW="522605" imgH="229235" progId="Equation.3">
                  <p:embed/>
                </p:oleObj>
              </mc:Choice>
              <mc:Fallback>
                <p:oleObj name="" r:id="rId9" imgW="522605" imgH="229235" progId="Equation.3">
                  <p:embed/>
                  <p:pic>
                    <p:nvPicPr>
                      <p:cNvPr id="0" name="对象 1556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2302" y="4195095"/>
                        <a:ext cx="99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563433" y="4715921"/>
          <a:ext cx="3581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" r:id="rId11" imgW="1638300" imgH="279400" progId="Equation.3">
                  <p:embed/>
                </p:oleObj>
              </mc:Choice>
              <mc:Fallback>
                <p:oleObj name="" r:id="rId11" imgW="1638300" imgH="279400" progId="Equation.3">
                  <p:embed/>
                  <p:pic>
                    <p:nvPicPr>
                      <p:cNvPr id="0" name="对象 1556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3433" y="4715921"/>
                        <a:ext cx="358140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80" y="393700"/>
            <a:ext cx="24187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预备知识</a:t>
            </a:r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8185" y="1294765"/>
            <a:ext cx="614299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/>
            <a:r>
              <a:rPr lang="zh-CN" altLang="en-US" sz="3600" b="1" dirty="0">
                <a:solidFill>
                  <a:srgbClr val="18478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多元函数的Hesse矩阵</a:t>
            </a:r>
            <a:endParaRPr lang="zh-CN" altLang="en-US" sz="36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 fontAlgn="auto"/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 fontAlgn="auto"/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多元函数的一阶导数即梯度           ，二阶导数即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Hesse</a:t>
            </a:r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阵            记为 ：     </a:t>
            </a: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fontAlgn="auto"/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8196" name="内容占位符 8195"/>
          <p:cNvGraphicFramePr>
            <a:graphicFrameLocks noGrp="1" noChangeAspect="1"/>
          </p:cNvGraphicFramePr>
          <p:nvPr>
            <p:ph idx="1"/>
          </p:nvPr>
        </p:nvGraphicFramePr>
        <p:xfrm>
          <a:off x="10116979" y="2251393"/>
          <a:ext cx="86423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444500" imgH="254000" progId="Equation.DSMT4">
                  <p:embed/>
                </p:oleObj>
              </mc:Choice>
              <mc:Fallback>
                <p:oleObj name="" r:id="rId1" imgW="444500" imgH="254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16979" y="2251393"/>
                        <a:ext cx="86423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8196"/>
          <p:cNvGraphicFramePr>
            <a:graphicFrameLocks noChangeAspect="1"/>
          </p:cNvGraphicFramePr>
          <p:nvPr/>
        </p:nvGraphicFramePr>
        <p:xfrm>
          <a:off x="8509000" y="2680335"/>
          <a:ext cx="10382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533400" imgH="254000" progId="Equation.DSMT4">
                  <p:embed/>
                </p:oleObj>
              </mc:Choice>
              <mc:Fallback>
                <p:oleObj name="" r:id="rId3" imgW="533400" imgH="254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9000" y="2680335"/>
                        <a:ext cx="103822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文本占位符 5"/>
          <p:cNvGraphicFramePr>
            <a:graphicFrameLocks noGrp="1" noChangeAspect="1"/>
          </p:cNvGraphicFramePr>
          <p:nvPr>
            <p:ph type="body"/>
          </p:nvPr>
        </p:nvGraphicFramePr>
        <p:xfrm>
          <a:off x="5953760" y="3245485"/>
          <a:ext cx="5987415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3556000" imgH="1866900" progId="Equation.DSMT4">
                  <p:embed/>
                </p:oleObj>
              </mc:Choice>
              <mc:Fallback>
                <p:oleObj name="" r:id="rId5" imgW="3556000" imgH="1866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3760" y="3245485"/>
                        <a:ext cx="5987415" cy="311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84860" y="1294765"/>
            <a:ext cx="501332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8478F"/>
                </a:solidFill>
              </a:rPr>
              <a:t>梯度</a:t>
            </a:r>
            <a:endParaRPr lang="zh-CN" altLang="en-US" sz="3600" b="1" dirty="0">
              <a:solidFill>
                <a:srgbClr val="18478F"/>
              </a:solidFill>
            </a:endParaRPr>
          </a:p>
          <a:p>
            <a:endParaRPr lang="zh-CN" altLang="en-US" sz="2800" dirty="0"/>
          </a:p>
          <a:p>
            <a:r>
              <a:rPr lang="zh-CN" altLang="en-US" sz="2800" dirty="0"/>
              <a:t>以        的   个偏导数为分量的向量称为        在    处的梯度。记为：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梯度也可称为函数 </a:t>
            </a:r>
            <a:r>
              <a:rPr lang="en-US" altLang="x-none" sz="2800" i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x-none" sz="2800" i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关于向量</a:t>
            </a:r>
            <a:r>
              <a:rPr lang="en-US" altLang="x-none" sz="2800" i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x-none" sz="2800" i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的一阶导数。</a:t>
            </a:r>
            <a:endParaRPr lang="zh-CN" altLang="en-US" sz="2800" dirty="0"/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0940" y="2360295"/>
          <a:ext cx="69024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68300" imgH="254000" progId="Equation.DSMT4">
                  <p:embed/>
                </p:oleObj>
              </mc:Choice>
              <mc:Fallback>
                <p:oleObj name="" r:id="rId7" imgW="368300" imgH="2540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0940" y="2360295"/>
                        <a:ext cx="69024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78050" y="2423795"/>
          <a:ext cx="37084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127000" imgH="139700" progId="Equation.DSMT4">
                  <p:embed/>
                </p:oleObj>
              </mc:Choice>
              <mc:Fallback>
                <p:oleObj name="" r:id="rId9" imgW="127000" imgH="1397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8050" y="2423795"/>
                        <a:ext cx="37084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34970" y="2914650"/>
          <a:ext cx="340360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127000" imgH="139700" progId="Equation.DSMT4">
                  <p:embed/>
                </p:oleObj>
              </mc:Choice>
              <mc:Fallback>
                <p:oleObj name="" r:id="rId11" imgW="127000" imgH="139700" progId="Equation.DSMT4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34970" y="2914650"/>
                        <a:ext cx="340360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35480" y="2816860"/>
          <a:ext cx="69024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3" imgW="368300" imgH="254000" progId="Equation.DSMT4">
                  <p:embed/>
                </p:oleObj>
              </mc:Choice>
              <mc:Fallback>
                <p:oleObj name="" r:id="rId13" imgW="368300" imgH="2540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5480" y="2816860"/>
                        <a:ext cx="69024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48690" y="3608070"/>
          <a:ext cx="417449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4" imgW="2273300" imgH="520700" progId="Equation.DSMT4">
                  <p:embed/>
                </p:oleObj>
              </mc:Choice>
              <mc:Fallback>
                <p:oleObj name="" r:id="rId14" imgW="2273300" imgH="520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8690" y="3608070"/>
                        <a:ext cx="4174490" cy="880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5748020" y="1358265"/>
            <a:ext cx="0" cy="515747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7658" y="970384"/>
            <a:ext cx="98164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000000"/>
                </a:solidFill>
                <a:ea typeface="隶书" panose="02010509060101010101" pitchFamily="49" charset="-122"/>
              </a:rPr>
              <a:t>于是</a:t>
            </a:r>
            <a:endParaRPr lang="zh-CN" altLang="en-US" sz="2400" dirty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2400" dirty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2400" dirty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000000"/>
                </a:solidFill>
                <a:ea typeface="隶书" panose="02010509060101010101" pitchFamily="49" charset="-122"/>
              </a:rPr>
              <a:t>                                                            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(4.2.11)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 sz="2400" dirty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 sz="2400" dirty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  <a:ea typeface="隶书" panose="02010509060101010101" pitchFamily="49" charset="-122"/>
              </a:rPr>
              <a:t>   </a:t>
            </a:r>
            <a:endParaRPr lang="en-US" altLang="zh-CN" sz="2400" dirty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再由定理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3.4.2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可得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                                                                        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(4.2.12)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400" dirty="0"/>
              <a:t> 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令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→∞,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并注意到上式左边趋于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0,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从而得到               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.</a:t>
            </a:r>
            <a:endParaRPr lang="en-US" altLang="zh-CN" sz="2400" i="1" dirty="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这表明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{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x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2" charset="0"/>
                <a:ea typeface="隶书" panose="02010509060101010101" pitchFamily="49" charset="-122"/>
              </a:rPr>
              <a:t>收敛到唯一极小点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1467" y="802585"/>
          <a:ext cx="2522537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" r:id="rId1" imgW="1223645" imgH="1402080" progId="Equation.3">
                  <p:embed/>
                </p:oleObj>
              </mc:Choice>
              <mc:Fallback>
                <p:oleObj name="" r:id="rId1" imgW="1223645" imgH="1402080" progId="Equation.3">
                  <p:embed/>
                  <p:pic>
                    <p:nvPicPr>
                      <p:cNvPr id="0" name="对象 1566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1467" y="802585"/>
                        <a:ext cx="2522537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52600" y="4114800"/>
          <a:ext cx="57150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" r:id="rId3" imgW="2857500" imgH="812800" progId="Equation.3">
                  <p:embed/>
                </p:oleObj>
              </mc:Choice>
              <mc:Fallback>
                <p:oleObj name="" r:id="rId3" imgW="2857500" imgH="812800" progId="Equation.3">
                  <p:embed/>
                  <p:pic>
                    <p:nvPicPr>
                      <p:cNvPr id="0" name="对象 1566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114800"/>
                        <a:ext cx="5715000" cy="161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180542" y="5734050"/>
          <a:ext cx="1524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" r:id="rId5" imgW="789940" imgH="229235" progId="Equation.3">
                  <p:embed/>
                </p:oleObj>
              </mc:Choice>
              <mc:Fallback>
                <p:oleObj name="" r:id="rId5" imgW="789940" imgH="229235" progId="Equation.3">
                  <p:embed/>
                  <p:pic>
                    <p:nvPicPr>
                      <p:cNvPr id="0" name="对象 1566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0542" y="5734050"/>
                        <a:ext cx="15240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37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6070" y="1658620"/>
            <a:ext cx="12054840" cy="3465830"/>
          </a:xfrm>
          <a:prstGeom prst="rect">
            <a:avLst/>
          </a:prstGeom>
          <a:blipFill rotWithShape="1">
            <a:blip r:embed="rId1"/>
            <a:stretch>
              <a:fillRect l="-615" b="-3406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7658" y="1026367"/>
            <a:ext cx="92192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altLang="zh-CN" sz="2400" dirty="0"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ea typeface="隶书" panose="02010509060101010101" pitchFamily="49" charset="-122"/>
              </a:rPr>
              <a:t>证明：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如果线性搜索采用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Wolfe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不精确线性搜索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根据引理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3.5.4,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我们有</a:t>
            </a: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                                                                                   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(4.2.13)</a:t>
            </a: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400" dirty="0"/>
              <a:t>   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将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(4.2.12)</a:t>
            </a: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式换成</a:t>
            </a: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                                                                                    </a:t>
            </a:r>
            <a:r>
              <a:rPr lang="en-US" altLang="zh-CN" sz="2400" dirty="0">
                <a:latin typeface="Times New Roman" panose="02020603050405020304" pitchFamily="2" charset="0"/>
                <a:ea typeface="隶书" panose="02010509060101010101" pitchFamily="49" charset="-122"/>
              </a:rPr>
              <a:t>(4.2.14)</a:t>
            </a: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2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400" dirty="0"/>
              <a:t>  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同样可以推出                  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36598" y="1755775"/>
          <a:ext cx="5791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" r:id="rId1" imgW="2692400" imgH="279400" progId="Equation.3">
                  <p:embed/>
                </p:oleObj>
              </mc:Choice>
              <mc:Fallback>
                <p:oleObj name="" r:id="rId1" imgW="2692400" imgH="279400" progId="Equation.3">
                  <p:embed/>
                  <p:pic>
                    <p:nvPicPr>
                      <p:cNvPr id="0" name="对象 1576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6598" y="1755775"/>
                        <a:ext cx="579120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83725" y="2721806"/>
          <a:ext cx="57150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" r:id="rId3" imgW="2692400" imgH="711200" progId="Equation.3">
                  <p:embed/>
                </p:oleObj>
              </mc:Choice>
              <mc:Fallback>
                <p:oleObj name="" r:id="rId3" imgW="2692400" imgH="711200" progId="Equation.3">
                  <p:embed/>
                  <p:pic>
                    <p:nvPicPr>
                      <p:cNvPr id="0" name="对象 1577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3725" y="2721806"/>
                        <a:ext cx="5715000" cy="1514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268080" y="4357680"/>
          <a:ext cx="1600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" r:id="rId5" imgW="789940" imgH="229235" progId="Equation.3">
                  <p:embed/>
                </p:oleObj>
              </mc:Choice>
              <mc:Fallback>
                <p:oleObj name="" r:id="rId5" imgW="789940" imgH="229235" progId="Equation.3">
                  <p:embed/>
                  <p:pic>
                    <p:nvPicPr>
                      <p:cNvPr id="0" name="对象 1577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8080" y="4357680"/>
                        <a:ext cx="16002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9"/>
          <p:cNvGrpSpPr/>
          <p:nvPr/>
        </p:nvGrpSpPr>
        <p:grpSpPr>
          <a:xfrm>
            <a:off x="7498031" y="1778441"/>
            <a:ext cx="3403490" cy="815339"/>
            <a:chOff x="8548025" y="1459078"/>
            <a:chExt cx="3403490" cy="815339"/>
          </a:xfrm>
          <a:effectLst/>
        </p:grpSpPr>
        <p:sp>
          <p:nvSpPr>
            <p:cNvPr id="1048638" name="矩形 10"/>
            <p:cNvSpPr/>
            <p:nvPr/>
          </p:nvSpPr>
          <p:spPr>
            <a:xfrm>
              <a:off x="8548025" y="1766855"/>
              <a:ext cx="31645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048639" name="矩形 11"/>
            <p:cNvSpPr/>
            <p:nvPr/>
          </p:nvSpPr>
          <p:spPr>
            <a:xfrm>
              <a:off x="8548025" y="1459078"/>
              <a:ext cx="3403490" cy="8153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Semilight" panose="020B0402040204020203" pitchFamily="34" charset="0"/>
                </a:rPr>
                <a:t>牛顿法每次计算都需要计算目标函数的 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Semilight" panose="020B0402040204020203" pitchFamily="34" charset="0"/>
                </a:rPr>
                <a:t>Hesse 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Semilight" panose="020B0402040204020203" pitchFamily="34" charset="0"/>
                </a:rPr>
                <a:t>矩阵，计算量非常大，且要求 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Semilight" panose="020B0402040204020203" pitchFamily="34" charset="0"/>
                </a:rPr>
                <a:t>Hesse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Semilight" panose="020B0402040204020203" pitchFamily="34" charset="0"/>
                </a:rPr>
                <a:t>矩阵正定；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1048640" name="矩形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98030" y="3053003"/>
            <a:ext cx="3657747" cy="954107"/>
          </a:xfrm>
          <a:prstGeom prst="rect">
            <a:avLst/>
          </a:prstGeom>
          <a:blipFill rotWithShape="1">
            <a:blip r:embed="rId1"/>
            <a:stretch>
              <a:fillRect l="-500" t="-1282" r="-2667" b="-57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8641" name="矩形 21"/>
          <p:cNvSpPr/>
          <p:nvPr/>
        </p:nvSpPr>
        <p:spPr>
          <a:xfrm>
            <a:off x="7498031" y="4324719"/>
            <a:ext cx="3403490" cy="1297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Semilight" panose="020B0402040204020203" pitchFamily="34" charset="0"/>
              </a:rPr>
              <a:t>牛顿法是用一个二次曲面去拟合当前所处位置的局部曲面，而梯度下降法是用一个平面去拟合当前的局部平面，所以牛顿法选择的下降路经会更符合真实的最优下降路经；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 Semilight" panose="020B0402040204020203" pitchFamily="34" charset="0"/>
            </a:endParaRPr>
          </a:p>
        </p:txBody>
      </p:sp>
      <p:sp>
        <p:nvSpPr>
          <p:cNvPr id="1048642" name="椭圆 29"/>
          <p:cNvSpPr/>
          <p:nvPr/>
        </p:nvSpPr>
        <p:spPr>
          <a:xfrm>
            <a:off x="6438426" y="1905778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43" name="椭圆 30"/>
          <p:cNvSpPr/>
          <p:nvPr/>
        </p:nvSpPr>
        <p:spPr>
          <a:xfrm>
            <a:off x="6438426" y="3135087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44" name="椭圆 31"/>
          <p:cNvSpPr/>
          <p:nvPr/>
        </p:nvSpPr>
        <p:spPr>
          <a:xfrm>
            <a:off x="6438426" y="4405793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45" name="Rectangle 5"/>
          <p:cNvSpPr>
            <a:spLocks noChangeArrowheads="1"/>
          </p:cNvSpPr>
          <p:nvPr/>
        </p:nvSpPr>
        <p:spPr bwMode="auto">
          <a:xfrm>
            <a:off x="2087931" y="2896943"/>
            <a:ext cx="928687" cy="2168525"/>
          </a:xfrm>
          <a:prstGeom prst="rect">
            <a:avLst/>
          </a:prstGeom>
          <a:solidFill>
            <a:srgbClr val="18478F"/>
          </a:solidFill>
          <a:ln w="2857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46" name="Rectangle 6"/>
          <p:cNvSpPr>
            <a:spLocks noChangeArrowheads="1"/>
          </p:cNvSpPr>
          <p:nvPr/>
        </p:nvSpPr>
        <p:spPr bwMode="auto">
          <a:xfrm>
            <a:off x="3227756" y="2063505"/>
            <a:ext cx="927100" cy="3001962"/>
          </a:xfrm>
          <a:prstGeom prst="rect">
            <a:avLst/>
          </a:prstGeom>
          <a:solidFill>
            <a:srgbClr val="18478F"/>
          </a:solidFill>
          <a:ln w="28575"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47" name="Oval 9"/>
          <p:cNvSpPr>
            <a:spLocks noChangeArrowheads="1"/>
          </p:cNvSpPr>
          <p:nvPr/>
        </p:nvSpPr>
        <p:spPr bwMode="auto">
          <a:xfrm>
            <a:off x="2249856" y="4720980"/>
            <a:ext cx="627062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0" name="组合 38"/>
          <p:cNvGrpSpPr/>
          <p:nvPr/>
        </p:nvGrpSpPr>
        <p:grpSpPr>
          <a:xfrm>
            <a:off x="2427656" y="4898780"/>
            <a:ext cx="268287" cy="269875"/>
            <a:chOff x="1725613" y="5727700"/>
            <a:chExt cx="268287" cy="269875"/>
          </a:xfrm>
          <a:solidFill>
            <a:srgbClr val="18478F"/>
          </a:solidFill>
          <a:effectLst/>
        </p:grpSpPr>
        <p:sp>
          <p:nvSpPr>
            <p:cNvPr id="1048648" name="Freeform 10"/>
            <p:cNvSpPr/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9" name="Freeform 11"/>
            <p:cNvSpPr/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0" name="Freeform 12"/>
            <p:cNvSpPr/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1" name="Freeform 13"/>
            <p:cNvSpPr/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2" name="Freeform 14"/>
            <p:cNvSpPr/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3" name="Freeform 15"/>
            <p:cNvSpPr/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4" name="Freeform 16"/>
            <p:cNvSpPr/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8655" name="Oval 17"/>
          <p:cNvSpPr>
            <a:spLocks noChangeArrowheads="1"/>
          </p:cNvSpPr>
          <p:nvPr/>
        </p:nvSpPr>
        <p:spPr bwMode="auto">
          <a:xfrm>
            <a:off x="3386506" y="4720980"/>
            <a:ext cx="625475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56" name="Freeform 18"/>
          <p:cNvSpPr/>
          <p:nvPr/>
        </p:nvSpPr>
        <p:spPr bwMode="auto">
          <a:xfrm>
            <a:off x="3583356" y="4941643"/>
            <a:ext cx="228600" cy="211137"/>
          </a:xfrm>
          <a:custGeom>
            <a:avLst/>
            <a:gdLst>
              <a:gd name="T0" fmla="*/ 63 w 85"/>
              <a:gd name="T1" fmla="*/ 4 h 78"/>
              <a:gd name="T2" fmla="*/ 35 w 85"/>
              <a:gd name="T3" fmla="*/ 6 h 78"/>
              <a:gd name="T4" fmla="*/ 6 w 85"/>
              <a:gd name="T5" fmla="*/ 11 h 78"/>
              <a:gd name="T6" fmla="*/ 2 w 85"/>
              <a:gd name="T7" fmla="*/ 11 h 78"/>
              <a:gd name="T8" fmla="*/ 1 w 85"/>
              <a:gd name="T9" fmla="*/ 16 h 78"/>
              <a:gd name="T10" fmla="*/ 38 w 85"/>
              <a:gd name="T11" fmla="*/ 76 h 78"/>
              <a:gd name="T12" fmla="*/ 42 w 85"/>
              <a:gd name="T13" fmla="*/ 78 h 78"/>
              <a:gd name="T14" fmla="*/ 43 w 85"/>
              <a:gd name="T15" fmla="*/ 77 h 78"/>
              <a:gd name="T16" fmla="*/ 45 w 85"/>
              <a:gd name="T17" fmla="*/ 72 h 78"/>
              <a:gd name="T18" fmla="*/ 28 w 85"/>
              <a:gd name="T19" fmla="*/ 45 h 78"/>
              <a:gd name="T20" fmla="*/ 57 w 85"/>
              <a:gd name="T21" fmla="*/ 40 h 78"/>
              <a:gd name="T22" fmla="*/ 85 w 85"/>
              <a:gd name="T23" fmla="*/ 39 h 78"/>
              <a:gd name="T24" fmla="*/ 63 w 85"/>
              <a:gd name="T25" fmla="*/ 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78">
                <a:moveTo>
                  <a:pt x="63" y="4"/>
                </a:moveTo>
                <a:cubicBezTo>
                  <a:pt x="63" y="4"/>
                  <a:pt x="49" y="11"/>
                  <a:pt x="35" y="6"/>
                </a:cubicBezTo>
                <a:cubicBezTo>
                  <a:pt x="20" y="0"/>
                  <a:pt x="13" y="3"/>
                  <a:pt x="6" y="11"/>
                </a:cubicBezTo>
                <a:cubicBezTo>
                  <a:pt x="5" y="10"/>
                  <a:pt x="4" y="10"/>
                  <a:pt x="2" y="11"/>
                </a:cubicBezTo>
                <a:cubicBezTo>
                  <a:pt x="1" y="12"/>
                  <a:pt x="0" y="14"/>
                  <a:pt x="1" y="16"/>
                </a:cubicBezTo>
                <a:cubicBezTo>
                  <a:pt x="38" y="76"/>
                  <a:pt x="38" y="76"/>
                  <a:pt x="38" y="76"/>
                </a:cubicBezTo>
                <a:cubicBezTo>
                  <a:pt x="39" y="77"/>
                  <a:pt x="40" y="78"/>
                  <a:pt x="42" y="78"/>
                </a:cubicBezTo>
                <a:cubicBezTo>
                  <a:pt x="42" y="78"/>
                  <a:pt x="43" y="77"/>
                  <a:pt x="43" y="77"/>
                </a:cubicBezTo>
                <a:cubicBezTo>
                  <a:pt x="45" y="76"/>
                  <a:pt x="46" y="74"/>
                  <a:pt x="45" y="72"/>
                </a:cubicBezTo>
                <a:cubicBezTo>
                  <a:pt x="28" y="45"/>
                  <a:pt x="28" y="45"/>
                  <a:pt x="28" y="45"/>
                </a:cubicBezTo>
                <a:cubicBezTo>
                  <a:pt x="35" y="37"/>
                  <a:pt x="41" y="35"/>
                  <a:pt x="57" y="40"/>
                </a:cubicBezTo>
                <a:cubicBezTo>
                  <a:pt x="71" y="45"/>
                  <a:pt x="85" y="39"/>
                  <a:pt x="85" y="39"/>
                </a:cubicBezTo>
                <a:lnTo>
                  <a:pt x="63" y="4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1" name="组合 57"/>
          <p:cNvGrpSpPr/>
          <p:nvPr/>
        </p:nvGrpSpPr>
        <p:grpSpPr>
          <a:xfrm>
            <a:off x="2130793" y="1804743"/>
            <a:ext cx="871538" cy="1031874"/>
            <a:chOff x="1428750" y="2633663"/>
            <a:chExt cx="871538" cy="1031874"/>
          </a:xfrm>
          <a:effectLst/>
        </p:grpSpPr>
        <p:sp>
          <p:nvSpPr>
            <p:cNvPr id="1048657" name="Freeform 27"/>
            <p:cNvSpPr/>
            <p:nvPr/>
          </p:nvSpPr>
          <p:spPr bwMode="auto">
            <a:xfrm>
              <a:off x="1895475" y="2633663"/>
              <a:ext cx="280987" cy="279400"/>
            </a:xfrm>
            <a:custGeom>
              <a:avLst/>
              <a:gdLst>
                <a:gd name="T0" fmla="*/ 99 w 104"/>
                <a:gd name="T1" fmla="*/ 44 h 104"/>
                <a:gd name="T2" fmla="*/ 60 w 104"/>
                <a:gd name="T3" fmla="*/ 100 h 104"/>
                <a:gd name="T4" fmla="*/ 4 w 104"/>
                <a:gd name="T5" fmla="*/ 60 h 104"/>
                <a:gd name="T6" fmla="*/ 44 w 104"/>
                <a:gd name="T7" fmla="*/ 4 h 104"/>
                <a:gd name="T8" fmla="*/ 99 w 104"/>
                <a:gd name="T9" fmla="*/ 4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9" y="44"/>
                  </a:moveTo>
                  <a:cubicBezTo>
                    <a:pt x="104" y="70"/>
                    <a:pt x="86" y="95"/>
                    <a:pt x="60" y="100"/>
                  </a:cubicBezTo>
                  <a:cubicBezTo>
                    <a:pt x="34" y="104"/>
                    <a:pt x="9" y="87"/>
                    <a:pt x="4" y="60"/>
                  </a:cubicBezTo>
                  <a:cubicBezTo>
                    <a:pt x="0" y="34"/>
                    <a:pt x="17" y="9"/>
                    <a:pt x="44" y="4"/>
                  </a:cubicBezTo>
                  <a:cubicBezTo>
                    <a:pt x="70" y="0"/>
                    <a:pt x="95" y="17"/>
                    <a:pt x="99" y="44"/>
                  </a:cubicBezTo>
                  <a:close/>
                </a:path>
              </a:pathLst>
            </a:custGeom>
            <a:solidFill>
              <a:srgbClr val="294656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8" name="Freeform 28"/>
            <p:cNvSpPr/>
            <p:nvPr/>
          </p:nvSpPr>
          <p:spPr bwMode="auto">
            <a:xfrm>
              <a:off x="1966913" y="2965450"/>
              <a:ext cx="333375" cy="231775"/>
            </a:xfrm>
            <a:custGeom>
              <a:avLst/>
              <a:gdLst>
                <a:gd name="T0" fmla="*/ 97 w 124"/>
                <a:gd name="T1" fmla="*/ 28 h 86"/>
                <a:gd name="T2" fmla="*/ 35 w 124"/>
                <a:gd name="T3" fmla="*/ 38 h 86"/>
                <a:gd name="T4" fmla="*/ 14 w 124"/>
                <a:gd name="T5" fmla="*/ 0 h 86"/>
                <a:gd name="T6" fmla="*/ 12 w 124"/>
                <a:gd name="T7" fmla="*/ 44 h 86"/>
                <a:gd name="T8" fmla="*/ 0 w 124"/>
                <a:gd name="T9" fmla="*/ 67 h 86"/>
                <a:gd name="T10" fmla="*/ 4 w 124"/>
                <a:gd name="T11" fmla="*/ 74 h 86"/>
                <a:gd name="T12" fmla="*/ 28 w 124"/>
                <a:gd name="T13" fmla="*/ 85 h 86"/>
                <a:gd name="T14" fmla="*/ 104 w 124"/>
                <a:gd name="T15" fmla="*/ 71 h 86"/>
                <a:gd name="T16" fmla="*/ 122 w 124"/>
                <a:gd name="T17" fmla="*/ 46 h 86"/>
                <a:gd name="T18" fmla="*/ 97 w 124"/>
                <a:gd name="T1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86">
                  <a:moveTo>
                    <a:pt x="97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14"/>
                    <a:pt x="20" y="30"/>
                    <a:pt x="12" y="4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9" y="82"/>
                    <a:pt x="18" y="86"/>
                    <a:pt x="28" y="85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16" y="69"/>
                    <a:pt x="124" y="58"/>
                    <a:pt x="122" y="46"/>
                  </a:cubicBezTo>
                  <a:cubicBezTo>
                    <a:pt x="120" y="34"/>
                    <a:pt x="109" y="26"/>
                    <a:pt x="97" y="28"/>
                  </a:cubicBezTo>
                  <a:close/>
                </a:path>
              </a:pathLst>
            </a:custGeom>
            <a:solidFill>
              <a:srgbClr val="294656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9" name="Freeform 29"/>
            <p:cNvSpPr/>
            <p:nvPr/>
          </p:nvSpPr>
          <p:spPr bwMode="auto">
            <a:xfrm>
              <a:off x="1428750" y="2835275"/>
              <a:ext cx="592137" cy="736600"/>
            </a:xfrm>
            <a:custGeom>
              <a:avLst/>
              <a:gdLst>
                <a:gd name="T0" fmla="*/ 203 w 219"/>
                <a:gd name="T1" fmla="*/ 169 h 273"/>
                <a:gd name="T2" fmla="*/ 176 w 219"/>
                <a:gd name="T3" fmla="*/ 159 h 273"/>
                <a:gd name="T4" fmla="*/ 165 w 219"/>
                <a:gd name="T5" fmla="*/ 155 h 273"/>
                <a:gd name="T6" fmla="*/ 203 w 219"/>
                <a:gd name="T7" fmla="*/ 81 h 273"/>
                <a:gd name="T8" fmla="*/ 187 w 219"/>
                <a:gd name="T9" fmla="*/ 28 h 273"/>
                <a:gd name="T10" fmla="*/ 182 w 219"/>
                <a:gd name="T11" fmla="*/ 26 h 273"/>
                <a:gd name="T12" fmla="*/ 177 w 219"/>
                <a:gd name="T13" fmla="*/ 24 h 273"/>
                <a:gd name="T14" fmla="*/ 109 w 219"/>
                <a:gd name="T15" fmla="*/ 2 h 273"/>
                <a:gd name="T16" fmla="*/ 91 w 219"/>
                <a:gd name="T17" fmla="*/ 4 h 273"/>
                <a:gd name="T18" fmla="*/ 14 w 219"/>
                <a:gd name="T19" fmla="*/ 51 h 273"/>
                <a:gd name="T20" fmla="*/ 6 w 219"/>
                <a:gd name="T21" fmla="*/ 81 h 273"/>
                <a:gd name="T22" fmla="*/ 29 w 219"/>
                <a:gd name="T23" fmla="*/ 92 h 273"/>
                <a:gd name="T24" fmla="*/ 36 w 219"/>
                <a:gd name="T25" fmla="*/ 89 h 273"/>
                <a:gd name="T26" fmla="*/ 105 w 219"/>
                <a:gd name="T27" fmla="*/ 48 h 273"/>
                <a:gd name="T28" fmla="*/ 128 w 219"/>
                <a:gd name="T29" fmla="*/ 55 h 273"/>
                <a:gd name="T30" fmla="*/ 92 w 219"/>
                <a:gd name="T31" fmla="*/ 127 h 273"/>
                <a:gd name="T32" fmla="*/ 107 w 219"/>
                <a:gd name="T33" fmla="*/ 180 h 273"/>
                <a:gd name="T34" fmla="*/ 110 w 219"/>
                <a:gd name="T35" fmla="*/ 181 h 273"/>
                <a:gd name="T36" fmla="*/ 109 w 219"/>
                <a:gd name="T37" fmla="*/ 181 h 273"/>
                <a:gd name="T38" fmla="*/ 141 w 219"/>
                <a:gd name="T39" fmla="*/ 194 h 273"/>
                <a:gd name="T40" fmla="*/ 154 w 219"/>
                <a:gd name="T41" fmla="*/ 198 h 273"/>
                <a:gd name="T42" fmla="*/ 115 w 219"/>
                <a:gd name="T43" fmla="*/ 234 h 273"/>
                <a:gd name="T44" fmla="*/ 114 w 219"/>
                <a:gd name="T45" fmla="*/ 265 h 273"/>
                <a:gd name="T46" fmla="*/ 134 w 219"/>
                <a:gd name="T47" fmla="*/ 272 h 273"/>
                <a:gd name="T48" fmla="*/ 146 w 219"/>
                <a:gd name="T49" fmla="*/ 266 h 273"/>
                <a:gd name="T50" fmla="*/ 210 w 219"/>
                <a:gd name="T51" fmla="*/ 206 h 273"/>
                <a:gd name="T52" fmla="*/ 217 w 219"/>
                <a:gd name="T53" fmla="*/ 185 h 273"/>
                <a:gd name="T54" fmla="*/ 203 w 219"/>
                <a:gd name="T55" fmla="*/ 16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9" h="273">
                  <a:moveTo>
                    <a:pt x="203" y="169"/>
                  </a:moveTo>
                  <a:cubicBezTo>
                    <a:pt x="176" y="159"/>
                    <a:pt x="176" y="159"/>
                    <a:pt x="176" y="159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203" y="81"/>
                    <a:pt x="203" y="81"/>
                    <a:pt x="203" y="81"/>
                  </a:cubicBezTo>
                  <a:cubicBezTo>
                    <a:pt x="213" y="62"/>
                    <a:pt x="206" y="38"/>
                    <a:pt x="187" y="28"/>
                  </a:cubicBezTo>
                  <a:cubicBezTo>
                    <a:pt x="185" y="27"/>
                    <a:pt x="183" y="26"/>
                    <a:pt x="182" y="26"/>
                  </a:cubicBezTo>
                  <a:cubicBezTo>
                    <a:pt x="180" y="25"/>
                    <a:pt x="179" y="24"/>
                    <a:pt x="177" y="24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3" y="0"/>
                    <a:pt x="96" y="1"/>
                    <a:pt x="91" y="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3" y="57"/>
                    <a:pt x="0" y="71"/>
                    <a:pt x="6" y="81"/>
                  </a:cubicBezTo>
                  <a:cubicBezTo>
                    <a:pt x="11" y="89"/>
                    <a:pt x="20" y="93"/>
                    <a:pt x="29" y="92"/>
                  </a:cubicBezTo>
                  <a:cubicBezTo>
                    <a:pt x="31" y="91"/>
                    <a:pt x="34" y="90"/>
                    <a:pt x="36" y="89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81" y="146"/>
                    <a:pt x="88" y="170"/>
                    <a:pt x="107" y="180"/>
                  </a:cubicBezTo>
                  <a:cubicBezTo>
                    <a:pt x="108" y="180"/>
                    <a:pt x="109" y="181"/>
                    <a:pt x="110" y="181"/>
                  </a:cubicBezTo>
                  <a:cubicBezTo>
                    <a:pt x="110" y="181"/>
                    <a:pt x="110" y="181"/>
                    <a:pt x="109" y="181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06" y="242"/>
                    <a:pt x="106" y="256"/>
                    <a:pt x="114" y="265"/>
                  </a:cubicBezTo>
                  <a:cubicBezTo>
                    <a:pt x="120" y="271"/>
                    <a:pt x="127" y="273"/>
                    <a:pt x="134" y="272"/>
                  </a:cubicBezTo>
                  <a:cubicBezTo>
                    <a:pt x="138" y="271"/>
                    <a:pt x="142" y="269"/>
                    <a:pt x="146" y="266"/>
                  </a:cubicBezTo>
                  <a:cubicBezTo>
                    <a:pt x="210" y="206"/>
                    <a:pt x="210" y="206"/>
                    <a:pt x="210" y="206"/>
                  </a:cubicBezTo>
                  <a:cubicBezTo>
                    <a:pt x="216" y="200"/>
                    <a:pt x="219" y="193"/>
                    <a:pt x="217" y="185"/>
                  </a:cubicBezTo>
                  <a:cubicBezTo>
                    <a:pt x="215" y="177"/>
                    <a:pt x="210" y="171"/>
                    <a:pt x="203" y="169"/>
                  </a:cubicBezTo>
                  <a:close/>
                </a:path>
              </a:pathLst>
            </a:custGeom>
            <a:solidFill>
              <a:srgbClr val="294656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0" name="Freeform 30"/>
            <p:cNvSpPr/>
            <p:nvPr/>
          </p:nvSpPr>
          <p:spPr bwMode="auto">
            <a:xfrm>
              <a:off x="1428750" y="3289300"/>
              <a:ext cx="315912" cy="376237"/>
            </a:xfrm>
            <a:custGeom>
              <a:avLst/>
              <a:gdLst>
                <a:gd name="T0" fmla="*/ 82 w 117"/>
                <a:gd name="T1" fmla="*/ 0 h 140"/>
                <a:gd name="T2" fmla="*/ 7 w 117"/>
                <a:gd name="T3" fmla="*/ 105 h 140"/>
                <a:gd name="T4" fmla="*/ 12 w 117"/>
                <a:gd name="T5" fmla="*/ 135 h 140"/>
                <a:gd name="T6" fmla="*/ 29 w 117"/>
                <a:gd name="T7" fmla="*/ 139 h 140"/>
                <a:gd name="T8" fmla="*/ 43 w 117"/>
                <a:gd name="T9" fmla="*/ 130 h 140"/>
                <a:gd name="T10" fmla="*/ 117 w 117"/>
                <a:gd name="T11" fmla="*/ 26 h 140"/>
                <a:gd name="T12" fmla="*/ 102 w 117"/>
                <a:gd name="T13" fmla="*/ 21 h 140"/>
                <a:gd name="T14" fmla="*/ 82 w 117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40">
                  <a:moveTo>
                    <a:pt x="82" y="0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0" y="114"/>
                    <a:pt x="2" y="128"/>
                    <a:pt x="12" y="135"/>
                  </a:cubicBezTo>
                  <a:cubicBezTo>
                    <a:pt x="17" y="139"/>
                    <a:pt x="23" y="140"/>
                    <a:pt x="29" y="139"/>
                  </a:cubicBezTo>
                  <a:cubicBezTo>
                    <a:pt x="35" y="138"/>
                    <a:pt x="40" y="135"/>
                    <a:pt x="43" y="130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2" y="25"/>
                    <a:pt x="107" y="24"/>
                    <a:pt x="102" y="21"/>
                  </a:cubicBezTo>
                  <a:cubicBezTo>
                    <a:pt x="93" y="16"/>
                    <a:pt x="86" y="9"/>
                    <a:pt x="82" y="0"/>
                  </a:cubicBezTo>
                  <a:close/>
                </a:path>
              </a:pathLst>
            </a:custGeom>
            <a:solidFill>
              <a:srgbClr val="294656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8661" name="矩形 62"/>
          <p:cNvSpPr/>
          <p:nvPr/>
        </p:nvSpPr>
        <p:spPr>
          <a:xfrm rot="16200000">
            <a:off x="1863950" y="3660387"/>
            <a:ext cx="1356208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Hesse</a:t>
            </a:r>
            <a:r>
              <a:rPr lang="zh-CN" altLang="en-US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矩阵正定</a:t>
            </a:r>
            <a:endParaRPr lang="zh-CN" altLang="en-US" sz="1400" b="1" dirty="0">
              <a:solidFill>
                <a:schemeClr val="bg1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048662" name="矩形 63"/>
          <p:cNvSpPr/>
          <p:nvPr/>
        </p:nvSpPr>
        <p:spPr>
          <a:xfrm rot="16200000">
            <a:off x="3006521" y="3224075"/>
            <a:ext cx="1356208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二阶收敛</a:t>
            </a:r>
            <a:endParaRPr lang="zh-CN" altLang="en-US" sz="1400" b="1" dirty="0">
              <a:solidFill>
                <a:schemeClr val="bg1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048663" name="矩形 66"/>
          <p:cNvSpPr/>
          <p:nvPr/>
        </p:nvSpPr>
        <p:spPr>
          <a:xfrm>
            <a:off x="6323124" y="4549922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048664" name="矩形 67"/>
          <p:cNvSpPr/>
          <p:nvPr/>
        </p:nvSpPr>
        <p:spPr>
          <a:xfrm>
            <a:off x="6334674" y="2051586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048665" name="矩形 68"/>
          <p:cNvSpPr/>
          <p:nvPr/>
        </p:nvSpPr>
        <p:spPr>
          <a:xfrm>
            <a:off x="6361912" y="3289571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048666" name="矩形 7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67" name="矩形 7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69" name="矩形 74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牛顿法的特点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70" name="圆角矩形 75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5480" y="964565"/>
            <a:ext cx="3522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+mn-ea"/>
              </a:rPr>
              <a:t>牛顿法求解问题的基本步骤：</a:t>
            </a:r>
            <a:endParaRPr lang="zh-CN" altLang="en-US" sz="200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935480" y="1838960"/>
                <a:ext cx="7967980" cy="3552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①选取初始数据：初始点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，终止条件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Arial" panose="020B0604020202020204" pitchFamily="34" charset="0"/>
                  </a:rPr>
                  <a:t>&gt;0,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Arial" panose="020B0604020202020204" pitchFamily="34" charset="0"/>
                  </a:rPr>
                  <a:t>令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Arial" panose="020B0604020202020204" pitchFamily="34" charset="0"/>
                  </a:rPr>
                  <a:t>k:=0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Arial" panose="020B0604020202020204" pitchFamily="34" charset="0"/>
                  </a:rPr>
                  <a:t>②求出梯度向量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 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,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并计算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||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若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  <a:sym typeface="+mn-ea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  <a:sym typeface="+mn-ea"/>
                  </a:rPr>
                  <a:t>||&lt;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𝜀</m:t>
                    </m:r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  <a:sym typeface="+mn-ea"/>
                  </a:rPr>
                  <a:t>,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  <a:sym typeface="+mn-ea"/>
                  </a:rPr>
                  <a:t>停止迭代，输出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，否则转入下一步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③构造牛顿方向：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 i="1" dirty="0">
                  <a:latin typeface="华文新魏" panose="02010800040101010101" pitchFamily="2" charset="-122"/>
                  <a:ea typeface="华文新魏" panose="02010800040101010101" pitchFamily="2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④算法迭代：计算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，以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作下一轮迭代点，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k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：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=k+1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，转回到第二步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80" y="1838960"/>
                <a:ext cx="7967980" cy="3552190"/>
              </a:xfrm>
              <a:prstGeom prst="rect">
                <a:avLst/>
              </a:prstGeom>
              <a:blipFill rotWithShape="1">
                <a:blip r:embed="rId1"/>
                <a:stretch>
                  <a:fillRect l="-122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6D9A71D5-F217-4BFF-A9CC-55384EB3037B}"/>
                  </a:ext>
                </a:extLst>
              </p:cNvPr>
              <p:cNvSpPr txBox="1"/>
              <p:nvPr/>
            </p:nvSpPr>
            <p:spPr>
              <a:xfrm>
                <a:off x="1370964" y="844848"/>
                <a:ext cx="10124350" cy="1737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举例：</a:t>
                </a:r>
                <a:endParaRPr lang="en-US" altLang="zh-CN" dirty="0"/>
              </a:p>
              <a:p>
                <a:r>
                  <a:rPr lang="zh-CN" altLang="en-US" dirty="0"/>
                  <a:t>试用牛顿法求函数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极小点，其中初始点为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zh-CN" altLang="en-US" sz="2000" dirty="0">
                    <a:solidFill>
                      <a:schemeClr val="accent5"/>
                    </a:solidFill>
                  </a:rPr>
                  <a:t>         </a:t>
                </a:r>
                <a:r>
                  <a:rPr lang="zh-CN" altLang="en-US" sz="2000" b="1" dirty="0">
                    <a:solidFill>
                      <a:srgbClr val="0070C0"/>
                    </a:solidFill>
                  </a:rPr>
                  <a:t>（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sz="2000" b="1" dirty="0">
                    <a:solidFill>
                      <a:srgbClr val="0070C0"/>
                    </a:solidFill>
                  </a:rPr>
                  <a:t>）求梯度和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Hessen</a:t>
                </a:r>
                <a:r>
                  <a:rPr lang="zh-CN" altLang="en-US" sz="2000" b="1" dirty="0">
                    <a:solidFill>
                      <a:srgbClr val="0070C0"/>
                    </a:solidFill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/>
                  <a:t>（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sz="2000" dirty="0"/>
                  <a:t>x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mr>
                    </m:m>
                  </m:oMath>
                </a14:m>
                <a:r>
                  <a:rPr lang="en-US" altLang="zh-CN" sz="2000" dirty="0"/>
                  <a:t>]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64" y="844848"/>
                <a:ext cx="10124350" cy="1737592"/>
              </a:xfrm>
              <a:prstGeom prst="rect">
                <a:avLst/>
              </a:prstGeom>
              <a:blipFill rotWithShape="1">
                <a:blip r:embed="rId1"/>
                <a:stretch>
                  <a:fillRect l="-542" t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F32AA863-B9E0-47FE-89F9-26CB8900A116}"/>
                  </a:ext>
                </a:extLst>
              </p:cNvPr>
              <p:cNvSpPr txBox="1"/>
              <p:nvPr/>
            </p:nvSpPr>
            <p:spPr>
              <a:xfrm>
                <a:off x="1987682" y="2408512"/>
                <a:ext cx="10208326" cy="4449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于是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mr>
                    </m:m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是正定矩阵</a:t>
                </a:r>
                <a:endParaRPr lang="en-US" altLang="zh-CN" dirty="0"/>
              </a:p>
              <a:p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mr>
                    </m:m>
                  </m:oMath>
                </a14:m>
                <a:r>
                  <a:rPr lang="en-US" altLang="zh-CN" dirty="0"/>
                  <a:t>]</a:t>
                </a:r>
              </a:p>
              <a:p>
                <a:r>
                  <a:rPr lang="en-US" altLang="zh-CN" sz="2000" b="1" dirty="0">
                    <a:solidFill>
                      <a:srgbClr val="0070C0"/>
                    </a:solidFill>
                  </a:rPr>
                  <a:t>(2)</a:t>
                </a:r>
                <a:r>
                  <a:rPr lang="zh-CN" altLang="en-US" sz="2000" b="1" dirty="0">
                    <a:solidFill>
                      <a:srgbClr val="0070C0"/>
                    </a:solidFill>
                  </a:rPr>
                  <a:t>确定牛顿方向</a:t>
                </a:r>
                <a:endParaRPr lang="en-US" altLang="zh-CN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）</m:t>
                        </m:r>
                      </m:sup>
                    </m:sSup>
                  </m:oMath>
                </a14:m>
                <a:r>
                  <a:rPr lang="en-US" altLang="zh-CN" dirty="0"/>
                  <a:t>=-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）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-[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mr>
                    </m:m>
                  </m:oMath>
                </a14:m>
                <a:r>
                  <a:rPr lang="en-US" altLang="zh-CN" dirty="0"/>
                  <a:t>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mr>
                    </m:m>
                  </m:oMath>
                </a14:m>
                <a:r>
                  <a:rPr lang="en-US" altLang="zh-CN" dirty="0"/>
                  <a:t>]+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altLang="zh-CN" dirty="0"/>
                  <a:t>]=[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zh-CN" dirty="0"/>
                  <a:t>]</a:t>
                </a:r>
              </a:p>
              <a:p>
                <a:r>
                  <a:rPr lang="zh-CN" altLang="en-US" dirty="0"/>
                  <a:t>相应的梯度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=[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altLang="zh-CN" dirty="0"/>
                      <m:t>]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||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||&lt;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故算法终止</a:t>
                </a:r>
                <a:endParaRPr lang="en-US" altLang="zh-CN" dirty="0"/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zh-CN" dirty="0"/>
                  <a:t>]</a:t>
                </a:r>
              </a:p>
              <a:p>
                <a:endParaRPr lang="en-US" altLang="zh-CN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682" y="2408512"/>
                <a:ext cx="10208326" cy="4449488"/>
              </a:xfrm>
              <a:prstGeom prst="rect">
                <a:avLst/>
              </a:prstGeom>
              <a:blipFill rotWithShape="1">
                <a:blip r:embed="rId2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0684" y="1182277"/>
            <a:ext cx="97106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    牛顿法在极小点附近，收敛性很好速度快，而最速下降法在极小点收敛速度很差。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牛顿法要求初始点离最优解不远，若初始点选的离最优解太远时，牛顿法并不能保证其收敛，甚至不是下降方向，因此经常将牛顿法于最速下降法结合起来使用，前期用最速下降法，当迭代到一定程度后改用牛顿法，可得到较好的效果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根据上一个例题中，我们选取步长恒为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进行运算，但这种方法出现了以上的一些弊端，为了克服这个缺点，人们保留了从牛顿法中选取牛顿方向作为搜索方向，摒弃步长恒取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的做法，而用一维搜索确定最优步长来构造算法，这种方法称为修正牛顿法</a:t>
            </a:r>
            <a:r>
              <a:rPr lang="en-US" altLang="zh-CN" sz="2400" dirty="0">
                <a:latin typeface="+mn-ea"/>
              </a:rPr>
              <a:t>.</a:t>
            </a:r>
            <a:endParaRPr lang="en-US" altLang="zh-CN" sz="2400" dirty="0">
              <a:latin typeface="+mn-ea"/>
            </a:endParaRPr>
          </a:p>
          <a:p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修正牛顿方法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5479" y="964565"/>
            <a:ext cx="396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修正牛顿法求解问题的基本步骤：</a:t>
            </a:r>
            <a:endParaRPr lang="zh-CN" altLang="en-US" sz="20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61479" y="1579279"/>
                <a:ext cx="7967980" cy="461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①选取初始数据：初始点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，终止条件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Arial" panose="020B0604020202020204" pitchFamily="34" charset="0"/>
                  </a:rPr>
                  <a:t>&gt;0,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Arial" panose="020B0604020202020204" pitchFamily="34" charset="0"/>
                  </a:rPr>
                  <a:t>令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Arial" panose="020B0604020202020204" pitchFamily="34" charset="0"/>
                  </a:rPr>
                  <a:t>k:=0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Arial" panose="020B0604020202020204" pitchFamily="34" charset="0"/>
                  </a:rPr>
                  <a:t>②求出梯度向量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 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,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并计算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||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若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  <a:sym typeface="+mn-ea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  <a:sym typeface="+mn-ea"/>
                  </a:rPr>
                  <a:t>||&lt;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𝜀</m:t>
                    </m:r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  <a:sym typeface="+mn-ea"/>
                  </a:rPr>
                  <a:t>,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  <a:sym typeface="+mn-ea"/>
                  </a:rPr>
                  <a:t>停止迭代，输出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，否则转入下一步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③构造牛顿方向：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 i="1" dirty="0">
                  <a:latin typeface="华文新魏" panose="02010800040101010101" pitchFamily="2" charset="-122"/>
                  <a:ea typeface="华文新魏" panose="02010800040101010101" pitchFamily="2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④进行一维搜索：求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使</a:t>
                </a: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f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k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λ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≥0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f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λ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 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⑤算法迭代：计算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+λ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，以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作下一轮迭代点，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k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：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=k+1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  <a:cs typeface="Cambria Math" panose="02040503050406030204" charset="0"/>
                  </a:rPr>
                  <a:t>，转回到第二步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79" y="1579279"/>
                <a:ext cx="7967980" cy="4614725"/>
              </a:xfrm>
              <a:prstGeom prst="rect">
                <a:avLst/>
              </a:prstGeom>
              <a:blipFill rotWithShape="1">
                <a:blip r:embed="rId1"/>
                <a:stretch>
                  <a:fillRect l="-1148" r="-765" b="-1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0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12" name="矩形 56"/>
          <p:cNvSpPr/>
          <p:nvPr/>
        </p:nvSpPr>
        <p:spPr>
          <a:xfrm>
            <a:off x="1935445" y="163125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牛顿方法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13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B72926DA-4546-4337-9437-75F9193610AE}"/>
                  </a:ext>
                </a:extLst>
              </p:cNvPr>
              <p:cNvSpPr txBox="1"/>
              <p:nvPr/>
            </p:nvSpPr>
            <p:spPr>
              <a:xfrm>
                <a:off x="1299491" y="624790"/>
                <a:ext cx="9710631" cy="8653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zh-CN" altLang="en-US" sz="2000" dirty="0">
                    <a:latin typeface="+mn-ea"/>
                  </a:rPr>
                  <a:t>举例 试用修正牛顿法求下列函数的极小点</a:t>
                </a:r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>
                    <a:latin typeface="+mn-ea"/>
                  </a:rPr>
                  <a:t>                   f</a:t>
                </a:r>
                <a:r>
                  <a:rPr lang="zh-CN" altLang="en-US" sz="2000" dirty="0">
                    <a:latin typeface="+mn-ea"/>
                  </a:rPr>
                  <a:t>（</a:t>
                </a:r>
                <a:r>
                  <a:rPr lang="en-US" altLang="zh-CN" sz="2000" dirty="0">
                    <a:latin typeface="+mn-ea"/>
                  </a:rPr>
                  <a:t>x</a:t>
                </a:r>
                <a:r>
                  <a:rPr lang="zh-CN" altLang="en-US" sz="2000" dirty="0">
                    <a:latin typeface="+mn-ea"/>
                  </a:rPr>
                  <a:t>）</a:t>
                </a:r>
                <a:r>
                  <a:rPr lang="en-US" altLang="zh-CN" sz="20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lang="zh-CN" altLang="en-US" sz="2000" dirty="0">
                    <a:latin typeface="+mn-ea"/>
                  </a:rPr>
                  <a:t>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）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lang="zh-CN" altLang="en-US" sz="2000" dirty="0">
                    <a:latin typeface="+mn-ea"/>
                  </a:rPr>
                  <a:t>解 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</a:rPr>
                  <a:t>）求梯度和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+mn-ea"/>
                  </a:rPr>
                  <a:t>Hessen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/>
                  <a:t>（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1+4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sz="2000" dirty="0"/>
                  <a:t>x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altLang="zh-CN" sz="2000" dirty="0"/>
                  <a:t>]</a:t>
                </a:r>
              </a:p>
              <a:p>
                <a:pPr>
                  <a:lnSpc>
                    <a:spcPts val="3500"/>
                  </a:lnSpc>
                </a:pPr>
                <a:r>
                  <a:rPr lang="zh-CN" altLang="en-US" sz="2000" dirty="0">
                    <a:latin typeface="+mn-ea"/>
                  </a:rPr>
                  <a:t>在初始点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）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+mn-ea"/>
                  </a:rPr>
                  <a:t>处有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/>
                  <a:t>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）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altLang="zh-CN" sz="2000" dirty="0"/>
                  <a:t>],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）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altLang="zh-CN" sz="2000" dirty="0"/>
                  <a:t>]</a:t>
                </a:r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      </a:t>
                </a:r>
                <a:r>
                  <a:rPr lang="en-US" altLang="zh-CN" sz="2000" dirty="0">
                    <a:latin typeface="+mn-ea"/>
                  </a:rPr>
                  <a:t> 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+mn-ea"/>
                  </a:rPr>
                  <a:t>(2)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</a:rPr>
                  <a:t>确定牛顿方向</a:t>
                </a:r>
                <a:endParaRPr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>
                    <a:latin typeface="+mn-ea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）</m:t>
                        </m:r>
                      </m:sup>
                    </m:sSup>
                  </m:oMath>
                </a14:m>
                <a:r>
                  <a:rPr lang="en-US" altLang="zh-CN" sz="2000" dirty="0"/>
                  <a:t>=-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/>
                          <m:t>）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-[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  <m:m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zh-CN" sz="2000" dirty="0"/>
                  <a:t>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</m:m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>
                    <a:solidFill>
                      <a:srgbClr val="002060"/>
                    </a:solidFill>
                  </a:rPr>
                  <a:t>        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+mn-ea"/>
                  </a:rPr>
                  <a:t>(3)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</a:rPr>
                  <a:t>沿牛顿方向作一维搜索</a:t>
                </a:r>
                <a:endParaRPr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>
                    <a:latin typeface="+mn-ea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zh-CN" sz="2000" dirty="0"/>
                  <a:t>]+λ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</m:m>
                  </m:oMath>
                </a14:m>
                <a:r>
                  <a:rPr lang="en-US" altLang="zh-CN" sz="2000" dirty="0"/>
                  <a:t>]=[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mr>
                    </m:m>
                  </m:oMath>
                </a14:m>
                <a:r>
                  <a:rPr lang="en-US" altLang="zh-CN" sz="2000" dirty="0"/>
                  <a:t>]</a:t>
                </a:r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               </a:t>
                </a:r>
                <a:r>
                  <a:rPr lang="zh-CN" altLang="en-US" sz="2000" dirty="0"/>
                  <a:t>则</a:t>
                </a:r>
                <a:r>
                  <a:rPr lang="en-US" altLang="zh-CN" sz="2000" dirty="0">
                    <a:latin typeface="+mn-ea"/>
                  </a:rPr>
                  <a:t>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>
                    <a:latin typeface="+mn-ea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               </a:t>
                </a:r>
                <a:r>
                  <a:rPr lang="zh-CN" altLang="en-US" sz="2000" dirty="0"/>
                  <a:t>求令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2000" dirty="0"/>
                  <a:t>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，求得最优步长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=1</a:t>
                </a:r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>
                    <a:solidFill>
                      <a:srgbClr val="0070C0"/>
                    </a:solidFill>
                  </a:rPr>
                  <a:t>         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+mn-ea"/>
                  </a:rPr>
                  <a:t>(4)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</a:rPr>
                  <a:t>计算新迭代点处的梯度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𝜵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</a:rPr>
                  <a:t>（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sup>
                    </m:sSup>
                    <m:r>
                      <a:rPr lang="zh-CN" alt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</a:rPr>
                  <a:t>）</a:t>
                </a:r>
                <a:endParaRPr lang="en-US" altLang="zh-CN" sz="20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>
                    <a:latin typeface="+mn-ea"/>
                  </a:rPr>
                  <a:t>       </a:t>
                </a:r>
                <a:r>
                  <a:rPr lang="zh-CN" altLang="en-US" sz="2000" dirty="0">
                    <a:latin typeface="+mn-ea"/>
                  </a:rPr>
                  <a:t>可知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/>
                  <a:t>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）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>
                    <a:latin typeface="+mn-ea"/>
                  </a:rPr>
                  <a:t>，则</a:t>
                </a:r>
                <a:r>
                  <a:rPr lang="en-US" altLang="zh-CN" sz="2000" dirty="0"/>
                  <a:t>||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||&lt;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故算法终止</a:t>
                </a:r>
                <a:endParaRPr lang="en-US" altLang="zh-CN" sz="2000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）</m:t>
                        </m:r>
                      </m:sup>
                    </m:sSup>
                  </m:oMath>
                </a14:m>
                <a:r>
                  <a:rPr lang="zh-CN" altLang="en-US" sz="2000" dirty="0"/>
                  <a:t>为所求极小点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>
                  <a:latin typeface="+mn-ea"/>
                </a:endParaRPr>
              </a:p>
              <a:p>
                <a:r>
                  <a:rPr lang="en-US" altLang="zh-CN" sz="2000" dirty="0">
                    <a:latin typeface="+mn-ea"/>
                  </a:rPr>
                  <a:t>       </a:t>
                </a:r>
                <a:endParaRPr lang="en-US" altLang="zh-CN" sz="2000" dirty="0"/>
              </a:p>
              <a:p>
                <a:endParaRPr lang="en-US" altLang="zh-CN" sz="2000" dirty="0">
                  <a:latin typeface="+mn-ea"/>
                </a:endParaRPr>
              </a:p>
              <a:p>
                <a:endParaRPr lang="en-US" altLang="zh-CN" sz="2000" dirty="0">
                  <a:latin typeface="+mn-ea"/>
                </a:endParaRPr>
              </a:p>
              <a:p>
                <a:endParaRPr lang="en-US" altLang="zh-CN" sz="2000" dirty="0">
                  <a:latin typeface="+mn-ea"/>
                </a:endParaRPr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91" y="624790"/>
                <a:ext cx="9710631" cy="8653651"/>
              </a:xfrm>
              <a:prstGeom prst="rect">
                <a:avLst/>
              </a:prstGeom>
              <a:blipFill rotWithShape="1">
                <a:blip r:embed="rId1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矩形 62"/>
          <p:cNvSpPr/>
          <p:nvPr/>
        </p:nvSpPr>
        <p:spPr>
          <a:xfrm rot="16200000">
            <a:off x="1161907" y="4356176"/>
            <a:ext cx="1356208" cy="5740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schemeClr val="bg1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048702" name="矩形 63"/>
          <p:cNvSpPr/>
          <p:nvPr/>
        </p:nvSpPr>
        <p:spPr>
          <a:xfrm rot="16200000">
            <a:off x="2304478" y="3919864"/>
            <a:ext cx="1356208" cy="5740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schemeClr val="bg1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048703" name="矩形 64"/>
          <p:cNvSpPr/>
          <p:nvPr/>
        </p:nvSpPr>
        <p:spPr>
          <a:xfrm rot="16200000">
            <a:off x="3477159" y="3306222"/>
            <a:ext cx="1356208" cy="5740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schemeClr val="bg1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grpSp>
        <p:nvGrpSpPr>
          <p:cNvPr id="64" name="组合 2"/>
          <p:cNvGrpSpPr/>
          <p:nvPr/>
        </p:nvGrpSpPr>
        <p:grpSpPr>
          <a:xfrm>
            <a:off x="3032320" y="400988"/>
            <a:ext cx="5935980" cy="645369"/>
            <a:chOff x="1864" y="4646"/>
            <a:chExt cx="3722" cy="2357"/>
          </a:xfrm>
        </p:grpSpPr>
        <p:sp>
          <p:nvSpPr>
            <p:cNvPr id="1048706" name="任意多边形 3"/>
            <p:cNvSpPr/>
            <p:nvPr/>
          </p:nvSpPr>
          <p:spPr>
            <a:xfrm>
              <a:off x="1864" y="4646"/>
              <a:ext cx="3722" cy="2357"/>
            </a:xfrm>
            <a:custGeom>
              <a:avLst/>
              <a:gdLst>
                <a:gd name="connsiteX0" fmla="*/ 1525272 w 1525272"/>
                <a:gd name="connsiteY0" fmla="*/ 483027 h 966054"/>
                <a:gd name="connsiteX1" fmla="*/ 1258806 w 1525272"/>
                <a:gd name="connsiteY1" fmla="*/ 966054 h 966054"/>
                <a:gd name="connsiteX2" fmla="*/ 0 w 1525272"/>
                <a:gd name="connsiteY2" fmla="*/ 966054 h 966054"/>
                <a:gd name="connsiteX3" fmla="*/ 324547 w 1525272"/>
                <a:gd name="connsiteY3" fmla="*/ 482479 h 966054"/>
                <a:gd name="connsiteX4" fmla="*/ 736 w 1525272"/>
                <a:gd name="connsiteY4" fmla="*/ 0 h 966054"/>
                <a:gd name="connsiteX5" fmla="*/ 1258806 w 1525272"/>
                <a:gd name="connsiteY5" fmla="*/ 0 h 966054"/>
                <a:gd name="connsiteX6" fmla="*/ 1525272 w 1525272"/>
                <a:gd name="connsiteY6" fmla="*/ 483027 h 96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272" h="966054">
                  <a:moveTo>
                    <a:pt x="1525272" y="483027"/>
                  </a:moveTo>
                  <a:lnTo>
                    <a:pt x="1258806" y="966054"/>
                  </a:lnTo>
                  <a:lnTo>
                    <a:pt x="0" y="966054"/>
                  </a:lnTo>
                  <a:lnTo>
                    <a:pt x="324547" y="482479"/>
                  </a:lnTo>
                  <a:lnTo>
                    <a:pt x="736" y="0"/>
                  </a:lnTo>
                  <a:lnTo>
                    <a:pt x="1258806" y="0"/>
                  </a:lnTo>
                  <a:lnTo>
                    <a:pt x="1525272" y="483027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8707" name="矩形 5"/>
            <p:cNvSpPr/>
            <p:nvPr/>
          </p:nvSpPr>
          <p:spPr>
            <a:xfrm>
              <a:off x="3006" y="4982"/>
              <a:ext cx="1388" cy="1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charset="-122"/>
                  <a:cs typeface="Open Sans" panose="020B0606030504020204" pitchFamily="34" charset="0"/>
                </a:rPr>
                <a:t>牛顿法练习题</a:t>
              </a:r>
              <a:endParaRPr lang="zh-CN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1048708" name="矩形 4"/>
          <p:cNvSpPr/>
          <p:nvPr/>
        </p:nvSpPr>
        <p:spPr>
          <a:xfrm>
            <a:off x="824865" y="2470011"/>
            <a:ext cx="10949346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         </a:t>
            </a:r>
            <a:r>
              <a:rPr lang="en-US" altLang="zh-CN" sz="2800" dirty="0"/>
              <a:t>1.</a:t>
            </a:r>
            <a:r>
              <a:rPr lang="zh-CN" altLang="en-US" sz="2800" dirty="0"/>
              <a:t> </a:t>
            </a:r>
            <a:r>
              <a:rPr lang="zh-CN" altLang="en-US" sz="2800" dirty="0">
                <a:sym typeface="+mn-ea"/>
              </a:rPr>
              <a:t>用牛顿法求解下列问题                                   </a:t>
            </a:r>
            <a:r>
              <a:rPr lang="zh-CN" altLang="en-US" sz="2800" dirty="0"/>
              <a:t>初始点                  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允许误差              。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2097165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3253" y="2470434"/>
            <a:ext cx="2685917" cy="544322"/>
          </a:xfrm>
          <a:prstGeom prst="rect">
            <a:avLst/>
          </a:prstGeom>
        </p:spPr>
      </p:pic>
      <p:pic>
        <p:nvPicPr>
          <p:cNvPr id="2097166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73" y="2469870"/>
            <a:ext cx="1443733" cy="489006"/>
          </a:xfrm>
          <a:prstGeom prst="rect">
            <a:avLst/>
          </a:prstGeom>
        </p:spPr>
      </p:pic>
      <p:pic>
        <p:nvPicPr>
          <p:cNvPr id="2097167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0" y="3263265"/>
            <a:ext cx="1148080" cy="7035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2830" y="625475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1.</a:t>
            </a:r>
            <a:r>
              <a:rPr lang="zh-CN" altLang="en-US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最速下降法的基本原理</a:t>
            </a:r>
            <a:endParaRPr lang="zh-CN" altLang="en-US" sz="2800">
              <a:solidFill>
                <a:srgbClr val="00206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1325" y="1527810"/>
            <a:ext cx="8768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最速下降法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又称梯度法，是众多非线性规划算法的一个基础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1325" y="2602230"/>
            <a:ext cx="237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考虑问题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8445" y="3035935"/>
          <a:ext cx="405384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651000" imgH="228600" progId="Equation.KSEE3">
                  <p:embed/>
                </p:oleObj>
              </mc:Choice>
              <mc:Fallback>
                <p:oleObj name="" r:id="rId1" imgW="16510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8445" y="3035935"/>
                        <a:ext cx="4053840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1325" y="3732530"/>
          <a:ext cx="5807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2565400" imgH="228600" progId="Equation.KSEE3">
                  <p:embed/>
                </p:oleObj>
              </mc:Choice>
              <mc:Fallback>
                <p:oleObj name="" r:id="rId3" imgW="2565400" imgH="2286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1325" y="3732530"/>
                        <a:ext cx="58070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1325" y="4432935"/>
          <a:ext cx="8113395" cy="10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3721100" imgH="482600" progId="Equation.KSEE3">
                  <p:embed/>
                </p:oleObj>
              </mc:Choice>
              <mc:Fallback>
                <p:oleObj name="" r:id="rId5" imgW="3721100" imgH="4826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1325" y="4432935"/>
                        <a:ext cx="8113395" cy="105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11325" y="5804535"/>
            <a:ext cx="6866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如何确定</a:t>
            </a:r>
            <a:r>
              <a:rPr lang="zh-CN" altLang="en-US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搜索方向    </a:t>
            </a:r>
            <a:r>
              <a:rPr lang="en-US" altLang="zh-CN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?</a:t>
            </a:r>
            <a:endParaRPr lang="en-US" altLang="zh-CN" sz="2800">
              <a:solidFill>
                <a:srgbClr val="00206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57090" y="5804535"/>
          <a:ext cx="605790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7" imgW="266700" imgH="228600" progId="Equation.KSEE3">
                  <p:embed/>
                </p:oleObj>
              </mc:Choice>
              <mc:Fallback>
                <p:oleObj name="" r:id="rId7" imgW="266700" imgH="2286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7090" y="5804535"/>
                        <a:ext cx="605790" cy="51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25"/>
          <p:cNvGrpSpPr/>
          <p:nvPr/>
        </p:nvGrpSpPr>
        <p:grpSpPr>
          <a:xfrm>
            <a:off x="1136650" y="179070"/>
            <a:ext cx="10243820" cy="6416675"/>
            <a:chOff x="2940150" y="1298463"/>
            <a:chExt cx="7891975" cy="5023887"/>
          </a:xfrm>
        </p:grpSpPr>
        <p:sp>
          <p:nvSpPr>
            <p:cNvPr id="1048713" name="矩形 62"/>
            <p:cNvSpPr/>
            <p:nvPr/>
          </p:nvSpPr>
          <p:spPr>
            <a:xfrm rot="16200000">
              <a:off x="2892235" y="4348422"/>
              <a:ext cx="1356208" cy="23629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048714" name="矩形 63"/>
            <p:cNvSpPr/>
            <p:nvPr/>
          </p:nvSpPr>
          <p:spPr>
            <a:xfrm rot="16200000">
              <a:off x="4034806" y="3912110"/>
              <a:ext cx="1356208" cy="23629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048715" name="矩形 64"/>
            <p:cNvSpPr/>
            <p:nvPr/>
          </p:nvSpPr>
          <p:spPr>
            <a:xfrm rot="16200000">
              <a:off x="5207487" y="3298468"/>
              <a:ext cx="1356208" cy="23629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graphicFrame>
          <p:nvGraphicFramePr>
            <p:cNvPr id="4194310" name="对象 7"/>
            <p:cNvGraphicFramePr>
              <a:graphicFrameLocks noChangeAspect="1"/>
            </p:cNvGraphicFramePr>
            <p:nvPr/>
          </p:nvGraphicFramePr>
          <p:xfrm>
            <a:off x="3898745" y="1298463"/>
            <a:ext cx="1936107" cy="645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公式" r:id="rId1" imgW="34747200" imgH="11582400" progId="Equation.KSEE3">
                    <p:embed/>
                  </p:oleObj>
                </mc:Choice>
                <mc:Fallback>
                  <p:oleObj name="公式" r:id="rId1" imgW="34747200" imgH="11582400" progId="Equation.KSEE3">
                    <p:embed/>
                    <p:pic>
                      <p:nvPicPr>
                        <p:cNvPr id="0" name="对象 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98745" y="1298463"/>
                          <a:ext cx="1936107" cy="6453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8716" name="文本框 9"/>
            <p:cNvSpPr txBox="1"/>
            <p:nvPr/>
          </p:nvSpPr>
          <p:spPr>
            <a:xfrm>
              <a:off x="2940150" y="1421091"/>
              <a:ext cx="7891975" cy="392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 解；令                                  ，</a:t>
              </a:r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r>
                <a:rPr lang="en-US" altLang="zh-CN" sz="2000" dirty="0"/>
                <a:t> </a:t>
              </a:r>
              <a:r>
                <a:rPr lang="zh-CN" altLang="en-US" sz="2000" dirty="0"/>
                <a:t>                                      ，</a:t>
              </a:r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r>
                <a:rPr lang="en-US" altLang="zh-CN" sz="2000" dirty="0"/>
                <a:t>                                             </a:t>
              </a:r>
              <a:r>
                <a:rPr lang="zh-CN" altLang="en-US" sz="2000" dirty="0"/>
                <a:t>，                                      ，</a:t>
              </a:r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r>
                <a:rPr lang="en-US" altLang="zh-CN" sz="2000" dirty="0"/>
                <a:t>                                              </a:t>
              </a:r>
              <a:r>
                <a:rPr lang="zh-CN" altLang="en-US" sz="2000" dirty="0"/>
                <a:t>    </a:t>
              </a:r>
              <a:endParaRPr lang="en-US" altLang="zh-CN" sz="2000" dirty="0"/>
            </a:p>
          </p:txBody>
        </p:sp>
        <p:graphicFrame>
          <p:nvGraphicFramePr>
            <p:cNvPr id="4194311" name="对象 12"/>
            <p:cNvGraphicFramePr>
              <a:graphicFrameLocks noChangeAspect="1"/>
            </p:cNvGraphicFramePr>
            <p:nvPr/>
          </p:nvGraphicFramePr>
          <p:xfrm>
            <a:off x="6110246" y="1332622"/>
            <a:ext cx="2034950" cy="589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公式" r:id="rId3" imgW="35661600" imgH="10972800" progId="Equation.KSEE3">
                    <p:embed/>
                  </p:oleObj>
                </mc:Choice>
                <mc:Fallback>
                  <p:oleObj name="公式" r:id="rId3" imgW="35661600" imgH="10972800" progId="Equation.KSEE3">
                    <p:embed/>
                    <p:pic>
                      <p:nvPicPr>
                        <p:cNvPr id="0" name="对象 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10246" y="1332622"/>
                          <a:ext cx="2034950" cy="5899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2" name="对象 13"/>
            <p:cNvGraphicFramePr>
              <a:graphicFrameLocks noChangeAspect="1"/>
            </p:cNvGraphicFramePr>
            <p:nvPr/>
          </p:nvGraphicFramePr>
          <p:xfrm>
            <a:off x="3905343" y="1985935"/>
            <a:ext cx="1843755" cy="645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公式" r:id="rId5" imgW="29260800" imgH="10972800" progId="Equation.KSEE3">
                    <p:embed/>
                  </p:oleObj>
                </mc:Choice>
                <mc:Fallback>
                  <p:oleObj name="公式" r:id="rId5" imgW="29260800" imgH="10972800" progId="Equation.KSEE3">
                    <p:embed/>
                    <p:pic>
                      <p:nvPicPr>
                        <p:cNvPr id="0" name="对象 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05343" y="1985935"/>
                          <a:ext cx="1843755" cy="6453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3" name="对象 14"/>
            <p:cNvGraphicFramePr>
              <a:graphicFrameLocks noChangeAspect="1"/>
            </p:cNvGraphicFramePr>
            <p:nvPr/>
          </p:nvGraphicFramePr>
          <p:xfrm>
            <a:off x="6039480" y="2118669"/>
            <a:ext cx="2656153" cy="436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公式" r:id="rId7" imgW="42672000" imgH="7010400" progId="Equation.KSEE3">
                    <p:embed/>
                  </p:oleObj>
                </mc:Choice>
                <mc:Fallback>
                  <p:oleObj name="公式" r:id="rId7" imgW="42672000" imgH="7010400" progId="Equation.KSEE3">
                    <p:embed/>
                    <p:pic>
                      <p:nvPicPr>
                        <p:cNvPr id="0" name="对象 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39480" y="2118669"/>
                          <a:ext cx="2656153" cy="4363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4" name="对象 15"/>
            <p:cNvGraphicFramePr>
              <a:graphicFrameLocks noChangeAspect="1"/>
            </p:cNvGraphicFramePr>
            <p:nvPr/>
          </p:nvGraphicFramePr>
          <p:xfrm>
            <a:off x="3872321" y="2709241"/>
            <a:ext cx="1601569" cy="37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公式" r:id="rId9" imgW="22860000" imgH="5486400" progId="Equation.KSEE3">
                    <p:embed/>
                  </p:oleObj>
                </mc:Choice>
                <mc:Fallback>
                  <p:oleObj name="公式" r:id="rId9" imgW="22860000" imgH="5486400" progId="Equation.KSEE3">
                    <p:embed/>
                    <p:pic>
                      <p:nvPicPr>
                        <p:cNvPr id="0" name="对象 1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72321" y="2709241"/>
                          <a:ext cx="1601569" cy="370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5" name="对象 16"/>
            <p:cNvGraphicFramePr>
              <a:graphicFrameLocks noChangeAspect="1"/>
            </p:cNvGraphicFramePr>
            <p:nvPr/>
          </p:nvGraphicFramePr>
          <p:xfrm>
            <a:off x="3867720" y="3206852"/>
            <a:ext cx="3583540" cy="645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公式" r:id="rId11" imgW="56997600" imgH="10972800" progId="Equation.KSEE3">
                    <p:embed/>
                  </p:oleObj>
                </mc:Choice>
                <mc:Fallback>
                  <p:oleObj name="公式" r:id="rId11" imgW="56997600" imgH="10972800" progId="Equation.KSEE3">
                    <p:embed/>
                    <p:pic>
                      <p:nvPicPr>
                        <p:cNvPr id="0" name="对象 1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67720" y="3206852"/>
                          <a:ext cx="3583540" cy="6453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6" name="对象 20"/>
            <p:cNvGraphicFramePr>
              <a:graphicFrameLocks noChangeAspect="1"/>
            </p:cNvGraphicFramePr>
            <p:nvPr/>
          </p:nvGraphicFramePr>
          <p:xfrm>
            <a:off x="3812747" y="4009072"/>
            <a:ext cx="3826011" cy="837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公式" r:id="rId13" imgW="57302400" imgH="14020800" progId="Equation.KSEE3">
                    <p:embed/>
                  </p:oleObj>
                </mc:Choice>
                <mc:Fallback>
                  <p:oleObj name="公式" r:id="rId13" imgW="57302400" imgH="14020800" progId="Equation.KSEE3">
                    <p:embed/>
                    <p:pic>
                      <p:nvPicPr>
                        <p:cNvPr id="0" name="对象 2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12747" y="4009072"/>
                          <a:ext cx="3826011" cy="8378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7" name="对象 21"/>
            <p:cNvGraphicFramePr>
              <a:graphicFrameLocks noChangeAspect="1"/>
            </p:cNvGraphicFramePr>
            <p:nvPr/>
          </p:nvGraphicFramePr>
          <p:xfrm>
            <a:off x="8797584" y="4455499"/>
            <a:ext cx="608955" cy="345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公式" r:id="rId15" imgW="9144000" imgH="5181600" progId="Equation.KSEE3">
                    <p:embed/>
                  </p:oleObj>
                </mc:Choice>
                <mc:Fallback>
                  <p:oleObj name="公式" r:id="rId15" imgW="9144000" imgH="5181600" progId="Equation.KSEE3">
                    <p:embed/>
                    <p:pic>
                      <p:nvPicPr>
                        <p:cNvPr id="0" name="对象 2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797584" y="4455499"/>
                          <a:ext cx="608955" cy="345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8717" name="文本框 22"/>
            <p:cNvSpPr txBox="1"/>
            <p:nvPr/>
          </p:nvSpPr>
          <p:spPr>
            <a:xfrm>
              <a:off x="8013900" y="4427982"/>
              <a:ext cx="1003493" cy="312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解得：</a:t>
              </a:r>
              <a:endParaRPr lang="zh-CN" altLang="en-US" sz="2000" dirty="0"/>
            </a:p>
          </p:txBody>
        </p:sp>
        <p:graphicFrame>
          <p:nvGraphicFramePr>
            <p:cNvPr id="4194318" name="对象 23"/>
            <p:cNvGraphicFramePr>
              <a:graphicFrameLocks noChangeAspect="1"/>
            </p:cNvGraphicFramePr>
            <p:nvPr/>
          </p:nvGraphicFramePr>
          <p:xfrm>
            <a:off x="3812747" y="4923161"/>
            <a:ext cx="6227065" cy="654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公式" r:id="rId17" imgW="90220800" imgH="10972800" progId="Equation.KSEE3">
                    <p:embed/>
                  </p:oleObj>
                </mc:Choice>
                <mc:Fallback>
                  <p:oleObj name="公式" r:id="rId17" imgW="90220800" imgH="10972800" progId="Equation.KSEE3">
                    <p:embed/>
                    <p:pic>
                      <p:nvPicPr>
                        <p:cNvPr id="0" name="对象 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12747" y="4923161"/>
                          <a:ext cx="6227065" cy="6545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9" name="对象 24"/>
            <p:cNvGraphicFramePr>
              <a:graphicFrameLocks noChangeAspect="1"/>
            </p:cNvGraphicFramePr>
            <p:nvPr/>
          </p:nvGraphicFramePr>
          <p:xfrm>
            <a:off x="3812747" y="5654012"/>
            <a:ext cx="2441580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公式" r:id="rId19" imgW="36880800" imgH="10972800" progId="Equation.KSEE3">
                    <p:embed/>
                  </p:oleObj>
                </mc:Choice>
                <mc:Fallback>
                  <p:oleObj name="公式" r:id="rId19" imgW="36880800" imgH="10972800" progId="Equation.KSEE3">
                    <p:embed/>
                    <p:pic>
                      <p:nvPicPr>
                        <p:cNvPr id="0" name="对象 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12747" y="5654012"/>
                          <a:ext cx="2441580" cy="668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94419" y="1508503"/>
            <a:ext cx="8045320" cy="150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用牛顿法求解下列问题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3200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39540" y="2736215"/>
          <a:ext cx="4042410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1" imgW="1562100" imgH="228600" progId="Equation.DSMT4">
                  <p:embed/>
                </p:oleObj>
              </mc:Choice>
              <mc:Fallback>
                <p:oleObj name="Equation" r:id="rId1" imgW="1562100" imgH="228600" progId="Equation.DSMT4">
                  <p:embed/>
                  <p:pic>
                    <p:nvPicPr>
                      <p:cNvPr id="0" name="对象 2048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9540" y="2736215"/>
                        <a:ext cx="4042410" cy="591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29409" y="3723487"/>
            <a:ext cx="8755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初始点                    ，允许误差               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04580" y="3724060"/>
          <a:ext cx="1714604" cy="58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" r:id="rId3" imgW="737235" imgH="241300" progId="Equation.3">
                  <p:embed/>
                </p:oleObj>
              </mc:Choice>
              <mc:Fallback>
                <p:oleObj name="" r:id="rId3" imgW="737235" imgH="241300" progId="Equation.3">
                  <p:embed/>
                  <p:pic>
                    <p:nvPicPr>
                      <p:cNvPr id="0" name="对象 2048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4580" y="3724060"/>
                        <a:ext cx="1714604" cy="5852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533522" y="3518851"/>
          <a:ext cx="1304431" cy="94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" r:id="rId5" imgW="459105" imgH="394970" progId="Equation.3">
                  <p:embed/>
                </p:oleObj>
              </mc:Choice>
              <mc:Fallback>
                <p:oleObj name="" r:id="rId5" imgW="459105" imgH="394970" progId="Equation.3">
                  <p:embed/>
                  <p:pic>
                    <p:nvPicPr>
                      <p:cNvPr id="0" name="对象 194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33522" y="3518851"/>
                        <a:ext cx="1304431" cy="9441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2"/>
          <p:cNvGrpSpPr/>
          <p:nvPr/>
        </p:nvGrpSpPr>
        <p:grpSpPr>
          <a:xfrm>
            <a:off x="3032320" y="400988"/>
            <a:ext cx="5935980" cy="645369"/>
            <a:chOff x="1864" y="4646"/>
            <a:chExt cx="3722" cy="2357"/>
          </a:xfrm>
        </p:grpSpPr>
        <p:sp>
          <p:nvSpPr>
            <p:cNvPr id="13" name="任意多边形 3"/>
            <p:cNvSpPr/>
            <p:nvPr/>
          </p:nvSpPr>
          <p:spPr>
            <a:xfrm>
              <a:off x="1864" y="4646"/>
              <a:ext cx="3722" cy="2357"/>
            </a:xfrm>
            <a:custGeom>
              <a:avLst/>
              <a:gdLst>
                <a:gd name="connsiteX0" fmla="*/ 1525272 w 1525272"/>
                <a:gd name="connsiteY0" fmla="*/ 483027 h 966054"/>
                <a:gd name="connsiteX1" fmla="*/ 1258806 w 1525272"/>
                <a:gd name="connsiteY1" fmla="*/ 966054 h 966054"/>
                <a:gd name="connsiteX2" fmla="*/ 0 w 1525272"/>
                <a:gd name="connsiteY2" fmla="*/ 966054 h 966054"/>
                <a:gd name="connsiteX3" fmla="*/ 324547 w 1525272"/>
                <a:gd name="connsiteY3" fmla="*/ 482479 h 966054"/>
                <a:gd name="connsiteX4" fmla="*/ 736 w 1525272"/>
                <a:gd name="connsiteY4" fmla="*/ 0 h 966054"/>
                <a:gd name="connsiteX5" fmla="*/ 1258806 w 1525272"/>
                <a:gd name="connsiteY5" fmla="*/ 0 h 966054"/>
                <a:gd name="connsiteX6" fmla="*/ 1525272 w 1525272"/>
                <a:gd name="connsiteY6" fmla="*/ 483027 h 96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272" h="966054">
                  <a:moveTo>
                    <a:pt x="1525272" y="483027"/>
                  </a:moveTo>
                  <a:lnTo>
                    <a:pt x="1258806" y="966054"/>
                  </a:lnTo>
                  <a:lnTo>
                    <a:pt x="0" y="966054"/>
                  </a:lnTo>
                  <a:lnTo>
                    <a:pt x="324547" y="482479"/>
                  </a:lnTo>
                  <a:lnTo>
                    <a:pt x="736" y="0"/>
                  </a:lnTo>
                  <a:lnTo>
                    <a:pt x="1258806" y="0"/>
                  </a:lnTo>
                  <a:lnTo>
                    <a:pt x="1525272" y="483027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5"/>
            <p:cNvSpPr/>
            <p:nvPr/>
          </p:nvSpPr>
          <p:spPr>
            <a:xfrm>
              <a:off x="3006" y="4982"/>
              <a:ext cx="1388" cy="1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charset="-122"/>
                  <a:cs typeface="Open Sans" panose="020B0606030504020204" pitchFamily="34" charset="0"/>
                </a:rPr>
                <a:t>牛顿法练习题</a:t>
              </a:r>
              <a:endParaRPr lang="zh-CN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对象 2150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72623" y="306302"/>
          <a:ext cx="7702734" cy="67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" r:id="rId1" imgW="3834765" imgH="3745865" progId="Equation.3">
                  <p:embed/>
                </p:oleObj>
              </mc:Choice>
              <mc:Fallback>
                <p:oleObj name="" r:id="rId1" imgW="3834765" imgH="3745865" progId="Equation.3">
                  <p:embed/>
                  <p:pic>
                    <p:nvPicPr>
                      <p:cNvPr id="0" name="对象 2150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2623" y="306302"/>
                        <a:ext cx="7702734" cy="67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66664" y="225022"/>
            <a:ext cx="938871" cy="8470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楷体_GB2312" panose="02010609030101010101" charset="-122"/>
                <a:ea typeface="楷体_GB2312" panose="02010609030101010101" charset="-122"/>
              </a:rPr>
              <a:t>解</a:t>
            </a:r>
            <a:r>
              <a:rPr lang="zh-CN" altLang="en-US" sz="3775" dirty="0"/>
              <a:t>：</a:t>
            </a:r>
            <a:endParaRPr lang="zh-CN" altLang="en-US" sz="37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1" name="对象 225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32560" y="542925"/>
          <a:ext cx="9326880" cy="539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" r:id="rId1" imgW="3276600" imgH="2527300" progId="Equation.KSEE3">
                  <p:embed/>
                </p:oleObj>
              </mc:Choice>
              <mc:Fallback>
                <p:oleObj name="" r:id="rId1" imgW="3276600" imgH="2527300" progId="Equation.KSEE3">
                  <p:embed/>
                  <p:pic>
                    <p:nvPicPr>
                      <p:cNvPr id="0" name="对象 2253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2560" y="542925"/>
                        <a:ext cx="9326880" cy="5392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5060" y="452755"/>
          <a:ext cx="7421880" cy="595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3467100" imgH="2781300" progId="Equation.KSEE3">
                  <p:embed/>
                </p:oleObj>
              </mc:Choice>
              <mc:Fallback>
                <p:oleObj name="" r:id="rId1" imgW="3467100" imgH="2781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5060" y="452755"/>
                        <a:ext cx="7421880" cy="595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73331" y="2674003"/>
            <a:ext cx="6645339" cy="1509995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60" b="1" dirty="0">
                <a:solidFill>
                  <a:srgbClr val="F9F9F9"/>
                </a:solidFill>
              </a:rPr>
              <a:t>THANKS</a:t>
            </a:r>
            <a:endParaRPr lang="zh-CN" altLang="en-US" sz="12060" b="1" dirty="0">
              <a:solidFill>
                <a:srgbClr val="F9F9F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8513" y="2598503"/>
            <a:ext cx="6794975" cy="166099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60" b="1" dirty="0">
              <a:solidFill>
                <a:srgbClr val="F9F9F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5263" y="2485254"/>
            <a:ext cx="7021475" cy="1887493"/>
          </a:xfrm>
          <a:prstGeom prst="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60" b="1" dirty="0"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1154430"/>
          <a:ext cx="801243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530600" imgH="228600" progId="Equation.KSEE3">
                  <p:embed/>
                </p:oleObj>
              </mc:Choice>
              <mc:Fallback>
                <p:oleObj name="" r:id="rId1" imgW="35306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4425" y="1154430"/>
                        <a:ext cx="801243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1180" y="1935480"/>
          <a:ext cx="6009005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3" imgW="3505200" imgH="304800" progId="Equation.KSEE3">
                  <p:embed/>
                </p:oleObj>
              </mc:Choice>
              <mc:Fallback>
                <p:oleObj name="" r:id="rId3" imgW="3505200" imgH="3048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1180" y="1935480"/>
                        <a:ext cx="6009005" cy="52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2670810"/>
          <a:ext cx="6771005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5" imgW="3187700" imgH="279400" progId="Equation.KSEE3">
                  <p:embed/>
                </p:oleObj>
              </mc:Choice>
              <mc:Fallback>
                <p:oleObj name="" r:id="rId5" imgW="3187700" imgH="2794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4425" y="2670810"/>
                        <a:ext cx="6771005" cy="55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3388995"/>
          <a:ext cx="542353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7" imgW="2527300" imgH="266700" progId="Equation.KSEE3">
                  <p:embed/>
                </p:oleObj>
              </mc:Choice>
              <mc:Fallback>
                <p:oleObj name="" r:id="rId7" imgW="2527300" imgH="266700" progId="Equation.KSEE3">
                  <p:embed/>
                  <p:pic>
                    <p:nvPicPr>
                      <p:cNvPr id="0" name="图片 6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4425" y="3388995"/>
                        <a:ext cx="5423535" cy="57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7915" y="4644390"/>
          <a:ext cx="491553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9" imgW="2070100" imgH="266700" progId="Equation.KSEE3">
                  <p:embed/>
                </p:oleObj>
              </mc:Choice>
              <mc:Fallback>
                <p:oleObj name="" r:id="rId9" imgW="2070100" imgH="266700" progId="Equation.KSEE3">
                  <p:embed/>
                  <p:pic>
                    <p:nvPicPr>
                      <p:cNvPr id="0" name="图片 6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7915" y="4644390"/>
                        <a:ext cx="491553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14425" y="412242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整理得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0120" y="4709160"/>
          <a:ext cx="546735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" r:id="rId11" imgW="241300" imgH="177165" progId="Equation.KSEE3">
                  <p:embed/>
                </p:oleObj>
              </mc:Choice>
              <mc:Fallback>
                <p:oleObj name="" r:id="rId11" imgW="241300" imgH="177165" progId="Equation.KSEE3">
                  <p:embed/>
                  <p:pic>
                    <p:nvPicPr>
                      <p:cNvPr id="0" name="图片 61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80120" y="4709160"/>
                        <a:ext cx="546735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14425" y="5638800"/>
            <a:ext cx="879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如何选取使目标函数值下降</a:t>
            </a:r>
            <a:r>
              <a:rPr lang="zh-CN" altLang="en-US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最快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的方向？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533" y="450850"/>
          <a:ext cx="2682875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181100" imgH="228600" progId="Equation.KSEE3">
                  <p:embed/>
                </p:oleObj>
              </mc:Choice>
              <mc:Fallback>
                <p:oleObj name="" r:id="rId13" imgW="1181100" imgH="2286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5533" y="450850"/>
                        <a:ext cx="2682875" cy="51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0" y="885190"/>
          <a:ext cx="491553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1" imgW="2070100" imgH="266700" progId="Equation.KSEE3">
                  <p:embed/>
                </p:oleObj>
              </mc:Choice>
              <mc:Fallback>
                <p:oleObj name="" r:id="rId1" imgW="2070100" imgH="266700" progId="Equation.KSEE3">
                  <p:embed/>
                  <p:pic>
                    <p:nvPicPr>
                      <p:cNvPr id="0" name="图片 6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8550" y="885190"/>
                        <a:ext cx="491553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533" y="450850"/>
          <a:ext cx="2682875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1181100" imgH="228600" progId="Equation.KSEE3">
                  <p:embed/>
                </p:oleObj>
              </mc:Choice>
              <mc:Fallback>
                <p:oleObj name="" r:id="rId3" imgW="1181100" imgH="2286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533" y="450850"/>
                        <a:ext cx="2682875" cy="51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03650" y="2183765"/>
          <a:ext cx="4584065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5" imgW="2247900" imgH="355600" progId="Equation.KSEE3">
                  <p:embed/>
                </p:oleObj>
              </mc:Choice>
              <mc:Fallback>
                <p:oleObj name="" r:id="rId5" imgW="2247900" imgH="3556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3650" y="2183765"/>
                        <a:ext cx="4584065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14425" y="1661795"/>
            <a:ext cx="2820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观察等式右侧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6200" y="869950"/>
            <a:ext cx="2127885" cy="6527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2964815"/>
          <a:ext cx="550672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7" imgW="2527300" imgH="266700" progId="Equation.KSEE3">
                  <p:embed/>
                </p:oleObj>
              </mc:Choice>
              <mc:Fallback>
                <p:oleObj name="" r:id="rId7" imgW="2527300" imgH="2667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4425" y="2964815"/>
                        <a:ext cx="550672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3803015"/>
          <a:ext cx="570230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9" imgW="2514600" imgH="203200" progId="Equation.KSEE3">
                  <p:embed/>
                </p:oleObj>
              </mc:Choice>
              <mc:Fallback>
                <p:oleObj name="" r:id="rId9" imgW="2514600" imgH="2032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4425" y="3803015"/>
                        <a:ext cx="5702300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4479925"/>
          <a:ext cx="7555865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11" imgW="3314700" imgH="266700" progId="Equation.KSEE3">
                  <p:embed/>
                </p:oleObj>
              </mc:Choice>
              <mc:Fallback>
                <p:oleObj name="" r:id="rId11" imgW="3314700" imgH="266700" progId="Equation.KSEE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4425" y="4479925"/>
                        <a:ext cx="7555865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14425" y="5438140"/>
            <a:ext cx="978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因此，最速下降法是</a:t>
            </a:r>
            <a:r>
              <a:rPr lang="zh-CN" altLang="en-US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以负梯度方向作为下降方向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的最小化算法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2830" y="625475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2.</a:t>
            </a:r>
            <a:r>
              <a:rPr lang="zh-CN" altLang="en-US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最速下降法的算法步骤</a:t>
            </a:r>
            <a:endParaRPr lang="zh-CN" altLang="en-US" sz="2800">
              <a:solidFill>
                <a:srgbClr val="00206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2573" y="1417320"/>
          <a:ext cx="620585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2882900" imgH="228600" progId="Equation.KSEE3">
                  <p:embed/>
                </p:oleObj>
              </mc:Choice>
              <mc:Fallback>
                <p:oleObj name="" r:id="rId1" imgW="2882900" imgH="228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2573" y="1417320"/>
                        <a:ext cx="620585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3208" y="1909445"/>
          <a:ext cx="8556625" cy="229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974465" imgH="1066800" progId="Equation.KSEE3">
                  <p:embed/>
                </p:oleObj>
              </mc:Choice>
              <mc:Fallback>
                <p:oleObj name="" r:id="rId3" imgW="3974465" imgH="10668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208" y="1909445"/>
                        <a:ext cx="8556625" cy="2296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2573" y="4206240"/>
          <a:ext cx="557720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2590800" imgH="228600" progId="Equation.KSEE3">
                  <p:embed/>
                </p:oleObj>
              </mc:Choice>
              <mc:Fallback>
                <p:oleObj name="" r:id="rId5" imgW="2590800" imgH="228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2573" y="4206240"/>
                        <a:ext cx="557720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2573" y="4953318"/>
          <a:ext cx="7381875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3429000" imgH="228600" progId="Equation.KSEE3">
                  <p:embed/>
                </p:oleObj>
              </mc:Choice>
              <mc:Fallback>
                <p:oleObj name="" r:id="rId9" imgW="3429000" imgH="228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2573" y="4953318"/>
                        <a:ext cx="7381875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2890" y="5708650"/>
          <a:ext cx="3771772" cy="49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11" imgW="1651000" imgH="215900" progId="Equation.KSEE3">
                  <p:embed/>
                </p:oleObj>
              </mc:Choice>
              <mc:Fallback>
                <p:oleObj name="" r:id="rId11" imgW="1651000" imgH="2159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2890" y="5708650"/>
                        <a:ext cx="3771772" cy="49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2830" y="62547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3.</a:t>
            </a:r>
            <a:r>
              <a:rPr lang="zh-CN" altLang="en-US" sz="2800">
                <a:solidFill>
                  <a:srgbClr val="002060"/>
                </a:solidFill>
                <a:latin typeface="楷体_GB2312" panose="02010609030101010101" charset="-122"/>
                <a:ea typeface="楷体_GB2312" panose="02010609030101010101" charset="-122"/>
              </a:rPr>
              <a:t>最优步长的简单计算</a:t>
            </a:r>
            <a:endParaRPr lang="zh-CN" altLang="en-US" sz="2800">
              <a:solidFill>
                <a:srgbClr val="00206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5530" y="1836420"/>
            <a:ext cx="100609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</a:rPr>
              <a:t>	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对于一些简单函数，可以通过直接求导获得最优步长因子。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  <a:p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  <a:p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</a:rPr>
              <a:t>	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当搜索方向为最速下降方向时（负梯度方向），以</a:t>
            </a:r>
            <a:r>
              <a:rPr lang="en-US" altLang="zh-CN" sz="2800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en-US" altLang="zh-CN" sz="2800" baseline="30000">
                <a:latin typeface="楷体_GB2312" panose="02010609030101010101" charset="-122"/>
                <a:ea typeface="楷体_GB2312" panose="02010609030101010101" charset="-122"/>
              </a:rPr>
              <a:t>(k)</a:t>
            </a:r>
            <a:r>
              <a:rPr lang="zh-CN" altLang="en-US" sz="2800">
                <a:latin typeface="楷体_GB2312" panose="02010609030101010101" charset="-122"/>
                <a:ea typeface="楷体_GB2312" panose="02010609030101010101" charset="-122"/>
              </a:rPr>
              <a:t>为起点的最优步长公式为</a:t>
            </a:r>
            <a:endParaRPr lang="zh-CN" altLang="en-US" sz="28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6550" y="3950970"/>
          <a:ext cx="3898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1816100" imgH="508000" progId="Equation.KSEE3">
                  <p:embed/>
                </p:oleObj>
              </mc:Choice>
              <mc:Fallback>
                <p:oleObj name="" r:id="rId1" imgW="1816100" imgH="5080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6550" y="3950970"/>
                        <a:ext cx="38989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NDAzNzEzNzY0ODMiLAogICAiR3JvdXBJZCIgOiAiMjEyNzYzODA1IiwKICAgIkltYWdlIiA6ICJpVkJPUncwS0dnb0FBQUFOU1VoRVVnQUFBZTBBQUFJeUNBWUFBQURtTkpLY0FBQUFDWEJJV1hNQUFBc1RBQUFMRXdFQW1wd1lBQUFnQUVsRVFWUjRuT3pkZVZoVVpmOEc4UHZNc0NPS2E3aGp1ZVVTenBDWittWVdabTZscithdUNHcnVhMjdsMnB1YTVoSXVDV3FwaUttSWtwWXJoS24xbXE4TERxaWdsQXE0b3lqSURzUE04L3VEWm42TURLdkFPSGgvcnFzcmZNNzJIUWE0NTNuT2M4NEJ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W9IRW1tTHVBbFlLRlVLb2NMSVVZRGNKRWt5ZDdVQlJHVnN6UWhSQVNBclNxVmFnc0F0YWtMSWpKWERPMnlaYUZVS2dNQS9OdlVoUkM5Q0lRUXgxVXFWWGN3dUlsS2hLRmRocFJLcFNlQXJZMGFOY0s4ZWZQUXVIRmpPRGc0bUxvc29uS1ZrcEtDNk9ob3JGaXhBcEdSa1JCQ2ZLRlNxWmFidWk0aWN5UXpkUUVWMlQ5RDRwZzNieDRVQ2dVRG0xNUtsU3BWUXV2V3JURi8vbndBZ0NSSmcwMWNFcEhaWW1pWExSY0FhTnk0c2FucklESzVldlhxNmI1c1lzbzZpTXdaUTdzTTZTYWRzWWROQk5qYjYrZGcycHF5RGlKenh0QW1JaUl5RXd4dElpSWlNOEhRSmlJaU1oTU1iU0lpSWpQQjBDWWlJaklUREcwaUlpSXp3ZEFtSWlJeUV3eHRJaUlpTThIUUppSWlNaE1NYlNJaUlqUEIwQ1lpSWpJVERPMEtUS3ZWSWowOXZkRDFZbU5qRVJrWldRNFZGVjlXVmhZdVg3Nk0xTlJVVTVkaTFoSVNFdkQzMzMvbnV6d2lJZ0lwS1NubFdCRVJsUVJEdXdKbzI3WXRZbU5qODdTSGhZWEJ6YzBOUWdqczJyVUxDUWtKUnJmMzlmWEYvUG56a1oyZFhlSWFBZ01Ec1cvZlBxUExMbDY4aU1XTEZ5TXVMcTdZKzQyTGk0T0hod2V1WGJ0VzR0cWVsMWFyeFlRSkUvREREejhVYWYzVTFGUmN2MzQ5VDN0aVlpSVdMVnFFKy9mdkY3cVB1TGc0SkNjbkc5UVFGeGRYNkgvNTJiVnJGMGFPSEluUTBOQTh5MjdkdW9WSmt5WWhNREN3U0srUGlFekh3dFFGMFBQVGFyVVFRdVJwdDdPemcwYWpRVlpXRmlJakk3Rmx5eGJNbXpjUDc3Ly92c0Y2NDhhTlErL2V2WEhtekJtODg4NDcwR2cwZU91dHR3bzk3bzRkTzlDaVJRc0F3SysvL2dvbkp5ZDg4c2tuZWRiYnVIRWpNakl5VUxObXpSSytRdUQrL2Z1SWlZa3h1c3plM3Y2NTlsMllqUnMzNHZ6NTh4Z3laRWlSMXZmMjlzYmh3NGZoNCtPRDExOS9YZDhlRWhLQzRPQmd6Sm8xcTlCOXpKNDlHelkyTnRpd1lRTXNMQ3lRbEpTRUhqMTZGTHFkc1ZBR2dQSGp4K1BXclZ0WXVYSWxkdXpZQVV0TFMvMnlMVnUyb0dQSGpuQjNkeS9DcXlNaVUySm9WMkMydHJiUWFEU3dzckxDa2lWTGNPREFBWHoxMVZkbzFxd1o2dGF0cTEvdmxWZGV3ZDY5ZTFHL2ZuMEFnRnd1MS9lNmZ2LzlkNnhkdXhiKy92NzZQL1EzYnR6QTdObXpZVzF0cmQvSG5UdDMwS0ZEaHp3MS9Qbm5uN2g4K1RKMjc5NE5tVXlHcDArZklqUTBOTThIaDhJc1dyUW8zMlZ1Ym01WXNXSkZzZlpYVkNFaElkaTZkU3VtVFp1R2YvM3JYL3IyNU9SazNMbHp4eUNVZFNaTm1vVEl5RWhNbURBQm16WnRRdE9tVFFFQUJ3NGNnRUtoUUh4OFBPTGo0NDBlejhuSkNUWTJObGk2ZENsR2pScUYxYXRYWTg2Y09mcmx4NDhmaDZPalk1N3RZbUppMEs5ZlA0TzJFU05HNE1xVkszbldmZnZ0dDQwZSsralJvL3F2OHd0L0lqSXRocmFaT25Ma0NCWXNXS0QvZCs0LzJMby91SFoyZGhCQ0lETXpFelkyTnVqVHB3L2VmLzk5cEtXbDRmSGp4OWkvZno5OGZIenk3RHMwTkJUT3pzNEFjb2JZWlRJWm1qUnBvbCtlbEpRRUFMQzB0RVJNVEF5eXM3UHg0TUVEMk52YjYzdkR0V3JWZ3FXbEpWYXRXb1VaTTJibzkzZnYzajBzWExnUVZhcFVnYXVyYTVGZjcrYk5tNHUxZm1rSURRM0ZnZ1VMTUdqUUlBd2JOc3hnV1VCQUFIeDlmYkZ4NDBhMGJOblNZSm10clMyKy9mWmJ1THU3NC9mZmYwZlRwazF4NmRJbFhMMTZGUUR5aEd0dTN0N2VhTmV1SGVyVnE0ZjE2OWNiUGUxUlZLdFhyMFpXVmxhZTlxTkhqOExiMnhzK1BqNm9WNjllaWZkUFJPV1BvVzJtM24zM1hYMXZ1RisvZmxpM2JoM3ExcTJMeDQ4ZjQrclZxM2owNkJIdTNMa0RBRmk0Y0NFZVAzNk1CdzhlNE9IRGg5QnF0UmcrZkRnOFBUM1JwVXNYL1Q3bnpwMExtY3h3bWtOU1VoTHM3ZTBOMnRScU5RREEydHJhWU1qMjY2Ky8xbis5ZXZWcVhMbHlCYzJhTmRNUG1XZG1adUtWVjE2QnA2Y252dnJxS3dRRUJCajAxbDhrNGVIaG1ENTlPcnAyN1lvWk0yYmtXZTdwNllscjE2NWgwcVJKMkxoeEk1bzFhMmF3dkdyVnF0aXpady9zN093QUFELzg4QU5hdDI0TlgxOWZBRG05N3NXTEZ4ZllvMjNhdEttK2w2N2o1dVpXNU5kUW8wWU5vK2U1dzhQRFVhMWFOVFJzMk5Eb2RsWldWa1UrQmhHVkw0YTJtYkszdHpjSTA3cDE2OExaMlJsTGx5N0Z4WXNYWVdkbkJ3Y0hCOGpsY2xTdFdoV3Z2LzQ2bkp5Y1VMdDJiVGc1T2FGV3JWcVF5V1NvVXFVS0FDQTRPQmgvLy8wM3RtL2ZibkNjeE1URVBNT3h1dEMyc3JKQ2FHZ285dS9majAyYk51SFlzV05RcTlWbzM3NDlUcDA2aFY5KytRVTFhdFRBKysrL2o1U1VGR2cwR3YwK0pFbUNuNThmUHYzMFUzM2JzNk1IdVkwWk04Wm8rOEdEQjFHblRwMWlmT2NLZCtyVUtjeWJOdytkTzNmR29rV0xJRWtTZ0p5WjdCa1pHVWhQVDBkR1JnYUdEUnVHeTVjdlk5S2tTZkQxOVVYZHVuWHg1TWtUL1VnRUFEZzdPK1BzMmJNNGZmbzB2TDI5aTNUODJOaFkvUnlGdW5YckdweC8zck5uRHh3Y0hQSnNjK2ZPSGFQZm80TE9nK2Uzek5YVkZaczNieTVTclVSVXZoamFGY3l5WmN0Z2JXME5Cd2NIUkVWRllkaXdZWmd6WjQ2K0IzM28wQ0ZrWkdUQXljbEp2MDFjWEJ5V0xWc0dUMDlQTkduU0JHUEdqTUdubjM2S3RtM2JJaTR1RHJWcTFUSTRSbVptSm9ELzc1RmR1M1lOclZ1M0JnREV4OGREQ0FFWEZ4Y2tKeWVqYWRPbXFGV3JGbXJXcklrYU5XckEwZEVSVmF0V3hmSGp4N0YwNlZMMDZkTW56eVN5b3N4aXZuYnRHdWJObTFmeWIxUStEaDA2cEQ5L2Z2NzhlWFRwMGdXWm1abkl6TXcwT3RuUHdpTG5WMmppeEluWXVuVXJ0bTdkaXQyN2QrdVhoNGFHb2thTkd2RHc4RUM3ZHUyS1ZNT2dRWVAwdzlxQmdZRndkbmFHVnF2RmdnVUxVSzFhTllNUTE2bFhyeDRXTEZpQTlQUjAyTnJhR2h3L3QyM2J0bUhEaGcwNGNPQUFoOGFKekJCRHU0SzRmdjA2cmwyN2hwczNiK3A3cnpWcTFJQldxMFZDUWdLcVY2K09pSWdJTEYyNkZPN3U3dnJKU0JrWkdaZzFheGFTa3BJd1lzUUliTml3QWRIUjBmcHowTEd4c1dqZXZMbkJzWEwzdEFIZzh1WEwrbDdielpzM1lXZG5oNDgvL2hoOSt2VEp0OTUzMzMwWDU4K2ZoMXd1ejdOTWQreUNKQ1ltRnJwT1NiUnIxdzY5ZS9kR3ZYcjFVTGx5WldSa1pNREx5d3ZlM3Q1d2NIQ0F0YlUxQmd3WWdNV0xGNk5idDI2UXlXUzRmdjA2UEQwOXNYbnpabnorK2VlWU9YTW1nb0tDTUhmdVhBQTVnZXJoNFdGd0NWZEdSZ1lBR0xUcG5EbHpCZ0FNenVGLzhNRUhSYXIveElrVFdMdDJMZFJxTlI0OGVHQ3dUS3ZWd3QvZkh5MWF0SUFRQXJkdjN5NXdYN3FKaVVUMDRtQm9tNmx6NTg0aEtDZ0lmLzMxRndCZ3pwdzVxRmF0R2hvMWFnU05SZ05MUzB0VXIxNGR0cmEydUhmdkhwNCtmWXFwVTZlaWMrZk9HRGR1SElDYzRKZzVjeWFpb3FJQTVQVHdIajE2QkI4ZkgzM3Y5KzdkdXdibnZZR2NuclpNSm9PbHBTWFMwdEx3OTk5L1E2bFVBc2k1U1VmejVzMGhrOG55dlVSTDU0c3Z2akRhYXpTbG1qVnJZdUhDaGZwL1IwVkZRUzZYNjN2SnVpRitLeXNyL2VoRjQ4YU5zWEhqUm9QSmVybXRYcjA2MzlHRHpwMDc1Mmt6ZHA0N09Ealk0TiszYnQzQzZOR2pFUlFVcEIrKzE5VUY1SHg0eXU4U3RmajQrQUkvVUJWVUJ4R1pGa1BiVE4yNmRRc3hNVEZvMTY0ZElpTWpEYTZaenExSmt5WTRkT2dRamg4L0RoY1hGM3oxMVZmNlAvTHIxcTFEZUhnNDVzK2ZqeSsvL0JKdDI3YkZrU05IRUJFUmdUWnQydURodzRkSVNrckswL1BOek16VVR5QzdmUGt5dEZxdC9zWXNmL3p4aHo2SUNwb2xEZnovME8rekNndDdBSGw2a1dYbDd0MjdxRjY5ZXFIclBUdURQTGVwVTZkaTdOaXhCbTFIang2Rmw1ZFhuakRPejdNMTNMbHpCOWJXMXFoUm80YlI5WnMxYTJZUXVpcVZDbVBHak1IQWdRTXhjK2JNSWgyVGlGNDhERzB6OWNrbm4raG5aVy9idGswL1MvbFpqUnMzeHI1OSs5QzdkMi9NbXpmUFlEajY3YmZmUnMrZVBmVVQyaFl1WEFpRlFvRmx5NWFoVnExYVNFNU9obHd1MS9laWRkTFQwL1doM2JadFd3d2FOQWhqeDQ3RmtDRkRjUFhxVlN4WnNrUy9ibjdCWE5EbFc0V0ZmWG1Lakl4RW8wYU5ubXNmejA0YUJJQktsU29CeUJ2R3h2VHExU3ZmdTZnWit6NCsyME9PaTR2RDNMbHpVYWRPSGZUdjN4LzM3dDByOEhoT1RrNTVyaUlnb2hjRFE3dUNldkxrQ2RhdFc0ZURCdy9DenM0T1gzenhoVDZ3dzhQRGtaQ1FvTzhSNSs3WmZ2VFJSMmpUcGczcTFhdUhvVU9Ib2tPSERxaGN1YkxCdmpNeU12U2hMWlBKTUd2V0xOU3VYUnRlWGw1bzNMZ3hHalJvVUtLYVc3Um9nZFdyVit2cmlvdUx3eXV2dkFJQXlNN094bzBiTi9TWFZpVWxKZUhRb1VPb1ZxMWFvZnZWYXJWSVNrcUNuWjFkc1M1bjBtcTFDQWtKUWE5ZXZRcGROeVltQnNuSnlXalZxcFhCY0xYT21UTm4wTDU5K3lJZk96Y2ZIeCtvMVdwOWtHcTFXa3laTWdWUG56NkZtNXNiUER3ODh0MDJQajRlRXlaTWdLV2xKZTdjdVlPK2Zmc1dlcnpnNE9BaWZaZ2dvdkxIajlNVlRGSlNFcnk5dmRHN2QyK0Vob1ppelpvMXFGT25EZzRmUHF4ZjUvejU4d1ZlZmxTL2ZuMGNPM1lNVVZGUjhQVDB6TE04TlRYVllJWXlrRE9MMnNiR0J0SFIwZmp5eXkraDFXcUxYZnU2ZGV0dzZ0UXBBRG16dUFjTkdxU2ZxWDd3NEVHTUhqMWFmem5WdFd2WHNHYk5taUxkZk9UUFAvK0VtNXNib3FPamkxVlBZR0FnSGp4NFVLVFFEZ3NMZzRlSGg3NWVuZXpzYkh6NzdiZVlNbVZLaVI3SW9adlpiMjl2RDJkblp6ZzdPK09YWDM1QlZsWVd2THk4OE91dnZ5SWpJME8vTFBlb3hvMGJOK0RoNFFHMVdnMGZIeCtFaG9ZYS9LZTdydjdaZGdZMjBZdUxvVjJCWEwxNkZkMjdkOGVlUFh2Zzd1Nk92WHYzNHAxMzN0SFBDbi8wNkJFQUlEbzZPczlOTzNLN2UvY3VWcXhZZ1Q1OStzREZ4U1hQOGx1M2JobGN1eDBTRW9MVnExZGovdno1V0xGaUJZS0NnbkRvMENFQU9iTzhIejkrbk9lL1ovMysrKzg0ZGVxVS92YW1IVHQyUkdwcUtuNzk5VmNBd0ljZmZnZ2c1NllrUU02d2ZMTm16YkJzMlRLamwyTGxwbEtwVUx0MjdUdzNRQ25JaVJNbjhPMjMzK0xUVHo4MXVEd3VQNG1KaWFoY3VUSnNiR3dBUVAraHhkUFRFM3YzN3NXY09YUDBRK0pGb1pzZFAzWHFWR1JuWjhQZTNoNUpTVWxZc0dBQkFnSUNzR3paTXJ6NTVwc1lPblFvSmt5WWdMTm56eHBzZityVUtiaTd1Nk5hdFdyWXVuV3J3VzFyaWNoOGNYamNUQ1VuSitQMDZkUDZTNGRzYkd6ZzdPeU1yNzc2Q20zYnRqVVkwdTdldlRzT0h6Nk1NV1BHWVBMa3lUaDM3bHkrTnl1Smk0dkRoQWtUVUw5K2ZjeWVQUnRBVGlnL2ZQZ1E5dmIydUgvL1BuNy8vWGQ5RDN6WHJsM3c4dkxDcDU5K2l1N2R1d1BJdWZ0WGl4WXQ4Si8vL0FlalJvMHE5TFVrSlNYaDY2Ky94cnZ2dm90MzNua0hRTTRkeFpSS0pZNGRPNFpldlhyQnpzNE9YYnAwd2Y3OSsrSHU3ZzVKa2pCdDJqU01HVE1HUVVGQjZOYXRXNzc3RHc4UE56cEwyNWk3ZCsvaSsrKy94NkZEaDlDdFc3YzhJdzF5dVJ4MmRuWTRmZm8wWG52dE5VaVNoUFQwZEJ3L2ZoeU5HemZXcjNmNThtVUFPZUhyNit0YnJBOE1BSEQ2OUduSTVYS01IejhlNzczM0h2ejgvQkFRRUlBcVZhcmcrKysvMTA5OEd6OStQTlJxTlNaT25JaE9uVHJoNDQ4L1JzZU9IZUhvNklpUFAvNFkwNmRQUjN4OHZOSHoyTHFudmhsYlptOXZyNy94RGhHOU9CamFaa291bDJQKy9Qa0FjbnFsdXQ2Z3NkdGNTcEtFbFN0WFlzR0NCWmcxYXhhY25KelF0V3RYby92MTl2WkcxYXBWc1c3ZE92MTU2OWpZV1BqNCtFQUlBVXRMUzNUcTFBa2pSb3dBQUp3OWV4Ymp4bzB6Q09kV3JWcnB2L2IzOXpkNnU4emM1M2NmUFhxRW1qVnI0b3N2dmpCWXAzLy8vdnJSQVFBWVBIZ3d1blRwQWlFRUpFbUNxNnNydW5idG1tZElPamUxV28ySWlBaU1IejgrMzNWMDR1UGpNV0RBQU1oa01reWZQaDJEQnc4Mk9pRnI0c1NKOFBiMnhpKy8vQUlnNTd4K28wYU45Qjl5QU9EcDA2ZG8zcnc1dkwyOVN4UiszYnQzaDdPek0xNTk5VldNR0RFQ3FhbXBHRDE2TkFZTUdHQndYbDZTSkV5ZE9oVWRPM2JFeG8wYnNXN2RPcnp6emp0d2NYSFJqNUo4OU5GSEJSN0wyUEorL2ZycHJ6TW5Jbm9wS0pWS29WUXF4WXNrS1NsSnFOVnFnemFOUmlPU2twS0VFRUpvdFZxUmxaVmxkRnVOUnBPbkxiOTFoUkRpMTE5L0ZhbXBxVWFYblRoeEl0OWxwU2sxTlZVRUJRVVpyZDJZaXhjdml1VGs1T2MrcmxxdEZrK2VQTWwzZVdSa3BOaXdZVU9SOXBXYW1scmsrak16TTR1MG5xbm9maWRNL2J0SlpLN3lUbk9sVXFQNzQ4U2JWQkRsMEYyaWR2SGlSZjd0SVNvQlRrUWpJaUl5RXd4dElpSWlNOEhRSmlJaU1oTU1iU0lpSWpQQjBDWWlJaklUREcwaUlpSXp3ZEFtSWlJeUV3eHRJaUlpTThIUUppSWlNaE1NN2JLVkJxQkVqMlFrcW1qUzB0SjBYMmFZc2c0aWM4YlFMa05DaUFnQXhYNk9NMUZGZFAvK2ZRQ0FFT0ttaVVzaE1sc003YksxRlFCV3JGaUJxS2dvcEthbW1yb2VvbktYbHBhR0d6ZHVZTldxVmJxbWZhYXNoOGljOGFiOVpjdFNvVkFjbFNRcDcvTXlpVjVPWnpNek16dEZSRVJrbWJvUUluTWtOM1VCRlp6MndZTUh1NTJjbk5Ja1Nhb0ZvRElBUzFNWFJWVE9Nb1FRZndId3ljcktHc25BSmlLaUF2RTV6a1JVRWZDY05oRVJrWmxnYUJNUkVaa0poallSRVpHWllHZ1RFUkdaQ1lZMkVSR1JtV0JvRXhFUm1RbUdOaEVSa1psZ2FCTVJFWmtKaGpZUkVaR1pZR2dURVJHWkNZWTJFUkdSbVdCb0V4RVJtUW1HTmhFUmtabGdhQk1SRVprSmhqWVJFWkdaa0V4ZEFGRlpVQ2dVYmdDNjYvNHRTZElNQUJCQ3JNNjEyaG1WU2hWWTNyVVJFWldVaGFrTElDb2oyYnFnemkxM20wYWo2VnUrSlJFUlBSOE9qMU9GcEZLcFRnc2huaFN3U2xKMmR2YmhjaXVJaUtnVU1MU3Bvc29Hc0tlQTVTRVJFUkZaNVZVTUVWRnBZR2hUUmZaVGZndUVFSHZMc3hBaW90TEEwS1lLS3prNStROEFTYysyQ3lGU0V4SVNEcGlnSkNLaTU4TFFwZ3JyK3ZYcm1VS0lmYysyUzVMMFcweE1USVlwYWlJaWVoNE1iYXJRaEJCNUx1blNhclc4ekl1SXpCSkRteXEwaHc4Zm5nU1FtcXNwWGExV003U0p5Q3d4dEtsQ3UzZnZYaHFBM09ldlQwVkVSS1NZcWg0aW91ZkIwS1lLVDZ2VjVqNnZ6UWxvUkdTMkdOcFU0YVducHg4SGtDR0V5RktyMVFHbXJvZUlxS1FZMmxUaFJVVkZKUXNoRGttUzlOL0xseThubUxvZUlxS1M0cjNINmFVZ2hBZ0E0R1RxT29pSW5nZWY4bFgyTEpSSzVYQWh4R2dBTHBJazJadTZJS0p5bGlhRWlBQ3dWYVZTYlFHZ05uVkJST2FLb1YyMkxKUktaUUNBZjV1NkVLSVhnUkRpdUVxbDZnNEdOMUdKTUxUTGtGS3A5QVN3dFZHalJwZzNieDRhTjI0TUJ3Y0hVNWRGVks1U1VsSVFIUjJORlN0V0lESXlFa0tJTDFRcTFYSlQxMFZrampnUnJRejlNeVNPZWZQbVFhRlFNTERwcFZTcFVpVzBidDBhOCtmUEJ3QklralRZeENVUm1TMkdkdGx5QVlER2pSdWJ1ZzRpazZ0WHI1N3V5eWFtcklQSW5ERzB5NUJ1MGhsNzJFU0F2YjErRHFhdEtlc2dNbWNNYlNJaUlqUEIwQ1lpSWpJVERHMGlJaUl6d2RBbUlpSXlFd3h0SWlJaU04SFFKaUlpTWhNTWJTSWlJalBCMENZaUlqSVRERzBpSWlJendkQW1JaUl5RXd6dENpb3VMZzRaR1JrQUFLMVdXK0M2UWdna0p5Zm5hZGRvTkJCQ0dMU3AxY1Y3b3FKV3EwVjJkbmF4dHFuSWl2TythRFFheE1YRjVXblB5c3JLODc1b05KclNLNUtJWGxnTTdRcXFSNDhlT0hic0dBRGdzODgrdzV3NWM1Q1FrR0IwM1ljUEg2Sno1ODVJUzBzemFKOHdZUUwyN2R0bjBMWmt5UklzVzdhc1NEVmtaMmRqOE9EQitQNzc3MHZ3Q25LMlg3eDRNYzZlUFZ1czdYcjM3bDJrLzhhTUdWT2l1cDVIY2Q2WDI3ZHZvMGVQSG5uYTI3ZHZqOWpZV1AyL1kySmk4TlpiYnhuZFIxSlNFdDU5OTEyY08zZXV3THJTMHRKdy8vNzlvcjRNSWpJUkMxTVhRR1Z2M0xoeG1ETm5EZ1lOR29UTm16ZWpZY09HUmRxdWZmdjIyTEJoQXo3ODhFTlVybHdaTjI3Y3dKRWpSN0IwNmRJODY4Ykd4dWJwL1FGQXExYXQ0T2ZuaHc0ZE9xQktsU3A1bHRldFd4ZVdscFpHajMvdTNEa2NPSEFBYmR1MkxWSzlPbmZ1M01IQmd3ZFJwMDZkZk5jSkRRM0Zva1dMaXJYZjBsYmM5K1hreVpQNnI4K2RPNGVZbUJnQU9SKzZjaTkzZEhSRW16WnRBT1QwNWxOU1Vnb2M3UWdMQzhQQ2hRdFJwVW9WN05peG8rUXZpSWpLSEVQYmpDVW1KaGE0UEMwdERZbUppWEJ5Y3NMNjlldXhkKzllT0RnNElERXhFVEtaREpVclZ6YTZuUkFDVDU0OHdRY2ZmSUJmZi8wVnQyL2ZocE9URTFhdlhvMVdyVnJCMWRVVmp4OC9SdlhxMWZYYmZQTEpKd1VPOTQ0Y09kSm9lMkJnSUp5ZG5hRldxM0gzN2wyRFpRY09IRUNsU3BYUXVIRmpmVUFaNCt6c25LZHR5cFFwK1g0WUFKQm5WS0UwbGRYNzR1M3RyZjk2OSs3ZCt0ZW5PMldoVzk2aVJRdDlhQmZreVpNbldMOStQUTRlUEFoWFYxZDgrZVdYUlhsNVJHUkNrcWtMcU1pVVNxVUFjbnAxWmNIVjFiWEUyMWFxVkFsejU4N0YzTGx6OHl3N2Z2dzQzTnpjQ3QxSDd0ZlZ0bTFiN04yN1Z4K2dzMmZQeHF4WnMxQ3paazJEYldiTW1JRTVjK2FnVnExYUJ1MHhNVEhvMTY5ZkNWNUozdSt2cTZ0cmtYdmFodzRkS3RFeEMvSzg3OHZodzRlUm1abUoyN2R2WTlTb1VRZ09EZ1lBL1lja1YxZFgvWWNkNFArL2Q4Wit6aElURStIbTVvYjE2OWVqUTRjT0FITENldWZPblFnSUNJQ3RyUzJtVEptQ25qMTdRcExLL3MrQjdudHo4ZUpGL3UwaEtnSDJ0TTNZOGVQSDgxM201dWFHR1RObUdEMG5DZ0F5bVF3V0ZoWUlEQXpFbFN0WHNHalJJdXpjdVJNMk5qWndkSFEwQ0lCblF5Ry9nRTFLU3NMang0LzF0UTBaTWdReW1lRzBpWk1uVDJMNDhPR1F5K1VBWU5CYkI0cjNBU2UvT21yVnFvVng0OFlWR0VKQ0NOU29VYVBJeHlxTzUzMWZsaTlmanFOSGorcmJ1bmJ0Q2lCblZFTDNlbzI5N21mRC9GbVhMbDJDdjc4L1RwdzRBVnRiVzR3WU1RSkRoZ3lCbloxZFVWOGFFWmtZUTl1TU9UbzY0dkxseTlpN2R5OFdMbHdJQ3d2RHR6TW1KZ2FPam80R2JWdTJiTUViYjd5aFAwL3M3T3lNa0pBUUFFQ2RPblgwUTdPSmlZbjZHY202NFY1ZElPYzMvRHQzN2x5RHlVeWpSbzB5dWw3dTlySVloY2dkZUtid3ZPL0xraVZMc0dUSkVxeGN1UkwrL3Y0R0g1WUE0TXlaTTBhUDI3NTkrd0xydW5mdkhxS2pvekY5K25UMDZ0V0xZVTFraGhqYVpxNVNwVW80ZGVvVS92T2YvMkR4NHNVR3kzNysrV2VNR0RFQ2RldldCUUJzMzc0ZDN0N2U2Tk9uajhIa3J0OSsrdzBBTUdqUUlIejExVmQ0ODgwMzBiZHZYeng5K3RSZ2Y3b2VYMzYrKys0N2ZTOHZ2MTVmWWIzQjNPdmx4OWoybzBhTndyMTc5d3JjWjBFKy8veHp2UHZ1dXlYZS9sblArNzZvMVdyOXNQaGZmLzJGSmsyYTZMZTNzcklxOVBpNmdOZGR5dmZ3NFVPMGFkTkdQL05mTjNrdFA0VzlQMFJrR2d4dE05ZW9VU044L2ZYWG1EcDFLdXJYcjI5d0daTldxOFh5NWN1eGZ2MTZiTnEwQ1pzM2I4YXdZY013YmRvMC9UbzNiOTVFVkZRVWdKekpZdE9tVGNNMzMzeURwMCtmNHFlZmZrTERoZzN6REkvSHg4ZGp6Wm8xaGRaVzBuUFVPdXZXcmRNSFcySDczTEpsQzRDYzY2RHo2K0ViVXhibnRJSG5mMStPSFR1bXY1NTc1c3laNk5tekp6Nzg4RU1BS05KcyttZS9UODkrY0NoTVdjM0RJS0xudzlDdUFEcDI3SWh4NDhicHp3OW5abVlDQVByMDZZTURCdzdBdzhNREVSRVIrT3l6enpCMDZGQ0RiWGZ0Mm9WV3JWcmh5cFVyNk5HakI1bzBhYUlQQ3lzckt6eCsvRGpQOExna1NaZytmVG9TRWhKUXRXcFZDQ0dnMVdyMTU2bDEvUHo4MEtCQkE0TzJ6cDA3Ri9sMTFhMWJ0OWc5UG8xR2cvdjM3eGQ0VGg3SXVRYTZUNTgreGRwM2NaWDBmVkdyMWZqKysrL1JzMmRQN04yN0Y5N2UzaGc3ZGl4YXQyNE5BRGg5K3JUUjQrVWVIdGU5Vm1NVDBYeDlmYkY5KzNZY1BIZ1FsU3BWS3YwWFRrUmxocUZkUVl3ZVBScENDQnc1Y2dUZmZmY2RBS0JseTVad2NIREE5dTNiTVhyMDZEeUJmZmZ1WFJ3NmRBaHo1ODdGbFN0WEFBQXVMaTRJQ0FnQUFQVHExY3RnL1dlSHg1MmRuUkVZR0lqMDlIUUFnTFcxdFQ3WWp4dzVBZ3NMQzJSbFpSbHNveHZ5emN6TWhMVzFkV204ZEtNR0R4NnMvMXBYUSs2MjR0N1pyYVJLOHI1czI3WU42ZW5wNk5PbkQvYnUzWXQ2OWVwaHo1NDlpSStQQjFENHVldkM5T3ZYRDM1K2Z2RDI5c2JzMmJPZmExOUVWTDRZMmhYRTJiTm5zWGJ0V3Z6OTk5LzQ2S09QOFBQUFB3TUFKazZjaUlpSUNQejQ0NDl3ZFhVMXVIUFdrU05IMEt4Wk03UnIxODVnWHdNR0RNQ0FBUU1BQUZldVhNSEVpUk9Sa3BKaTBGUGR1WE9udnNlbnU2TlhsU3BWOUwyNXdzeWRPN2ZRNGZObnI5c3VqdDI3ZCt1LzF2VzBjN2VWUjA4YktObjc4dWpSSTh5WU1RTTJOamI2dGtxVktxRlNwVW80ZCs0YzVISTVNakl5MExGalJ3UUhCK3Q3OGhxTkpzOW9oekVPRGc2WU1tVUtsaXhaQXFWU2lTNWR1cFR5cXlhaXNzTFFOblBoNGVIWXNHRURRa05EMGFsVEp5eGR1aFNOR2pYU2g0TmNMc2UzMzM2TDhlUEhZL0xreWZqc3M4OHdjT0JBQUVDblRwM1FxVk9uZlBkOSt2UnB6SjgvSDU2ZW5saS9mcjNCc252MzdzSEp5UWtBY092V0xUZzZPc0xhMmhxaG9hRUlEUTNGOU9uVHNYTGxTb01QQkUrZVBNRzBhZE9RbFpWVnBLQ1lNbVZLc2I4Zk9yMTc5OVovcmJzYm1MRzJvdEpxdFVoS1NvS2RuVjJSSm9JOXovc3laY29VT0RnNEdOeFFKci9MMi9LYkhGallPZWsrZmZyZ3dvVUxXTEJnQVFBd3VJbUlsRXFsVUNxVm9pdzhmZnBVakI4L1hpaVZTakY0OEdCeDRjSUZnK1ZLcFZMczM3OWYvKy9VMUZReGVmSmtvVlFxeFlRSkUwUk1USXgrMllNSEQ0UlNxUlNwcWFsQ0NDRXlNakxFdW5YclJNZU9IY1h4NDhkRmRIUzBVQ3FWSWlZbVJzVEh4NHZrNUdReFpNZ1FzVzNiTmlHRUVKczNieGFmZnZxcHdmR1BIajBxMnJkdkw3WnUzU3F5czdQRmI3LzlKajc0NEFNeGVmSmtrWnljbk9mMTZJNmgwNmxUSnhFYkcxdmc5K0RaYllRUUlqTXpVNmhVcWhLdFY1QS8vdmhES0pWS2NlM2F0UUxYSzgzM0pYZmRHbzFHSkNVbGlhU2tKSkdZbUNnR0R4NHNQRHc4aEt1cnExaS9mcjErbWU0L25ZU0VCS0ZVS3NYcDA2ZjFyM3YvL3YwaUlpSkNxTlZxOGRsbm53bFhWMWV4YXRVcS9mdGZsblMvRTZiKzNTUXlWK3hwbXlrSEJ3Zkk1ZTM3RFJNQUFDQUFTVVJCVkhJc1dMQUFIMy84c2NGTlRJdzk4Y25Pemc1cjFxekI5dTNic1hIalJreWRPaFVCQVFFR3ZVYXRWb3REaHc1aDgrYk5BSUJObXphaFpjdVcraDdmdm4zN3NHdlhMZ0E1TnpEUjlmSk9uanlKZDk1NXgrQjQzYnAxUTlXcVZURnQyalQ0K2ZraEtTa0pFeWRPaEtlblo1SHV2SFhxMUtsaWZUK3lzckxRdDI5Zm84dDB2ZXBuejlIcmpCbzFDdi8rOTc4TDNMOUtwVUx0MnJYUnJGbXpBdGNyaS9jRnlMbnBpb09EQTlMVDAvSFZWMThoUGo0ZUFRRUIyTGR2SDN4OGZQRGd3UU44OXRsbnFGYXRtdEc2SGo1OENCOGZIL3owMDA5SVRFekUrdlhyWVdGaGdaVXJWMkxEaGczdzgvTkRjSEF3aGc4ZmpvOC8vampmVzZrU2tXa3h0TTJVSkVrR1E5Ykp5Y2s0Y2VJRUtsZXVqRXVYTGdGQW5qKzhNcGtNbnA2ZWVPKzk5NUNkblowbkdOTFQwN0Zueng1MDd0d1o0OGFOeTNQempXblRwc0hkM1IwYWpRWTFhOWFFWEM1SGFHZ29ybDI3cHI5dmRYcDZPc0xEdy9ISEgzOGdKQ1FFVmxaVzZOaXhJLzc4ODA5czI3WU4xNjlmeDF0dnZZWFhYMzhkRFJzMk5EaHZXeFJSVVZFUVFzREt5Z3AvL1BFSEhCd2NBT1RNZE0vdjhpM2QwUEx6WE40VkhoNWVwSm52WmZHK0FEbm51WU9DZ3JCejUwNEFPZGZFT3pvNll2VG8wYWhXclJwV3JWcWx2LzNzMjIrL2plN2R1ME11bHlNaUlnSkF6aVZmZG5aMjZOZXZId1lOR3FRL3RTR1R5VEI1OG1SMDd0d1pYbDVlOFBMeXdxWk5tN0IvLy80eXUyTWNFWlVjUTd1Q3NMYTJ4dUxGaS9VUDdXamJ0aTA2ZHV4b2ROMzhMcU95dDdlSG41OWZ2ajFodVZ5ZTUxN2lQLy84TTlxMWF3Y0xDd3NNSERnUTBkSFJzTEN3d0p0dnZvbEpreWJCemMwTmRuWjJ5TWpJd01tVEovSGJiNzloM2JwMWVQcjBLU3d0TFhINDhPRTh0ekl0eUlFREJ4QVNFZ0t0VmdzSEJ3ZDg5dGxuQUlBUFB2aWd3TzJxVmF0VzREcFRwMDdOdHlldVZxc1JFUkdCOGVQSEY3bE9uZEo0WHdEQTM5OGYvdjcrNk5PbkQ4YU9IV3NRL0gzNzlrWDc5dTJ4YWRNbS9QcnJyMmpldkxsK1FwcTF0VFZzYkd3d2RPaFFEQnMyTE44ZWRPdldyYkYxNjFhRWhvYmk2ZE9uREd3aWV2bVU1VGx0WTlMVDAwVktTb3BJVDA4djFuYVptWm5pOU9uVFFxUFJHRjJlbHBhbVB5ZjZyS2RQbjRyWTJGaWgxV3FGdjcrL3VIRGhnc2pNekN6d2VGcXRWdHk2ZFV1RWg0Y1hxMDVUU1UxTkZVRkJRZmwrZndyelBPK0w3aHg2V2xxYVNFbEpLZEt4bnBXWW1GaXM0NVlsbnRNbWVqNTgwazRaS3V1bmZCR1pHejdsaStqNXlBcGZoWWlJaUY0RURHMGlJaUl6d2RBbUlpSXlFd3h0SWlJaU04SFFKaUlpTWhNTWJTSWlJalBCMENZaUlqSVRERzBpSWlJendkQW1JaUl5RXd6dHNwVUdBQ2twS2FhdWc4amswdExTZEY5bW1MSU9JblBHMEM1RFFvZ0lBSWlPampaMUtVUW1kLy8rZlFDQUVPS21pVXNoTWxzTTdiSzFGUUJXckZpQnFLZ29wS2FtbXJvZW9uS1hscGFHR3pkdVlOV3FWYnFtZmFhc2g4aWM4YWI5WmN0U29WQWNsU1RKemRTRkVMMGd6bVptWm5hS2lJaklNblVoUk9aSWJ1b0NLamp0Z3djUGRqczVPYVZKa2xRTFFHVUFscVl1aXFpY1pRZ2gvZ0xnazVXVk5aS0JUVVQwa3VMem1Zbm9aY0p6MmtSRVJHYUNvVTFFUkdRbUdOcEVSRVJtZ3FGTlJFUmtKaGphUkVSRVpvS2hUVVJFWkNZWTJrUkVSR2FDb1UxRVJHUW1HTnBFUkVSbWdxRk5SRVJrSmhqYVJFUkVab0toVFVSRVpDWVkya1JFUkdhQ29VMUVSR1FtR05wRVJFUm1ncUZORllKQ29WamNzbVhMYXFhdWc0aW9MREcweWR5bEFZQWtTZk90ckt4bW03b1lJcUt5eE5BbXM2YlZhcnNDdUFnQWtpUWxtYmdjSXFJeXhkQW1zeFlXRm5aYUNIRUNBSVFRR2FhdWg0aW9MRW1tTG9Db3VOcTBhZU1vU2RMOFhFM3ZTcEwwcGhEaUZJQUxRRTZBaDRXRnpUZStCeUlpODhUUUpyT2tWQ3B2QUhpMWdGV09YYng0c1h0NTFVTkVWQjQ0UEU1bVNRaXhzNUJWOXBkTElVUkU1WWloVGVicWwvd1dDQ0d5dEZwdFFIa1dRMFJVSGhqYVpKWlVLbFdvRU9LT3NXV1NKUDAzTEN3c3NieHJJaUlxYXd4dE1sZENKcE1aSFNJWFFod283MktJaU1vRFE1dk1sa2FqTVRaRXJnYmdYOTYxRUJHVkI0WTJtYTJ3c0xEL0NTRWVQdFA4UDVWSzljZ2tCUkVSbFRHR05wa3pyU1JKdXd3YXROcDhKNmdSRVprN2hqYVp0V2ZPWDJ1ZURYRWlvb3FFb1UxbVRhVlNuUWFndStmNEJaVktkYytVOVJBUmxTV0dOcG03YkFBL0FZQVE0b2lKYXlFaUtsTU1iVEo3V3ExMmx4QkNDMkM3cVdzaElpS2lBalJ1M05oYW9WQ2NOSFVkUkVSbFRXN3FBb2llZzh6RnhXV29qWTNOZmdBdVRrNU9zUThlUElnQW9EVjFZVVJFWllGUCtTS3owN0pseTByVzF0YWZBbGdJd1BHWnhVOEJMRTFLU3RwMC9mcjFwTHhiRXhHWkw0WTJtWTAzM25pam5sd3VueVJKMGt6OE0wclV0R2xUREJzMkRES1pERHQzN3NUVnExZDFxMnVFRUdzQXJGZXBWTEdtcXBtSXFEUXh0T21GMTZaTm16YVNKRTJYSk1sZDEvYldXMi9CdzhNRDdkcTFNMWozL1BuejJMNTlPODZjT1pPN2VTY0FyNHNYTDRhV1Q4VkVSR1dEb1UwdkxJVkM0U1pKMG13QVhYVnRYYnQyeGVqUm8vSGFhNjhWdUcxMGREUzJiTm1Db0tBZ2FMWDZVOXkvYVRTYWI4TER3MzhGSU1xc2NQTW1zN0t5YWxyU2piT3lzdjRHb0NuRmVvZ29GNFkydldqa1NxV3lINEQ1QUZvRGdKV1ZGWHIzN28yeFk4ZWlhdFdxeGRwWlltSWl2di8rZXh3NGNBQVpHUm02NWtnaHhIS1pUT1lmR2hxcUx0WHF6WitqVXFsTUtPbkdGeTllckFrZ3ZoVHJJYUpjR05yMFFuampqVGZzWlRMWmFKbE1OaDlBRFFDb1ZxMGFCZ3dZQUE4UEQxaGFXajdYL3RWcU5YYnMySUdBZ0FBOGVxUi9uc2hqSWNTeTVPVGs3emxwclhEVnFsVWJXYjkrZmEvYnQyOS8rdVRKa3dCVDEwUDBNbUpvazBrcEZJbzZraVJORkVMTWtpVEpFZ0JlZSswMURCNDhHSDM2OUlFa2xlNlBxQkFDQnc4ZWhMKy9QNktpb25UTmFxMVc2NVdkbmYzZGxTdFhicGZxQVNzR2h3WU5HcXl1VnEzYUVDRkVkblIwOU9DcVZhc09mdlRva1ZkYVdwcksxTVVSdlV3WTJtUVNyVnUzYm0xcGFUa053RWhkMjV0dnZva1JJMGFnUTRjTzVWTEQvLzczUC9qNStlSGN1WE1RSXVjVXR4RENUd2poRlJZV0ZsWXVSYnpnS2xldTNLTkJnd2JlR28wbUlUWTJka3p6NXMzUFJVZEhENjlhdFdwUFIwZkhBWW1KaVFIMzd0MmJtNUdSRVczcVdvbGVCZ3h0S2xjdUxpN3Z5V1N5V1pJa2RRY0FTWkxnNXVhR2tTTkhvbG16WmlhcDZlKy8vOGEyYmRzUUVoSUNqU1puRHBVUTRsY0FLMVFxMVhHOGhKUFc3T3pzWE92V3JmdU5nNFBEZXc4ZlBseDk1ODZkQlFBY2xFcmxvNmlvcUE5U1UxTkRIQndjT3RTdFczZTlyYTF0eTdpNE9LOTc5KzR0QlpCaTZ0cUpLaktHTnBVSG1VS2g2Q3RKMGx3QUNpQm5jdG5ISDMrTTBhTkhvMmJObWlZdUw4Zmp4NCt4WmNzVy9Qenp6N2tuclYwU1FpeFRxVlQ3a1BOd2tncXRVcVZLblp5Y25CWlZybHo1L2RUVTFITzNiOStlbEphV2R2NmZ4VFZ5aC9ZL2JiSlhYbmxsY3UzYXRaZG9OSnJFMk5qWXNVbEpTWHh3QzFFWllXaFRtWG5qalRmc0xTd3NQQUY4QWFBT0FGU3RXaFg5Ky9lSGg0Y0hySzJ0VFZ0Z1BqSXpNK0huNTRlOWUvZmk4ZVBIdXVZSEFMNUpUVTNkRWhVVmxXekM4c3FVZzRQRHYrclhyNy94L3YzN1N4SVNFdmJBY0pUQldHZ0RBR3h0YlJ2VXJWdDM4LzM3OTFlbXBxWWVMOStxaVY0ZURHMHFkUzFidG5TeXNyS2ErTStkeTJ3QXdOblpHWU1IRDBiZnZuMGhrNW5IdytXRUVEaHc0QUIyN2RxRm16ZHY2cG96aEJCZVdxMTJRM2g0K0YxVDFsZkdIS3lzck9vV2RlV3NyS3k3QUNyc2h4bWlGd1ZEbTBxTmk0dExTN2xjUGhYQXA3bzJWMWRYREJreUJKMDdkelpkWWFYZ3YvLzlMMzc4OFVkY3VIQkJQMmtOd0xhc3JLdzFWNjVjdVdUSzJzcEMxYXBWQnpWcTFHaDNVZGVQam80ZW5KQ1E0RitXTlJFUlE1dWVuNlJRS042UkpHa1dnRjRBSUpQSjBMbHpaM2g2ZXFKRml4WW1McTkwUlVWRllkdTJiZmp0dDkvMGs5WUFITk5vTkN2Q3c4TlBvb0pNV3RPRjlzV0xGd3Y5RzZGVUtnVkRtNmg4V0ppNkFESmJjcVZTMlJzNTU2dmZCSEltbC9YcTFRdWpSbzJDazVPVGFhc3JJODJhTmNQeTVjdng4T0ZEYk4yNkZRY1BIa1JHUmtZM3VWemVUYWxVcXJSYTdiS3dzTEQ5ZUFrbXJSRlIrV05QbTRyRjJkblp4dEhSMFYwbWs4MEQwQUFBSEIwZDhja25uOEREd3dPMnRyWW1yckI4cGFlbnc4L1BEL3YyN2NPVEowOEFBRUtJTzBLSVplbnA2VHZNZGRJYWU5cEVMeWFHTmhYSkcyKzhVY3ZDd21LQ0VHS0dKRW1WQUtCQmd3WVlOR2dRK3ZmdmJ6YVR5OHFLVnF2RlR6LzlCSDkvZjBSSDU5eG5SQWlSSm9Ud2tzdmxHMEpEUSsrYnVNUmkwWVgyMWF0WDZ4ZTI3dXV2djM2Ym9VMVVQaGphVkNCWFY5Zm1XcTEyS29BeGtpVEpBT0NOTjk3QThPSEQ4Zjc3NzV1NHVoZlRxVk9uNE9mbmgvRHdjQWdoSUlUUUF0aXExV3JYaEllSFI1aTZ2cUxnUkRTaUZ4TkRtNHlSWEZ4Y09zcGtzcG1TSlBVR2NpYVhkZXJVQ2U3dTduQnhjVEYxZldiaDZ0V3IyTFp0RzA2ZVBKbDcwdHBoSWNSS2xVcjFPMTdnU1d1NWhzY2RDbHRYcVZRbWwyTm9XeWlWeXVGQ2lORUFYQ1JKc2krSFk5TExMVTBJRVFGZ3EwcWwyZ0xBcEU4R1pHaFRidkkyYmRwOEpKUEpQZ2ZRRHNpWlhOYXpaMDk0ZW5xaWJ0MGlYN1pMdWR5L2Z4Kyt2cjQ0ZE9pUS9rNXJRb2dMQUphclZLcWY4V0pPV3F0dWEydmJKRDA5L1grRnJXaHZiOThtTlRVMUJrQmlHZGRrb1ZRcUF3RDh1NHlQUTJTVUVPSzRTcVhxRGhNR04wT2JkSlBMaHNsa3NpOEF2QW9BVmFwVVFiOSsvVEJpeEFoVXFsVEp4QlZXREttcHFkaXhZd2YyN2R1SGhBVDlJNnRqLzNtMnQxOW9hR2lhS2V0NzBTbVZTazhBV3hzMWFvUjU4K2FoY2VQR2NIQW9kQ0NBNkxta3BLUWdPam9hSzFhc1FHUmtKSVFRWDZoVXF1V21xb2VoL1JKVEtCUTFoUkNqWlRMWkhBQlZBS0JldlhvWU5HZ1FCZ3dZQUxsY2J1SUtLeWFOUm9QQXdFRDQrL3NqTmpaVzE1d2toRmlWbFpYMWZVUkV4QU5UMXZlaVVpZ1VweVZKNnZERER6OUFvVkNZdWh4NnlVUkZSV0hJa0NFQWNPbml4WXNtTzBmSTBINEp1Ymk0TlAzbnptVmpBY2dCb0ZXclZoZzJiQmcrK09BRDB4YjNramx4NGdUOC9QeHc2WkwrcG1vYUljUVBhclY2N1pVclY2NmFzcllYalVLaFNKRWt5ZjdreVpQc1lWTzVTMDFOUmFkT25RQWcvZUxGaTNhbXFvT2gvUkpwMDZaTkI1bE1OZ05BWHlCbmNsbUhEaDNnNGVIQm5vdUpoWWVIdzlmWEY2ZFBuODc5ZU5CZnRGcnR5dkR3OE5ONGdTZXRsUmVsVWlrQUlEUTAxTlNsMEV2SzFkVVZBRkNVK3hlVUZZWjJ4U2RYS3BVOWhCQ2ZTNUxVQWNpWlhOYTllM2Q0ZW5xaWZ2MUNMOE9sY25UMzdsMXMyN1lOUjQ4ZXpmMTQwTE5hclhaNVdGallJYnlZazliS0JVT2JUSTJoVFdYRzJkblpwbHExYW9PRkVGOUlrdFFFQUNwWHJveStmZnZDM2QwZFZhcFVNWFdKVklDa3BDVDgrT09QQ0F3TVJHS2lmbEwyVGExV3Uxd3VsKzk4R1NldE1iVEoxQmphVk9wYXQyNWQxY0xDWXN3L0QvQ29EZ0IxNnRUUlR5Nnp0TFEwY1lWVUhObloyZGkzYngvOC9mMXgrL1p0QUlBUUlrR1NwRldTSkcwT0RRMk5OM0dKNVlhaFRhYkcwS1pTbzFRcUd3T1lJSVNZS0VtU0ZRQzBhTkVDUTRjT3hZY2ZmZ2hKNGx0dHpvUVFPSDc4T0hiczJJRXJWNjdvMnJJQWJORm9OR3N2WGJvVVpkb0t5eDVEbTB5Tm9VM1A3WTAzM21obllXRXhBMEIvSUdkeTJkdHZ2dzBQRHcvOUR4aFZMQ3FWQ3I2K3Z2anp6eitoMVdwMXpUOXB0ZHJWWVdGaGY1cXl0ckxFMENaVFkyaFRTY25idEduVDdaL3JxOThCY2lhWGRlblNCWjZlbm5qMTFWZE5YQjZWaDVpWUdQajUrU0VvS0NqM25kYk9JT2RPYTRjQmFBcmNnWmxoYUpPcE1iU3BXUDY1YzluQWYyNHoyaHdBSEJ3YzhPOS8veHZ1N3U2b1dyV3FpU3NrVTBoTVRNU1BQLzZJL2Z2MzU1NjA5cmNRWW5sY1hKei92WHYzS3NTa05ZWTJtUnBEbTRxa2RldldWZVZ5K1NoSmttWkprbFFMQUdyWHJvMkJBd2Rpd0lBQnNMYTJObldKOUFMSXlzclNUMXE3ZS9ldXJqbGVDTEU2UFQzOSsydlhyajAyWlgzUGk2Rk5wc2JRcGdJcEZJcUdraVJOQWpBSmdBMEFORy9lSE1PR0RVTzNidDA0dVl5TUVrSWdPRGdZUC83NEl5SWpJM1hOR1FCODFHcjFkNWN2WDc1cHd2SktqS0ZOcHNiUUpxTVVDc1diQUdaSWtqUVFnQ1JKRXRxMWE0Y1JJMGJncmJmZUt0RStOUm9ONHVQajhjb3JyeGkwWjJWbHdkTFMwdUFEZ0VhajRYM0h5MUJDUWdMaTQrUFJwRWtUbzhzaklpTFFzR0hEVW5sUVMyaG9LSHg5ZmZHLy8vMVBOMmxOQU5pWG5aMjkrdEtsUzJlZit3RGw2R1VON2JTME5Oalo1WC9YVEsxV2k4ek1UTmphMnBaalZTK25GeUcwWmFZNk1PVWhVeXFWM1JRS3hRbEprczVMa2pUSTB0SlM2dGF0Ry96OS9iRmh3NFlTQnpZQTNMNTlHejE2OU1qVDNyNTkrOXdQclVCTVRFeSt4MGxLU3NLNzc3NkxjK2ZPRlhpc3RMUTAzTDkvdjhTMUZrU3IxV0xDaEFuNDRZY2ZpclIrYW1vcXJsKy9ucWM5TVRFUml4WXRLbEtkY1hGeFNFNU9OcWdoTGk2dTBQL3lzMnZYTG93Y09kSm8rTnk2ZFF1VEprMUNZR0Jna1Y1ZllWeGRYYkYrL1hyczJiTUhQWHYyaEpXVmxRU2d2NFdGeGYrVVN1VWZiZHEwNllsLzdqOVBMNmFKRXlmbSsvT2VuWjJOaVJNbm9rZVBIa2hMSzk3VWhiQ3dNTGk2dXVMeTVjdWxVU2FWRXd0VEYvQ3ljM1oydHFsYXRXcC9BSjhEYUNGSkVod2NITkM3ZDI4TUd6WU1OV3ZXTEpQam5qeDVVdi8xdVhQbkVCTVRBd0I0K1BDaHdYSkhSMGUwYWRNR1FFNVlwYVNrSURzNy96dHBob1dGWWVIQ2hhaFNwUXAyN05oUjZuVnYzTGdSNTgrZjF6MXRwMURlM3Q0NGZQZ3dmSHg4OFBycnIrdmJRMEpDRUJ3Y2pGbXpaaFc2ajltelo4UEd4Z1liTm15QWhZVUZrcEtTakg0QWVsWitQY0x4NDhmajFxMWJXTGx5SlhiczJHRnd3NXN0VzdhZ1k4ZU9jSGQzTDhLcks3cFhYMzBWWDMzMUZhWk9uWXFkTzNmaXdJRURlUHIwNmI5a010a2hwVklacGRWcWw4Zkh4Kys1YytkT2Vxa2VtSjZMUnFOQlZGUVVSb3dZWVhUWm9rV0xjT1hLRlRScTFBano1OC9IcWxXcklKUGw3WXQ5ODgwMytQREREL1cveXdVSkN3dERVRkFRNXN5WlV5cXZnVW9YUTd1STJyUnA0eUZKMGdtVlNoVmIrTnBGMnArakpFa2ovN2x6bVJNQU9EazVvWC8vL2hnNGNHQ1pEM1Y1ZTN2cnY5NjllN2MrT05ScXRjSHlGaTFhRk9rWC9jbVRKMWkvZmowT0hqd0lWMWRYZlBubGw2VmVjMGhJQ0xadTNZcHAwNmJoWC8vNmw3NDlPVGtaZCs3Y01RaGxuVW1USmlFeU1oSVRKa3pBcGsyYjBMUnBVd0RBZ1FNSG9GQW9FQjhmai9oNDR6Y1ZjM0p5Z28yTkRaWXVYWXBSbzBaaDllclZCbi9Jamg4L0RrZEh4enpieGNURW9GKy9mZ1p0STBhTTBOOFVKYmUzMzM3YjZMR1BIajJxLzdvMGg0T3JWNitPS1ZPbVlNeVlNZGk3ZHk4Q0FnSnc3OTY5WmpLWmJGdk5talcvcVZXcjFxck16TXd0RVJFUlQwcnRvRVlvRklyeEFQNVVxVlNYd0llaEdKV2Ftb3EvLy80Ym1abVphTlNva1g2MHg4SEJBYW1wcWZqaWl5OFFIaDZPNzc3N0RnMGFOTUNRSVVNd2MrWk1MRnUyTE0vazFJQ0FBTHoyMm10RitsMitmdjA2QWdJQ0dOb3ZLSVoyRWNsa3NqVUFxaWdVaXZNQS9EVWF6ZUdTM0lXcVZhdFc5UzB0TFNkS2tqUVpnQjBBTkczYUZFT0dERUhQbmoyTmZrcCtIaWtwS2NqTXpOUmZDdlQ0Y2M0RTRvQ0FBQUE1dzZkZVhsNXdkbllHOFArQm8xdGVtQ2RQbm1EbnpwMElDQWlBcmEwdHZ2enlTL1RzMlRQZlNYTGg0ZUZ3Y1NuK28yaERRME94WU1FQ0RCbzBDTU9HRFROWUZoQVFBRjlmWDJ6Y3VCRXRXN1kwV0dacmE0dHZ2LzBXN3U3dStQMzMzOUcwYVZOY3VuUUpWNi9tUFBYeTJYRE56ZHZiRyszYXRVTzlldld3ZnYxNmc5TUl4YlY2OVdwa1pXWGxhVDk2OUNpOHZiM2g0K09EZXZYcWxYai94V1ZqWTRQaHc0ZGo2TkNoQ0FvS3dvOC8vb2hyMTY3VkFyREMydHI2UzRWQzRTT0UrQzRzTEN5bUxJNHZTZEo4QUhXVVN1Vk5BUDdaMmRtL1hMcDA2VHdBYlNHYnZqUSsrdWdqUEgzNkZBRFF0MjlmZmJ1dnJ5L216WnNIU1pMZzYrdUxSbzBhQVFCOGZId3dac3dZREI0OEdJc1dMU3JSN3htOStCamF4U1JKVWxzQWJTMHNMRllyRklvSUFEOENPRnBZajBHaFVMZ0FtQTVndUNSSk1rbVM4T2FiYjhMRHd5UGYzbFpwV0w1OHVVR3ZyV3ZYcmdDQXdNQkFmV0FaQ3k1WFYxY0VCZ2Jxdy94Wmx5NWRncisvUDA2Y09BRmJXMXVNR0RFQ1E0WU1LWERDREFDTUhEa1NYYnQyeFpRcFUxQzdkdTBpdllidzhIQk1uejRkWGJ0MnhZd1pNL0lzOS9UMHhMVnIxekJwMGlSczNMZ1J6Wm8xTTFoZXRXcFY3Tm16UjEvYkR6LzhnTmF0VzhQWDF4ZEFUcTk3OGVMRkJmWm9telp0cXUrbDY3aTV1UldwZmdDb1VhT0cwZlBjNGVIaHFGYXRHaG8yYkdoME95c3JxeUlmb3lSa01obTZkKytPN3QyNzQvejU4L0QxOWNYWnMyZnRBTXdBTUYycFZPN1dhclZydzhMQ3pwZFJDYThDbUd0aFlURlhvVkRjbHlUSlh3anhzMHFsT28yWCtJbG1BUERiYjc5aHdvUUplUDMxMXpGNThtUmtaV1hobTIrK3djaVJJOUdsU3hjRUJ3ZmprMDgrTWRqbXRkZGVnNU9URTBhT0hJaytmZnBnd1lJRnoxM0hzV1BITUcvZVBIejY2YWNZTjI2Y3Z2M3p6ei9IcVZPbnNHL2ZQdFN0Vy9lNWowTkZ3OUIrRHBJa3RRU3dETUF5cFZKNVV3aXg4NThldUs3SElITnhjZWtpbDh0bkEzQURBRXRMUzd6MzNudnc5UFRNRXdKbFljbVNKVml5WkFsV3Jsd0pmMzkvZlREcHptR2ZPWFBHNkhidDI3Y3ZjTC8zN3QxRGRIUTBwaytmamw2OWVoVWExanByMTY3RjJyVnIwYmR2WHd3ZlBod2VIaDRGYm52cTFDbk1temNQblR0M3hxSkZpL1E5K0t5c0xHUmtaQ0E5UFIwWkdSa1lObXdZTGwrK2pFbVRKc0hYMXhkMTY5YkZreWRQa0pTVXBOK1hzN016enA0OWk5T25UeHVjSGloSWJHd3NoTWo1TEZhM2JsMkQ4ODk3OXV5Qmc0TkRubTN1M0xtRE1XUEc1R2t2NkR4NGZzdGNYVjJ4ZWZQbUl0WDZ2TnEyYll1MmJkdml4bzBiMkxadEcwSkNRbVJxdFhxb1RDWWJxbEFvVGdINFJxVlNCYUdNZXNPU0pOVUdNRjJTcE9rS2hlSUpnTDJTSk8xUFNrbzZlZjM2OWN5eU9PYUxMREV4RVJjdVhNRHc0Y1BoNnVxSzBOQlFOR3pZRUN0WHJrVG56cDJOQnJKY0xvZTF0VFgrKzkvL29scTFhcVZTUjdkdTNiQnYzejdzMnJVTFE0WU1RZVhLbFJFWkdZbVFrQkNNR3plT2dWM096UHFTTDZWUzJVc0kwYm1jRGpkSmtxUWkzY1ZFQ0hGUGtxUmRRb2ozQVNnbFNZS2RuUjArK3VnampCZ3hJczlsVjJWTnJWYWpSNDhlZVBMa0NYYnYzbzBtVFpvZ05qWVcvZnIxeTdkM21idW5yUXY0NU9Sa2VIaDRZTUdDQlVVNk42YnpiRzlkcTlYaXdJRUQyTGh4SXlSSndxUkprOUNyVjY4OFErcUhEaDNDb2tXTEFPVDBWTlZxTlRJek01R1ptYWtQMHR3c0xISStnOWF1WFJ0YnQyN0YxcTFic1h2M2J2M3kwTkJRM0xoeEEwZU9ITUhreVpQMTdRWDF0TnUzYjY4ZjF0WjlQNTQ4ZVlMZmYvOGRuVHAxTXZyVXRMUzBOSnc1Y3dZZmZ2aGhnWE1UdG0zYmhnMGJOdURBZ1FQbE9qUmVWSThlUGNMMjdkdHgrUEJoL1ljZkljUnBTWkxhQ1NFMGtpUnBBR1FMSWJJQnFBRmtTNUtValp6YnA2cUZFTm1TSkdYbi9yOXVIU0hFdjRyeCs1UWlTZEorQU1PQmwrZVNyejE3OWlBd01CQStQajdvMnJXci9uVWJlNlpBYUdpby9sTE5CdzhlWU9EQWdUaDE2cFIrZVVtZVE1RDcrL3pYWDM5aDZOQ2hjSGQzeCtUSmt6RisvSGpFeGNWaHo1NDlMOVdUQTErRVM3N012YWY5a3lSSkw5eFB6RDgxMVFiZ29Bc2l1VnlPNnRXcm0rUUgvTml4WS9wN1U4K2NPUk05ZS9iRWh4OStDQ0NuZDFXWVo0ZlBGeTllWEt6alAvdEhWaWFUb1cvZnZ1amV2VHUyYjkrT2I3NzVCbnYyN01ITW1UTU5QZ3kwYTljT3ZYdjNScjE2OVZDNWNtVmtaR1RBeThzTDN0N2VjSEJ3Z0xXMU5RWU1HSURGaXhlalc3ZHVrTWxrdUg3OU9qdzlQYkY1ODJaOC92bm5tRGx6Sm9LQ2dqQjM3bHdBUUwxNjllRGg0V0Z3Q1pmdWU1TzdUVWMzRXBIN2o5NEhIM3hRcE5kOTRzUUpyRjI3Rm1xMUdnOGVQREJZcHRWcTRlL3ZqeFl0V2tBSW9YL3NabjdxMTY5ZnBHT1dKZ3NMQzlTb1VVUC9ZZWdmOWtJSXVTUkorc2I4NWkvbzJwLzlmMEhiNUxNZm1SQ2lSbkczTTNjLy9mUVRQdnJvSTZQTGZ2dnROMVNxVkFrcEtTbDQvLzMza1p5Y2pNNmRPeU0wTkZSL2xVZHV4aTRodkhidEd1Yk5tNGRseTVZWmpQb0ZCd2RqMDZaTkJ1czJiZG9VZmZ2MmhiKy9QMTU3N1RXY08zY08zdDdlTDFWZ3Z5ak1QYlF0QVVBSWtmZEVaeW1USkdrcC9ya3JtVEZDaUx1U0pBVUR1SldZbU9oMTgrYk5wd0JrQ29WaUFJQVp5Y25KYjNwN2UrT0hIMzVBMzc1OU1YRGdRRFJvMEtDc3k0WmFyY2IzMzMrUG5qMTdZdS9ldmZEMjlzYllzV1BSdW5WckFNRHAwNmVOYnBkN2VGd1h1b21KaVhCemM4UDY5ZXZSb1VNSEFEbVRZclp2MzQ2REJ3OFcrMllndHJhMkdETm1ER3h0YmJGdTNUck1tREVEeDQ4ZjF5K3ZXYk1tRmk1Y3FQOTNWRlFVNUhJNTJyVnJCeURua2hjZzU3eXZiZ0pmNDhhTnNYSGp4bnh2WExKNjllcDhyNEh1M0xsem5qWmp2YnJnNEdDRGY5KzZkUXVqUjQ5R1VGQ1FRYWpvemtmZnZIa3ozMHZVNHVQajBhZFBINlBMQ3F1anJOeTVjd2NCQVFIWXQyOGZNalAxbzlJcUFOK3FWS3BkeUJrZWx6ZHUzTmpDenM3T0lpVWx4Y0xLeXNyQ3dzTENRaTZYVzBpU1pDbVR5U3pVYXJXRkpFa1dNcG5NUXBJa0MwbVNMTEt6c3kwbFNiS1F5K1Y3OGMvejN2UHhGTUJ2UW9pSWpJeU1INjVldlJxcnU3bkt5K0w2OWV0WXMyWU4xcXhaQXlEbmcrUFhYMzhOSU9lRHIxd3VML0xFVldOelUzU1RVMnZYcm0yd2ZNeVlNVVpQNzB5Y09CSEJ3Y0ZZdEdnUnVuWHJwdjg5cFBKbDdxRU5BRkNwVk4rVzlUR1VTdVZDNUEzdG0xcXQ5cWdRd2o4OFBQdzA4azVFMDZwVUtuOEEvaTR1THYrU3lXUmZaR1ptZHZQMzk1ZnQyYk1IYm01dUdENThPRnExYWxWbWRXL2J0ZzNwNmVubzA2Y1A5dTdkaTNyMTZtSFBuajM2eTV3S08zZGRtSDc5K3NIUHp3L2UzdDZZUFh0MmtiZkx6czdHNGNPSHNYWHJWaVFtSm1MY3VIRVlPblJvZ2R2Y3ZYc1gxYXNYOUhjK3g3TXp5SE9iT25VcXhvNGRhOUIyOU9oUmVIbDU1UW5qL0R4Ync1MDdkMkJ0YlkwYU5Xb1lYYjlaczJZR29hdFNxVEJtekJnTUhEZ1FNMmZPTE5JeHkwTmtaQ1IyN3R5Sm9LQWdDQ0VnaE5CS2t2U3JFR0tWU3FVS2VXWjF6ZlhyMXpVQVNuU3VXYWxVR3RzdVhnZ1JJb1RZSTVmTEQ0ZUdocXBMc3UrS1F2ZnptSkNRZ0lFREJ5STRPRmcvaCtMamp6K0dKRWxHVHhNOVM2VlM0ZWpSby9yUnBxTDQrdXV2MGJOblQ0TVo2SmFXbHJDenMwTlNVaEtmZDJCQ0ZTSzB5NU1RSWxJbWt4MVRxOVU3TDEyNmRMR28yNFdIaC84WFFNODJiZG8wQVRBUHdNQ1FrQkNia0pBUUtCUUtlSGg0b0VPSEZTclZyZ0FBSUFCSlJFRlVEcVYreWRlalI0OHdZOFlNMk5qOC8rZU5TcFVxb1ZLbFNqaDM3aHprY2preU1qTFFzV05IQkFjSDZ3T3BxTGN5ZFhCd3dKUXBVN0JreVJJb2xVcDA2ZEtsd1BYVmFqVisrZVVYYk51MkRZbUppUmcwYUJEYzNkMVJ1WExsUW84VkdSbXB2N3lscE96dDdXRnZiMi9RcGhzaEtNb0hnbDY5ZXVWN0Y3WDh6alhtRmhjWGg3bHo1NkpPblRybzM3OC83dDI3VitEeG5KeWNTdjFuSWpldFZvdXpaOC9DMTljWEZ5NWMwRFZuQU5pblZxdS92bkxseXRVeU96aHlScWdBaE1oa3NsMmhvYUhIVWNFZUovbzhudjE1elAzdlgzNzVCUTRPRHZwaDhZTGN1SEVEZ1lHQnhRcnR3TUJBdEdqUndpQzB2YjI5a1pTVWhCRWpSc0RQencrOWUvZm1aV1Vtd05BdUlxMVd1MEtqMGZ4MCtmTGxhOCt6bjdDd3NMOEJlQ2dVaWxtU0pNMEc0S2xTcWFxclZDbzBiTmdRSTBlT3hBY2ZmRkJxbjJTblRKa0NCd2NIL1dReXdQak5QNEQvdnh6c1dZVU56ZmJwMHdjWExselF6Mll0S0xoNzkrNk5oSVFFOU8vZkg1NmVua1YrbktoV3EwVklTQWg2OWVwVjZMb3hNVEZJVGs1R3ExYXRqSjREUFhQbVRJbEhHSHg4ZktCV3EvVkJxdFZxTVdYS0ZEeDkraFJ1Ym03dzhQRElkOXY0K0hoTW1EQUJscGFXdUhQbmpzRzF0L25KL1VHcU5HVmxaZWx2VmhNZEhRMEFFRUlrQ0NGOHM3T3p2N2x5NVVyKzkyRXRIZHMwR3MyeGZFYW95SWl3c0xBaTlhekxRbVJrSlB6OS9URjI3Rmk0dTdzak9EZ1l5NWN2eDg2ZE84djBReVhseGRBdW9yQ3dzSzlMYzM4cWxlb1JnRm11cnE2TE5Cck5CRW1TSnNUR3hqWmF0R2dSdkx5OE1HTEVDSHowMFVmUC9ZeHNZNWNrTldqUVFIK2JVcTFXaS9Iang4UGEyaHFYTDErR2g0ZUgwVnNtR3BPVmxZVWpSNDZnYWRPbStQTExMNUdlbm83UFAvOGNnd2NQeHZqeDQ0MWV5dlhPTys5ZzlPalJ4YjQ5YTJCZ0lCNDhlRkNrMEE0TEM4UGl4WXR4K3ZScGd4R0c3T3hzckZ1M0RydDM3OGFKRXllS2ZRNCtMaTRPMjdkdng2SkZpL1JYQUt4WnN3WlpXVm53OHZMQzFLbFRNV2pRSURSdjNqelB0amR1M01EVXFWTWhrOG5nNCtPVDV6SVozV1M1c2o1My9mVHBVeHc2ZEFqYnQyL1gzMmdIUUt3UXdrZWowWHgzNmRLbDFESXQ0QjhYTDE2Y1h4N0hNV2V6WjgvRy9mdjM5YU14YytmT3hZUUpFd0JBZndPajhnaHhqVWFESlV1V29HYk5taGcrZkRpc3JLd3djZUpFeko4L0g3dDM3eTcwdEJhVkxuNUVNckhRME5DMHNMQ3dWU3FWcWdseUxtbTVtSmlZaUxWcjE2Sm56NTVZdlhwMW9UT0xpMHNtaytILzJydnpzS2pLL24vZzd6T0RxQWlJOWxVSjgxRU1IM2R4QmkyWGIyWmhaV28rbXFhbWxPR1dadTZQZTVabEx1RytwS2lwcVdpSWV5SnF1Uzk5SDd2RUFSR1Qwc0NubEVVRlpCMW1tTGwvZitETWoxMUE0WENHOSt1NnZHVHVzMzBHd2ZmYzU5em5QazVPVHJDenM4T1NKVXZ3NE1FRHJGeTVFbVBIanNXMmJkdnd6VGZmd0dnMHdzbkpxZERRVDBoSXdJWU5HOUM3ZDI4c1hMZ1FLU2twc0xPenc5S2xTekY4K0hBRUJnYWlmLy8rQ0FnSXlIT2ZOQURNbmoyNzFJRjk1c3dackZpeEFxTkhqNGFycStzVDEwOU9Ub2F6czdNMXNCOC8zUXErdnI3WXUzY3ZaczZjV2FyQXRnelltVFJwRXJLenMxR3JWaTJrcEtSZzNyeDVDQW9Ld3VMRmk5R2hRd2NNR3pZTW4zenlDUzVmenZ2d3JIUG56dUhERHo5RTNicDFzWFhyVmxudWE3MTM3eDVXclZxRlhyMTZZY1dLRlhqNDhDR0VFT0ZtczluMzZ0V3JIanFkN3B1S0Ntd3FtWWtUSjJMZHVuWFl2WHMzQUNBa0pNVDZvZlhvMGFNNGQrNGNqaDQ5Q2lEbnczbFJjeTQ4clowN2R5SXFLZ3FmZnZxcDlReGd6NTQ5MGFKRkMvajcrK1ArL2Z2bGNsd3FISHZhbFlmcDZ0V3JBUUFDTkJxTk40Q1pXVmxaUFhidjNpMEZCZ2JpalRmZWdJK1BEMXExYXZYVUI3cC8vejVPbkRpQlhidDJBUURXclZzSEZ4Y1hqQm8xQ25YcjFzV3laY3R3NnRRcGVIdDdvMU9uVG5qNzdiZWhWcXNSR1JrSklPZVdMd2NIQnd3WU1BQkRoZ3l4QnFsS3BjS0VDUlBRdlh0M3JGeTVFaXRYcnNUR2pSdHg4T0RCSWdkcEZlZnUzYnZZdkhremdvT0QwYk5uVC9qNit1WlpybGFyNGVEZ2dFdVhMdUhGRjErRUpFbkl6TXpFcVZPbjRPSGhZVjNQOGhTajVPUmtmUC85OXdWbVRIdVNTNWN1UWExV1k5eTRjWGp0dGRld1k4Y09CQVVGb1hidDJ0aThlYk4xNE51NGNlTmdOQm94ZnZ4NGRPdldEWDM3OWtYWHJsM2g0dUtDdm4zN1lzcVVLWGp3NEVHaDE3R1RrcElBb05CbHRXclZRdTNhdFV0VnM4WE5temV4YTljdUhEOStQUGVqT2M4QThIczhVUXBWVXBaNzl3dDdRSThRQW1hekdTa3BLVkNyMWNqT3pzYXRXN2RRcTFZdGhJYUdGbnFXcTZoN3RZdTdwR05abm44ZFNaS3MvMzlReFdKb1YwSTZuZTRVZ0ZQdDJyVnJybEtwUGhOQ3ZIZml4SW5xSjA2Y2dKZVhGejc2NkNOMDd0eTV6UGVzQmdZR0lqQXdFUDM2OWNQSEgzK2NaeERZdSsrK2k4NmRPMlBqeG8zNCtlZWYwYUpGQyt1QXRPclZxNk5HalJvWU5td1lmSHg4aWh3ODFyWnRXMnpkdWhXaG9hRjQ5T2hSbVFMN3dZTUhHRFJvRUZRcUZhWk1tWUwzMzMrLzBHdG40OGVQeC9yMTYvSGpqejhDeVBuZzRPN3VubWNrKzZOSGo5Q2lSUXVzWDcrK1RPSDM5dHR2bzBtVEptamF0Q21HRHgrTzlQUjBqQm8xQ29NR0Rjb3p6YWdrU1pnMGFSSzZkdTBLZjM5L3JGbXpCcSs4OGdvOFBUMnRBM2FLdXUvV29yRGxBd1lNS05VZ0lpRUVMbCsrak8zYnQxc2ZveXFFTUFEWWJ6YWJGNGFIaDBlV2VHZFVLU1VsSmVIMTExK0hKRW5vMWFzWFZDb1ZQdjc0WTJSa1pNRGUzaDRqUjQ2MHJ2dldXMitoUTRjT3BkcC9jWFB5azd3VVBWT0I1YjVOT1dlbnFRanQycldycjFLcFprbVM5SkVrU1hXQW5Qc3VSNDRjaVRmZWVLTkVFeHdZREFaRVIwZWplZlBteU16TWhObHNMakNLT2orOVhwL25takNRRTRCbDdmV1ZsazZuUTdObXpVcDk3VG0vN094c3BLYW1GamsrNExmZmZzT1pNMmVzMXd1TGs1R1JnUm8xYXBSbzhJM0JZQ2ozdWNOek14cU5PSDM2TkxaczJZTGJ0MjhEQUlRUXlRQjI2UFg2SmIvOTlsdjVQT1M4Z2xoKzM2dktqR2dXbHNkeldzNnkzYjU5Rys3dTd0WnIycmwvRnMxbU15UkpxbEtUMEZTa3lqQWptcUwvWmF0S2FGdDRlWGs1Q0NFK0ZVSjhJa2xTWXlEbllSaSt2cjdvMjdkdm9kZWZ5ZmFscGFVaE9EZ1kyN1p0eS8yWTBiOEErS2VucDYrTmlvb3FPTldiQWxYVjBLYktnNkg5bEtwYWFPZGkxNzU5KzJHU0pFMldKS2s5a1BPb3hZRURCMkxRb0VHY3dMK0tpSTJOeFlFREJ4QVlHSWlNakF4TGM0UVFZcFZLcGRwcGE1T1RNTFJKYnBVaHRIbE5XNW15dzhMQ3RnUFk3dW5wK2FaS3BacWgxK3U5QXdJQ3NIdjNidlRzMlJORGh3NUZ5NVl0NWE2VHlzSHZ2LytPWGJ0MjRkaXhZOWFwWElVUVo0VVFTOFBDd2tKa0xvK0l5aEZEVytIQ3c4Ti9BdkNUVnF0dEo0U1laVGFiQjRhRWhGUUxDUW5CU3krOWhPSERoK1BsbDEvbU5TNkZFMExneXBVcjJMNTllKzViZTdLRkVJY2ZEeTdUeVZrZkVWVU1ocmFOdUhyMTZqVUFROXUxYXpmWnpzNXVEb0NQZnYzMTE5cS8vdm9ybWpadGlwRWpSNkpIang3NW45aEVsVngyZGpiT25EbURMVnUyNEk4Ly9yQTBwd0RZS1lSWXBOUHBpcDhIbFloc2lxSzdYMVg0bXZZVHVibTVPZFN2WDMrU1NxVWFCNkFSQU5TdFd4Y2pSb3pBTysrODg5UWpzcWw4cGFlbld4K29ZcG04NHZFODNSc3pNakpXMmNyZ3N0TGdOVzJTVzJXNHBxM29zR05vbDRpZFJxUDVVSktrU1FEYUFUbUQxb1lPSFlxQkF3ZGFwK09reWlFaElRRUhEaHpBcmwyN3JJUExoQkNSUW9qVmFyWDZlMXNiWEZZYURHMlNHMFA3S1RHMFMwWFNhRFE5QWN5UUpLazdrRE9qMk50dnY0MmhRNGVXZXBZd2VyYisrT01QN042OUd5RWhJZFlac0lRUTV5VkpXbmIxNnRWZzhLRWFERzJTWFdVSWJWN2dyRHFFVHFjN0J1Q1lwNmVuUnFWU3pUV1pUUDJDZzRQVndjSEI2TlNwRTRZUEg0NlhYbnBKN2pxcmxORFFVR3pmdmgyWExsMnlOSmtBSEJGQ0xOVHBkRmVLMlpTSXFpQ0dkaFgwZUtUeFFFOVB6NFlxbFdvV2dJLys4NS8vT1A3blAvK0JoNGNIUm80Y0NXOXY3eEk5VDV0S3oydzJXd2VYUlVWRldaclRoUkE3SDg5Y2RrZk8raXF4REFBT2FXbHBISk5CRlM3WFhBaDZPZXRnYUZkaDRlSGhkd0ZNOFBMeW1tazJtNmNCK1BqV3JWc05aOCtlamVlZWV3NmpSbzFDbno1OUNuMzRBSlZlWm1ZbWpoNDlpaTFidGlBaEljSFNIQXRnVTNwNit2S3FPTGlzTklRUWtaSWtkWXlPamtiYnRtM2xMb2VxbU5qWW5GbUFoUkIveWxtSG9ydFN6ei8vL0h3QWlJMk4vVkxtVWhRdE5qYldHQmNYZHo0dUxtNU5nd1lOL3BZa3lUMHpNN1ArcFV1WDhNTVBQOEJvTktKeDQ4WlBuS3VjQ3ZmZ3dRTUVCQVJnK3ZUcE9IUG1ETkxUMHdIZ055SEU1d2FEWWZpMWE5ZE9QWHo0MENCM25aWGQ4ODgvcjVZa3FjL3Z2LytPMXExYm8yYk5taFU2dHp0VlRSa1pHZmp2Zi8rTFpjdVc0ZTdkdXdDd0lTNHU3cXhjOVNoNkFCY0hvcFViU2F2VjloWkNUSmNrcVJ1UU0yaXRiOSsrR0R4NE1KbzFheVozZllvUUhSMk53TUJBSERwMEtQZmdza3RDaUdWaFlXR0h3Y0ZscFZWTm85RWNreVRKVys1Q3FNcTZuSldWMVMweU1sSzJEOW1LRGp1R2R2blRhclZlQU9ZS0lmNGxTWklLQUxwMDZZTGh3NGVYK25GL1ZZVk9wOFAyN2R0eDhlSkZDQ0VnaEJBQWpxaFVxa1dob2FHWDVhNVA0YXBwTkpwcGtpUzlENkFaZ0pweUYwUTJULy80bFBnK2c4R3dVTTdBQmhqYVZFSnQyclJwWkc5dlB3L0FNQUFPQU5DOGVYT01HREVDcjcvK2Vva2VWV25MekdZenpwNDlpMjNidHVIR2pSdVdacjBRWXJmSlpQcjYyclZyMFhMV1IwUzJRZEZoeDlDdWVHNXViZzZ1cnE0ekFId013QlVBNnRXclp4MjBsdi81MjdZdUt5c0xSNDhleFhmZmZZZjQrSGdBZ0JBaUhzQm1JY1R5c0xDd1pIa3JKQ0pib3Vpd1kyakxTcTNSYUVZRG1DaEpVa3NnWjZhMTRjT0hZK0RBZ2FoYnQ2N001Wld2eE1SRUhEaHdBRHQyN0xBTUxBT0FLQUJySlVuYVZKVm5MaU9pOHFQb3NHTm9Wd3BTKy9idC82VlNxYVlCK0Y4Z1o5QmEvLzc5TVdUSUVMaTd1OHRjM3JOMTU4NGQ3Tm16Qi92Mzc3Y09MZ1B3ZjBLSTVUcWQ3aUFBczR6bEVaR05VM1RZTWJRckYwOVB6NWRVS3RVY1NaTCtCUUNTSk9IVlYxL0ZzR0hEb05WcTVTN3ZxWVNGaGVHSEgzN0FxVk9ua0RPdURBQVFiRGFibDRTRmhWMHFibHNpb21kRjBXSEgwSzZjTkJwTll3Q2ZBeGdtU1ZKMUFHalpzaVZHamh5Sjd0MjdLK2JaM2tJSW5EOS9IbHUzYnNYMTY5Y3RiUVlBUHhpTnhnWFhyMSsvTFcrRlJGVFZLT04venlJd3RDdTNsMTkrMmRsZ01NeVdKR2tVZ1A4QmdQcjE2MlAwNk5IbzA2ZFBwWjBZdzJnMFdnZVhXV1pCQXZBUXdCYWowYmdrSWlJaVNjYnlpS2dLVTNUWU1iUVZROVcrZmZ0eEtwVnFBb0RtUU02Z05WOWZYd3djT0JBdUxpNHlsNWZqMGFOSE9IRGdBTFp0MjVaN2NOa3RzOW04TGl3c2JEMEFEaTRqSWxrcE91d1kyb29qZVhwNjlsZXBWUCtXSktremtIUGRlOUNnUVJnOGVEQWFOMjRzUzFGLy9mVVhnb0tDc0dmUEhwaE1KZ0NBRU9KWHM5bThQRHc4ZkI4NHVJeUlLZ2xGaHgxRFc3bmF0Mi9mUmFWU3pRYlF4OUxtN2UwTkh4OGZ0R3ZYcmtKcWlJeU1SRUJBQUg3KytXZnI0REloeERFQVMzUTYzZmtLS1lLSXFCUVVIWFlNYmVWcjE2NmR1MXF0L2tLU3BLRUFxZ0ZBbXpadE1HTEVDSFRyMXUyWkQxb1RRdURpeFl2WXNXTUhybDY5YW1uT0JoQm9OcHUvQ2dzTCsrT1pIcENJNkJsU2ROZ3h0RzJIaDRlSHM3T3o4MmNBUmdOd0FRQlhWMWVNR1RNR3ZYdjNocDNkMHoxRk5qczdHOGVPSGNQbXpac3RUK29CZ0VlU0pHM1I2L1VMSXlNakU1L3FBRVJFRlVEUlljZlF0a2xxalVZelhwS2tpUUJlQkhJR3JZMGFOUW9EQnc2RWs1TlRxWGFXbXBxS2d3Y1A0cnZ2dnJNT0xoTkNSRXVTNUorVmxiVks3c24vaVloS1E5Rmh4OUMyYlo2ZW5vUFVhdlZVQUM5YjJvWU9IWXJCZ3dmamhSZGVLSGJiZS9mdVljK2VQZGk5ZXpmTVp1czRzaXRtczNsbFdGallEK0JqTVlsSWdSUWRkZ3p0cXFGZHUzYXZxTlhxV1pJazliSzB2Zm5tbS9EeDhVSHIxcTN6clB2YmI3OGhJQ0FBSjA2Y3lEMXoyUW1UeWZSTmVIajRtUW9zbTRqb21WTjAyREcwcXhhdFZ1dUJuSm5XaGdKUUE0QkdvNEd2cnk4a1NjTDI3ZHR4NWNvVnkrb21JY1FlbFVxMUlEUTA5S1pNSlJNUlBWT0tEanVHZHRYVXRHblQyclZyMS81Y2txVFJBUEpjNUJaQ3BFbVN0Q1VqSTJQQnpaczNIOHBVSWhGUnVWQjAyREcwcXp5MVZxdWRCbUM4RUVJbGhOaWdWcXVYOHJHWVJFU1ZrRmFyRlpiZ3BxcUxQd2RFVkZVODNjMnZSRGFvUm8wYVRVcTZybDZ2dnd2T1NVNUVGWVNoVFpSUHExYXRva3U2N3ZYcjExc2FEQVlPZENPaUNzSFFKaXBFU2NLWXArU0pxS0l4dElrSzBhWk5tOS9rcm9HSUtEK0dObEVoZnYvOTkrNG1rK2wyY2V1MGJObnlyNHFxaDRnSVlHZ1RGVW9JWVNlRTRPOEhFVlVxL0UrSnFCRE5temMvS1hjTlJFVDVNYlNKOHNuSXlBaU5pWWtab05mcjd4UzNYb3NXTGE2b1ZLck1pcXFMaUlpaFRmUlk3dEhnclZxMWlpbkpOcGIxaEJCWk9wMnVSdmxVUmtTVWc2Rk45TmoxNjlkYkFvQmFyYTROQUNhVDZaRmxXWTBhTmR3OVBEeENMT3ZrSjBtU3ViQjJJcUpuaWFGTjlKamx2dXg2OWVwOTZ1Ym10aUE4UE53VlFGWmg2eEFSeVlHaFRaUlA3ZHExK3lZbEplMUR2c0FHQ3A5UXhXZzB4a2RFUkxoV1NIRkVWS1V4dElseXFWR2pSbE5uWjJkdnZWNy9PM0llKzVtYWUzbGtaR1N6L050SWtwUmRVZlVSVWRYRzBDYkt4ZFhWZFVGS1NzcFBOV3JVYU4yaVJZc3pNVEV4NytuMWV1dGM1RmxaV2Jma3JJK0lxamFHTnRGamRlclVHVks3ZHUxM2I5Njg2V2xuWjFlamFkT214MXEyYkhrek1URnhqMTZ2dndFQTFhdFgveWNBMCtOTkpBRHFhdFdxVlRPYnpmWVpHUmwvSUYvUG5Jam9XV0pvRXdGd2NIRG8yS1JKaysxMzc5NmRrcFdWOVh0V1ZoWWlJaUxhdUxxNlRuUnhjZmxYblRwMStnTVFyVnUzamlwc2U3UFpuQmtXRnRhZ2dzc21vaXBHa3J1QXAyRVpGSFQxNmxWRnZ3OHFIWTFHNHczZ2JjdHJTWkttQVlBUVlubXUxZjVQcDlQdEw4VnVxOVd0Vy9lRHhNVEVyVTlZVDRXY0Q3dlM0Njh0ekNoazRCb1IwYlBFbmpZcFViWWxxSFBMM1dZeW1kNHQ1VDZOSlFoc0lDZWNEYVhjTnhIUk02RjY4aXBFbFl0T3A3c2toRWdzWnBXVTdPenNveFZXRUJGUkJXRm9reEpsQTloVHpQS1RrWkdSN0EwVGtjMWhhSk5TSFNocWdSQmliMFVXUWtSVVVSamFwRWlwcWFrWEFLVGtieGRDcENjbEpSMlNvU1Fpb25MSDBDWkZ1blhyVnBZUVlsLytka21TVHNmRXhPamxxSW1JcUx3eHRFbXhoQkFGYnVreW04Mmx1YzJMaUVoUkdOcWtXQWtKQ1djQnBPZHF5alFhalF4dElySlpERzFTckh2MzdtVUF5SDM5K2x4a1pHU2FYUFVRRVpVM2hqWXBtdGxzem4xZG13UFFpTWltTWJSSjBUSXpNMDhCMEFzaERFYWpNVWp1ZW9pSXloTkRteFF0S2lvcVZRZ1JMRW5TeFlpSWlDUzU2eUVpS2srY2U1d1VUd2dSQk1CVjdqcUlpTW9iUTd2czdMUmE3UWRDaUZFQVBDVkpxaVYzUVZXZFZxdGRJM2NOVlZpR0VDSVN3RmFkVHJjRmdGSHVnb2hzRVUrUGw0MmRWcXNOQXJCVmtxUXVER3dpT0VpUzFGR1NwQTBhamVZWWdHcHlGMFJraTlqVExnT3RWdnNCZ1A3dTd1NllPM2N1UER3ODRPVGtKSGRaUkxKSlMwdERkSFEwL1B6OGNPUEdEVytOUmpOTnA5TXRrYnN1SWx2RG5uWVpQRDRsanJsejUwS2owVEN3cWNwemRIUkUyN1p0OGRsbm53RUFKRWw2WCthU2lHd1NRN3RzUEFIQXc4TkQ3anFJS3BVWFhuakI4bVV6T2VzZ3NsVU03VEt3WE1ObUQ1c29yMXExck1NN2FzcFpCNUd0WW1nVEVSRXBCRU9iaUloSUlSamFSRVJFQ3NIUUppSWlVZ2lHTmhFUmtVSXd0SW1JaUJTQ29VMUVSS1FRREcwaUlpS0ZZR2dURVJFcEJFT2JpSWhJSVJqYVJFUkVDc0hRSmlJaVVnaUdOaEVSa1VJd3RLdW9qSXdNbU0xbXVjc29GU0VFVWxOVEM3U2JUQ1lJSWZLMEdZM0dVdTNiYkRZak96djdxZXBUMnZlVGlKU0hvVzNqL3ZyckwzaDVlUlZvMzd4NU13WVBIbHpzdG1hekdRY1BIc1RmZi8rZHB6MGlJZ0lYTGx3QUFLU2twS0JQbno1SVNVa3BVVDFtc3huVHBrM0R4bzBiUy9nTy9yK0VoQVIwNzk0ZEdSa1plZG8vK2VRVDdOdTNMMC9iMTE5L2pjV0xGNWRvdjluWjJYai8vZmV4ZWZQbVV0ZGtrWnljakFFREJsaS9MNldWbloyTkJRc1c0UExseTJXdWdZaHNIME83Q2pJWURBZ09EaTQwekhPVEpBbW5UcDNDdEduVGtKV1ZaVzNmdW5VcnJseTVBaUFuaEdOalkwdmN5L1R6ODhQWnMyZmg1dWFHbUppWUFuL2k0K05ML1g0NmQrNk1iNy85MXZyQjRmYnQyd2dKQ1NuMC9kMjVjNmZBTWYvKysyKzBhZE1HTzNic1FIaDRlS0YxUGFubjd1TGlBamMzTjZ4YXRRb21rNm5VNytIWFgzL0ZvVU9Ia0pTVVZPcHRpYWpxc0pPN0FLcDRQLzc0SXhJVEUrSHA2WW1ZbUpoQzEzRnpjNE85dlQyKytPSUx2UGZlZS9Eejg4TzhlZk9RbUppSVgzNzVCZWZQbjBkQVFJQjFmVzl2N3p6Ykh6bHlCRzV1YnRiWFFnaXNXclVLZS9mdUJRRE1ueisvME9PKzhzb3JXTFZxVlluZWh4QUNpWW1KZU9PTk4vRHp6ei9qcjcvK2dxdXJLNVl2WDQ0MmJkckF5OHNMRHg4K3hIUFBQV2ZkWnVEQWdjVit3Qmd4WWtTaDdmdjM3MGVUSmsySy9INEJRSzlldlJBWUdJZ2JOMjdBeWNtcDBIV2FOR2tDbzlHSXUzZnY1bWsvZE9nUUhCMGQ0ZUhoVWV3eG1qUnBVdVF5SXJKOWt0d0ZQQTJ0VmlzQTRPclZxeFg2UGl6SERRME5yY2pEbHNyczJiUHgwMDgvRldpL2VQRWkrdmZ2ai92Mzd4ZTdmV0JnSUpvMWF3WUFPSHo0TUc3ZXZJbVpNMmRpN2RxMTBPbDArUHJycndFQXFhbXBHRHAwS0hidjNwMG5xQm8wYUFDMVdnMGdwMmYvMVZkZjRmang0NWd4WXdZR0RScVU1MWdHZ3dHelpzMUNaR1FrMXExYlp6MnV4WWtUSnpCbnpwd0NOWjQ2ZGFyQWg0WEM1UDUzNnRpeEkvYnUzV3NOdnhrelptRDY5T21vVjY5ZW5tMm1UWnVHbVRObm9uNzkrbm5hbjNSMm9pUzF4TVRFWU1DQUFXWGV2ckt6Zkk4cSt2ZVNpQ281clZZckxBRXF4M0VyczBlUEhvbTR1RGh4N05neG9kVnFSVnhjbklpTGl4T3JWNjhXblRwMUVyZHUzUkx4OGZFaU1UR3h3TFplWGw0aUppYW0wSDEyN2RwVjdOdTN6OXFXbEpRa3RGcXRTRXBLS3JTTzJOaFk0ZVBqSXpwMTZpU09IVHRXWUhsS1Nvb1lQWHEwZU8rOTkwUnNiR3loKzBoUFR4ZlIwZEhpeUpFalFxdlZpdDkrKzAxRVIwY1hXQzg2T2pyUHYwdisxMElJMGFGREJ4RWVIaTRlUEhnZ0hqeDRJTFJhcmREcGROYlhSYlVYNWVEQmcwS3IxWXJNek13aTEzbFNuZVcxalZ6aytyMGtxZ3A0ZXR4R09Uczd3OW5aR1gvODhRZUFuSjV2VWxJUzl1elpnOG1USitQRkYxL0VnZ1VMRUJZV2h2Mzc5MXUzTXhxTkVFTEEzdDYrd0Q3TlpqTVdMbHlJaGcwYjR0Njlld0JnSGMwZEh4OWZZSUNZbTVzYkhCd2M0T2JtaHFGRGgyTHUzTG1ZTzNkdWtUWDM3dDA3ejJ0THI5TEJ3UUZObWpUQnlaTW5yZnQxZG5ZR2tETUF6SElOT1RrNUdRRHc4T0hEUEsvem16Tm5EbUpqWTYydlI0NGNXZWg2dWR1TDZ1RW1KeWREa2lSVXIxNjl5UGRGUlBTc01MUnQzT25UcHdFQVU2Wk13WmRmZm9tZ29DQTBiTmdRang0OXd2SGp4ekZod29RODYxc0dYTm5iMjZOang0N1c2Ny83OSsvSHRtM2JFQndjWE9oeGhnNGRXcUF0TkRRVXpzN08rT2FiYjZ6WGFYTi9RQUJ5YmoyclhyMjY5VlE2QU55OWV4Y1RKMDRzOHIwTUdUSUVYMzMxRlRwMDZJQjMzMzBYang0OXlyUGVtMisrV2VUM0F3RFdyVnRuUFQzdTVlVmx2VjZkVzFIdCtVVkhSNk5hdFdxNGMrZE9rZXM0T3p1amJ0MjZSUzR2N3BSN1NXb2dvcXFEb1czRHJsMjdocmk0T0FBNXR4Uk5uRGdSL3Y3K0FJQTllL2JBMGRFUjNidDN4NkZEaDlDdlh6OEFPZGVYZ1p6US91Njc3eUNFc1BZNHYvenlTM3o1NVpkUFZWTmg0YmhvMFNLODlkWmJ4VzczNTU5L0lpb3FDa0RPWUxISmt5ZmptMisrd2FOSGozRGd3QUUwYnR6WWVxM1kwaXQrOE9CQmlRYTFsZlg2TWdCY3VYSUZCb09oMkgyTUdERUM0OGVQTDNZL2E5YXNRY09HRFo5WlhVUmtteGphTm16bnpwM28xcTBiVHA0OGljV0xGK09ERHo3QTRjT0gwYnQzYi96d3d3OFlQMzQ4MHRQVHNYRGhRclJvMFFJdFdyU3dobmIxNnRYaDZlbFo2SDZmTkJpclBIcUh1M2Z2UnBzMmJYRDkrblgwNnRVTHpabzFnMTZ2QjVEekFlUGh3NGNGVG85TGtvUXBVNllnS1NrSmRlclVnUkFDWnJNNVQ2OGVBSGJzMklGLy9PTWZlZHE2ZCsvK3hKcjBlajNpNHVMZzZlbUpyVnUzRnJwTzU4NmQ0ZWpvK01SOU5XellrRDFxSW5vaWhyYU51bm56SnM2ZVBZdlZxMWZqNU1tVGNIUjB4SVlORzFDL2ZuMnNYNzhlZGVyVVFmLysvYUZXcStIdDdZMDFhOVpnL2ZyMTF0Q3VWcTFhc2Z2ZnNHRURYbmpoaFFMdDc3enpUb2xyRkk5bk1jc2Zvdm5kdlhzWHdjSEJtRE5uRHE1ZnZ3NEE4UFQwUkZCUUVBQ2dUNTgrZWRiUGYzcThTWk1tMkw5L1B6SXpNd0hrZkNDeEJIdElTQWpzN095czc5dkNNdkkrS3l1cnlPdlZ2Ly8rT3dDZ2FkT21oUzQzbVV3d0dBeEYzdjVGUkZSYURHMGJGUkFRZ05kZWV3Mk5Hald5dHJtNnV1TDI3ZHZZdFdzWGxpNWRDclZhRFlQQmdIZmZmUmZqeG8xRGFHZ29YRnhjWUc5dkQwa3EvbTZkK3ZYcjU3a1B1eXdzZzlocTFxeFo3SG9oSVNGbzNydzVYbjc1NVR6dGd3WU5zdDQrZHYzNmRZd2ZQeDVwYVdsNUJvM3QyclVMbHk1ZEFnRHJ4Q1cxYTlkR2x5NWRTbFRqbkRsemlqeE5iZGx2aHc0ZENsMmVscFlHQU5aQmM4WEpmOTgyRVZGaEdObzI2bi8vOTMvUnFsV3JBdTByVnF5QXdXREE5T25UclNQRkpVbUNuWjBkMXE5ZmoyblRwcFZvSkhSQ1FrS2hJOHhMSXl3c0RFQk9LRGR1M0xqUW5qc0FkT3ZXRGQyNmRTdHlQNWN1WGNKbm4zMEdYMTlmckYyN05zK3llL2Z1d2RYVkZRRHczLy8rRnk0dUxxaGV2VHBDUTBNUkdocUtLVk9tWU9uU3BYaytFQ1FtSm1MeTVNa3dHQXpvMGFOSG9jYzBHQXo0OGNjZlVhdFdyU0pQcFZzR3lMbTR1QlJadTBWaEErK0lpUEpqYU51b25qMTdBc2laZXp5MzhlUEhvMy8vL25qKytlZmg3T3lNMnJWcnc5SFJFUkVSRVRoNzlpelMwdEpRbzBZTjYvcjVUeHRiakJzM3JsVDFOR2pRSUUrZzNyOS9INnRYcjRhSGh3ZWlvNlBSdjM5L3ZQWFdXL0QxOVVXalJvMndlL2R1NjdyTm16Y0hnQUpUbkdabFpXSFRwazNZczJjUHZ2cnFLelJ0MmhScjE2N0ZuVHQzNE9qb2lPclZxeU1zTEF4dnZQRUdnSnplK0lzdnZtamQzc3ZMQzNQbXpNR1VLVk13ZXZSb2ZQamhoemgvL2p3V0wxNk1GaTFhWU5HaVJVVmVqOTY1Y3ljU0VoSXdac3lZUE4rdjNDdzkreWVGdHFPakkzYnUzRm5ndWpvUlVYNE03U3FtVmF0V2hmYkFQVDA5NGVucGlaTW5UMXBQNXhxTlJ2ejczLytHazVNVGpoNDlhaDBCL2MwMzM2QkxseTV3Y0hBb3NKK1RKMC9NMWtJdkFBQVp0MGxFUVZRV21FVU15RGtGM3FWTEZ5UW5KK1BBZ1FQWXNXTUhuSnljc0diTkdyaTV1ZUgwNmROWXYzNDlCZzhlakxmZWVxdlkwZFptc3huQndjSFl0R2tUQUdEanhvMW8zYnExOWJheWZmdjJXVU8vZnYzNjFtdmNaOCtleFN1dnZKSm5YejE3OWtTZE9uVXdlZkprN05peEF5a3BLUmcvZmp4OGZYMkx2RVFRRmhhR3paczNvMm5UcHZEMTlTMnlUc3R0WUxtblVTM011WFBuaWwxT1JHVEIwSzdDNHVQamNldldMZFN0V3hjT0RnNTQ5T2dSZHU3Y2liWnQyOEprTW1IbXpKbDQrUEFoQWdNRE1YTGtTTnk1Y3dkOSsvYUZ1N3M3RWhNVGtaS1NBanM3TzZqVmFwaE1KaGlOUmpScjFnejM3dDJEMFdqRVAvLzVUMGlTaEZ1M2J1SHExYXY0NVpkZmNQbnlaYWhVS3ZUdjN4OWp4NDYxZmtEdzl2YkdhNis5aG9NSEQ4TGYzeCtuVDUvR29FR0RNSExreUFMWGhETXpNN0Zueng1MDc5NGRZOGVPTGZEaFlmTGt5Zmp3d3c5aE1wbFFyMTQ5cU5WcWhJYUc0dWJObTlZNXp6TXpNeEVlSG80TEZ5N2c1TW1Uc0xlM1I5ZXVYZkhMTDc5ZzI3WnR1SFhyRmw1NjZTVzBiTmtTalJzM3R2YW13OFBETVduU0pEZzVPV0hGaWhYV1N3UW1rd25IamgzRDg4OC9qOXExYXlNMU5SWGZmLzg5M04zZFVhZE9uVEw5KzBSRlJWa251cmx3NFFJSHRCRVJRN3NxMCt2MW1EeDVzblVDRlRzN08yZzBHbno4OGNkUXFWUklUazdHTjk5OEExZFhWMnpmdmgzKy92NVl0R2dSa3BLU3JOZkRpOUs0Y1dNY09IQUFCb01CLy83M3Z4RWZIdzlQVDA5TW5qeloycnZOVDZWU1ljQ0FBZWpac3lmOC9mMXg0TUFCOU8zYnQwQm8xNnBWQ3p0MjdDaXlKNnhXcXd2TUpYNzQ4R0c4L1BMTHNMT3p3K0RCZ3hFZEhRMDdPenQwNk5BQm4zNzZLYnk5dmVIZzRBQzlYbyt6WjgvaTlPblRXTE5tRFI0OWVvUnExYXJoNk5Hak1CcU5HRHQyTEJvMGFJQTFhOWJrR2VTblZxdXhmdjM2UEtmdy8vR1BmenpWZmUySERoM0N5Wk1uWVRhYjRlVGtoS2xUcDVaNVgwUmtHeFE5b1Q4ZkdQSmtKcE1KOGZIeHhZNzBOaGdNTUp2TnNMZTNoMHIxLzUvV1d0enRUa0RPNlhPajBRaXoyUXhKa3ZMOHNiT3pnNTFkem1mQ2hJUUVPRHM3RjNudHR5anA2ZW1vVmF0V25qcXZYTG1DVHAwNjVhblRJak16RXpxZHJ0Q1I0U2twS1VoT1RrYWpSbzBRRkJRRUR3OFB0RzNidHRqQmRFSUkvUDMzMzBoS1NrSzdkdTBBNUF4NjAyZzBoVjRhQUhKTzNldjFla2lTOU1SUjhiYUtEd3doS2orSy9xVmlhQk5WUGd4dG92SlRzTHRDUkVSRWxSSkRtNGlJU0NFWTJrUkVSQXJCMENZaUlsSUloallSRVpGQ01MU0ppSWdVZ3FGTlJFU2tFQXh0SWlJaWhXQm9FeEVSS1FSRG00aUlTQ0VZMmtSRVJBckIwQzZiREFCSVMwdVR1dzZpU2lVakk4UHlwVjdPT29oc0ZVTzdESVFRa1FBUUhSMHRkeWxFbFVwc2JDd0FRQWp4cDh5bEVOa2tobmJaYkFVQVB6OC9SRVZGSVQwOVhlNTZpR1NWa1pHQjI3ZHZZOW15WlphbWZYTFdRMlNyRlAzb1BMa2V6UW1nbWthak9TWkprbmNGSDVkSUNTNW5aV1YxaTR5TU5NaGRDSkd0WVUrN2JJdzZuZTV0SWNSc0FOY0FaTXBkRUpITTlFS0lHMEtJcnhqWVJGUW9yVllyTEwxdHFycjRjMEJFVlFWNzJrUkVSQXJCMENZaUlsSUloallSRVpGQ01MU0ppSWdVZ3FGTlJFU2tFQXh0SWlJaWhXQm9FeEVSS1FSRG00aUlTQ0VZMmtSRVJBckIwQ1lpSWxJSWhqWVJFWkZDTUxTSmlJZ1VncUZOUkVTa0VIWnlGMEJVV2hxTnhodkEyNFcwTDh2MTh2OTBPdDMraXF1S2lLajhNYlJKaWJJbFNacVd2ekYzbThsa2VyZGlTeUlpS244OFBVNktvOVBwTGdraEVvdFpKU1U3Ty90b2hSVkVSRlJCR05xa1JOa0E5aFN6L0dSa1pLU2hvb29oSXFvb0RHMVNxZ05GTFJCQzdLM0lRb2lJS2dwRG14UXBOVFgxQW9DVS9PMUNpUFNrcEtSRE1wUkVSRlR1R05xa1NMZHUzY29TUXV6TDN5NUowdW1ZbUJpOUhEVVJFWlUzaGpZcGxoQ2l3QzFkWnJPWnQza1JrYzFpYUpOaUpTUWtuQVdRbnFzcDAyZzBNclNKeUdZeHRFbXg3dDI3bHdFZzkvWHJjNUdSa1dseTFVTkVWTjRZMnFSb1pyTTU5M1Z0RGtBaklwdkcwQ1pGeTh6TVBBVkFMNFF3R0kzR0lMbnJJU0lxVHd4dFVyU29xS2hVSVVTd0pFa1hJeUlpa3VTdWg0aW9QSEh1Y1ZJOElVUVFBRmU1NnlBaUttOE03Ykt6MDJxMUh3Z2hSZ0h3bENTcGx0d0ZWWFZhclhhTjNEVlVZUmxDaUVnQVczVTYzUllBUnJrTElySkZQRDFlTm5aYXJUWUl3RlpKa3Jvd3NJbmdJRWxTUjBtU05tZzBtbU1BcXNsZEVKRXRZays3RExSYTdRY0ErcnU3dTJQdTNMbnc4UENBazVPVDNHVVJ5U1l0TFEzUjBkSHc4L1BEalJzM3ZEVWF6VFNkVHJkRTdycUliQTE3Mm1YdytKUTQ1czZkQzQxR3c4Q21Lcy9SMFJGdDI3YkZaNTk5QmdDUUpPbDltVXNpc2trTTdiTHhCQUFQRHcrNTZ5Q3FWRjU0NFFYTGw4M2tySVBJVmpHMHk4QnlEWnM5YktLOGF0V3lEdStvS1djZFJMYUtvVTFFUktRUURHMGlJaUtGWUdnVEVSRXBCRU9iaUloSUlSamFSRVJFQ3NIUUppSWlVZ2lHTmhFUmtVSXd0SW1JaUJTQ29VMUVSS1FRREcwaUlpS0ZZR2lUck9MajQ2SFg2d0VBWnJPNVRQc3dHQXk0Y2VQR3N5eUxpS2hTWW1pVHJIcjE2b1hqeDQ4REFLWk9uWXFaTTJjaUtTbXBWUHU0ZCs4ZVB2amdneEt0bTVLU2dsZGZmUlcvL3ZwcnNldGxaR1FnTmphMlZIVVFFWlUzaGpaVkdtUEhqc1hObXpjeFpNZ1EzTGx6cDlCMUVoTVRNVzNhTkdSblo1ZnBHR2F6R1dscGFjVnVIeFlXaGlGRGhtREdqQmxsT2dZUlVYbXhrN3NBc24zSnljbkZMcy9JeUVCeWNqSmNYVjJ4ZHUxYTdOMjdGMDVPVGtoT1RvWktwWUt6czdOMVhiMWVqN05uenhaNkt0M0x5NnRBVytmT25iRnUzYm9TMVptWW1JaTFhOWZpeUpFajhQTHl3dno1ODB1MEhSRlJSV0ZvVTduejl2WXVkdm55NWN1eGZQbnlQRzI3ZCs4R0FEZzZPdUxjdVhNbE9zNysvZnNMdE5XcytlUW5SQ1ltSm1MWHJsMElDZ3BDelpvMU1YLytmUFR1M1J1U0pKWG91RVJFRllXaFRlWHUxS2xUUlM3ejl2Ykd0R25UMEt0WHIwS1hxMVFsdjRMVHBFbVRVdFYxN2RvMUJBWUc0c3laTTZoWnN5YUdEeCtPb1VPSHdzSEJvVlQ3SVNLcUtBeHRLbmN1TGk2SWlJakEzcjE3OGZubm44UE9MdStQWFV4TURGeGNYUEswYmRteUJlM2F0VVBIamgzTHJhNTc5KzRoT2pvYVU2Wk1RWjgrZlJqV1JGVHBNYlNwUWxoT2MzLzU1WmRZc0dCQm5tV0hEeC9HOE9IRDBiQmhRd0RBOXUzYnNYNzlldlRyMXc4ZE8zYUV3V0JBNTg2ZDgyeVQvelZRK0RWdEM4dXA4OVRVVkFCQVFrSUMycmR2ajhXTEYxdGZGNmUwdlhnaW92TEEwS1lLNGU3dWprV0xGbUhTcEVsbzFLZ1J4b3daWTExbU5wdXhaTWtTckYyN0ZoczNic1NtVFp2ZzQrT0R5Wk1uQXdDcVZhdFc2UFhxMGhnd1lFQ2UxL2svT0R4SmFHam9VeDJmaU9oWllHaFRoZW5hdFN2R2poMkw1NTU3RGdDUWxaVUZBT2pYcng4T0hUcUVqejc2Q0pHUmtaZzZkU3FHRFJ0bTNVNlNwRHc5M2V6c2JNVEd4cUpSbzBZQWdBc1hMbURac21VNGZQaHdrY2UyaEc1eWNqSzh2YjJ4ZHUxYWRPblNCUUR3L2ZmZlkvdjI3VGh5NUFnY0hSMmY2WHNtSW5xV2VKODJWYWhSbzBhaFg3OStDQWtKUWYvKy9RRUFyVnUzeGdjZmZJQ0lpQWlNR0RFaVQyRG5aemFiOGNVWFgrREREejk4NHExa1o4NmNRWHg4L0JOckdqQmdBQ1JKd3ZyMTYwdjNab2lJS2hoRG15clU1Y3VYTVd6WU1Ienh4UmZvMUttVHRYMzgrUEhvMEtFREFnSUNpcHl0ekd3MlkrSENoZmpwcDU4d2MrYk1Bb1BYY2p0eTVBaG16SmlCclZ1M1ByRW1KeWNuVEp3NEVVRkJRVGg1OG1UcDN4UVJVUVZoYUZPRkNBOFB4NWd4WS9ESko1K2dRWU1HQ0FvS3d1ZWZmMjVkcmxhcnNXTEZDcno0NG91WU1HRUM5dXpaazJkN285R0llZlBtSVRnNEdJc1hMMGJQbmowTFBZN0JZTURTcFVzeGYvNTg5T2pSQTlPblR5OVJmZjM2OVVQUG5qMHhiOTQ4QmpjUlZWcThwazNsS2lVbEJiTm16Y0xseTVmUnZIbHpiTnEwcWNoUjNyVnExWUsvdno5bXpab0ZQejgvbkQ5L0hqTm16RURqeG8zaDcrK1A4K2ZQWS9YcTFYbDY2QUJnYjIrUE9uWHE0T0xGaTFpMmJCbmk0K014WmNvVStQajRQTEUrZzhHQWtKQVEvUE9mLzhUOCtmT1JtWm1KV2JObTRmMzMzOGU0Y2VONEd4Z1JWU3JzYVZPNWNuSnlnbHF0eHJ4NTh4QVFFSkFuc0UwbVU0SDFIUndjc0dyVktuejY2YWU0Y3VVS0prMmFCSVBCZ0ZHalJtSDc5dTBGQWpzckt3c1BIanlBeVdUQ3BFbVQ4TUlMTHlBd01QQ0pnWjJRa0lBTkd6YWdkKy9lV0xod0lWSlNVbUJuWjRlbFM1ZGkrUERoQ0F3TVJQLysvUkVRRUlDVWxKUm44ODBnSW5wSzdHbFR1WklrQ1d2WHJyVytUazFOeFprelorRHM3SXhyMTY0QlFKNjV4WUdjV2RCOGZYM3gybXV2SVRzN0cvYjI5Z0NBcGsyYkFnRHUzcjJMc0xBd1hMeDRFYi84OGd2MGVqMWVmZlZWVEo4K0hlM2F0U3UybnNqSVNBQTV0M3c1T0RoZ3dJQUJHREprQ0Z4ZFhhM0huakJoQXJwMzc0NlZLMWRpNWNxVjJMaHhJdzRlUElqLytaLy9lVGJmRkNLaU1tSm9VNFdxWHIwNkZpeFlZSDNnUjhlT0hkRzFhOWRDMTgxOW05ZnExYXR4NDhZTi9Qbm5uMGhNVElTRGd3Tzh2THd3Y2VKRXZQNzY2NmhUcDA2SmoxK2pSZzBNR3pZTVBqNCtCVDR3V0xSdDJ4WmJ0MjVGYUdnb0hqMTZ4TUFtb2txQm9VMFZ5dDdlSGhjdVhJREpaSUphclVhTkdqVkt0SjJibXh2VWFqWGVlZWNkdEdqUkFrMmJOaTNWdk9RV0hUcDBRRWhJQ0dyWHJsMmk5WXViWlkySXFLSXh0S25DbFRTb2MzdnZ2ZmVlMmZGTEd0aEVSSlVOQjZJUkVSRXBCRU9iaUloSUlSamFSRVJFQ3NIUUppSWlVZ2lHTmhFUmtVSXd0SW1JaUJTQ29VMUVSS1FRREcwaUlpS0ZZR2lYVFFZQXBLV2x5VjBIVWFXU2taRmgrVkl2WngxRXRvcWhYUVpDaUVnQWlJNk9scnNVb2tvbE5qWVdBQ0NFK0ZQbVVvaHNFa083YkxZQ2dKK2ZINktpb3BDZW5pNTNQVVN5eXNqSXdPM2J0N0ZzMlRKTDB6NDU2eUd5VlpMY0JUd05yVllyQU9EcTFhc1YvVDZxYVRTYVk1SWtlVmZ3Y1ltVTRISldWbGEzeU1oSWc5eUZFTmthOXJUTHhxalQ2ZDRXUXN3R2NBMUFwdHdGRWNsTUw0UzRJWVQ0aW9GTlJJWFNhclhDMHR1bXFvcy9CMFJVVmJDblRVUkVwQkFNYlNJaUlvVmdhQk1SRVNrRVE1dUlpRWdoR05wRVJFUUt3ZEFtSWlKU0NJWTJFUkdSUWpDMGlZaUlGSUtoVFVSRXBCQU1iU0lpSW9WZ2FCTVJFU2tFUTV1SWlFZ2hHTnBFUkVRS3dkQW1JaUpTQ0R1NUN5QXFMWTFHNHczZzdVTGFsK1Y2K1g4Nm5XNS94VlZGUkZUK0dOcWtSTm1TSkUzTDM1aTd6V1F5dlZ1eEpSRVJsVCtlSGlmRjBlbDBsNFFRaWNXc2twS2RuWDIwd2dvaUlxb2dERzFTb213QWU0cFpmakl5TXRKUVVjVVFFVlVVaGpZcDFZR2lGZ2doOWxaa0lVUkVGWVdoVFlxVW1wcDZBVUJLL25ZaFJIcFNVdEloR1VvaUlpcDNERzFTcEZ1M2JtVUpJZmJsYjVjazZYUk1USXhlanBxSWlNb2JRNXNVU3doUjRKWXVzOW5NMjd5SXlHWXh0RW14RWhJU3pnSkl6OVdVYVRRYUdkcEVaTE1ZMnFSWTkrN2R5d0NRKy9yMXVjakl5RFM1NmlFaUttOE1iVkkwczltYys3bzJCNkFSa1UxamFKT2laV1ptbmdLZ0YwSVlqRVpqa056MUVCR1ZKNFkyS1ZwVVZGU3FFQ0pZa3FTTEVSRVJTWExYUTBSVW5qajNPQ21lRUNJSWdLdmNkUkFSbFRlR2R0blphYlhhRDRRUW93QjRTcEpVUys2Q3FqcXRWcnRHN2hxcXNBd2hSQ1NBclRxZGJnc0FvOXdGRWRraW5oNHZHenV0VmhzRVlLc2tTVjBZMkVSd2tDU3BveVJKR3pRYXpURUExZVF1aU1nV3NhZGRCbHF0OWdNQS9kM2QzVEYzN2x4NGVIakF5Y2xKN3JLSVpKT1dsb2JvNkdqNCtmbmh4bzBiM2hxTlpwcE9wMXNpZDExRXRvWTk3VEo0ZkVvY2MrZk9oVWFqWVdCVGxlZm82SWkyYmR2aXM4OCtBd0JJa3ZTK3pDVVIyU1NHZHRsNEFvQ0hoNGZjZFJCVktpKzg4SUxseTJaeTFrRmtxeGphWldDNWhzMGVObEZldFdwWmgzZlVsTE1PSWx2RjBDWWlJbElJaGpZUkVaRkNNTFNKaUlnVWdxRk5SRVNrRUF4dElpSWloV0JvRXhFUktRUkRtNGlJU0NFWTJrUkVSQXJCMENZaUlsSUloamFWV1h4OFBQUjZQUURBYkRiTFhJMjhEQVlESWlJaWtKNmVMbmNwUkdUREdOcFVacjE2OWNMeDQ4Y0JBRk9uVHNYTW1UT1JsSlFrYzFXbEZ4Z1lpREZqeHVEdnYvOHU4ejdpNCtQeDBVY2Y0ZWJObTgrd01pS2l2UGhvVG5vbXhvNGRpNWt6WjJMSWtDSFl0R2tUR2pkdURBRHc4dko2cXYwZU9YSUVibTV1ejZMRVFrVkZSV0hWcWxVd21Venc5L2ZIMTE5Ly9WVDdpNDJOUlV4TVRLSExhdFdxaFhyMTZqM1Yvb21vYW1Ob1U3R1NrNU9MWFo2UmtZSGs1R1M0dXJwaTdkcTEyTHQzTDV5Y25KQ2NuQXlWU29YNTgrY1h1dDNwMDZkeC92ejVJcGRidUxpNGxMSHlKMHRLU3NMMDZkUFJ0R2xUK1ByNll0YXNXZkR5OGtMLy92M0x2TTh2dnZpaXlHWGUzdDd3OC9Ncjg3NkppQmphVkN4dmIrOWlseTlmdmh6TGx5L1AwN1o3OTI0QU9jOVlQbmZ1WEtIYi9mWFhYemgvL2p6ZWVlZWRaMU5vS2FXbXBtTENoQWxJUzB2RGhnMGIwTEJoUTRTRmhXSHg0c1dvVTZjT3VuZnZYcWI5YnRxMDZhblBMaEFSRllXaFRjVTZkZXBVa2N1OHZiMHhiZG8wOU9yVnE5RGxLdFdUaDB3SUlTQkpVcG5ySzR1RWhBUk1uandaZi8zMUY5YXZYNCtHRFJzQ0FLWk5tNGFFaEFUTW1ERURzMmZQZnFvZU54RlJlV0JvVTdGY1hGd1FFUkdCdlh2MzR2UFBQNGVkWGQ0Zm1aaVltQUtuc0xkczJZSjI3ZHFoWThlT1Q5ei9aNTk5QnJWYWpVbVRKdUc1NTU1N3ByVVhKalEwRkhQbXpJSFJhTVNHRFJ2UXBrMGJHSTFHR0kxR09EZzRZTW1TSlpnL2Z6NisvdnByWExseUJkT25UeS93L2tKQ1FqQnYzcnhDOXo5bXpKaEMyOHY3Mmp3UlZRMDJFZHBlWGw3UDYvVjZJVW1TVUtsVVFxMVdXLzlPVDA4WEtwVktBSUJhclJacXRWbzhldlJJcU5WcUFRQjJkblpDclZhTGF0V3FDWHQ3ZXhFYkd5dnM3T3hFOWVyVlJZMGFOWVNUazVNQWdMTm56d29BbGo5Vml1VTA5NWRmZm9rRkN4YmtXWGI0OEdFTUh6N2MybHZkdm4wNzFxOWZqMzc5K3BVb3RGdTJiQWwvZjMrY1BYc1duM3p5Q1FZTkdsU2doLzd3NFVNOGVQRGdxZDdEUC83eEQvajcrMlAzN3Qxd2QzZkg4dVhMMGFoUkl3REE1czJic1dYTEZvU0doa0t0Vm1QQmdnWHc4UERBdDk5K2k0c1hMOExIeHdmdnZmZGVnZkRldjMvL0U0OTc4K1pOekowNzk2bHFKeUt5c0luUUZrTGNxMTY5ZXY0MlpHZG5vN0IyWjJmbnd2YUJyS3dzMUsxYk4wOWJTa29LQUVDcjFaWkQ1Y3JnN3U2T1JZc1dZZEtrU1dqVXFGR2UzcVRaYk1hU0pVdXdkdTFhYk55NEVaczJiWUtQanc4bVQ1NWNvbjM3K1BpZ1I0OGVXTFJvRVpZdVhZcWpSNC9pODg4L1I3Tm16YXpyN051M0Q1czJiWHFxOTlDbVRSdGN2MzRkQXdjT3hKUXBVMUNqUm8xaTF4OCtmRGhlZXVrbExGaXdBQnMzYmtUbnpwMExoSGFUSmsyZWVOd25EZVFqSWlvTnBZZjI5d0RlQkNBQmtJUVFrcFJ6Z1ZUSzNRYmdjVE1LTE11MVBvclpENHBZdjhybzJyVXJ4bzRkYXoyRm5aV1ZCUURvMTY4ZkRoMDZoSTgrK2dpUmtaR1lPblVxaGcwYlZxcDl1N3E2WXMyYU5RZ09Eb2Fmbng5OGZIemc2K3VMVWFOR3djN09EcjE2OVVMYnRtMmZxbjQ3T3p1b1ZDcDA2TkNoeE51MGJOa1NBUUVCME9sMGFOT216Vk1kbjRqb1dWQjBhRis5ZXRWWGp1TnF0ZG9xZDRvY0FFYU5HZ1VoQkVKQ1FyQnUzVG9BUU92V3JlSGs1SVR0MjdkajFLaFJwUTdzM1ByMDZZTU9IVHBnenB3NStQWFhYekY2OUdnQVFLTkdqYXluc2l1YVNxVXFjalI0VWZkajV4WVhGL2VNS3lLaXFrelJvVTBWNi9MbHkxaTllalgrK09NUHZQUE9Pemg4K0RBQVlQejQ4WWlNakVSQVFBQzh2THp3MGtzdmxma1lycTZ1K082Nzc1Q2FtZ3ExV3Yyc1NpOFhBd1lNa0xzRUlxcGlHTnIwUk9IaDRmajIyMjhSR2hxS2J0MjZZZUhDaFhCM2Q3ZUd0bHF0eG9vVkt6QnUzRGhNbURBQlU2ZE94ZURCZzh0OFBKVktoZHExYXorcjhwKzVWcTFhWWZueTVkWjd1ZVBqNDlHZ1FRTUFRSFoyTm03ZnZvM216WnNEQUZKU1VoQWNISnhuckFRUlVWbHg3bkVxVWtwS0NqNzU1Qk9NR0RFQ2FXbHAyTFJwRTFhdVhBbDNkL2NDNjlhcVZRdisvdjU0K2VXWDRlZm5oL0hqeCtQT25Uc3lWRjMrMXF4Wlk1MDBKamc0R0VPR0RMRmU0ejl5NUFoR2pScGxIY0I0OCtaTnJGcTF5bWEvRjBSVXNSamFWQ1FuSnllbzFXck1temZQZXVyYndtUXlGVmpmd2NFQnExYXR3cWVmZm9vclY2NWcwcVJKTUJnTUZWbHl1VHQvL2p6T25UdUgxMTkvSFVET0FMMzA5SFQ4L1BQUEFJQzMzbm9MQUhEbzBDRUFRTWVPSGRHOGVYTXNYcndZUWxUSm9SQkU5QXp4OURnVlNaSWtyRjI3MXZvNk5UVVZaODZjZ2JPek02NWR1d1lBQlc2ZlU2bFU4UFgxeFd1dnZZYnM3R3pZMjl0WGFNM2xLU1VsQllzV0xjS3JyNzZLVjE1NUJRQlFwMDRkYUxWYUhEOStISDM2OUlHRGd3TjY5T2lCZ3djUDRzTVBQNFFrU1pnOGVUTEdqQm1ERXlkT29HZlBuaksvQ3lKU01vWTJsVmoxNnRXeFlNRUM2N096TzNic2lLNWR1eGE2N3BQdVlYWjJkc2J6enovL3JFc3NWL2Z2MzBlOWV2VXdlL2JzUE8zdnZmY2U3dCsvYjMzOS92dnZvMGVQSHRZcFdyMjh2UERtbTI5YVQ2RVRFWlZWbGJ2ZitGbXczUElWR2hvcWR5a1ZUcS9YdzJReVFhMVdQM0dDRXFXSWk0dERYRndjMnJkdkwzY3BOc0Z5R2VYcTFhdjgvNFhvR1dOUG0wckZWb0k2TjFkWFY3aTZ1c3BkQmhIUkUzRWdHaEVSa1VJd3RJbUlpQlNDb1UxRVJLUVFERzBpSWlLRllHZ1RFUkVwQkVPYmlJaElJUmphUkVSRUNzSFFKaUlpVWdpR2R0bGtBRUJhV3ByY2RSQlZLaGtaR1pZdjlYTFdRV1NyR05wbElJU0lCSURvNkdpNVN5R3FWR0pqWXdFQVFvZy9aUzZGeUNZeHRNdG1Ld0Q0K2ZraEtpb0s2ZW5wY3RkREpLdU1qQXpjdm4wYnk1WXRzelR0azdNZUlsdkZDZjNMcHBwR296a21TWkszM0lVUVZVS1hzN0t5dWtWR1J0cld3OVNKS2dHMTNBVW9sRGt1THU0SFYxZlhERW1TNmdOd0JsQk43cUtJWktRWFF2d09ZSVBCWUJqQndDWWlJaUlpSWlJaUlpSWlJaUlpSWlJaUlpSWlJaUlpSWlJaUlpSWlJaUlpSWlJaUlpSWlJaUlpSWlJaUlpSWlJaUlpSWlJaUlpSWlJaUlpSWlJaUlpSWlJaUlpSWlJaUlpSWlJaUlpSWlJaUlpSWlJaUlpSWlJaUlpSWlJaUlpSWlJaUlpSWlJaUlpSWlJaUlpSWlJaUlpSWlJaUlpSWlvZ3J5L3dERG9BMG5Ham51ZkFBQUFBQkpSVTVFcmtKZ2dnPT0iLAogICAiVHlwZSIgOiAiZmxvdyIKfQo="/>
    </extobj>
  </extobjs>
</s:customData>
</file>

<file path=customXml/itemProps2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3223</Words>
  <Application>WPS 演示</Application>
  <PresentationFormat>宽屏</PresentationFormat>
  <Paragraphs>336</Paragraphs>
  <Slides>55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145</vt:i4>
      </vt:variant>
      <vt:variant>
        <vt:lpstr>幻灯片标题</vt:lpstr>
      </vt:variant>
      <vt:variant>
        <vt:i4>55</vt:i4>
      </vt:variant>
    </vt:vector>
  </HeadingPairs>
  <TitlesOfParts>
    <vt:vector size="218" baseType="lpstr">
      <vt:lpstr>Arial</vt:lpstr>
      <vt:lpstr>宋体</vt:lpstr>
      <vt:lpstr>Wingdings</vt:lpstr>
      <vt:lpstr>Open Sans</vt:lpstr>
      <vt:lpstr>Segoe Print</vt:lpstr>
      <vt:lpstr>Times New Roman</vt:lpstr>
      <vt:lpstr>楷体_GB2312</vt:lpstr>
      <vt:lpstr>Calibri</vt:lpstr>
      <vt:lpstr>微软雅黑</vt:lpstr>
      <vt:lpstr>Arial Unicode MS</vt:lpstr>
      <vt:lpstr>Calibri Light</vt:lpstr>
      <vt:lpstr>Segoe UI Semilight</vt:lpstr>
      <vt:lpstr>Dotum</vt:lpstr>
      <vt:lpstr>Malgun Gothic</vt:lpstr>
      <vt:lpstr>隶书</vt:lpstr>
      <vt:lpstr>黑体</vt:lpstr>
      <vt:lpstr>Office 主题</vt:lpstr>
      <vt:lpstr>1_Office 主题</vt:lpstr>
      <vt:lpstr>Equation.DSMT4</vt:lpstr>
      <vt:lpstr>Equation.KSEE3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Equation.DSMT4</vt:lpstr>
      <vt:lpstr>Equation.DSMT4</vt:lpstr>
      <vt:lpstr>Equation.KSEE3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独语无言</cp:lastModifiedBy>
  <cp:revision>150</cp:revision>
  <dcterms:created xsi:type="dcterms:W3CDTF">2016-06-30T07:01:00Z</dcterms:created>
  <dcterms:modified xsi:type="dcterms:W3CDTF">2021-11-04T17:12:07Z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  <property fmtid="{D5CDD505-2E9C-101B-9397-08002B2CF9AE}" pid="3" name="ICV">
    <vt:lpwstr>FCB8B8D7B8E446BE86450D2C51823727</vt:lpwstr>
  </property>
</Properties>
</file>