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3" r:id="rId2"/>
    <p:sldId id="257" r:id="rId3"/>
    <p:sldId id="258" r:id="rId4"/>
    <p:sldId id="259" r:id="rId5"/>
    <p:sldId id="260" r:id="rId6"/>
    <p:sldId id="275" r:id="rId7"/>
    <p:sldId id="274" r:id="rId8"/>
    <p:sldId id="276" r:id="rId9"/>
    <p:sldId id="273" r:id="rId10"/>
    <p:sldId id="272" r:id="rId11"/>
    <p:sldId id="294" r:id="rId12"/>
    <p:sldId id="267" r:id="rId13"/>
    <p:sldId id="295" r:id="rId14"/>
    <p:sldId id="271" r:id="rId15"/>
    <p:sldId id="270" r:id="rId16"/>
    <p:sldId id="269" r:id="rId17"/>
    <p:sldId id="268" r:id="rId18"/>
    <p:sldId id="266" r:id="rId19"/>
    <p:sldId id="265" r:id="rId20"/>
    <p:sldId id="264" r:id="rId21"/>
    <p:sldId id="29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FF4E23A9-9D61-4D76-B123-845E4EC50AE9}">
          <p14:sldIdLst>
            <p14:sldId id="293"/>
          </p14:sldIdLst>
        </p14:section>
        <p14:section name="重要定理及证明" id="{AB1F9085-E76C-4659-8FD9-D66C5EB61DF1}">
          <p14:sldIdLst>
            <p14:sldId id="257"/>
            <p14:sldId id="258"/>
            <p14:sldId id="259"/>
            <p14:sldId id="260"/>
            <p14:sldId id="275"/>
            <p14:sldId id="274"/>
            <p14:sldId id="276"/>
          </p14:sldIdLst>
        </p14:section>
        <p14:section name="计算步骤" id="{B331F203-3A41-4493-8C69-FBE7F0BC25FC}">
          <p14:sldIdLst>
            <p14:sldId id="273"/>
            <p14:sldId id="272"/>
          </p14:sldIdLst>
        </p14:section>
        <p14:section name="例题1" id="{90DEDC4C-4148-4F59-AE12-6E232BABF3B1}">
          <p14:sldIdLst>
            <p14:sldId id="294"/>
            <p14:sldId id="267"/>
            <p14:sldId id="295"/>
          </p14:sldIdLst>
        </p14:section>
        <p14:section name="例题2" id="{06707F67-FC9F-4B29-903C-78762BC49067}">
          <p14:sldIdLst>
            <p14:sldId id="271"/>
            <p14:sldId id="270"/>
            <p14:sldId id="269"/>
            <p14:sldId id="268"/>
          </p14:sldIdLst>
        </p14:section>
        <p14:section name="例题3" id="{BC7EEA7A-9EC2-45A6-9792-6460F7942801}">
          <p14:sldIdLst>
            <p14:sldId id="266"/>
            <p14:sldId id="265"/>
            <p14:sldId id="264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81" autoAdjust="0"/>
  </p:normalViewPr>
  <p:slideViewPr>
    <p:cSldViewPr snapToGrid="0">
      <p:cViewPr varScale="1">
        <p:scale>
          <a:sx n="48" d="100"/>
          <a:sy n="48" d="100"/>
        </p:scale>
        <p:origin x="53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03CCD-21F9-49DE-B814-C1E16B745435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0CA1-0FF6-4A9D-8D75-BF973EB6A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99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30CA1-0FF6-4A9D-8D75-BF973EB6AC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35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FC9E0-2C0C-4508-9903-6BCEF72BE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4ECB8D-33BC-4D5A-A3FF-D8AC37989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17BB4-B6CE-462D-A628-B65D0C40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DA6-E780-49AA-8238-3B0353EA469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A7FB2C-212B-4B56-A48C-D5A3207C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30252-EFC0-44EA-A7CF-60F0D545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C7BA-DA97-442A-AE1A-26DB47F3A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95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CB878-2877-40EA-9D29-C00B4786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BF0C27-BB51-4970-9C9E-2C46BCC63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82649-16D7-45EF-88FD-7C1E56A5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DA6-E780-49AA-8238-3B0353EA469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1AF23-AC5E-4239-8C7B-3339C07C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2C2A9-2A4F-46C3-867C-69FC1E83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C7BA-DA97-442A-AE1A-26DB47F3A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43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DCFD3F-C088-4191-AC96-787291A1C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C5E168-5818-4369-B0E9-8A0B15B83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46D2F-85F3-49DD-B02F-DD12335F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DA6-E780-49AA-8238-3B0353EA469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8C16AC-3458-4486-9ACF-0645DC64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F73A0-706B-40D4-A74F-68EDBC60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C7BA-DA97-442A-AE1A-26DB47F3A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02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9EFE1-3B3D-444D-A2E2-94AB38EE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A93B2-3229-4CE9-8817-84C7B559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5CE48-0521-4AB8-BD7B-67831B23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DA6-E780-49AA-8238-3B0353EA469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7D7AD-0162-4D47-9EFE-AF8920FA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7CD64-F38F-4A19-B7DF-BC4EC637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C7BA-DA97-442A-AE1A-26DB47F3A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9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03010-88D8-47D1-8605-D38912B4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BB5A96-3E89-4204-B8D7-52068C74B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139AD-94ED-4D2B-828B-D8C8DD11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DA6-E780-49AA-8238-3B0353EA469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99F63F-B8CF-4F2E-B9D8-2061A560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D9665-C446-4451-A937-702716B5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C7BA-DA97-442A-AE1A-26DB47F3A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4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F6305-62BA-4E7A-83C3-58E4C2BE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E252E-3397-4FBD-96F4-594CBF054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495482-6F4B-49DA-9D83-3ECAA5F28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1955AE-24B5-4F2D-AB23-FAC34F689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DA6-E780-49AA-8238-3B0353EA469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0FD346-B2A7-4D0E-847E-BAD0215B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2B22A1-376C-4486-AC56-E9A3AE08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C7BA-DA97-442A-AE1A-26DB47F3A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9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C2994-43F8-489E-9505-7A71D590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86F3C5-2564-41B7-AF85-05FD212E6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4266D7-01FC-4AAA-A239-CE988C214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B02CC3-7B03-4F20-A46C-696DE1935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82014C-6CA7-4D06-A438-B590233D1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61CE44-3AED-452B-916A-DC9F7AD1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DA6-E780-49AA-8238-3B0353EA469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71F671-4509-4319-BF94-C68ECCA5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F920AF-F5EE-4B62-8012-FAD38A82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C7BA-DA97-442A-AE1A-26DB47F3A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62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08B86-6802-4B9E-983D-5815254E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8CDD9E-A26A-4C19-8E57-9B6A3952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DA6-E780-49AA-8238-3B0353EA469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C99A7F-D453-41F5-A8F5-FD6AED3F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AFF266-B55A-4F1F-AB34-411E4609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C7BA-DA97-442A-AE1A-26DB47F3A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35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36A4C4-A61A-4728-8DE3-1B04B183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DA6-E780-49AA-8238-3B0353EA469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3C8E43-22B6-4DA5-A7E3-83BCED18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EA705C-269A-4F7B-8D8D-D08B31FA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C7BA-DA97-442A-AE1A-26DB47F3A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01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6B566-F9E1-4B8A-BFDA-19E55AC7E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977E8-0888-428D-B943-CB482095D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B83B64-F7D6-4F46-8724-1620F959C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83BA35-1C16-4756-A8DE-B9BF4100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DA6-E780-49AA-8238-3B0353EA469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CAC5D8-972F-4F7C-ACA9-CF7BC75A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41D0DF-9D87-463F-BB10-E2BB8DCA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C7BA-DA97-442A-AE1A-26DB47F3A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9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FCAB5-B686-4325-9436-16CDDD8E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DE0935-2A2B-4411-B5E3-40FBDE92A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DCA958-ED12-401A-AE5F-900958A93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6451A-369D-4C76-A192-23A059B4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DA6-E780-49AA-8238-3B0353EA469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601507-5AC9-466F-942E-0DB78207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11BCA1-2DBE-4965-9E35-573D16CD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C7BA-DA97-442A-AE1A-26DB47F3A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43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321D5D-3D85-406D-B9C3-B0502FEA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A6CDA3-D0D1-4CC1-A991-4AFBC5EBB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C66809-EFDD-4417-A6B7-F4B144D13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64DA6-E780-49AA-8238-3B0353EA469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619FA-D784-46A0-ACC1-A29BC9530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AE4BF-E8DC-4D31-9B64-96A616327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7C7BA-DA97-442A-AE1A-26DB47F3A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85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385B3F1-E757-42F8-ACF8-9D8B122BD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50690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6000" b="1" dirty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</a:t>
            </a:r>
            <a:endParaRPr lang="en-US" altLang="zh-CN" sz="6000" b="1" dirty="0">
              <a:solidFill>
                <a:schemeClr val="tx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6000" b="1" dirty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梯度投影法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45BDFD-7708-4D76-94CF-40069CD1EACD}"/>
              </a:ext>
            </a:extLst>
          </p:cNvPr>
          <p:cNvSpPr txBox="1"/>
          <p:nvPr/>
        </p:nvSpPr>
        <p:spPr>
          <a:xfrm>
            <a:off x="9125148" y="4041742"/>
            <a:ext cx="23661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成员：康旭艳</a:t>
            </a:r>
            <a:endParaRPr lang="en-US" altLang="zh-CN" sz="2800" dirty="0">
              <a:solidFill>
                <a:schemeClr val="tx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高可欣</a:t>
            </a:r>
            <a:endParaRPr lang="en-US" altLang="zh-CN" sz="2800" dirty="0">
              <a:solidFill>
                <a:schemeClr val="tx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但莹莹</a:t>
            </a:r>
            <a:endParaRPr lang="en-US" altLang="zh-CN" sz="2800" dirty="0">
              <a:solidFill>
                <a:schemeClr val="tx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赵培垚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0673CC-6B2E-4D0D-B436-DA70D05D1605}"/>
              </a:ext>
            </a:extLst>
          </p:cNvPr>
          <p:cNvSpPr txBox="1"/>
          <p:nvPr/>
        </p:nvSpPr>
        <p:spPr>
          <a:xfrm>
            <a:off x="8931111" y="6199564"/>
            <a:ext cx="298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梯度投影法</a:t>
            </a:r>
          </a:p>
        </p:txBody>
      </p:sp>
    </p:spTree>
    <p:extLst>
      <p:ext uri="{BB962C8B-B14F-4D97-AF65-F5344CB8AC3E}">
        <p14:creationId xmlns:p14="http://schemas.microsoft.com/office/powerpoint/2010/main" val="1976067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A62A4DE7-7A91-4243-80CE-92AD24A31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6215288"/>
                  </p:ext>
                </p:extLst>
              </p:nvPr>
            </p:nvGraphicFramePr>
            <p:xfrm>
              <a:off x="2032000" y="1167341"/>
              <a:ext cx="8128000" cy="366331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121025">
                      <a:extLst>
                        <a:ext uri="{9D8B030D-6E8A-4147-A177-3AD203B41FA5}">
                          <a16:colId xmlns:a16="http://schemas.microsoft.com/office/drawing/2014/main" val="1824832740"/>
                        </a:ext>
                      </a:extLst>
                    </a:gridCol>
                    <a:gridCol w="4276725">
                      <a:extLst>
                        <a:ext uri="{9D8B030D-6E8A-4147-A177-3AD203B41FA5}">
                          <a16:colId xmlns:a16="http://schemas.microsoft.com/office/drawing/2014/main" val="510718217"/>
                        </a:ext>
                      </a:extLst>
                    </a:gridCol>
                    <a:gridCol w="730250">
                      <a:extLst>
                        <a:ext uri="{9D8B030D-6E8A-4147-A177-3AD203B41FA5}">
                          <a16:colId xmlns:a16="http://schemas.microsoft.com/office/drawing/2014/main" val="2608170964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𝑺𝑻𝑬𝑷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（线性搜索）：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349814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           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计算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5218968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func>
                                          <m:func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000" b="0" i="0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min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zh-CN" sz="2000" b="0" i="1" smtClean="0">
                                                        <a:latin typeface="Cambria Math" panose="02040503050406030204" pitchFamily="18" charset="0"/>
                                                        <a:ea typeface="楷体" panose="02010609060101010101" pitchFamily="49" charset="-122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2000" b="0" i="1" smtClean="0">
                                                            <a:latin typeface="Cambria Math" panose="02040503050406030204" pitchFamily="18" charset="0"/>
                                                            <a:ea typeface="楷体" panose="02010609060101010101" pitchFamily="49" charset="-122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2000" b="0" i="1" smtClean="0">
                                                            <a:latin typeface="Cambria Math" panose="02040503050406030204" pitchFamily="18" charset="0"/>
                                                            <a:ea typeface="楷体" panose="02010609060101010101" pitchFamily="49" charset="-122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𝐵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sz="2000" b="0" i="1" smtClean="0">
                                                            <a:latin typeface="Cambria Math" panose="02040503050406030204" pitchFamily="18" charset="0"/>
                                                            <a:ea typeface="楷体" panose="02010609060101010101" pitchFamily="49" charset="-122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altLang="zh-CN" sz="2000" b="0" i="1" smtClean="0">
                                                        <a:latin typeface="Cambria Math" panose="02040503050406030204" pitchFamily="18" charset="0"/>
                                                        <a:ea typeface="楷体" panose="02010609060101010101" pitchFamily="49" charset="-122"/>
                                                        <a:cs typeface="Times New Roman" panose="020206030504050203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sSup>
                                                      <m:sSupPr>
                                                        <m:ctrlPr>
                                                          <a:rPr lang="en-US" altLang="zh-CN" sz="20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2000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2000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𝑎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2000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sup>
                                                        <m:r>
                                                          <a:rPr lang="en-US" altLang="zh-CN" sz="20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𝑇</m:t>
                                                        </m:r>
                                                      </m:sup>
                                                    </m:sSup>
                                                    <m:sSup>
                                                      <m:sSupPr>
                                                        <m:ctrlPr>
                                                          <a:rPr lang="en-US" altLang="zh-CN" sz="20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altLang="zh-CN" sz="20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altLang="zh-CN" sz="20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(</m:t>
                                                        </m:r>
                                                        <m:r>
                                                          <a:rPr lang="en-US" altLang="zh-CN" sz="20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𝑘</m:t>
                                                        </m:r>
                                                        <m:r>
                                                          <a:rPr lang="en-US" altLang="zh-CN" sz="20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)</m:t>
                                                        </m:r>
                                                      </m:sup>
                                                    </m:sSup>
                                                  </m:num>
                                                  <m:den>
                                                    <m:sSup>
                                                      <m:sSupPr>
                                                        <m:ctrlPr>
                                                          <a:rPr lang="en-US" altLang="zh-CN" sz="20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2000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2000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𝑎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2000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sup>
                                                        <m:r>
                                                          <a:rPr lang="en-US" altLang="zh-CN" sz="20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𝑇</m:t>
                                                        </m:r>
                                                      </m:sup>
                                                    </m:sSup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20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20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sz="20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𝑘</m:t>
                                                        </m:r>
                                                      </m:sub>
                                                    </m:sSub>
                                                  </m:den>
                                                </m:f>
                                                <m: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=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altLang="zh-CN" sz="2000" b="0" i="1" smtClean="0">
                                                        <a:latin typeface="Cambria Math" panose="02040503050406030204" pitchFamily="18" charset="0"/>
                                                        <a:ea typeface="楷体" panose="02010609060101010101" pitchFamily="49" charset="-122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acc>
                                                      <m:accPr>
                                                        <m:chr m:val="̂"/>
                                                        <m:ctrlPr>
                                                          <a:rPr lang="en-US" altLang="zh-CN" sz="2000" b="0" i="1" smtClean="0">
                                                            <a:latin typeface="Cambria Math" panose="02040503050406030204" pitchFamily="18" charset="0"/>
                                                            <a:ea typeface="楷体" panose="02010609060101010101" pitchFamily="49" charset="-122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altLang="zh-CN" sz="2000" b="0" i="1" smtClean="0">
                                                            <a:latin typeface="Cambria Math" panose="02040503050406030204" pitchFamily="18" charset="0"/>
                                                            <a:ea typeface="楷体" panose="02010609060101010101" pitchFamily="49" charset="-122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𝑏</m:t>
                                                        </m:r>
                                                      </m:e>
                                                    </m:acc>
                                                  </m:num>
                                                  <m:den>
                                                    <m:acc>
                                                      <m:accPr>
                                                        <m:chr m:val="̂"/>
                                                        <m:ctrlPr>
                                                          <a:rPr lang="en-US" altLang="zh-CN" sz="2000" b="0" i="1" smtClean="0">
                                                            <a:latin typeface="Cambria Math" panose="02040503050406030204" pitchFamily="18" charset="0"/>
                                                            <a:ea typeface="楷体" panose="02010609060101010101" pitchFamily="49" charset="-122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altLang="zh-CN" sz="2000" b="0" i="1" smtClean="0">
                                                            <a:latin typeface="Cambria Math" panose="02040503050406030204" pitchFamily="18" charset="0"/>
                                                            <a:ea typeface="楷体" panose="02010609060101010101" pitchFamily="49" charset="-122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</m:e>
                                                    </m:acc>
                                                  </m:den>
                                                </m:f>
                                              </m:e>
                                              <m:e>
                                                <m: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∉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sz="20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0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𝐽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0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,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altLang="zh-CN" sz="20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20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20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𝑎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sz="20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  <m:sup>
                                                    <m:r>
                                                      <a:rPr lang="en-US" altLang="zh-CN" sz="20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altLang="zh-CN" sz="20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0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0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&lt;0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∞,                           ∀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≥0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300000"/>
                            </a:lnSpc>
                          </a:pP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588988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    </a:t>
                          </a:r>
                          <a:r>
                            <a:rPr lang="en-US" altLang="zh-CN" sz="2000" baseline="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   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设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是线搜索问题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14459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𝑚𝑖𝑛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9074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l-GR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r>
                                  <a:rPr lang="zh-CN" alt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r>
                                  <a:rPr lang="el-GR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3624359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            的解，令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zh-CN" altLang="el-G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，返回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𝑆𝑇𝐸𝑃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oMath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37015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A62A4DE7-7A91-4243-80CE-92AD24A31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6215288"/>
                  </p:ext>
                </p:extLst>
              </p:nvPr>
            </p:nvGraphicFramePr>
            <p:xfrm>
              <a:off x="2032000" y="1167341"/>
              <a:ext cx="8128000" cy="366331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121025">
                      <a:extLst>
                        <a:ext uri="{9D8B030D-6E8A-4147-A177-3AD203B41FA5}">
                          <a16:colId xmlns:a16="http://schemas.microsoft.com/office/drawing/2014/main" val="1824832740"/>
                        </a:ext>
                      </a:extLst>
                    </a:gridCol>
                    <a:gridCol w="4276725">
                      <a:extLst>
                        <a:ext uri="{9D8B030D-6E8A-4147-A177-3AD203B41FA5}">
                          <a16:colId xmlns:a16="http://schemas.microsoft.com/office/drawing/2014/main" val="510718217"/>
                        </a:ext>
                      </a:extLst>
                    </a:gridCol>
                    <a:gridCol w="730250">
                      <a:extLst>
                        <a:ext uri="{9D8B030D-6E8A-4147-A177-3AD203B41FA5}">
                          <a16:colId xmlns:a16="http://schemas.microsoft.com/office/drawing/2014/main" val="2608170964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5" t="-10769" r="-300" b="-84923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349814"/>
                      </a:ext>
                    </a:extLst>
                  </a:tr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           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计算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5218968"/>
                      </a:ext>
                    </a:extLst>
                  </a:tr>
                  <a:tr h="1220089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2" t="-68159" r="-10214" b="-14228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300000"/>
                            </a:lnSpc>
                          </a:pP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588988"/>
                      </a:ext>
                    </a:extLst>
                  </a:tr>
                  <a:tr h="39624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5" t="-520000" r="-300" b="-34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1445980"/>
                      </a:ext>
                    </a:extLst>
                  </a:tr>
                  <a:tr h="4413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5" t="-559722" r="-161328" b="-20694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2409" t="-559722" r="-487" b="-2069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90741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5" t="-730769" r="-161328" b="-12923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2409" t="-730769" r="-487" b="-12923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3624359"/>
                      </a:ext>
                    </a:extLst>
                  </a:tr>
                  <a:tr h="416941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5" t="-782609" r="-300" b="-217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37015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57A44A64-6415-408D-BD44-84FEE9290C5B}"/>
              </a:ext>
            </a:extLst>
          </p:cNvPr>
          <p:cNvSpPr txBox="1"/>
          <p:nvPr/>
        </p:nvSpPr>
        <p:spPr>
          <a:xfrm>
            <a:off x="8931111" y="6199564"/>
            <a:ext cx="298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梯度投影法</a:t>
            </a:r>
          </a:p>
        </p:txBody>
      </p:sp>
    </p:spTree>
    <p:extLst>
      <p:ext uri="{BB962C8B-B14F-4D97-AF65-F5344CB8AC3E}">
        <p14:creationId xmlns:p14="http://schemas.microsoft.com/office/powerpoint/2010/main" val="136179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50EF366D-74E9-414E-A2E3-575CBD9827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4323811"/>
                  </p:ext>
                </p:extLst>
              </p:nvPr>
            </p:nvGraphicFramePr>
            <p:xfrm>
              <a:off x="2025650" y="376766"/>
              <a:ext cx="8566150" cy="15062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043624">
                      <a:extLst>
                        <a:ext uri="{9D8B030D-6E8A-4147-A177-3AD203B41FA5}">
                          <a16:colId xmlns:a16="http://schemas.microsoft.com/office/drawing/2014/main" val="2700390444"/>
                        </a:ext>
                      </a:extLst>
                    </a:gridCol>
                    <a:gridCol w="5522526">
                      <a:extLst>
                        <a:ext uri="{9D8B030D-6E8A-4147-A177-3AD203B41FA5}">
                          <a16:colId xmlns:a16="http://schemas.microsoft.com/office/drawing/2014/main" val="3881386212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用上述的梯度投影法求解如下的优化问题（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取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(−1,1)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492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𝑚𝑖𝑛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=4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+4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6211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≥−2;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≤2</m:t>
                                </m:r>
                              </m:oMath>
                            </m:oMathPara>
                          </a14:m>
                          <a:endParaRPr lang="en-US" altLang="zh-CN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≥−1;</m:t>
                              </m:r>
                            </m:oMath>
                          </a14:m>
                          <a:r>
                            <a:rPr lang="en-US" altLang="zh-CN" sz="2000" dirty="0"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≤1</m:t>
                              </m:r>
                            </m:oMath>
                          </a14:m>
                          <a:endParaRPr lang="en-US" altLang="zh-CN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868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50EF366D-74E9-414E-A2E3-575CBD9827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4323811"/>
                  </p:ext>
                </p:extLst>
              </p:nvPr>
            </p:nvGraphicFramePr>
            <p:xfrm>
              <a:off x="2025650" y="376766"/>
              <a:ext cx="8566150" cy="15062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043624">
                      <a:extLst>
                        <a:ext uri="{9D8B030D-6E8A-4147-A177-3AD203B41FA5}">
                          <a16:colId xmlns:a16="http://schemas.microsoft.com/office/drawing/2014/main" val="2700390444"/>
                        </a:ext>
                      </a:extLst>
                    </a:gridCol>
                    <a:gridCol w="5522526">
                      <a:extLst>
                        <a:ext uri="{9D8B030D-6E8A-4147-A177-3AD203B41FA5}">
                          <a16:colId xmlns:a16="http://schemas.microsoft.com/office/drawing/2014/main" val="3881386212"/>
                        </a:ext>
                      </a:extLst>
                    </a:gridCol>
                  </a:tblGrid>
                  <a:tr h="408940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1" t="-8955" r="-284" b="-27313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49264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" t="-110606" r="-182000" b="-17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5298" t="-110606" r="-442" b="-17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621132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" t="-120870" r="-18200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5298" t="-120870" r="-442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18683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FD9F088C-BA46-4161-AD73-A68E250C2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7991852"/>
                  </p:ext>
                </p:extLst>
              </p:nvPr>
            </p:nvGraphicFramePr>
            <p:xfrm>
              <a:off x="2025650" y="2071047"/>
              <a:ext cx="8566150" cy="412851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566150">
                      <a:extLst>
                        <a:ext uri="{9D8B030D-6E8A-4147-A177-3AD203B41FA5}">
                          <a16:colId xmlns:a16="http://schemas.microsoft.com/office/drawing/2014/main" val="29662785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8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解：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564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800" dirty="0"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zh-CN" altLang="en-US" sz="180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∇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8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−4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zh-CN" altLang="en-US" sz="18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800" b="0" i="1" dirty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800" b="0" i="1" dirty="0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1800" b="0" i="1" dirty="0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zh-CN" sz="1800" b="0" i="1" dirty="0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altLang="zh-CN" sz="1800" b="0" i="1" dirty="0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eqArr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zh-CN" sz="1800" b="0" i="1" dirty="0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altLang="zh-CN" sz="1800" b="0" i="1" dirty="0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eqAr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800" b="0" i="1" dirty="0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800" b="0" i="1" dirty="0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zh-CN" altLang="en-US" sz="18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800" b="0" i="1" dirty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1800" b="0" i="1" dirty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en-US" altLang="zh-CN" sz="18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01029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8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</a:t>
                          </a:r>
                          <a:r>
                            <a:rPr lang="zh-CN" altLang="en-US" sz="1800" baseline="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zh-CN" altLang="en-US" sz="1800" dirty="0">
                              <a:solidFill>
                                <a:srgbClr val="FF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第一次迭代</a:t>
                          </a:r>
                          <a:r>
                            <a:rPr lang="zh-CN" altLang="en-US" sz="18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：取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(−1,1)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endParaRPr lang="zh-CN" altLang="en-US" sz="18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4817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solidFill>
                                <a:schemeClr val="accent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1.</a:t>
                          </a:r>
                          <a:r>
                            <a:rPr lang="zh-CN" altLang="en-US" sz="1800" dirty="0">
                              <a:solidFill>
                                <a:schemeClr val="accent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确定搜索方向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51814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zh-CN" altLang="en-US" sz="180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∇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(−8,−2)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8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0,−1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−2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altLang="zh-CN" sz="18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80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altLang="zh-CN" sz="18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180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∇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(8,0)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8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58597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FD9F088C-BA46-4161-AD73-A68E250C2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7991852"/>
                  </p:ext>
                </p:extLst>
              </p:nvPr>
            </p:nvGraphicFramePr>
            <p:xfrm>
              <a:off x="2025650" y="2071047"/>
              <a:ext cx="8566150" cy="412851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566150">
                      <a:extLst>
                        <a:ext uri="{9D8B030D-6E8A-4147-A177-3AD203B41FA5}">
                          <a16:colId xmlns:a16="http://schemas.microsoft.com/office/drawing/2014/main" val="29662785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8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解：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564845"/>
                      </a:ext>
                    </a:extLst>
                  </a:tr>
                  <a:tr h="111607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1" t="-36066" r="-284" b="-2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102992"/>
                      </a:ext>
                    </a:extLst>
                  </a:tr>
                  <a:tr h="37712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1" t="-401613" r="-284" b="-6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817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solidFill>
                                <a:schemeClr val="accent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1.</a:t>
                          </a:r>
                          <a:r>
                            <a:rPr lang="zh-CN" altLang="en-US" sz="1800" dirty="0">
                              <a:solidFill>
                                <a:schemeClr val="accent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确定搜索方向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5181486"/>
                      </a:ext>
                    </a:extLst>
                  </a:tr>
                  <a:tr h="189363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1" t="-119614" r="-284" b="-22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8597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DA615E5-B666-45EA-A9ED-6825FAD6FB69}"/>
              </a:ext>
            </a:extLst>
          </p:cNvPr>
          <p:cNvSpPr txBox="1"/>
          <p:nvPr/>
        </p:nvSpPr>
        <p:spPr>
          <a:xfrm>
            <a:off x="8931111" y="6199564"/>
            <a:ext cx="298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梯度投影法</a:t>
            </a:r>
          </a:p>
        </p:txBody>
      </p:sp>
    </p:spTree>
    <p:extLst>
      <p:ext uri="{BB962C8B-B14F-4D97-AF65-F5344CB8AC3E}">
        <p14:creationId xmlns:p14="http://schemas.microsoft.com/office/powerpoint/2010/main" val="233801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C673D6EE-9FD3-4A24-94E9-5AC002C2CF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515267"/>
                  </p:ext>
                </p:extLst>
              </p:nvPr>
            </p:nvGraphicFramePr>
            <p:xfrm>
              <a:off x="2032000" y="1593850"/>
              <a:ext cx="8128000" cy="305047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2446434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b="0" dirty="0">
                              <a:solidFill>
                                <a:schemeClr val="accent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2.</a:t>
                          </a:r>
                          <a:r>
                            <a:rPr lang="zh-CN" altLang="en-US" sz="2000" b="0" dirty="0">
                              <a:solidFill>
                                <a:schemeClr val="accent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进行线搜索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6875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zh-CN" alt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e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8</m:t>
                                        </m:r>
                                      </m:e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−8</m:t>
                                        </m:r>
                                      </m:e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6395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−3/−8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=3/8</m:t>
                                </m:r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731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求解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8771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zh-CN" alt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≤3/8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zh-CN" alt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=4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8</m:t>
                                        </m:r>
                                        <m:r>
                                          <a:rPr lang="zh-CN" alt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7683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    得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=1/8</m:t>
                              </m:r>
                            </m:oMath>
                          </a14:m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，于是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(0,1)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47374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C673D6EE-9FD3-4A24-94E9-5AC002C2CF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515267"/>
                  </p:ext>
                </p:extLst>
              </p:nvPr>
            </p:nvGraphicFramePr>
            <p:xfrm>
              <a:off x="2032000" y="1593850"/>
              <a:ext cx="8128000" cy="305047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24464347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CN" sz="2000" b="0" dirty="0">
                              <a:solidFill>
                                <a:schemeClr val="accent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2.</a:t>
                          </a:r>
                          <a:r>
                            <a:rPr lang="zh-CN" altLang="en-US" sz="2000" b="0" dirty="0">
                              <a:solidFill>
                                <a:schemeClr val="accent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进行线搜索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6875939"/>
                      </a:ext>
                    </a:extLst>
                  </a:tr>
                  <a:tr h="8974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5" t="-48980" r="-300" b="-206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639597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5" t="-331818" r="-300" b="-360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731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求解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8771916"/>
                      </a:ext>
                    </a:extLst>
                  </a:tr>
                  <a:tr h="54737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5" t="-388889" r="-300" b="-9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7683012"/>
                      </a:ext>
                    </a:extLst>
                  </a:tr>
                  <a:tr h="41694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5" t="-647059" r="-300" b="-22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7374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A032A877-6BF6-4163-8CC1-1559148E44E5}"/>
              </a:ext>
            </a:extLst>
          </p:cNvPr>
          <p:cNvSpPr txBox="1"/>
          <p:nvPr/>
        </p:nvSpPr>
        <p:spPr>
          <a:xfrm>
            <a:off x="8931111" y="6199564"/>
            <a:ext cx="298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梯度投影法</a:t>
            </a:r>
          </a:p>
        </p:txBody>
      </p:sp>
    </p:spTree>
    <p:extLst>
      <p:ext uri="{BB962C8B-B14F-4D97-AF65-F5344CB8AC3E}">
        <p14:creationId xmlns:p14="http://schemas.microsoft.com/office/powerpoint/2010/main" val="3785621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C02E4ED-525A-4CA8-BB5B-2DA1AF5637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0502762"/>
                  </p:ext>
                </p:extLst>
              </p:nvPr>
            </p:nvGraphicFramePr>
            <p:xfrm>
              <a:off x="1812925" y="1190625"/>
              <a:ext cx="8566150" cy="362572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566150">
                      <a:extLst>
                        <a:ext uri="{9D8B030D-6E8A-4147-A177-3AD203B41FA5}">
                          <a16:colId xmlns:a16="http://schemas.microsoft.com/office/drawing/2014/main" val="19204883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</a:t>
                          </a:r>
                          <a:r>
                            <a:rPr lang="zh-CN" altLang="en-US" sz="2000" baseline="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zh-CN" altLang="en-US" sz="2000" dirty="0">
                              <a:solidFill>
                                <a:srgbClr val="FF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第二次迭代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：取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(0,1)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endParaRPr lang="zh-CN" altLang="en-US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51481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chemeClr val="accent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1.</a:t>
                          </a:r>
                          <a:r>
                            <a:rPr lang="zh-CN" altLang="en-US" sz="2000" dirty="0">
                              <a:solidFill>
                                <a:schemeClr val="accent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确定搜索方向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5250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zh-CN" altLang="en-US" sz="200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∇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(0,−2)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0,−1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−2</m:t>
                                        </m:r>
                                      </m:e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00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200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∇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(0,0)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𝑤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00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000" b="0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altLang="zh-CN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所以知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(0,1)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点，由于本题是凸规划，故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为全局最优解</a:t>
                          </a:r>
                          <a:endParaRPr lang="en-US" altLang="zh-CN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43312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C02E4ED-525A-4CA8-BB5B-2DA1AF5637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0502762"/>
                  </p:ext>
                </p:extLst>
              </p:nvPr>
            </p:nvGraphicFramePr>
            <p:xfrm>
              <a:off x="1812925" y="1190625"/>
              <a:ext cx="8566150" cy="362572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566150">
                      <a:extLst>
                        <a:ext uri="{9D8B030D-6E8A-4147-A177-3AD203B41FA5}">
                          <a16:colId xmlns:a16="http://schemas.microsoft.com/office/drawing/2014/main" val="1920488337"/>
                        </a:ext>
                      </a:extLst>
                    </a:gridCol>
                  </a:tblGrid>
                  <a:tr h="4089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1" t="-7463" r="-284" b="-810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51481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chemeClr val="accent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1.</a:t>
                          </a:r>
                          <a:r>
                            <a:rPr lang="zh-CN" altLang="en-US" sz="2000" dirty="0">
                              <a:solidFill>
                                <a:schemeClr val="accent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确定搜索方向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5250679"/>
                      </a:ext>
                    </a:extLst>
                  </a:tr>
                  <a:tr h="282054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1" t="-29526" r="-284" b="-30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43312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6964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50EF366D-74E9-414E-A2E3-575CBD9827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2718717"/>
                  </p:ext>
                </p:extLst>
              </p:nvPr>
            </p:nvGraphicFramePr>
            <p:xfrm>
              <a:off x="2025650" y="376766"/>
              <a:ext cx="8566150" cy="18110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043624">
                      <a:extLst>
                        <a:ext uri="{9D8B030D-6E8A-4147-A177-3AD203B41FA5}">
                          <a16:colId xmlns:a16="http://schemas.microsoft.com/office/drawing/2014/main" val="2700390444"/>
                        </a:ext>
                      </a:extLst>
                    </a:gridCol>
                    <a:gridCol w="5522526">
                      <a:extLst>
                        <a:ext uri="{9D8B030D-6E8A-4147-A177-3AD203B41FA5}">
                          <a16:colId xmlns:a16="http://schemas.microsoft.com/office/drawing/2014/main" val="3881386212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用上述的梯度投影法求解如下的优化问题（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取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(0,0)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492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𝑚𝑖𝑛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=2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+2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000" b="0" i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−6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6211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≤2</m:t>
                                </m:r>
                              </m:oMath>
                            </m:oMathPara>
                          </a14:m>
                          <a:endParaRPr lang="en-US" altLang="zh-CN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+5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≤5</m:t>
                                </m:r>
                              </m:oMath>
                            </m:oMathPara>
                          </a14:m>
                          <a:endParaRPr lang="en-US" altLang="zh-CN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≤0,−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≤0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868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50EF366D-74E9-414E-A2E3-575CBD9827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2718717"/>
                  </p:ext>
                </p:extLst>
              </p:nvPr>
            </p:nvGraphicFramePr>
            <p:xfrm>
              <a:off x="2025650" y="376766"/>
              <a:ext cx="8566150" cy="18110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043624">
                      <a:extLst>
                        <a:ext uri="{9D8B030D-6E8A-4147-A177-3AD203B41FA5}">
                          <a16:colId xmlns:a16="http://schemas.microsoft.com/office/drawing/2014/main" val="2700390444"/>
                        </a:ext>
                      </a:extLst>
                    </a:gridCol>
                    <a:gridCol w="5522526">
                      <a:extLst>
                        <a:ext uri="{9D8B030D-6E8A-4147-A177-3AD203B41FA5}">
                          <a16:colId xmlns:a16="http://schemas.microsoft.com/office/drawing/2014/main" val="3881386212"/>
                        </a:ext>
                      </a:extLst>
                    </a:gridCol>
                  </a:tblGrid>
                  <a:tr h="408940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1" t="-8955" r="-284" b="-34776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49264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" t="-112308" r="-182000" b="-25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5298" t="-112308" r="-442" b="-25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6211323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" t="-83133" r="-182000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5298" t="-83133" r="-442" b="-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18683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FD9F088C-BA46-4161-AD73-A68E250C2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5431206"/>
                  </p:ext>
                </p:extLst>
              </p:nvPr>
            </p:nvGraphicFramePr>
            <p:xfrm>
              <a:off x="2025650" y="2297641"/>
              <a:ext cx="8566150" cy="386048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566150">
                      <a:extLst>
                        <a:ext uri="{9D8B030D-6E8A-4147-A177-3AD203B41FA5}">
                          <a16:colId xmlns:a16="http://schemas.microsoft.com/office/drawing/2014/main" val="29662785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8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解：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564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800" dirty="0"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zh-CN" altLang="en-US" sz="180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∇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−4</m:t>
                                      </m:r>
                                    </m:num>
                                    <m:den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−6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zh-CN" altLang="en-US" sz="18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800" b="0" i="1" dirty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800" b="0" i="1" dirty="0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800" b="0" i="1" dirty="0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1800" b="0" i="1" dirty="0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zh-CN" sz="1800" b="0" i="1" dirty="0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altLang="zh-CN" sz="1800" b="0" i="1" dirty="0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eqArr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zh-CN" sz="1800" b="0" i="1" dirty="0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altLang="zh-CN" sz="1800" b="0" i="1" dirty="0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−5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eqAr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800" b="0" i="1" dirty="0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800" b="0" i="1" dirty="0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zh-CN" altLang="en-US" sz="18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800" b="0" i="1" dirty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1800" b="0" i="1" dirty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−5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en-US" altLang="zh-CN" sz="18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01029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8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</a:t>
                          </a:r>
                          <a:r>
                            <a:rPr lang="zh-CN" altLang="en-US" sz="1800" baseline="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zh-CN" altLang="en-US" sz="1800" dirty="0">
                              <a:solidFill>
                                <a:srgbClr val="FF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第一次迭代</a:t>
                          </a:r>
                          <a:r>
                            <a:rPr lang="zh-CN" altLang="en-US" sz="18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：取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(0,0)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endParaRPr lang="zh-CN" altLang="en-US" sz="18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4817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solidFill>
                                <a:schemeClr val="accent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1.</a:t>
                          </a:r>
                          <a:r>
                            <a:rPr lang="zh-CN" altLang="en-US" sz="1800" dirty="0">
                              <a:solidFill>
                                <a:schemeClr val="accent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确定搜索方向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51814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zh-CN" altLang="en-US" sz="180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∇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(−4,−6)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8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3,4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altLang="zh-CN" sz="18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80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altLang="zh-CN" sz="18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180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∇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(0,0)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8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58597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FD9F088C-BA46-4161-AD73-A68E250C2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5431206"/>
                  </p:ext>
                </p:extLst>
              </p:nvPr>
            </p:nvGraphicFramePr>
            <p:xfrm>
              <a:off x="2025650" y="2297641"/>
              <a:ext cx="8566150" cy="386048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566150">
                      <a:extLst>
                        <a:ext uri="{9D8B030D-6E8A-4147-A177-3AD203B41FA5}">
                          <a16:colId xmlns:a16="http://schemas.microsoft.com/office/drawing/2014/main" val="29662785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8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解：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564845"/>
                      </a:ext>
                    </a:extLst>
                  </a:tr>
                  <a:tr h="111607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1" t="-35870" r="-284" b="-21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102992"/>
                      </a:ext>
                    </a:extLst>
                  </a:tr>
                  <a:tr h="37712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1" t="-403226" r="-284" b="-5387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817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solidFill>
                                <a:schemeClr val="accent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1.</a:t>
                          </a:r>
                          <a:r>
                            <a:rPr lang="zh-CN" altLang="en-US" sz="1800" dirty="0">
                              <a:solidFill>
                                <a:schemeClr val="accent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确定搜索方向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5181486"/>
                      </a:ext>
                    </a:extLst>
                  </a:tr>
                  <a:tr h="16256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1" t="-139700" r="-284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8597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6978BAF-0E30-4476-ABA9-0350F3291EBE}"/>
              </a:ext>
            </a:extLst>
          </p:cNvPr>
          <p:cNvSpPr txBox="1"/>
          <p:nvPr/>
        </p:nvSpPr>
        <p:spPr>
          <a:xfrm>
            <a:off x="8931111" y="6199564"/>
            <a:ext cx="298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梯度投影法</a:t>
            </a:r>
          </a:p>
        </p:txBody>
      </p:sp>
    </p:spTree>
    <p:extLst>
      <p:ext uri="{BB962C8B-B14F-4D97-AF65-F5344CB8AC3E}">
        <p14:creationId xmlns:p14="http://schemas.microsoft.com/office/powerpoint/2010/main" val="1595378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4C41DC5F-C892-49A8-AF5D-54D23E655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3278033"/>
                  </p:ext>
                </p:extLst>
              </p:nvPr>
            </p:nvGraphicFramePr>
            <p:xfrm>
              <a:off x="2032000" y="1186391"/>
              <a:ext cx="8128000" cy="42287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10527298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则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∇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−4,−6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，取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=−6</m:t>
                              </m:r>
                            </m:oMath>
                          </a14:m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，从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中去掉与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对应的行得到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1606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1,0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zh-CN" sz="2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altLang="zh-CN" sz="2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楷体" panose="02010609060101010101" pitchFamily="49" charset="-122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sz="2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楷体" panose="02010609060101010101" pitchFamily="49" charset="-122"/>
                                                        <a:cs typeface="Times New Roman" panose="02020603050405020304" pitchFamily="18" charset="0"/>
                                                      </a:rPr>
                                                      <m:t>𝑀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sz="2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5162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zh-CN" alt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∇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−4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−6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70835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b="0" dirty="0">
                              <a:solidFill>
                                <a:schemeClr val="accent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2.</a:t>
                          </a:r>
                          <a:r>
                            <a:rPr lang="zh-CN" altLang="en-US" sz="2000" b="0" dirty="0">
                              <a:solidFill>
                                <a:schemeClr val="accent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进行线搜索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0878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=72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−36</m:t>
                                </m:r>
                                <m:r>
                                  <a:rPr lang="zh-CN" alt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2/6,5/30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=1/6</m:t>
                                </m:r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506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求解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6506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zh-CN" alt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≤1/6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zh-CN" alt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=72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−36</m:t>
                                </m:r>
                                <m:r>
                                  <a:rPr lang="zh-CN" alt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5274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    得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=1/6</m:t>
                              </m:r>
                            </m:oMath>
                          </a14:m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，于是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(0,1)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56765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4C41DC5F-C892-49A8-AF5D-54D23E655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3278033"/>
                  </p:ext>
                </p:extLst>
              </p:nvPr>
            </p:nvGraphicFramePr>
            <p:xfrm>
              <a:off x="2032000" y="1186391"/>
              <a:ext cx="8128000" cy="42287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1052729837"/>
                        </a:ext>
                      </a:extLst>
                    </a:gridCol>
                  </a:tblGrid>
                  <a:tr h="80352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5" t="-758" r="-300" b="-43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1606491"/>
                      </a:ext>
                    </a:extLst>
                  </a:tr>
                  <a:tr h="63322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5" t="-127885" r="-300" b="-45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5162959"/>
                      </a:ext>
                    </a:extLst>
                  </a:tr>
                  <a:tr h="5996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5" t="-239394" r="-300" b="-3787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708354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CN" sz="2000" b="0" dirty="0">
                              <a:solidFill>
                                <a:schemeClr val="accent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2.</a:t>
                          </a:r>
                          <a:r>
                            <a:rPr lang="zh-CN" altLang="en-US" sz="2000" b="0" dirty="0">
                              <a:solidFill>
                                <a:schemeClr val="accent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进行线搜索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0878825"/>
                      </a:ext>
                    </a:extLst>
                  </a:tr>
                  <a:tr h="4354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5" t="-564789" r="-300" b="-3366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45063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求解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6506459"/>
                      </a:ext>
                    </a:extLst>
                  </a:tr>
                  <a:tr h="54737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5" t="-604494" r="-300" b="-943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5274202"/>
                      </a:ext>
                    </a:extLst>
                  </a:tr>
                  <a:tr h="41694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5" t="-908696" r="-300" b="-2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56765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81E9A834-68B7-44F5-A2D3-46EF50487162}"/>
              </a:ext>
            </a:extLst>
          </p:cNvPr>
          <p:cNvSpPr txBox="1"/>
          <p:nvPr/>
        </p:nvSpPr>
        <p:spPr>
          <a:xfrm>
            <a:off x="8931111" y="6199564"/>
            <a:ext cx="298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梯度投影法</a:t>
            </a:r>
          </a:p>
        </p:txBody>
      </p:sp>
    </p:spTree>
    <p:extLst>
      <p:ext uri="{BB962C8B-B14F-4D97-AF65-F5344CB8AC3E}">
        <p14:creationId xmlns:p14="http://schemas.microsoft.com/office/powerpoint/2010/main" val="2435077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04F0F295-F0B5-4A4C-9015-91394C49F3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9796877"/>
                  </p:ext>
                </p:extLst>
              </p:nvPr>
            </p:nvGraphicFramePr>
            <p:xfrm>
              <a:off x="1501775" y="767291"/>
              <a:ext cx="9188450" cy="506628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188450">
                      <a:extLst>
                        <a:ext uri="{9D8B030D-6E8A-4147-A177-3AD203B41FA5}">
                          <a16:colId xmlns:a16="http://schemas.microsoft.com/office/drawing/2014/main" val="8644192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第二次迭代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9762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chemeClr val="accent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1.</a:t>
                          </a:r>
                          <a:r>
                            <a:rPr lang="zh-CN" altLang="en-US" sz="2000" dirty="0">
                              <a:solidFill>
                                <a:schemeClr val="accent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确定搜索方向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284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(0,1)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zh-CN" altLang="en-US" sz="200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∇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(−6,−2)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2,3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−5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00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200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∇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(0,0)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6975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则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 smtClean="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∇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2/5,−28/5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，取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=−28/5</m:t>
                              </m:r>
                            </m:oMath>
                          </a14:m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，从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中去掉与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对应的行得到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8440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1,5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zh-CN" sz="2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altLang="zh-CN" sz="2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楷体" panose="02010609060101010101" pitchFamily="49" charset="-122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sz="2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楷体" panose="02010609060101010101" pitchFamily="49" charset="-122"/>
                                                        <a:cs typeface="Times New Roman" panose="02020603050405020304" pitchFamily="18" charset="0"/>
                                                      </a:rPr>
                                                      <m:t>𝑀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sz="2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5/26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−5/26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−5/26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1/26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5351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zh-CN" alt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∇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70/13</m:t>
                                        </m:r>
                                      </m:e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−14/13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72391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04F0F295-F0B5-4A4C-9015-91394C49F3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9796877"/>
                  </p:ext>
                </p:extLst>
              </p:nvPr>
            </p:nvGraphicFramePr>
            <p:xfrm>
              <a:off x="1501775" y="767291"/>
              <a:ext cx="9188450" cy="506628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188450">
                      <a:extLst>
                        <a:ext uri="{9D8B030D-6E8A-4147-A177-3AD203B41FA5}">
                          <a16:colId xmlns:a16="http://schemas.microsoft.com/office/drawing/2014/main" val="86441924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第二次迭代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976269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chemeClr val="accent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1.</a:t>
                          </a:r>
                          <a:r>
                            <a:rPr lang="zh-CN" altLang="en-US" sz="2000" dirty="0">
                              <a:solidFill>
                                <a:schemeClr val="accent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确定搜索方向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2845334"/>
                      </a:ext>
                    </a:extLst>
                  </a:tr>
                  <a:tr h="21277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6" t="-39143" r="-265" b="-10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6975963"/>
                      </a:ext>
                    </a:extLst>
                  </a:tr>
                  <a:tr h="80352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6" t="-368939" r="-265" b="-1689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8440043"/>
                      </a:ext>
                    </a:extLst>
                  </a:tr>
                  <a:tr h="67125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6" t="-562727" r="-265" b="-1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5351907"/>
                      </a:ext>
                    </a:extLst>
                  </a:tr>
                  <a:tr h="67125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6" t="-662727" r="-265" b="-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72391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5716672F-01E3-4524-A8E9-928B11F086DC}"/>
              </a:ext>
            </a:extLst>
          </p:cNvPr>
          <p:cNvSpPr txBox="1"/>
          <p:nvPr/>
        </p:nvSpPr>
        <p:spPr>
          <a:xfrm>
            <a:off x="8931111" y="6199564"/>
            <a:ext cx="298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梯度投影法</a:t>
            </a:r>
          </a:p>
        </p:txBody>
      </p:sp>
    </p:spTree>
    <p:extLst>
      <p:ext uri="{BB962C8B-B14F-4D97-AF65-F5344CB8AC3E}">
        <p14:creationId xmlns:p14="http://schemas.microsoft.com/office/powerpoint/2010/main" val="2115583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4F0E22F-6A83-4BB5-9C7A-68DD3D72E2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5413149"/>
                  </p:ext>
                </p:extLst>
              </p:nvPr>
            </p:nvGraphicFramePr>
            <p:xfrm>
              <a:off x="2032000" y="371203"/>
              <a:ext cx="8128000" cy="25281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16852948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b="0" dirty="0">
                              <a:solidFill>
                                <a:schemeClr val="accent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2.</a:t>
                          </a:r>
                          <a:r>
                            <a:rPr lang="zh-CN" altLang="en-US" sz="2000" b="0" dirty="0">
                              <a:solidFill>
                                <a:schemeClr val="accent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进行线搜索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2684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=62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−28</m:t>
                                </m:r>
                                <m:r>
                                  <a:rPr lang="zh-CN" alt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−4,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13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−56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13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−14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56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0166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求解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832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zh-CN" alt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13/56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(2)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zh-CN" alt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=62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−28</m:t>
                                </m:r>
                                <m:r>
                                  <a:rPr lang="zh-CN" alt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0650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    得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=7/31</m:t>
                              </m:r>
                            </m:oMath>
                          </a14:m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，于是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(35/31,24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/31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36428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4F0E22F-6A83-4BB5-9C7A-68DD3D72E2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5413149"/>
                  </p:ext>
                </p:extLst>
              </p:nvPr>
            </p:nvGraphicFramePr>
            <p:xfrm>
              <a:off x="2032000" y="371203"/>
              <a:ext cx="8128000" cy="25281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168529483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CN" sz="2000" b="0" dirty="0">
                              <a:solidFill>
                                <a:schemeClr val="accent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2.</a:t>
                          </a:r>
                          <a:r>
                            <a:rPr lang="zh-CN" altLang="en-US" sz="2000" b="0" dirty="0">
                              <a:solidFill>
                                <a:schemeClr val="accent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进行线搜索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2684419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5" t="-56693" r="-300" b="-1881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16653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求解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832061"/>
                      </a:ext>
                    </a:extLst>
                  </a:tr>
                  <a:tr h="54737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5" t="-293333" r="-300" b="-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0650079"/>
                      </a:ext>
                    </a:extLst>
                  </a:tr>
                  <a:tr h="41694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5" t="-513043" r="-300" b="-2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36428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42873949-67B5-4FEB-9BF9-CC99D5208D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276136"/>
                  </p:ext>
                </p:extLst>
              </p:nvPr>
            </p:nvGraphicFramePr>
            <p:xfrm>
              <a:off x="2032000" y="2977091"/>
              <a:ext cx="8128000" cy="314471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2017880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第三次迭代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899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(35/31,24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/31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zh-CN" altLang="en-US" sz="200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∇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(3)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(−32/31,−160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/31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−1,−5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00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=1/26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5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−5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−5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200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∇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(3)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(0,0)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00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zh-CN" alt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∇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=32/31&gt;0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1690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所以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是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点，又因为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是凸函数，因此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是全局最优解。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52172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42873949-67B5-4FEB-9BF9-CC99D5208D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276136"/>
                  </p:ext>
                </p:extLst>
              </p:nvPr>
            </p:nvGraphicFramePr>
            <p:xfrm>
              <a:off x="2032000" y="2977091"/>
              <a:ext cx="8128000" cy="314471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201788047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第三次迭代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899398"/>
                      </a:ext>
                    </a:extLst>
                  </a:tr>
                  <a:tr h="233153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5" t="-18799" r="-300" b="-219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1690827"/>
                      </a:ext>
                    </a:extLst>
                  </a:tr>
                  <a:tr h="41694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5" t="-659420" r="-300" b="-2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52172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C21AC033-537A-4ECE-8B1C-9596103B9E69}"/>
              </a:ext>
            </a:extLst>
          </p:cNvPr>
          <p:cNvSpPr txBox="1"/>
          <p:nvPr/>
        </p:nvSpPr>
        <p:spPr>
          <a:xfrm>
            <a:off x="8931111" y="6199564"/>
            <a:ext cx="298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梯度投影法</a:t>
            </a:r>
          </a:p>
        </p:txBody>
      </p:sp>
    </p:spTree>
    <p:extLst>
      <p:ext uri="{BB962C8B-B14F-4D97-AF65-F5344CB8AC3E}">
        <p14:creationId xmlns:p14="http://schemas.microsoft.com/office/powerpoint/2010/main" val="2687549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227F677F-84EA-4399-BC97-FAA10549BE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0213801"/>
                  </p:ext>
                </p:extLst>
              </p:nvPr>
            </p:nvGraphicFramePr>
            <p:xfrm>
              <a:off x="1812925" y="468206"/>
              <a:ext cx="8566150" cy="18110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043624">
                      <a:extLst>
                        <a:ext uri="{9D8B030D-6E8A-4147-A177-3AD203B41FA5}">
                          <a16:colId xmlns:a16="http://schemas.microsoft.com/office/drawing/2014/main" val="2700390444"/>
                        </a:ext>
                      </a:extLst>
                    </a:gridCol>
                    <a:gridCol w="5522526">
                      <a:extLst>
                        <a:ext uri="{9D8B030D-6E8A-4147-A177-3AD203B41FA5}">
                          <a16:colId xmlns:a16="http://schemas.microsoft.com/office/drawing/2014/main" val="3881386212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用上述的梯度投影法求解如下的优化问题（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取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(3,1)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492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𝑚𝑖𝑛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CN" altLang="zh-CN" sz="20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zh-CN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2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+2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0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zh-CN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zh-CN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2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−3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6211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zh-CN" altLang="zh-CN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−3</m:t>
                                </m:r>
                                <m:sSub>
                                  <m:sSubPr>
                                    <m:ctrlPr>
                                      <a:rPr lang="zh-CN" altLang="zh-CN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−3=0</m:t>
                                </m:r>
                              </m:oMath>
                            </m:oMathPara>
                          </a14:m>
                          <a:endParaRPr lang="en-US" altLang="zh-CN" sz="20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0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altLang="zh-CN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altLang="zh-CN" sz="20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zh-CN" altLang="zh-CN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≤4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868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227F677F-84EA-4399-BC97-FAA10549BE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0213801"/>
                  </p:ext>
                </p:extLst>
              </p:nvPr>
            </p:nvGraphicFramePr>
            <p:xfrm>
              <a:off x="1812925" y="468206"/>
              <a:ext cx="8566150" cy="181794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043624">
                      <a:extLst>
                        <a:ext uri="{9D8B030D-6E8A-4147-A177-3AD203B41FA5}">
                          <a16:colId xmlns:a16="http://schemas.microsoft.com/office/drawing/2014/main" val="2700390444"/>
                        </a:ext>
                      </a:extLst>
                    </a:gridCol>
                    <a:gridCol w="5522526">
                      <a:extLst>
                        <a:ext uri="{9D8B030D-6E8A-4147-A177-3AD203B41FA5}">
                          <a16:colId xmlns:a16="http://schemas.microsoft.com/office/drawing/2014/main" val="3881386212"/>
                        </a:ext>
                      </a:extLst>
                    </a:gridCol>
                  </a:tblGrid>
                  <a:tr h="408940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1" t="-8955" r="-284" b="-35074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492642"/>
                      </a:ext>
                    </a:extLst>
                  </a:tr>
                  <a:tr h="4031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" t="-108955" r="-182000" b="-250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5298" t="-108955" r="-442" b="-2507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6211323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" t="-84337" r="-182000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5298" t="-84337" r="-442" b="-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18683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3">
                <a:extLst>
                  <a:ext uri="{FF2B5EF4-FFF2-40B4-BE49-F238E27FC236}">
                    <a16:creationId xmlns:a16="http://schemas.microsoft.com/office/drawing/2014/main" id="{16C5A8F7-7007-465D-BD2F-2F58810929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8533207"/>
                  </p:ext>
                </p:extLst>
              </p:nvPr>
            </p:nvGraphicFramePr>
            <p:xfrm>
              <a:off x="1812925" y="2475432"/>
              <a:ext cx="8566150" cy="148691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566150">
                      <a:extLst>
                        <a:ext uri="{9D8B030D-6E8A-4147-A177-3AD203B41FA5}">
                          <a16:colId xmlns:a16="http://schemas.microsoft.com/office/drawing/2014/main" val="29662785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8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解：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564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800" dirty="0"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zh-CN" altLang="en-US" sz="180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∇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+4</m:t>
                                      </m:r>
                                    </m:num>
                                    <m:den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−6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zh-CN" altLang="en-US" sz="18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800" b="0" i="1" dirty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800" b="0" i="1" dirty="0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altLang="zh-CN" sz="1800" b="0" i="1" dirty="0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−3</m:t>
                                        </m:r>
                                      </m:e>
                                    </m:m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zh-CN" sz="1800" b="0" i="1" dirty="0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altLang="zh-CN" sz="1800" b="0" i="1" dirty="0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eqArr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zh-CN" sz="1800" b="0" i="1" dirty="0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altLang="zh-CN" sz="1800" b="0" i="1" dirty="0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eqAr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800" b="0" i="1" dirty="0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800" b="0" i="1" dirty="0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zh-CN" altLang="en-US" sz="18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800" b="0" i="1" dirty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1800" b="0" i="1" dirty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zh-CN" altLang="en-US" sz="18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，其中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=(2,−3)</m:t>
                              </m:r>
                            </m:oMath>
                          </a14:m>
                          <a:r>
                            <a:rPr lang="zh-CN" altLang="en-US" sz="18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=3</m:t>
                              </m:r>
                            </m:oMath>
                          </a14:m>
                          <a:endParaRPr lang="en-US" altLang="zh-CN" sz="18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01029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3">
                <a:extLst>
                  <a:ext uri="{FF2B5EF4-FFF2-40B4-BE49-F238E27FC236}">
                    <a16:creationId xmlns:a16="http://schemas.microsoft.com/office/drawing/2014/main" id="{16C5A8F7-7007-465D-BD2F-2F58810929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8533207"/>
                  </p:ext>
                </p:extLst>
              </p:nvPr>
            </p:nvGraphicFramePr>
            <p:xfrm>
              <a:off x="1812925" y="2475432"/>
              <a:ext cx="8566150" cy="148691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566150">
                      <a:extLst>
                        <a:ext uri="{9D8B030D-6E8A-4147-A177-3AD203B41FA5}">
                          <a16:colId xmlns:a16="http://schemas.microsoft.com/office/drawing/2014/main" val="29662785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8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解：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564845"/>
                      </a:ext>
                    </a:extLst>
                  </a:tr>
                  <a:tr h="111607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1" t="-36066" r="-284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1029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FB7663A0-C450-4AC6-9603-A9D7D1F7FE8B}"/>
              </a:ext>
            </a:extLst>
          </p:cNvPr>
          <p:cNvSpPr txBox="1"/>
          <p:nvPr/>
        </p:nvSpPr>
        <p:spPr>
          <a:xfrm>
            <a:off x="8931111" y="6199564"/>
            <a:ext cx="298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梯度投影法</a:t>
            </a:r>
          </a:p>
        </p:txBody>
      </p:sp>
    </p:spTree>
    <p:extLst>
      <p:ext uri="{BB962C8B-B14F-4D97-AF65-F5344CB8AC3E}">
        <p14:creationId xmlns:p14="http://schemas.microsoft.com/office/powerpoint/2010/main" val="88492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CB556DB7-6145-4EBF-B956-BBAB410AF9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8424929"/>
                  </p:ext>
                </p:extLst>
              </p:nvPr>
            </p:nvGraphicFramePr>
            <p:xfrm>
              <a:off x="1812924" y="316865"/>
              <a:ext cx="8566150" cy="2705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566150">
                      <a:extLst>
                        <a:ext uri="{9D8B030D-6E8A-4147-A177-3AD203B41FA5}">
                          <a16:colId xmlns:a16="http://schemas.microsoft.com/office/drawing/2014/main" val="710254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8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</a:t>
                          </a:r>
                          <a:r>
                            <a:rPr lang="zh-CN" altLang="en-US" sz="1800" baseline="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zh-CN" altLang="en-US" sz="1800" dirty="0">
                              <a:solidFill>
                                <a:srgbClr val="FF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第一次迭代</a:t>
                          </a:r>
                          <a:r>
                            <a:rPr lang="zh-CN" altLang="en-US" sz="18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：取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(3,1)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endParaRPr lang="zh-CN" altLang="en-US" sz="18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82046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solidFill>
                                <a:schemeClr val="accent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1.</a:t>
                          </a:r>
                          <a:r>
                            <a:rPr lang="zh-CN" altLang="en-US" sz="1800" dirty="0">
                              <a:solidFill>
                                <a:schemeClr val="accent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确定搜索方向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190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zh-CN" altLang="en-US" sz="180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∇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(10,−4)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8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=0,</m:t>
                                </m:r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2,−3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−4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altLang="zh-CN" sz="18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80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9</m:t>
                                          </m:r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/13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6/13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6/13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4/13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altLang="zh-CN" sz="18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180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∇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(−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66</m:t>
                                        </m:r>
                                      </m:num>
                                      <m:den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13</m:t>
                                        </m:r>
                                      </m:den>
                                    </m:f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,−44/13)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8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543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CB556DB7-6145-4EBF-B956-BBAB410AF9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8424929"/>
                  </p:ext>
                </p:extLst>
              </p:nvPr>
            </p:nvGraphicFramePr>
            <p:xfrm>
              <a:off x="1812924" y="316865"/>
              <a:ext cx="8566150" cy="2705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566150">
                      <a:extLst>
                        <a:ext uri="{9D8B030D-6E8A-4147-A177-3AD203B41FA5}">
                          <a16:colId xmlns:a16="http://schemas.microsoft.com/office/drawing/2014/main" val="71025428"/>
                        </a:ext>
                      </a:extLst>
                    </a:gridCol>
                  </a:tblGrid>
                  <a:tr h="37712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1" t="-8065" r="-284" b="-7887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82046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solidFill>
                                <a:schemeClr val="accent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1.</a:t>
                          </a:r>
                          <a:r>
                            <a:rPr lang="zh-CN" altLang="en-US" sz="1800" dirty="0">
                              <a:solidFill>
                                <a:schemeClr val="accent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确定搜索方向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190131"/>
                      </a:ext>
                    </a:extLst>
                  </a:tr>
                  <a:tr h="195795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1" t="-39752" r="-284" b="-329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2543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701BB9E5-FE2A-4F98-84E9-594DCC084B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6967110"/>
                  </p:ext>
                </p:extLst>
              </p:nvPr>
            </p:nvGraphicFramePr>
            <p:xfrm>
              <a:off x="1812925" y="3022791"/>
              <a:ext cx="8566149" cy="369049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566149">
                      <a:extLst>
                        <a:ext uri="{9D8B030D-6E8A-4147-A177-3AD203B41FA5}">
                          <a16:colId xmlns:a16="http://schemas.microsoft.com/office/drawing/2014/main" val="32446434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800" b="0" dirty="0">
                              <a:solidFill>
                                <a:schemeClr val="accent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2.</a:t>
                          </a:r>
                          <a:r>
                            <a:rPr lang="zh-CN" altLang="en-US" sz="1800" b="0" dirty="0">
                              <a:solidFill>
                                <a:schemeClr val="accent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进行线搜索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6875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zh-CN" alt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−3</m:t>
                                        </m:r>
                                      </m:e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</m:acc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−66/13</m:t>
                                        </m:r>
                                      </m:e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−44/13</m:t>
                                        </m:r>
                                      </m:e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44/13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6395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zh-CN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CN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44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CN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13</m:t>
                                                </m:r>
                                              </m:den>
                                            </m:f>
                                          </m:den>
                                        </m:f>
                                        <m:r>
                                          <a:rPr lang="zh-CN" alt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，</m:t>
                                        </m:r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zh-CN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CN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66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CN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13</m:t>
                                                </m:r>
                                              </m:den>
                                            </m:f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=13/44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731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求解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8771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zh-CN" alt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≤13/44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zh-CN" alt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3−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66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13</m:t>
                                            </m:r>
                                          </m:den>
                                        </m:f>
                                        <m:r>
                                          <a:rPr lang="zh-CN" alt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+2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44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13</m:t>
                                            </m:r>
                                          </m:den>
                                        </m:f>
                                        <m:r>
                                          <a:rPr lang="zh-CN" alt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−3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7683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    得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=13/44</m:t>
                              </m:r>
                            </m:oMath>
                          </a14:m>
                          <a:r>
                            <a:rPr lang="zh-CN" alt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，于是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(3/2,0)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47374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701BB9E5-FE2A-4F98-84E9-594DCC084B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6967110"/>
                  </p:ext>
                </p:extLst>
              </p:nvPr>
            </p:nvGraphicFramePr>
            <p:xfrm>
              <a:off x="1812925" y="3022791"/>
              <a:ext cx="8566149" cy="369049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566149">
                      <a:extLst>
                        <a:ext uri="{9D8B030D-6E8A-4147-A177-3AD203B41FA5}">
                          <a16:colId xmlns:a16="http://schemas.microsoft.com/office/drawing/2014/main" val="32446434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800" b="0" dirty="0">
                              <a:solidFill>
                                <a:schemeClr val="accent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2.</a:t>
                          </a:r>
                          <a:r>
                            <a:rPr lang="zh-CN" altLang="en-US" sz="1800" b="0" dirty="0">
                              <a:solidFill>
                                <a:schemeClr val="accent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进行线搜索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6875939"/>
                      </a:ext>
                    </a:extLst>
                  </a:tr>
                  <a:tr h="9745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1" t="-42500" r="-284" b="-24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6395971"/>
                      </a:ext>
                    </a:extLst>
                  </a:tr>
                  <a:tr h="82816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1" t="-167647" r="-284" b="-192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731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求解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8771916"/>
                      </a:ext>
                    </a:extLst>
                  </a:tr>
                  <a:tr h="76193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1" t="-337302" r="-284" b="-5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7683012"/>
                      </a:ext>
                    </a:extLst>
                  </a:tr>
                  <a:tr h="38417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1" t="-874603" r="-284" b="-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7374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633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592B1B8F-696B-499C-988A-901821E265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6198312"/>
                  </p:ext>
                </p:extLst>
              </p:nvPr>
            </p:nvGraphicFramePr>
            <p:xfrm>
              <a:off x="1578970" y="1093038"/>
              <a:ext cx="9034059" cy="250482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931264">
                      <a:extLst>
                        <a:ext uri="{9D8B030D-6E8A-4147-A177-3AD203B41FA5}">
                          <a16:colId xmlns:a16="http://schemas.microsoft.com/office/drawing/2014/main" val="2899410129"/>
                        </a:ext>
                      </a:extLst>
                    </a:gridCol>
                    <a:gridCol w="3265235">
                      <a:extLst>
                        <a:ext uri="{9D8B030D-6E8A-4147-A177-3AD203B41FA5}">
                          <a16:colId xmlns:a16="http://schemas.microsoft.com/office/drawing/2014/main" val="1717041801"/>
                        </a:ext>
                      </a:extLst>
                    </a:gridCol>
                    <a:gridCol w="2837560">
                      <a:extLst>
                        <a:ext uri="{9D8B030D-6E8A-4147-A177-3AD203B41FA5}">
                          <a16:colId xmlns:a16="http://schemas.microsoft.com/office/drawing/2014/main" val="2182575762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考虑线性约束的优化问题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1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1883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𝐸𝑥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4944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其中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是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矩阵，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是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矩阵，</a:t>
                          </a:r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：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一阶连续可微）。用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表示（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）的可行域。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25772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592B1B8F-696B-499C-988A-901821E265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6198312"/>
                  </p:ext>
                </p:extLst>
              </p:nvPr>
            </p:nvGraphicFramePr>
            <p:xfrm>
              <a:off x="1578970" y="1093038"/>
              <a:ext cx="9034059" cy="250482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931264">
                      <a:extLst>
                        <a:ext uri="{9D8B030D-6E8A-4147-A177-3AD203B41FA5}">
                          <a16:colId xmlns:a16="http://schemas.microsoft.com/office/drawing/2014/main" val="2899410129"/>
                        </a:ext>
                      </a:extLst>
                    </a:gridCol>
                    <a:gridCol w="3265235">
                      <a:extLst>
                        <a:ext uri="{9D8B030D-6E8A-4147-A177-3AD203B41FA5}">
                          <a16:colId xmlns:a16="http://schemas.microsoft.com/office/drawing/2014/main" val="1717041801"/>
                        </a:ext>
                      </a:extLst>
                    </a:gridCol>
                    <a:gridCol w="2837560">
                      <a:extLst>
                        <a:ext uri="{9D8B030D-6E8A-4147-A177-3AD203B41FA5}">
                          <a16:colId xmlns:a16="http://schemas.microsoft.com/office/drawing/2014/main" val="2182575762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考虑线性约束的优化问题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198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16" t="-107692" r="-209148" b="-46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8252" t="-107692" r="-500" b="-46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1883367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16" t="-116379" r="-209148" b="-157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0112" t="-116379" r="-87687" b="-157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4944"/>
                      </a:ext>
                    </a:extLst>
                  </a:tr>
                  <a:tr h="1011301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35" t="-151205" r="-337" b="-1024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25772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F395D2A1-F304-46DF-9227-3C055AC446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9761749"/>
                  </p:ext>
                </p:extLst>
              </p:nvPr>
            </p:nvGraphicFramePr>
            <p:xfrm>
              <a:off x="1578970" y="4037902"/>
              <a:ext cx="9034061" cy="11757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034061">
                      <a:extLst>
                        <a:ext uri="{9D8B030D-6E8A-4147-A177-3AD203B41FA5}">
                          <a16:colId xmlns:a16="http://schemas.microsoft.com/office/drawing/2014/main" val="13854596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梯度投影法的基本思想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23163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当迭代点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在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可行域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altLang="zh-CN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内部时，取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为迭代方向；</a:t>
                          </a:r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当点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在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的边界时，取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在这些边界面的交集上的投影为迭代的方向。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8229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F395D2A1-F304-46DF-9227-3C055AC446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9761749"/>
                  </p:ext>
                </p:extLst>
              </p:nvPr>
            </p:nvGraphicFramePr>
            <p:xfrm>
              <a:off x="1578970" y="4037902"/>
              <a:ext cx="9034061" cy="11757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034061">
                      <a:extLst>
                        <a:ext uri="{9D8B030D-6E8A-4147-A177-3AD203B41FA5}">
                          <a16:colId xmlns:a16="http://schemas.microsoft.com/office/drawing/2014/main" val="13854596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梯度投影法的基本思想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2316348"/>
                      </a:ext>
                    </a:extLst>
                  </a:tr>
                  <a:tr h="77952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35" t="-54264" r="-337" b="-8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48229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78BB4F4-8C5C-4EEA-90B4-8111FE572DD3}"/>
              </a:ext>
            </a:extLst>
          </p:cNvPr>
          <p:cNvSpPr txBox="1"/>
          <p:nvPr/>
        </p:nvSpPr>
        <p:spPr>
          <a:xfrm>
            <a:off x="8931111" y="6199564"/>
            <a:ext cx="298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梯度投影法</a:t>
            </a:r>
          </a:p>
        </p:txBody>
      </p:sp>
    </p:spTree>
    <p:extLst>
      <p:ext uri="{BB962C8B-B14F-4D97-AF65-F5344CB8AC3E}">
        <p14:creationId xmlns:p14="http://schemas.microsoft.com/office/powerpoint/2010/main" val="3122195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3368B9B-C1F7-47E9-A3FD-94869060B7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8770241"/>
                  </p:ext>
                </p:extLst>
              </p:nvPr>
            </p:nvGraphicFramePr>
            <p:xfrm>
              <a:off x="1812925" y="1066165"/>
              <a:ext cx="8566150" cy="319881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566150">
                      <a:extLst>
                        <a:ext uri="{9D8B030D-6E8A-4147-A177-3AD203B41FA5}">
                          <a16:colId xmlns:a16="http://schemas.microsoft.com/office/drawing/2014/main" val="710254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8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</a:t>
                          </a:r>
                          <a:r>
                            <a:rPr lang="zh-CN" altLang="en-US" sz="1800" baseline="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zh-CN" altLang="en-US" sz="1800" dirty="0">
                              <a:solidFill>
                                <a:srgbClr val="FF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第二次迭代</a:t>
                          </a:r>
                          <a:r>
                            <a:rPr lang="zh-CN" altLang="en-US" sz="18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：取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(3/2,0)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endParaRPr lang="zh-CN" altLang="en-US" sz="18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82046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solidFill>
                                <a:schemeClr val="accent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1.</a:t>
                          </a:r>
                          <a:r>
                            <a:rPr lang="zh-CN" altLang="en-US" sz="1800" dirty="0">
                              <a:solidFill>
                                <a:schemeClr val="accent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确定搜索方向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190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zh-CN" altLang="en-US" sz="180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∇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(7,−6)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8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1,3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−3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−4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altLang="zh-CN" sz="18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altLang="zh-CN" sz="18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180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∇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(0,0)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8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zh-CN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∇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9/2</m:t>
                                        </m:r>
                                      </m:e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zh-CN" altLang="en-US" sz="18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故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(3/2,0)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18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为其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zh-CN" altLang="en-US" sz="18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点。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543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3368B9B-C1F7-47E9-A3FD-94869060B7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8770241"/>
                  </p:ext>
                </p:extLst>
              </p:nvPr>
            </p:nvGraphicFramePr>
            <p:xfrm>
              <a:off x="1812925" y="1066165"/>
              <a:ext cx="8566150" cy="319881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566150">
                      <a:extLst>
                        <a:ext uri="{9D8B030D-6E8A-4147-A177-3AD203B41FA5}">
                          <a16:colId xmlns:a16="http://schemas.microsoft.com/office/drawing/2014/main" val="71025428"/>
                        </a:ext>
                      </a:extLst>
                    </a:gridCol>
                  </a:tblGrid>
                  <a:tr h="37712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1" t="-8065" r="-284" b="-77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82046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solidFill>
                                <a:schemeClr val="accent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1.</a:t>
                          </a:r>
                          <a:r>
                            <a:rPr lang="zh-CN" altLang="en-US" sz="1800" dirty="0">
                              <a:solidFill>
                                <a:schemeClr val="accent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确定搜索方向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190131"/>
                      </a:ext>
                    </a:extLst>
                  </a:tr>
                  <a:tr h="24508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1" t="-31762" r="-284" b="-3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2543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1E4BC1D8-7797-4EDA-87E6-27D9C49CCE5B}"/>
              </a:ext>
            </a:extLst>
          </p:cNvPr>
          <p:cNvSpPr txBox="1"/>
          <p:nvPr/>
        </p:nvSpPr>
        <p:spPr>
          <a:xfrm>
            <a:off x="8931111" y="6199564"/>
            <a:ext cx="298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梯度投影法</a:t>
            </a:r>
          </a:p>
        </p:txBody>
      </p:sp>
    </p:spTree>
    <p:extLst>
      <p:ext uri="{BB962C8B-B14F-4D97-AF65-F5344CB8AC3E}">
        <p14:creationId xmlns:p14="http://schemas.microsoft.com/office/powerpoint/2010/main" val="922335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2CE47E-7665-4CCC-B121-AE6A9E74494E}"/>
              </a:ext>
            </a:extLst>
          </p:cNvPr>
          <p:cNvSpPr/>
          <p:nvPr/>
        </p:nvSpPr>
        <p:spPr>
          <a:xfrm>
            <a:off x="3531836" y="2644170"/>
            <a:ext cx="5128327" cy="156966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dirty="0">
                <a:ln w="12700" cmpd="sng">
                  <a:solidFill>
                    <a:schemeClr val="bg2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谢谢观赏</a:t>
            </a:r>
            <a:endParaRPr lang="zh-CN" altLang="en-US" sz="9600" b="1" cap="none" spc="0" dirty="0">
              <a:ln w="12700" cmpd="sng">
                <a:solidFill>
                  <a:schemeClr val="bg2"/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F3AB9D-DBA9-49AC-9D08-22F2B16809DC}"/>
              </a:ext>
            </a:extLst>
          </p:cNvPr>
          <p:cNvSpPr txBox="1"/>
          <p:nvPr/>
        </p:nvSpPr>
        <p:spPr>
          <a:xfrm>
            <a:off x="8931111" y="6199564"/>
            <a:ext cx="298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梯度投影法</a:t>
            </a:r>
          </a:p>
        </p:txBody>
      </p:sp>
    </p:spTree>
    <p:extLst>
      <p:ext uri="{BB962C8B-B14F-4D97-AF65-F5344CB8AC3E}">
        <p14:creationId xmlns:p14="http://schemas.microsoft.com/office/powerpoint/2010/main" val="425736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DB120F47-783C-4AB5-9B7E-CC778F4D2E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5109525"/>
                  </p:ext>
                </p:extLst>
              </p:nvPr>
            </p:nvGraphicFramePr>
            <p:xfrm>
              <a:off x="1757575" y="1059031"/>
              <a:ext cx="8676849" cy="1097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676849">
                      <a:extLst>
                        <a:ext uri="{9D8B030D-6E8A-4147-A177-3AD203B41FA5}">
                          <a16:colId xmlns:a16="http://schemas.microsoft.com/office/drawing/2014/main" val="14364656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投影矩阵定义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9471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矩阵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为投影矩阵，如果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𝑃𝑃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（投影矩阵一定是对称的，幂等的；反之同样成立）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72586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DB120F47-783C-4AB5-9B7E-CC778F4D2E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5109525"/>
                  </p:ext>
                </p:extLst>
              </p:nvPr>
            </p:nvGraphicFramePr>
            <p:xfrm>
              <a:off x="1757575" y="1059031"/>
              <a:ext cx="8676849" cy="1097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676849">
                      <a:extLst>
                        <a:ext uri="{9D8B030D-6E8A-4147-A177-3AD203B41FA5}">
                          <a16:colId xmlns:a16="http://schemas.microsoft.com/office/drawing/2014/main" val="143646563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投影矩阵定义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947184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0" t="-60345" r="-281" b="-155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7258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B6FF2E15-314E-428D-8D3D-B3CEEB20CE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7002465"/>
                  </p:ext>
                </p:extLst>
              </p:nvPr>
            </p:nvGraphicFramePr>
            <p:xfrm>
              <a:off x="1757575" y="2492473"/>
              <a:ext cx="8676850" cy="25908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676850">
                      <a:extLst>
                        <a:ext uri="{9D8B030D-6E8A-4147-A177-3AD203B41FA5}">
                          <a16:colId xmlns:a16="http://schemas.microsoft.com/office/drawing/2014/main" val="14328856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投影矩阵的性质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9749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设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矩阵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6523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）若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为投影矩阵，则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是半正定的；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0915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2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是投影矩阵，当且仅当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是投影矩阵，其中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阶单位阵；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7626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3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）设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是投影矩阵，令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，则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𝑃𝑥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与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⊥</m:t>
                                  </m:r>
                                </m:sup>
                              </m:sSup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𝑄𝑥</m:t>
                                  </m:r>
                                </m:e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为互相正交的线性子空间，并且任一点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可唯一地表示为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，其中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⊥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。</a:t>
                          </a:r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61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B6FF2E15-314E-428D-8D3D-B3CEEB20CE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7002465"/>
                  </p:ext>
                </p:extLst>
              </p:nvPr>
            </p:nvGraphicFramePr>
            <p:xfrm>
              <a:off x="1757575" y="2492473"/>
              <a:ext cx="8676850" cy="25908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676850">
                      <a:extLst>
                        <a:ext uri="{9D8B030D-6E8A-4147-A177-3AD203B41FA5}">
                          <a16:colId xmlns:a16="http://schemas.microsoft.com/office/drawing/2014/main" val="143288562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投影矩阵的性质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97494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0" t="-107692" r="-281" b="-4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652335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0" t="-207692" r="-281" b="-3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09152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0" t="-303030" r="-281" b="-27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7626990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0" t="-161212" r="-281" b="-96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2619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73D269D-E763-4FE2-9520-AF78ABD5BF06}"/>
              </a:ext>
            </a:extLst>
          </p:cNvPr>
          <p:cNvSpPr txBox="1"/>
          <p:nvPr/>
        </p:nvSpPr>
        <p:spPr>
          <a:xfrm>
            <a:off x="8931111" y="6199564"/>
            <a:ext cx="298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梯度投影法</a:t>
            </a:r>
          </a:p>
        </p:txBody>
      </p:sp>
    </p:spTree>
    <p:extLst>
      <p:ext uri="{BB962C8B-B14F-4D97-AF65-F5344CB8AC3E}">
        <p14:creationId xmlns:p14="http://schemas.microsoft.com/office/powerpoint/2010/main" val="28379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99C1FA62-5161-40CB-9977-CAD94163FA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6457692"/>
                  </p:ext>
                </p:extLst>
              </p:nvPr>
            </p:nvGraphicFramePr>
            <p:xfrm>
              <a:off x="1597319" y="937955"/>
              <a:ext cx="8997361" cy="198564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997361">
                      <a:extLst>
                        <a:ext uri="{9D8B030D-6E8A-4147-A177-3AD203B41FA5}">
                          <a16:colId xmlns:a16="http://schemas.microsoft.com/office/drawing/2014/main" val="1828854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定理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6325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设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为问题（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）的一个可行解，且使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b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0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000" b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，而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000" b="0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0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dirty="0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sz="2000" b="0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2000" b="0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dirty="0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sz="2000" b="0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，设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在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点可微，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满秩，则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0052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为投影矩阵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3468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2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）若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，则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是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点的一个改进的可行下降方向。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8968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99C1FA62-5161-40CB-9977-CAD94163FA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6457692"/>
                  </p:ext>
                </p:extLst>
              </p:nvPr>
            </p:nvGraphicFramePr>
            <p:xfrm>
              <a:off x="1597319" y="937955"/>
              <a:ext cx="8997361" cy="198564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997361">
                      <a:extLst>
                        <a:ext uri="{9D8B030D-6E8A-4147-A177-3AD203B41FA5}">
                          <a16:colId xmlns:a16="http://schemas.microsoft.com/office/drawing/2014/main" val="18288543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定理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6325557"/>
                      </a:ext>
                    </a:extLst>
                  </a:tr>
                  <a:tr h="7969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36" t="-53435" r="-339" b="-1122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00524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36" t="-304545" r="-339" b="-1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34686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36" t="-410769" r="-339" b="-2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89680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D1053B14-B138-4867-9D54-1D116A6B63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0319137"/>
                  </p:ext>
                </p:extLst>
              </p:nvPr>
            </p:nvGraphicFramePr>
            <p:xfrm>
              <a:off x="1597319" y="3429000"/>
              <a:ext cx="8997361" cy="1584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997361">
                      <a:extLst>
                        <a:ext uri="{9D8B030D-6E8A-4147-A177-3AD203B41FA5}">
                          <a16:colId xmlns:a16="http://schemas.microsoft.com/office/drawing/2014/main" val="1768540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证明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8166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）用投影矩阵的定义容易验证，只需证（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2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224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，因此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是改进方向。（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𝑃𝑃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</a:t>
                          </a:r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0845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𝑀𝑑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𝑀𝑃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，即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𝐸𝑑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，则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是可行方向。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4315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D1053B14-B138-4867-9D54-1D116A6B63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0319137"/>
                  </p:ext>
                </p:extLst>
              </p:nvPr>
            </p:nvGraphicFramePr>
            <p:xfrm>
              <a:off x="1597319" y="3429000"/>
              <a:ext cx="8997361" cy="1584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997361">
                      <a:extLst>
                        <a:ext uri="{9D8B030D-6E8A-4147-A177-3AD203B41FA5}">
                          <a16:colId xmlns:a16="http://schemas.microsoft.com/office/drawing/2014/main" val="176854098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证明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816666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）用投影矩阵的定义容易验证，只需证（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2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2247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36" t="-209231" r="-339" b="-1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084529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36" t="-309231" r="-339" b="-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4315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03E4E58-BB40-43FD-A74A-5B0AFC89E8F8}"/>
              </a:ext>
            </a:extLst>
          </p:cNvPr>
          <p:cNvSpPr txBox="1"/>
          <p:nvPr/>
        </p:nvSpPr>
        <p:spPr>
          <a:xfrm>
            <a:off x="8931111" y="6199564"/>
            <a:ext cx="298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梯度投影法</a:t>
            </a:r>
          </a:p>
        </p:txBody>
      </p:sp>
    </p:spTree>
    <p:extLst>
      <p:ext uri="{BB962C8B-B14F-4D97-AF65-F5344CB8AC3E}">
        <p14:creationId xmlns:p14="http://schemas.microsoft.com/office/powerpoint/2010/main" val="84741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FB46BBAF-03FD-40D8-94DA-11F8595CC7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2156957"/>
                  </p:ext>
                </p:extLst>
              </p:nvPr>
            </p:nvGraphicFramePr>
            <p:xfrm>
              <a:off x="1553066" y="927056"/>
              <a:ext cx="9085868" cy="424751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085868">
                      <a:extLst>
                        <a:ext uri="{9D8B030D-6E8A-4147-A177-3AD203B41FA5}">
                          <a16:colId xmlns:a16="http://schemas.microsoft.com/office/drawing/2014/main" val="28075863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重要定理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9600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设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是问题（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）的一个可行解，且使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b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0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000" b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，而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000" b="0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0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dirty="0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sz="2000" b="0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2000" b="0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dirty="0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sz="2000" b="0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，设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在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点可微，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满秩，令</a:t>
                          </a:r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𝑤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其中，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𝑢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对应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约束（起作用的不等式约束），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𝑣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对应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𝐸𝑥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等式约束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21259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设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58257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）若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，则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是一个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𝐾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𝑇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点；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9174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2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）若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，令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是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𝑢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的一个负分量，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𝑀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</a:rPr>
                                                <m:t>𝐴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，其中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是由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中去掉第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𝑗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行后得到的矩阵，令</a:t>
                          </a:r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CN" sz="2000" b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𝑑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endParaRPr lang="zh-CN" altLang="en-US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81829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则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𝑑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是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一个改进的可行方向。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155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FB46BBAF-03FD-40D8-94DA-11F8595CC7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2156957"/>
                  </p:ext>
                </p:extLst>
              </p:nvPr>
            </p:nvGraphicFramePr>
            <p:xfrm>
              <a:off x="1553066" y="927056"/>
              <a:ext cx="9085868" cy="424751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085868">
                      <a:extLst>
                        <a:ext uri="{9D8B030D-6E8A-4147-A177-3AD203B41FA5}">
                          <a16:colId xmlns:a16="http://schemas.microsoft.com/office/drawing/2014/main" val="280758631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重要定理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9600878"/>
                      </a:ext>
                    </a:extLst>
                  </a:tr>
                  <a:tr h="14065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7" t="-30303" r="-268" b="-180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21259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7" t="-463077" r="-268" b="-54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582575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7" t="-563077" r="-268" b="-44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17467"/>
                      </a:ext>
                    </a:extLst>
                  </a:tr>
                  <a:tr h="125603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7" t="-209223" r="-268" b="-393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81829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7" t="-980000" r="-268" b="-2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155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F102612C-A8F3-4C7F-84AE-AC1F6C0ACC52}"/>
              </a:ext>
            </a:extLst>
          </p:cNvPr>
          <p:cNvSpPr txBox="1"/>
          <p:nvPr/>
        </p:nvSpPr>
        <p:spPr>
          <a:xfrm>
            <a:off x="8931111" y="6199564"/>
            <a:ext cx="298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梯度投影法</a:t>
            </a:r>
          </a:p>
        </p:txBody>
      </p:sp>
    </p:spTree>
    <p:extLst>
      <p:ext uri="{BB962C8B-B14F-4D97-AF65-F5344CB8AC3E}">
        <p14:creationId xmlns:p14="http://schemas.microsoft.com/office/powerpoint/2010/main" val="343007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9FB8FAC2-89FB-4BB9-A923-CABC78CD4F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7238027"/>
                  </p:ext>
                </p:extLst>
              </p:nvPr>
            </p:nvGraphicFramePr>
            <p:xfrm>
              <a:off x="1684256" y="1191005"/>
              <a:ext cx="8823488" cy="391890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191892">
                      <a:extLst>
                        <a:ext uri="{9D8B030D-6E8A-4147-A177-3AD203B41FA5}">
                          <a16:colId xmlns:a16="http://schemas.microsoft.com/office/drawing/2014/main" val="306305007"/>
                        </a:ext>
                      </a:extLst>
                    </a:gridCol>
                    <a:gridCol w="631596">
                      <a:extLst>
                        <a:ext uri="{9D8B030D-6E8A-4147-A177-3AD203B41FA5}">
                          <a16:colId xmlns:a16="http://schemas.microsoft.com/office/drawing/2014/main" val="281420861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证明（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176397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）因为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𝑃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 即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𝑃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。</a:t>
                          </a:r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 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若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，则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𝐾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𝑇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点。</a:t>
                          </a:r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943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2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）首先证明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en-US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a:rPr lang="zh-CN" altLang="en-US" sz="200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（反证法）。假设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en-US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a:rPr lang="zh-CN" altLang="en-US" sz="200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=0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 令</a:t>
                          </a:r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 </a:t>
                          </a:r>
                          <a:r>
                            <a:rPr lang="en-US" altLang="zh-CN" sz="2000" baseline="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CN" sz="2000" b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，则</a:t>
                          </a:r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zh-CN" altLang="en-US" sz="20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zh-CN" altLang="en-US" sz="200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∇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acc>
                                  <m:accPr>
                                    <m:chr m:val="̂"/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𝑤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 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由于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𝑣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zh-CN" altLang="en-US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，于是由（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）可得</a:t>
                          </a:r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acc>
                                  <m:accPr>
                                    <m:chr m:val="̅"/>
                                    <m:ctrlPr>
                                      <a:rPr lang="zh-CN" altLang="en-US" sz="20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𝑤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 其中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的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𝑗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行，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zh-CN" altLang="en-US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𝑤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𝑤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去掉第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𝑗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个分量。将（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2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）和（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3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）式相减可得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zh-CN" altLang="en-US" sz="200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=0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，上式与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𝑀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满秩矛盾。</a:t>
                          </a:r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endParaRPr lang="en-US" altLang="zh-CN" sz="28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en-US" altLang="zh-CN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altLang="zh-CN" sz="24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en-US" altLang="zh-CN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33807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9FB8FAC2-89FB-4BB9-A923-CABC78CD4F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7238027"/>
                  </p:ext>
                </p:extLst>
              </p:nvPr>
            </p:nvGraphicFramePr>
            <p:xfrm>
              <a:off x="1684256" y="1191005"/>
              <a:ext cx="8823488" cy="391890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191892">
                      <a:extLst>
                        <a:ext uri="{9D8B030D-6E8A-4147-A177-3AD203B41FA5}">
                          <a16:colId xmlns:a16="http://schemas.microsoft.com/office/drawing/2014/main" val="306305007"/>
                        </a:ext>
                      </a:extLst>
                    </a:gridCol>
                    <a:gridCol w="631596">
                      <a:extLst>
                        <a:ext uri="{9D8B030D-6E8A-4147-A177-3AD203B41FA5}">
                          <a16:colId xmlns:a16="http://schemas.microsoft.com/office/drawing/2014/main" val="2814208611"/>
                        </a:ext>
                      </a:extLst>
                    </a:gridCol>
                  </a:tblGrid>
                  <a:tr h="396240">
                    <a:tc gridSpan="2"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证明（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176397"/>
                      </a:ext>
                    </a:extLst>
                  </a:tr>
                  <a:tr h="1026351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9" t="-41420" r="-276" b="-2485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9435012"/>
                      </a:ext>
                    </a:extLst>
                  </a:tr>
                  <a:tr h="249631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4" t="-58293" r="-803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endParaRPr lang="en-US" altLang="zh-CN" sz="28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en-US" altLang="zh-CN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altLang="zh-CN" sz="24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en-US" altLang="zh-CN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33807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8F82BECA-B843-40EE-8F98-1896742472A3}"/>
              </a:ext>
            </a:extLst>
          </p:cNvPr>
          <p:cNvSpPr txBox="1"/>
          <p:nvPr/>
        </p:nvSpPr>
        <p:spPr>
          <a:xfrm>
            <a:off x="8931111" y="6199564"/>
            <a:ext cx="298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梯度投影法</a:t>
            </a:r>
          </a:p>
        </p:txBody>
      </p:sp>
    </p:spTree>
    <p:extLst>
      <p:ext uri="{BB962C8B-B14F-4D97-AF65-F5344CB8AC3E}">
        <p14:creationId xmlns:p14="http://schemas.microsoft.com/office/powerpoint/2010/main" val="374810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546656B3-4C5F-44B9-A8D9-AE62B893B7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0869290"/>
                  </p:ext>
                </p:extLst>
              </p:nvPr>
            </p:nvGraphicFramePr>
            <p:xfrm>
              <a:off x="2032000" y="1347247"/>
              <a:ext cx="8128000" cy="317290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291109">
                      <a:extLst>
                        <a:ext uri="{9D8B030D-6E8A-4147-A177-3AD203B41FA5}">
                          <a16:colId xmlns:a16="http://schemas.microsoft.com/office/drawing/2014/main" val="3247841651"/>
                        </a:ext>
                      </a:extLst>
                    </a:gridCol>
                    <a:gridCol w="836891">
                      <a:extLst>
                        <a:ext uri="{9D8B030D-6E8A-4147-A177-3AD203B41FA5}">
                          <a16:colId xmlns:a16="http://schemas.microsoft.com/office/drawing/2014/main" val="1505810857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证明（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5449999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）易知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en-US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𝑃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为投影矩阵，则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=−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为改进方向，且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962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  <a:ea typeface="楷体" panose="02010609060101010101" pitchFamily="49" charset="-122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  <a:ea typeface="楷体" panose="02010609060101010101" pitchFamily="49" charset="-122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acc>
                                <m:acc>
                                  <m:accPr>
                                    <m:chr m:val="̂"/>
                                    <m:ctrlPr>
                                      <a:rPr lang="zh-CN" altLang="en-US" sz="20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775339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      要证明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是一个可行方向，只需证明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𝑑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oMath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1268390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      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用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zh-CN" altLang="en-US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𝑃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乘以（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）式两端，并注意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en-US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𝑃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，可得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66243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𝑗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zh-CN" altLang="en-US" sz="20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𝑗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zh-CN" altLang="en-US" sz="20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𝑃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zh-CN" sz="20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̅"/>
                                        <m:ctrlPr>
                                          <a:rPr lang="zh-CN" altLang="en-US" sz="200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𝑑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𝑗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zh-CN" altLang="en-US" sz="20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𝑃</m:t>
                                    </m:r>
                                  </m:e>
                                </m:acc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28307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      由投影矩阵的性质可得，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en-US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𝑃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半正定，因此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𝑑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oMath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63243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546656B3-4C5F-44B9-A8D9-AE62B893B7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0869290"/>
                  </p:ext>
                </p:extLst>
              </p:nvPr>
            </p:nvGraphicFramePr>
            <p:xfrm>
              <a:off x="2032000" y="1347247"/>
              <a:ext cx="8128000" cy="317290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291109">
                      <a:extLst>
                        <a:ext uri="{9D8B030D-6E8A-4147-A177-3AD203B41FA5}">
                          <a16:colId xmlns:a16="http://schemas.microsoft.com/office/drawing/2014/main" val="3247841651"/>
                        </a:ext>
                      </a:extLst>
                    </a:gridCol>
                    <a:gridCol w="836891">
                      <a:extLst>
                        <a:ext uri="{9D8B030D-6E8A-4147-A177-3AD203B41FA5}">
                          <a16:colId xmlns:a16="http://schemas.microsoft.com/office/drawing/2014/main" val="1505810857"/>
                        </a:ext>
                      </a:extLst>
                    </a:gridCol>
                  </a:tblGrid>
                  <a:tr h="396240">
                    <a:tc gridSpan="2"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证明（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5449999"/>
                      </a:ext>
                    </a:extLst>
                  </a:tr>
                  <a:tr h="404495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5" t="-109091" r="-300" b="-60606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962894"/>
                      </a:ext>
                    </a:extLst>
                  </a:tr>
                  <a:tr h="65220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4" t="-127778" r="-11779" b="-27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7753391"/>
                      </a:ext>
                    </a:extLst>
                  </a:tr>
                  <a:tr h="420688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5" t="-356522" r="-300" b="-32318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1268390"/>
                      </a:ext>
                    </a:extLst>
                  </a:tr>
                  <a:tr h="435991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5" t="-443662" r="-300" b="-21408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6624365"/>
                      </a:ext>
                    </a:extLst>
                  </a:tr>
                  <a:tr h="4425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4" t="-528767" r="-11779" b="-108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283073"/>
                      </a:ext>
                    </a:extLst>
                  </a:tr>
                  <a:tr h="420688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5" t="-665217" r="-300" b="-1449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63243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476F8BD-B992-466B-90E8-065BCAF681FE}"/>
              </a:ext>
            </a:extLst>
          </p:cNvPr>
          <p:cNvSpPr txBox="1"/>
          <p:nvPr/>
        </p:nvSpPr>
        <p:spPr>
          <a:xfrm>
            <a:off x="8931111" y="6199564"/>
            <a:ext cx="298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梯度投影法</a:t>
            </a:r>
          </a:p>
        </p:txBody>
      </p:sp>
    </p:spTree>
    <p:extLst>
      <p:ext uri="{BB962C8B-B14F-4D97-AF65-F5344CB8AC3E}">
        <p14:creationId xmlns:p14="http://schemas.microsoft.com/office/powerpoint/2010/main" val="174308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8C6A1D08-2B66-4FFD-AFF6-00F9BB4069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6395003"/>
                  </p:ext>
                </p:extLst>
              </p:nvPr>
            </p:nvGraphicFramePr>
            <p:xfrm>
              <a:off x="919163" y="1816004"/>
              <a:ext cx="10353674" cy="191154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353674">
                      <a:extLst>
                        <a:ext uri="{9D8B030D-6E8A-4147-A177-3AD203B41FA5}">
                          <a16:colId xmlns:a16="http://schemas.microsoft.com/office/drawing/2014/main" val="3382042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在问题（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）中，设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990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eqArr>
                                        <m:eqArr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  <a:ea typeface="楷体" panose="02010609060101010101" pitchFamily="49" charset="-122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  <a:ea typeface="楷体" panose="02010609060101010101" pitchFamily="49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  <a:ea typeface="楷体" panose="02010609060101010101" pitchFamily="49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0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zh-CN" altLang="en-US" sz="200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eqAr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eqArr>
                                        <m:eqArr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  <a:ea typeface="楷体" panose="02010609060101010101" pitchFamily="49" charset="-122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  <a:ea typeface="楷体" panose="02010609060101010101" pitchFamily="49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  <a:ea typeface="楷体" panose="02010609060101010101" pitchFamily="49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  <a:ea typeface="楷体" panose="02010609060101010101" pitchFamily="49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0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+2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zh-CN" altLang="en-US" sz="200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eqAr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eqArr>
                                        <m:eqArrPr>
                                          <m:ctrlPr>
                                            <a:rPr lang="en-US" altLang="zh-CN" sz="2000" b="0" i="1" dirty="0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000" b="0" i="1" dirty="0" smtClean="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000" b="0" i="1" dirty="0" smtClean="0">
                                                      <a:latin typeface="Cambria Math" panose="02040503050406030204" pitchFamily="18" charset="0"/>
                                                      <a:ea typeface="楷体" panose="02010609060101010101" pitchFamily="49" charset="-122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b="0" i="1" dirty="0" smtClean="0">
                                                      <a:latin typeface="Cambria Math" panose="02040503050406030204" pitchFamily="18" charset="0"/>
                                                      <a:ea typeface="楷体" panose="02010609060101010101" pitchFamily="49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b="0" i="1" dirty="0" smtClean="0">
                                                      <a:latin typeface="Cambria Math" panose="02040503050406030204" pitchFamily="18" charset="0"/>
                                                      <a:ea typeface="楷体" panose="02010609060101010101" pitchFamily="49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altLang="zh-CN" sz="2000" b="0" i="1" dirty="0" smtClean="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0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zh-CN" altLang="en-US" sz="200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eqAr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sz="2000" b="0" i="1" dirty="0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b="0" i="1" dirty="0" smtClean="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b="0" i="1" dirty="0" smtClean="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b="0" i="1" dirty="0" smtClean="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n-US" altLang="zh-CN" sz="2000" b="0" i="1" dirty="0" smtClean="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zh-CN" sz="2000" b="0" i="1" dirty="0" smtClean="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altLang="zh-CN" sz="2000" b="0" i="1" dirty="0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1662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称为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点的指标集，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表示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以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为行所组成的矩阵。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68552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8C6A1D08-2B66-4FFD-AFF6-00F9BB4069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6395003"/>
                  </p:ext>
                </p:extLst>
              </p:nvPr>
            </p:nvGraphicFramePr>
            <p:xfrm>
              <a:off x="919163" y="1816004"/>
              <a:ext cx="10353674" cy="191154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353674">
                      <a:extLst>
                        <a:ext uri="{9D8B030D-6E8A-4147-A177-3AD203B41FA5}">
                          <a16:colId xmlns:a16="http://schemas.microsoft.com/office/drawing/2014/main" val="33820422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在问题（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）中，设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990404"/>
                      </a:ext>
                    </a:extLst>
                  </a:tr>
                  <a:tr h="10727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9" t="-40678" r="-235" b="-468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662537"/>
                      </a:ext>
                    </a:extLst>
                  </a:tr>
                  <a:tr h="4425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9" t="-341096" r="-235" b="-136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68552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6B211A84-1599-4C2C-AF25-62942B3FA95B}"/>
              </a:ext>
            </a:extLst>
          </p:cNvPr>
          <p:cNvSpPr txBox="1"/>
          <p:nvPr/>
        </p:nvSpPr>
        <p:spPr>
          <a:xfrm>
            <a:off x="8931111" y="6199564"/>
            <a:ext cx="298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梯度投影法</a:t>
            </a:r>
          </a:p>
        </p:txBody>
      </p:sp>
    </p:spTree>
    <p:extLst>
      <p:ext uri="{BB962C8B-B14F-4D97-AF65-F5344CB8AC3E}">
        <p14:creationId xmlns:p14="http://schemas.microsoft.com/office/powerpoint/2010/main" val="299937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57223252-E443-4B43-8D04-D6F5B0E06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1627696"/>
                  </p:ext>
                </p:extLst>
              </p:nvPr>
            </p:nvGraphicFramePr>
            <p:xfrm>
              <a:off x="1430337" y="891116"/>
              <a:ext cx="9331326" cy="43419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331326">
                      <a:extLst>
                        <a:ext uri="{9D8B030D-6E8A-4147-A177-3AD203B41FA5}">
                          <a16:colId xmlns:a16="http://schemas.microsoft.com/office/drawing/2014/main" val="23999693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计算步骤</a:t>
                          </a:r>
                          <a:r>
                            <a:rPr lang="zh-CN" alt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（首先要化成标准型）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3110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𝑆𝑇𝐸𝑃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：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选取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为（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）的一个可行解，给定计算精度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&gt;0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，令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oMath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1072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𝑆𝑇𝐸𝑃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：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计算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zh-CN" altLang="en-US" sz="200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∇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0" i="1" dirty="0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dirty="0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:endParaRPr lang="en-US" altLang="zh-CN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            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若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∇</m:t>
                                  </m:r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0" i="1" dirty="0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dirty="0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000" b="0" i="1" dirty="0" smtClean="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b="0" i="1" dirty="0" smtClean="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，则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为近似的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𝐾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𝑇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点，计算结束。否则，</a:t>
                          </a:r>
                          <a:endParaRPr lang="en-US" altLang="zh-CN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          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）若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（空集），令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oMath>
                          </a14:m>
                          <a:endParaRPr lang="en-US" altLang="zh-CN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          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）若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（空集），令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en-US" altLang="zh-CN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7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𝑆𝑇𝐸𝑃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：若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≠0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，令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𝑆𝑇𝐸𝑃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；</a:t>
                          </a:r>
                          <a:endParaRPr lang="en-US" altLang="zh-CN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            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若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，令</a:t>
                          </a:r>
                          <a:endParaRPr lang="en-US" altLang="zh-CN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𝑤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b="0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CN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          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）若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≥0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，则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点，计算结束；</a:t>
                          </a:r>
                          <a:endParaRPr lang="en-US" altLang="zh-CN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          （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）若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有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某个分量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&lt;0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，令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是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中去掉与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对应的第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行而得到的</a:t>
                          </a:r>
                          <a:endParaRPr lang="en-US" altLang="zh-CN" sz="20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                    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矩阵。令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CN" sz="2000" b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𝑆𝑇𝐸𝑃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oMath>
                          </a14:m>
                          <a:endParaRPr lang="zh-CN" altLang="en-US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78699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57223252-E443-4B43-8D04-D6F5B0E06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1627696"/>
                  </p:ext>
                </p:extLst>
              </p:nvPr>
            </p:nvGraphicFramePr>
            <p:xfrm>
              <a:off x="1430337" y="891116"/>
              <a:ext cx="9331326" cy="43419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331326">
                      <a:extLst>
                        <a:ext uri="{9D8B030D-6E8A-4147-A177-3AD203B41FA5}">
                          <a16:colId xmlns:a16="http://schemas.microsoft.com/office/drawing/2014/main" val="239996931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计算步骤</a:t>
                          </a:r>
                          <a:r>
                            <a:rPr lang="zh-CN" alt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（首先要化成标准型）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3110934"/>
                      </a:ext>
                    </a:extLst>
                  </a:tr>
                  <a:tr h="4089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5" t="-107463" r="-261" b="-8835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072347"/>
                      </a:ext>
                    </a:extLst>
                  </a:tr>
                  <a:tr h="1402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5" t="-60435" r="-261" b="-15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77928"/>
                      </a:ext>
                    </a:extLst>
                  </a:tr>
                  <a:tr h="21346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5" t="-105128" r="-261" b="-31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78699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C3BAAED5-B27F-4CE2-9852-CD4DADA4F72D}"/>
              </a:ext>
            </a:extLst>
          </p:cNvPr>
          <p:cNvSpPr txBox="1"/>
          <p:nvPr/>
        </p:nvSpPr>
        <p:spPr>
          <a:xfrm>
            <a:off x="8931111" y="6199564"/>
            <a:ext cx="298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梯度投影法</a:t>
            </a:r>
          </a:p>
        </p:txBody>
      </p:sp>
    </p:spTree>
    <p:extLst>
      <p:ext uri="{BB962C8B-B14F-4D97-AF65-F5344CB8AC3E}">
        <p14:creationId xmlns:p14="http://schemas.microsoft.com/office/powerpoint/2010/main" val="268881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2248</Words>
  <Application>Microsoft Office PowerPoint</Application>
  <PresentationFormat>宽屏</PresentationFormat>
  <Paragraphs>216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楷体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2875804937@qq.com</dc:creator>
  <cp:lastModifiedBy>2875804937@qq.com</cp:lastModifiedBy>
  <cp:revision>6</cp:revision>
  <dcterms:created xsi:type="dcterms:W3CDTF">2021-11-13T05:26:40Z</dcterms:created>
  <dcterms:modified xsi:type="dcterms:W3CDTF">2021-11-26T09:40:39Z</dcterms:modified>
</cp:coreProperties>
</file>