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93" r:id="rId2"/>
    <p:sldId id="294" r:id="rId3"/>
    <p:sldId id="256" r:id="rId4"/>
    <p:sldId id="257" r:id="rId5"/>
    <p:sldId id="285" r:id="rId6"/>
    <p:sldId id="258" r:id="rId7"/>
    <p:sldId id="259" r:id="rId8"/>
    <p:sldId id="260" r:id="rId9"/>
    <p:sldId id="261" r:id="rId10"/>
    <p:sldId id="262" r:id="rId11"/>
    <p:sldId id="296" r:id="rId12"/>
    <p:sldId id="264" r:id="rId13"/>
    <p:sldId id="265" r:id="rId14"/>
    <p:sldId id="266" r:id="rId15"/>
    <p:sldId id="267" r:id="rId16"/>
    <p:sldId id="268" r:id="rId17"/>
    <p:sldId id="282" r:id="rId18"/>
    <p:sldId id="283" r:id="rId19"/>
    <p:sldId id="284" r:id="rId20"/>
    <p:sldId id="299" r:id="rId21"/>
    <p:sldId id="297" r:id="rId22"/>
    <p:sldId id="269" r:id="rId23"/>
    <p:sldId id="270" r:id="rId24"/>
    <p:sldId id="271" r:id="rId25"/>
    <p:sldId id="286" r:id="rId26"/>
    <p:sldId id="273" r:id="rId27"/>
    <p:sldId id="275" r:id="rId28"/>
    <p:sldId id="298" r:id="rId29"/>
    <p:sldId id="276" r:id="rId30"/>
    <p:sldId id="277" r:id="rId31"/>
    <p:sldId id="278" r:id="rId32"/>
    <p:sldId id="279" r:id="rId33"/>
    <p:sldId id="280" r:id="rId34"/>
    <p:sldId id="281" r:id="rId35"/>
    <p:sldId id="287" r:id="rId36"/>
    <p:sldId id="288" r:id="rId37"/>
    <p:sldId id="290" r:id="rId38"/>
    <p:sldId id="289" r:id="rId39"/>
    <p:sldId id="291" r:id="rId40"/>
    <p:sldId id="317" r:id="rId41"/>
    <p:sldId id="300" r:id="rId42"/>
    <p:sldId id="301" r:id="rId43"/>
    <p:sldId id="302" r:id="rId44"/>
    <p:sldId id="304" r:id="rId45"/>
    <p:sldId id="303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292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91A2F050-A066-4111-99EA-4989ACB68069}">
          <p14:sldIdLst>
            <p14:sldId id="293"/>
            <p14:sldId id="294"/>
          </p14:sldIdLst>
        </p14:section>
        <p14:section name="单纯形法的基本思想、基本解" id="{9455FAF7-9A1C-404A-B095-9994F551D908}">
          <p14:sldIdLst>
            <p14:sldId id="256"/>
            <p14:sldId id="257"/>
            <p14:sldId id="285"/>
            <p14:sldId id="258"/>
            <p14:sldId id="259"/>
            <p14:sldId id="260"/>
            <p14:sldId id="261"/>
            <p14:sldId id="262"/>
          </p14:sldIdLst>
        </p14:section>
        <p14:section name="目录节" id="{F5CA6AD1-39D8-46D7-91AC-532B73BADC17}">
          <p14:sldIdLst>
            <p14:sldId id="296"/>
          </p14:sldIdLst>
        </p14:section>
        <p14:section name="基本可行解的转换" id="{2C50A070-FC63-4ED0-B4BF-C804EA3B031B}">
          <p14:sldIdLst>
            <p14:sldId id="264"/>
            <p14:sldId id="265"/>
            <p14:sldId id="266"/>
            <p14:sldId id="267"/>
            <p14:sldId id="268"/>
          </p14:sldIdLst>
        </p14:section>
        <p14:section name="单纯形法的矩阵形式" id="{DB5C49C3-F927-4CEA-9D0E-6B40A9381BC4}">
          <p14:sldIdLst>
            <p14:sldId id="282"/>
            <p14:sldId id="283"/>
            <p14:sldId id="284"/>
            <p14:sldId id="299"/>
          </p14:sldIdLst>
        </p14:section>
        <p14:section name="目录" id="{F6DC9255-FC62-498C-8D78-85F87D86BE71}">
          <p14:sldIdLst>
            <p14:sldId id="297"/>
          </p14:sldIdLst>
        </p14:section>
        <p14:section name="最优基本可行解的确定" id="{92701CBE-7F8E-4037-9B67-28411727FC23}">
          <p14:sldIdLst>
            <p14:sldId id="269"/>
            <p14:sldId id="270"/>
            <p14:sldId id="271"/>
            <p14:sldId id="286"/>
            <p14:sldId id="273"/>
            <p14:sldId id="275"/>
          </p14:sldIdLst>
        </p14:section>
        <p14:section name="目录" id="{C6D7391D-2BBA-48E1-AA05-7EEE1D8654BF}">
          <p14:sldIdLst>
            <p14:sldId id="298"/>
          </p14:sldIdLst>
        </p14:section>
        <p14:section name="例题" id="{0517846C-D3A9-452C-8E4F-921B530B0249}">
          <p14:sldIdLst>
            <p14:sldId id="276"/>
            <p14:sldId id="277"/>
            <p14:sldId id="278"/>
            <p14:sldId id="279"/>
            <p14:sldId id="280"/>
            <p14:sldId id="281"/>
            <p14:sldId id="287"/>
            <p14:sldId id="288"/>
            <p14:sldId id="290"/>
            <p14:sldId id="289"/>
            <p14:sldId id="291"/>
          </p14:sldIdLst>
        </p14:section>
        <p14:section name="目录" id="{97A5EAAF-B0C1-4FBC-AE70-E837B30FDB80}">
          <p14:sldIdLst>
            <p14:sldId id="317"/>
          </p14:sldIdLst>
        </p14:section>
        <p14:section name="习题" id="{1D0F8B2E-60B4-42A9-B937-7C7198AFA7BF}">
          <p14:sldIdLst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875804937@qq.com" initials="2" lastIdx="1" clrIdx="0">
    <p:extLst>
      <p:ext uri="{19B8F6BF-5375-455C-9EA6-DF929625EA0E}">
        <p15:presenceInfo xmlns:p15="http://schemas.microsoft.com/office/powerpoint/2012/main" userId="7383ed7427aec1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F1F9-17C0-49E5-A111-BEAA05E23C65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E5FC9-A04F-4FCA-8E7A-CDBEF9A0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第二次迭代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E5FC9-A04F-4FCA-8E7A-CDBEF9A082E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5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第三次迭代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E5FC9-A04F-4FCA-8E7A-CDBEF9A082E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5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94FA-8E10-476A-9DF5-828696D64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C5ADB-2AD7-42E6-854C-2111DAD0B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44265-8B1C-47F0-80DF-83334183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7FD-924D-475F-A753-609275055DC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899DE-00BE-48F4-BD5A-F0A754AD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73EB7-C644-4228-9233-E03E0ED9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70D-EA09-4C34-9541-9601C4F4B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B7F3-C9D2-4548-BED7-6834421A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A5B958-0006-4751-A79B-3F54C92C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868E3-4887-433F-B24F-38AA92E0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7FD-924D-475F-A753-609275055DC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6F749-3C00-4A9D-B677-3312A0B7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807EC-527B-41BB-9E61-6CD3565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70D-EA09-4C34-9541-9601C4F4B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2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C5D5E9-B3CA-4CD3-ACD8-A190B0F59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462A5-B226-4E88-9346-587C1273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0F606-C596-47B2-8884-6FD02CCE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7FD-924D-475F-A753-609275055DC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C4265-6EB3-4BEA-BECB-2F71AF66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3964F-E12E-44D9-8697-1AA8F9E2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70D-EA09-4C34-9541-9601C4F4B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8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37818-57A6-4F6C-A44A-89068FC9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4A269-FDE2-4E11-9DAB-89BF4A6D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79929-B20E-457C-9025-BFF724C7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7FD-924D-475F-A753-609275055DC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F5B54-0477-4006-8E2E-46A72A61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DEEB0-1998-4680-B447-88880BA8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70D-EA09-4C34-9541-9601C4F4B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5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BE49B-E634-4887-994E-399CD33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63086-20C3-427F-A0D1-7399B6C5F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6411F-5081-4404-9331-5429EBC3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7FD-924D-475F-A753-609275055DC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1F92D-D1A0-41B3-AF8D-F85209BC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62D30-7BEB-4447-81A0-C669AF7C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70D-EA09-4C34-9541-9601C4F4B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3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F9CAC-2334-406A-A8B4-AA3CCCF5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C9BB2-032B-4745-94DE-1F68FBBAB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5A9ACB-E75C-41BB-A859-1C92B77C5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CDF7D-534A-404C-87B2-88FB1519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7FD-924D-475F-A753-609275055DC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8EB72-9D8F-43FE-9EF0-CAAA4F27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EA78B-EA06-4CF8-9079-06AE2845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70D-EA09-4C34-9541-9601C4F4B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210DD-48A4-4607-BBF0-445EF76E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B2BA6-7757-42F5-B896-D64E30E1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A0FDD-25C2-49F1-BB33-B49D7AF20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45E8DE-4611-4D92-8851-09A86EB7A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035D0A-4936-427B-9F45-9758BF164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A149F6-2F57-4B3F-9E64-0CE918DE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7FD-924D-475F-A753-609275055DC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C0AF8C-EB97-4DC7-AE06-7A1AE79D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6D13F0-6B45-4A41-AC88-1973EED6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70D-EA09-4C34-9541-9601C4F4B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8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82E22-A3D2-4D64-B3EA-5E302E92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76F139-0F8F-4C1B-9643-91890732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7FD-924D-475F-A753-609275055DC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8F9B67-C828-4D16-B9EE-50E860BB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6665F-3EA5-44B3-8C68-CA581862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70D-EA09-4C34-9541-9601C4F4B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9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06F403-4A27-4C45-80A3-451CBC0B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7FD-924D-475F-A753-609275055DC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7FA2F-50B3-4CB7-B4D2-8077CCB5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BA06C-455B-4C67-AD28-7BFC7502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70D-EA09-4C34-9541-9601C4F4B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2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1C53-6AF1-42F9-B553-2D6EC9E8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AB968-76DB-452E-A659-5A97D20E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BE711-1153-4093-BEFF-74A43D665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D3170-938D-40E5-B52F-C56CFE9F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7FD-924D-475F-A753-609275055DC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A10FF-30A4-41F8-B4DD-34389F2F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9C457-85D3-491F-87AA-08E75B59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70D-EA09-4C34-9541-9601C4F4B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1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F000-C3EC-4489-9AE3-A5A88A87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665D01-DA30-455F-ABA9-E3255D548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0D8A1-3382-4262-B441-13996BFB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48DA1-89B9-4950-837F-5A8ACF06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7FD-924D-475F-A753-609275055DC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70850-7744-4C90-B673-F8E504FE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DA9A0-817C-44A5-8415-FB6F3A07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70D-EA09-4C34-9541-9601C4F4B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8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03A9B6-247E-4256-AFA1-9B324997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A8178-434D-4B66-9351-60A967603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FC76B-8D95-4F32-A657-091F7568E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417FD-924D-475F-A753-609275055DC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B239-AEB9-471C-9CDE-D1C7FCF11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A2E8F-283D-4B3C-96F0-2EF2287F8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E70D-EA09-4C34-9541-9601C4F4B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85B3F1-E757-42F8-ACF8-9D8B122BD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069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最优化第四讲</a:t>
            </a:r>
            <a:endParaRPr lang="en-US" altLang="zh-CN" sz="6000" b="1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45BDFD-7708-4D76-94CF-40069CD1EACD}"/>
              </a:ext>
            </a:extLst>
          </p:cNvPr>
          <p:cNvSpPr txBox="1"/>
          <p:nvPr/>
        </p:nvSpPr>
        <p:spPr>
          <a:xfrm>
            <a:off x="9125148" y="4041742"/>
            <a:ext cx="2366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成员：但莹莹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李红伟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刘静薇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罗鹏程</a:t>
            </a:r>
          </a:p>
        </p:txBody>
      </p:sp>
    </p:spTree>
    <p:extLst>
      <p:ext uri="{BB962C8B-B14F-4D97-AF65-F5344CB8AC3E}">
        <p14:creationId xmlns:p14="http://schemas.microsoft.com/office/powerpoint/2010/main" val="197606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9021A66B-7188-4AD9-BFBD-034EDB425A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8025326"/>
                  </p:ext>
                </p:extLst>
              </p:nvPr>
            </p:nvGraphicFramePr>
            <p:xfrm>
              <a:off x="1010239" y="1283049"/>
              <a:ext cx="10171521" cy="45880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171521">
                      <a:extLst>
                        <a:ext uri="{9D8B030D-6E8A-4147-A177-3AD203B41FA5}">
                          <a16:colId xmlns:a16="http://schemas.microsoft.com/office/drawing/2014/main" val="40550303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当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  <m:r>
                                <a:rPr lang="en-US" altLang="zh-CN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0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时</m:t>
                              </m:r>
                            </m:oMath>
                          </a14:m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，有</a:t>
                          </a:r>
                          <a:endParaRPr lang="en-US" altLang="zh-CN" sz="20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lnSpc>
                              <a:spcPct val="12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=1,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𝑖𝑞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0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的一组新基。</a:t>
                          </a:r>
                          <a:endParaRPr lang="en-US" altLang="zh-CN" sz="20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393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此时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=1,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𝑖𝑞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𝑝𝑞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𝑖𝑞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这样就得到了另外一个基本解。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920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9021A66B-7188-4AD9-BFBD-034EDB425A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8025326"/>
                  </p:ext>
                </p:extLst>
              </p:nvPr>
            </p:nvGraphicFramePr>
            <p:xfrm>
              <a:off x="1010239" y="1283049"/>
              <a:ext cx="10171521" cy="459670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171521">
                      <a:extLst>
                        <a:ext uri="{9D8B030D-6E8A-4147-A177-3AD203B41FA5}">
                          <a16:colId xmlns:a16="http://schemas.microsoft.com/office/drawing/2014/main" val="4055030358"/>
                        </a:ext>
                      </a:extLst>
                    </a:gridCol>
                  </a:tblGrid>
                  <a:tr h="20493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" t="-297" r="-240" b="-129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0393497"/>
                      </a:ext>
                    </a:extLst>
                  </a:tr>
                  <a:tr h="25473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" t="-80861" r="-240" b="-43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92013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515C915-086F-40B6-9DC1-470002886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01522"/>
              </p:ext>
            </p:extLst>
          </p:nvPr>
        </p:nvGraphicFramePr>
        <p:xfrm>
          <a:off x="306895" y="238900"/>
          <a:ext cx="204037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379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向量角度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01002DC-3E42-4EA0-87F2-677E0BAF4EA2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28477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D82A-0408-4883-BD45-4DBE8767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86" y="367645"/>
            <a:ext cx="4694548" cy="132304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Part2</a:t>
            </a:r>
            <a:endParaRPr lang="zh-CN" altLang="en-US" sz="5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18733-B459-4CE1-88C2-DD11D15C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86" y="1944663"/>
            <a:ext cx="5704002" cy="296867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基本可行解的转换</a:t>
            </a:r>
            <a:endParaRPr lang="en-US" altLang="zh-CN" sz="40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离基矢量的确定</a:t>
            </a:r>
            <a:endParaRPr lang="en-US" altLang="zh-CN" sz="40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单纯形法的矩阵形式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E4BD60-8103-4FA2-BFFD-4B8CE0E3EA59}"/>
              </a:ext>
            </a:extLst>
          </p:cNvPr>
          <p:cNvSpPr txBox="1"/>
          <p:nvPr/>
        </p:nvSpPr>
        <p:spPr>
          <a:xfrm>
            <a:off x="8550111" y="6174557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256141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1BA48F-F712-48BF-920F-F58BF2769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24772"/>
              </p:ext>
            </p:extLst>
          </p:nvPr>
        </p:nvGraphicFramePr>
        <p:xfrm>
          <a:off x="306895" y="238900"/>
          <a:ext cx="372777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77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基本可行解的转换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9B3E2AC8-F0C2-4EEA-985A-E11F1F0A00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913720"/>
                  </p:ext>
                </p:extLst>
              </p:nvPr>
            </p:nvGraphicFramePr>
            <p:xfrm>
              <a:off x="1501742" y="1463040"/>
              <a:ext cx="9188516" cy="39319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188516">
                      <a:extLst>
                        <a:ext uri="{9D8B030D-6E8A-4147-A177-3AD203B41FA5}">
                          <a16:colId xmlns:a16="http://schemas.microsoft.com/office/drawing/2014/main" val="35453514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一般来说，基本解经过转换之后，可行性不再保持。但是只要按照某种规则来确定离基矢量，即按照某种规则来确定哪个基本变量变为非基本变量，就可以使可行性得到保持，从而我们可以从一个基本可行解转换到另一个基本可行解。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559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非退化假定</a:t>
                          </a:r>
                          <a:endParaRPr lang="en-US" altLang="zh-CN" sz="2400" b="0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1492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在以下讨论中，我们总是假定：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的每一个基本可行解都是非退化的基本可行解。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这个假定贯穿整个单纯形法的推导过程中，但是这个假定仅仅是为了方便而提出的，所有的推导论证都可以推广到退化的情况。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11734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9B3E2AC8-F0C2-4EEA-985A-E11F1F0A00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913720"/>
                  </p:ext>
                </p:extLst>
              </p:nvPr>
            </p:nvGraphicFramePr>
            <p:xfrm>
              <a:off x="1501742" y="1463040"/>
              <a:ext cx="9188516" cy="39319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188516">
                      <a:extLst>
                        <a:ext uri="{9D8B030D-6E8A-4147-A177-3AD203B41FA5}">
                          <a16:colId xmlns:a16="http://schemas.microsoft.com/office/drawing/2014/main" val="3545351483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一般来说，基本解经过转换之后，可行性不再保持。但是只要按照某种规则来确定离基矢量，即按照某种规则来确定哪个基本变量变为非基本变量，就可以使可行性得到保持，从而我们可以从一个基本可行解转换到另一个基本可行解。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5592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非退化假定</a:t>
                          </a:r>
                          <a:endParaRPr lang="en-US" altLang="zh-CN" sz="2400" b="0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1492151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" t="-107302" r="-265" b="-7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11734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3F49775-6820-46E2-A6B2-CBBD6D2C121D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52306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1AAFDC-55F3-42C8-97B1-48D00E99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69015"/>
              </p:ext>
            </p:extLst>
          </p:nvPr>
        </p:nvGraphicFramePr>
        <p:xfrm>
          <a:off x="306895" y="238900"/>
          <a:ext cx="372777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77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离基矢量的确定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61E9F591-B32A-46DE-A1EE-4533122415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855791"/>
                  </p:ext>
                </p:extLst>
              </p:nvPr>
            </p:nvGraphicFramePr>
            <p:xfrm>
              <a:off x="1190396" y="1262470"/>
              <a:ext cx="10178330" cy="445268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178330">
                      <a:extLst>
                        <a:ext uri="{9D8B030D-6E8A-4147-A177-3AD203B41FA5}">
                          <a16:colId xmlns:a16="http://schemas.microsoft.com/office/drawing/2014/main" val="12443029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设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,⋯,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,0,⋯,0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0" lang="zh-CN" altLang="en-US" sz="2400" b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问题（</a:t>
                          </a:r>
                          <a:r>
                            <a:rPr kumimoji="0" lang="en-US" altLang="zh-CN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P</a:t>
                          </a:r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）的一个基本可行解，在非退化的假定下，必有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=1,2,⋯,</m:t>
                                  </m:r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。假定进基矢量为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，由于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0" lang="en-US" altLang="zh-CN" sz="2400" b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kumimoji="0" lang="zh-CN" altLang="en-US" sz="2400" b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一组基，所以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，用</a:t>
                          </a:r>
                          <a14:m>
                            <m:oMath xmlns:m="http://schemas.openxmlformats.org/officeDocument/2006/math">
                              <m:r>
                                <a:rPr kumimoji="0" lang="zh-CN" altLang="en-US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zh-CN" altLang="en-US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乘上式得：</a:t>
                          </a:r>
                          <a:endPara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273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kumimoji="0" lang="zh-CN" altLang="en-US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sSub>
                                      <m:sSub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0" lang="zh-CN" altLang="en-US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2554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因为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是基本可行解，所以有</a:t>
                          </a:r>
                          <a:endParaRPr lang="zh-CN" altLang="en-US" sz="16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282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altLang="zh-CN" sz="24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endParaRPr lang="zh-CN" altLang="en-US" sz="16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14120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61E9F591-B32A-46DE-A1EE-4533122415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855791"/>
                  </p:ext>
                </p:extLst>
              </p:nvPr>
            </p:nvGraphicFramePr>
            <p:xfrm>
              <a:off x="1190396" y="1262470"/>
              <a:ext cx="10178330" cy="44455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178330">
                      <a:extLst>
                        <a:ext uri="{9D8B030D-6E8A-4147-A177-3AD203B41FA5}">
                          <a16:colId xmlns:a16="http://schemas.microsoft.com/office/drawing/2014/main" val="1244302942"/>
                        </a:ext>
                      </a:extLst>
                    </a:gridCol>
                  </a:tblGrid>
                  <a:tr h="13768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" t="-2212" r="-299" b="-223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273923"/>
                      </a:ext>
                    </a:extLst>
                  </a:tr>
                  <a:tr h="10845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" t="-129775" r="-299" b="-1842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5543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" t="-545333" r="-299" b="-33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82194"/>
                      </a:ext>
                    </a:extLst>
                  </a:tr>
                  <a:tr h="15269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" t="-192829" r="-299" b="-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14120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B4B309B-406C-4921-8678-9C79128063D3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148022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D1350A6A-2F80-4A3A-BBEF-5FDD482B1B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358639"/>
                  </p:ext>
                </p:extLst>
              </p:nvPr>
            </p:nvGraphicFramePr>
            <p:xfrm>
              <a:off x="1206107" y="1239710"/>
              <a:ext cx="9779786" cy="437927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779786">
                      <a:extLst>
                        <a:ext uri="{9D8B030D-6E8A-4147-A177-3AD203B41FA5}">
                          <a16:colId xmlns:a16="http://schemas.microsoft.com/office/drawing/2014/main" val="22087106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两式相减得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kumimoji="0" lang="zh-CN" alt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0" lang="zh-CN" altLang="en-US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0" lang="zh-CN" altLang="en-US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nary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，由于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，所以只要</a:t>
                          </a:r>
                          <a14:m>
                            <m:oMath xmlns:m="http://schemas.openxmlformats.org/officeDocument/2006/math">
                              <m:r>
                                <a:rPr kumimoji="0" lang="zh-CN" altLang="en-US" sz="2400" b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足够小，就可以使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400" b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zh-CN" altLang="en-US" sz="2400" b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，因而</a:t>
                          </a:r>
                          <a:endPara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059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0" lang="zh-CN" altLang="en-US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,⋯,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0" lang="zh-CN" altLang="en-US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𝑚𝑘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,0,⋯,0,</m:t>
                                        </m:r>
                                        <m:r>
                                          <a:rPr kumimoji="0" lang="zh-CN" altLang="en-US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,0,⋯,0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altLang="zh-CN" sz="24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问题的一个可行解，但不一定是基本解。</a:t>
                          </a:r>
                          <a:endParaRPr lang="zh-CN" altLang="en-US" sz="16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484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如果</a:t>
                          </a:r>
                          <a:endParaRPr kumimoji="0" lang="en-US" altLang="zh-CN" sz="24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1≤</m:t>
                                        </m:r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&gt;0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400" b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400" b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kumimoji="0" lang="en-US" altLang="zh-CN" sz="2400" b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altLang="zh-CN" sz="24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存在，那么取</a:t>
                          </a:r>
                          <a14:m>
                            <m:oMath xmlns:m="http://schemas.openxmlformats.org/officeDocument/2006/math">
                              <m:r>
                                <a:rPr kumimoji="0" lang="zh-CN" altLang="en-US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𝑟𝑘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至多有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个分量大于零，因而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是一个基本可行解。这时取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为离基矢量，就可以实现从一个基本可行解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到另一个基本可行解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的转换。如果所有的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=1,2,⋯,</m:t>
                                  </m:r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，任取</a:t>
                          </a:r>
                          <a14:m>
                            <m:oMath xmlns:m="http://schemas.openxmlformats.org/officeDocument/2006/math">
                              <m:r>
                                <a:rPr kumimoji="0" lang="zh-CN" altLang="en-US" sz="2400" b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:r>
                            <a:rPr kumimoji="0" lang="en-US" altLang="zh-CN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总是可行解，因而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问题的可行集是无界的。</a:t>
                          </a:r>
                          <a:endPara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502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D1350A6A-2F80-4A3A-BBEF-5FDD482B1B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358639"/>
                  </p:ext>
                </p:extLst>
              </p:nvPr>
            </p:nvGraphicFramePr>
            <p:xfrm>
              <a:off x="1206107" y="1239710"/>
              <a:ext cx="9779786" cy="437857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779786">
                      <a:extLst>
                        <a:ext uri="{9D8B030D-6E8A-4147-A177-3AD203B41FA5}">
                          <a16:colId xmlns:a16="http://schemas.microsoft.com/office/drawing/2014/main" val="2208710673"/>
                        </a:ext>
                      </a:extLst>
                    </a:gridCol>
                  </a:tblGrid>
                  <a:tr h="7498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2" t="-84553" r="-249" b="-5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059489"/>
                      </a:ext>
                    </a:extLst>
                  </a:tr>
                  <a:tr h="882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2" t="-156552" r="-249" b="-324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4484580"/>
                      </a:ext>
                    </a:extLst>
                  </a:tr>
                  <a:tr h="274612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2" t="-82483" r="-249" b="-4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250235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E092C2F-B53C-4B5D-BEBD-9EA36E745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68879"/>
              </p:ext>
            </p:extLst>
          </p:nvPr>
        </p:nvGraphicFramePr>
        <p:xfrm>
          <a:off x="306895" y="238900"/>
          <a:ext cx="372777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77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离基矢量的确定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114D6D2-6A10-4401-AD64-08143CC6371B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17439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A6EFD5-51D2-4859-97DC-B3B40947A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80448"/>
              </p:ext>
            </p:extLst>
          </p:nvPr>
        </p:nvGraphicFramePr>
        <p:xfrm>
          <a:off x="306895" y="238900"/>
          <a:ext cx="38880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033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例题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997E9F0C-3A7C-4C71-AE35-0E909DC26D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680290"/>
                  </p:ext>
                </p:extLst>
              </p:nvPr>
            </p:nvGraphicFramePr>
            <p:xfrm>
              <a:off x="1389930" y="1330383"/>
              <a:ext cx="9412140" cy="38955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412140">
                      <a:extLst>
                        <a:ext uri="{9D8B030D-6E8A-4147-A177-3AD203B41FA5}">
                          <a16:colId xmlns:a16="http://schemas.microsoft.com/office/drawing/2014/main" val="4249144510"/>
                        </a:ext>
                      </a:extLst>
                    </a:gridCol>
                  </a:tblGrid>
                  <a:tr h="2007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设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问题的约束条件为：</a:t>
                          </a:r>
                          <a:endParaRPr kumimoji="0" lang="en-US" altLang="zh-CN" sz="24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          +2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+6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=4                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    +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+3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=3             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=1           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0" lang="en-US" altLang="zh-CN" sz="24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=1,2,3,4,5,6.                                  </m:t>
                                </m:r>
                              </m:oMath>
                            </m:oMathPara>
                          </a14:m>
                          <a:endPara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131288"/>
                      </a:ext>
                    </a:extLst>
                  </a:tr>
                  <a:tr h="600343">
                    <a:tc>
                      <a:txBody>
                        <a:bodyPr/>
                        <a:lstStyle/>
                        <a:p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易见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0" lang="zh-CN" altLang="en-US" sz="2400" b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一组基，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4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4,3,1,0,0,0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为一个基本可行解。</a:t>
                          </a:r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7807246"/>
                      </a:ext>
                    </a:extLst>
                  </a:tr>
                  <a:tr h="1287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假定我们选择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为进基矢量，下面来确定离基矢量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，计算：</a:t>
                          </a:r>
                          <a:endParaRPr kumimoji="0" lang="en-US" altLang="zh-CN" sz="24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altLang="zh-CN" sz="2400" b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kumimoji="0" lang="en-US" altLang="zh-CN" sz="2400" b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1≤</m:t>
                                        </m:r>
                                        <m:r>
                                          <a:rPr kumimoji="0" lang="en-US" altLang="zh-CN" sz="2400" b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0" lang="en-US" altLang="zh-CN" sz="2400" b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≤3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kumimoji="0" lang="en-US" altLang="zh-CN" sz="2400" b="0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kumimoji="0" lang="en-US" altLang="zh-CN" sz="2400" b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&gt;0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0" lang="en-US" altLang="zh-CN" sz="2400" b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400" b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400" b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d>
                                  <m:d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97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997E9F0C-3A7C-4C71-AE35-0E909DC26D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680290"/>
                  </p:ext>
                </p:extLst>
              </p:nvPr>
            </p:nvGraphicFramePr>
            <p:xfrm>
              <a:off x="1389930" y="1330383"/>
              <a:ext cx="9412140" cy="38955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412140">
                      <a:extLst>
                        <a:ext uri="{9D8B030D-6E8A-4147-A177-3AD203B41FA5}">
                          <a16:colId xmlns:a16="http://schemas.microsoft.com/office/drawing/2014/main" val="4249144510"/>
                        </a:ext>
                      </a:extLst>
                    </a:gridCol>
                  </a:tblGrid>
                  <a:tr h="20076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0" t="-5152" r="-324" b="-9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5131288"/>
                      </a:ext>
                    </a:extLst>
                  </a:tr>
                  <a:tr h="60034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0" t="-354082" r="-324" b="-21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7807246"/>
                      </a:ext>
                    </a:extLst>
                  </a:tr>
                  <a:tr h="1287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0" t="-209906" r="-324" b="-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97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795301F-3509-4437-AD19-1568FFF76348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240284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55F3331-7149-4889-B2D7-D16B8C6F1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8236240"/>
                  </p:ext>
                </p:extLst>
              </p:nvPr>
            </p:nvGraphicFramePr>
            <p:xfrm>
              <a:off x="2031999" y="1454957"/>
              <a:ext cx="8128001" cy="314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6149643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9228041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780028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1818699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25098852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409074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60920121"/>
                        </a:ext>
                      </a:extLst>
                    </a:gridCol>
                  </a:tblGrid>
                  <a:tr h="58160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kumimoji="0" lang="zh-CN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    即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r>
                            <a:rPr kumimoji="0" lang="zh-CN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，所以离基矢量为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zh-CN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，相应的基本可行解为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+mn-cs"/>
                                        </a:rPr>
                                        <m:t>0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+mn-cs"/>
                                        </a:rPr>
                                        <m:t>3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+mn-cs"/>
                                        </a:rPr>
                                        <m:t>,0,0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.</a:t>
                          </a:r>
                          <a:r>
                            <a:rPr kumimoji="0" lang="zh-CN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新的表格为</a:t>
                          </a:r>
                          <a:endPara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0075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9099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1659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60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817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55F3331-7149-4889-B2D7-D16B8C6F1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8236240"/>
                  </p:ext>
                </p:extLst>
              </p:nvPr>
            </p:nvGraphicFramePr>
            <p:xfrm>
              <a:off x="2031999" y="1454957"/>
              <a:ext cx="8128001" cy="314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61496434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9228041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780028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18186999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25098852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409074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60920121"/>
                        </a:ext>
                      </a:extLst>
                    </a:gridCol>
                  </a:tblGrid>
                  <a:tr h="1315720">
                    <a:tc gridSpan="7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630" r="-75" b="-15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00753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1333" r="-598953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26" t="-301333" r="-502105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476" t="-301333" r="-399476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053" t="-301333" r="-301579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953" t="-301333" r="-20000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579" t="-301333" r="-101053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8429" t="-301333" r="-524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0997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16593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600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81776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82DEA8D-59F2-4E48-8035-108D1E909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29026"/>
              </p:ext>
            </p:extLst>
          </p:nvPr>
        </p:nvGraphicFramePr>
        <p:xfrm>
          <a:off x="306895" y="238900"/>
          <a:ext cx="135222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223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例题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B28C6C5-9B0F-442C-B028-1E9E0A69A901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66990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FD55205F-2927-41E0-8920-81BFDBD924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08752"/>
                  </p:ext>
                </p:extLst>
              </p:nvPr>
            </p:nvGraphicFramePr>
            <p:xfrm>
              <a:off x="1715154" y="1192652"/>
              <a:ext cx="8761691" cy="429653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191159">
                      <a:extLst>
                        <a:ext uri="{9D8B030D-6E8A-4147-A177-3AD203B41FA5}">
                          <a16:colId xmlns:a16="http://schemas.microsoft.com/office/drawing/2014/main" val="178470547"/>
                        </a:ext>
                      </a:extLst>
                    </a:gridCol>
                    <a:gridCol w="4570532">
                      <a:extLst>
                        <a:ext uri="{9D8B030D-6E8A-4147-A177-3AD203B41FA5}">
                          <a16:colId xmlns:a16="http://schemas.microsoft.com/office/drawing/2014/main" val="215674264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前面提到的单纯形法比较通俗易懂，但书写较为繁琐进行理论分析不大方便，这里介绍一下单纯形法的矩阵形式。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3560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77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897407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</a:t>
                          </a:r>
                          <a:r>
                            <a:rPr lang="zh-CN" altLang="en-US" sz="2400" baseline="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其中矩阵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的秩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设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为基，不妨设它是由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列组成的，把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分块为：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30585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22165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</a:t>
                          </a:r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基矩阵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</a:t>
                          </a:r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非基矩阵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295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FD55205F-2927-41E0-8920-81BFDBD924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08752"/>
                  </p:ext>
                </p:extLst>
              </p:nvPr>
            </p:nvGraphicFramePr>
            <p:xfrm>
              <a:off x="1715154" y="1192652"/>
              <a:ext cx="8761691" cy="430301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191159">
                      <a:extLst>
                        <a:ext uri="{9D8B030D-6E8A-4147-A177-3AD203B41FA5}">
                          <a16:colId xmlns:a16="http://schemas.microsoft.com/office/drawing/2014/main" val="178470547"/>
                        </a:ext>
                      </a:extLst>
                    </a:gridCol>
                    <a:gridCol w="4570532">
                      <a:extLst>
                        <a:ext uri="{9D8B030D-6E8A-4147-A177-3AD203B41FA5}">
                          <a16:colId xmlns:a16="http://schemas.microsoft.com/office/drawing/2014/main" val="2156742641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前面提到的单纯形法比较通俗易懂，但书写较为繁琐进行理论分析不大方便，这里介绍一下单纯形法的矩阵形式。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3560652"/>
                      </a:ext>
                    </a:extLst>
                  </a:tr>
                  <a:tr h="4636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5" t="-186842" r="-109593" b="-6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1867" t="-186842" r="-533" b="-67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17792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5" t="-160294" r="-109593" b="-2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1867" t="-160294" r="-533" b="-2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8974077"/>
                      </a:ext>
                    </a:extLst>
                  </a:tr>
                  <a:tr h="82296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262222" r="-278" b="-1814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305851"/>
                      </a:ext>
                    </a:extLst>
                  </a:tr>
                  <a:tr h="913257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326000" r="-278" b="-6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221651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852000" r="-278" b="-2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295458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CB6504-BC1B-4E37-9388-AD7111CD0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78597"/>
              </p:ext>
            </p:extLst>
          </p:nvPr>
        </p:nvGraphicFramePr>
        <p:xfrm>
          <a:off x="306895" y="238900"/>
          <a:ext cx="448192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921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单纯形法的矩阵形式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ACC1C1E-0B1B-4574-B62E-E063A1F1245F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12913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123198C-B722-4F56-AB20-202C842E0A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866832"/>
                  </p:ext>
                </p:extLst>
              </p:nvPr>
            </p:nvGraphicFramePr>
            <p:xfrm>
              <a:off x="1715154" y="1307576"/>
              <a:ext cx="8761691" cy="394811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290479">
                      <a:extLst>
                        <a:ext uri="{9D8B030D-6E8A-4147-A177-3AD203B41FA5}">
                          <a16:colId xmlns:a16="http://schemas.microsoft.com/office/drawing/2014/main" val="178470547"/>
                        </a:ext>
                      </a:extLst>
                    </a:gridCol>
                    <a:gridCol w="5471212">
                      <a:extLst>
                        <a:ext uri="{9D8B030D-6E8A-4147-A177-3AD203B41FA5}">
                          <a16:colId xmlns:a16="http://schemas.microsoft.com/office/drawing/2014/main" val="215674264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于是原问题可以改写为：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3560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77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897407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令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，则得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，于是得到与基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𝐵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对应的基本可行解（假设它是可行的）为：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30585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22165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对应的目标函数值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𝑏</m:t>
                              </m:r>
                            </m:oMath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295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123198C-B722-4F56-AB20-202C842E0A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866832"/>
                  </p:ext>
                </p:extLst>
              </p:nvPr>
            </p:nvGraphicFramePr>
            <p:xfrm>
              <a:off x="1715154" y="1307576"/>
              <a:ext cx="8761691" cy="394811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290479">
                      <a:extLst>
                        <a:ext uri="{9D8B030D-6E8A-4147-A177-3AD203B41FA5}">
                          <a16:colId xmlns:a16="http://schemas.microsoft.com/office/drawing/2014/main" val="178470547"/>
                        </a:ext>
                      </a:extLst>
                    </a:gridCol>
                    <a:gridCol w="5471212">
                      <a:extLst>
                        <a:ext uri="{9D8B030D-6E8A-4147-A177-3AD203B41FA5}">
                          <a16:colId xmlns:a16="http://schemas.microsoft.com/office/drawing/2014/main" val="2156742641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于是原问题可以改写为：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3560652"/>
                      </a:ext>
                    </a:extLst>
                  </a:tr>
                  <a:tr h="46253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85" t="-109211" r="-167037" b="-6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245" t="-109211" r="-445" b="-68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17792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85" t="-117778" r="-167037" b="-28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245" t="-117778" r="-445" b="-28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8974077"/>
                      </a:ext>
                    </a:extLst>
                  </a:tr>
                  <a:tr h="82296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216176" r="-278" b="-180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305851"/>
                      </a:ext>
                    </a:extLst>
                  </a:tr>
                  <a:tr h="919925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284768" r="-278" b="-629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221651"/>
                      </a:ext>
                    </a:extLst>
                  </a:tr>
                  <a:tr h="462534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764474" r="-278" b="-2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295458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87DCCB5-AD7F-423F-8DF4-9BD2BF27D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6991"/>
              </p:ext>
            </p:extLst>
          </p:nvPr>
        </p:nvGraphicFramePr>
        <p:xfrm>
          <a:off x="306895" y="238900"/>
          <a:ext cx="448192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921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单纯形法的矩阵形式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610E694-A9A2-460E-A3C6-ED5CF2279079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213409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3">
                <a:extLst>
                  <a:ext uri="{FF2B5EF4-FFF2-40B4-BE49-F238E27FC236}">
                    <a16:creationId xmlns:a16="http://schemas.microsoft.com/office/drawing/2014/main" id="{CB667CF1-AFFB-45B3-AF1E-D5E6194799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6164450"/>
                  </p:ext>
                </p:extLst>
              </p:nvPr>
            </p:nvGraphicFramePr>
            <p:xfrm>
              <a:off x="1491006" y="996791"/>
              <a:ext cx="9209988" cy="47151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209988">
                      <a:extLst>
                        <a:ext uri="{9D8B030D-6E8A-4147-A177-3AD203B41FA5}">
                          <a16:colId xmlns:a16="http://schemas.microsoft.com/office/drawing/2014/main" val="237002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i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对任意的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1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,</a:t>
                          </a:r>
                          <a:r>
                            <a:rPr lang="zh-CN" altLang="en-US" sz="2400" b="0" i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由前面可得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b="0" i="1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:r>
                            <a:rPr lang="zh-CN" altLang="en-US" sz="2400" b="0" i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于是与它相应的目标函数值为：</a:t>
                          </a:r>
                          <a:endParaRPr lang="en-US" altLang="zh-CN" sz="2400" b="0" i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465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783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其中，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447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称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为单纯形乘子矢量，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是非基变量对应的检验数构成的矢量。于是与基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对应的矩阵形式的单纯形可写成：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773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125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3">
                <a:extLst>
                  <a:ext uri="{FF2B5EF4-FFF2-40B4-BE49-F238E27FC236}">
                    <a16:creationId xmlns:a16="http://schemas.microsoft.com/office/drawing/2014/main" id="{CB667CF1-AFFB-45B3-AF1E-D5E6194799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6164450"/>
                  </p:ext>
                </p:extLst>
              </p:nvPr>
            </p:nvGraphicFramePr>
            <p:xfrm>
              <a:off x="1491006" y="996791"/>
              <a:ext cx="9209988" cy="47151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209988">
                      <a:extLst>
                        <a:ext uri="{9D8B030D-6E8A-4147-A177-3AD203B41FA5}">
                          <a16:colId xmlns:a16="http://schemas.microsoft.com/office/drawing/2014/main" val="23700284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" t="-7407" r="-265" b="-4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465842"/>
                      </a:ext>
                    </a:extLst>
                  </a:tr>
                  <a:tr h="12047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" t="-73232" r="-265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783620"/>
                      </a:ext>
                    </a:extLst>
                  </a:tr>
                  <a:tr h="119938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" t="-174112" r="-265" b="-125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544775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" t="-397059" r="-265" b="-81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773501"/>
                      </a:ext>
                    </a:extLst>
                  </a:tr>
                  <a:tr h="66516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" t="-620183" r="-265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12551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E4E31C-9DEB-4671-B82E-ED4FDCB0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60194"/>
              </p:ext>
            </p:extLst>
          </p:nvPr>
        </p:nvGraphicFramePr>
        <p:xfrm>
          <a:off x="306895" y="238900"/>
          <a:ext cx="448192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921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单纯形法的矩阵形式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2CC708E-DE3B-4DC8-8A13-556F134A8556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77101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D82A-0408-4883-BD45-4DBE8767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86" y="367645"/>
            <a:ext cx="4694548" cy="132304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Part1</a:t>
            </a:r>
            <a:endParaRPr lang="zh-CN" altLang="en-US" sz="5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18733-B459-4CE1-88C2-DD11D15C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2404604"/>
            <a:ext cx="5176101" cy="204879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单纯形法的基本思想</a:t>
            </a:r>
            <a:endParaRPr lang="en-US" altLang="zh-CN" sz="40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基本解的转换</a:t>
            </a:r>
            <a:endParaRPr lang="en-US" altLang="zh-CN" sz="40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E4BD60-8103-4FA2-BFFD-4B8CE0E3EA59}"/>
              </a:ext>
            </a:extLst>
          </p:cNvPr>
          <p:cNvSpPr txBox="1"/>
          <p:nvPr/>
        </p:nvSpPr>
        <p:spPr>
          <a:xfrm>
            <a:off x="8550111" y="6174557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1548822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D00B01-A143-4BCC-BD51-02BE464BD976}"/>
              </a:ext>
            </a:extLst>
          </p:cNvPr>
          <p:cNvGraphicFramePr>
            <a:graphicFrameLocks noGrp="1"/>
          </p:cNvGraphicFramePr>
          <p:nvPr/>
        </p:nvGraphicFramePr>
        <p:xfrm>
          <a:off x="306894" y="238900"/>
          <a:ext cx="684805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8050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矩阵的单纯形解释（单纯形表介绍）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D0A12FC7-5C00-4ECA-AA46-EE5799E7AF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876663"/>
                  </p:ext>
                </p:extLst>
              </p:nvPr>
            </p:nvGraphicFramePr>
            <p:xfrm>
              <a:off x="1427636" y="1809090"/>
              <a:ext cx="9336728" cy="33953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34182">
                      <a:extLst>
                        <a:ext uri="{9D8B030D-6E8A-4147-A177-3AD203B41FA5}">
                          <a16:colId xmlns:a16="http://schemas.microsoft.com/office/drawing/2014/main" val="1783520776"/>
                        </a:ext>
                      </a:extLst>
                    </a:gridCol>
                    <a:gridCol w="2334182">
                      <a:extLst>
                        <a:ext uri="{9D8B030D-6E8A-4147-A177-3AD203B41FA5}">
                          <a16:colId xmlns:a16="http://schemas.microsoft.com/office/drawing/2014/main" val="853617688"/>
                        </a:ext>
                      </a:extLst>
                    </a:gridCol>
                    <a:gridCol w="2334182">
                      <a:extLst>
                        <a:ext uri="{9D8B030D-6E8A-4147-A177-3AD203B41FA5}">
                          <a16:colId xmlns:a16="http://schemas.microsoft.com/office/drawing/2014/main" val="3093662060"/>
                        </a:ext>
                      </a:extLst>
                    </a:gridCol>
                    <a:gridCol w="2334182">
                      <a:extLst>
                        <a:ext uri="{9D8B030D-6E8A-4147-A177-3AD203B41FA5}">
                          <a16:colId xmlns:a16="http://schemas.microsoft.com/office/drawing/2014/main" val="1249304539"/>
                        </a:ext>
                      </a:extLst>
                    </a:gridCol>
                  </a:tblGrid>
                  <a:tr h="667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非基变量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右侧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RHS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4185408"/>
                      </a:ext>
                    </a:extLst>
                  </a:tr>
                  <a:tr h="66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参数矩阵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718378"/>
                      </a:ext>
                    </a:extLst>
                  </a:tr>
                  <a:tr h="6859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513778"/>
                      </a:ext>
                    </a:extLst>
                  </a:tr>
                  <a:tr h="68590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703220"/>
                      </a:ext>
                    </a:extLst>
                  </a:tr>
                  <a:tr h="685909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800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检验数具体定义与性质在后续介绍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65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D0A12FC7-5C00-4ECA-AA46-EE5799E7AF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876663"/>
                  </p:ext>
                </p:extLst>
              </p:nvPr>
            </p:nvGraphicFramePr>
            <p:xfrm>
              <a:off x="1427636" y="1809090"/>
              <a:ext cx="9336728" cy="33953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34182">
                      <a:extLst>
                        <a:ext uri="{9D8B030D-6E8A-4147-A177-3AD203B41FA5}">
                          <a16:colId xmlns:a16="http://schemas.microsoft.com/office/drawing/2014/main" val="1783520776"/>
                        </a:ext>
                      </a:extLst>
                    </a:gridCol>
                    <a:gridCol w="2334182">
                      <a:extLst>
                        <a:ext uri="{9D8B030D-6E8A-4147-A177-3AD203B41FA5}">
                          <a16:colId xmlns:a16="http://schemas.microsoft.com/office/drawing/2014/main" val="853617688"/>
                        </a:ext>
                      </a:extLst>
                    </a:gridCol>
                    <a:gridCol w="2334182">
                      <a:extLst>
                        <a:ext uri="{9D8B030D-6E8A-4147-A177-3AD203B41FA5}">
                          <a16:colId xmlns:a16="http://schemas.microsoft.com/office/drawing/2014/main" val="3093662060"/>
                        </a:ext>
                      </a:extLst>
                    </a:gridCol>
                    <a:gridCol w="2334182">
                      <a:extLst>
                        <a:ext uri="{9D8B030D-6E8A-4147-A177-3AD203B41FA5}">
                          <a16:colId xmlns:a16="http://schemas.microsoft.com/office/drawing/2014/main" val="1249304539"/>
                        </a:ext>
                      </a:extLst>
                    </a:gridCol>
                  </a:tblGrid>
                  <a:tr h="667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非基变量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右侧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RHS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4185408"/>
                      </a:ext>
                    </a:extLst>
                  </a:tr>
                  <a:tr h="66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参数矩阵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1" t="-109091" r="-201044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261" t="-109091" r="-101044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261" t="-109091" r="-1044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718378"/>
                      </a:ext>
                    </a:extLst>
                  </a:tr>
                  <a:tr h="6859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1" t="-203540" r="-201044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261" t="-203540" r="-101044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261" t="-203540" r="-1044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513778"/>
                      </a:ext>
                    </a:extLst>
                  </a:tr>
                  <a:tr h="68590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703220"/>
                      </a:ext>
                    </a:extLst>
                  </a:tr>
                  <a:tr h="685909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800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检验数具体定义与性质在后续介绍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656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76D3A4A-467E-40A2-8A9B-44E448EE7790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2100970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D82A-0408-4883-BD45-4DBE8767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86" y="367645"/>
            <a:ext cx="4694548" cy="132304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Part3</a:t>
            </a:r>
            <a:endParaRPr lang="zh-CN" altLang="en-US" sz="5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18733-B459-4CE1-88C2-DD11D15C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2404604"/>
            <a:ext cx="5176101" cy="2048791"/>
          </a:xfrm>
        </p:spPr>
        <p:txBody>
          <a:bodyPr>
            <a:normAutofit fontScale="92500"/>
          </a:bodyPr>
          <a:lstStyle/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最优基本可行解的确定</a:t>
            </a:r>
            <a:endParaRPr lang="en-US" altLang="zh-CN" sz="40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最优性检验</a:t>
            </a:r>
            <a:endParaRPr lang="en-US" altLang="zh-CN" sz="40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迭代步骤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E4BD60-8103-4FA2-BFFD-4B8CE0E3EA59}"/>
              </a:ext>
            </a:extLst>
          </p:cNvPr>
          <p:cNvSpPr txBox="1"/>
          <p:nvPr/>
        </p:nvSpPr>
        <p:spPr>
          <a:xfrm>
            <a:off x="8550111" y="6174557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96644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5E6D3B-9AB9-4E49-8889-BC4A28CA0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62205"/>
              </p:ext>
            </p:extLst>
          </p:nvPr>
        </p:nvGraphicFramePr>
        <p:xfrm>
          <a:off x="306895" y="238900"/>
          <a:ext cx="43782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22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最优基本可行解的确定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D49C5546-888A-4747-8366-0EB4A58873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2167581"/>
                  </p:ext>
                </p:extLst>
              </p:nvPr>
            </p:nvGraphicFramePr>
            <p:xfrm>
              <a:off x="1559612" y="1671955"/>
              <a:ext cx="9072775" cy="351409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072775">
                      <a:extLst>
                        <a:ext uri="{9D8B030D-6E8A-4147-A177-3AD203B41FA5}">
                          <a16:colId xmlns:a16="http://schemas.microsoft.com/office/drawing/2014/main" val="106771873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下面，我们来说明如何确定进基矢量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使从一个基本可行解转换到另一个基本可行解时，目标函数值是减小的。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942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设线性规划问题（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P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）的约束方程组已化为如下的规范形式：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=1,2,⋯,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1546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 其中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=1,2,⋯,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,0,⋯,0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问题（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P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）的一个基本可行解，其对应的目标函数值为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，其中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,⋯,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955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D49C5546-888A-4747-8366-0EB4A58873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2167581"/>
                  </p:ext>
                </p:extLst>
              </p:nvPr>
            </p:nvGraphicFramePr>
            <p:xfrm>
              <a:off x="1559612" y="1671955"/>
              <a:ext cx="9072775" cy="35417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072775">
                      <a:extLst>
                        <a:ext uri="{9D8B030D-6E8A-4147-A177-3AD203B41FA5}">
                          <a16:colId xmlns:a16="http://schemas.microsoft.com/office/drawing/2014/main" val="10677187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7" t="-8148" r="-268" b="-44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429261"/>
                      </a:ext>
                    </a:extLst>
                  </a:tr>
                  <a:tr h="14970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7" t="-59350" r="-268" b="-142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546461"/>
                      </a:ext>
                    </a:extLst>
                  </a:tr>
                  <a:tr h="12217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7" t="-195025" r="-268" b="-74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9552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B8BA46B-7026-46A5-93B0-695017ECBBF6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40773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C16E93-F2CC-490D-8797-3EC10C030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34442"/>
              </p:ext>
            </p:extLst>
          </p:nvPr>
        </p:nvGraphicFramePr>
        <p:xfrm>
          <a:off x="306895" y="238900"/>
          <a:ext cx="43782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22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最优基本可行解的确定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6E2CB49F-8641-4C42-95C8-EBE2DC7A9F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591701"/>
                  </p:ext>
                </p:extLst>
              </p:nvPr>
            </p:nvGraphicFramePr>
            <p:xfrm>
              <a:off x="676635" y="1500270"/>
              <a:ext cx="10838729" cy="39959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838729">
                      <a:extLst>
                        <a:ext uri="{9D8B030D-6E8A-4147-A177-3AD203B41FA5}">
                          <a16:colId xmlns:a16="http://schemas.microsoft.com/office/drawing/2014/main" val="1025842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而与问题（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P</a:t>
                          </a: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）的任一可行解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对应的目标函数值为：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12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107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对上式进行改写，得：</a:t>
                          </a:r>
                          <a:endParaRPr lang="en-US" altLang="zh-CN" sz="20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0897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其中，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9549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6E2CB49F-8641-4C42-95C8-EBE2DC7A9F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591701"/>
                  </p:ext>
                </p:extLst>
              </p:nvPr>
            </p:nvGraphicFramePr>
            <p:xfrm>
              <a:off x="676635" y="1500270"/>
              <a:ext cx="10838729" cy="40048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838729">
                      <a:extLst>
                        <a:ext uri="{9D8B030D-6E8A-4147-A177-3AD203B41FA5}">
                          <a16:colId xmlns:a16="http://schemas.microsoft.com/office/drawing/2014/main" val="102584207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6" t="-10769" r="-225" b="-109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29344"/>
                      </a:ext>
                    </a:extLst>
                  </a:tr>
                  <a:tr h="9190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6" t="-47682" r="-225" b="-3695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107707"/>
                      </a:ext>
                    </a:extLst>
                  </a:tr>
                  <a:tr h="22440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6" t="-60434" r="-225" b="-5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0089731"/>
                      </a:ext>
                    </a:extLst>
                  </a:tr>
                  <a:tr h="4454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6" t="-810959" r="-225" b="-1589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9549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C3D0887-DFFB-4DDA-8DC0-A8E0FD06427F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1152456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5ED549-B811-4999-A60F-FDDF626E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66128"/>
              </p:ext>
            </p:extLst>
          </p:nvPr>
        </p:nvGraphicFramePr>
        <p:xfrm>
          <a:off x="306894" y="238900"/>
          <a:ext cx="372777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77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定理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（最优性检验）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DE359250-0CD6-4402-B492-89FC09B36E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81743"/>
                  </p:ext>
                </p:extLst>
              </p:nvPr>
            </p:nvGraphicFramePr>
            <p:xfrm>
              <a:off x="1734008" y="1665827"/>
              <a:ext cx="8723983" cy="292747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23983">
                      <a:extLst>
                        <a:ext uri="{9D8B030D-6E8A-4147-A177-3AD203B41FA5}">
                          <a16:colId xmlns:a16="http://schemas.microsoft.com/office/drawing/2014/main" val="26083641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已知一个非退化的基本可行解，其目标函数值为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，假定对于某一个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，有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,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那么存在一个可行解，使其对应的目标函数值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233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如果能用非基矢量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代替原基中的某一矢量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，而产生一个新的基本可行解，则这个新的解将使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937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如果不能用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来代替而产生一个基本可行解，则可行集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是无界的，而其目标函数值可任意小（趋向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0300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DE359250-0CD6-4402-B492-89FC09B36E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81743"/>
                  </p:ext>
                </p:extLst>
              </p:nvPr>
            </p:nvGraphicFramePr>
            <p:xfrm>
              <a:off x="1734008" y="1665827"/>
              <a:ext cx="8723983" cy="29382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23983">
                      <a:extLst>
                        <a:ext uri="{9D8B030D-6E8A-4147-A177-3AD203B41FA5}">
                          <a16:colId xmlns:a16="http://schemas.microsoft.com/office/drawing/2014/main" val="2608364190"/>
                        </a:ext>
                      </a:extLst>
                    </a:gridCol>
                  </a:tblGrid>
                  <a:tr h="12229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5473" r="-279" b="-1502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233860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150355" r="-279" b="-1141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937269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250355" r="-279" b="-141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20300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A157C26-FE26-43A1-A2D8-A1507D451CA9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172952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B6C527A-6253-4D57-9200-0103A5A56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9375142"/>
                  </p:ext>
                </p:extLst>
              </p:nvPr>
            </p:nvGraphicFramePr>
            <p:xfrm>
              <a:off x="1326823" y="1072174"/>
              <a:ext cx="9538354" cy="442273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38354">
                      <a:extLst>
                        <a:ext uri="{9D8B030D-6E8A-4147-A177-3AD203B41FA5}">
                          <a16:colId xmlns:a16="http://schemas.microsoft.com/office/drawing/2014/main" val="2812795776"/>
                        </a:ext>
                      </a:extLst>
                    </a:gridCol>
                  </a:tblGrid>
                  <a:tr h="1784148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设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altLang="zh-CN" sz="20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0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0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,⋯,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0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kumimoji="0" lang="en-US" altLang="zh-CN" sz="2000" b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,⋯,</m:t>
                                      </m:r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是一个非退化的基本可行解，相应的目标函数值为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，假定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000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，那么用上一段讲述的方法可以构造一个形式为：</a:t>
                          </a:r>
                          <a:endParaRPr lang="en-US" altLang="zh-CN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zh-CN" altLang="en-US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sz="20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0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000" b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⋯,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000" b="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2000" b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,⋯,</m:t>
                                        </m:r>
                                        <m:r>
                                          <a:rPr lang="en-US" altLang="zh-CN" sz="2000" b="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20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,⋯,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b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b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,⋯,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b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2000" b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,⋯,</m:t>
                                        </m:r>
                                        <m:r>
                                          <a:rPr lang="en-US" altLang="zh-CN" sz="2000" b="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b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20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,⋯,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0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的新的可行解，且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20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51868"/>
                      </a:ext>
                    </a:extLst>
                  </a:tr>
                  <a:tr h="52635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将它代入式子中得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b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b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20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所以，当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sz="20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时，对任意的解总有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b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成立。</a:t>
                          </a:r>
                          <a:endParaRPr lang="en-US" altLang="zh-CN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359667"/>
                      </a:ext>
                    </a:extLst>
                  </a:tr>
                  <a:tr h="8432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如果至少有一个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000" b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像上一段讲的那样，选取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sz="20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，就能用非基矢量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来代替原基中得某一矢量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，从而得到一个新的基本可行解；</a:t>
                          </a:r>
                          <a:endParaRPr lang="en-US" altLang="zh-CN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1372736"/>
                      </a:ext>
                    </a:extLst>
                  </a:tr>
                  <a:tr h="8432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如果所有的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，那么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zh-CN" altLang="en-US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个分量将随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的增大而增大（或保持常数），但至少有一个分量随之增大而增大，因此可行集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是无界的，而且目标函数值无下界，即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oMath>
                          </a14:m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</a:t>
                          </a:r>
                          <a:endParaRPr lang="en-US" altLang="zh-CN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5075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B6C527A-6253-4D57-9200-0103A5A56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9375142"/>
                  </p:ext>
                </p:extLst>
              </p:nvPr>
            </p:nvGraphicFramePr>
            <p:xfrm>
              <a:off x="1326823" y="1072174"/>
              <a:ext cx="9538354" cy="45244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38354">
                      <a:extLst>
                        <a:ext uri="{9D8B030D-6E8A-4147-A177-3AD203B41FA5}">
                          <a16:colId xmlns:a16="http://schemas.microsoft.com/office/drawing/2014/main" val="2812795776"/>
                        </a:ext>
                      </a:extLst>
                    </a:gridCol>
                  </a:tblGrid>
                  <a:tr h="18714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1948" r="-255" b="-14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651868"/>
                      </a:ext>
                    </a:extLst>
                  </a:tr>
                  <a:tr h="7751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247244" r="-255" b="-255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359667"/>
                      </a:ext>
                    </a:extLst>
                  </a:tr>
                  <a:tr h="8432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317266" r="-255" b="-133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372736"/>
                      </a:ext>
                    </a:extLst>
                  </a:tr>
                  <a:tr h="10346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341176" r="-255" b="-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50754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33AA82-8A30-4E68-B678-63ED9D92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70219"/>
              </p:ext>
            </p:extLst>
          </p:nvPr>
        </p:nvGraphicFramePr>
        <p:xfrm>
          <a:off x="306894" y="238900"/>
          <a:ext cx="396344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44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证明（最优性检验）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78BC1A5-7475-42AF-89E7-55044C5CFA32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779564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14B25303-D54E-43E7-AAAE-E1DA41C7A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246450"/>
                  </p:ext>
                </p:extLst>
              </p:nvPr>
            </p:nvGraphicFramePr>
            <p:xfrm>
              <a:off x="1314515" y="1102042"/>
              <a:ext cx="9562970" cy="46278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62970">
                      <a:extLst>
                        <a:ext uri="{9D8B030D-6E8A-4147-A177-3AD203B41FA5}">
                          <a16:colId xmlns:a16="http://schemas.microsoft.com/office/drawing/2014/main" val="166390929"/>
                        </a:ext>
                      </a:extLst>
                    </a:gridCol>
                  </a:tblGrid>
                  <a:tr h="413494">
                    <a:tc>
                      <a:txBody>
                        <a:bodyPr/>
                        <a:lstStyle/>
                        <a:p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定理说明若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，则目标函数值就可以继续减小。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96148"/>
                      </a:ext>
                    </a:extLst>
                  </a:tr>
                  <a:tr h="5259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剩下的问题是：对于所有的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:r>
                            <a:rPr lang="en-US" altLang="zh-CN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4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，是否能保证这个基本可行解就是最优解？</a:t>
                          </a:r>
                          <a:endParaRPr lang="en-US" altLang="zh-CN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930944"/>
                      </a:ext>
                    </a:extLst>
                  </a:tr>
                  <a:tr h="7059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定理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：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如果某一个基本可行解，对所有的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都有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，那么这个解就是最优解。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133621"/>
                      </a:ext>
                    </a:extLst>
                  </a:tr>
                  <a:tr h="9983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证明：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因为对任一可行解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，必有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0,1≤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，所以，若对所有的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，总有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7090656"/>
                      </a:ext>
                    </a:extLst>
                  </a:tr>
                  <a:tr h="70804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由于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单纯形法中起着重要的作用，所以我们称它为相对成本系数或检验数。</a:t>
                          </a:r>
                          <a:endParaRPr lang="en-US" altLang="zh-CN" sz="2400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805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14B25303-D54E-43E7-AAAE-E1DA41C7A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246450"/>
                  </p:ext>
                </p:extLst>
              </p:nvPr>
            </p:nvGraphicFramePr>
            <p:xfrm>
              <a:off x="1314515" y="1102042"/>
              <a:ext cx="9562970" cy="465391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62970">
                      <a:extLst>
                        <a:ext uri="{9D8B030D-6E8A-4147-A177-3AD203B41FA5}">
                          <a16:colId xmlns:a16="http://schemas.microsoft.com/office/drawing/2014/main" val="166390929"/>
                        </a:ext>
                      </a:extLst>
                    </a:gridCol>
                  </a:tblGrid>
                  <a:tr h="4918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12346" r="-255" b="-871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96148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64539" r="-255" b="-400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930944"/>
                      </a:ext>
                    </a:extLst>
                  </a:tr>
                  <a:tr h="1223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115423" r="-255" b="-181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4133621"/>
                      </a:ext>
                    </a:extLst>
                  </a:tr>
                  <a:tr h="1223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215423" r="-255" b="-81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7090656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449645" r="-255" b="-156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680535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2035B68-9EF3-4D22-BC69-F6171C0E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30648"/>
              </p:ext>
            </p:extLst>
          </p:nvPr>
        </p:nvGraphicFramePr>
        <p:xfrm>
          <a:off x="306895" y="238900"/>
          <a:ext cx="488727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274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补充说明（最优性检验）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B3BF0F9-29F8-4EC2-8AD4-364FF8A229C8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525398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831F7828-5A01-4B01-9332-3492612E90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002208"/>
                  </p:ext>
                </p:extLst>
              </p:nvPr>
            </p:nvGraphicFramePr>
            <p:xfrm>
              <a:off x="1363744" y="1161573"/>
              <a:ext cx="9464512" cy="453485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464512">
                      <a:extLst>
                        <a:ext uri="{9D8B030D-6E8A-4147-A177-3AD203B41FA5}">
                          <a16:colId xmlns:a16="http://schemas.microsoft.com/office/drawing/2014/main" val="1666216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单纯形法的计算步骤和例子：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078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）把一般的线性规划问题化为标准形式；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897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）建立初始单纯形表；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0027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3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）若所有的检验数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0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，就得到了一个最优解，运算结束；否则转到第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4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步；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58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4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）当有多于一个的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时，可选其中任一矢量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进基矢量，通常选使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</m:d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为进基矢量；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9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5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）对所有的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，计算比值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，设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𝑟𝑘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，则主元素为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𝑟𝑘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，当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时，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为离基矢量，转第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6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步。若所有的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altLang="zh-CN" sz="200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问题的可行集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是无界的，而且目标函数值是无界的，运算结束；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258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6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𝑟𝑘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为主元素，进行一步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Gauss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消元（或称为旋转），从而求得一个新的基本可行解，返回到第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3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步。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5865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831F7828-5A01-4B01-9332-3492612E90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002208"/>
                  </p:ext>
                </p:extLst>
              </p:nvPr>
            </p:nvGraphicFramePr>
            <p:xfrm>
              <a:off x="1363744" y="1161573"/>
              <a:ext cx="9464512" cy="454164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464512">
                      <a:extLst>
                        <a:ext uri="{9D8B030D-6E8A-4147-A177-3AD203B41FA5}">
                          <a16:colId xmlns:a16="http://schemas.microsoft.com/office/drawing/2014/main" val="16662161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单纯形法的计算步骤和例子：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0782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）把一般的线性规划问题化为标准形式；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8973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）建立初始单纯形表；</a:t>
                          </a: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0027316"/>
                      </a:ext>
                    </a:extLst>
                  </a:tr>
                  <a:tr h="7298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166667" r="-257" b="-37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587572"/>
                      </a:ext>
                    </a:extLst>
                  </a:tr>
                  <a:tr h="7797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250000" r="-257" b="-25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997506"/>
                      </a:ext>
                    </a:extLst>
                  </a:tr>
                  <a:tr h="11423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238298" r="-257" b="-707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25855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553043" r="-257" b="-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8654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88C3ED-CD36-4326-915B-0B638D485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8418"/>
              </p:ext>
            </p:extLst>
          </p:nvPr>
        </p:nvGraphicFramePr>
        <p:xfrm>
          <a:off x="306895" y="238900"/>
          <a:ext cx="2540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迭代步骤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355DEDE-31D0-4370-A7B5-6F34AC49EC9F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205605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D82A-0408-4883-BD45-4DBE8767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86" y="367645"/>
            <a:ext cx="4694548" cy="132304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Part4</a:t>
            </a:r>
            <a:endParaRPr lang="zh-CN" altLang="en-US" sz="5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18733-B459-4CE1-88C2-DD11D15C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2404604"/>
            <a:ext cx="8843128" cy="204879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例题说明：</a:t>
            </a:r>
            <a:endParaRPr lang="en-US" altLang="zh-CN" sz="40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单纯形法求解规划问题</a:t>
            </a:r>
            <a:endParaRPr lang="en-US" altLang="zh-CN" sz="40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单纯形表的应用</a:t>
            </a:r>
            <a:endParaRPr lang="en-US" altLang="zh-CN" sz="40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E4BD60-8103-4FA2-BFFD-4B8CE0E3EA59}"/>
              </a:ext>
            </a:extLst>
          </p:cNvPr>
          <p:cNvSpPr txBox="1"/>
          <p:nvPr/>
        </p:nvSpPr>
        <p:spPr>
          <a:xfrm>
            <a:off x="8550111" y="6174557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2833946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F2CD68E6-C63F-49CF-BEE7-486D9F8E6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553767"/>
                  </p:ext>
                </p:extLst>
              </p:nvPr>
            </p:nvGraphicFramePr>
            <p:xfrm>
              <a:off x="1586583" y="797750"/>
              <a:ext cx="9018833" cy="526249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768601">
                      <a:extLst>
                        <a:ext uri="{9D8B030D-6E8A-4147-A177-3AD203B41FA5}">
                          <a16:colId xmlns:a16="http://schemas.microsoft.com/office/drawing/2014/main" val="1376004661"/>
                        </a:ext>
                      </a:extLst>
                    </a:gridCol>
                    <a:gridCol w="6250232">
                      <a:extLst>
                        <a:ext uri="{9D8B030D-6E8A-4147-A177-3AD203B41FA5}">
                          <a16:colId xmlns:a16="http://schemas.microsoft.com/office/drawing/2014/main" val="55933197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用单纯形法求解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LP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问题：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6292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5368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b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b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0721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320235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18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3939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=1,2,3,4,5,6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026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F2CD68E6-C63F-49CF-BEE7-486D9F8E6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553767"/>
                  </p:ext>
                </p:extLst>
              </p:nvPr>
            </p:nvGraphicFramePr>
            <p:xfrm>
              <a:off x="1586583" y="797750"/>
              <a:ext cx="9018833" cy="526249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768601">
                      <a:extLst>
                        <a:ext uri="{9D8B030D-6E8A-4147-A177-3AD203B41FA5}">
                          <a16:colId xmlns:a16="http://schemas.microsoft.com/office/drawing/2014/main" val="1376004661"/>
                        </a:ext>
                      </a:extLst>
                    </a:gridCol>
                    <a:gridCol w="6250232">
                      <a:extLst>
                        <a:ext uri="{9D8B030D-6E8A-4147-A177-3AD203B41FA5}">
                          <a16:colId xmlns:a16="http://schemas.microsoft.com/office/drawing/2014/main" val="559331978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用单纯形法求解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LP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问题：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62927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0" t="-109333" r="-226872" b="-95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4347" t="-109333" r="-390" b="-95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5368245"/>
                      </a:ext>
                    </a:extLst>
                  </a:tr>
                  <a:tr h="14220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220" t="-67094" r="-226872" b="-2072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44347" t="-67094" r="-390" b="-2072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7211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3202357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18507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0" t="-721333" r="-226872" b="-3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4347" t="-721333" r="-390" b="-3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3939726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0" t="-240625" r="-226872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4347" t="-240625" r="-390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2600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0D4D27C-677C-48C8-AA2A-21C08AB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85632"/>
              </p:ext>
            </p:extLst>
          </p:nvPr>
        </p:nvGraphicFramePr>
        <p:xfrm>
          <a:off x="306894" y="238900"/>
          <a:ext cx="149362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625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例题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6262029-9E63-4B1D-9D3E-E1D985955EA5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33497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A01E8710-3118-4BF7-91B5-F3AA791D9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36866"/>
                  </p:ext>
                </p:extLst>
              </p:nvPr>
            </p:nvGraphicFramePr>
            <p:xfrm>
              <a:off x="948965" y="1661820"/>
              <a:ext cx="10294070" cy="3534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294070">
                      <a:extLst>
                        <a:ext uri="{9D8B030D-6E8A-4147-A177-3AD203B41FA5}">
                          <a16:colId xmlns:a16="http://schemas.microsoft.com/office/drawing/2014/main" val="1930989983"/>
                        </a:ext>
                      </a:extLst>
                    </a:gridCol>
                  </a:tblGrid>
                  <a:tr h="5590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8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单纯形法的基本思想</a:t>
                          </a:r>
                          <a:endParaRPr lang="en-US" altLang="zh-CN" sz="28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897697"/>
                      </a:ext>
                    </a:extLst>
                  </a:tr>
                  <a:tr h="16770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由线性规划的基本定理，一个求解线性规划问题的直观思想是，把所有的基本可行解求出来，并求出其相应的目标函数值，相互比较，即可求出其中相应目标函数值最小（大）的最优解。当线性规划问题的阶数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与维数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较大时，计算量迅速增长。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6661569"/>
                      </a:ext>
                    </a:extLst>
                  </a:tr>
                  <a:tr h="12982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单纯形法的基本思想是：给出一种规则，使由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问题一个基本可行解转移到另一个基本可行解，目标函数值是减小的，而且两个基本可行解之间的转换是容易实现的，经过有限次迭代，即可求得所需的最优基本可行解。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86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A01E8710-3118-4BF7-91B5-F3AA791D9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36866"/>
                  </p:ext>
                </p:extLst>
              </p:nvPr>
            </p:nvGraphicFramePr>
            <p:xfrm>
              <a:off x="948965" y="1661820"/>
              <a:ext cx="10294070" cy="3534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294070">
                      <a:extLst>
                        <a:ext uri="{9D8B030D-6E8A-4147-A177-3AD203B41FA5}">
                          <a16:colId xmlns:a16="http://schemas.microsoft.com/office/drawing/2014/main" val="1930989983"/>
                        </a:ext>
                      </a:extLst>
                    </a:gridCol>
                  </a:tblGrid>
                  <a:tr h="5590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8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单纯形法的基本思想</a:t>
                          </a:r>
                          <a:endParaRPr lang="en-US" altLang="zh-CN" sz="28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897697"/>
                      </a:ext>
                    </a:extLst>
                  </a:tr>
                  <a:tr h="16770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" t="-36957" r="-237" b="-78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6661569"/>
                      </a:ext>
                    </a:extLst>
                  </a:tr>
                  <a:tr h="12982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" t="-177465" r="-237" b="-1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8638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5C58168-49D8-42E1-91FC-F65AA3DE6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00085"/>
              </p:ext>
            </p:extLst>
          </p:nvPr>
        </p:nvGraphicFramePr>
        <p:xfrm>
          <a:off x="306895" y="238900"/>
          <a:ext cx="38880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033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单纯形法的基本思想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B7A3964-D7AB-416D-A1A4-791D54FE91F7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480635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10EE196F-BFB1-42E1-95B0-8E2AB25EC1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377936"/>
                  </p:ext>
                </p:extLst>
              </p:nvPr>
            </p:nvGraphicFramePr>
            <p:xfrm>
              <a:off x="1604129" y="993041"/>
              <a:ext cx="8983742" cy="434032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9778">
                      <a:extLst>
                        <a:ext uri="{9D8B030D-6E8A-4147-A177-3AD203B41FA5}">
                          <a16:colId xmlns:a16="http://schemas.microsoft.com/office/drawing/2014/main" val="1010933645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18942908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3662342132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1105744113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1872471366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3080477337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3746837609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903024134"/>
                        </a:ext>
                      </a:extLst>
                    </a:gridCol>
                  </a:tblGrid>
                  <a:tr h="397461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）建立初始单纯形表：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0030217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基矢量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496279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7557838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3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5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886003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6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886915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-3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-1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-3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820371"/>
                      </a:ext>
                    </a:extLst>
                  </a:tr>
                  <a:tr h="397461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，在检验数行与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列的交叉处，填上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458171"/>
                      </a:ext>
                    </a:extLst>
                  </a:tr>
                  <a:tr h="397461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088623"/>
                      </a:ext>
                    </a:extLst>
                  </a:tr>
                  <a:tr h="415700">
                    <a:tc gridSpan="8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3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）计算检验数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3249287"/>
                      </a:ext>
                    </a:extLst>
                  </a:tr>
                  <a:tr h="720397">
                    <a:tc gridSpan="8"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因为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=1,2,3</m:t>
                              </m:r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，此处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b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0,0,0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，所以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=1,2,3</m:t>
                              </m:r>
                            </m:oMath>
                          </a14:m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  <a:r>
                            <a:rPr lang="zh-CN" altLang="en-US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因此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=−3,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=−1,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=−3</m:t>
                              </m:r>
                            </m:oMath>
                          </a14:m>
                          <a:r>
                            <a:rPr lang="en-US" altLang="zh-CN" sz="20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  <a:endParaRPr lang="zh-CN" altLang="en-US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15848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10EE196F-BFB1-42E1-95B0-8E2AB25EC1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377936"/>
                  </p:ext>
                </p:extLst>
              </p:nvPr>
            </p:nvGraphicFramePr>
            <p:xfrm>
              <a:off x="1604129" y="993041"/>
              <a:ext cx="8983742" cy="437049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9778">
                      <a:extLst>
                        <a:ext uri="{9D8B030D-6E8A-4147-A177-3AD203B41FA5}">
                          <a16:colId xmlns:a16="http://schemas.microsoft.com/office/drawing/2014/main" val="1010933645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18942908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3662342132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1105744113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1872471366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3080477337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3746837609"/>
                        </a:ext>
                      </a:extLst>
                    </a:gridCol>
                    <a:gridCol w="1124852">
                      <a:extLst>
                        <a:ext uri="{9D8B030D-6E8A-4147-A177-3AD203B41FA5}">
                          <a16:colId xmlns:a16="http://schemas.microsoft.com/office/drawing/2014/main" val="903024134"/>
                        </a:ext>
                      </a:extLst>
                    </a:gridCol>
                  </a:tblGrid>
                  <a:tr h="397461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）建立初始单纯形表：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0030217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基矢量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8919" t="-106061" r="-599459" b="-9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6061" r="-502717" b="-9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378" t="-106061" r="-400000" b="-9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543" t="-106061" r="-302174" b="-9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7838" t="-106061" r="-200541" b="-9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1087" t="-106061" r="-101630" b="-9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7297" t="-106061" r="-1081" b="-9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496279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9" t="-209231" r="-710989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7557838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9" t="-309231" r="-710989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3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5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886003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9" t="-409231" r="-710989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6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886915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-3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-1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-3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820371"/>
                      </a:ext>
                    </a:extLst>
                  </a:tr>
                  <a:tr h="413004"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68" t="-583824" r="-136" b="-402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458171"/>
                      </a:ext>
                    </a:extLst>
                  </a:tr>
                  <a:tr h="397461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0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088623"/>
                      </a:ext>
                    </a:extLst>
                  </a:tr>
                  <a:tr h="425006"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68" t="-757143" r="-136" b="-19857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3249287"/>
                      </a:ext>
                    </a:extLst>
                  </a:tr>
                  <a:tr h="750253"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8" t="-487805" r="-136" b="-130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158483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A2AA2A-34DA-453C-8AD1-2F2E9C98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98360"/>
              </p:ext>
            </p:extLst>
          </p:nvPr>
        </p:nvGraphicFramePr>
        <p:xfrm>
          <a:off x="306894" y="238900"/>
          <a:ext cx="25494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42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次迭代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D264843-24E2-4364-A3A6-4B83E5070C98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2943531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FA27DC-0570-488D-BB77-8303AD116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66114"/>
              </p:ext>
            </p:extLst>
          </p:nvPr>
        </p:nvGraphicFramePr>
        <p:xfrm>
          <a:off x="306894" y="238900"/>
          <a:ext cx="25494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42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次迭代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9C2B2266-21C1-4566-8C51-25BE66DC15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353077"/>
                  </p:ext>
                </p:extLst>
              </p:nvPr>
            </p:nvGraphicFramePr>
            <p:xfrm>
              <a:off x="1658594" y="1105693"/>
              <a:ext cx="8874812" cy="471900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874812">
                      <a:extLst>
                        <a:ext uri="{9D8B030D-6E8A-4147-A177-3AD203B41FA5}">
                          <a16:colId xmlns:a16="http://schemas.microsoft.com/office/drawing/2014/main" val="1768286006"/>
                        </a:ext>
                      </a:extLst>
                    </a:gridCol>
                  </a:tblGrid>
                  <a:tr h="4094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4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）决定进基矢量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60024"/>
                      </a:ext>
                    </a:extLst>
                  </a:tr>
                  <a:tr h="7311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由于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&lt;0,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=1,2,3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。所以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均可选做进基矢量，为减少除法运算，我们选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进基矢量。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2041249"/>
                      </a:ext>
                    </a:extLst>
                  </a:tr>
                  <a:tr h="409470">
                    <a:tc>
                      <a:txBody>
                        <a:bodyPr/>
                        <a:lstStyle/>
                        <a:p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861849"/>
                      </a:ext>
                    </a:extLst>
                  </a:tr>
                  <a:tr h="40947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5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）决定离基矢量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和主元素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𝑟𝑘</m:t>
                                  </m:r>
                                </m:sub>
                              </m:sSub>
                            </m:oMath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723937"/>
                      </a:ext>
                    </a:extLst>
                  </a:tr>
                  <a:tr h="1172738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首先计算比值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，这里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=2,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=1,2,3.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因为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=2,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=2.5,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8894576"/>
                      </a:ext>
                    </a:extLst>
                  </a:tr>
                  <a:tr h="6409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故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，因此主元素为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为离基矢量。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5853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9C2B2266-21C1-4566-8C51-25BE66DC15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353077"/>
                  </p:ext>
                </p:extLst>
              </p:nvPr>
            </p:nvGraphicFramePr>
            <p:xfrm>
              <a:off x="1658594" y="1105693"/>
              <a:ext cx="8874812" cy="464661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874812">
                      <a:extLst>
                        <a:ext uri="{9D8B030D-6E8A-4147-A177-3AD203B41FA5}">
                          <a16:colId xmlns:a16="http://schemas.microsoft.com/office/drawing/2014/main" val="1768286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9" t="-14667" r="-343" b="-9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8460024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" t="-60993" r="-343" b="-389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204124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861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9" t="-482667" r="-343" b="-4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723937"/>
                      </a:ext>
                    </a:extLst>
                  </a:tr>
                  <a:tr h="13780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9" t="-193363" r="-343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894576"/>
                      </a:ext>
                    </a:extLst>
                  </a:tr>
                  <a:tr h="673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9" t="-597297" r="-343" b="-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8538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EA5FEA7-1E5D-4FC7-BB23-89ED40F65375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440657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73FCE3-9A0A-49C6-9FDB-097B0CC0B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66114"/>
              </p:ext>
            </p:extLst>
          </p:nvPr>
        </p:nvGraphicFramePr>
        <p:xfrm>
          <a:off x="306894" y="238900"/>
          <a:ext cx="25494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42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次迭代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3849AA1E-1F04-418C-B50D-CCB6E1D43B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25377"/>
                  </p:ext>
                </p:extLst>
              </p:nvPr>
            </p:nvGraphicFramePr>
            <p:xfrm>
              <a:off x="1237528" y="1031494"/>
              <a:ext cx="9716944" cy="476554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14618">
                      <a:extLst>
                        <a:ext uri="{9D8B030D-6E8A-4147-A177-3AD203B41FA5}">
                          <a16:colId xmlns:a16="http://schemas.microsoft.com/office/drawing/2014/main" val="2917969572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451963667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1813084094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1264759801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3408002171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58888145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2231353537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2236116679"/>
                        </a:ext>
                      </a:extLst>
                    </a:gridCol>
                  </a:tblGrid>
                  <a:tr h="370840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6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）消元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041743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为主元素（在表中用黑色字体标记），进行一次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𝐺𝑎𝑢𝑠𝑠</m:t>
                              </m:r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消元，以求得一个新的基本解。具体计算可列表如下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166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基矢量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813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320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361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1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09363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207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3849AA1E-1F04-418C-B50D-CCB6E1D43B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25377"/>
                  </p:ext>
                </p:extLst>
              </p:nvPr>
            </p:nvGraphicFramePr>
            <p:xfrm>
              <a:off x="1237528" y="1031494"/>
              <a:ext cx="9716944" cy="476554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14618">
                      <a:extLst>
                        <a:ext uri="{9D8B030D-6E8A-4147-A177-3AD203B41FA5}">
                          <a16:colId xmlns:a16="http://schemas.microsoft.com/office/drawing/2014/main" val="2917969572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451963667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1813084094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1264759801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3408002171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58888145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2231353537"/>
                        </a:ext>
                      </a:extLst>
                    </a:gridCol>
                    <a:gridCol w="1214618">
                      <a:extLst>
                        <a:ext uri="{9D8B030D-6E8A-4147-A177-3AD203B41FA5}">
                          <a16:colId xmlns:a16="http://schemas.microsoft.com/office/drawing/2014/main" val="2236116679"/>
                        </a:ext>
                      </a:extLst>
                    </a:gridCol>
                  </a:tblGrid>
                  <a:tr h="457200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6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）消元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041743"/>
                      </a:ext>
                    </a:extLst>
                  </a:tr>
                  <a:tr h="822960"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" t="-61481" r="-314" b="-431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1663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基矢量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0" t="-290667" r="-600000" b="-6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08" t="-290667" r="-503015" b="-6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08" t="-290667" r="-403015" b="-6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508" t="-290667" r="-303015" b="-6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9000" t="-290667" r="-201500" b="-6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2010" t="-290667" r="-102513" b="-6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2010" t="-290667" r="-2513" b="-6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8136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" t="-390667" r="-703518" b="-5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3206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" t="-490667" r="-703518" b="-4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3617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" t="-590667" r="-703518" b="-3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1840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09363"/>
                      </a:ext>
                    </a:extLst>
                  </a:tr>
                  <a:tr h="1199388"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5" t="-301015" r="-314" b="-558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207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D69E506-FCF4-4CCF-BDB4-4E2B2F878082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58184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C736C4-D02C-47BA-853E-AC6896608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61019"/>
              </p:ext>
            </p:extLst>
          </p:nvPr>
        </p:nvGraphicFramePr>
        <p:xfrm>
          <a:off x="306894" y="238900"/>
          <a:ext cx="25494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42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次迭代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3533DB9E-2234-409B-B872-5D8EFBDA1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053834"/>
                  </p:ext>
                </p:extLst>
              </p:nvPr>
            </p:nvGraphicFramePr>
            <p:xfrm>
              <a:off x="1488912" y="931037"/>
              <a:ext cx="9214176" cy="4995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51772">
                      <a:extLst>
                        <a:ext uri="{9D8B030D-6E8A-4147-A177-3AD203B41FA5}">
                          <a16:colId xmlns:a16="http://schemas.microsoft.com/office/drawing/2014/main" val="1400736172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1101219658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4051906659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1093842359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1280497221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3387387105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3447772534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2449488101"/>
                        </a:ext>
                      </a:extLst>
                    </a:gridCol>
                  </a:tblGrid>
                  <a:tr h="370840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由于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,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所以进基矢量为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，在计算比值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zh-CN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，这里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=3,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=1,2</m:t>
                              </m:r>
                            </m:oMath>
                          </a14:m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因为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zh-CN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zh-CN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05997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故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，因此主元为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，离基矢量为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8947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基矢量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180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0320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472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zh-CN" altLang="en-US" sz="2400" b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741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-7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763661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−1,−3,0</m:t>
                                    </m:r>
                                  </m:e>
                                </m:d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=4,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kumimoji="0" lang="en-US" altLang="zh-CN" sz="24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=−7,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=−3,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kumimoji="0" lang="en-US" altLang="zh-CN" sz="24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=−4</m:t>
                                </m:r>
                              </m:oMath>
                            </m:oMathPara>
                          </a14:m>
                          <a:endPara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747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3533DB9E-2234-409B-B872-5D8EFBDA1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053834"/>
                  </p:ext>
                </p:extLst>
              </p:nvPr>
            </p:nvGraphicFramePr>
            <p:xfrm>
              <a:off x="1488912" y="931037"/>
              <a:ext cx="9214176" cy="49575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51772">
                      <a:extLst>
                        <a:ext uri="{9D8B030D-6E8A-4147-A177-3AD203B41FA5}">
                          <a16:colId xmlns:a16="http://schemas.microsoft.com/office/drawing/2014/main" val="1400736172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1101219658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4051906659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1093842359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1280497221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3387387105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3447772534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2449488101"/>
                        </a:ext>
                      </a:extLst>
                    </a:gridCol>
                  </a:tblGrid>
                  <a:tr h="882904"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6" t="-15172" r="-265" b="-4682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05997"/>
                      </a:ext>
                    </a:extLst>
                  </a:tr>
                  <a:tr h="673545"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" t="-150450" r="-265" b="-51171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89476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基矢量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9" t="-370667" r="-602116" b="-6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529" t="-370667" r="-502116" b="-6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529" t="-370667" r="-402116" b="-6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529" t="-370667" r="-302116" b="-6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29" t="-370667" r="-202116" b="-6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0529" t="-370667" r="-102116" b="-6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0529" t="-370667" r="-2116" b="-65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1805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9" t="-470667" r="-702116" b="-5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03200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9" t="-570667" r="-702116" b="-4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4727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9" t="-670667" r="-702116" b="-3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zh-CN" altLang="en-US" sz="2400" b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7413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-7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763661"/>
                      </a:ext>
                    </a:extLst>
                  </a:tr>
                  <a:tr h="1115060"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6" t="-356831" r="-265" b="-54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7474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7E25CE7-5077-4E9F-8B27-CA5002B3398E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650353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46E0FA1-8D4F-4A70-8BB7-26B9DCC47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4917"/>
              </p:ext>
            </p:extLst>
          </p:nvPr>
        </p:nvGraphicFramePr>
        <p:xfrm>
          <a:off x="306894" y="238900"/>
          <a:ext cx="25494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42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次迭代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DCFB18D-7332-4447-AECC-EF3B14E56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614035"/>
                  </p:ext>
                </p:extLst>
              </p:nvPr>
            </p:nvGraphicFramePr>
            <p:xfrm>
              <a:off x="1282568" y="914654"/>
              <a:ext cx="9626864" cy="50286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0676">
                      <a:extLst>
                        <a:ext uri="{9D8B030D-6E8A-4147-A177-3AD203B41FA5}">
                          <a16:colId xmlns:a16="http://schemas.microsoft.com/office/drawing/2014/main" val="1400736172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1101219658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4051906659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1093842359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1280497221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3387387105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3447772534"/>
                        </a:ext>
                      </a:extLst>
                    </a:gridCol>
                    <a:gridCol w="1555556">
                      <a:extLst>
                        <a:ext uri="{9D8B030D-6E8A-4147-A177-3AD203B41FA5}">
                          <a16:colId xmlns:a16="http://schemas.microsoft.com/office/drawing/2014/main" val="2449488101"/>
                        </a:ext>
                      </a:extLst>
                    </a:gridCol>
                  </a:tblGrid>
                  <a:tr h="370840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由于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&lt;0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,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所以进基矢量为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，再计算比值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zh-CN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，这里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=1,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因为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zh-CN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5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因此主元为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，离基矢量为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05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基矢量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180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0320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8/5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472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741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检验数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7/5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6/5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27/5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763661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−3,−3,0</m:t>
                                    </m:r>
                                  </m:e>
                                </m:d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−12</m:t>
                                    </m:r>
                                  </m:num>
                                  <m:den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−6</m:t>
                                    </m:r>
                                  </m:num>
                                  <m:den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=−</m:t>
                                </m:r>
                                <m:f>
                                  <m:fPr>
                                    <m:type m:val="lin"/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=7/5,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=6/5,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=3/5</m:t>
                                </m:r>
                              </m:oMath>
                            </m:oMathPara>
                          </a14:m>
                          <a:endPara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=−27/5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747491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因为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=1,2,⋯,6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，所以最优解为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,0,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8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,0,0,4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，最优值为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=−27/5</m:t>
                              </m:r>
                            </m:oMath>
                          </a14:m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580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DCFB18D-7332-4447-AECC-EF3B14E56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614035"/>
                  </p:ext>
                </p:extLst>
              </p:nvPr>
            </p:nvGraphicFramePr>
            <p:xfrm>
              <a:off x="1282568" y="914654"/>
              <a:ext cx="9626864" cy="50286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0676">
                      <a:extLst>
                        <a:ext uri="{9D8B030D-6E8A-4147-A177-3AD203B41FA5}">
                          <a16:colId xmlns:a16="http://schemas.microsoft.com/office/drawing/2014/main" val="1400736172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1101219658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4051906659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1093842359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1280497221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3387387105"/>
                        </a:ext>
                      </a:extLst>
                    </a:gridCol>
                    <a:gridCol w="1151772">
                      <a:extLst>
                        <a:ext uri="{9D8B030D-6E8A-4147-A177-3AD203B41FA5}">
                          <a16:colId xmlns:a16="http://schemas.microsoft.com/office/drawing/2014/main" val="3447772534"/>
                        </a:ext>
                      </a:extLst>
                    </a:gridCol>
                    <a:gridCol w="1555556">
                      <a:extLst>
                        <a:ext uri="{9D8B030D-6E8A-4147-A177-3AD203B41FA5}">
                          <a16:colId xmlns:a16="http://schemas.microsoft.com/office/drawing/2014/main" val="2449488101"/>
                        </a:ext>
                      </a:extLst>
                    </a:gridCol>
                  </a:tblGrid>
                  <a:tr h="877697"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" t="-16667" r="-127" b="-536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059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基矢量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6" t="-224000" r="-632632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587" t="-224000" r="-535979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587" t="-224000" r="-435979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587" t="-224000" r="-335979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587" t="-224000" r="-235979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587" t="-224000" r="-135979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0000" t="-224000" r="-784" b="-9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1805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6" t="-324000" r="-732632" b="-8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03200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6" t="-424000" r="-732632" b="-7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8/5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4727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6" t="-524000" r="-732632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7413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检验数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7/5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6/5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27/5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763661"/>
                      </a:ext>
                    </a:extLst>
                  </a:tr>
                  <a:tr h="1088644"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" t="-303352" r="-127" b="-1217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747491"/>
                      </a:ext>
                    </a:extLst>
                  </a:tr>
                  <a:tr h="776351"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" t="-568504" r="-127" b="-7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580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5AC05C3-4021-4EF9-A9B9-4113601D360F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694770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F965EB-2408-4C7D-A57E-1394D5859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26577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例题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F532ED3-6247-463E-B296-294ECECBA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846698"/>
                  </p:ext>
                </p:extLst>
              </p:nvPr>
            </p:nvGraphicFramePr>
            <p:xfrm>
              <a:off x="1586584" y="991963"/>
              <a:ext cx="9018832" cy="274193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60225">
                      <a:extLst>
                        <a:ext uri="{9D8B030D-6E8A-4147-A177-3AD203B41FA5}">
                          <a16:colId xmlns:a16="http://schemas.microsoft.com/office/drawing/2014/main" val="1611647217"/>
                        </a:ext>
                      </a:extLst>
                    </a:gridCol>
                    <a:gridCol w="6158607">
                      <a:extLst>
                        <a:ext uri="{9D8B030D-6E8A-4147-A177-3AD203B41FA5}">
                          <a16:colId xmlns:a16="http://schemas.microsoft.com/office/drawing/2014/main" val="787522972"/>
                        </a:ext>
                      </a:extLst>
                    </a:gridCol>
                  </a:tblGrid>
                  <a:tr h="355215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用单纯形法求解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𝐿𝑃</m:t>
                              </m:r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问题（注意迭代过程中基的变化）</a:t>
                          </a:r>
                        </a:p>
                      </a:txBody>
                      <a:tcPr>
                        <a:lnB w="381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330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874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.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≤5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+0.5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≤8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73937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最优解为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,0,0</m:t>
                                  </m:r>
                                </m:e>
                              </m:d>
                            </m:oMath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093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F532ED3-6247-463E-B296-294ECECBA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846698"/>
                  </p:ext>
                </p:extLst>
              </p:nvPr>
            </p:nvGraphicFramePr>
            <p:xfrm>
              <a:off x="1586584" y="991963"/>
              <a:ext cx="9018832" cy="274193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60225">
                      <a:extLst>
                        <a:ext uri="{9D8B030D-6E8A-4147-A177-3AD203B41FA5}">
                          <a16:colId xmlns:a16="http://schemas.microsoft.com/office/drawing/2014/main" val="1611647217"/>
                        </a:ext>
                      </a:extLst>
                    </a:gridCol>
                    <a:gridCol w="6158607">
                      <a:extLst>
                        <a:ext uri="{9D8B030D-6E8A-4147-A177-3AD203B41FA5}">
                          <a16:colId xmlns:a16="http://schemas.microsoft.com/office/drawing/2014/main" val="787522972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68" t="-13333" r="-135" b="-50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3307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3" t="-113333" r="-215991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489" t="-113333" r="-198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87453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3" t="-81633" r="-215991" b="-55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489" t="-81633" r="-198" b="-556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739370"/>
                      </a:ext>
                    </a:extLst>
                  </a:tr>
                  <a:tr h="63881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68" t="-339048" r="-135" b="-38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0930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8717DF2-9113-4A85-890A-3C476BDB11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549865"/>
                  </p:ext>
                </p:extLst>
              </p:nvPr>
            </p:nvGraphicFramePr>
            <p:xfrm>
              <a:off x="1586583" y="3762917"/>
              <a:ext cx="9018833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768601">
                      <a:extLst>
                        <a:ext uri="{9D8B030D-6E8A-4147-A177-3AD203B41FA5}">
                          <a16:colId xmlns:a16="http://schemas.microsoft.com/office/drawing/2014/main" val="1297876803"/>
                        </a:ext>
                      </a:extLst>
                    </a:gridCol>
                    <a:gridCol w="6250232">
                      <a:extLst>
                        <a:ext uri="{9D8B030D-6E8A-4147-A177-3AD203B41FA5}">
                          <a16:colId xmlns:a16="http://schemas.microsoft.com/office/drawing/2014/main" val="16378157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0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999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=1,2,3,4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21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8717DF2-9113-4A85-890A-3C476BDB11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549865"/>
                  </p:ext>
                </p:extLst>
              </p:nvPr>
            </p:nvGraphicFramePr>
            <p:xfrm>
              <a:off x="1586583" y="3762917"/>
              <a:ext cx="9018833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768601">
                      <a:extLst>
                        <a:ext uri="{9D8B030D-6E8A-4147-A177-3AD203B41FA5}">
                          <a16:colId xmlns:a16="http://schemas.microsoft.com/office/drawing/2014/main" val="1297876803"/>
                        </a:ext>
                      </a:extLst>
                    </a:gridCol>
                    <a:gridCol w="6250232">
                      <a:extLst>
                        <a:ext uri="{9D8B030D-6E8A-4147-A177-3AD203B41FA5}">
                          <a16:colId xmlns:a16="http://schemas.microsoft.com/office/drawing/2014/main" val="1637815737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02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20" t="-110667" r="-226872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347" t="-110667" r="-390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299996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20" t="-80612" r="-226872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347" t="-80612" r="-39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217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70D6116-6CD5-4824-830A-00199E5B4382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1836350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B24A731-43DC-48D6-9309-B4792F7113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5251959"/>
                  </p:ext>
                </p:extLst>
              </p:nvPr>
            </p:nvGraphicFramePr>
            <p:xfrm>
              <a:off x="1586582" y="1146952"/>
              <a:ext cx="9018835" cy="32057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528550">
                      <a:extLst>
                        <a:ext uri="{9D8B030D-6E8A-4147-A177-3AD203B41FA5}">
                          <a16:colId xmlns:a16="http://schemas.microsoft.com/office/drawing/2014/main" val="1916580923"/>
                        </a:ext>
                      </a:extLst>
                    </a:gridCol>
                    <a:gridCol w="1498057">
                      <a:extLst>
                        <a:ext uri="{9D8B030D-6E8A-4147-A177-3AD203B41FA5}">
                          <a16:colId xmlns:a16="http://schemas.microsoft.com/office/drawing/2014/main" val="2171077488"/>
                        </a:ext>
                      </a:extLst>
                    </a:gridCol>
                    <a:gridCol w="1498057">
                      <a:extLst>
                        <a:ext uri="{9D8B030D-6E8A-4147-A177-3AD203B41FA5}">
                          <a16:colId xmlns:a16="http://schemas.microsoft.com/office/drawing/2014/main" val="2262673339"/>
                        </a:ext>
                      </a:extLst>
                    </a:gridCol>
                    <a:gridCol w="1498057">
                      <a:extLst>
                        <a:ext uri="{9D8B030D-6E8A-4147-A177-3AD203B41FA5}">
                          <a16:colId xmlns:a16="http://schemas.microsoft.com/office/drawing/2014/main" val="2516869221"/>
                        </a:ext>
                      </a:extLst>
                    </a:gridCol>
                    <a:gridCol w="1498057">
                      <a:extLst>
                        <a:ext uri="{9D8B030D-6E8A-4147-A177-3AD203B41FA5}">
                          <a16:colId xmlns:a16="http://schemas.microsoft.com/office/drawing/2014/main" val="3844986723"/>
                        </a:ext>
                      </a:extLst>
                    </a:gridCol>
                    <a:gridCol w="1498057">
                      <a:extLst>
                        <a:ext uri="{9D8B030D-6E8A-4147-A177-3AD203B41FA5}">
                          <a16:colId xmlns:a16="http://schemas.microsoft.com/office/drawing/2014/main" val="1903829052"/>
                        </a:ext>
                      </a:extLst>
                    </a:gridCol>
                  </a:tblGrid>
                  <a:tr h="397461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）建立初始单纯形表：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376700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基矢量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1112023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8896551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020003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305023"/>
                      </a:ext>
                    </a:extLst>
                  </a:tr>
                  <a:tr h="397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980609"/>
                      </a:ext>
                    </a:extLst>
                  </a:tr>
                  <a:tr h="397461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/>
                            <a:t>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，在检验数行与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列的交叉处，填上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077667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B24A731-43DC-48D6-9309-B4792F7113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5251959"/>
                  </p:ext>
                </p:extLst>
              </p:nvPr>
            </p:nvGraphicFramePr>
            <p:xfrm>
              <a:off x="1586582" y="1146952"/>
              <a:ext cx="9018835" cy="320573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528550">
                      <a:extLst>
                        <a:ext uri="{9D8B030D-6E8A-4147-A177-3AD203B41FA5}">
                          <a16:colId xmlns:a16="http://schemas.microsoft.com/office/drawing/2014/main" val="1916580923"/>
                        </a:ext>
                      </a:extLst>
                    </a:gridCol>
                    <a:gridCol w="1498057">
                      <a:extLst>
                        <a:ext uri="{9D8B030D-6E8A-4147-A177-3AD203B41FA5}">
                          <a16:colId xmlns:a16="http://schemas.microsoft.com/office/drawing/2014/main" val="2171077488"/>
                        </a:ext>
                      </a:extLst>
                    </a:gridCol>
                    <a:gridCol w="1498057">
                      <a:extLst>
                        <a:ext uri="{9D8B030D-6E8A-4147-A177-3AD203B41FA5}">
                          <a16:colId xmlns:a16="http://schemas.microsoft.com/office/drawing/2014/main" val="2262673339"/>
                        </a:ext>
                      </a:extLst>
                    </a:gridCol>
                    <a:gridCol w="1498057">
                      <a:extLst>
                        <a:ext uri="{9D8B030D-6E8A-4147-A177-3AD203B41FA5}">
                          <a16:colId xmlns:a16="http://schemas.microsoft.com/office/drawing/2014/main" val="2516869221"/>
                        </a:ext>
                      </a:extLst>
                    </a:gridCol>
                    <a:gridCol w="1498057">
                      <a:extLst>
                        <a:ext uri="{9D8B030D-6E8A-4147-A177-3AD203B41FA5}">
                          <a16:colId xmlns:a16="http://schemas.microsoft.com/office/drawing/2014/main" val="3844986723"/>
                        </a:ext>
                      </a:extLst>
                    </a:gridCol>
                    <a:gridCol w="1498057">
                      <a:extLst>
                        <a:ext uri="{9D8B030D-6E8A-4147-A177-3AD203B41FA5}">
                          <a16:colId xmlns:a16="http://schemas.microsoft.com/office/drawing/2014/main" val="1903829052"/>
                        </a:ext>
                      </a:extLst>
                    </a:gridCol>
                  </a:tblGrid>
                  <a:tr h="457200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）建立初始单纯形表：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3767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基矢量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439" t="-110667" r="-400407" b="-52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439" t="-110667" r="-300407" b="-52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673" t="-110667" r="-201633" b="-52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2033" t="-110667" r="-100813" b="-52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33" t="-110667" r="-813" b="-52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11120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" t="-210667" r="-490438" b="-42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88965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" t="-306579" r="-490438" b="-3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02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" t="-412000" r="-490438" b="-2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3050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ysClr val="windowText" lastClr="0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980609"/>
                      </a:ext>
                    </a:extLst>
                  </a:tr>
                  <a:tr h="462534">
                    <a:tc grid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68" t="-603947" r="-135" b="-2236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077667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8052AD6-EF32-4DC2-9F7C-85B3E9F9B3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645855"/>
                  </p:ext>
                </p:extLst>
              </p:nvPr>
            </p:nvGraphicFramePr>
            <p:xfrm>
              <a:off x="1587374" y="4519863"/>
              <a:ext cx="9017250" cy="135248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017250">
                      <a:extLst>
                        <a:ext uri="{9D8B030D-6E8A-4147-A177-3AD203B41FA5}">
                          <a16:colId xmlns:a16="http://schemas.microsoft.com/office/drawing/2014/main" val="3029450096"/>
                        </a:ext>
                      </a:extLst>
                    </a:gridCol>
                  </a:tblGrid>
                  <a:tr h="415700">
                    <a:tc>
                      <a:txBody>
                        <a:bodyPr/>
                        <a:lstStyle/>
                        <a:p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3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）计算检验数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668753"/>
                      </a:ext>
                    </a:extLst>
                  </a:tr>
                  <a:tr h="720397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因为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=1,2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，此处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，所以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=1,2</m:t>
                              </m:r>
                            </m:oMath>
                          </a14:m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因此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13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8052AD6-EF32-4DC2-9F7C-85B3E9F9B3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645855"/>
                  </p:ext>
                </p:extLst>
              </p:nvPr>
            </p:nvGraphicFramePr>
            <p:xfrm>
              <a:off x="1587374" y="4519863"/>
              <a:ext cx="9017250" cy="135248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017250">
                      <a:extLst>
                        <a:ext uri="{9D8B030D-6E8A-4147-A177-3AD203B41FA5}">
                          <a16:colId xmlns:a16="http://schemas.microsoft.com/office/drawing/2014/main" val="3029450096"/>
                        </a:ext>
                      </a:extLst>
                    </a:gridCol>
                  </a:tblGrid>
                  <a:tr h="48666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noFill/>
                        </a:lnT>
                        <a:blipFill>
                          <a:blip r:embed="rId3"/>
                          <a:stretch>
                            <a:fillRect l="-68" t="-13750" r="-270" b="-2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668753"/>
                      </a:ext>
                    </a:extLst>
                  </a:tr>
                  <a:tr h="8658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" t="-63636" r="-270" b="-132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1397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093E404-925E-4736-B575-B8F02FE63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29710"/>
              </p:ext>
            </p:extLst>
          </p:nvPr>
        </p:nvGraphicFramePr>
        <p:xfrm>
          <a:off x="306894" y="238900"/>
          <a:ext cx="25494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42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次迭代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87D154A-A4EE-4873-BCBF-7CB7D65D3E8C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142833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A00276F-30B8-48E0-8984-1E9AC1D6F4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3572358"/>
                  </p:ext>
                </p:extLst>
              </p:nvPr>
            </p:nvGraphicFramePr>
            <p:xfrm>
              <a:off x="1604129" y="1161699"/>
              <a:ext cx="8983742" cy="130962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983742">
                      <a:extLst>
                        <a:ext uri="{9D8B030D-6E8A-4147-A177-3AD203B41FA5}">
                          <a16:colId xmlns:a16="http://schemas.microsoft.com/office/drawing/2014/main" val="195829557"/>
                        </a:ext>
                      </a:extLst>
                    </a:gridCol>
                  </a:tblGrid>
                  <a:tr h="4094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4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）决定进基矢量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9655719"/>
                      </a:ext>
                    </a:extLst>
                  </a:tr>
                  <a:tr h="7311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由于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=1,2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。所以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均可选做进基矢量，</a:t>
                          </a: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较小，我们选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进基矢量。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9882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A00276F-30B8-48E0-8984-1E9AC1D6F4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3572358"/>
                  </p:ext>
                </p:extLst>
              </p:nvPr>
            </p:nvGraphicFramePr>
            <p:xfrm>
              <a:off x="1604129" y="1161699"/>
              <a:ext cx="8983742" cy="130962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983742">
                      <a:extLst>
                        <a:ext uri="{9D8B030D-6E8A-4147-A177-3AD203B41FA5}">
                          <a16:colId xmlns:a16="http://schemas.microsoft.com/office/drawing/2014/main" val="19582955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8" t="-13333" r="-339" b="-2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655719"/>
                      </a:ext>
                    </a:extLst>
                  </a:tr>
                  <a:tr h="8524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" t="-60284" r="-339" b="-141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98828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C26E422E-67D3-4E29-9B8D-0DECBAD708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888182"/>
                  </p:ext>
                </p:extLst>
              </p:nvPr>
            </p:nvGraphicFramePr>
            <p:xfrm>
              <a:off x="1604129" y="2869042"/>
              <a:ext cx="8983742" cy="2586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983742">
                      <a:extLst>
                        <a:ext uri="{9D8B030D-6E8A-4147-A177-3AD203B41FA5}">
                          <a16:colId xmlns:a16="http://schemas.microsoft.com/office/drawing/2014/main" val="3597421201"/>
                        </a:ext>
                      </a:extLst>
                    </a:gridCol>
                  </a:tblGrid>
                  <a:tr h="409470">
                    <a:tc>
                      <a:txBody>
                        <a:bodyPr/>
                        <a:lstStyle/>
                        <a:p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5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）决定离基矢量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和主元素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𝑟𝑘</m:t>
                                  </m:r>
                                </m:sub>
                              </m:sSub>
                            </m:oMath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644477"/>
                      </a:ext>
                    </a:extLst>
                  </a:tr>
                  <a:tr h="1172738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首先计算比值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，这里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=1,2.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因为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7229799"/>
                      </a:ext>
                    </a:extLst>
                  </a:tr>
                  <a:tr h="6409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故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，因此主元素为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为离基矢量。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9492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C26E422E-67D3-4E29-9B8D-0DECBAD708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888182"/>
                  </p:ext>
                </p:extLst>
              </p:nvPr>
            </p:nvGraphicFramePr>
            <p:xfrm>
              <a:off x="1604129" y="2869042"/>
              <a:ext cx="8983742" cy="2586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983742">
                      <a:extLst>
                        <a:ext uri="{9D8B030D-6E8A-4147-A177-3AD203B41FA5}">
                          <a16:colId xmlns:a16="http://schemas.microsoft.com/office/drawing/2014/main" val="35974212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8" t="-13333" r="-339" b="-47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644477"/>
                      </a:ext>
                    </a:extLst>
                  </a:tr>
                  <a:tr h="138563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" t="-37281" r="-339" b="-54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7229799"/>
                      </a:ext>
                    </a:extLst>
                  </a:tr>
                  <a:tr h="7435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" t="-256557" r="-339" b="-2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94921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AC37773-D46C-4944-8519-306874E0A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86217"/>
              </p:ext>
            </p:extLst>
          </p:nvPr>
        </p:nvGraphicFramePr>
        <p:xfrm>
          <a:off x="306894" y="238900"/>
          <a:ext cx="25494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42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次迭代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7A82FB4-AA14-4A64-8CB6-A2ADA08AB980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442086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74CE565E-9657-4CEB-9982-D2FBAF65B8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79704"/>
                  </p:ext>
                </p:extLst>
              </p:nvPr>
            </p:nvGraphicFramePr>
            <p:xfrm>
              <a:off x="1156173" y="1193912"/>
              <a:ext cx="9879654" cy="476554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46609">
                      <a:extLst>
                        <a:ext uri="{9D8B030D-6E8A-4147-A177-3AD203B41FA5}">
                          <a16:colId xmlns:a16="http://schemas.microsoft.com/office/drawing/2014/main" val="2917969572"/>
                        </a:ext>
                      </a:extLst>
                    </a:gridCol>
                    <a:gridCol w="1646609">
                      <a:extLst>
                        <a:ext uri="{9D8B030D-6E8A-4147-A177-3AD203B41FA5}">
                          <a16:colId xmlns:a16="http://schemas.microsoft.com/office/drawing/2014/main" val="451963667"/>
                        </a:ext>
                      </a:extLst>
                    </a:gridCol>
                    <a:gridCol w="1646609">
                      <a:extLst>
                        <a:ext uri="{9D8B030D-6E8A-4147-A177-3AD203B41FA5}">
                          <a16:colId xmlns:a16="http://schemas.microsoft.com/office/drawing/2014/main" val="1813084094"/>
                        </a:ext>
                      </a:extLst>
                    </a:gridCol>
                    <a:gridCol w="1646609">
                      <a:extLst>
                        <a:ext uri="{9D8B030D-6E8A-4147-A177-3AD203B41FA5}">
                          <a16:colId xmlns:a16="http://schemas.microsoft.com/office/drawing/2014/main" val="1264759801"/>
                        </a:ext>
                      </a:extLst>
                    </a:gridCol>
                    <a:gridCol w="1646609">
                      <a:extLst>
                        <a:ext uri="{9D8B030D-6E8A-4147-A177-3AD203B41FA5}">
                          <a16:colId xmlns:a16="http://schemas.microsoft.com/office/drawing/2014/main" val="3408002171"/>
                        </a:ext>
                      </a:extLst>
                    </a:gridCol>
                    <a:gridCol w="1646609">
                      <a:extLst>
                        <a:ext uri="{9D8B030D-6E8A-4147-A177-3AD203B41FA5}">
                          <a16:colId xmlns:a16="http://schemas.microsoft.com/office/drawing/2014/main" val="2236116679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6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）消元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041743"/>
                      </a:ext>
                    </a:extLst>
                  </a:tr>
                  <a:tr h="370840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为主元素（在表中用黑色字体标记），进行一次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𝐺𝑎𝑢𝑠𝑠</m:t>
                              </m:r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消元，以求得一个新的基本解。具体计算可列表如下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166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基矢量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813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503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3/4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361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1/4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1/2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87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09363"/>
                      </a:ext>
                    </a:extLst>
                  </a:tr>
                  <a:tr h="370840">
                    <a:tc gridSpan="6"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617207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5">
                <a:extLst>
                  <a:ext uri="{FF2B5EF4-FFF2-40B4-BE49-F238E27FC236}">
                    <a16:creationId xmlns:a16="http://schemas.microsoft.com/office/drawing/2014/main" id="{74CE565E-9657-4CEB-9982-D2FBAF65B8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79704"/>
                  </p:ext>
                </p:extLst>
              </p:nvPr>
            </p:nvGraphicFramePr>
            <p:xfrm>
              <a:off x="1156173" y="1193912"/>
              <a:ext cx="9879654" cy="476554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46609">
                      <a:extLst>
                        <a:ext uri="{9D8B030D-6E8A-4147-A177-3AD203B41FA5}">
                          <a16:colId xmlns:a16="http://schemas.microsoft.com/office/drawing/2014/main" val="2917969572"/>
                        </a:ext>
                      </a:extLst>
                    </a:gridCol>
                    <a:gridCol w="1646609">
                      <a:extLst>
                        <a:ext uri="{9D8B030D-6E8A-4147-A177-3AD203B41FA5}">
                          <a16:colId xmlns:a16="http://schemas.microsoft.com/office/drawing/2014/main" val="451963667"/>
                        </a:ext>
                      </a:extLst>
                    </a:gridCol>
                    <a:gridCol w="1646609">
                      <a:extLst>
                        <a:ext uri="{9D8B030D-6E8A-4147-A177-3AD203B41FA5}">
                          <a16:colId xmlns:a16="http://schemas.microsoft.com/office/drawing/2014/main" val="1813084094"/>
                        </a:ext>
                      </a:extLst>
                    </a:gridCol>
                    <a:gridCol w="1646609">
                      <a:extLst>
                        <a:ext uri="{9D8B030D-6E8A-4147-A177-3AD203B41FA5}">
                          <a16:colId xmlns:a16="http://schemas.microsoft.com/office/drawing/2014/main" val="1264759801"/>
                        </a:ext>
                      </a:extLst>
                    </a:gridCol>
                    <a:gridCol w="1646609">
                      <a:extLst>
                        <a:ext uri="{9D8B030D-6E8A-4147-A177-3AD203B41FA5}">
                          <a16:colId xmlns:a16="http://schemas.microsoft.com/office/drawing/2014/main" val="3408002171"/>
                        </a:ext>
                      </a:extLst>
                    </a:gridCol>
                    <a:gridCol w="1646609">
                      <a:extLst>
                        <a:ext uri="{9D8B030D-6E8A-4147-A177-3AD203B41FA5}">
                          <a16:colId xmlns:a16="http://schemas.microsoft.com/office/drawing/2014/main" val="2236116679"/>
                        </a:ext>
                      </a:extLst>
                    </a:gridCol>
                  </a:tblGrid>
                  <a:tr h="457200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6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）消元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041743"/>
                      </a:ext>
                    </a:extLst>
                  </a:tr>
                  <a:tr h="822960">
                    <a:tc grid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" t="-60741" r="-247" b="-431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1663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基矢量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89333" r="-400369" b="-6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741" t="-289333" r="-301852" b="-6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741" t="-289333" r="-201852" b="-6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262" t="-289333" r="-101107" b="-6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111" t="-289333" r="-1481" b="-6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8136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0" t="-384211" r="-502222" b="-5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5038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0" t="-490667" r="-502222" b="-4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3/4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3617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0" t="-590667" r="-502222" b="-3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1/4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1/2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8753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09363"/>
                      </a:ext>
                    </a:extLst>
                  </a:tr>
                  <a:tr h="1199388">
                    <a:tc grid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" t="-301015" r="-247" b="-50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617207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6370AD-1C91-448E-9AC2-F5932525B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22038"/>
              </p:ext>
            </p:extLst>
          </p:nvPr>
        </p:nvGraphicFramePr>
        <p:xfrm>
          <a:off x="306894" y="238900"/>
          <a:ext cx="25494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42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次迭代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59FFBBE-C872-48C7-A787-A64332AF611D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63320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995F3D1-CC62-43F4-A632-9874F32BD6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967893"/>
                  </p:ext>
                </p:extLst>
              </p:nvPr>
            </p:nvGraphicFramePr>
            <p:xfrm>
              <a:off x="1165782" y="769171"/>
              <a:ext cx="9860436" cy="54430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43406">
                      <a:extLst>
                        <a:ext uri="{9D8B030D-6E8A-4147-A177-3AD203B41FA5}">
                          <a16:colId xmlns:a16="http://schemas.microsoft.com/office/drawing/2014/main" val="891761244"/>
                        </a:ext>
                      </a:extLst>
                    </a:gridCol>
                    <a:gridCol w="1643406">
                      <a:extLst>
                        <a:ext uri="{9D8B030D-6E8A-4147-A177-3AD203B41FA5}">
                          <a16:colId xmlns:a16="http://schemas.microsoft.com/office/drawing/2014/main" val="3664215740"/>
                        </a:ext>
                      </a:extLst>
                    </a:gridCol>
                    <a:gridCol w="1643406">
                      <a:extLst>
                        <a:ext uri="{9D8B030D-6E8A-4147-A177-3AD203B41FA5}">
                          <a16:colId xmlns:a16="http://schemas.microsoft.com/office/drawing/2014/main" val="1543490686"/>
                        </a:ext>
                      </a:extLst>
                    </a:gridCol>
                    <a:gridCol w="1643406">
                      <a:extLst>
                        <a:ext uri="{9D8B030D-6E8A-4147-A177-3AD203B41FA5}">
                          <a16:colId xmlns:a16="http://schemas.microsoft.com/office/drawing/2014/main" val="1587742187"/>
                        </a:ext>
                      </a:extLst>
                    </a:gridCol>
                    <a:gridCol w="1643406">
                      <a:extLst>
                        <a:ext uri="{9D8B030D-6E8A-4147-A177-3AD203B41FA5}">
                          <a16:colId xmlns:a16="http://schemas.microsoft.com/office/drawing/2014/main" val="1473945807"/>
                        </a:ext>
                      </a:extLst>
                    </a:gridCol>
                    <a:gridCol w="1643406">
                      <a:extLst>
                        <a:ext uri="{9D8B030D-6E8A-4147-A177-3AD203B41FA5}">
                          <a16:colId xmlns:a16="http://schemas.microsoft.com/office/drawing/2014/main" val="1705761630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由于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,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所以进基矢量为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，在计算比值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zh-CN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，这里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=1,2</m:t>
                              </m:r>
                            </m:oMath>
                          </a14:m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因为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zh-CN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=4/3</m:t>
                              </m:r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zh-CN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=16</m:t>
                              </m:r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826692"/>
                      </a:ext>
                    </a:extLst>
                  </a:tr>
                  <a:tr h="370840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故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，因此主元为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，离基矢量为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92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基矢量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868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7915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535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11/3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2917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52/3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2615224"/>
                      </a:ext>
                    </a:extLst>
                  </a:tr>
                  <a:tr h="370840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−4/3</m:t>
                                </m:r>
                              </m:oMath>
                            </m:oMathPara>
                          </a14:m>
                          <a:endParaRPr kumimoji="0" lang="en-US" altLang="zh-CN" sz="24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US" altLang="zh-CN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altLang="zh-CN" sz="24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52/3</m:t>
                                </m:r>
                              </m:oMath>
                            </m:oMathPara>
                          </a14:m>
                          <a:endPara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82411"/>
                      </a:ext>
                    </a:extLst>
                  </a:tr>
                  <a:tr h="370840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</a:t>
                          </a:r>
                          <a:r>
                            <a:rPr lang="zh-CN" altLang="en-US" sz="2400" baseline="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因为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=1,2,3,4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，所以最优解为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11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4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,0,0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，最优值为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=−52/3</m:t>
                              </m:r>
                            </m:oMath>
                          </a14:m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.</a:t>
                          </a:r>
                          <a:endPara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029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995F3D1-CC62-43F4-A632-9874F32BD6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967893"/>
                  </p:ext>
                </p:extLst>
              </p:nvPr>
            </p:nvGraphicFramePr>
            <p:xfrm>
              <a:off x="1165782" y="769171"/>
              <a:ext cx="9860436" cy="54430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43406">
                      <a:extLst>
                        <a:ext uri="{9D8B030D-6E8A-4147-A177-3AD203B41FA5}">
                          <a16:colId xmlns:a16="http://schemas.microsoft.com/office/drawing/2014/main" val="891761244"/>
                        </a:ext>
                      </a:extLst>
                    </a:gridCol>
                    <a:gridCol w="1643406">
                      <a:extLst>
                        <a:ext uri="{9D8B030D-6E8A-4147-A177-3AD203B41FA5}">
                          <a16:colId xmlns:a16="http://schemas.microsoft.com/office/drawing/2014/main" val="3664215740"/>
                        </a:ext>
                      </a:extLst>
                    </a:gridCol>
                    <a:gridCol w="1643406">
                      <a:extLst>
                        <a:ext uri="{9D8B030D-6E8A-4147-A177-3AD203B41FA5}">
                          <a16:colId xmlns:a16="http://schemas.microsoft.com/office/drawing/2014/main" val="1543490686"/>
                        </a:ext>
                      </a:extLst>
                    </a:gridCol>
                    <a:gridCol w="1643406">
                      <a:extLst>
                        <a:ext uri="{9D8B030D-6E8A-4147-A177-3AD203B41FA5}">
                          <a16:colId xmlns:a16="http://schemas.microsoft.com/office/drawing/2014/main" val="1587742187"/>
                        </a:ext>
                      </a:extLst>
                    </a:gridCol>
                    <a:gridCol w="1643406">
                      <a:extLst>
                        <a:ext uri="{9D8B030D-6E8A-4147-A177-3AD203B41FA5}">
                          <a16:colId xmlns:a16="http://schemas.microsoft.com/office/drawing/2014/main" val="1473945807"/>
                        </a:ext>
                      </a:extLst>
                    </a:gridCol>
                    <a:gridCol w="1643406">
                      <a:extLst>
                        <a:ext uri="{9D8B030D-6E8A-4147-A177-3AD203B41FA5}">
                          <a16:colId xmlns:a16="http://schemas.microsoft.com/office/drawing/2014/main" val="1705761630"/>
                        </a:ext>
                      </a:extLst>
                    </a:gridCol>
                  </a:tblGrid>
                  <a:tr h="877697">
                    <a:tc grid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2" t="-16667" r="-247" b="-58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826692"/>
                      </a:ext>
                    </a:extLst>
                  </a:tr>
                  <a:tr h="743585">
                    <a:tc grid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" t="-137705" r="-247" b="-5885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928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基矢量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43" t="-386667" r="-402602" b="-8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86667" r="-301111" b="-8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386667" r="-201111" b="-8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487" t="-386667" r="-101859" b="-8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9630" t="-386667" r="-1481" b="-85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8686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0" t="-486667" r="-500741" b="-7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79151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0" t="-578947" r="-500741" b="-6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5358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0" t="-688000" r="-500741" b="-5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11/3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29172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检验数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52/3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2615224"/>
                      </a:ext>
                    </a:extLst>
                  </a:tr>
                  <a:tr h="759460">
                    <a:tc grid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" t="-537097" r="-247" b="-1758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82411"/>
                      </a:ext>
                    </a:extLst>
                  </a:tr>
                  <a:tr h="776351">
                    <a:tc grid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2" t="-617188" r="-247" b="-703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0294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DE11E41-C7F2-4B90-B133-6B096565D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58173"/>
              </p:ext>
            </p:extLst>
          </p:nvPr>
        </p:nvGraphicFramePr>
        <p:xfrm>
          <a:off x="306894" y="238900"/>
          <a:ext cx="254942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427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次迭代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D21B72A-E502-4D9D-B6BC-2400BDE2BBD4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203994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AF977FD9-B4D2-4C87-8F97-9952DF3E6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8742464"/>
                  </p:ext>
                </p:extLst>
              </p:nvPr>
            </p:nvGraphicFramePr>
            <p:xfrm>
              <a:off x="1105293" y="1358120"/>
              <a:ext cx="9981414" cy="414175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176834">
                      <a:extLst>
                        <a:ext uri="{9D8B030D-6E8A-4147-A177-3AD203B41FA5}">
                          <a16:colId xmlns:a16="http://schemas.microsoft.com/office/drawing/2014/main" val="1731669462"/>
                        </a:ext>
                      </a:extLst>
                    </a:gridCol>
                    <a:gridCol w="4909793">
                      <a:extLst>
                        <a:ext uri="{9D8B030D-6E8A-4147-A177-3AD203B41FA5}">
                          <a16:colId xmlns:a16="http://schemas.microsoft.com/office/drawing/2014/main" val="3723070646"/>
                        </a:ext>
                      </a:extLst>
                    </a:gridCol>
                    <a:gridCol w="1894787">
                      <a:extLst>
                        <a:ext uri="{9D8B030D-6E8A-4147-A177-3AD203B41FA5}">
                          <a16:colId xmlns:a16="http://schemas.microsoft.com/office/drawing/2014/main" val="530744858"/>
                        </a:ext>
                      </a:extLst>
                    </a:gridCol>
                  </a:tblGrid>
                  <a:tr h="484038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设线性规划问题为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845208"/>
                      </a:ext>
                    </a:extLst>
                  </a:tr>
                  <a:tr h="4840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911687"/>
                      </a:ext>
                    </a:extLst>
                  </a:tr>
                  <a:tr h="12623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+⋯+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sz="2400" dirty="0">
                                            <a:solidFill>
                                              <a:schemeClr val="tx1"/>
                                            </a:solidFill>
                                            <a:latin typeface="楷体" panose="02010609060101010101" pitchFamily="49" charset="-122"/>
                                            <a:ea typeface="楷体" panose="02010609060101010101" pitchFamily="49" charset="-122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+⋯+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7529055"/>
                      </a:ext>
                    </a:extLst>
                  </a:tr>
                  <a:tr h="484038">
                    <a:tc>
                      <a:txBody>
                        <a:bodyPr/>
                        <a:lstStyle/>
                        <a:p>
                          <a:endParaRPr lang="zh-CN" altLang="en-US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≥0,⋯,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0164300"/>
                      </a:ext>
                    </a:extLst>
                  </a:tr>
                  <a:tr h="943211">
                    <a:tc gridSpan="3"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其中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。令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,⋯,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4−1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可写为：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4735815"/>
                      </a:ext>
                    </a:extLst>
                  </a:tr>
                  <a:tr h="4840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𝐴𝑋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4−1′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7971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AF977FD9-B4D2-4C87-8F97-9952DF3E6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8742464"/>
                  </p:ext>
                </p:extLst>
              </p:nvPr>
            </p:nvGraphicFramePr>
            <p:xfrm>
              <a:off x="1105293" y="1358120"/>
              <a:ext cx="9981414" cy="414175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176834">
                      <a:extLst>
                        <a:ext uri="{9D8B030D-6E8A-4147-A177-3AD203B41FA5}">
                          <a16:colId xmlns:a16="http://schemas.microsoft.com/office/drawing/2014/main" val="1731669462"/>
                        </a:ext>
                      </a:extLst>
                    </a:gridCol>
                    <a:gridCol w="4909793">
                      <a:extLst>
                        <a:ext uri="{9D8B030D-6E8A-4147-A177-3AD203B41FA5}">
                          <a16:colId xmlns:a16="http://schemas.microsoft.com/office/drawing/2014/main" val="3723070646"/>
                        </a:ext>
                      </a:extLst>
                    </a:gridCol>
                    <a:gridCol w="1894787">
                      <a:extLst>
                        <a:ext uri="{9D8B030D-6E8A-4147-A177-3AD203B41FA5}">
                          <a16:colId xmlns:a16="http://schemas.microsoft.com/office/drawing/2014/main" val="530744858"/>
                        </a:ext>
                      </a:extLst>
                    </a:gridCol>
                  </a:tblGrid>
                  <a:tr h="484038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设线性规划问题为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845208"/>
                      </a:ext>
                    </a:extLst>
                  </a:tr>
                  <a:tr h="4840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2" t="-110127" r="-215163" b="-66329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6732" t="-110127" r="-358" b="-66329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911687"/>
                      </a:ext>
                    </a:extLst>
                  </a:tr>
                  <a:tr h="126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2" t="-79808" r="-215163" b="-1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764" t="-79808" r="-39082" b="-1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7010" t="-79808" r="-1286" b="-15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529055"/>
                      </a:ext>
                    </a:extLst>
                  </a:tr>
                  <a:tr h="484038">
                    <a:tc>
                      <a:txBody>
                        <a:bodyPr/>
                        <a:lstStyle/>
                        <a:p>
                          <a:endParaRPr lang="zh-CN" altLang="en-US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764" t="-473418" r="-3908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0164300"/>
                      </a:ext>
                    </a:extLst>
                  </a:tr>
                  <a:tr h="943211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1" t="-292258" r="-244" b="-529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4735815"/>
                      </a:ext>
                    </a:extLst>
                  </a:tr>
                  <a:tr h="4840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764" t="-760000" r="-3908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27010" t="-760000" r="-1286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710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1AC741A3-6DAD-4B19-9083-BF548A401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257996"/>
              </p:ext>
            </p:extLst>
          </p:nvPr>
        </p:nvGraphicFramePr>
        <p:xfrm>
          <a:off x="306895" y="238900"/>
          <a:ext cx="38880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033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基本解的转换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48DE9FF-65C5-4EF7-9DC1-5EE6512EE8E5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806778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D82A-0408-4883-BD45-4DBE8767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86" y="367645"/>
            <a:ext cx="4694548" cy="132304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Part5</a:t>
            </a:r>
            <a:endParaRPr lang="zh-CN" altLang="en-US" sz="5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18733-B459-4CE1-88C2-DD11D15C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610" y="2329189"/>
            <a:ext cx="8843128" cy="2048791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习题</a:t>
            </a:r>
            <a:endParaRPr lang="en-US" altLang="zh-CN" sz="54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E4BD60-8103-4FA2-BFFD-4B8CE0E3EA59}"/>
              </a:ext>
            </a:extLst>
          </p:cNvPr>
          <p:cNvSpPr txBox="1"/>
          <p:nvPr/>
        </p:nvSpPr>
        <p:spPr>
          <a:xfrm>
            <a:off x="8550111" y="6174557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2858129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F965EB-2408-4C7D-A57E-1394D5859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30891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F532ED3-6247-463E-B296-294ECECBA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470118"/>
                  </p:ext>
                </p:extLst>
              </p:nvPr>
            </p:nvGraphicFramePr>
            <p:xfrm>
              <a:off x="1586584" y="991963"/>
              <a:ext cx="9018832" cy="274193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60225">
                      <a:extLst>
                        <a:ext uri="{9D8B030D-6E8A-4147-A177-3AD203B41FA5}">
                          <a16:colId xmlns:a16="http://schemas.microsoft.com/office/drawing/2014/main" val="1611647217"/>
                        </a:ext>
                      </a:extLst>
                    </a:gridCol>
                    <a:gridCol w="6158607">
                      <a:extLst>
                        <a:ext uri="{9D8B030D-6E8A-4147-A177-3AD203B41FA5}">
                          <a16:colId xmlns:a16="http://schemas.microsoft.com/office/drawing/2014/main" val="787522972"/>
                        </a:ext>
                      </a:extLst>
                    </a:gridCol>
                  </a:tblGrid>
                  <a:tr h="355215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用单纯形法求解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𝐿𝑃</m:t>
                              </m:r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</a:t>
                          </a:r>
                        </a:p>
                      </a:txBody>
                      <a:tcPr>
                        <a:lnB w="381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330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874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.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≤6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≤5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73937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最优解为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,0,0</m:t>
                                  </m:r>
                                </m:e>
                              </m:d>
                            </m:oMath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093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F532ED3-6247-463E-B296-294ECECBA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470118"/>
                  </p:ext>
                </p:extLst>
              </p:nvPr>
            </p:nvGraphicFramePr>
            <p:xfrm>
              <a:off x="1586584" y="991963"/>
              <a:ext cx="9018832" cy="274193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60225">
                      <a:extLst>
                        <a:ext uri="{9D8B030D-6E8A-4147-A177-3AD203B41FA5}">
                          <a16:colId xmlns:a16="http://schemas.microsoft.com/office/drawing/2014/main" val="1611647217"/>
                        </a:ext>
                      </a:extLst>
                    </a:gridCol>
                    <a:gridCol w="6158607">
                      <a:extLst>
                        <a:ext uri="{9D8B030D-6E8A-4147-A177-3AD203B41FA5}">
                          <a16:colId xmlns:a16="http://schemas.microsoft.com/office/drawing/2014/main" val="787522972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68" t="-13333" r="-135" b="-50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3307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3" t="-113333" r="-215991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489" t="-113333" r="-198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87453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3" t="-81633" r="-215991" b="-55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489" t="-81633" r="-198" b="-556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739370"/>
                      </a:ext>
                    </a:extLst>
                  </a:tr>
                  <a:tr h="63881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68" t="-339048" r="-135" b="-38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0930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8717DF2-9113-4A85-890A-3C476BDB11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5123381"/>
                  </p:ext>
                </p:extLst>
              </p:nvPr>
            </p:nvGraphicFramePr>
            <p:xfrm>
              <a:off x="1586583" y="3907836"/>
              <a:ext cx="9018833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768601">
                      <a:extLst>
                        <a:ext uri="{9D8B030D-6E8A-4147-A177-3AD203B41FA5}">
                          <a16:colId xmlns:a16="http://schemas.microsoft.com/office/drawing/2014/main" val="1297876803"/>
                        </a:ext>
                      </a:extLst>
                    </a:gridCol>
                    <a:gridCol w="6250232">
                      <a:extLst>
                        <a:ext uri="{9D8B030D-6E8A-4147-A177-3AD203B41FA5}">
                          <a16:colId xmlns:a16="http://schemas.microsoft.com/office/drawing/2014/main" val="16378157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0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999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=1,2,3,4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21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8717DF2-9113-4A85-890A-3C476BDB11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5123381"/>
                  </p:ext>
                </p:extLst>
              </p:nvPr>
            </p:nvGraphicFramePr>
            <p:xfrm>
              <a:off x="1586583" y="3907836"/>
              <a:ext cx="9018833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768601">
                      <a:extLst>
                        <a:ext uri="{9D8B030D-6E8A-4147-A177-3AD203B41FA5}">
                          <a16:colId xmlns:a16="http://schemas.microsoft.com/office/drawing/2014/main" val="1297876803"/>
                        </a:ext>
                      </a:extLst>
                    </a:gridCol>
                    <a:gridCol w="6250232">
                      <a:extLst>
                        <a:ext uri="{9D8B030D-6E8A-4147-A177-3AD203B41FA5}">
                          <a16:colId xmlns:a16="http://schemas.microsoft.com/office/drawing/2014/main" val="1637815737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02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20" t="-110667" r="-226872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347" t="-110667" r="-390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299996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20" t="-80612" r="-226872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347" t="-80612" r="-39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217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70D6116-6CD5-4824-830A-00199E5B4382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767822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7D154A-A4EE-4873-BCBF-7CB7D65D3E8C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7">
                <a:extLst>
                  <a:ext uri="{FF2B5EF4-FFF2-40B4-BE49-F238E27FC236}">
                    <a16:creationId xmlns:a16="http://schemas.microsoft.com/office/drawing/2014/main" id="{8E13804A-9670-4AC9-A034-1DD73DE7B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9908401"/>
                  </p:ext>
                </p:extLst>
              </p:nvPr>
            </p:nvGraphicFramePr>
            <p:xfrm>
              <a:off x="2031999" y="512417"/>
              <a:ext cx="8128002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初始化单纯形表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b="1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b="1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7">
                <a:extLst>
                  <a:ext uri="{FF2B5EF4-FFF2-40B4-BE49-F238E27FC236}">
                    <a16:creationId xmlns:a16="http://schemas.microsoft.com/office/drawing/2014/main" id="{8E13804A-9670-4AC9-A034-1DD73DE7B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9908401"/>
                  </p:ext>
                </p:extLst>
              </p:nvPr>
            </p:nvGraphicFramePr>
            <p:xfrm>
              <a:off x="2031999" y="512417"/>
              <a:ext cx="8128002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457200">
                    <a:tc gridSpan="6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初始化单纯形表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14667" r="-39955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01" t="-114667" r="-30135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901" t="-114667" r="-20135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103" t="-114667" r="-100448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351" t="-114667" r="-901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" t="-211842" r="-50180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" t="-316000" r="-501802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b="1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b="1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" t="-416000" r="-50180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ECD3C32-69EC-48D2-A097-50CEE1D791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855839"/>
                  </p:ext>
                </p:extLst>
              </p:nvPr>
            </p:nvGraphicFramePr>
            <p:xfrm>
              <a:off x="2031999" y="3429000"/>
              <a:ext cx="8128002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37000973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937166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9632864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97872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29445888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38800607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7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833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648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1/2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25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b="1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3/2</a:t>
                          </a:r>
                          <a:endParaRPr lang="zh-CN" sz="1800" b="1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006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3/2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4055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ECD3C32-69EC-48D2-A097-50CEE1D791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855839"/>
                  </p:ext>
                </p:extLst>
              </p:nvPr>
            </p:nvGraphicFramePr>
            <p:xfrm>
              <a:off x="2031999" y="3429000"/>
              <a:ext cx="8128002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37000973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937166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9632864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97872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29445888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38800607"/>
                        </a:ext>
                      </a:extLst>
                    </a:gridCol>
                  </a:tblGrid>
                  <a:tr h="457200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784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3333" r="-39955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01" t="-113333" r="-30135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01" t="-113333" r="-20135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103" t="-113333" r="-100448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351" t="-113333" r="-901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8333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" t="-210526" r="-50180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64807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" t="-314667" r="-501802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1/2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250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" t="-414667" r="-50180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b="1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3/2</a:t>
                          </a:r>
                          <a:endParaRPr lang="zh-CN" sz="1800" b="1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006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3/2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40554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C0B0D93-A1DD-406C-9AF8-DFD643049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513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043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7A82FB4-AA14-4A64-8CB6-A2ADA08AB980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0CD5C9E5-855F-4FE1-994C-CCB8D328BF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422223"/>
                  </p:ext>
                </p:extLst>
              </p:nvPr>
            </p:nvGraphicFramePr>
            <p:xfrm>
              <a:off x="2031999" y="1072299"/>
              <a:ext cx="8128002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37000973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937166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9632864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97872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29445888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38800607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7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833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648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25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006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29/3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4055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0CD5C9E5-855F-4FE1-994C-CCB8D328BF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422223"/>
                  </p:ext>
                </p:extLst>
              </p:nvPr>
            </p:nvGraphicFramePr>
            <p:xfrm>
              <a:off x="2031999" y="1072299"/>
              <a:ext cx="8128002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37000973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937166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9632864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97872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29445888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38800607"/>
                        </a:ext>
                      </a:extLst>
                    </a:gridCol>
                  </a:tblGrid>
                  <a:tr h="457200">
                    <a:tc gridSpan="6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784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13333" r="-39955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01" t="-113333" r="-30135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901" t="-113333" r="-20135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103" t="-113333" r="-100448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351" t="-113333" r="-901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8333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" t="-210526" r="-50180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64807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" t="-314667" r="-501802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250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" t="-414667" r="-50180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006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29/3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4055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5B97E26B-CDCD-4113-A232-858EEB3B06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055789"/>
                  </p:ext>
                </p:extLst>
              </p:nvPr>
            </p:nvGraphicFramePr>
            <p:xfrm>
              <a:off x="2031999" y="3815499"/>
              <a:ext cx="8128000" cy="1157923"/>
            </p:xfrm>
            <a:graphic>
              <a:graphicData uri="http://schemas.openxmlformats.org/drawingml/2006/table">
                <a:tbl>
                  <a:tblPr firstRow="1" bandRow="1">
                    <a:tableStyleId>{1FECB4D8-DB02-4DC6-A0A2-4F2EBAE1DC90}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4107342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结果为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CN" altLang="zh-CN" sz="24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CN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, </m:t>
                                  </m:r>
                                  <m:f>
                                    <m:fPr>
                                      <m:ctrlPr>
                                        <a:rPr lang="zh-CN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,0,0</m:t>
                                  </m:r>
                                </m:e>
                              </m:d>
                            </m:oMath>
                          </a14:m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最小值为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29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77325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5B97E26B-CDCD-4113-A232-858EEB3B06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055789"/>
                  </p:ext>
                </p:extLst>
              </p:nvPr>
            </p:nvGraphicFramePr>
            <p:xfrm>
              <a:off x="2031999" y="3815499"/>
              <a:ext cx="8128000" cy="1157923"/>
            </p:xfrm>
            <a:graphic>
              <a:graphicData uri="http://schemas.openxmlformats.org/drawingml/2006/table">
                <a:tbl>
                  <a:tblPr firstRow="1" bandRow="1">
                    <a:tableStyleId>{1FECB4D8-DB02-4DC6-A0A2-4F2EBAE1DC90}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410734267"/>
                        </a:ext>
                      </a:extLst>
                    </a:gridCol>
                  </a:tblGrid>
                  <a:tr h="11579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" t="-524" r="-150" b="-31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773254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06BA7C6-5C06-406B-BC35-27F2A828B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513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299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F965EB-2408-4C7D-A57E-1394D5859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11943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F532ED3-6247-463E-B296-294ECECBA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972496"/>
                  </p:ext>
                </p:extLst>
              </p:nvPr>
            </p:nvGraphicFramePr>
            <p:xfrm>
              <a:off x="1586584" y="1783080"/>
              <a:ext cx="9018832" cy="32918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60225">
                      <a:extLst>
                        <a:ext uri="{9D8B030D-6E8A-4147-A177-3AD203B41FA5}">
                          <a16:colId xmlns:a16="http://schemas.microsoft.com/office/drawing/2014/main" val="1611647217"/>
                        </a:ext>
                      </a:extLst>
                    </a:gridCol>
                    <a:gridCol w="6158607">
                      <a:extLst>
                        <a:ext uri="{9D8B030D-6E8A-4147-A177-3AD203B41FA5}">
                          <a16:colId xmlns:a16="http://schemas.microsoft.com/office/drawing/2014/main" val="787522972"/>
                        </a:ext>
                      </a:extLst>
                    </a:gridCol>
                  </a:tblGrid>
                  <a:tr h="355215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用单纯形法求解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𝐿𝑃</m:t>
                              </m:r>
                            </m:oMath>
                          </a14:m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</a:t>
                          </a:r>
                        </a:p>
                      </a:txBody>
                      <a:tcPr>
                        <a:lnB w="381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330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3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zh-CN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3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874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.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≤12</m:t>
                                </m:r>
                              </m:oMath>
                            </m:oMathPara>
                          </a14:m>
                          <a:endParaRPr lang="en-US" altLang="zh-CN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≤4</m:t>
                                </m:r>
                              </m:oMath>
                            </m:oMathPara>
                          </a14:m>
                          <a:endParaRPr lang="en-US" altLang="zh-CN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73937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32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最优解为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12,0,0</m:t>
                                  </m:r>
                                </m:e>
                              </m:d>
                            </m:oMath>
                          </a14:m>
                          <a:endParaRPr lang="zh-CN" altLang="en-US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093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F532ED3-6247-463E-B296-294ECECBA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972496"/>
                  </p:ext>
                </p:extLst>
              </p:nvPr>
            </p:nvGraphicFramePr>
            <p:xfrm>
              <a:off x="1586584" y="1783080"/>
              <a:ext cx="9018832" cy="32918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60225">
                      <a:extLst>
                        <a:ext uri="{9D8B030D-6E8A-4147-A177-3AD203B41FA5}">
                          <a16:colId xmlns:a16="http://schemas.microsoft.com/office/drawing/2014/main" val="1611647217"/>
                        </a:ext>
                      </a:extLst>
                    </a:gridCol>
                    <a:gridCol w="6158607">
                      <a:extLst>
                        <a:ext uri="{9D8B030D-6E8A-4147-A177-3AD203B41FA5}">
                          <a16:colId xmlns:a16="http://schemas.microsoft.com/office/drawing/2014/main" val="787522972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68" t="-15789" r="-135" b="-5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33073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3" t="-115789" r="-21599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489" t="-115789" r="-198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874534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3" t="-80078" r="-215991" b="-4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489" t="-80078" r="-198" b="-4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739370"/>
                      </a:ext>
                    </a:extLst>
                  </a:tr>
                  <a:tr h="57912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68" t="-485263" r="-135" b="-305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093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70D6116-6CD5-4824-830A-00199E5B4382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999762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9FFBBE-C872-48C7-A787-A64332AF611D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7">
                <a:extLst>
                  <a:ext uri="{FF2B5EF4-FFF2-40B4-BE49-F238E27FC236}">
                    <a16:creationId xmlns:a16="http://schemas.microsoft.com/office/drawing/2014/main" id="{AE87D8CC-EAD5-4363-BEE8-3B1EAF450E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0039359"/>
                  </p:ext>
                </p:extLst>
              </p:nvPr>
            </p:nvGraphicFramePr>
            <p:xfrm>
              <a:off x="2031999" y="3177976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713877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初始化单纯形表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7">
                <a:extLst>
                  <a:ext uri="{FF2B5EF4-FFF2-40B4-BE49-F238E27FC236}">
                    <a16:creationId xmlns:a16="http://schemas.microsoft.com/office/drawing/2014/main" id="{AE87D8CC-EAD5-4363-BEE8-3B1EAF450E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0039359"/>
                  </p:ext>
                </p:extLst>
              </p:nvPr>
            </p:nvGraphicFramePr>
            <p:xfrm>
              <a:off x="2031999" y="3177976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713877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初始化单纯形表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53" t="-114667" r="-502632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4667" r="-400000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79" t="-114667" r="-302105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114667" r="-200524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114667" r="-101579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114667" r="-1047" b="-4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211842" r="-599476" b="-3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316000" r="-599476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416000" r="-599476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D2563F0-F418-4BCF-9930-08872F20DC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691824"/>
                  </p:ext>
                </p:extLst>
              </p:nvPr>
            </p:nvGraphicFramePr>
            <p:xfrm>
              <a:off x="2031999" y="783769"/>
              <a:ext cx="8128001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95133">
                      <a:extLst>
                        <a:ext uri="{9D8B030D-6E8A-4147-A177-3AD203B41FA5}">
                          <a16:colId xmlns:a16="http://schemas.microsoft.com/office/drawing/2014/main" val="1297876803"/>
                        </a:ext>
                      </a:extLst>
                    </a:gridCol>
                    <a:gridCol w="5632868">
                      <a:extLst>
                        <a:ext uri="{9D8B030D-6E8A-4147-A177-3AD203B41FA5}">
                          <a16:colId xmlns:a16="http://schemas.microsoft.com/office/drawing/2014/main" val="16378157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0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999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=1,2,3,4,5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21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D2563F0-F418-4BCF-9930-08872F20DC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691824"/>
                  </p:ext>
                </p:extLst>
              </p:nvPr>
            </p:nvGraphicFramePr>
            <p:xfrm>
              <a:off x="2031999" y="783769"/>
              <a:ext cx="8128001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95133">
                      <a:extLst>
                        <a:ext uri="{9D8B030D-6E8A-4147-A177-3AD203B41FA5}">
                          <a16:colId xmlns:a16="http://schemas.microsoft.com/office/drawing/2014/main" val="1297876803"/>
                        </a:ext>
                      </a:extLst>
                    </a:gridCol>
                    <a:gridCol w="5632868">
                      <a:extLst>
                        <a:ext uri="{9D8B030D-6E8A-4147-A177-3AD203B41FA5}">
                          <a16:colId xmlns:a16="http://schemas.microsoft.com/office/drawing/2014/main" val="1637815737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02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4" t="-109333" r="-226341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481" t="-109333" r="-433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299996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4" t="-80102" r="-22634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481" t="-80102" r="-433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2172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FD1034F-16A3-4D43-A0BB-CB6145412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90330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715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7">
                <a:extLst>
                  <a:ext uri="{FF2B5EF4-FFF2-40B4-BE49-F238E27FC236}">
                    <a16:creationId xmlns:a16="http://schemas.microsoft.com/office/drawing/2014/main" id="{54AD5E7F-02D6-48C4-BF4F-012A8AF668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4893075"/>
                  </p:ext>
                </p:extLst>
              </p:nvPr>
            </p:nvGraphicFramePr>
            <p:xfrm>
              <a:off x="2031999" y="3294875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713877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1/6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1/6</a:t>
                          </a:r>
                          <a:endParaRPr lang="zh-CN" sz="1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5/6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-1/6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28/3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7">
                <a:extLst>
                  <a:ext uri="{FF2B5EF4-FFF2-40B4-BE49-F238E27FC236}">
                    <a16:creationId xmlns:a16="http://schemas.microsoft.com/office/drawing/2014/main" id="{54AD5E7F-02D6-48C4-BF4F-012A8AF668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4893075"/>
                  </p:ext>
                </p:extLst>
              </p:nvPr>
            </p:nvGraphicFramePr>
            <p:xfrm>
              <a:off x="2031999" y="3294875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713877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53" t="-114667" r="-502632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4667" r="-400000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79" t="-114667" r="-302105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114667" r="-200524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114667" r="-101579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114667" r="-1047" b="-4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211842" r="-599476" b="-3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316000" r="-599476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416000" r="-599476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1/6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1/6</a:t>
                          </a:r>
                          <a:endParaRPr lang="zh-CN" sz="1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5/3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5/6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-1/6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28/3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07FF0AB-511C-45A5-AE36-33BA0E9D40C0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7">
                <a:extLst>
                  <a:ext uri="{FF2B5EF4-FFF2-40B4-BE49-F238E27FC236}">
                    <a16:creationId xmlns:a16="http://schemas.microsoft.com/office/drawing/2014/main" id="{074349BA-757E-4ECB-AA6D-12878E07BD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131695"/>
                  </p:ext>
                </p:extLst>
              </p:nvPr>
            </p:nvGraphicFramePr>
            <p:xfrm>
              <a:off x="2031999" y="378045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713877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-5/2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-5/2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3/2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7">
                <a:extLst>
                  <a:ext uri="{FF2B5EF4-FFF2-40B4-BE49-F238E27FC236}">
                    <a16:creationId xmlns:a16="http://schemas.microsoft.com/office/drawing/2014/main" id="{074349BA-757E-4ECB-AA6D-12878E07BD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131695"/>
                  </p:ext>
                </p:extLst>
              </p:nvPr>
            </p:nvGraphicFramePr>
            <p:xfrm>
              <a:off x="2031999" y="378045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713877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53" t="-114667" r="-502632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4667" r="-400000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579" t="-114667" r="-302105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476" t="-114667" r="-200524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105" t="-114667" r="-101579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8953" t="-114667" r="-1047" b="-4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" t="-211842" r="-599476" b="-3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" t="-316000" r="-599476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8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" t="-416000" r="-599476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-1/2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-5/2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-5/2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3/2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EA1A92-B281-4C0E-B950-730D5A33C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90330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385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DB1BB9B7-FB6D-43AE-8DE6-2E502B2883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176344"/>
                  </p:ext>
                </p:extLst>
              </p:nvPr>
            </p:nvGraphicFramePr>
            <p:xfrm>
              <a:off x="1823562" y="3830511"/>
              <a:ext cx="8544874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4874">
                      <a:extLst>
                        <a:ext uri="{9D8B030D-6E8A-4147-A177-3AD203B41FA5}">
                          <a16:colId xmlns:a16="http://schemas.microsoft.com/office/drawing/2014/main" val="30572585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结果为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CN" altLang="zh-CN" sz="24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CN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12,0,0,0,0,16</m:t>
                                  </m:r>
                                </m:e>
                              </m:d>
                            </m:oMath>
                          </a14:m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但因为目标函数值中不含有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24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，所以最终结果为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12,0,0</m:t>
                                  </m:r>
                                </m:e>
                              </m:d>
                            </m:oMath>
                          </a14:m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最大值为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3441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DB1BB9B7-FB6D-43AE-8DE6-2E502B2883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176344"/>
                  </p:ext>
                </p:extLst>
              </p:nvPr>
            </p:nvGraphicFramePr>
            <p:xfrm>
              <a:off x="1823562" y="3830511"/>
              <a:ext cx="8544874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4874">
                      <a:extLst>
                        <a:ext uri="{9D8B030D-6E8A-4147-A177-3AD203B41FA5}">
                          <a16:colId xmlns:a16="http://schemas.microsoft.com/office/drawing/2014/main" val="3057258579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612" b="-11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34410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7">
                <a:extLst>
                  <a:ext uri="{FF2B5EF4-FFF2-40B4-BE49-F238E27FC236}">
                    <a16:creationId xmlns:a16="http://schemas.microsoft.com/office/drawing/2014/main" id="{5FD1ABBF-3926-45AE-919A-1090E5BA1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3780201"/>
                  </p:ext>
                </p:extLst>
              </p:nvPr>
            </p:nvGraphicFramePr>
            <p:xfrm>
              <a:off x="2031998" y="1087311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713877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7">
                <a:extLst>
                  <a:ext uri="{FF2B5EF4-FFF2-40B4-BE49-F238E27FC236}">
                    <a16:creationId xmlns:a16="http://schemas.microsoft.com/office/drawing/2014/main" id="{5FD1ABBF-3926-45AE-919A-1090E5BA1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3780201"/>
                  </p:ext>
                </p:extLst>
              </p:nvPr>
            </p:nvGraphicFramePr>
            <p:xfrm>
              <a:off x="2031998" y="1087311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713877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53" t="-114667" r="-502632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4667" r="-400000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579" t="-114667" r="-302105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476" t="-114667" r="-200524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105" t="-114667" r="-101579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8953" t="-114667" r="-1047" b="-4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" t="-211842" r="-599476" b="-3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" t="-316000" r="-599476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" t="-416000" r="-599476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en-US" sz="24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CN" sz="18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50FEC4-207A-475C-91E6-5F3136DC2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90330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0C18ED2-7F37-450C-BA41-D6280AE55F0D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1474382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F965EB-2408-4C7D-A57E-1394D5859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39746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F532ED3-6247-463E-B296-294ECECBA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8486876"/>
                  </p:ext>
                </p:extLst>
              </p:nvPr>
            </p:nvGraphicFramePr>
            <p:xfrm>
              <a:off x="1586584" y="2072640"/>
              <a:ext cx="9018832" cy="2712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60225">
                      <a:extLst>
                        <a:ext uri="{9D8B030D-6E8A-4147-A177-3AD203B41FA5}">
                          <a16:colId xmlns:a16="http://schemas.microsoft.com/office/drawing/2014/main" val="1611647217"/>
                        </a:ext>
                      </a:extLst>
                    </a:gridCol>
                    <a:gridCol w="6158607">
                      <a:extLst>
                        <a:ext uri="{9D8B030D-6E8A-4147-A177-3AD203B41FA5}">
                          <a16:colId xmlns:a16="http://schemas.microsoft.com/office/drawing/2014/main" val="787522972"/>
                        </a:ext>
                      </a:extLst>
                    </a:gridCol>
                  </a:tblGrid>
                  <a:tr h="355215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用单纯形法求解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𝐿𝑃</m:t>
                              </m:r>
                            </m:oMath>
                          </a14:m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</a:t>
                          </a:r>
                        </a:p>
                      </a:txBody>
                      <a:tcPr>
                        <a:lnB w="381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330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ax</m:t>
                                </m:r>
                              </m:oMath>
                            </m:oMathPara>
                          </a14:m>
                          <a:endParaRPr lang="zh-CN" altLang="en-US" sz="3200" b="0" i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3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zh-CN" altLang="zh-CN" sz="3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2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  <m:sSub>
                                  <m:sSubPr>
                                    <m:ctrlPr>
                                      <a:rPr lang="zh-CN" altLang="zh-CN" sz="3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32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−18</m:t>
                                </m:r>
                                <m:sSub>
                                  <m:sSubPr>
                                    <m:ctrlPr>
                                      <a:rPr lang="zh-CN" altLang="zh-CN" sz="3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874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.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≥3</m:t>
                                </m:r>
                              </m:oMath>
                            </m:oMathPara>
                          </a14:m>
                          <a:endParaRPr lang="en-US" altLang="zh-CN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≥5</m:t>
                                </m:r>
                              </m:oMath>
                            </m:oMathPara>
                          </a14:m>
                          <a:endParaRPr lang="en-US" altLang="zh-CN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739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F532ED3-6247-463E-B296-294ECECBA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8486876"/>
                  </p:ext>
                </p:extLst>
              </p:nvPr>
            </p:nvGraphicFramePr>
            <p:xfrm>
              <a:off x="1586584" y="2072640"/>
              <a:ext cx="9018832" cy="2712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60225">
                      <a:extLst>
                        <a:ext uri="{9D8B030D-6E8A-4147-A177-3AD203B41FA5}">
                          <a16:colId xmlns:a16="http://schemas.microsoft.com/office/drawing/2014/main" val="1611647217"/>
                        </a:ext>
                      </a:extLst>
                    </a:gridCol>
                    <a:gridCol w="6158607">
                      <a:extLst>
                        <a:ext uri="{9D8B030D-6E8A-4147-A177-3AD203B41FA5}">
                          <a16:colId xmlns:a16="http://schemas.microsoft.com/office/drawing/2014/main" val="787522972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68" t="-16842" r="-135" b="-3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33073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3" t="-116842" r="-215991" b="-2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489" t="-116842" r="-198" b="-26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874534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3" t="-80784" r="-2159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489" t="-80784" r="-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7393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70D6116-6CD5-4824-830A-00199E5B4382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697650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7D154A-A4EE-4873-BCBF-7CB7D65D3E8C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7">
                <a:extLst>
                  <a:ext uri="{FF2B5EF4-FFF2-40B4-BE49-F238E27FC236}">
                    <a16:creationId xmlns:a16="http://schemas.microsoft.com/office/drawing/2014/main" id="{8E13804A-9670-4AC9-A034-1DD73DE7B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3310767"/>
                  </p:ext>
                </p:extLst>
              </p:nvPr>
            </p:nvGraphicFramePr>
            <p:xfrm>
              <a:off x="2031999" y="2934775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9549469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初始化单纯形表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-42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7">
                <a:extLst>
                  <a:ext uri="{FF2B5EF4-FFF2-40B4-BE49-F238E27FC236}">
                    <a16:creationId xmlns:a16="http://schemas.microsoft.com/office/drawing/2014/main" id="{8E13804A-9670-4AC9-A034-1DD73DE7B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3310767"/>
                  </p:ext>
                </p:extLst>
              </p:nvPr>
            </p:nvGraphicFramePr>
            <p:xfrm>
              <a:off x="2031999" y="2934775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9549469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初始化单纯形表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53" t="-114667" r="-50263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4667" r="-400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79" t="-114667" r="-302105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114667" r="-200524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114667" r="-101579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114667" r="-1047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211842" r="-599476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316000" r="-599476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416000" r="-599476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-42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7753B7F-B6EE-41B9-B94F-1FEEBB2F7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998321"/>
                  </p:ext>
                </p:extLst>
              </p:nvPr>
            </p:nvGraphicFramePr>
            <p:xfrm>
              <a:off x="2031998" y="564511"/>
              <a:ext cx="8128001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95133">
                      <a:extLst>
                        <a:ext uri="{9D8B030D-6E8A-4147-A177-3AD203B41FA5}">
                          <a16:colId xmlns:a16="http://schemas.microsoft.com/office/drawing/2014/main" val="1297876803"/>
                        </a:ext>
                      </a:extLst>
                    </a:gridCol>
                    <a:gridCol w="5632868">
                      <a:extLst>
                        <a:ext uri="{9D8B030D-6E8A-4147-A177-3AD203B41FA5}">
                          <a16:colId xmlns:a16="http://schemas.microsoft.com/office/drawing/2014/main" val="16378157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0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999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=1,2,3,4,5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21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7753B7F-B6EE-41B9-B94F-1FEEBB2F7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998321"/>
                  </p:ext>
                </p:extLst>
              </p:nvPr>
            </p:nvGraphicFramePr>
            <p:xfrm>
              <a:off x="2031998" y="564511"/>
              <a:ext cx="8128001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95133">
                      <a:extLst>
                        <a:ext uri="{9D8B030D-6E8A-4147-A177-3AD203B41FA5}">
                          <a16:colId xmlns:a16="http://schemas.microsoft.com/office/drawing/2014/main" val="1297876803"/>
                        </a:ext>
                      </a:extLst>
                    </a:gridCol>
                    <a:gridCol w="5632868">
                      <a:extLst>
                        <a:ext uri="{9D8B030D-6E8A-4147-A177-3AD203B41FA5}">
                          <a16:colId xmlns:a16="http://schemas.microsoft.com/office/drawing/2014/main" val="1637815737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02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4" t="-109333" r="-226341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481" t="-109333" r="-433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299996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4" t="-80102" r="-22634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481" t="-80102" r="-433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2172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4034F48-3162-4C5B-910B-0610A01F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24365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80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4B8F77D-61BE-4E41-A105-E9F4A49A99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6060379"/>
                  </p:ext>
                </p:extLst>
              </p:nvPr>
            </p:nvGraphicFramePr>
            <p:xfrm>
              <a:off x="1314515" y="1117935"/>
              <a:ext cx="9562969" cy="462213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904611">
                      <a:extLst>
                        <a:ext uri="{9D8B030D-6E8A-4147-A177-3AD203B41FA5}">
                          <a16:colId xmlns:a16="http://schemas.microsoft.com/office/drawing/2014/main" val="3231662643"/>
                        </a:ext>
                      </a:extLst>
                    </a:gridCol>
                    <a:gridCol w="2658358">
                      <a:extLst>
                        <a:ext uri="{9D8B030D-6E8A-4147-A177-3AD203B41FA5}">
                          <a16:colId xmlns:a16="http://schemas.microsoft.com/office/drawing/2014/main" val="1169526961"/>
                        </a:ext>
                      </a:extLst>
                    </a:gridCol>
                  </a:tblGrid>
                  <a:tr h="63163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假定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的秩为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，不妨设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列线性无关，则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式总可化为：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6200445"/>
                      </a:ext>
                    </a:extLst>
                  </a:tr>
                  <a:tr h="19273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       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+⋯+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+⋯+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     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+⋯+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sz="2400" b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4−3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662704"/>
                      </a:ext>
                    </a:extLst>
                  </a:tr>
                  <a:tr h="2063188">
                    <a:tc gridSpan="2"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我们称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4−3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为约束方程组的规范形式，常简写为：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其相应的基本解为：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,⋯,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,0,⋯,0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860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4B8F77D-61BE-4E41-A105-E9F4A49A99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6060379"/>
                  </p:ext>
                </p:extLst>
              </p:nvPr>
            </p:nvGraphicFramePr>
            <p:xfrm>
              <a:off x="1314515" y="1117935"/>
              <a:ext cx="9562969" cy="462213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904611">
                      <a:extLst>
                        <a:ext uri="{9D8B030D-6E8A-4147-A177-3AD203B41FA5}">
                          <a16:colId xmlns:a16="http://schemas.microsoft.com/office/drawing/2014/main" val="3231662643"/>
                        </a:ext>
                      </a:extLst>
                    </a:gridCol>
                    <a:gridCol w="2658358">
                      <a:extLst>
                        <a:ext uri="{9D8B030D-6E8A-4147-A177-3AD203B41FA5}">
                          <a16:colId xmlns:a16="http://schemas.microsoft.com/office/drawing/2014/main" val="1169526961"/>
                        </a:ext>
                      </a:extLst>
                    </a:gridCol>
                  </a:tblGrid>
                  <a:tr h="63163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10577" r="-255" b="-6317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6200445"/>
                      </a:ext>
                    </a:extLst>
                  </a:tr>
                  <a:tr h="19273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8" t="-36392" r="-38801" b="-107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321" t="-36392" r="-917" b="-1079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62704"/>
                      </a:ext>
                    </a:extLst>
                  </a:tr>
                  <a:tr h="2063188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4" t="-127139" r="-255" b="-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8600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DAC00DF1-2AD6-42F5-8892-E8BC05320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57099"/>
              </p:ext>
            </p:extLst>
          </p:nvPr>
        </p:nvGraphicFramePr>
        <p:xfrm>
          <a:off x="306895" y="238900"/>
          <a:ext cx="38880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033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基本解的转换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B861C97-56E7-49BF-A151-4478E4D0A6B0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2404960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0A40E562-AC50-4E0D-85BB-1E2226D06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3421196"/>
                  </p:ext>
                </p:extLst>
              </p:nvPr>
            </p:nvGraphicFramePr>
            <p:xfrm>
              <a:off x="2031999" y="1601470"/>
              <a:ext cx="8128001" cy="36550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3700097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5937166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9632864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197872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2944588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54998851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238800607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7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833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648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-1/3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25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-2/3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2/3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006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-36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405545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67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最优解为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CN" altLang="zh-CN" sz="24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=(0,3,1)</m:t>
                              </m:r>
                            </m:oMath>
                          </a14:m>
                          <a:endParaRPr lang="en-US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 fontAlgn="base">
                            <a:spcBef>
                              <a:spcPts val="67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最大值为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-36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2942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0A40E562-AC50-4E0D-85BB-1E2226D06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3421196"/>
                  </p:ext>
                </p:extLst>
              </p:nvPr>
            </p:nvGraphicFramePr>
            <p:xfrm>
              <a:off x="2031999" y="1601470"/>
              <a:ext cx="8128001" cy="36550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3700097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5937166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9632864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197872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2944588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54998851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238800607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784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53" t="-113333" r="-502632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3333" r="-400000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79" t="-113333" r="-302105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113333" r="-200524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113333" r="-101579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113333" r="-1047" b="-6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8333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210526" r="-599476" b="-5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64807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314667" r="-599476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-1/3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250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414667" r="-599476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-2/3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2/3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006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-36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405545"/>
                      </a:ext>
                    </a:extLst>
                  </a:tr>
                  <a:tr h="911860">
                    <a:tc gridSpan="7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" t="-307333" r="-150" b="-15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2942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764E959C-14FF-431F-BCB1-3137C874F5B3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EA5026-0B7C-4BCC-98FE-60979424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24365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875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F965EB-2408-4C7D-A57E-1394D5859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27430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F532ED3-6247-463E-B296-294ECECBA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267252"/>
                  </p:ext>
                </p:extLst>
              </p:nvPr>
            </p:nvGraphicFramePr>
            <p:xfrm>
              <a:off x="1586584" y="991963"/>
              <a:ext cx="9018832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60225">
                      <a:extLst>
                        <a:ext uri="{9D8B030D-6E8A-4147-A177-3AD203B41FA5}">
                          <a16:colId xmlns:a16="http://schemas.microsoft.com/office/drawing/2014/main" val="1611647217"/>
                        </a:ext>
                      </a:extLst>
                    </a:gridCol>
                    <a:gridCol w="6158607">
                      <a:extLst>
                        <a:ext uri="{9D8B030D-6E8A-4147-A177-3AD203B41FA5}">
                          <a16:colId xmlns:a16="http://schemas.microsoft.com/office/drawing/2014/main" val="787522972"/>
                        </a:ext>
                      </a:extLst>
                    </a:gridCol>
                  </a:tblGrid>
                  <a:tr h="355215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用单纯形法求解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𝐿𝑃</m:t>
                              </m:r>
                            </m:oMath>
                          </a14:m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</a:t>
                          </a:r>
                        </a:p>
                      </a:txBody>
                      <a:tcPr>
                        <a:lnB w="381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330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874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.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≤6</m:t>
                                </m:r>
                              </m:oMath>
                            </m:oMathPara>
                          </a14:m>
                          <a:endParaRPr lang="en-US" altLang="zh-CN" sz="24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≤4</m:t>
                                </m:r>
                              </m:oMath>
                            </m:oMathPara>
                          </a14:m>
                          <a:endParaRPr lang="en-US" altLang="zh-CN" sz="24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739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F532ED3-6247-463E-B296-294ECECBA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267252"/>
                  </p:ext>
                </p:extLst>
              </p:nvPr>
            </p:nvGraphicFramePr>
            <p:xfrm>
              <a:off x="1586584" y="991963"/>
              <a:ext cx="9018832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60225">
                      <a:extLst>
                        <a:ext uri="{9D8B030D-6E8A-4147-A177-3AD203B41FA5}">
                          <a16:colId xmlns:a16="http://schemas.microsoft.com/office/drawing/2014/main" val="1611647217"/>
                        </a:ext>
                      </a:extLst>
                    </a:gridCol>
                    <a:gridCol w="6158607">
                      <a:extLst>
                        <a:ext uri="{9D8B030D-6E8A-4147-A177-3AD203B41FA5}">
                          <a16:colId xmlns:a16="http://schemas.microsoft.com/office/drawing/2014/main" val="787522972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68" t="-13333" r="-135" b="-36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3307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3" t="-113333" r="-215991" b="-2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489" t="-113333" r="-198" b="-26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87453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3" t="-81633" r="-21599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489" t="-81633" r="-198" b="-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7393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8717DF2-9113-4A85-890A-3C476BDB11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423588"/>
                  </p:ext>
                </p:extLst>
              </p:nvPr>
            </p:nvGraphicFramePr>
            <p:xfrm>
              <a:off x="1586583" y="3762918"/>
              <a:ext cx="9018833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768601">
                      <a:extLst>
                        <a:ext uri="{9D8B030D-6E8A-4147-A177-3AD203B41FA5}">
                          <a16:colId xmlns:a16="http://schemas.microsoft.com/office/drawing/2014/main" val="1297876803"/>
                        </a:ext>
                      </a:extLst>
                    </a:gridCol>
                    <a:gridCol w="6250232">
                      <a:extLst>
                        <a:ext uri="{9D8B030D-6E8A-4147-A177-3AD203B41FA5}">
                          <a16:colId xmlns:a16="http://schemas.microsoft.com/office/drawing/2014/main" val="16378157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0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999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altLang="zh-CN" sz="24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altLang="zh-CN" sz="24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=1,2,3,4,5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21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8717DF2-9113-4A85-890A-3C476BDB11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423588"/>
                  </p:ext>
                </p:extLst>
              </p:nvPr>
            </p:nvGraphicFramePr>
            <p:xfrm>
              <a:off x="1586583" y="3762918"/>
              <a:ext cx="9018833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768601">
                      <a:extLst>
                        <a:ext uri="{9D8B030D-6E8A-4147-A177-3AD203B41FA5}">
                          <a16:colId xmlns:a16="http://schemas.microsoft.com/office/drawing/2014/main" val="1297876803"/>
                        </a:ext>
                      </a:extLst>
                    </a:gridCol>
                    <a:gridCol w="6250232">
                      <a:extLst>
                        <a:ext uri="{9D8B030D-6E8A-4147-A177-3AD203B41FA5}">
                          <a16:colId xmlns:a16="http://schemas.microsoft.com/office/drawing/2014/main" val="1637815737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02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20" t="-110667" r="-226872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347" t="-110667" r="-390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299996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20" t="-80612" r="-226872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347" t="-80612" r="-39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217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70D6116-6CD5-4824-830A-00199E5B4382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4081200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7D154A-A4EE-4873-BCBF-7CB7D65D3E8C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7">
                <a:extLst>
                  <a:ext uri="{FF2B5EF4-FFF2-40B4-BE49-F238E27FC236}">
                    <a16:creationId xmlns:a16="http://schemas.microsoft.com/office/drawing/2014/main" id="{8E13804A-9670-4AC9-A034-1DD73DE7B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7292249"/>
                  </p:ext>
                </p:extLst>
              </p:nvPr>
            </p:nvGraphicFramePr>
            <p:xfrm>
              <a:off x="2031999" y="512417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7517775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初始化单纯形表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7">
                <a:extLst>
                  <a:ext uri="{FF2B5EF4-FFF2-40B4-BE49-F238E27FC236}">
                    <a16:creationId xmlns:a16="http://schemas.microsoft.com/office/drawing/2014/main" id="{8E13804A-9670-4AC9-A034-1DD73DE7B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7292249"/>
                  </p:ext>
                </p:extLst>
              </p:nvPr>
            </p:nvGraphicFramePr>
            <p:xfrm>
              <a:off x="2031999" y="512417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7517775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初始化单纯形表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53" t="-114667" r="-502632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4667" r="-400000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79" t="-114667" r="-302105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114667" r="-200524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114667" r="-101579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114667" r="-1047" b="-4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211842" r="-599476" b="-3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316000" r="-599476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416000" r="-599476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ECD3C32-69EC-48D2-A097-50CEE1D791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7113690"/>
                  </p:ext>
                </p:extLst>
              </p:nvPr>
            </p:nvGraphicFramePr>
            <p:xfrm>
              <a:off x="2031999" y="3429000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3700097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5937166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9632864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197872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2944588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8652970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238800607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7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833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648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25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006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4055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ECD3C32-69EC-48D2-A097-50CEE1D791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7113690"/>
                  </p:ext>
                </p:extLst>
              </p:nvPr>
            </p:nvGraphicFramePr>
            <p:xfrm>
              <a:off x="2031999" y="3429000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3700097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5937166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9632864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197872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2944588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8652970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238800607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784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53" t="-113333" r="-502632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3333" r="-400000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579" t="-113333" r="-302105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476" t="-113333" r="-200524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105" t="-113333" r="-101579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8953" t="-113333" r="-1047" b="-4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8333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" t="-210526" r="-599476" b="-3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64807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" t="-314667" r="-599476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250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" t="-414667" r="-599476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006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40554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C0B0D93-A1DD-406C-9AF8-DFD643049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80717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393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99A13AAD-46FF-43F9-A60C-8947B65842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024043"/>
                  </p:ext>
                </p:extLst>
              </p:nvPr>
            </p:nvGraphicFramePr>
            <p:xfrm>
              <a:off x="2031999" y="1072299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3700097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5937166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9632864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197872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2944588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1899822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238800607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7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833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648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25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14/3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006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4055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99A13AAD-46FF-43F9-A60C-8947B65842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024043"/>
                  </p:ext>
                </p:extLst>
              </p:nvPr>
            </p:nvGraphicFramePr>
            <p:xfrm>
              <a:off x="2031999" y="1072299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37000973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5937166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9632864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197872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2944588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1899822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238800607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43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784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53" t="-113333" r="-502632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3333" r="-400000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79" t="-113333" r="-302105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113333" r="-200524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113333" r="-101579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113333" r="-1047" b="-4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8333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210526" r="-599476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210526" r="-200524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210526" r="-101579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210526" r="-1047" b="-3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4807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314667" r="-599476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250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414667" r="-599476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14/3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006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26/3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4055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B0E54B66-7AA4-4D7F-9A67-87174E01D5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004195"/>
                  </p:ext>
                </p:extLst>
              </p:nvPr>
            </p:nvGraphicFramePr>
            <p:xfrm>
              <a:off x="2031999" y="3815499"/>
              <a:ext cx="8128000" cy="1129665"/>
            </p:xfrm>
            <a:graphic>
              <a:graphicData uri="http://schemas.openxmlformats.org/drawingml/2006/table">
                <a:tbl>
                  <a:tblPr firstRow="1" bandRow="1">
                    <a:tableStyleId>{1FECB4D8-DB02-4DC6-A0A2-4F2EBAE1DC90}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4107342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结果为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CN" altLang="zh-CN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sz="24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=(</m:t>
                              </m:r>
                              <m:f>
                                <m:fPr>
                                  <m:ctrlPr>
                                    <a:rPr lang="zh-CN" altLang="zh-CN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altLang="zh-CN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,0,</m:t>
                              </m:r>
                              <m:f>
                                <m:fPr>
                                  <m:ctrlPr>
                                    <a:rPr lang="zh-CN" altLang="zh-CN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最大值为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zh-CN" altLang="zh-CN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26</m:t>
                                  </m:r>
                                </m:num>
                                <m:den>
                                  <m:r>
                                    <a:rPr lang="en-US" altLang="zh-CN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77325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B0E54B66-7AA4-4D7F-9A67-87174E01D5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004195"/>
                  </p:ext>
                </p:extLst>
              </p:nvPr>
            </p:nvGraphicFramePr>
            <p:xfrm>
              <a:off x="2031999" y="3815499"/>
              <a:ext cx="8128000" cy="1148080"/>
            </p:xfrm>
            <a:graphic>
              <a:graphicData uri="http://schemas.openxmlformats.org/drawingml/2006/table">
                <a:tbl>
                  <a:tblPr firstRow="1" bandRow="1">
                    <a:tableStyleId>{1FECB4D8-DB02-4DC6-A0A2-4F2EBAE1DC90}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410734267"/>
                        </a:ext>
                      </a:extLst>
                    </a:gridCol>
                  </a:tblGrid>
                  <a:tr h="1148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" t="-526" r="-150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773254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D2E91F1-F63F-49F2-BEDD-2718EB6F4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04624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AB33E74-52B1-4FFD-9009-7986B7AEDA6C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4255808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F965EB-2408-4C7D-A57E-1394D5859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32943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F532ED3-6247-463E-B296-294ECECBA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3313191"/>
                  </p:ext>
                </p:extLst>
              </p:nvPr>
            </p:nvGraphicFramePr>
            <p:xfrm>
              <a:off x="1586584" y="1783080"/>
              <a:ext cx="9018832" cy="2712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60225">
                      <a:extLst>
                        <a:ext uri="{9D8B030D-6E8A-4147-A177-3AD203B41FA5}">
                          <a16:colId xmlns:a16="http://schemas.microsoft.com/office/drawing/2014/main" val="1611647217"/>
                        </a:ext>
                      </a:extLst>
                    </a:gridCol>
                    <a:gridCol w="6158607">
                      <a:extLst>
                        <a:ext uri="{9D8B030D-6E8A-4147-A177-3AD203B41FA5}">
                          <a16:colId xmlns:a16="http://schemas.microsoft.com/office/drawing/2014/main" val="787522972"/>
                        </a:ext>
                      </a:extLst>
                    </a:gridCol>
                  </a:tblGrid>
                  <a:tr h="355215">
                    <a:tc gridSpan="2">
                      <a:txBody>
                        <a:bodyPr/>
                        <a:lstStyle/>
                        <a:p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用单纯形法求解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𝐿𝑃</m:t>
                              </m:r>
                            </m:oMath>
                          </a14:m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问题</a:t>
                          </a:r>
                        </a:p>
                      </a:txBody>
                      <a:tcPr>
                        <a:lnB w="381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330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zh-CN" altLang="zh-CN" sz="3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874534"/>
                      </a:ext>
                    </a:extLst>
                  </a:tr>
                  <a:tr h="3828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.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≤5</m:t>
                                </m:r>
                              </m:oMath>
                            </m:oMathPara>
                          </a14:m>
                          <a:endParaRPr lang="en-US" altLang="zh-CN" sz="3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≤10</m:t>
                                </m:r>
                              </m:oMath>
                            </m:oMathPara>
                          </a14:m>
                          <a:endParaRPr lang="en-US" altLang="zh-CN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739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F532ED3-6247-463E-B296-294ECECBA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3313191"/>
                  </p:ext>
                </p:extLst>
              </p:nvPr>
            </p:nvGraphicFramePr>
            <p:xfrm>
              <a:off x="1586584" y="1783080"/>
              <a:ext cx="9018832" cy="2712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60225">
                      <a:extLst>
                        <a:ext uri="{9D8B030D-6E8A-4147-A177-3AD203B41FA5}">
                          <a16:colId xmlns:a16="http://schemas.microsoft.com/office/drawing/2014/main" val="1611647217"/>
                        </a:ext>
                      </a:extLst>
                    </a:gridCol>
                    <a:gridCol w="6158607">
                      <a:extLst>
                        <a:ext uri="{9D8B030D-6E8A-4147-A177-3AD203B41FA5}">
                          <a16:colId xmlns:a16="http://schemas.microsoft.com/office/drawing/2014/main" val="787522972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68" t="-15789" r="-135" b="-3694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333073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3" t="-115789" r="-215991" b="-26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489" t="-115789" r="-198" b="-26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874534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3" t="-80078" r="-2159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489" t="-80078" r="-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7393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70D6116-6CD5-4824-830A-00199E5B4382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552215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9FFBBE-C872-48C7-A787-A64332AF611D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7">
                <a:extLst>
                  <a:ext uri="{FF2B5EF4-FFF2-40B4-BE49-F238E27FC236}">
                    <a16:creationId xmlns:a16="http://schemas.microsoft.com/office/drawing/2014/main" id="{AE87D8CC-EAD5-4363-BEE8-3B1EAF450E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23940"/>
                  </p:ext>
                </p:extLst>
              </p:nvPr>
            </p:nvGraphicFramePr>
            <p:xfrm>
              <a:off x="2031999" y="3177976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713877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初始化单纯形表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7">
                <a:extLst>
                  <a:ext uri="{FF2B5EF4-FFF2-40B4-BE49-F238E27FC236}">
                    <a16:creationId xmlns:a16="http://schemas.microsoft.com/office/drawing/2014/main" id="{AE87D8CC-EAD5-4363-BEE8-3B1EAF450E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23940"/>
                  </p:ext>
                </p:extLst>
              </p:nvPr>
            </p:nvGraphicFramePr>
            <p:xfrm>
              <a:off x="2031999" y="3177976"/>
              <a:ext cx="8128001" cy="2743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713877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初始化单纯形表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53" t="-114667" r="-502632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4667" r="-400000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79" t="-114667" r="-302105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114667" r="-200524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114667" r="-101579" b="-4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114667" r="-1047" b="-4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211842" r="-599476" b="-3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316000" r="-599476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416000" r="-599476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D2563F0-F418-4BCF-9930-08872F20DC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3533020"/>
                  </p:ext>
                </p:extLst>
              </p:nvPr>
            </p:nvGraphicFramePr>
            <p:xfrm>
              <a:off x="2031999" y="783769"/>
              <a:ext cx="8128001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95133">
                      <a:extLst>
                        <a:ext uri="{9D8B030D-6E8A-4147-A177-3AD203B41FA5}">
                          <a16:colId xmlns:a16="http://schemas.microsoft.com/office/drawing/2014/main" val="1297876803"/>
                        </a:ext>
                      </a:extLst>
                    </a:gridCol>
                    <a:gridCol w="5632868">
                      <a:extLst>
                        <a:ext uri="{9D8B030D-6E8A-4147-A177-3AD203B41FA5}">
                          <a16:colId xmlns:a16="http://schemas.microsoft.com/office/drawing/2014/main" val="163781573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0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999960"/>
                      </a:ext>
                    </a:extLst>
                  </a:tr>
                  <a:tr h="3458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altLang="zh-CN" sz="24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sz="2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altLang="zh-CN" sz="24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=1,2,3,4,5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ysClr val="windowText" lastClr="0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21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D2563F0-F418-4BCF-9930-08872F20DC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3533020"/>
                  </p:ext>
                </p:extLst>
              </p:nvPr>
            </p:nvGraphicFramePr>
            <p:xfrm>
              <a:off x="2031999" y="783769"/>
              <a:ext cx="8128001" cy="2103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95133">
                      <a:extLst>
                        <a:ext uri="{9D8B030D-6E8A-4147-A177-3AD203B41FA5}">
                          <a16:colId xmlns:a16="http://schemas.microsoft.com/office/drawing/2014/main" val="1297876803"/>
                        </a:ext>
                      </a:extLst>
                    </a:gridCol>
                    <a:gridCol w="5632868">
                      <a:extLst>
                        <a:ext uri="{9D8B030D-6E8A-4147-A177-3AD203B41FA5}">
                          <a16:colId xmlns:a16="http://schemas.microsoft.com/office/drawing/2014/main" val="1637815737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解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：（</a:t>
                          </a:r>
                          <a:r>
                            <a:rPr lang="en-US" altLang="zh-CN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zh-CN" altLang="en-US" sz="2400" b="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a:t>）化为标准形式</a:t>
                          </a:r>
                          <a:endParaRPr lang="en-US" altLang="zh-CN" sz="2400" b="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702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4" t="-109333" r="-226341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481" t="-109333" r="-433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299996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4" t="-80102" r="-22634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481" t="-80102" r="-433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2172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FD1034F-16A3-4D43-A0BB-CB6145412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13508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188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7">
                <a:extLst>
                  <a:ext uri="{FF2B5EF4-FFF2-40B4-BE49-F238E27FC236}">
                    <a16:creationId xmlns:a16="http://schemas.microsoft.com/office/drawing/2014/main" id="{5FD1ABBF-3926-45AE-919A-1090E5BA1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8999054"/>
                  </p:ext>
                </p:extLst>
              </p:nvPr>
            </p:nvGraphicFramePr>
            <p:xfrm>
              <a:off x="2031999" y="1463040"/>
              <a:ext cx="8128001" cy="39319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713877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4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670"/>
                            </a:spcBef>
                          </a:pPr>
                          <a:r>
                            <a:rPr lang="en-US" altLang="zh-CN" sz="2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zh-CN" sz="2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由于</a:t>
                          </a:r>
                          <a:r>
                            <a:rPr lang="en-US" altLang="zh-CN" sz="2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r>
                            <a:rPr lang="zh-CN" altLang="zh-CN" sz="2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小于</a:t>
                          </a:r>
                          <a:r>
                            <a:rPr lang="en-US" altLang="zh-CN" sz="2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zh-CN" altLang="zh-CN" sz="2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2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2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为入基变量，下一步确定出基变量，由于表中第</a:t>
                          </a:r>
                          <a:r>
                            <a:rPr lang="en-US" altLang="zh-CN" sz="2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zh-CN" sz="2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列均小于</a:t>
                          </a:r>
                          <a:r>
                            <a:rPr lang="en-US" altLang="zh-CN" sz="2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zh-CN" altLang="zh-CN" sz="2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，因此停止迭代，目标函数不存在最优值。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420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7">
                <a:extLst>
                  <a:ext uri="{FF2B5EF4-FFF2-40B4-BE49-F238E27FC236}">
                    <a16:creationId xmlns:a16="http://schemas.microsoft.com/office/drawing/2014/main" id="{5FD1ABBF-3926-45AE-919A-1090E5BA1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8999054"/>
                  </p:ext>
                </p:extLst>
              </p:nvPr>
            </p:nvGraphicFramePr>
            <p:xfrm>
              <a:off x="2031999" y="1463040"/>
              <a:ext cx="8128001" cy="39319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21611085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036352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878402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8127789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1364074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97138776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90985663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algn="l" fontAlgn="base">
                            <a:spcBef>
                              <a:spcPts val="430"/>
                            </a:spcBef>
                          </a:pP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第</a:t>
                          </a:r>
                          <a:r>
                            <a:rPr lang="en-US" altLang="zh-CN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次迭代</a:t>
                          </a:r>
                          <a:endParaRPr lang="zh-CN" sz="24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8944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43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基变量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53" t="-114667" r="-502632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4667" r="-400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79" t="-114667" r="-302105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114667" r="-200524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114667" r="-101579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114667" r="-1047" b="-6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3325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214667" r="-599476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51483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314667" r="-599476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92559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414667" r="-599476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157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ase">
                            <a:spcBef>
                              <a:spcPts val="670"/>
                            </a:spcBef>
                          </a:pPr>
                          <a:r>
                            <a:rPr lang="zh-CN" sz="2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判别数</a:t>
                          </a:r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sz="2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9401476"/>
                      </a:ext>
                    </a:extLst>
                  </a:tr>
                  <a:tr h="1188720">
                    <a:tc gridSpan="7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" t="-236410" r="-150" b="-102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sz="2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1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42026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50FEC4-207A-475C-91E6-5F3136DC2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24482"/>
              </p:ext>
            </p:extLst>
          </p:nvPr>
        </p:nvGraphicFramePr>
        <p:xfrm>
          <a:off x="306895" y="238900"/>
          <a:ext cx="148419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习题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072D5E8-7D75-49D3-B2B7-762D24CF83CF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2440967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2CE47E-7665-4CCC-B121-AE6A9E74494E}"/>
              </a:ext>
            </a:extLst>
          </p:cNvPr>
          <p:cNvSpPr/>
          <p:nvPr/>
        </p:nvSpPr>
        <p:spPr>
          <a:xfrm>
            <a:off x="3531836" y="2644170"/>
            <a:ext cx="5128327" cy="156966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2700" cmpd="sng">
                  <a:solidFill>
                    <a:schemeClr val="bg2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谢谢观赏</a:t>
            </a:r>
            <a:endParaRPr lang="zh-CN" altLang="en-US" sz="9600" b="1" cap="none" spc="0" dirty="0">
              <a:ln w="12700" cmpd="sng">
                <a:solidFill>
                  <a:schemeClr val="bg2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F3AB9D-DBA9-49AC-9D08-22F2B16809DC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425736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4155E636-D7BB-40F8-9659-3B3E0D01F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0700406"/>
                  </p:ext>
                </p:extLst>
              </p:nvPr>
            </p:nvGraphicFramePr>
            <p:xfrm>
              <a:off x="1064705" y="1192475"/>
              <a:ext cx="10062589" cy="445952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062589">
                      <a:extLst>
                        <a:ext uri="{9D8B030D-6E8A-4147-A177-3AD203B41FA5}">
                          <a16:colId xmlns:a16="http://schemas.microsoft.com/office/drawing/2014/main" val="1977553162"/>
                        </a:ext>
                      </a:extLst>
                    </a:gridCol>
                  </a:tblGrid>
                  <a:tr h="1206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bg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令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,⋯,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sz="24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⋯,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=1,2,⋯,</m:t>
                                  </m:r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</a:t>
                          </a:r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基本变量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+1, ⋯,</m:t>
                                  </m:r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</a:t>
                          </a:r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非基本变量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,⋯,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，因而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也可写称为：</a:t>
                          </a:r>
                          <a:endParaRPr lang="en-US" altLang="zh-CN" sz="2400" dirty="0">
                            <a:solidFill>
                              <a:schemeClr val="bg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158441"/>
                      </a:ext>
                    </a:extLst>
                  </a:tr>
                  <a:tr h="711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435168"/>
                      </a:ext>
                    </a:extLst>
                  </a:tr>
                  <a:tr h="1268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如果要实现一个基本解转换为另一个基本解，实际上要使一个非基本变量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+1≤</m:t>
                                  </m:r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代替一个基本变量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。我们首先判断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是否为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，当且仅当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时才能实现。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1422740"/>
                      </a:ext>
                    </a:extLst>
                  </a:tr>
                  <a:tr h="12443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用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除第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个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方程，使第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个方程中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系数变为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，然后用其余方程减去第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个方程的倍数，使得其余方程中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系数变为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0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，这就完成了替换过程。在这个过程中系数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称为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一次转换的主元。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4041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4155E636-D7BB-40F8-9659-3B3E0D01F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0700406"/>
                  </p:ext>
                </p:extLst>
              </p:nvPr>
            </p:nvGraphicFramePr>
            <p:xfrm>
              <a:off x="1064705" y="1192475"/>
              <a:ext cx="10062589" cy="447304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062589">
                      <a:extLst>
                        <a:ext uri="{9D8B030D-6E8A-4147-A177-3AD203B41FA5}">
                          <a16:colId xmlns:a16="http://schemas.microsoft.com/office/drawing/2014/main" val="1977553162"/>
                        </a:ext>
                      </a:extLst>
                    </a:gridCol>
                  </a:tblGrid>
                  <a:tr h="1206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1" t="-4545" r="-242" b="-2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7158441"/>
                      </a:ext>
                    </a:extLst>
                  </a:tr>
                  <a:tr h="7110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1" t="-176923" r="-242" b="-370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435168"/>
                      </a:ext>
                    </a:extLst>
                  </a:tr>
                  <a:tr h="12682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1" t="-155024" r="-242" b="-1071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422740"/>
                      </a:ext>
                    </a:extLst>
                  </a:tr>
                  <a:tr h="12870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1" t="-252607" r="-242" b="-6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40410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B9FB559-6D21-4AE1-BB1E-5A9DB6BD9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57099"/>
              </p:ext>
            </p:extLst>
          </p:nvPr>
        </p:nvGraphicFramePr>
        <p:xfrm>
          <a:off x="306895" y="238900"/>
          <a:ext cx="38880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033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基本解的转换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80A5DB1-0E54-4017-83FE-89607AB2D67A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205388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16C124F8-9084-451B-862C-1C64CCFE5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56761"/>
              </p:ext>
            </p:extLst>
          </p:nvPr>
        </p:nvGraphicFramePr>
        <p:xfrm>
          <a:off x="306895" y="238900"/>
          <a:ext cx="388803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033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例题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32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6D81315C-D8D5-41D1-BA3F-4DA8D3AEC7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4283036"/>
                  </p:ext>
                </p:extLst>
              </p:nvPr>
            </p:nvGraphicFramePr>
            <p:xfrm>
              <a:off x="1748148" y="1413573"/>
              <a:ext cx="8695703" cy="403085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695703">
                      <a:extLst>
                        <a:ext uri="{9D8B030D-6E8A-4147-A177-3AD203B41FA5}">
                          <a16:colId xmlns:a16="http://schemas.microsoft.com/office/drawing/2014/main" val="30728236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设规范形式的约束方程组为：</a:t>
                          </a:r>
                          <a:endParaRPr kumimoji="0" lang="en-US" altLang="zh-CN" sz="24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          +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=5                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    +2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=3     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400" b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=−1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0" lang="en-US" altLang="zh-CN" sz="24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求基变量为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0" lang="en-US" altLang="zh-CN" sz="24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4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zh-CN" altLang="en-US" sz="24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的基本解。</a:t>
                          </a:r>
                          <a:endPara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4459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不难看出：基本解为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5,3,−1,0,0,0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，基本变量为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1040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）用非基变量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代替基本变量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，取主元为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1.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）用非基变量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代替基本变量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，取主元为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-5.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（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3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）用非基变量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代替基本变量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，取主元为</a:t>
                          </a:r>
                          <a:r>
                            <a:rPr lang="en-US" altLang="zh-CN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-1/5.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6366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则新的基本解为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smtClean="0">
                                          <a:latin typeface="Cambria Math" panose="02040503050406030204" pitchFamily="18" charset="0"/>
                                        </a:rPr>
                                        <m:t>0,0,0,4,2,1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，其基本变量为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0768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6D81315C-D8D5-41D1-BA3F-4DA8D3AEC7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4283036"/>
                  </p:ext>
                </p:extLst>
              </p:nvPr>
            </p:nvGraphicFramePr>
            <p:xfrm>
              <a:off x="1748148" y="1413573"/>
              <a:ext cx="8695703" cy="403085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695703">
                      <a:extLst>
                        <a:ext uri="{9D8B030D-6E8A-4147-A177-3AD203B41FA5}">
                          <a16:colId xmlns:a16="http://schemas.microsoft.com/office/drawing/2014/main" val="3072823683"/>
                        </a:ext>
                      </a:extLst>
                    </a:gridCol>
                  </a:tblGrid>
                  <a:tr h="192773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4101" r="-280" b="-1151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44596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440000" r="-280" b="-3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040129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206633" r="-280" b="-479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36669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" t="-801333" r="-280" b="-2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7680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699F5BB-1A61-45F3-A006-086D41A21F27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5065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D14866-6C2A-429B-B150-52D8BDF20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18047"/>
              </p:ext>
            </p:extLst>
          </p:nvPr>
        </p:nvGraphicFramePr>
        <p:xfrm>
          <a:off x="306895" y="238900"/>
          <a:ext cx="467988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883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例题</a:t>
                      </a:r>
                      <a:r>
                        <a:rPr lang="en-US" altLang="zh-CN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（计算表格）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DBDF9E4-5EC9-47BE-AA68-4D6768D283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8779035"/>
                  </p:ext>
                </p:extLst>
              </p:nvPr>
            </p:nvGraphicFramePr>
            <p:xfrm>
              <a:off x="2031999" y="1018540"/>
              <a:ext cx="8128001" cy="482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38048024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81804577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0834923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7514156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79456415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7622663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66720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7777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1933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050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1644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4893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zh-CN" altLang="en-US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87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2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817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811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-1/5</a:t>
                          </a:r>
                          <a:endParaRPr lang="zh-CN" altLang="en-US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2199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568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09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0164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DBDF9E4-5EC9-47BE-AA68-4D6768D283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8779035"/>
                  </p:ext>
                </p:extLst>
              </p:nvPr>
            </p:nvGraphicFramePr>
            <p:xfrm>
              <a:off x="2031999" y="1018540"/>
              <a:ext cx="8128001" cy="482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38048024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81804577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0834923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7514156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79456415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27622663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66720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1639" r="-599476" b="-1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53" t="-1639" r="-502632" b="-1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39" r="-400000" b="-1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79" t="-1639" r="-302105" b="-1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1639" r="-200524" b="-1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1639" r="-101579" b="-1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1639" r="-1047" b="-1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777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1933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050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1644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4893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zh-CN" altLang="en-US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87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2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8174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811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-1/5</a:t>
                          </a:r>
                          <a:endParaRPr lang="zh-CN" altLang="en-US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2199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568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09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0164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5915245-897F-4B2D-BF34-B0F8BB57B3BB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11267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3AD462-AC50-454A-B4AF-0A5652D76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77464"/>
              </p:ext>
            </p:extLst>
          </p:nvPr>
        </p:nvGraphicFramePr>
        <p:xfrm>
          <a:off x="306895" y="238900"/>
          <a:ext cx="467988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883">
                  <a:extLst>
                    <a:ext uri="{9D8B030D-6E8A-4147-A177-3AD203B41FA5}">
                      <a16:colId xmlns:a16="http://schemas.microsoft.com/office/drawing/2014/main" val="42392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向量角度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84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31BE823A-7EE1-4A88-B146-3D2BD42ABD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349089"/>
                  </p:ext>
                </p:extLst>
              </p:nvPr>
            </p:nvGraphicFramePr>
            <p:xfrm>
              <a:off x="892405" y="1011903"/>
              <a:ext cx="10407190" cy="48449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407190">
                      <a:extLst>
                        <a:ext uri="{9D8B030D-6E8A-4147-A177-3AD203B41FA5}">
                          <a16:colId xmlns:a16="http://schemas.microsoft.com/office/drawing/2014/main" val="1720467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用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=1,2,⋯,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表示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的列向量，设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的一组基，由于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，所以有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lnSpc>
                              <a:spcPct val="12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令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,0,⋯,0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是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一个基本解。</a:t>
                          </a:r>
                          <a:endParaRPr lang="en-US" altLang="zh-CN" sz="2400" dirty="0">
                            <a:solidFill>
                              <a:schemeClr val="tx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740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   假定我们要把某一个非基矢量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引入基，而将某个基矢量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替换出去。称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为</a:t>
                          </a:r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进基矢量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为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离基矢量</a:t>
                          </a:r>
                          <a: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。由于，</a:t>
                          </a:r>
                          <a:endParaRPr lang="en-US" altLang="zh-CN" sz="24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pPr marL="0" indent="0">
                            <a:lnSpc>
                              <a:spcPct val="12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𝑖𝑞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=1,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𝑖𝑞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𝑝𝑞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969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31BE823A-7EE1-4A88-B146-3D2BD42ABD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349089"/>
                  </p:ext>
                </p:extLst>
              </p:nvPr>
            </p:nvGraphicFramePr>
            <p:xfrm>
              <a:off x="892405" y="1011903"/>
              <a:ext cx="10407190" cy="48449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407190">
                      <a:extLst>
                        <a:ext uri="{9D8B030D-6E8A-4147-A177-3AD203B41FA5}">
                          <a16:colId xmlns:a16="http://schemas.microsoft.com/office/drawing/2014/main" val="1720467704"/>
                        </a:ext>
                      </a:extLst>
                    </a:gridCol>
                  </a:tblGrid>
                  <a:tr h="256146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" t="-1188" r="-234" b="-89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740653"/>
                      </a:ext>
                    </a:extLst>
                  </a:tr>
                  <a:tr h="2283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" t="-113600" r="-234" b="-5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969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70AFCDF-A344-4664-8D0C-FF8864A7B7BA}"/>
              </a:ext>
            </a:extLst>
          </p:cNvPr>
          <p:cNvSpPr txBox="1"/>
          <p:nvPr/>
        </p:nvSpPr>
        <p:spPr>
          <a:xfrm>
            <a:off x="8550111" y="6212264"/>
            <a:ext cx="364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单纯形法</a:t>
            </a:r>
          </a:p>
        </p:txBody>
      </p:sp>
    </p:spTree>
    <p:extLst>
      <p:ext uri="{BB962C8B-B14F-4D97-AF65-F5344CB8AC3E}">
        <p14:creationId xmlns:p14="http://schemas.microsoft.com/office/powerpoint/2010/main" val="379887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5326</Words>
  <Application>Microsoft Office PowerPoint</Application>
  <PresentationFormat>宽屏</PresentationFormat>
  <Paragraphs>1289</Paragraphs>
  <Slides>57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等线</vt:lpstr>
      <vt:lpstr>等线 Light</vt:lpstr>
      <vt:lpstr>楷体</vt:lpstr>
      <vt:lpstr>Arial</vt:lpstr>
      <vt:lpstr>Cambria Math</vt:lpstr>
      <vt:lpstr>Times New Roman</vt:lpstr>
      <vt:lpstr>Office 主题​​</vt:lpstr>
      <vt:lpstr>PowerPoint 演示文稿</vt:lpstr>
      <vt:lpstr>Part1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2875804937@qq.com</dc:creator>
  <cp:lastModifiedBy>2875804937@qq.com</cp:lastModifiedBy>
  <cp:revision>20</cp:revision>
  <dcterms:created xsi:type="dcterms:W3CDTF">2021-09-19T02:46:29Z</dcterms:created>
  <dcterms:modified xsi:type="dcterms:W3CDTF">2021-10-09T07:21:23Z</dcterms:modified>
</cp:coreProperties>
</file>