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E6539C2C-99FC-426E-A081-462D10F08C3D}">
          <p14:sldIdLst>
            <p14:sldId id="256"/>
          </p14:sldIdLst>
        </p14:section>
        <p14:section name="Ενότητα χωρίς τίτλο" id="{0FC2F8DF-008E-4428-A7CF-46E5939F9DEC}">
          <p14:sldIdLst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8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48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6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9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6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08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7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8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1725-EEBB-49C3-B861-D0F340ADC41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DD0E-137E-4005-A2B4-D06DB7F2A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74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C6071CC-5630-0F53-1C04-6C8594485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25095"/>
          </a:xfrm>
        </p:spPr>
        <p:txBody>
          <a:bodyPr>
            <a:normAutofit/>
          </a:bodyPr>
          <a:lstStyle/>
          <a:p>
            <a:r>
              <a:rPr lang="el-GR" dirty="0"/>
              <a:t>ΕΦΑΡΜΟΓΗ ΕΝΟΙΚΙΑΣΗΣ ΑΥΤΟΚΙΝΗΤΩΝ ΚΑΙ </a:t>
            </a:r>
            <a:r>
              <a:rPr lang="en-US" dirty="0"/>
              <a:t>ONLINE </a:t>
            </a:r>
            <a:r>
              <a:rPr lang="el-GR" dirty="0"/>
              <a:t>ΚΡΑΤΗΣΕΩΝ</a:t>
            </a:r>
          </a:p>
          <a:p>
            <a:r>
              <a:rPr lang="el-GR" sz="1200" dirty="0"/>
              <a:t>ΟΜΑΔΑ 14</a:t>
            </a:r>
            <a:r>
              <a:rPr lang="en-US" sz="1200" dirty="0"/>
              <a:t>:    </a:t>
            </a:r>
            <a:r>
              <a:rPr lang="el-GR" sz="1200" dirty="0"/>
              <a:t>ΘΩΜΑΣ ΜΠΕΟΠΟΥΛΟΣ</a:t>
            </a:r>
            <a:r>
              <a:rPr lang="en-US" sz="1200" dirty="0"/>
              <a:t>	</a:t>
            </a:r>
            <a:r>
              <a:rPr lang="el-GR" sz="1200" dirty="0"/>
              <a:t>1072690</a:t>
            </a:r>
            <a:r>
              <a:rPr lang="en-US" sz="1200" dirty="0"/>
              <a:t>	</a:t>
            </a:r>
            <a:r>
              <a:rPr lang="el-GR" sz="1200" dirty="0"/>
              <a:t>4</a:t>
            </a:r>
            <a:r>
              <a:rPr lang="el-GR" sz="1200" baseline="30000" dirty="0"/>
              <a:t>ο</a:t>
            </a:r>
            <a:r>
              <a:rPr lang="el-GR" sz="1200" dirty="0"/>
              <a:t> ΕΤΟΣ</a:t>
            </a:r>
          </a:p>
          <a:p>
            <a:r>
              <a:rPr lang="el-GR" sz="1200" dirty="0"/>
              <a:t>	   ΜΑΡΙΟΣ ΣΠΥΡΟΠΟΥΛΟΣ	1072763	4</a:t>
            </a:r>
            <a:r>
              <a:rPr lang="el-GR" sz="1200" baseline="30000" dirty="0"/>
              <a:t>ο</a:t>
            </a:r>
            <a:r>
              <a:rPr lang="el-GR" sz="1200" dirty="0"/>
              <a:t> ΕΤΟΣ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283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Τίτλος 14">
            <a:extLst>
              <a:ext uri="{FF2B5EF4-FFF2-40B4-BE49-F238E27FC236}">
                <a16:creationId xmlns:a16="http://schemas.microsoft.com/office/drawing/2014/main" id="{1A05E5FA-C3B4-E687-01F9-373688A4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371" y="1107347"/>
            <a:ext cx="5444455" cy="553673"/>
          </a:xfrm>
        </p:spPr>
        <p:txBody>
          <a:bodyPr>
            <a:normAutofit fontScale="90000"/>
          </a:bodyPr>
          <a:lstStyle/>
          <a:p>
            <a:r>
              <a:rPr lang="el-GR" sz="2000" b="1" dirty="0"/>
              <a:t>ΡΟΛΟΙ ΚΑΙ ΑΝΤΙΣΤΟΙΧΕς ΛΕΙΤΟΥΡΓΙΚΟΤΗΤΕς</a:t>
            </a:r>
            <a:br>
              <a:rPr lang="el-GR" sz="2000" dirty="0"/>
            </a:br>
            <a:endParaRPr lang="en-GB" sz="2000" dirty="0"/>
          </a:p>
        </p:txBody>
      </p:sp>
      <p:sp>
        <p:nvSpPr>
          <p:cNvPr id="16" name="Θέση περιεχομένου 15">
            <a:extLst>
              <a:ext uri="{FF2B5EF4-FFF2-40B4-BE49-F238E27FC236}">
                <a16:creationId xmlns:a16="http://schemas.microsoft.com/office/drawing/2014/main" id="{D3CB1CDC-8DCD-5102-AC07-549890B3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3417"/>
            <a:ext cx="10820400" cy="4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600" b="1" dirty="0"/>
              <a:t>Δομή της εφαρμογής ενοικίασης αυτοκινήτων και </a:t>
            </a:r>
            <a:r>
              <a:rPr lang="en-US" sz="1600" b="1" dirty="0"/>
              <a:t>online </a:t>
            </a:r>
            <a:r>
              <a:rPr lang="el-GR" sz="1600" b="1" dirty="0"/>
              <a:t>κρατήσεων</a:t>
            </a:r>
          </a:p>
          <a:p>
            <a:pPr marL="0" indent="0">
              <a:buNone/>
            </a:pPr>
            <a:r>
              <a:rPr lang="el-GR" sz="1200" dirty="0"/>
              <a:t>Πρόκειται για μια εταιρία κρατήσεων στην οποία μπορεί να συνδεθεί κάποιος και να αναζητήσει τα διαθέσιμα αυτοκίνητα προς κράτηση ή ενοικίαση.</a:t>
            </a:r>
            <a:r>
              <a:rPr lang="en-US" sz="1200" dirty="0"/>
              <a:t> </a:t>
            </a:r>
            <a:r>
              <a:rPr lang="el-GR" sz="1200" dirty="0"/>
              <a:t>Περιλαμβάνει την αρχική σελίδα που περιέχει μια φόρμα, η οποία υλοποιήθηκε αρχικά με </a:t>
            </a:r>
            <a:r>
              <a:rPr lang="en-US" sz="1200" dirty="0"/>
              <a:t>html </a:t>
            </a:r>
            <a:r>
              <a:rPr lang="el-GR" sz="1200" dirty="0"/>
              <a:t>και </a:t>
            </a:r>
            <a:r>
              <a:rPr lang="en-US" sz="1200" dirty="0"/>
              <a:t>css</a:t>
            </a:r>
            <a:r>
              <a:rPr lang="el-GR" sz="1200" dirty="0"/>
              <a:t>. Στη συνέχεια χρησιμοποιήσαμε επιπρόσθετα και την </a:t>
            </a:r>
            <a:r>
              <a:rPr lang="en-US" sz="1200" dirty="0"/>
              <a:t>Javascript </a:t>
            </a:r>
            <a:r>
              <a:rPr lang="el-GR" sz="1200" dirty="0"/>
              <a:t>για το </a:t>
            </a:r>
            <a:r>
              <a:rPr lang="en-US" sz="1200" dirty="0"/>
              <a:t>front-end. </a:t>
            </a:r>
            <a:r>
              <a:rPr lang="el-GR" sz="1200" dirty="0"/>
              <a:t>Ακολούθως συνδυάζοντας αυτές τις τεχνολογίες φτιάξαμε μια βάση ώστε να μπορούμε να υλοποιήσουμε το </a:t>
            </a:r>
            <a:r>
              <a:rPr lang="en-US" sz="1200" dirty="0"/>
              <a:t>Back Office</a:t>
            </a:r>
            <a:r>
              <a:rPr lang="el-GR" sz="1200" dirty="0"/>
              <a:t>. Έτσι δημιουργήσαμε το αρχείο </a:t>
            </a:r>
            <a:r>
              <a:rPr lang="en-US" sz="1200" dirty="0"/>
              <a:t>database.json</a:t>
            </a:r>
            <a:r>
              <a:rPr lang="el-GR" sz="1200" dirty="0"/>
              <a:t>, το οποίο αποτέλεσε τη βάση μας,</a:t>
            </a:r>
            <a:r>
              <a:rPr lang="en-US" sz="1200" dirty="0"/>
              <a:t> </a:t>
            </a:r>
            <a:r>
              <a:rPr lang="el-GR" sz="1200" dirty="0"/>
              <a:t>στο οποίο κάναμε αναζητήσεις</a:t>
            </a:r>
            <a:r>
              <a:rPr lang="en-US" sz="1200" dirty="0"/>
              <a:t> </a:t>
            </a:r>
            <a:r>
              <a:rPr lang="el-GR" sz="1200" dirty="0"/>
              <a:t>με τη βοήθεια της </a:t>
            </a:r>
            <a:r>
              <a:rPr lang="en-US" sz="1200" dirty="0"/>
              <a:t>jQuery.</a:t>
            </a:r>
            <a:r>
              <a:rPr lang="el-GR" sz="1200" dirty="0"/>
              <a:t> Αργότερα μαθαίνοντας την </a:t>
            </a:r>
            <a:r>
              <a:rPr lang="en-US" sz="1200" dirty="0"/>
              <a:t>Node.js</a:t>
            </a:r>
            <a:r>
              <a:rPr lang="el-GR" sz="1200" dirty="0"/>
              <a:t> το αρχείο αυτό αντικαταστάθηκε με την </a:t>
            </a:r>
            <a:r>
              <a:rPr lang="en-US" sz="1200" dirty="0"/>
              <a:t>MongoDB Atlas </a:t>
            </a:r>
            <a:r>
              <a:rPr lang="el-GR" sz="1200" dirty="0"/>
              <a:t>στην οποία κάναμε αναζητήσεις και τροποποιούσαμε κάθε φορά ότι χρειαζόταν. Τέλος με την </a:t>
            </a:r>
            <a:r>
              <a:rPr lang="en-US" sz="1200" dirty="0"/>
              <a:t>Express.js </a:t>
            </a:r>
            <a:r>
              <a:rPr lang="el-GR" sz="1200" dirty="0"/>
              <a:t>υλοποιήσαμε το </a:t>
            </a:r>
            <a:r>
              <a:rPr lang="en-US" sz="1200" dirty="0"/>
              <a:t>Back Office </a:t>
            </a:r>
            <a:r>
              <a:rPr lang="el-GR" sz="1200" dirty="0"/>
              <a:t>που αποτελείται από την αρχική σελίδα, η οποία περιλαμβάνει κάποια στατιστικά στοιχεία</a:t>
            </a:r>
            <a:r>
              <a:rPr lang="en-US" sz="1200" dirty="0"/>
              <a:t> </a:t>
            </a:r>
            <a:r>
              <a:rPr lang="el-GR" sz="1200" dirty="0"/>
              <a:t>και τις κρατήσεις, τα αυτοκίνητα και τους </a:t>
            </a:r>
            <a:r>
              <a:rPr lang="en-US" sz="1200" dirty="0"/>
              <a:t>admins.</a:t>
            </a:r>
            <a:endParaRPr lang="el-GR" sz="1200" dirty="0"/>
          </a:p>
          <a:p>
            <a:pPr marL="0" indent="0">
              <a:buNone/>
            </a:pPr>
            <a:r>
              <a:rPr lang="el-GR" sz="1200" b="1" u="sng" dirty="0"/>
              <a:t>Στόχοι της εφαρμογής</a:t>
            </a:r>
            <a:r>
              <a:rPr lang="en-US" sz="1200" b="1" u="sng" dirty="0"/>
              <a:t>:</a:t>
            </a:r>
            <a:endParaRPr lang="el-GR" sz="1200" b="1" u="sng" dirty="0"/>
          </a:p>
          <a:p>
            <a:r>
              <a:rPr lang="el-GR" sz="1200" dirty="0"/>
              <a:t>Να παρέχει έναν ευνο</a:t>
            </a:r>
            <a:r>
              <a:rPr lang="el-GR" sz="1050" dirty="0">
                <a:solidFill>
                  <a:srgbClr val="202124"/>
                </a:solidFill>
                <a:latin typeface="Google Sans"/>
              </a:rPr>
              <a:t>Ϊ</a:t>
            </a:r>
            <a:r>
              <a:rPr lang="el-GR" sz="1200" dirty="0"/>
              <a:t>κό και αποτελεσματικό τρόπο στους χρήστες για να ενοικιάζουν τα αυτοκίνητα.</a:t>
            </a:r>
          </a:p>
          <a:p>
            <a:r>
              <a:rPr lang="el-GR" sz="1200" dirty="0"/>
              <a:t>Να δίνεται η δυνατότητα στους χρήστες να αναζητούν τα αυτοκίνητα που είναι διαθέσιμα προς αγορά ανάλογα με τις ανάγκες τους.</a:t>
            </a:r>
          </a:p>
          <a:p>
            <a:r>
              <a:rPr lang="el-GR" sz="1200" dirty="0"/>
              <a:t>Να γίνεται η διαδικασία της κράτησης εύκολη, με σαφείς πληροφορίες για το ποσό, τους όρους της κράτησης κλπ.</a:t>
            </a:r>
          </a:p>
          <a:p>
            <a:r>
              <a:rPr lang="el-GR" sz="1200" dirty="0"/>
              <a:t>Να παρέχεται η επιλογή στους χρήστες να μπορέσουν να δουν και να τροποποιούν τις κρατήσεις τους</a:t>
            </a:r>
            <a:r>
              <a:rPr lang="en-US" sz="1200" dirty="0"/>
              <a:t>.</a:t>
            </a:r>
            <a:endParaRPr lang="el-GR" sz="1200" dirty="0"/>
          </a:p>
          <a:p>
            <a:r>
              <a:rPr lang="el-GR" sz="1200" dirty="0"/>
              <a:t>Να υπάρχει ένα ασφαλές περιβάλλον πληρωμών.</a:t>
            </a:r>
          </a:p>
          <a:p>
            <a:r>
              <a:rPr lang="el-GR" sz="1200" dirty="0"/>
              <a:t>Να διαθέτει προσιτές τιμές με σκοπό η εφαρμογή να καθίσταται μια ευνο</a:t>
            </a:r>
            <a:r>
              <a:rPr lang="el-GR" sz="1200" dirty="0">
                <a:solidFill>
                  <a:srgbClr val="202124"/>
                </a:solidFill>
              </a:rPr>
              <a:t>Ϊκή επιλογή για τους χρήστες που επιθυμούν να πραγματοποιήσουν αγορές.</a:t>
            </a:r>
            <a:endParaRPr lang="el-GR" sz="1200" dirty="0"/>
          </a:p>
          <a:p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060395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31CB9-3A1F-0DEF-EC55-E8BB7C0C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225" y="5809409"/>
            <a:ext cx="11492918" cy="926951"/>
          </a:xfrm>
        </p:spPr>
        <p:txBody>
          <a:bodyPr>
            <a:normAutofit fontScale="92500"/>
          </a:bodyPr>
          <a:lstStyle/>
          <a:p>
            <a:r>
              <a:rPr lang="el-GR" sz="1200" dirty="0"/>
              <a:t>Παραπάνω φαίνεται το αρχικό περιβάλλον της ιστοσελίδας και η φόρμα στην οποία ο χρήστης δύναται να εισάγει τα στοιχεία του με σκοπό να κάνει ο ίδιος την κράτηση. Στη συνέχεια πατώντας το κουμπί </a:t>
            </a:r>
            <a:r>
              <a:rPr lang="el-GR" sz="1200" dirty="0">
                <a:solidFill>
                  <a:schemeClr val="accent1"/>
                </a:solidFill>
              </a:rPr>
              <a:t>ΒΡΕΙΤΕ ΑΥΤΟΚΙΝΗΤΟ</a:t>
            </a:r>
            <a:r>
              <a:rPr lang="el-GR" sz="1200" dirty="0"/>
              <a:t> του δίνεται η δυνατότητα να επιλέξει </a:t>
            </a:r>
            <a:r>
              <a:rPr lang="el-GR" sz="1200" u="sng" dirty="0"/>
              <a:t>μόνο ένα</a:t>
            </a:r>
            <a:r>
              <a:rPr lang="el-GR" sz="1200" dirty="0"/>
              <a:t> από τα ελεύθερα αυτοκίνητα που υπάρχουν και την ασφάλιση που επιθυμεί. Προσθέτει και τα στοιχεία του οδηγού και πατώντας το κουμπί </a:t>
            </a:r>
            <a:r>
              <a:rPr lang="el-GR" sz="1200" dirty="0">
                <a:solidFill>
                  <a:srgbClr val="FF0000"/>
                </a:solidFill>
              </a:rPr>
              <a:t>Υποβολή</a:t>
            </a:r>
            <a:r>
              <a:rPr lang="el-GR" sz="1200" dirty="0"/>
              <a:t>, εμφανίζεται μήνυμα επιτυχίας. Στη συνέχεια επιλέγοντας το κουμπί </a:t>
            </a:r>
            <a:r>
              <a:rPr lang="el-GR" sz="1200" u="sng" dirty="0">
                <a:solidFill>
                  <a:srgbClr val="0070C0"/>
                </a:solidFill>
              </a:rPr>
              <a:t>Πατήστε για έξοδο</a:t>
            </a:r>
            <a:r>
              <a:rPr lang="el-GR" sz="1200" dirty="0"/>
              <a:t> πηγαίνουμε ξανά στην αρχική σελίδα. Αυτή η διαδικασία αποτελεί τον 1</a:t>
            </a:r>
            <a:r>
              <a:rPr lang="el-GR" sz="1200" baseline="30000" dirty="0"/>
              <a:t>ο</a:t>
            </a:r>
            <a:r>
              <a:rPr lang="el-GR" sz="1200" dirty="0"/>
              <a:t> τρόπο με τον οποίο ο χρήστης μπορεί να πραγματοποιήσει από μόνος του την κράτηση. Εάν πατήσουμε τώρα το κουμπί Σύνδεση εμφανίζεται μια φόρμα όπως φαίνεται στην επόμενη διαφάνεια.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86446-BA0F-A40A-DF68-EEF81BC5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76" y="209478"/>
            <a:ext cx="6077420" cy="304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468E-66F3-6E62-BC63-089F612B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76" y="3491702"/>
            <a:ext cx="6077420" cy="223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97D91-ABE2-59C0-CBD3-A077FA6E3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884" y="209478"/>
            <a:ext cx="3023580" cy="3849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AF3FA-B30D-BC03-4EED-8713A1E5B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991" y="4598228"/>
            <a:ext cx="4139316" cy="6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21A4-7502-F255-477A-B64C57CD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2" y="4941116"/>
            <a:ext cx="11459361" cy="174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100" dirty="0"/>
              <a:t>Μέσω της παραπάνω φόρμας μπορούν να πραγματοποιήσουν σύνδεση μόνο οι διαχειριστές. Εάν εισάγουμε τα σωστά </a:t>
            </a:r>
            <a:r>
              <a:rPr lang="en-US" sz="1100" dirty="0"/>
              <a:t>credentials </a:t>
            </a:r>
            <a:r>
              <a:rPr lang="el-GR" sz="1100" dirty="0"/>
              <a:t>και πατώντας Σύνδεση πηγαίνουμε στην αρχική σελίδα του </a:t>
            </a:r>
            <a:r>
              <a:rPr lang="en-US" sz="1100" dirty="0"/>
              <a:t>Back Office </a:t>
            </a:r>
            <a:r>
              <a:rPr lang="el-GR" sz="1100" dirty="0"/>
              <a:t>όπου φαίνονται κάποια στατιστικά στοιχεία</a:t>
            </a:r>
            <a:r>
              <a:rPr lang="en-US" sz="1100" dirty="0"/>
              <a:t>.</a:t>
            </a:r>
            <a:r>
              <a:rPr lang="el-GR" sz="1100" dirty="0"/>
              <a:t> Εάν πάμε τώρα στις Κρατήσεις βλέπουμε πως προστέθηκε η νέα κράτηση που έκανε πριν ο χρήστης πάνω πάνω με το συνολικό κόστος να υπολογίζεται αυτόματα(συγκεκριμένα 2050€). Αυτή η κράτηση έχει προστεθεί και στη βάση. Τέλος πηγαίνοντας και στα Αυτοκίνητα βλέπουμε πως το αυτοκίνητο που νοίκιασε ο χρήστης από </a:t>
            </a:r>
            <a:r>
              <a:rPr lang="el-GR" sz="1100" dirty="0">
                <a:solidFill>
                  <a:srgbClr val="00B050"/>
                </a:solidFill>
              </a:rPr>
              <a:t>Ελεύθερο</a:t>
            </a:r>
            <a:r>
              <a:rPr lang="el-GR" sz="1100" dirty="0"/>
              <a:t> έγινε </a:t>
            </a:r>
            <a:r>
              <a:rPr lang="el-GR" sz="1100" dirty="0">
                <a:solidFill>
                  <a:srgbClr val="FF0000"/>
                </a:solidFill>
              </a:rPr>
              <a:t>Νοικιασμένο</a:t>
            </a:r>
            <a:r>
              <a:rPr lang="el-GR" sz="1100" dirty="0"/>
              <a:t>. Αξίζει να σημειωθεί πως ο διαχειριστής πατώντας διπλό κλικ σε οποιοδήποτε σημείο της γραμμής μπορεί να αλλάξει την κατάσταση της κράτησης από </a:t>
            </a:r>
            <a:r>
              <a:rPr lang="el-GR" sz="1100" dirty="0">
                <a:solidFill>
                  <a:srgbClr val="00B050"/>
                </a:solidFill>
              </a:rPr>
              <a:t>Ενεργή</a:t>
            </a:r>
            <a:r>
              <a:rPr lang="el-GR" sz="1100" dirty="0"/>
              <a:t> σε </a:t>
            </a:r>
            <a:r>
              <a:rPr lang="el-GR" sz="1100" dirty="0">
                <a:solidFill>
                  <a:srgbClr val="FF0000"/>
                </a:solidFill>
              </a:rPr>
              <a:t>Ακυρωμένη</a:t>
            </a:r>
            <a:r>
              <a:rPr lang="el-GR" sz="1100" dirty="0"/>
              <a:t>. Επιπλέον ο χρήστης μπορεί να κάνει κράτηση επισκέπτοντας κάποιο κατάστημά μας μέσω του διαχειριστή όπου αυτός είναι ο 2</a:t>
            </a:r>
            <a:r>
              <a:rPr lang="el-GR" sz="1100" baseline="30000" dirty="0"/>
              <a:t>ος</a:t>
            </a:r>
            <a:r>
              <a:rPr lang="el-GR" sz="1100" dirty="0"/>
              <a:t> τρόπος. Αφού ο διαχειριστής εισάγει τους κωδικούς του και μπει στο </a:t>
            </a:r>
            <a:r>
              <a:rPr lang="en-US" sz="1100" dirty="0"/>
              <a:t>Back Office, </a:t>
            </a:r>
            <a:r>
              <a:rPr lang="el-GR" sz="1100" dirty="0"/>
              <a:t>τότε πηγαίνοντας στις κρατήσεις και πατώντας το κουμπί Νέα Κράτηση συμπληρώνει τον αριθμό της πινακίδας του αυτοκινήτου που επιθυμεί να νοικιάσει ο χρήστης και είναι ελεύθερο όπως φαίνεται παρακάτω. Εάν π.χ. ο χρήστης επιθυμεί να νοικιάσει την </a:t>
            </a:r>
            <a:r>
              <a:rPr lang="en-US" sz="1100" dirty="0"/>
              <a:t>BMW X1 </a:t>
            </a:r>
            <a:r>
              <a:rPr lang="el-GR" sz="1100" dirty="0"/>
              <a:t>με αριθμό πινακίδας </a:t>
            </a:r>
            <a:r>
              <a:rPr lang="en-US" sz="1100" dirty="0"/>
              <a:t>BKE-7469</a:t>
            </a:r>
            <a:r>
              <a:rPr lang="el-GR" sz="1100" dirty="0"/>
              <a:t>, τότε συμπληρώνει αυτά τα στοιχεία παρακάτω</a:t>
            </a:r>
            <a:r>
              <a:rPr lang="en-US" sz="1100" dirty="0"/>
              <a:t>.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45740-0C1A-DA67-33AE-00DDD654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6" y="92425"/>
            <a:ext cx="3125565" cy="4177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4A8AE-5DEB-4FDB-5DE4-A3656E2E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33" y="92425"/>
            <a:ext cx="4260504" cy="216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EF735-725D-7BD4-077F-495C73CDC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31" y="2354093"/>
            <a:ext cx="4271806" cy="2244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B6F01-A484-ACF1-17BD-A5E235AB3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989" y="92425"/>
            <a:ext cx="4339476" cy="15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B994-AF5D-D206-3E1B-069CAE36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004" y="5645791"/>
            <a:ext cx="11543251" cy="1031846"/>
          </a:xfrm>
        </p:spPr>
        <p:txBody>
          <a:bodyPr>
            <a:normAutofit/>
          </a:bodyPr>
          <a:lstStyle/>
          <a:p>
            <a:pPr algn="l"/>
            <a:r>
              <a:rPr lang="el-GR" sz="1100" dirty="0"/>
              <a:t>Επιλέγουμε </a:t>
            </a:r>
            <a:r>
              <a:rPr lang="el-GR" sz="1100" dirty="0">
                <a:solidFill>
                  <a:srgbClr val="FF0000"/>
                </a:solidFill>
              </a:rPr>
              <a:t>Υποβολή </a:t>
            </a:r>
            <a:r>
              <a:rPr lang="el-GR" sz="1100" dirty="0">
                <a:solidFill>
                  <a:schemeClr val="tx1"/>
                </a:solidFill>
              </a:rPr>
              <a:t>και εάν πάμε στις Κρατήσεις όπως φαίνεται παραπάνω, η κράτηση έγινε ενεργή και στα Αυτοκίνητα δείχνει ότι το </a:t>
            </a:r>
            <a:r>
              <a:rPr lang="en-US" sz="1100" dirty="0">
                <a:solidFill>
                  <a:schemeClr val="tx1"/>
                </a:solidFill>
              </a:rPr>
              <a:t>BMW-X1 </a:t>
            </a:r>
            <a:r>
              <a:rPr lang="el-GR" sz="1100" dirty="0">
                <a:solidFill>
                  <a:schemeClr val="tx1"/>
                </a:solidFill>
              </a:rPr>
              <a:t>είναι νοικιασμένο. Αυτή η κράτηση μέσω του διαχειριστή προστέθηκε και στη βάση. Επίσης μπορούμε να προσθέτουμε αυτοκίνητα πατώντας το κουμπί Νέο Αυτοκίνητο καταχωρώντας τα στοιχεία του στην φόρμα που φαίνεται παραπάνω.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6DA7A-E23E-E6A1-5797-FFB4A063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" y="180363"/>
            <a:ext cx="3120598" cy="5263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E68FA-3D46-DDF6-6BA5-2BD877E6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33" y="168503"/>
            <a:ext cx="5214925" cy="2649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5DCCA-346C-2727-1EC5-208C47835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32" y="2817842"/>
            <a:ext cx="5214926" cy="2625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9DE67A-2EF6-20B1-7406-C27BA8596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484" y="180363"/>
            <a:ext cx="3588116" cy="52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48CF152-7E33-F7BF-A2BC-B7BCCAF4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12365"/>
            <a:ext cx="10820400" cy="100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44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1B0D777-572B-337C-8704-C1481977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520267"/>
            <a:ext cx="10820400" cy="69426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l-GR" sz="1800" dirty="0">
                <a:solidFill>
                  <a:schemeClr val="tx1"/>
                </a:solidFill>
              </a:rPr>
              <a:t>Φυσικά, με το που κάποιος διαχειριστής εισάγει μια νέα κράτηση, αυτομάτως εμφανίζεται στην βάση δεδομένων μας </a:t>
            </a:r>
            <a:r>
              <a:rPr lang="en-US" sz="1800" dirty="0">
                <a:solidFill>
                  <a:schemeClr val="tx1"/>
                </a:solidFill>
              </a:rPr>
              <a:t>MongoDB Atlas.</a:t>
            </a:r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AB7FB97-E7F7-1608-BFAC-2FA35457D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41" y="640080"/>
            <a:ext cx="598082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DF1C-FE7C-8F12-E4F8-0337106B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727" y="4977527"/>
            <a:ext cx="11153940" cy="1062546"/>
          </a:xfrm>
        </p:spPr>
        <p:txBody>
          <a:bodyPr>
            <a:normAutofit/>
          </a:bodyPr>
          <a:lstStyle/>
          <a:p>
            <a:pPr algn="l"/>
            <a:r>
              <a:rPr lang="el-GR" sz="1100" dirty="0"/>
              <a:t>Τέλος υπάρχουν και οι Διαχειριστές(</a:t>
            </a:r>
            <a:r>
              <a:rPr lang="en-US" sz="1100" dirty="0"/>
              <a:t>admins</a:t>
            </a:r>
            <a:r>
              <a:rPr lang="el-GR" sz="1100" dirty="0"/>
              <a:t>)</a:t>
            </a:r>
            <a:r>
              <a:rPr lang="en-US" sz="1100" dirty="0"/>
              <a:t> </a:t>
            </a:r>
            <a:r>
              <a:rPr lang="el-GR" sz="1100" dirty="0"/>
              <a:t>της ιστοσελίδας. Πατώντας το κουμπί Νέος Διαχειριστής εμφανίζεται μια φόρμα με την οποία μπορούμε να προσθέσουμε κάποιον νέο </a:t>
            </a:r>
            <a:r>
              <a:rPr lang="en-US" sz="1100" dirty="0"/>
              <a:t>admin. </a:t>
            </a:r>
            <a:r>
              <a:rPr lang="el-GR" sz="1100" dirty="0"/>
              <a:t>Πατώντας το κουμπί </a:t>
            </a:r>
            <a:r>
              <a:rPr lang="en-US" sz="1100" dirty="0"/>
              <a:t>Logout </a:t>
            </a:r>
            <a:r>
              <a:rPr lang="el-GR" sz="1100" dirty="0"/>
              <a:t>ή κάνοντας κλικ το λογότυπο με την </a:t>
            </a:r>
            <a:r>
              <a:rPr lang="en-US" sz="1100" dirty="0"/>
              <a:t>AVIS </a:t>
            </a:r>
            <a:r>
              <a:rPr lang="el-GR" sz="1100" dirty="0"/>
              <a:t>κάτω αριστερά επιστρέφουμε στην αρχική σελίδα. 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61B48-BC80-D8EF-197D-B172BB06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48815"/>
            <a:ext cx="8623965" cy="434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34A76-EAE3-C353-1C69-08626516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79" y="248815"/>
            <a:ext cx="2900331" cy="43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3467"/>
      </p:ext>
    </p:extLst>
  </p:cSld>
  <p:clrMapOvr>
    <a:masterClrMapping/>
  </p:clrMapOvr>
</p:sld>
</file>

<file path=ppt/theme/theme1.xml><?xml version="1.0" encoding="utf-8"?>
<a:theme xmlns:a="http://schemas.openxmlformats.org/drawingml/2006/main" name="ΙΧΝΟΣ ΑΤΜΟΥ">
  <a:themeElements>
    <a:clrScheme name="ΙΧΝΟΣ ΑΤΜΟΥ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ΙΧΝΟΣ ΑΤΜΟΥ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ΧΝΟΣ ΑΤΜΟΥ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1840</TotalTime>
  <Words>748</Words>
  <Application>Microsoft Office PowerPoint</Application>
  <PresentationFormat>Ευρεία οθόνη</PresentationFormat>
  <Paragraphs>18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Google Sans</vt:lpstr>
      <vt:lpstr>ΙΧΝΟΣ ΑΤΜΟΥ</vt:lpstr>
      <vt:lpstr>Παρουσίαση του PowerPoint</vt:lpstr>
      <vt:lpstr>ΡΟΛΟΙ ΚΑΙ ΑΝΤΙΣΤΟΙΧΕς ΛΕΙΤΟΥΡΓΙΚΟΤΗΤΕς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Thomas Beopoulos</dc:creator>
  <cp:lastModifiedBy>ΣΠΥΡΟΠΟΥΛΟΣ ΜΑΡΙΟΣ</cp:lastModifiedBy>
  <cp:revision>35</cp:revision>
  <dcterms:created xsi:type="dcterms:W3CDTF">2023-03-27T12:54:29Z</dcterms:created>
  <dcterms:modified xsi:type="dcterms:W3CDTF">2023-05-26T14:04:00Z</dcterms:modified>
</cp:coreProperties>
</file>