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7" r:id="rId4"/>
    <p:sldId id="258" r:id="rId5"/>
    <p:sldId id="277" r:id="rId6"/>
    <p:sldId id="261" r:id="rId7"/>
    <p:sldId id="269" r:id="rId8"/>
    <p:sldId id="268" r:id="rId9"/>
    <p:sldId id="262" r:id="rId10"/>
    <p:sldId id="270" r:id="rId11"/>
    <p:sldId id="263" r:id="rId12"/>
    <p:sldId id="272" r:id="rId13"/>
    <p:sldId id="271" r:id="rId14"/>
    <p:sldId id="273" r:id="rId15"/>
    <p:sldId id="264" r:id="rId16"/>
    <p:sldId id="265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GIRIOU ANTONIOS" initials="AA" lastIdx="1" clrIdx="0">
    <p:extLst>
      <p:ext uri="{19B8F6BF-5375-455C-9EA6-DF929625EA0E}">
        <p15:presenceInfo xmlns:p15="http://schemas.microsoft.com/office/powerpoint/2012/main" userId="S::anargyr@o365.uth.gr::bc49543a-447d-4b44-b0dc-87aa9b4862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8E83F-C5EB-4B0E-8C88-DFDCB3DF13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6FAE5-BFAF-46F9-8CAF-A733F533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FAE5-BFAF-46F9-8CAF-A733F53309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7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8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6A40-5853-4E7C-87DB-121FFC428A9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0921-770B-463A-BF99-DC889490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zervos@inf.uth.gr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95" y="1732547"/>
            <a:ext cx="11357809" cy="351322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ΧΡΟΝΙΚΗ ΔΙΑΜΟΡΦΩΣΗ ΔΕΙΚΤΗ ΣΕ ΣΥΣΤΗΜΑ ΨΗΦΙΑΚΗΣ ΕΠΙΚΟΙΝΩΝΙΑΣ ΥΠΟΛΕΙΠΟΜΕΝΟΥ ΦΕΡΟΝΤΟΣ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INDEX MODULATION (IM) IN A RESIDUAL CARRIER DIGITAL COMMUNICATION SYSTEM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ΖΕΡΒΟΣ ΣΠΥΡΙΔΩΝ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szervos@inf.uth.gr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Τμήμα Ηλεκτρολόγων Μηχανικών και Μηχανικών Η/Υ</a:t>
            </a:r>
            <a:b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Πανεπιστήμιο Θεσσαλίας</a:t>
            </a:r>
            <a:b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Επιβλέπων καθηγητής</a:t>
            </a:r>
            <a:b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Αντώνιος Αργυρίου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01" y="2779294"/>
            <a:ext cx="2467796" cy="23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67513"/>
            <a:ext cx="10515600" cy="5422138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 κανάλι επικοινωνίας που περιγράφθηκε παραπάνω και τα επιμέρους τμήματά του: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4" y="2464296"/>
            <a:ext cx="4926984" cy="18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31" y="2464296"/>
            <a:ext cx="6776776" cy="26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9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622"/>
            <a:ext cx="10515600" cy="471989"/>
          </a:xfrm>
        </p:spPr>
        <p:txBody>
          <a:bodyPr>
            <a:norm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Λήψη Δεδομένων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romanL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slot Index Modulation: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Μόλις ληφθεί κάποιο σήμα,περνάει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από ένα μηχανισμό εντοπισμού που ονομάζεται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 Detection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όπου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ανάλογα με την ισχύ του σήματος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ταξινομείται σε σήμα από ενεργό ή ανενεργό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slot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Ο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εντοπισμός για την αλληλουχία των καταστάσεων των λαμβανόμενων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slots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αποθηκεύεται και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όταν ολοκληρωθεί η πλειάδα που έχει ορισθεί από την τάξη του Τime slot IM, τότε αντιστοιχίζεται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στην ανάλογη πληροφορία.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Αποκατάσταση Φάσης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PLL: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Για την αναίρεση των επιπτώσεων της κρουστικής απόκρισης επικεντρωνόμαστε στην διόρθωση της φάσης των συμβόλων, μέσου του εντοπισμού της φάσης της κρουστικής απόκρισης από το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PLL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που επιστρέφει μια προσέγγιση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της φάσης του καναλιού.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Αντιστοίχιση συμβόλων με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bits: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Τα αποκατεστημένα σύμβολα αντιστοιχίζονται εν τέλη με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bits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σύμφωνα με το αλφάβητο της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BPSK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και παράγεται η έξοδος.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  <a:blipFill>
                <a:blip r:embed="rId2"/>
                <a:stretch>
                  <a:fillRect l="-754" t="-1675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9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77241"/>
            <a:ext cx="10515600" cy="5312410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 συστήματος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που περιγράφθηκε παραπάνω: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8" y="2308659"/>
            <a:ext cx="11804904" cy="22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3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667513"/>
                <a:ext cx="10515600" cy="5422138"/>
              </a:xfrm>
            </p:spPr>
            <p:txBody>
              <a:bodyPr>
                <a:normAutofit/>
              </a:bodyPr>
              <a:lstStyle/>
              <a:p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Στάδια ενός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PLL: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Detector (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Ανίχνευση Φάσης)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Υπολογίζεται η διαφορά φάσης </a:t>
                </a:r>
                <a:r>
                  <a:rPr lang="uk-U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є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μεταξύ της φάσης του ληφθέντος σήματος θ και της προσέγγισης της φάσης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που έχει προκύψει από προηγούμενες προσεγγίσεις ως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є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</a:t>
                </a:r>
                <a14:m>
                  <m:oMath xmlns:m="http://schemas.openxmlformats.org/officeDocument/2006/math"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Σε αυτό το σημείο πρέπει να αναγνωριστεί η αρχική φάση των συμβόλων λόγω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BPSK.</a:t>
                </a:r>
                <a:endParaRPr lang="el-G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Filter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:Υπολογίζεται το σήμα ελέγχου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Για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Proportional-Integral PLL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ης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τάξης,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απόσβεση ταλάντωσης </a:t>
                </a:r>
                <a14:m>
                  <m:oMath xmlns:m="http://schemas.openxmlformats.org/officeDocument/2006/math"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φυσική συχνότητα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αυτό έχει συνάρτηση μεταφοράς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Controlled Oscillator (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Ταλαντωτής Ελεγχόμενος από Τάση): Το c(t), μεταβάλλει ανάλογα με την τιμή του πλάτους του την προσέγγιση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η οποία είναι και η έξοδος του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VCO.</a:t>
                </a:r>
                <a:endParaRPr lang="el-G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667513"/>
                <a:ext cx="10515600" cy="5422138"/>
              </a:xfrm>
              <a:blipFill>
                <a:blip r:embed="rId2"/>
                <a:stretch>
                  <a:fillRect l="-870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30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12649"/>
            <a:ext cx="10515600" cy="5477002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 συστήματος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που περιγράφθηκε παραπάνω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4" y="1691422"/>
            <a:ext cx="9468612" cy="33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3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622"/>
            <a:ext cx="10515600" cy="471989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Τοπολογία και Μοντέλο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94611"/>
            <a:ext cx="10515600" cy="5095039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συνολική τοπολογία που περιγράφθηκε παραπάνω: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50" y="1466600"/>
            <a:ext cx="8472800" cy="50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9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622"/>
            <a:ext cx="10515600" cy="471989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Αποτελέσματα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Οι δύο κατηγορίες στις οποίες επικεντρωθήκαμε εστιάζουν σε μία SISO τοπολογία μεταξύ Tx και Rx για χαρακτηριστικά καναλιού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AWGN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Rician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Για κάθε μία από τις παραπάνω περιπτώσεις,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εξετάστηκαν τα αποτελέσματα των μεταδόσεων για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διαφορετικές τιμές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SNR(</a:t>
                </a:r>
                <a14:m>
                  <m:oMath xmlns:m="http://schemas.openxmlformats.org/officeDocument/2006/math"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−5,0,5,10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0,10,20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CNR μελετάται καθώς η προσέγγιση της φάσης και συνεπώς η αποκατάσταση του σήματος από το θόρυβο του καναλιού βασίζεται στο φέρον σήμα το οποίο υπόκειται στις αλλοιώσεις του καναλιού.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Τα αποτελέσματα αφορούν το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Error Rate (BER)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το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throughput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 την ποιότητα της προσέγγισης της φάσης του καναλιού.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  <a:blipFill>
                <a:blip r:embed="rId3"/>
                <a:stretch>
                  <a:fillRect l="-754" t="-167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7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49807"/>
            <a:ext cx="10515600" cy="5339843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 για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AWGN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κανάλι: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8" y="1965960"/>
            <a:ext cx="4141899" cy="3106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49" y="1965960"/>
            <a:ext cx="4141898" cy="3106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99" y="1965960"/>
            <a:ext cx="4134009" cy="31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49807"/>
            <a:ext cx="10515600" cy="5339843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 για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κανάλι: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8" y="1965960"/>
            <a:ext cx="4141899" cy="3106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49" y="1965960"/>
            <a:ext cx="4142819" cy="3107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7" y="1965960"/>
            <a:ext cx="4141898" cy="3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622"/>
            <a:ext cx="10515600" cy="471989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Συμπεράσματα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της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slot IM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έχει μικρότερο ρυθμό μείωσης με την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αντίστοιχη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no-IM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υλοποίηση, καθώς η πρώτη εξαρτάται και από τη BPSK αποδιαμόρφωση αλλά και από την ορθή ταξινόμηση μεταξύ ενεργών και ανενεργών time slots.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επιπλέον πληροφορία της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slot IM,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της παρέχει μεγαλύτερο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throughput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από τη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no-I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μετάδοση, αφού στην πρώτη μεταδίδεται ένα bit λόγω BPSK και άλλο ένα λόγω Time slot IM.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Στην προσέγγιση της φάσης,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 μαύρη γραμμή αντιπροσωπεύει τη φάση της κρουστικής απόκρισης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 η εκάστοτε χρωματιστή γραμμή την προσέγγισή της. Στην περίπτωση του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AWGN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 κρουστική απόκριση ήταν ίση με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για κάθε χρονική στιγμή. Η τιμή του CNR έχει άμεση συνέπεια στην ορθότητα της προσέγγισης. Ο παραπάνω ισχυρισμός μπορεί να παρατηρηθεί στην ποιότητα της προσέγγισης μεταξύ 0db και 10dB, όπως και στις ελάχιστες διαφορές μεταξύ 10dB και 20dB.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  <a:blipFill>
                <a:blip r:embed="rId2"/>
                <a:stretch>
                  <a:fillRect l="-754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3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57727"/>
            <a:ext cx="10515600" cy="5431924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παρούσα διπλωματική οργανώνεται σε επτά κύρια σημεία: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Εισαγωγή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Προετοιμασία και Μετάδοση Δεδομένων: μορφή του πομπού/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και η ανάλυση των σταδίων του (Διαμόρφωση, Φέρον, Εφαρμογή ΙΜ).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Κανάλι επικοινωνίας: ανάλυση του και των αλλοιώσεων του επί του σήματος μετάδοσης.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Λήψη Δεδομένων: μορφή του δέκτη/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η ανάλυση των σταδίων του (Ταξινόμηση χρονοθυρίδων, Αναίρεση αλλοιώσεων, Βρόχος Κλειδωμένης Φάσης/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Τοπολογία και Μοντέλο: συνολική τοπολογία του συστήματος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ανάπτυξη αλγορίθμων των προηγούμενων σημείων.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 του πειράματος για μεταβαλλόμενο SNR και CNR.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Συμπεράσματα.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4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622"/>
            <a:ext cx="10515600" cy="471989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Εισαγωγή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94611"/>
            <a:ext cx="10515600" cy="50950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Οι αυξανόμενες ανάγκες στη μετάδοση πληροφορίας έχουν οδηγήσει στην εξέλιξη του ασύρματου δικτύου και στις αυξανόμενες απαιτήσεις που δημιουργούνται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π.χ. Internet of Things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Σημαντικοί περιορισμοί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Crunch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έχουν οδηγήσει σε νέες μεθόδους και τεχνικές και στην εξέλιξη των ήδη υπαρχόντων ώστε να υποστηρίξουν αυτή τη νέα τάξη πραγμάτων.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 πλαίσιο αυτών των νέων τεχνικών που υιοθετούνται, ανήκει και η Διαμόρφωση Δείκτη ή Index Modulation (IM)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892" y="1026696"/>
            <a:ext cx="10515600" cy="4860757"/>
          </a:xfrm>
        </p:spPr>
        <p:txBody>
          <a:bodyPr>
            <a:normAutofit fontScale="92500"/>
          </a:bodyPr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IM: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Κωδικοποιεί πληροφορία μέσω ενεργοποίησης ενός υποσυνόλου των πόρων που χρησιμοποιούνται για μετάδοση (κεραία, κανάλι,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χρονοθυρίδα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LED,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συχνότητα κ.ο.κ).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Υπάρχει μεγάλη ποικιλία ως προς την εφαρμογή της.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Θετικά αποτελέσματα ακόμα και σε δεδομένα απαιτήσεων 5G.</a:t>
            </a:r>
          </a:p>
          <a:p>
            <a:endParaRPr lang="el-G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Εδώ εστιάζουμε στη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Χρονική Διαμόρφωση Δείκτη (Time slot Index Modulation)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αναπτύσσοντας ένα ψηφιακό περιβάλλον επικοινωνίας SISO (single-input single-output) μεταξύ πομπού και δέκτη και την εφαρμογή ενός υπολειπόμενου φέροντος για τη μετάδοση της πληροφορίας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Στην βιβλιογραφία δεν έχει αναφερθεί κάποιο αντίστοιχο σύστημα ΙΜ για τηλεπικοινωνιακά συστήματα μετάδοσης υπολοιπόμενου φέροντος, ενώ δεν έχει μελετηθεί και η επίπτωση των ανενεργών χρονοθυρίδων στις επιδόσεις του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1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849745"/>
            <a:ext cx="10515600" cy="5239905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κεντρική ιδέα της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slot IM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0" y="2286946"/>
            <a:ext cx="9921240" cy="23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622"/>
            <a:ext cx="10515600" cy="471989"/>
          </a:xfrm>
        </p:spPr>
        <p:txBody>
          <a:bodyPr>
            <a:norm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Προετοιμασία και Μετάδοση Δεδομένων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romanLcPeriod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Διαμόρφωση Δεδομένων: Το σήμα δυαδικής πληροφορίας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αντιστοιχίζεται σε σύμβολα όπως προβλέπει το αλφάβητο της επιλεγμένης διαμόρφωσης (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BPSK)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 δημιουργείται το σήμα συμβόλων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romanLcPeriod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Υπολειπόμενο Φέρον: Για τη διαμόρφωση του σήματος μετάδοσης χρησιμοποιείται ένα φέρον σήμα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𝑐𝑎𝑟𝑟𝑖𝑒𝑟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 διαμορφωμένο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από το σήμα πληροφορίας φέρον για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non-return to zero (NRZ) BPSK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ισούται με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⁡(2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Το ζωνοπερατό σήμα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μέσω ενός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mixer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μετατρέπεται στο σήμα βασικής ζώνης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εκπέμπεται από τον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ακόμα και όταν δεν υπάρχει χρήσιμη πληροφορία εξ ου και ο χαρακτηρισμός του ως υπολειπόμενο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  <a:blipFill>
                <a:blip r:embed="rId2"/>
                <a:stretch>
                  <a:fillRect l="-638" t="-1435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76657"/>
            <a:ext cx="10515600" cy="54129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 startAt="3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slot Index Modulation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ο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κατατέμνει τις χρονικές στιγμές μετάδοσης σε χρονοθυρίδες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/time slots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οι οποίες ταξινομούνται σε ενεργές και ανενεργές ανάλογα με το εάν μεταδίδεται το διαμορφωμένο φέρον ή το μη διαμορφωμένο. Αυτό συνεπάγεται στο ότι: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Στην αλληλουχία των ενεργών και ανενεργών χρονοθυρίδων γίνεται να κωδικοποιηθεί επιπλέον πληροφορία. Η λήψη ενός ενεργού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slot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θα μπορούσε να ερμηνευθεί από τον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ως τιμή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η λήψη ενός ανενεργού ως τιμή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Οι χρονοθυρίδες γίνεται να ομαδοποιηθούν σε πλειάδες (μια διατεταγμένη σειρά στοιχείων των οποίων η σειρά έχει σημασία) για την κωδικοποίηση ακόμα μεγαλύτερης πληροφορίας.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ομαδοποιήση αυτή ορίζει την τάξη της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slot Index Modulation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που εφαρμόζεται. Έτσι για μια πλειάδα που αποτελείται από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slots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το οποίο εφαρμόστηκε σε αυτή τη μελέτη, έχουμε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ακολουθίες και συνεπώς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επιπλέον καταστάσεις πληροφορίας. Δίνοντας την τιμή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σε ανενεργά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slots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και την τιμή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σε ενεργά έχουμε τις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πιθανές πλειάδες </a:t>
            </a:r>
            <a:r>
              <a:rPr lang="el-G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[00 01 10 11]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οι οποίες εφόσον αναγνωριστούν από τον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μπορούν να δώσουν τα ανάλογα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  <a:endParaRPr lang="el-G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l-G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0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86385"/>
            <a:ext cx="10515600" cy="5303266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 Τ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 συστήματος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που περιγράφθηκε παραπάνω: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" y="1887282"/>
            <a:ext cx="11521440" cy="31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622"/>
            <a:ext cx="10515600" cy="471989"/>
          </a:xfrm>
        </p:spPr>
        <p:txBody>
          <a:bodyPr>
            <a:norm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Κανάλι Επικοινωνίας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</p:spPr>
            <p:txBody>
              <a:bodyPr>
                <a:normAutofit/>
              </a:bodyPr>
              <a:lstStyle/>
              <a:p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Εφόσον ολοκληρωθεί η δημιουργία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𝐼𝑀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αυτό θα περιέχει μηδενικές τιμές όπου τα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slots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είναι ανενεργά και την τιμή του συμβόλου ορισμένη από τη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BPSK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διαμόρφωση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όπου είναι ενεργά.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 σήμα μετά το κανάλι δίνεται από τον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τύπο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𝐼𝑀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όπου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 κρουστική απόκριση του καναλιού και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ο θόρυβος.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 κρουστική απόκριση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με τη χρήση του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Limit Theorem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αναπαρίσταται ως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ή σε πολική μορφή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με θ τη φάση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 συνεπάγεται στην εξασθένιση του σήματος λόγω: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Της μείωσης του μέτρου του συμβόλου καθώς σε φυσικές συνθήκες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|&lt;1</m:t>
                    </m:r>
                  </m:oMath>
                </a14:m>
                <a:r>
                  <a:rPr lang="el-GR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Της περιστροφής των συμβόλων της διαμόρφωσης λόγω της φάσης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romanLcPeriod"/>
                </a:pP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Ο θόρυβος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εδώ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AWGN,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οφείλεται στις διεργασίες που συμβαίνουν παράλληλα στο περιβάλλον.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994611"/>
                <a:ext cx="10515600" cy="5095039"/>
              </a:xfrm>
              <a:blipFill>
                <a:blip r:embed="rId2"/>
                <a:stretch>
                  <a:fillRect l="-870" t="-1675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70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Microsoft Office PowerPoint</Application>
  <PresentationFormat>Widescreen</PresentationFormat>
  <Paragraphs>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ΧΡΟΝΙΚΗ ΔΙΑΜΟΡΦΩΣΗ ΔΕΙΚΤΗ ΣΕ ΣΥΣΤΗΜΑ ΨΗΦΙΑΚΗΣ ΕΠΙΚΟΙΝΩΝΙΑΣ ΥΠΟΛΕΙΠΟΜΕΝΟΥ ΦΕΡΟΝΤΟΣ  TIME DOMAIN INDEX MODULATION (IM) IN A RESIDUAL CARRIER DIGITAL COMMUNICATION SYSTEM   ΖΕΡΒΟΣ ΣΠΥΡΙΔΩΝ szervos@inf.uth.gr        Τμήμα Ηλεκτρολόγων Μηχανικών και Μηχανικών Η/Υ Πανεπιστήμιο Θεσσαλίας   Επιβλέπων καθηγητής Αντώνιος Αργυρίου</vt:lpstr>
      <vt:lpstr>PowerPoint Presentation</vt:lpstr>
      <vt:lpstr>1. Εισαγωγή</vt:lpstr>
      <vt:lpstr>PowerPoint Presentation</vt:lpstr>
      <vt:lpstr>PowerPoint Presentation</vt:lpstr>
      <vt:lpstr>2. Προετοιμασία και Μετάδοση Δεδομένων</vt:lpstr>
      <vt:lpstr>PowerPoint Presentation</vt:lpstr>
      <vt:lpstr>PowerPoint Presentation</vt:lpstr>
      <vt:lpstr>3. Κανάλι Επικοινωνίας</vt:lpstr>
      <vt:lpstr>PowerPoint Presentation</vt:lpstr>
      <vt:lpstr>4. Λήψη Δεδομένων</vt:lpstr>
      <vt:lpstr>PowerPoint Presentation</vt:lpstr>
      <vt:lpstr>PowerPoint Presentation</vt:lpstr>
      <vt:lpstr>PowerPoint Presentation</vt:lpstr>
      <vt:lpstr>5. Τοπολογία και Μοντέλο</vt:lpstr>
      <vt:lpstr>6. Αποτελέσματα</vt:lpstr>
      <vt:lpstr>PowerPoint Presentation</vt:lpstr>
      <vt:lpstr>PowerPoint Presentation</vt:lpstr>
      <vt:lpstr>7. Συμπεράσματα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ΧΡΟΝΙΚΗ ΔΙΑΜΟΡΦΩΣΗ ΔΕΙΚΤΗ ΣΕ ΣΥΣΤΗΜΑ ΨΗΦΙΑΚΗΣ ΕΠΙΚΟΙΝΩΝΙΑΣ ΥΠΟΛΕΙΠΟΜΕΝΟΥ ΦΕΡΟΝΤΟΣ  TIME DOMAIN INDEX MODULATION (IM) IN A RESIDUAL CARRIER DIGITAL COMMUNICATION SYSTEM  ΖΕΡΒΟΣ ΣΠΥΡΙΔΩΝ szervos@inf.uth.gr    </dc:title>
  <dc:creator>Spiros Ventus</dc:creator>
  <cp:lastModifiedBy>Spyros Zervos</cp:lastModifiedBy>
  <cp:revision>58</cp:revision>
  <dcterms:created xsi:type="dcterms:W3CDTF">2020-07-05T08:32:04Z</dcterms:created>
  <dcterms:modified xsi:type="dcterms:W3CDTF">2024-02-18T18:28:21Z</dcterms:modified>
</cp:coreProperties>
</file>