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49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 sz="3600"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96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7547ABBB-FC7B-4839-803C-F60C30294A2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6012D-FE20-47D5-A67B-8DE2C92C7B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75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21717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3627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B184-4909-4547-81E3-53717C5C132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764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FCA6-A042-4B6D-BDB7-66CDA0269D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503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89C14-5799-4770-95E0-C5C630DAB9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33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B6A67-435F-4DE2-94FF-39BC26AAA3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23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49D81-6F28-42B4-91B6-6F2C6E247E1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881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261CB-9C3C-409B-9365-4159B69F26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792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23326-367F-4749-8C98-4C05389BFE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894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75E09-E8D1-42CD-99E7-F291A732B2C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438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01E73-9C31-4A57-9E81-E86093B2A4C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03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3D2805A-D47B-4923-BB29-232635BA179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B</a:t>
            </a:r>
            <a:r>
              <a:rPr lang="en-US" dirty="0" smtClean="0"/>
              <a:t>oot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Rongas Alexandros</a:t>
            </a:r>
          </a:p>
          <a:p>
            <a:r>
              <a:rPr lang="en-US" dirty="0" smtClean="0"/>
              <a:t>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7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037"/>
            <a:ext cx="8686800" cy="838200"/>
          </a:xfrm>
        </p:spPr>
        <p:txBody>
          <a:bodyPr/>
          <a:lstStyle/>
          <a:p>
            <a:r>
              <a:rPr lang="en-US" dirty="0" smtClean="0"/>
              <a:t>Spring Boot starters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chemeClr val="bg1"/>
                </a:solidFill>
              </a:rPr>
              <a:t>Starters </a:t>
            </a:r>
            <a:r>
              <a:rPr lang="en-GB" sz="2400" dirty="0">
                <a:solidFill>
                  <a:schemeClr val="bg1"/>
                </a:solidFill>
              </a:rPr>
              <a:t>contain </a:t>
            </a:r>
            <a:r>
              <a:rPr lang="en-GB" sz="2400" dirty="0" smtClean="0">
                <a:solidFill>
                  <a:schemeClr val="bg1"/>
                </a:solidFill>
              </a:rPr>
              <a:t>the </a:t>
            </a:r>
            <a:r>
              <a:rPr lang="en-GB" sz="2400" dirty="0">
                <a:solidFill>
                  <a:schemeClr val="bg1"/>
                </a:solidFill>
              </a:rPr>
              <a:t>dependencies </a:t>
            </a:r>
            <a:r>
              <a:rPr lang="en-GB" sz="2400" dirty="0" smtClean="0">
                <a:solidFill>
                  <a:schemeClr val="bg1"/>
                </a:solidFill>
              </a:rPr>
              <a:t>needed by including all </a:t>
            </a:r>
            <a:r>
              <a:rPr lang="en-GB" sz="2400" dirty="0">
                <a:solidFill>
                  <a:schemeClr val="bg1"/>
                </a:solidFill>
              </a:rPr>
              <a:t>consistent, supported </a:t>
            </a:r>
            <a:r>
              <a:rPr lang="en-GB" sz="2400" dirty="0" smtClean="0">
                <a:solidFill>
                  <a:schemeClr val="bg1"/>
                </a:solidFill>
              </a:rPr>
              <a:t>dependencies.</a:t>
            </a:r>
          </a:p>
          <a:p>
            <a:r>
              <a:rPr lang="en-GB" sz="2400" dirty="0">
                <a:solidFill>
                  <a:schemeClr val="bg1"/>
                </a:solidFill>
              </a:rPr>
              <a:t>All </a:t>
            </a:r>
            <a:r>
              <a:rPr lang="en-GB" sz="2400" dirty="0" smtClean="0">
                <a:solidFill>
                  <a:schemeClr val="bg1"/>
                </a:solidFill>
              </a:rPr>
              <a:t>starters </a:t>
            </a:r>
            <a:r>
              <a:rPr lang="en-GB" sz="2400" dirty="0">
                <a:solidFill>
                  <a:schemeClr val="bg1"/>
                </a:solidFill>
              </a:rPr>
              <a:t>follow a similar naming pattern; </a:t>
            </a:r>
            <a:r>
              <a:rPr lang="en-GB" sz="2400" dirty="0" smtClean="0">
                <a:solidFill>
                  <a:schemeClr val="bg1"/>
                </a:solidFill>
              </a:rPr>
              <a:t>spring-boot-starter-*</a:t>
            </a:r>
            <a:r>
              <a:rPr lang="en-GB" sz="2400" dirty="0">
                <a:solidFill>
                  <a:schemeClr val="bg1"/>
                </a:solidFill>
              </a:rPr>
              <a:t>, where </a:t>
            </a:r>
            <a:r>
              <a:rPr lang="en-GB" sz="2400" dirty="0" smtClean="0">
                <a:solidFill>
                  <a:schemeClr val="bg1"/>
                </a:solidFill>
              </a:rPr>
              <a:t>*</a:t>
            </a:r>
            <a:r>
              <a:rPr lang="en-GB" sz="2400" dirty="0">
                <a:solidFill>
                  <a:schemeClr val="bg1"/>
                </a:solidFill>
              </a:rPr>
              <a:t> is a particular type of application</a:t>
            </a:r>
            <a:r>
              <a:rPr lang="en-GB" sz="2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All starters start from </a:t>
            </a:r>
            <a:r>
              <a:rPr lang="en-GB" sz="2400" dirty="0" smtClean="0">
                <a:solidFill>
                  <a:schemeClr val="bg1"/>
                </a:solidFill>
              </a:rPr>
              <a:t>spring-boot-starter-parent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ea typeface="+mn-ea"/>
                <a:cs typeface="+mn-cs"/>
              </a:rPr>
              <a:t>Configuration - Java Version and Other Properties</a:t>
            </a:r>
          </a:p>
          <a:p>
            <a:pPr lvl="1"/>
            <a:r>
              <a:rPr lang="en-GB" sz="2000" dirty="0" smtClean="0">
                <a:solidFill>
                  <a:schemeClr val="bg1"/>
                </a:solidFill>
                <a:ea typeface="+mn-ea"/>
                <a:cs typeface="+mn-cs"/>
              </a:rPr>
              <a:t>Dependency </a:t>
            </a:r>
            <a:r>
              <a:rPr lang="en-GB" sz="2000" dirty="0">
                <a:solidFill>
                  <a:schemeClr val="bg1"/>
                </a:solidFill>
                <a:ea typeface="+mn-ea"/>
                <a:cs typeface="+mn-cs"/>
              </a:rPr>
              <a:t>Management - Version of dependencies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ea typeface="+mn-ea"/>
                <a:cs typeface="+mn-cs"/>
              </a:rPr>
              <a:t>Default Plugin </a:t>
            </a:r>
            <a:r>
              <a:rPr lang="en-GB" sz="2000" dirty="0" smtClean="0">
                <a:solidFill>
                  <a:schemeClr val="bg1"/>
                </a:solidFill>
                <a:ea typeface="+mn-ea"/>
                <a:cs typeface="+mn-cs"/>
              </a:rPr>
              <a:t>Configuration</a:t>
            </a:r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spring-boot-starter-data-</a:t>
            </a:r>
            <a:r>
              <a:rPr lang="en-GB" sz="2400" dirty="0" err="1" smtClean="0">
                <a:solidFill>
                  <a:schemeClr val="bg1"/>
                </a:solidFill>
              </a:rPr>
              <a:t>jpa</a:t>
            </a:r>
            <a:r>
              <a:rPr lang="en-GB" sz="2400" dirty="0" smtClean="0">
                <a:solidFill>
                  <a:schemeClr val="bg1"/>
                </a:solidFill>
              </a:rPr>
              <a:t> will include all the related libraries needed for spring data and </a:t>
            </a:r>
            <a:r>
              <a:rPr lang="en-GB" sz="2400" dirty="0" err="1" smtClean="0">
                <a:solidFill>
                  <a:schemeClr val="bg1"/>
                </a:solidFill>
              </a:rPr>
              <a:t>jpa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15" y="0"/>
            <a:ext cx="8686800" cy="838200"/>
          </a:xfrm>
        </p:spPr>
        <p:txBody>
          <a:bodyPr/>
          <a:lstStyle/>
          <a:p>
            <a:r>
              <a:rPr lang="en-US" dirty="0" smtClean="0"/>
              <a:t>Spring Boot starters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</a:t>
            </a:r>
            <a:r>
              <a:rPr lang="en-GB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ncrease dependency manageability</a:t>
            </a:r>
            <a:endParaRPr lang="en-GB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</a:t>
            </a:r>
            <a:r>
              <a:rPr lang="en-GB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roduction-ready</a:t>
            </a:r>
            <a:r>
              <a:rPr lang="en-GB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tested &amp; supported dependency configurations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</a:t>
            </a:r>
            <a:r>
              <a:rPr lang="en-GB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ecrease </a:t>
            </a:r>
            <a:r>
              <a:rPr lang="en-GB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overall configuration time for the project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easy version upgrade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38200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Boot Auto </a:t>
            </a:r>
            <a:r>
              <a:rPr lang="en-GB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Spring and Spring MVC applications have a lot of XML or Java Bean </a:t>
            </a:r>
            <a:r>
              <a:rPr lang="en-GB" sz="2800" dirty="0" smtClean="0">
                <a:solidFill>
                  <a:schemeClr val="bg1"/>
                </a:solidFill>
              </a:rPr>
              <a:t>Configuration.</a:t>
            </a:r>
          </a:p>
          <a:p>
            <a:r>
              <a:rPr lang="en-GB" sz="2800" dirty="0">
                <a:solidFill>
                  <a:schemeClr val="bg1"/>
                </a:solidFill>
              </a:rPr>
              <a:t>Spring Boot auto-configuration attempts to automatically configure your Spring application based on the jar dependencies that you have added. </a:t>
            </a:r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Auto-configuration is non-invasive. At any point, you can start to define your own configuration to replace specific parts of the auto-configuration.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4946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037"/>
            <a:ext cx="8879904" cy="838200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Boot </a:t>
            </a:r>
            <a:r>
              <a:rPr lang="en-GB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Embedded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default, spring boot creates an </a:t>
            </a:r>
            <a:r>
              <a:rPr lang="en-US" u="sng" dirty="0" smtClean="0">
                <a:solidFill>
                  <a:schemeClr val="bg1"/>
                </a:solidFill>
              </a:rPr>
              <a:t>executable</a:t>
            </a:r>
            <a:r>
              <a:rPr lang="en-US" dirty="0" smtClean="0">
                <a:solidFill>
                  <a:schemeClr val="bg1"/>
                </a:solidFill>
              </a:rPr>
              <a:t> jar file</a:t>
            </a:r>
            <a:r>
              <a:rPr lang="en-GB" dirty="0" smtClean="0">
                <a:solidFill>
                  <a:schemeClr val="bg1"/>
                </a:solidFill>
              </a:rPr>
              <a:t> using an </a:t>
            </a:r>
            <a:r>
              <a:rPr lang="en-GB" u="sng" dirty="0" smtClean="0">
                <a:solidFill>
                  <a:schemeClr val="bg1"/>
                </a:solidFill>
              </a:rPr>
              <a:t>embedded</a:t>
            </a:r>
            <a:r>
              <a:rPr lang="en-GB" dirty="0" smtClean="0">
                <a:solidFill>
                  <a:schemeClr val="bg1"/>
                </a:solidFill>
              </a:rPr>
              <a:t> application server.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Server configuration is applicable via spring application properties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8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79" y="0"/>
            <a:ext cx="8915400" cy="838200"/>
          </a:xfrm>
        </p:spPr>
        <p:txBody>
          <a:bodyPr/>
          <a:lstStyle/>
          <a:p>
            <a:r>
              <a:rPr lang="en-GB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Boot Embedded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For servlet stack applications, </a:t>
            </a:r>
            <a:r>
              <a:rPr lang="en-GB" sz="2800" dirty="0" smtClean="0">
                <a:solidFill>
                  <a:schemeClr val="bg1"/>
                </a:solidFill>
              </a:rPr>
              <a:t>spring-boot-starter-web</a:t>
            </a:r>
            <a:r>
              <a:rPr lang="en-GB" sz="2800" dirty="0">
                <a:solidFill>
                  <a:schemeClr val="bg1"/>
                </a:solidFill>
              </a:rPr>
              <a:t> includes Tomcat by </a:t>
            </a:r>
            <a:r>
              <a:rPr lang="en-GB" sz="2800" dirty="0" smtClean="0">
                <a:solidFill>
                  <a:schemeClr val="bg1"/>
                </a:solidFill>
              </a:rPr>
              <a:t>default, </a:t>
            </a:r>
            <a:r>
              <a:rPr lang="en-GB" sz="2800" dirty="0">
                <a:solidFill>
                  <a:schemeClr val="bg1"/>
                </a:solidFill>
              </a:rPr>
              <a:t>but you can use </a:t>
            </a:r>
            <a:r>
              <a:rPr lang="en-GB" sz="2800" dirty="0" smtClean="0">
                <a:solidFill>
                  <a:schemeClr val="bg1"/>
                </a:solidFill>
              </a:rPr>
              <a:t>jetty</a:t>
            </a:r>
            <a:r>
              <a:rPr lang="en-GB" sz="2800" dirty="0">
                <a:solidFill>
                  <a:schemeClr val="bg1"/>
                </a:solidFill>
              </a:rPr>
              <a:t> or </a:t>
            </a:r>
            <a:r>
              <a:rPr lang="en-GB" sz="2800" dirty="0" smtClean="0">
                <a:solidFill>
                  <a:schemeClr val="bg1"/>
                </a:solidFill>
              </a:rPr>
              <a:t>undertow</a:t>
            </a:r>
            <a:r>
              <a:rPr lang="en-GB" sz="2800" dirty="0">
                <a:solidFill>
                  <a:schemeClr val="bg1"/>
                </a:solidFill>
              </a:rPr>
              <a:t> </a:t>
            </a:r>
            <a:r>
              <a:rPr lang="en-GB" sz="2800" dirty="0" smtClean="0">
                <a:solidFill>
                  <a:schemeClr val="bg1"/>
                </a:solidFill>
              </a:rPr>
              <a:t>instead.</a:t>
            </a:r>
          </a:p>
          <a:p>
            <a:r>
              <a:rPr lang="en-GB" sz="2800" dirty="0">
                <a:solidFill>
                  <a:schemeClr val="bg1"/>
                </a:solidFill>
              </a:rPr>
              <a:t>For reactive stack applications, the spring-boot-starter-</a:t>
            </a:r>
            <a:r>
              <a:rPr lang="en-GB" sz="2800" dirty="0" err="1">
                <a:solidFill>
                  <a:schemeClr val="bg1"/>
                </a:solidFill>
              </a:rPr>
              <a:t>webflux</a:t>
            </a:r>
            <a:r>
              <a:rPr lang="en-GB" sz="2800" dirty="0">
                <a:solidFill>
                  <a:schemeClr val="bg1"/>
                </a:solidFill>
              </a:rPr>
              <a:t> includes Reactor Netty by </a:t>
            </a:r>
            <a:r>
              <a:rPr lang="en-GB" sz="2800" dirty="0" smtClean="0">
                <a:solidFill>
                  <a:schemeClr val="bg1"/>
                </a:solidFill>
              </a:rPr>
              <a:t>default </a:t>
            </a:r>
            <a:r>
              <a:rPr lang="en-GB" sz="2800" dirty="0">
                <a:solidFill>
                  <a:schemeClr val="bg1"/>
                </a:solidFill>
              </a:rPr>
              <a:t>but you can use </a:t>
            </a:r>
            <a:r>
              <a:rPr lang="en-GB" sz="2800" dirty="0" smtClean="0">
                <a:solidFill>
                  <a:schemeClr val="bg1"/>
                </a:solidFill>
              </a:rPr>
              <a:t>tomcat</a:t>
            </a:r>
            <a:r>
              <a:rPr lang="en-GB" sz="2800" dirty="0">
                <a:solidFill>
                  <a:schemeClr val="bg1"/>
                </a:solidFill>
              </a:rPr>
              <a:t>, </a:t>
            </a:r>
            <a:r>
              <a:rPr lang="en-GB" sz="2800" dirty="0" smtClean="0">
                <a:solidFill>
                  <a:schemeClr val="bg1"/>
                </a:solidFill>
              </a:rPr>
              <a:t>jetty</a:t>
            </a:r>
            <a:r>
              <a:rPr lang="en-GB" sz="2800" dirty="0">
                <a:solidFill>
                  <a:schemeClr val="bg1"/>
                </a:solidFill>
              </a:rPr>
              <a:t>, or </a:t>
            </a:r>
            <a:r>
              <a:rPr lang="en-GB" sz="2800" dirty="0" smtClean="0">
                <a:solidFill>
                  <a:schemeClr val="bg1"/>
                </a:solidFill>
              </a:rPr>
              <a:t>undertow</a:t>
            </a:r>
            <a:r>
              <a:rPr lang="en-GB" sz="2800" dirty="0">
                <a:solidFill>
                  <a:schemeClr val="bg1"/>
                </a:solidFill>
              </a:rPr>
              <a:t> </a:t>
            </a:r>
            <a:r>
              <a:rPr lang="en-GB" sz="2800" dirty="0" smtClean="0">
                <a:solidFill>
                  <a:schemeClr val="bg1"/>
                </a:solidFill>
              </a:rPr>
              <a:t>instead.</a:t>
            </a:r>
          </a:p>
          <a:p>
            <a:r>
              <a:rPr lang="en-GB" sz="2800" dirty="0" smtClean="0">
                <a:solidFill>
                  <a:schemeClr val="bg1"/>
                </a:solidFill>
              </a:rPr>
              <a:t>You can finally create a war and run a spring boot application inside another application server.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686800" cy="838200"/>
          </a:xfrm>
        </p:spPr>
        <p:txBody>
          <a:bodyPr/>
          <a:lstStyle/>
          <a:p>
            <a:r>
              <a:rPr lang="en-US" dirty="0" smtClean="0"/>
              <a:t>Review of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Which are the benefits of spring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Executable jars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Convention over configuration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Starter ‘POMS’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Feature set provided from spring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Easy integration with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-party services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1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GB" sz="3900" b="1" dirty="0" smtClean="0"/>
              <a:t>Spring </a:t>
            </a:r>
            <a:r>
              <a:rPr lang="en-GB" sz="3900" b="1" dirty="0"/>
              <a:t>Boot </a:t>
            </a:r>
            <a:r>
              <a:rPr lang="en-GB" sz="3900" b="1" dirty="0" smtClean="0"/>
              <a:t>Application Example</a:t>
            </a:r>
            <a:endParaRPr lang="en-GB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Start a project with Spring </a:t>
            </a:r>
            <a:r>
              <a:rPr lang="en-US" dirty="0" err="1" smtClean="0">
                <a:solidFill>
                  <a:schemeClr val="bg1"/>
                </a:solidFill>
              </a:rPr>
              <a:t>initilizr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https://start.spring.io/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Java 8,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Spring boot 2.1.x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Gradle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Dependencies: </a:t>
            </a:r>
            <a:r>
              <a:rPr lang="en-GB" dirty="0" smtClean="0">
                <a:solidFill>
                  <a:schemeClr val="bg1"/>
                </a:solidFill>
              </a:rPr>
              <a:t>spring-boot-starter-web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6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38200"/>
          </a:xfrm>
        </p:spPr>
        <p:txBody>
          <a:bodyPr/>
          <a:lstStyle/>
          <a:p>
            <a:r>
              <a:rPr lang="en-US" dirty="0" smtClean="0"/>
              <a:t>Create an empty project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3140968"/>
            <a:ext cx="3659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Spring </a:t>
            </a:r>
            <a:r>
              <a:rPr lang="en-GB" sz="2000" dirty="0" err="1">
                <a:solidFill>
                  <a:schemeClr val="bg1"/>
                </a:solidFill>
              </a:rPr>
              <a:t>initializr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GB" sz="2000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GB" sz="2000" dirty="0">
                <a:solidFill>
                  <a:schemeClr val="bg1"/>
                </a:solidFill>
                <a:hlinkClick r:id="rId2"/>
              </a:rPr>
              <a:t>://start.spring.io</a:t>
            </a:r>
            <a:r>
              <a:rPr lang="en-GB" sz="2000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Generate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Import to </a:t>
            </a:r>
            <a:r>
              <a:rPr lang="en-US" sz="2000" dirty="0" err="1">
                <a:solidFill>
                  <a:schemeClr val="bg1"/>
                </a:solidFill>
              </a:rPr>
              <a:t>Intellij</a:t>
            </a:r>
            <a:r>
              <a:rPr lang="en-US" sz="2000" dirty="0">
                <a:solidFill>
                  <a:schemeClr val="bg1"/>
                </a:solidFill>
              </a:rPr>
              <a:t> or other IDE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2" y="1484784"/>
            <a:ext cx="4468030" cy="417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0"/>
            <a:ext cx="8686800" cy="838200"/>
          </a:xfrm>
        </p:spPr>
        <p:txBody>
          <a:bodyPr/>
          <a:lstStyle/>
          <a:p>
            <a:r>
              <a:rPr lang="en-US" dirty="0" err="1" smtClean="0"/>
              <a:t>Gradle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90700"/>
            <a:ext cx="4824536" cy="279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797152"/>
            <a:ext cx="7874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Spring boot </a:t>
            </a:r>
            <a:r>
              <a:rPr lang="en-US" dirty="0" err="1" smtClean="0">
                <a:solidFill>
                  <a:schemeClr val="bg1"/>
                </a:solidFill>
              </a:rPr>
              <a:t>gradle</a:t>
            </a:r>
            <a:r>
              <a:rPr lang="en-US" dirty="0" smtClean="0">
                <a:solidFill>
                  <a:schemeClr val="bg1"/>
                </a:solidFill>
              </a:rPr>
              <a:t>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Builds </a:t>
            </a: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 smtClean="0">
                <a:solidFill>
                  <a:schemeClr val="bg1"/>
                </a:solidFill>
              </a:rPr>
              <a:t>runnable jar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Built-in </a:t>
            </a:r>
            <a:r>
              <a:rPr lang="en-GB" dirty="0">
                <a:solidFill>
                  <a:schemeClr val="bg1"/>
                </a:solidFill>
              </a:rPr>
              <a:t>dependency resolver </a:t>
            </a:r>
            <a:r>
              <a:rPr lang="en-GB" dirty="0" smtClean="0">
                <a:solidFill>
                  <a:schemeClr val="bg1"/>
                </a:solidFill>
              </a:rPr>
              <a:t>sets </a:t>
            </a:r>
            <a:r>
              <a:rPr lang="en-GB" dirty="0">
                <a:solidFill>
                  <a:schemeClr val="bg1"/>
                </a:solidFill>
              </a:rPr>
              <a:t>the version </a:t>
            </a:r>
            <a:r>
              <a:rPr lang="en-GB" dirty="0" smtClean="0">
                <a:solidFill>
                  <a:schemeClr val="bg1"/>
                </a:solidFill>
              </a:rPr>
              <a:t>numbers </a:t>
            </a:r>
            <a:r>
              <a:rPr lang="en-GB" dirty="0">
                <a:solidFill>
                  <a:schemeClr val="bg1"/>
                </a:solidFill>
              </a:rPr>
              <a:t>to match 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Spring </a:t>
            </a:r>
            <a:r>
              <a:rPr lang="en-GB" dirty="0">
                <a:solidFill>
                  <a:schemeClr val="bg1"/>
                </a:solidFill>
              </a:rPr>
              <a:t>Boot dependencies</a:t>
            </a:r>
            <a:r>
              <a:rPr lang="en-GB" dirty="0" smtClean="0">
                <a:solidFill>
                  <a:schemeClr val="bg1"/>
                </a:solidFill>
              </a:rPr>
              <a:t>. These can be overridden but will </a:t>
            </a:r>
            <a:r>
              <a:rPr lang="en-GB" dirty="0">
                <a:solidFill>
                  <a:schemeClr val="bg1"/>
                </a:solidFill>
              </a:rPr>
              <a:t>default to 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Spring Boot’s </a:t>
            </a:r>
            <a:r>
              <a:rPr lang="en-GB" dirty="0">
                <a:solidFill>
                  <a:schemeClr val="bg1"/>
                </a:solidFill>
              </a:rPr>
              <a:t>chosen </a:t>
            </a:r>
            <a:r>
              <a:rPr lang="en-GB" dirty="0" smtClean="0">
                <a:solidFill>
                  <a:schemeClr val="bg1"/>
                </a:solidFill>
              </a:rPr>
              <a:t>versions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Starter dependencies – Check your project’s dependencies</a:t>
            </a:r>
          </a:p>
        </p:txBody>
      </p:sp>
    </p:spTree>
    <p:extLst>
      <p:ext uri="{BB962C8B-B14F-4D97-AF65-F5344CB8AC3E}">
        <p14:creationId xmlns:p14="http://schemas.microsoft.com/office/powerpoint/2010/main" val="190302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2" y="0"/>
            <a:ext cx="8686800" cy="8382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5" y="1700808"/>
            <a:ext cx="4871847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gr.rongasa.inventory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org.springframework.boot.SpringApplication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org.springframework.boot.autoconfigure.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SpringBootApplication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SpringBootApplication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main(String[]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SpringApplication.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InventoryApplication.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149080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There is a main class. </a:t>
            </a:r>
            <a:r>
              <a:rPr lang="en-GB" dirty="0" err="1">
                <a:solidFill>
                  <a:schemeClr val="bg1"/>
                </a:solidFill>
              </a:rPr>
              <a:t>SpringApplication.run</a:t>
            </a:r>
            <a:r>
              <a:rPr lang="en-GB" dirty="0" smtClean="0">
                <a:solidFill>
                  <a:schemeClr val="bg1"/>
                </a:solidFill>
              </a:rPr>
              <a:t>() is what makes all the magic.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@</a:t>
            </a:r>
            <a:r>
              <a:rPr lang="en-GB" dirty="0" err="1" smtClean="0">
                <a:solidFill>
                  <a:schemeClr val="bg1"/>
                </a:solidFill>
              </a:rPr>
              <a:t>SpringBootApplication</a:t>
            </a:r>
            <a:r>
              <a:rPr lang="en-GB" dirty="0">
                <a:solidFill>
                  <a:schemeClr val="bg1"/>
                </a:solidFill>
              </a:rPr>
              <a:t> </a:t>
            </a:r>
            <a:r>
              <a:rPr lang="en-GB" dirty="0" smtClean="0">
                <a:solidFill>
                  <a:schemeClr val="bg1"/>
                </a:solidFill>
              </a:rPr>
              <a:t>annotation adds the </a:t>
            </a:r>
            <a:r>
              <a:rPr lang="en-GB" dirty="0">
                <a:solidFill>
                  <a:schemeClr val="bg1"/>
                </a:solidFill>
              </a:rPr>
              <a:t>following: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@Configuration tags the class as a source of bean </a:t>
            </a:r>
            <a:r>
              <a:rPr lang="en-GB" dirty="0" smtClean="0">
                <a:solidFill>
                  <a:schemeClr val="bg1"/>
                </a:solidFill>
              </a:rPr>
              <a:t>definitions.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EnableAutoConfiguration</a:t>
            </a:r>
            <a:r>
              <a:rPr lang="en-GB" dirty="0">
                <a:solidFill>
                  <a:schemeClr val="bg1"/>
                </a:solidFill>
              </a:rPr>
              <a:t> tells Spring Boot to start adding beans based on </a:t>
            </a:r>
            <a:endParaRPr lang="en-GB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err="1">
                <a:solidFill>
                  <a:schemeClr val="bg1"/>
                </a:solidFill>
              </a:rPr>
              <a:t>C</a:t>
            </a:r>
            <a:r>
              <a:rPr lang="en-GB" dirty="0" err="1" smtClean="0">
                <a:solidFill>
                  <a:schemeClr val="bg1"/>
                </a:solidFill>
              </a:rPr>
              <a:t>lasspath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settings, </a:t>
            </a:r>
            <a:endParaRPr lang="en-GB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	B</a:t>
            </a:r>
            <a:r>
              <a:rPr lang="en-GB" dirty="0" smtClean="0">
                <a:solidFill>
                  <a:schemeClr val="bg1"/>
                </a:solidFill>
              </a:rPr>
              <a:t>eans</a:t>
            </a:r>
            <a:r>
              <a:rPr lang="en-GB" dirty="0">
                <a:solidFill>
                  <a:schemeClr val="bg1"/>
                </a:solidFill>
              </a:rPr>
              <a:t>, and </a:t>
            </a:r>
            <a:endParaRPr lang="en-GB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	V</a:t>
            </a:r>
            <a:r>
              <a:rPr lang="en-GB" dirty="0" smtClean="0">
                <a:solidFill>
                  <a:schemeClr val="bg1"/>
                </a:solidFill>
              </a:rPr>
              <a:t>arious </a:t>
            </a:r>
            <a:r>
              <a:rPr lang="en-GB" dirty="0">
                <a:solidFill>
                  <a:schemeClr val="bg1"/>
                </a:solidFill>
              </a:rPr>
              <a:t>property settings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bg1"/>
                </a:solidFill>
              </a:rPr>
              <a:t>@</a:t>
            </a:r>
            <a:r>
              <a:rPr lang="en-GB" dirty="0" err="1" smtClean="0">
                <a:solidFill>
                  <a:schemeClr val="bg1"/>
                </a:solidFill>
              </a:rPr>
              <a:t>ComponentScan</a:t>
            </a:r>
            <a:r>
              <a:rPr lang="en-GB" dirty="0" smtClean="0">
                <a:solidFill>
                  <a:schemeClr val="bg1"/>
                </a:solidFill>
              </a:rPr>
              <a:t> tells Spring to look for other components, configurations, 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6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37"/>
            <a:ext cx="8686800" cy="8382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47260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Why Spring boot</a:t>
            </a:r>
          </a:p>
          <a:p>
            <a:r>
              <a:rPr lang="en-US" sz="2800" dirty="0">
                <a:solidFill>
                  <a:schemeClr val="bg1"/>
                </a:solidFill>
              </a:rPr>
              <a:t>Spring projects and fist introduction to Spring-</a:t>
            </a:r>
            <a:r>
              <a:rPr lang="en-US" sz="2800" dirty="0" err="1">
                <a:solidFill>
                  <a:schemeClr val="bg1"/>
                </a:solidFill>
              </a:rPr>
              <a:t>io</a:t>
            </a:r>
            <a:r>
              <a:rPr lang="en-US" sz="2800" dirty="0">
                <a:solidFill>
                  <a:schemeClr val="bg1"/>
                </a:solidFill>
              </a:rPr>
              <a:t> web site</a:t>
            </a:r>
          </a:p>
          <a:p>
            <a:r>
              <a:rPr lang="en-US" sz="2800" dirty="0">
                <a:solidFill>
                  <a:schemeClr val="bg1"/>
                </a:solidFill>
              </a:rPr>
              <a:t>Spring </a:t>
            </a:r>
            <a:r>
              <a:rPr lang="en-US" sz="2800" dirty="0" err="1">
                <a:solidFill>
                  <a:schemeClr val="bg1"/>
                </a:solidFill>
              </a:rPr>
              <a:t>initilzr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Spring Boot starters-versioning</a:t>
            </a:r>
          </a:p>
          <a:p>
            <a:r>
              <a:rPr lang="en-GB" sz="2800" dirty="0">
                <a:solidFill>
                  <a:schemeClr val="bg1"/>
                </a:solidFill>
              </a:rPr>
              <a:t>Spring Boot Auto Configuration</a:t>
            </a:r>
          </a:p>
          <a:p>
            <a:r>
              <a:rPr lang="en-GB" sz="2800" dirty="0">
                <a:solidFill>
                  <a:schemeClr val="bg1"/>
                </a:solidFill>
              </a:rPr>
              <a:t>Spring Boot Embedded Servers</a:t>
            </a:r>
          </a:p>
          <a:p>
            <a:r>
              <a:rPr lang="en-GB" sz="2800" dirty="0">
                <a:solidFill>
                  <a:schemeClr val="bg1"/>
                </a:solidFill>
              </a:rPr>
              <a:t>Spring Boot Application </a:t>
            </a:r>
            <a:r>
              <a:rPr lang="en-GB" sz="2800" dirty="0" smtClean="0">
                <a:solidFill>
                  <a:schemeClr val="bg1"/>
                </a:solidFill>
              </a:rPr>
              <a:t>Example </a:t>
            </a:r>
            <a:endParaRPr lang="en-GB" sz="2800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Simple web application creation with spring boot</a:t>
            </a:r>
          </a:p>
          <a:p>
            <a:pPr lvl="1"/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Connection with </a:t>
            </a:r>
            <a:r>
              <a:rPr lang="en-US" dirty="0" err="1" smtClean="0">
                <a:solidFill>
                  <a:schemeClr val="bg1"/>
                </a:solidFill>
                <a:ea typeface="+mn-ea"/>
                <a:cs typeface="+mn-cs"/>
              </a:rPr>
              <a:t>elasticsearch</a:t>
            </a: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as a </a:t>
            </a: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data source </a:t>
            </a:r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and expose entities via rest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686800" cy="838200"/>
          </a:xfrm>
        </p:spPr>
        <p:txBody>
          <a:bodyPr/>
          <a:lstStyle/>
          <a:p>
            <a:r>
              <a:rPr lang="en-US" dirty="0" smtClean="0"/>
              <a:t>Auto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196752"/>
            <a:ext cx="8974832" cy="4572000"/>
          </a:xfrm>
        </p:spPr>
        <p:txBody>
          <a:bodyPr/>
          <a:lstStyle/>
          <a:p>
            <a:r>
              <a:rPr lang="en-GB" sz="3000" dirty="0" smtClean="0">
                <a:solidFill>
                  <a:schemeClr val="bg1"/>
                </a:solidFill>
              </a:rPr>
              <a:t>Normally you would add  </a:t>
            </a:r>
            <a:r>
              <a:rPr lang="en-GB" sz="3000" dirty="0">
                <a:solidFill>
                  <a:schemeClr val="bg1"/>
                </a:solidFill>
              </a:rPr>
              <a:t>@</a:t>
            </a:r>
            <a:r>
              <a:rPr lang="en-GB" sz="3000" dirty="0" err="1" smtClean="0">
                <a:solidFill>
                  <a:schemeClr val="bg1"/>
                </a:solidFill>
              </a:rPr>
              <a:t>EnableWebMvc</a:t>
            </a:r>
            <a:r>
              <a:rPr lang="en-GB" sz="3000" dirty="0" smtClean="0">
                <a:solidFill>
                  <a:schemeClr val="bg1"/>
                </a:solidFill>
              </a:rPr>
              <a:t> for a Spring MVC app create spring beans and configure </a:t>
            </a:r>
            <a:r>
              <a:rPr lang="en-GB" sz="3000" dirty="0" err="1" smtClean="0">
                <a:solidFill>
                  <a:schemeClr val="bg1"/>
                </a:solidFill>
              </a:rPr>
              <a:t>mvc</a:t>
            </a:r>
            <a:r>
              <a:rPr lang="en-GB" sz="3000" dirty="0" smtClean="0">
                <a:solidFill>
                  <a:schemeClr val="bg1"/>
                </a:solidFill>
              </a:rPr>
              <a:t> (servlet.xml with view resolver, web.xml, </a:t>
            </a:r>
            <a:r>
              <a:rPr lang="en-GB" sz="3000" dirty="0" err="1" smtClean="0">
                <a:solidFill>
                  <a:schemeClr val="bg1"/>
                </a:solidFill>
              </a:rPr>
              <a:t>etc</a:t>
            </a:r>
            <a:r>
              <a:rPr lang="en-GB" sz="3000" dirty="0" smtClean="0">
                <a:solidFill>
                  <a:schemeClr val="bg1"/>
                </a:solidFill>
              </a:rPr>
              <a:t>). @see: </a:t>
            </a:r>
            <a:r>
              <a:rPr lang="en-GB" sz="3000" dirty="0" err="1" smtClean="0">
                <a:solidFill>
                  <a:schemeClr val="bg1"/>
                </a:solidFill>
              </a:rPr>
              <a:t>WebMvcAutoConfiguration</a:t>
            </a:r>
            <a:endParaRPr lang="en-GB" sz="3000" dirty="0" smtClean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Spring Boot adds it automatically when it finds </a:t>
            </a:r>
            <a:r>
              <a:rPr lang="en-GB" sz="3000" b="1" dirty="0" smtClean="0">
                <a:solidFill>
                  <a:schemeClr val="bg1"/>
                </a:solidFill>
              </a:rPr>
              <a:t>spring-</a:t>
            </a:r>
            <a:r>
              <a:rPr lang="en-GB" sz="3000" b="1" dirty="0" err="1" smtClean="0">
                <a:solidFill>
                  <a:schemeClr val="bg1"/>
                </a:solidFill>
              </a:rPr>
              <a:t>webmvc</a:t>
            </a:r>
            <a:r>
              <a:rPr lang="en-GB" sz="3000" dirty="0" smtClean="0">
                <a:solidFill>
                  <a:schemeClr val="bg1"/>
                </a:solidFill>
              </a:rPr>
              <a:t> on the </a:t>
            </a:r>
            <a:r>
              <a:rPr lang="en-GB" sz="3000" dirty="0" err="1" smtClean="0">
                <a:solidFill>
                  <a:schemeClr val="bg1"/>
                </a:solidFill>
              </a:rPr>
              <a:t>classpath</a:t>
            </a:r>
            <a:r>
              <a:rPr lang="en-GB" sz="3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GB" sz="3000" dirty="0">
                <a:solidFill>
                  <a:schemeClr val="bg1"/>
                </a:solidFill>
              </a:rPr>
              <a:t>F</a:t>
            </a:r>
            <a:r>
              <a:rPr lang="en-GB" sz="3000" dirty="0" smtClean="0">
                <a:solidFill>
                  <a:schemeClr val="bg1"/>
                </a:solidFill>
              </a:rPr>
              <a:t>lags the application as a web application </a:t>
            </a:r>
          </a:p>
          <a:p>
            <a:r>
              <a:rPr lang="en-GB" sz="3000" dirty="0">
                <a:solidFill>
                  <a:schemeClr val="bg1"/>
                </a:solidFill>
              </a:rPr>
              <a:t>A</a:t>
            </a:r>
            <a:r>
              <a:rPr lang="en-GB" sz="3000" dirty="0" smtClean="0">
                <a:solidFill>
                  <a:schemeClr val="bg1"/>
                </a:solidFill>
              </a:rPr>
              <a:t>ctivates key behaviours such as setting up a </a:t>
            </a:r>
            <a:r>
              <a:rPr lang="en-GB" sz="3000" dirty="0" err="1" smtClean="0">
                <a:solidFill>
                  <a:schemeClr val="bg1"/>
                </a:solidFill>
              </a:rPr>
              <a:t>DispatcherServlet</a:t>
            </a:r>
            <a:r>
              <a:rPr lang="en-GB" sz="3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33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56" y="0"/>
            <a:ext cx="8686800" cy="838200"/>
          </a:xfrm>
        </p:spPr>
        <p:txBody>
          <a:bodyPr/>
          <a:lstStyle/>
          <a:p>
            <a:r>
              <a:rPr lang="en-US" dirty="0" smtClean="0"/>
              <a:t>Rest Controller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700808"/>
            <a:ext cx="4458272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gr.rongasa.inventory.web.rest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org.springframework.http.ResponseEntity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org.springframework.web.bind.annotation.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org.springframework.web.bind.annotation.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RestController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RestController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GreetingsController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&lt;String&gt; greetings(){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"Hello Spring boot!"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1772816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Simple rest controller annotation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Java method annotated with </a:t>
            </a:r>
            <a:r>
              <a:rPr lang="en-US" dirty="0" err="1" smtClean="0">
                <a:solidFill>
                  <a:schemeClr val="bg1"/>
                </a:solidFill>
              </a:rPr>
              <a:t>httm</a:t>
            </a:r>
            <a:r>
              <a:rPr lang="en-US" dirty="0" smtClean="0">
                <a:solidFill>
                  <a:schemeClr val="bg1"/>
                </a:solidFill>
              </a:rPr>
              <a:t> method type.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Done!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941168"/>
            <a:ext cx="612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Build and run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gradlew</a:t>
            </a:r>
            <a:r>
              <a:rPr lang="en-US" dirty="0" smtClean="0">
                <a:solidFill>
                  <a:schemeClr val="bg1"/>
                </a:solidFill>
              </a:rPr>
              <a:t> clean build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ava –jar build/libs/inventory-0.0.1-SNAPSHOT.jar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71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528"/>
            <a:ext cx="9144000" cy="838200"/>
          </a:xfrm>
        </p:spPr>
        <p:txBody>
          <a:bodyPr/>
          <a:lstStyle/>
          <a:p>
            <a:r>
              <a:rPr lang="en-US" dirty="0" smtClean="0"/>
              <a:t>Connection with </a:t>
            </a:r>
            <a:r>
              <a:rPr lang="en-US" dirty="0" err="1" smtClean="0"/>
              <a:t>ElasticSearch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03648" y="1765734"/>
            <a:ext cx="5544616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plugins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id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version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'2.1.4.RELEASE'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'java'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apply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plugin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io.spring.dependency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-management'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group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gr.rongasa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version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'0.0.1-SNAPSHOT'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sourceCompatibility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'1.8'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configurations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compileOnly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extendsFrom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annotationProcessor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repositories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mavenCentral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dependencies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implementation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org.springframework.boot:spring-boot-starter-actuator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implementation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'org.springframework.boot:spring-boot-starter-data-elasticsearch'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implementation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org.springframework.boot:spring-boot-starter-web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compileOnly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org.projectlombok:lombok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annotationProcessor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org.projectlombok:lombok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testImplementation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org.springframework.boot:spring-boot-starter-test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41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686800" cy="838200"/>
          </a:xfrm>
        </p:spPr>
        <p:txBody>
          <a:bodyPr/>
          <a:lstStyle/>
          <a:p>
            <a:r>
              <a:rPr lang="en-US" dirty="0" smtClean="0"/>
              <a:t>Spring boot structure</a:t>
            </a:r>
            <a:endParaRPr lang="en-GB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31908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8379" y="1849413"/>
            <a:ext cx="60260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Spring boot project does not require any special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That said it is important to maintain a good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structure for maintainability reasons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Configuration package keeps configuration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classes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omain package keeps database domain objects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epository package keeps spring data repositories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ervice package keeps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eb package keeps web interface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w</a:t>
            </a:r>
            <a:r>
              <a:rPr lang="en-US" dirty="0" err="1" smtClean="0">
                <a:solidFill>
                  <a:schemeClr val="bg1"/>
                </a:solidFill>
              </a:rPr>
              <a:t>eb.rest</a:t>
            </a:r>
            <a:r>
              <a:rPr lang="en-US" dirty="0" smtClean="0">
                <a:solidFill>
                  <a:schemeClr val="bg1"/>
                </a:solidFill>
              </a:rPr>
              <a:t> package keeps rest interface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0520"/>
            <a:ext cx="8686800" cy="838200"/>
          </a:xfrm>
        </p:spPr>
        <p:txBody>
          <a:bodyPr/>
          <a:lstStyle/>
          <a:p>
            <a:r>
              <a:rPr lang="en-US" dirty="0" smtClean="0"/>
              <a:t>Application Properties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624" y="2422426"/>
            <a:ext cx="259718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spring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application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e-shop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elasticsearch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     repositories:</a:t>
            </a:r>
            <a:b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       enabled: true</a:t>
            </a:r>
            <a:b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cluster-nodes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localhost:9300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8024" y="2403376"/>
            <a:ext cx="3975768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spring.application.name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e-shop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spring.data.elasticsearch.repositories.enabled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 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spring.data.elasticsearch.cluster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-nodes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localhost:9300</a:t>
            </a:r>
            <a:b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3682" y="4371553"/>
            <a:ext cx="67056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YAML format is here to stay so lets learn using 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Less typing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YAML is more readable 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YAML format can hold multiple profiles in a single </a:t>
            </a:r>
            <a:r>
              <a:rPr lang="en-GB" dirty="0" smtClean="0">
                <a:solidFill>
                  <a:schemeClr val="bg1"/>
                </a:solidFill>
              </a:rPr>
              <a:t>file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err="1">
                <a:solidFill>
                  <a:schemeClr val="bg1"/>
                </a:solidFill>
              </a:rPr>
              <a:t>Config</a:t>
            </a:r>
            <a:r>
              <a:rPr lang="en-GB" dirty="0">
                <a:solidFill>
                  <a:schemeClr val="bg1"/>
                </a:solidFill>
              </a:rPr>
              <a:t> Server will </a:t>
            </a:r>
            <a:r>
              <a:rPr lang="en-GB" dirty="0" err="1">
                <a:solidFill>
                  <a:schemeClr val="bg1"/>
                </a:solidFill>
              </a:rPr>
              <a:t>favor</a:t>
            </a:r>
            <a:r>
              <a:rPr lang="en-GB" dirty="0">
                <a:solidFill>
                  <a:schemeClr val="bg1"/>
                </a:solidFill>
              </a:rPr>
              <a:t> .</a:t>
            </a:r>
            <a:r>
              <a:rPr lang="en-GB" dirty="0" err="1">
                <a:solidFill>
                  <a:schemeClr val="bg1"/>
                </a:solidFill>
              </a:rPr>
              <a:t>yml</a:t>
            </a:r>
            <a:r>
              <a:rPr lang="en-GB" dirty="0">
                <a:solidFill>
                  <a:schemeClr val="bg1"/>
                </a:solidFill>
              </a:rPr>
              <a:t> over .</a:t>
            </a:r>
            <a:r>
              <a:rPr lang="en-GB" dirty="0" smtClean="0">
                <a:solidFill>
                  <a:schemeClr val="bg1"/>
                </a:solidFill>
              </a:rPr>
              <a:t>properties (in spring cloud)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8030" y="184482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a</a:t>
            </a:r>
            <a:r>
              <a:rPr lang="en-US" dirty="0" err="1" smtClean="0">
                <a:solidFill>
                  <a:srgbClr val="FFFF00"/>
                </a:solidFill>
              </a:rPr>
              <a:t>pplication.yml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184482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application.properties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1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78" y="17562"/>
            <a:ext cx="8686800" cy="838200"/>
          </a:xfrm>
        </p:spPr>
        <p:txBody>
          <a:bodyPr/>
          <a:lstStyle/>
          <a:p>
            <a:r>
              <a:rPr lang="en-US" dirty="0" smtClean="0"/>
              <a:t>Domain object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628800"/>
            <a:ext cx="4802918" cy="4201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gr.rongasa.eshop.domain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AllArgsConstructor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Builder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Getter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NoArgsConstructor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Setter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org.springframework.data.elasticsearch.annotations.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java.math.BigDecimal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@Document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indexName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"inventory"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AllArgsConstructor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NoArgsConstructor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@Builder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@Getter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@Setter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@Id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description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cost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2224544"/>
            <a:ext cx="416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Every domain object represents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will be written into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Lombok is not needed, simply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to reduce written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and id annotations make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an elastic search  database entity</a:t>
            </a:r>
          </a:p>
        </p:txBody>
      </p:sp>
    </p:spTree>
    <p:extLst>
      <p:ext uri="{BB962C8B-B14F-4D97-AF65-F5344CB8AC3E}">
        <p14:creationId xmlns:p14="http://schemas.microsoft.com/office/powerpoint/2010/main" val="3607004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16346"/>
            <a:ext cx="8686800" cy="838200"/>
          </a:xfrm>
        </p:spPr>
        <p:txBody>
          <a:bodyPr/>
          <a:lstStyle/>
          <a:p>
            <a:r>
              <a:rPr lang="en-US" dirty="0" smtClean="0"/>
              <a:t>Repository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5455" y="1988840"/>
            <a:ext cx="6250429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gr.rongasa.eshop.repository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gr.rongasa.eshop.domain.Inventory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org.springframework.data.domain.Page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org.springframework.data.domain.Pageable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org.springframework.data.elasticsearch.repository.ElasticsearchRepository;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ElasticsearchRepository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Inventory,String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Page&lt;Inventory&gt;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String type);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Page&lt;Inventory&gt;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findAllByName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String type);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861048"/>
            <a:ext cx="88985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Spring data repository provides seamless access to database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 err="1">
                <a:solidFill>
                  <a:schemeClr val="bg1"/>
                </a:solidFill>
              </a:rPr>
              <a:t>ElasticsearchRepository</a:t>
            </a:r>
            <a:r>
              <a:rPr lang="en-GB" altLang="en-US" dirty="0">
                <a:solidFill>
                  <a:schemeClr val="bg1"/>
                </a:solidFill>
              </a:rPr>
              <a:t> comes from </a:t>
            </a:r>
            <a:r>
              <a:rPr lang="en-GB" altLang="en-US" dirty="0" smtClean="0">
                <a:solidFill>
                  <a:schemeClr val="bg1"/>
                </a:solidFill>
              </a:rPr>
              <a:t>starter-elastic and provides CUD and</a:t>
            </a:r>
            <a:br>
              <a:rPr lang="en-GB" altLang="en-US" dirty="0" smtClean="0">
                <a:solidFill>
                  <a:schemeClr val="bg1"/>
                </a:solidFill>
              </a:rPr>
            </a:br>
            <a:r>
              <a:rPr lang="en-GB" altLang="en-US" dirty="0" smtClean="0">
                <a:solidFill>
                  <a:schemeClr val="bg1"/>
                </a:solidFill>
              </a:rPr>
              <a:t>pagination  </a:t>
            </a:r>
            <a:r>
              <a:rPr lang="en-US" dirty="0" smtClean="0">
                <a:solidFill>
                  <a:schemeClr val="bg1"/>
                </a:solidFill>
              </a:rPr>
              <a:t>methods to access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One can create his own queries either by name convention or by Query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 top of spring data one can find spring data rest.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Will focus more in these but not just yet.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1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72" y="1700808"/>
            <a:ext cx="928170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Service uses repositories and provides/implements business logic.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This sometimes is exposed to rest via controllers while others can be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scheduled jobs.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Most of the times it is a good practice that services convert the domain object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to a data transfer object  which is latter used in the business logic or exposed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via rest or web sockets.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Consider Dozer or </a:t>
            </a:r>
            <a:r>
              <a:rPr lang="en-US" sz="2000" dirty="0" err="1" smtClean="0">
                <a:solidFill>
                  <a:schemeClr val="bg1"/>
                </a:solidFill>
              </a:rPr>
              <a:t>MapStruct</a:t>
            </a:r>
            <a:r>
              <a:rPr lang="en-US" sz="2000" dirty="0" smtClean="0">
                <a:solidFill>
                  <a:schemeClr val="bg1"/>
                </a:solidFill>
              </a:rPr>
              <a:t> for this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This practice keeps transactions with database smaller and decouple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business logic from database complexity. Though there is an initial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complexity of the mapping.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51607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82" y="0"/>
            <a:ext cx="8686800" cy="838200"/>
          </a:xfrm>
        </p:spPr>
        <p:txBody>
          <a:bodyPr/>
          <a:lstStyle/>
          <a:p>
            <a:r>
              <a:rPr lang="en-US" dirty="0" smtClean="0"/>
              <a:t>Service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508" y="2852936"/>
            <a:ext cx="4022255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gr.rongasa.eshop.service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gr.rongasa.eshop.domain.Inventory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gr.rongasa.eshop.repository.InventoryRepository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RequiredArgsConstructor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org.springframework.data.domain.Page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org.springframework.data.domain.Pageable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org.springframework.stereotype.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Service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java.util.Optional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RequiredArgsConstructor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@Service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InventoryServiceImpl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final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….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74172" y="1700808"/>
            <a:ext cx="469231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findAllByName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String name)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.findAllByName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name);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findAllByType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String type)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.findAllByType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type);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 save(Inventory entity)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.save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(entity);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Optional&lt;Inventory&gt;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findById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(String id)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.findById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Optional&lt;Inventory&gt;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deleteById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(String id)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.findById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(id).map(inventory -&gt; {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GB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inventoryRepository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.delete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(inventory);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GB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Optional.</a:t>
            </a:r>
            <a:r>
              <a:rPr kumimoji="0" lang="en-GB" altLang="en-US" sz="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(inventory);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}).</a:t>
            </a:r>
            <a:r>
              <a:rPr kumimoji="0" lang="en-GB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orElseGet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(Optional::</a:t>
            </a:r>
            <a:r>
              <a:rPr kumimoji="0" lang="en-GB" altLang="en-US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</a:t>
            </a: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36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4" y="8037"/>
            <a:ext cx="8686800" cy="838200"/>
          </a:xfrm>
        </p:spPr>
        <p:txBody>
          <a:bodyPr/>
          <a:lstStyle/>
          <a:p>
            <a:r>
              <a:rPr lang="en-US" dirty="0" smtClean="0"/>
              <a:t>Rest Controller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1196752"/>
            <a:ext cx="8456161" cy="47551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RestController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RequestMapping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"inventory"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produces =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MediaType.</a:t>
            </a:r>
            <a:r>
              <a:rPr kumimoji="0" lang="en-GB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APPLICATION_JSON_VALUE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RequiredArgsConstructor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InventoryResource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final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"type"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findAllByType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RequestParam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"type"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String type)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.findAllByType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pageable,type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PostMapping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&lt;Inventory&gt; save(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RequestBody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 entity)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.save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(entity));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PutMapping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"{id}"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&lt;Inventory&gt; update(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PathVariable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"id"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String id,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RequestBody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Inventory entity)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entity.setId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.save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(entity));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"{id}"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findById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PathVariable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"id"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String id)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.findById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(id).map(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orElseGet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(()-&gt;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notFound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().build());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DeleteMapping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 =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"{id}"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&lt;Inventory&gt;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deleteById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PathVariable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"id"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String id)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inventoryService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.deleteById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(id).map(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en-GB" altLang="en-US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ok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orElseGet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(()-&gt;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ResponseEntity.</a:t>
            </a:r>
            <a:r>
              <a:rPr kumimoji="0" lang="en-GB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notFound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().build());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33" y="27087"/>
            <a:ext cx="8686800" cy="838200"/>
          </a:xfrm>
        </p:spPr>
        <p:txBody>
          <a:bodyPr/>
          <a:lstStyle/>
          <a:p>
            <a:r>
              <a:rPr lang="en-US" dirty="0" smtClean="0"/>
              <a:t>Why Spring Boot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Convention over configuration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Sensible defaults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Auto configuration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Starter POMS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Easy handling of dependencies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Autonomous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Features set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Easy integration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686800" cy="838200"/>
          </a:xfrm>
        </p:spPr>
        <p:txBody>
          <a:bodyPr/>
          <a:lstStyle/>
          <a:p>
            <a:r>
              <a:rPr lang="en-US" dirty="0" smtClean="0"/>
              <a:t>Rest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will be a different session for proper rest interface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Currently lets focus on:</a:t>
            </a:r>
          </a:p>
          <a:p>
            <a:pPr lvl="1"/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RestController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RequestMapping</a:t>
            </a:r>
            <a:endParaRPr lang="en-GB" alt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GetMapping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, 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PostMapping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, 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PutMapping</a:t>
            </a:r>
            <a:r>
              <a:rPr lang="en-GB" alt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DeleteMapping</a:t>
            </a:r>
            <a:r>
              <a:rPr lang="en-GB" alt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/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lang="en-GB" alt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en-GB" alt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RequestBody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, @</a:t>
            </a:r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RequestParam</a:t>
            </a:r>
            <a:endParaRPr lang="en-GB" alt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75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7"/>
            <a:ext cx="8686800" cy="8382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18112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Configuration can be either in properties file or in java classes. Depends on the scenario and what each developer is used with.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8584" y="2708920"/>
            <a:ext cx="6801862" cy="327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package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gr.rongasa.eshop.configuration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lombok.extern.slf4j.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Slf4j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org.springframework.boot.CommandLineRunner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org.springframework.context.annotation.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Bean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org.springframework.context.annotation.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Configuration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org.springframework.data.elasticsearch.repository.config.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EnableElasticsearchRepositories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@Configuration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EnableElasticsearchRepositories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basePackages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GB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gr.rongasa.eshop.repository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@Slf4j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ElasticSearchConfiguration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@Bean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CommandLineRunner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stupidBean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new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CommandLineRunner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@Override 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void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run(String... </a:t>
            </a:r>
            <a:r>
              <a:rPr kumimoji="0" lang="en-GB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 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Exception {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GB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.info(</a:t>
            </a:r>
            <a:r>
              <a:rPr kumimoji="0" lang="en-GB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"Elastic search Configuration java code started"</a:t>
            </a: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};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7562"/>
            <a:ext cx="8686800" cy="838200"/>
          </a:xfrm>
        </p:spPr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87649"/>
              </p:ext>
            </p:extLst>
          </p:nvPr>
        </p:nvGraphicFramePr>
        <p:xfrm>
          <a:off x="467544" y="1340768"/>
          <a:ext cx="8208912" cy="477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36"/>
                <a:gridCol w="6088276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Framework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Core support for dependency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injection, transaction management, web application development, data access, messaging,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etc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Boot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makes it easy to create stand-alone, production-grade Spring based Applications that you can "just run". It is build on top of Spring framework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Data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Provides a consistent approach to database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access 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Integration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2060"/>
                          </a:solidFill>
                        </a:rPr>
                        <a:t>Extends the Spring programming model to support the well-known Enterprise Integration Patterns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Cloud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Cloud provides tools to quickly build some of the common patterns in distributed systems (e.g. configuration management, service discovery, circuit breakers, intelligent routing, micro-proxy, control bus,). 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8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037"/>
            <a:ext cx="8686800" cy="838200"/>
          </a:xfrm>
        </p:spPr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00842"/>
              </p:ext>
            </p:extLst>
          </p:nvPr>
        </p:nvGraphicFramePr>
        <p:xfrm>
          <a:off x="467544" y="1354146"/>
          <a:ext cx="8496944" cy="458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44"/>
                <a:gridCol w="6301900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Cloud Data Flow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Cloud Data Flow is a toolkit for building data integration and real-time data processing pipelines.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Batch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Simplifies and optimizes the work of accessing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processing and exporting high volume batch data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Security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the means of application authentication and authorization.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HATEOAS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Provides the support of creating rest interface that follows the HATEOAS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principle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Rest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Docs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combines hand-written documentation written with </a:t>
                      </a:r>
                      <a:r>
                        <a:rPr lang="en-GB" sz="1800" b="0" i="0" u="none" strike="noStrike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Asciidoctor</a:t>
                      </a:r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auto-generated snippets produced with </a:t>
                      </a:r>
                      <a:r>
                        <a:rPr lang="en-GB" sz="1800" b="0" i="0" u="none" strike="noStrike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MVC Test</a:t>
                      </a:r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helps you to produce documentation that is accurate, concise, and well-structured.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91333"/>
              </p:ext>
            </p:extLst>
          </p:nvPr>
        </p:nvGraphicFramePr>
        <p:xfrm>
          <a:off x="323528" y="1628800"/>
          <a:ext cx="8640960" cy="384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6120680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AMQP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Spring AMQP project applies core Spring concepts to the development of AMQP-based messaging solutions. It provides a "template" as a high-level abstraction for sending and receiving messages.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Mobile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Mobile is a framework that provides capabilities to detect the type of device making a request to your Spring web site and serve alternative views based on that device. 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For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Android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for Android is a framework that is designed to provide components of the Spring family of projects for use in Android apps. 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1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87642"/>
              </p:ext>
            </p:extLst>
          </p:nvPr>
        </p:nvGraphicFramePr>
        <p:xfrm>
          <a:off x="323528" y="1628800"/>
          <a:ext cx="8640960" cy="469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6048672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Web Services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Web Services (Spring-WS) is a product of the Spring community focused on creating document-driven Web services. Spring Web Services aims to facilitate contract-first SOAP service development.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LDAP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integration with LDAP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Session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session provides a framework for managing user’s session information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Shell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Provides capabilities to build a command line application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Flo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2060"/>
                          </a:solidFill>
                        </a:rPr>
                        <a:t>A JavaScript library that offers a basic embeddable HTML5 visual builder for pipelines and simple graphs. This library is used as the basis of the stream builder in Spring Cloud Data Flow.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2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projects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10919"/>
              </p:ext>
            </p:extLst>
          </p:nvPr>
        </p:nvGraphicFramePr>
        <p:xfrm>
          <a:off x="323528" y="1628800"/>
          <a:ext cx="8640960" cy="330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832648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Project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Kafka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Provides integration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abstraction with Kafka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kafkaTemplate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KafkaMessageListenerContainer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KafkaListener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Statemachine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Framework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support for using state machine concepts inside spring applications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Spring Web Flow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Web Flow builds on Spring MVC and allows implementing the "flows" of a web application. A flow encapsulates a sequence of steps that guide a user through the execution of some business task. </a:t>
                      </a:r>
                      <a:endParaRPr lang="en-GB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087"/>
            <a:ext cx="8686800" cy="838200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initilzr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600472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https://start.spring.io/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564904"/>
            <a:ext cx="3844677" cy="305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41069"/>
            <a:ext cx="3850930" cy="73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8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Office Theme 12">
      <a:dk1>
        <a:srgbClr val="969696"/>
      </a:dk1>
      <a:lt1>
        <a:srgbClr val="FFFFFF"/>
      </a:lt1>
      <a:dk2>
        <a:srgbClr val="99EFF1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7F7F7F"/>
      </a:accent4>
      <a:accent5>
        <a:srgbClr val="DAEDEF"/>
      </a:accent5>
      <a:accent6>
        <a:srgbClr val="2D2D8A"/>
      </a:accent6>
      <a:hlink>
        <a:srgbClr val="009999"/>
      </a:hlink>
      <a:folHlink>
        <a:srgbClr val="6699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336699"/>
        </a:dk1>
        <a:lt1>
          <a:srgbClr val="FFFFFF"/>
        </a:lt1>
        <a:dk2>
          <a:srgbClr val="87BBDF"/>
        </a:dk2>
        <a:lt2>
          <a:srgbClr val="E3EBF1"/>
        </a:lt2>
        <a:accent1>
          <a:srgbClr val="0099CC"/>
        </a:accent1>
        <a:accent2>
          <a:srgbClr val="468A4B"/>
        </a:accent2>
        <a:accent3>
          <a:srgbClr val="C3DAEC"/>
        </a:accent3>
        <a:accent4>
          <a:srgbClr val="DADADA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B7B9AF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D8D9D4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E3E5C"/>
        </a:dk1>
        <a:lt1>
          <a:srgbClr val="FFFFFF"/>
        </a:lt1>
        <a:dk2>
          <a:srgbClr val="5C87A4"/>
        </a:dk2>
        <a:lt2>
          <a:srgbClr val="FFFFFF"/>
        </a:lt2>
        <a:accent1>
          <a:srgbClr val="4C8877"/>
        </a:accent1>
        <a:accent2>
          <a:srgbClr val="6666FF"/>
        </a:accent2>
        <a:accent3>
          <a:srgbClr val="B5C3CF"/>
        </a:accent3>
        <a:accent4>
          <a:srgbClr val="DADADA"/>
        </a:accent4>
        <a:accent5>
          <a:srgbClr val="B2C3BD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66"/>
        </a:dk1>
        <a:lt1>
          <a:srgbClr val="FFFFFF"/>
        </a:lt1>
        <a:dk2>
          <a:srgbClr val="1C72E4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BBCE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66"/>
        </a:dk1>
        <a:lt1>
          <a:srgbClr val="FFFFFF"/>
        </a:lt1>
        <a:dk2>
          <a:srgbClr val="99D3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CAE6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F7EBD"/>
        </a:dk1>
        <a:lt1>
          <a:srgbClr val="D9F8FF"/>
        </a:lt1>
        <a:dk2>
          <a:srgbClr val="336699"/>
        </a:dk2>
        <a:lt2>
          <a:srgbClr val="777777"/>
        </a:lt2>
        <a:accent1>
          <a:srgbClr val="CCECFF"/>
        </a:accent1>
        <a:accent2>
          <a:srgbClr val="579CDB"/>
        </a:accent2>
        <a:accent3>
          <a:srgbClr val="E9FBFF"/>
        </a:accent3>
        <a:accent4>
          <a:srgbClr val="346BA1"/>
        </a:accent4>
        <a:accent5>
          <a:srgbClr val="E2F4FF"/>
        </a:accent5>
        <a:accent6>
          <a:srgbClr val="4E8DC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A84724"/>
        </a:dk2>
        <a:lt2>
          <a:srgbClr val="DFD293"/>
        </a:lt2>
        <a:accent1>
          <a:srgbClr val="DF7475"/>
        </a:accent1>
        <a:accent2>
          <a:srgbClr val="5C8FC2"/>
        </a:accent2>
        <a:accent3>
          <a:srgbClr val="D1B1AC"/>
        </a:accent3>
        <a:accent4>
          <a:srgbClr val="DADADA"/>
        </a:accent4>
        <a:accent5>
          <a:srgbClr val="ECBCBD"/>
        </a:accent5>
        <a:accent6>
          <a:srgbClr val="5381B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3E3E5C"/>
        </a:dk1>
        <a:lt1>
          <a:srgbClr val="C2FEE1"/>
        </a:lt1>
        <a:dk2>
          <a:srgbClr val="0066CC"/>
        </a:dk2>
        <a:lt2>
          <a:srgbClr val="CCECFF"/>
        </a:lt2>
        <a:accent1>
          <a:srgbClr val="3C9698"/>
        </a:accent1>
        <a:accent2>
          <a:srgbClr val="6666FF"/>
        </a:accent2>
        <a:accent3>
          <a:srgbClr val="AAB8E2"/>
        </a:accent3>
        <a:accent4>
          <a:srgbClr val="A5D9C0"/>
        </a:accent4>
        <a:accent5>
          <a:srgbClr val="AFC9CA"/>
        </a:accent5>
        <a:accent6>
          <a:srgbClr val="5C5CE7"/>
        </a:accent6>
        <a:hlink>
          <a:srgbClr val="99CC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969696"/>
        </a:dk1>
        <a:lt1>
          <a:srgbClr val="FFFFFF"/>
        </a:lt1>
        <a:dk2>
          <a:srgbClr val="0099CC"/>
        </a:dk2>
        <a:lt2>
          <a:srgbClr val="969696"/>
        </a:lt2>
        <a:accent1>
          <a:srgbClr val="D2F8B8"/>
        </a:accent1>
        <a:accent2>
          <a:srgbClr val="CCCC00"/>
        </a:accent2>
        <a:accent3>
          <a:srgbClr val="FFFFFF"/>
        </a:accent3>
        <a:accent4>
          <a:srgbClr val="7F7F7F"/>
        </a:accent4>
        <a:accent5>
          <a:srgbClr val="E5FBD8"/>
        </a:accent5>
        <a:accent6>
          <a:srgbClr val="B9B900"/>
        </a:accent6>
        <a:hlink>
          <a:srgbClr val="00CC99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CCFFCC"/>
        </a:dk1>
        <a:lt1>
          <a:srgbClr val="FFFFFF"/>
        </a:lt1>
        <a:dk2>
          <a:srgbClr val="9BD9FF"/>
        </a:dk2>
        <a:lt2>
          <a:srgbClr val="808080"/>
        </a:lt2>
        <a:accent1>
          <a:srgbClr val="6DB6FF"/>
        </a:accent1>
        <a:accent2>
          <a:srgbClr val="CCFFCC"/>
        </a:accent2>
        <a:accent3>
          <a:srgbClr val="FFFFFF"/>
        </a:accent3>
        <a:accent4>
          <a:srgbClr val="AEDAAE"/>
        </a:accent4>
        <a:accent5>
          <a:srgbClr val="BAD7FF"/>
        </a:accent5>
        <a:accent6>
          <a:srgbClr val="B9E7B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EAEAEA"/>
        </a:dk1>
        <a:lt1>
          <a:srgbClr val="FFFFFF"/>
        </a:lt1>
        <a:dk2>
          <a:srgbClr val="EAEAEA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C8C8C8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969696"/>
        </a:dk1>
        <a:lt1>
          <a:srgbClr val="FFFFFF"/>
        </a:lt1>
        <a:dk2>
          <a:srgbClr val="99EFF1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7F7F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template</Template>
  <TotalTime>483</TotalTime>
  <Words>1017</Words>
  <Application>Microsoft Office PowerPoint</Application>
  <PresentationFormat>On-screen Show (4:3)</PresentationFormat>
  <Paragraphs>210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Blue atom design template</vt:lpstr>
      <vt:lpstr>Spring Boot Introduction</vt:lpstr>
      <vt:lpstr>Agenda</vt:lpstr>
      <vt:lpstr>Why Spring Boot</vt:lpstr>
      <vt:lpstr>Spring projects</vt:lpstr>
      <vt:lpstr>Spring projects</vt:lpstr>
      <vt:lpstr>Spring projects</vt:lpstr>
      <vt:lpstr>Spring projects</vt:lpstr>
      <vt:lpstr>Spring projects</vt:lpstr>
      <vt:lpstr>Spring initilzr</vt:lpstr>
      <vt:lpstr>Spring Boot starters</vt:lpstr>
      <vt:lpstr>Spring Boot starters</vt:lpstr>
      <vt:lpstr>Spring Boot Auto Configuration</vt:lpstr>
      <vt:lpstr>Spring Boot Embedded Servers</vt:lpstr>
      <vt:lpstr>Spring Boot Embedded Servers</vt:lpstr>
      <vt:lpstr>Review of Theory</vt:lpstr>
      <vt:lpstr>Spring Boot Application Example</vt:lpstr>
      <vt:lpstr>Create an empty project</vt:lpstr>
      <vt:lpstr>Gradle</vt:lpstr>
      <vt:lpstr>Starting point</vt:lpstr>
      <vt:lpstr>Auto configuration</vt:lpstr>
      <vt:lpstr>Rest Controller</vt:lpstr>
      <vt:lpstr>Connection with ElasticSearch</vt:lpstr>
      <vt:lpstr>Spring boot structure</vt:lpstr>
      <vt:lpstr>Application Properties</vt:lpstr>
      <vt:lpstr>Domain object</vt:lpstr>
      <vt:lpstr>Repository</vt:lpstr>
      <vt:lpstr>Service</vt:lpstr>
      <vt:lpstr>Service</vt:lpstr>
      <vt:lpstr>Rest Controller</vt:lpstr>
      <vt:lpstr>Rest Controller</vt:lpstr>
      <vt:lpstr>Configuration</vt:lpstr>
    </vt:vector>
  </TitlesOfParts>
  <Company>Océ-Technologies B.V.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introduction</dc:title>
  <dc:creator>Rongas, Alex</dc:creator>
  <cp:lastModifiedBy>Rongas, Alex</cp:lastModifiedBy>
  <cp:revision>77</cp:revision>
  <cp:lastPrinted>1601-01-01T00:00:00Z</cp:lastPrinted>
  <dcterms:created xsi:type="dcterms:W3CDTF">2019-05-07T07:13:08Z</dcterms:created>
  <dcterms:modified xsi:type="dcterms:W3CDTF">2019-05-08T10:39:17Z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