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2" r:id="rId2"/>
    <p:sldMasterId id="2147483930" r:id="rId3"/>
    <p:sldMasterId id="2147483960" r:id="rId4"/>
  </p:sldMasterIdLst>
  <p:notesMasterIdLst>
    <p:notesMasterId r:id="rId19"/>
  </p:notesMasterIdLst>
  <p:sldIdLst>
    <p:sldId id="807" r:id="rId5"/>
    <p:sldId id="820" r:id="rId6"/>
    <p:sldId id="806" r:id="rId7"/>
    <p:sldId id="808" r:id="rId8"/>
    <p:sldId id="809" r:id="rId9"/>
    <p:sldId id="810" r:id="rId10"/>
    <p:sldId id="811" r:id="rId11"/>
    <p:sldId id="812" r:id="rId12"/>
    <p:sldId id="817" r:id="rId13"/>
    <p:sldId id="818" r:id="rId14"/>
    <p:sldId id="819" r:id="rId15"/>
    <p:sldId id="813" r:id="rId16"/>
    <p:sldId id="821" r:id="rId17"/>
    <p:sldId id="730" r:id="rId18"/>
  </p:sldIdLst>
  <p:sldSz cx="9144000" cy="5143500" type="screen16x9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E121FE-A790-0843-B4BF-6A0CF67849B7}">
          <p14:sldIdLst>
            <p14:sldId id="807"/>
            <p14:sldId id="820"/>
            <p14:sldId id="806"/>
            <p14:sldId id="808"/>
            <p14:sldId id="809"/>
            <p14:sldId id="810"/>
            <p14:sldId id="811"/>
            <p14:sldId id="812"/>
            <p14:sldId id="817"/>
            <p14:sldId id="818"/>
            <p14:sldId id="819"/>
            <p14:sldId id="813"/>
            <p14:sldId id="821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56"/>
    <a:srgbClr val="5CA9DB"/>
    <a:srgbClr val="FFDA91"/>
    <a:srgbClr val="FFCC66"/>
    <a:srgbClr val="E65345"/>
    <a:srgbClr val="DCB01F"/>
    <a:srgbClr val="DCA816"/>
    <a:srgbClr val="DC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8" autoAdjust="0"/>
    <p:restoredTop sz="64381" autoAdjust="0"/>
  </p:normalViewPr>
  <p:slideViewPr>
    <p:cSldViewPr>
      <p:cViewPr varScale="1">
        <p:scale>
          <a:sx n="97" d="100"/>
          <a:sy n="97" d="100"/>
        </p:scale>
        <p:origin x="136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D0825B8-2E6B-4079-8804-50AE45085881}" type="datetimeFigureOut">
              <a:rPr lang="en-US" smtClean="0"/>
              <a:t>1/18/17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9F06F0-672C-491E-AA1F-70284F63E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test branch</a:t>
            </a:r>
          </a:p>
          <a:p>
            <a:endParaRPr lang="en-US" dirty="0" smtClean="0"/>
          </a:p>
          <a:p>
            <a:r>
              <a:rPr lang="en-US" dirty="0" smtClean="0"/>
              <a:t>Make changes</a:t>
            </a:r>
          </a:p>
          <a:p>
            <a:endParaRPr lang="en-US" dirty="0" smtClean="0"/>
          </a:p>
          <a:p>
            <a:r>
              <a:rPr lang="en-US" dirty="0" smtClean="0"/>
              <a:t>Merge </a:t>
            </a:r>
            <a:r>
              <a:rPr lang="en-US" smtClean="0"/>
              <a:t>into Master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1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test branch</a:t>
            </a:r>
          </a:p>
          <a:p>
            <a:endParaRPr lang="en-US" dirty="0" smtClean="0"/>
          </a:p>
          <a:p>
            <a:r>
              <a:rPr lang="en-US" dirty="0" smtClean="0"/>
              <a:t>Make changes</a:t>
            </a:r>
          </a:p>
          <a:p>
            <a:endParaRPr lang="en-US" dirty="0" smtClean="0"/>
          </a:p>
          <a:p>
            <a:r>
              <a:rPr lang="en-US" dirty="0" smtClean="0"/>
              <a:t>Merge </a:t>
            </a:r>
            <a:r>
              <a:rPr lang="en-US" smtClean="0"/>
              <a:t>into Master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035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68"/>
            <a:ext cx="3008842" cy="87176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72"/>
            <a:ext cx="5111750" cy="43900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80588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92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550" indent="0">
              <a:buNone/>
              <a:defRPr sz="1900"/>
            </a:lvl2pPr>
            <a:lvl3pPr marL="621100" indent="0">
              <a:buNone/>
              <a:defRPr sz="1600"/>
            </a:lvl3pPr>
            <a:lvl4pPr marL="931650" indent="0">
              <a:buNone/>
              <a:defRPr sz="1400"/>
            </a:lvl4pPr>
            <a:lvl5pPr marL="1242200" indent="0">
              <a:buNone/>
              <a:defRPr sz="1400"/>
            </a:lvl5pPr>
            <a:lvl6pPr marL="1552751" indent="0">
              <a:buNone/>
              <a:defRPr sz="1400"/>
            </a:lvl6pPr>
            <a:lvl7pPr marL="1863300" indent="0">
              <a:buNone/>
              <a:defRPr sz="1400"/>
            </a:lvl7pPr>
            <a:lvl8pPr marL="2173851" indent="0">
              <a:buNone/>
              <a:defRPr sz="1400"/>
            </a:lvl8pPr>
            <a:lvl9pPr marL="248440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4025057"/>
            <a:ext cx="5486400" cy="603870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949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4"/>
            <a:ext cx="2057400" cy="43878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04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39" y="1917131"/>
            <a:ext cx="4325357" cy="1263041"/>
          </a:xfrm>
          <a:prstGeom prst="rect">
            <a:avLst/>
          </a:prstGeom>
          <a:noFill/>
        </p:spPr>
        <p:txBody>
          <a:bodyPr wrap="none" lIns="62105" tIns="31053" rIns="62105" bIns="31053" rtlCol="0">
            <a:spAutoFit/>
          </a:bodyPr>
          <a:lstStyle/>
          <a:p>
            <a:pPr defTabSz="878981"/>
            <a:r>
              <a:rPr lang="en-US" sz="7800" dirty="0">
                <a:solidFill>
                  <a:srgbClr val="3AAFC3"/>
                </a:solidFill>
                <a:latin typeface="Helvetica Neue UltraLight"/>
                <a:ea typeface="ＭＳ Ｐゴシック" charset="0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696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300"/>
            <a:ext cx="7772400" cy="1102817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9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7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9" y="-250829"/>
            <a:ext cx="3031586" cy="1520302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55075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4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0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18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2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37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58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65" y="1249967"/>
            <a:ext cx="8582751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0558" indent="-22350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248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6601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09860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1055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637109"/>
            <a:ext cx="4040717" cy="48331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26012"/>
            <a:ext cx="4040717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637112"/>
            <a:ext cx="4041774" cy="4922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34942"/>
            <a:ext cx="4041774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93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11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246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271"/>
            <a:ext cx="3008842" cy="871760"/>
          </a:xfrm>
        </p:spPr>
        <p:txBody>
          <a:bodyPr anchor="b">
            <a:normAutofit/>
          </a:bodyPr>
          <a:lstStyle>
            <a:lvl1pPr algn="l">
              <a:defRPr sz="1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68"/>
            <a:ext cx="5111750" cy="439005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80590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67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8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8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467" indent="0">
              <a:buNone/>
              <a:defRPr sz="1900"/>
            </a:lvl2pPr>
            <a:lvl3pPr marL="620934" indent="0">
              <a:buNone/>
              <a:defRPr sz="1700"/>
            </a:lvl3pPr>
            <a:lvl4pPr marL="931400" indent="0">
              <a:buNone/>
              <a:defRPr sz="1400"/>
            </a:lvl4pPr>
            <a:lvl5pPr marL="1241866" indent="0">
              <a:buNone/>
              <a:defRPr sz="1400"/>
            </a:lvl5pPr>
            <a:lvl6pPr marL="1552334" indent="0">
              <a:buNone/>
              <a:defRPr sz="1400"/>
            </a:lvl6pPr>
            <a:lvl7pPr marL="1862801" indent="0">
              <a:buNone/>
              <a:defRPr sz="1400"/>
            </a:lvl7pPr>
            <a:lvl8pPr marL="2173268" indent="0">
              <a:buNone/>
              <a:defRPr sz="1400"/>
            </a:lvl8pPr>
            <a:lvl9pPr marL="2483734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8" y="4025060"/>
            <a:ext cx="5486400" cy="603871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542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6"/>
            <a:ext cx="2057400" cy="4387825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6506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35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40" y="1917132"/>
            <a:ext cx="4325327" cy="1263023"/>
          </a:xfrm>
          <a:prstGeom prst="rect">
            <a:avLst/>
          </a:prstGeom>
          <a:noFill/>
        </p:spPr>
        <p:txBody>
          <a:bodyPr wrap="none" lIns="62090" tIns="31044" rIns="62090" bIns="31044" rtlCol="0">
            <a:spAutoFit/>
          </a:bodyPr>
          <a:lstStyle/>
          <a:p>
            <a:pPr defTabSz="878747"/>
            <a:r>
              <a:rPr lang="en-US" sz="7800" dirty="0">
                <a:solidFill>
                  <a:srgbClr val="3AAFC3"/>
                </a:solidFill>
                <a:latin typeface="Helvetica Neue UltraLight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3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181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143104" y="1229806"/>
            <a:ext cx="3623212" cy="3306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0" rIns="91300" bIns="456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310807"/>
            <a:ext cx="3236976" cy="1830001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85622" indent="-85622" algn="l" defTabSz="68483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816" y="3552444"/>
            <a:ext cx="3326071" cy="25374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492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892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302506"/>
            <a:ext cx="4005072" cy="628650"/>
          </a:xfrm>
          <a:prstGeom prst="rect">
            <a:avLst/>
          </a:prstGeom>
        </p:spPr>
        <p:txBody>
          <a:bodyPr vert="horz" lIns="61622" tIns="34247" rIns="61622" bIns="34247" rtlCol="0" anchor="t" anchorCtr="0">
            <a:noAutofit/>
          </a:bodyPr>
          <a:lstStyle>
            <a:lvl1pPr algn="l" defTabSz="68483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302506"/>
            <a:ext cx="4005072" cy="63093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24" y="75438"/>
            <a:ext cx="2668457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17" y="75438"/>
            <a:ext cx="2599859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3" y="75438"/>
            <a:ext cx="2634158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24" y="1201574"/>
            <a:ext cx="2668457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261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054" indent="-16643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3" y="1183948"/>
            <a:ext cx="2634158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59460" indent="-215672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2228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17" y="1201574"/>
            <a:ext cx="2599859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3949" indent="-17594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359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636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4374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7657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6742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399455" indent="-399455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4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73"/>
            <a:ext cx="4117446" cy="2265389"/>
          </a:xfrm>
        </p:spPr>
        <p:txBody>
          <a:bodyPr vert="horz" lIns="61625" tIns="34250" rIns="61625" bIns="34250" rtlCol="0" anchor="ctr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75" y="302421"/>
            <a:ext cx="8631329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6" y="302421"/>
            <a:ext cx="8615217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936" y="1187452"/>
            <a:ext cx="8450261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5" y="302421"/>
            <a:ext cx="8632053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302421"/>
            <a:ext cx="8615940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6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34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40" y="304800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233366"/>
            <a:ext cx="32681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28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233366"/>
            <a:ext cx="32877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62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5013" y="2271758"/>
            <a:ext cx="2523161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227175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2271758"/>
            <a:ext cx="4025374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227175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262789"/>
            <a:ext cx="1838730" cy="25816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38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596646"/>
            <a:ext cx="5349240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3595766"/>
            <a:ext cx="5347552" cy="74727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40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3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8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4" tIns="34250" rIns="68484" bIns="34250" rtlCol="0" anchor="ctr" anchorCtr="0">
            <a:normAutofit/>
          </a:bodyPr>
          <a:lstStyle>
            <a:lvl1pPr marL="0" indent="0" algn="ctr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4" y="2571750"/>
            <a:ext cx="7009298" cy="1066446"/>
          </a:xfrm>
        </p:spPr>
        <p:txBody>
          <a:bodyPr anchor="t">
            <a:noAutofit/>
          </a:bodyPr>
          <a:lstStyle>
            <a:lvl1pPr marL="0" marR="0" indent="0" algn="l" defTabSz="68486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0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79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546774"/>
            <a:ext cx="4349918" cy="813985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65714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568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514350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46" y="240634"/>
            <a:ext cx="8447031" cy="440837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4"/>
            <a:ext cx="9144001" cy="4983479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582930"/>
            <a:ext cx="5899416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1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13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9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440" y="940751"/>
            <a:ext cx="8694007" cy="28786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4046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4" y="-2569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60" y="320677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8292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23" y="3209553"/>
            <a:ext cx="4684867" cy="288131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35" y="2462031"/>
            <a:ext cx="4712557" cy="766763"/>
          </a:xfrm>
        </p:spPr>
        <p:txBody>
          <a:bodyPr lIns="61709" tIns="34285" rIns="61709" bIns="34285" rtlCol="0" anchor="b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91" y="1438276"/>
            <a:ext cx="2676525" cy="2166938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07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537" y="3209587"/>
            <a:ext cx="4684867" cy="288131"/>
          </a:xfrm>
          <a:prstGeom prst="rect">
            <a:avLst/>
          </a:prstGeom>
        </p:spPr>
        <p:txBody>
          <a:bodyPr vert="horz" lIns="68484" tIns="34250" rIns="68484" bIns="34250" rtlCol="0">
            <a:noAutofit/>
          </a:bodyPr>
          <a:lstStyle>
            <a:lvl1pPr mar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43" y="2462031"/>
            <a:ext cx="4712557" cy="766763"/>
          </a:xfrm>
        </p:spPr>
        <p:txBody>
          <a:bodyPr vert="horz" lIns="61625" tIns="34250" rIns="61625" bIns="34250" rtlCol="0" anchor="b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415" y="1438276"/>
            <a:ext cx="2676525" cy="2166938"/>
          </a:xfrm>
          <a:prstGeom prst="rect">
            <a:avLst/>
          </a:prstGeom>
        </p:spPr>
        <p:txBody>
          <a:bodyPr lIns="91300" tIns="45650" rIns="91300" bIns="45650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4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371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70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7" y="1347790"/>
            <a:ext cx="8280057" cy="30739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5666" marR="0" indent="-285666" algn="ctr" defTabSz="4570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0788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68640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62568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9" y="895601"/>
            <a:ext cx="8398739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239608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12382" indent="-392367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02757112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8334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5" y="1347788"/>
            <a:ext cx="4218460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14164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37" y="302511"/>
            <a:ext cx="3715995" cy="826447"/>
          </a:xfrm>
          <a:prstGeom prst="rect">
            <a:avLst/>
          </a:prstGeom>
        </p:spPr>
        <p:txBody>
          <a:bodyPr lIns="61706" tIns="34283" rIns="61706" bIns="34283" rtlCol="0">
            <a:noAutofit/>
          </a:bodyPr>
          <a:lstStyle>
            <a:lvl1pPr algn="l" defTabSz="68566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72" y="302507"/>
            <a:ext cx="3715995" cy="826446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37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72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3529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71576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73" y="22832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37" y="22784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22" y="22048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7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9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206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8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85712" indent="-85712" algn="l" defTabSz="68566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15" y="3552444"/>
            <a:ext cx="3506245" cy="2537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281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497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61"/>
            <a:ext cx="7791858" cy="349356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60352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6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584" indent="-399935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895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4" y="1439066"/>
            <a:ext cx="3820348" cy="2265389"/>
          </a:xfrm>
        </p:spPr>
        <p:txBody>
          <a:bodyPr lIns="61709" tIns="34285" rIns="61709" bIns="34285" rtlCol="0" anchor="ctr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6016848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90"/>
            <a:ext cx="8345488" cy="26587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6042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6"/>
            <a:ext cx="8345488" cy="266065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830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76" y="1349459"/>
            <a:ext cx="4007001" cy="3040773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7"/>
            <a:ext cx="4073346" cy="3039397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48043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9" y="1349357"/>
            <a:ext cx="4003995" cy="3040875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8102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6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31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9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65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8" y="387314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84145493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84"/>
            <a:ext cx="8139112" cy="500988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ctr" anchorCtr="0" compatLnSpc="1">
            <a:prstTxWarp prst="textNoShape">
              <a:avLst/>
            </a:prstTxWarp>
            <a:spAutoFit/>
          </a:bodyPr>
          <a:lstStyle>
            <a:lvl1pPr marL="172786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5589059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43"/>
            <a:ext cx="8563172" cy="254217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24"/>
            <a:ext cx="8364236" cy="564249"/>
          </a:xfrm>
          <a:prstGeom prst="rect">
            <a:avLst/>
          </a:prstGeom>
        </p:spPr>
        <p:txBody>
          <a:bodyPr vert="horz" wrap="square" lIns="91432" tIns="45716" rIns="91432" bIns="45716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7024701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25"/>
            <a:ext cx="8139112" cy="521506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b" anchorCtr="0" compatLnSpc="1">
            <a:prstTxWarp prst="textNoShape">
              <a:avLst/>
            </a:prstTxWarp>
            <a:spAutoFit/>
          </a:bodyPr>
          <a:lstStyle>
            <a:lvl1pPr marL="172786" indent="-179984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156307"/>
      </p:ext>
    </p:extLst>
  </p:cSld>
  <p:clrMapOvr>
    <a:masterClrMapping/>
  </p:clrMapOvr>
  <p:transition spd="slow"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979105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3"/>
            <a:ext cx="8480388" cy="4266646"/>
          </a:xfrm>
          <a:prstGeom prst="rect">
            <a:avLst/>
          </a:prstGeom>
        </p:spPr>
        <p:txBody>
          <a:bodyPr vert="horz" lIns="91416" tIns="45708" rIns="91416" bIns="45708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928640"/>
      </p:ext>
    </p:extLst>
  </p:cSld>
  <p:clrMapOvr>
    <a:masterClrMapping/>
  </p:clrMapOvr>
  <p:transition spd="slow"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1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1" y="3595689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8" y="233369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2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1" tIns="34286" rIns="68571" bIns="34286" rtlCol="0" anchor="ctr" anchorCtr="0">
            <a:normAutofit/>
          </a:bodyPr>
          <a:lstStyle>
            <a:lvl1pPr marL="0" indent="0" algn="ctr" defTabSz="685720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43" y="2480699"/>
            <a:ext cx="6729865" cy="1614419"/>
          </a:xfrm>
        </p:spPr>
        <p:txBody>
          <a:bodyPr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34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9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5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8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7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7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46" y="233366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73" y="2271719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6" y="2271719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46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46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9005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38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24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24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ctr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46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9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2"/>
            <a:ext cx="7772400" cy="1102816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8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8" y="-250827"/>
            <a:ext cx="3031585" cy="1520303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968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8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6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596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2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637109"/>
            <a:ext cx="4040717" cy="48331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1126010"/>
            <a:ext cx="4040717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37108"/>
            <a:ext cx="4041775" cy="4922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134940"/>
            <a:ext cx="4041775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8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93.xml"/><Relationship Id="rId38" Type="http://schemas.openxmlformats.org/officeDocument/2006/relationships/theme" Target="../theme/theme2.xml"/><Relationship Id="rId3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20" y="341158"/>
            <a:ext cx="8659368" cy="731520"/>
          </a:xfrm>
          <a:prstGeom prst="rect">
            <a:avLst/>
          </a:prstGeom>
        </p:spPr>
        <p:txBody>
          <a:bodyPr vert="horz" lIns="91300" tIns="45650" rIns="91300" bIns="4565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231F20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867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223" indent="-171223" algn="l" defTabSz="684867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59460" indent="-215672" algn="l" defTabSz="684867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1355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3249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5132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2709" indent="-171223" algn="l" defTabSz="68486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4600" indent="-171200" algn="l" defTabSz="68486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7020" indent="0" algn="l" defTabSz="68486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674" indent="-171223" algn="l" defTabSz="6848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09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867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2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733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151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5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02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45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  <p:sldLayoutId id="2147483928" r:id="rId36"/>
    <p:sldLayoutId id="2147483929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2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24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486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48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49" indent="-169849" algn="l" defTabSz="68415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5" indent="-215882" algn="l" defTabSz="68415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4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196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27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84" indent="-171431" algn="l" defTabSz="68572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66" indent="-171408" algn="l" defTabSz="68572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20" indent="0" algn="l" defTabSz="68572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148"/>
            <a:ext cx="8229600" cy="4318620"/>
          </a:xfrm>
          <a:prstGeom prst="rect">
            <a:avLst/>
          </a:prstGeom>
        </p:spPr>
        <p:txBody>
          <a:bodyPr vert="horz" lIns="62111" tIns="31055" rIns="62111" bIns="3105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72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ftr="0" dt="0"/>
  <p:txStyles>
    <p:titleStyle>
      <a:lvl1pPr algn="l" defTabSz="310550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914" indent="-232914" algn="l" defTabSz="310550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644" indent="-194094" algn="l" defTabSz="310550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376" indent="-155274" algn="l" defTabSz="31055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92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47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80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5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96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5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1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6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2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7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8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664148"/>
            <a:ext cx="8229600" cy="4318620"/>
          </a:xfrm>
          <a:prstGeom prst="rect">
            <a:avLst/>
          </a:prstGeom>
        </p:spPr>
        <p:txBody>
          <a:bodyPr vert="horz" lIns="62093" tIns="31047" rIns="62093" bIns="310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310467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851" indent="-232851" algn="l" defTabSz="310467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508" indent="-194042" algn="l" defTabSz="310467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167" indent="-155235" algn="l" defTabSz="310467" rtl="0" eaLnBrk="1" latinLnBrk="0" hangingPunct="1">
        <a:spcBef>
          <a:spcPct val="20000"/>
        </a:spcBef>
        <a:buFont typeface="Arial"/>
        <a:buChar char="•"/>
        <a:defRPr sz="17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635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101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75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035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502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89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467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9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40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1866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3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2801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268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37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7" y="4248152"/>
            <a:ext cx="8296421" cy="288131"/>
          </a:xfrm>
        </p:spPr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7" y="4476752"/>
            <a:ext cx="8296421" cy="288131"/>
          </a:xfrm>
        </p:spPr>
        <p:txBody>
          <a:bodyPr/>
          <a:lstStyle/>
          <a:p>
            <a:r>
              <a:rPr lang="en-US" dirty="0" smtClean="0"/>
              <a:t>Systems Engineer GA-SC SLED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1" y="2272752"/>
            <a:ext cx="8340152" cy="644730"/>
          </a:xfrm>
        </p:spPr>
        <p:txBody>
          <a:bodyPr/>
          <a:lstStyle/>
          <a:p>
            <a:r>
              <a:rPr lang="en-US" sz="3600" smtClean="0"/>
              <a:t>Git</a:t>
            </a:r>
            <a:r>
              <a:rPr lang="en-US" sz="3600" dirty="0" smtClean="0"/>
              <a:t> </a:t>
            </a:r>
            <a:r>
              <a:rPr lang="en-US" sz="3600" dirty="0"/>
              <a:t>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2882353"/>
            <a:ext cx="8302625" cy="299001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 smtClean="0"/>
              <a:t>Crash Course</a:t>
            </a:r>
            <a:endParaRPr lang="en-US" sz="2800" b="1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3714754"/>
            <a:ext cx="8302625" cy="29900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Atlanta Session</a:t>
            </a:r>
          </a:p>
        </p:txBody>
      </p:sp>
    </p:spTree>
    <p:extLst>
      <p:ext uri="{BB962C8B-B14F-4D97-AF65-F5344CB8AC3E}">
        <p14:creationId xmlns:p14="http://schemas.microsoft.com/office/powerpoint/2010/main" val="251930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0" indent="0">
              <a:buNone/>
            </a:pPr>
            <a:r>
              <a:rPr lang="en-US" dirty="0" smtClean="0"/>
              <a:t>Branches are used to run tests, develop patches and try new features.</a:t>
            </a:r>
          </a:p>
          <a:p>
            <a:endParaRPr lang="en-US" dirty="0" smtClean="0"/>
          </a:p>
          <a:p>
            <a:pPr marL="5713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74754"/>
            <a:ext cx="3803650" cy="2114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302" y="4013993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 dirty="0"/>
              <a:t>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1176984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73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in using </a:t>
            </a:r>
            <a:r>
              <a:rPr lang="en-US" b="1" dirty="0" err="1"/>
              <a:t>Git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145" y="1453991"/>
            <a:ext cx="2184976" cy="917575"/>
          </a:xfrm>
          <a:prstGeom prst="rect">
            <a:avLst/>
          </a:prstGeom>
        </p:spPr>
        <p:txBody>
          <a:bodyPr>
            <a:normAutofit/>
          </a:bodyPr>
          <a:lstStyle>
            <a:lvl1pPr marL="169849" indent="-169849" algn="l" defTabSz="684156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45" indent="-215882" algn="l" defTabSz="684156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764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196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27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784" indent="-171431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766" indent="-171408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0" indent="0" algn="l" defTabSz="68572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0" indent="-171431" algn="l" defTabSz="685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b="1" dirty="0" smtClean="0"/>
              <a:t>DO NOT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" y="1912779"/>
            <a:ext cx="2484674" cy="24846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1490" y="1472441"/>
            <a:ext cx="6609113" cy="29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                        Do </a:t>
            </a:r>
            <a:r>
              <a:rPr lang="en-US" b="1" dirty="0" smtClean="0"/>
              <a:t>This Often</a:t>
            </a:r>
            <a:endParaRPr lang="en-US" b="1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“useful information”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3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600" dirty="0" smtClean="0"/>
              <a:t>Do NOT store passwords in </a:t>
            </a:r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repos</a:t>
            </a:r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 dirty="0"/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 dirty="0" smtClean="0"/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600" dirty="0" smtClean="0"/>
              <a:t>Do NOT store certificates in </a:t>
            </a:r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repos</a:t>
            </a:r>
          </a:p>
          <a:p>
            <a:pPr marL="512699" lvl="1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dirty="0" smtClean="0"/>
              <a:t>https://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spirrello</a:t>
            </a:r>
            <a:r>
              <a:rPr lang="en-US" sz="1400" dirty="0" smtClean="0"/>
              <a:t>/</a:t>
            </a:r>
            <a:r>
              <a:rPr lang="en-US" sz="1400" dirty="0" err="1" smtClean="0"/>
              <a:t>gitignore</a:t>
            </a:r>
            <a:endParaRPr lang="en-US" sz="1400" dirty="0" smtClean="0"/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 dirty="0" smtClean="0"/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 dirty="0"/>
          </a:p>
          <a:p>
            <a:pPr marL="28575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600" dirty="0" smtClean="0"/>
              <a:t>Make sure you commit changes as you go to allow a safe rollback and to reduce risk on the number of changes.</a:t>
            </a: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1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64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Setup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Routine Tasks</a:t>
            </a:r>
          </a:p>
          <a:p>
            <a:r>
              <a:rPr lang="en-US" dirty="0" smtClean="0"/>
              <a:t>File Restoration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20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Google says, “The </a:t>
            </a:r>
            <a:r>
              <a:rPr lang="en-US" sz="1600" b="1" dirty="0"/>
              <a:t>purpose of </a:t>
            </a:r>
            <a:r>
              <a:rPr lang="en-US" sz="1600" b="1" dirty="0" err="1"/>
              <a:t>Git</a:t>
            </a:r>
            <a:r>
              <a:rPr lang="en-US" sz="1600" dirty="0"/>
              <a:t> is to manage a project, or a set of files, as they change over time.  </a:t>
            </a:r>
            <a:r>
              <a:rPr lang="en-US" sz="1600" b="1" dirty="0" err="1"/>
              <a:t>Git</a:t>
            </a:r>
            <a:r>
              <a:rPr lang="en-US" sz="1600" dirty="0"/>
              <a:t> stores this information in a data structure called a repository. “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Versioning code as you make changes and rollback if the need arises</a:t>
            </a:r>
          </a:p>
          <a:p>
            <a:r>
              <a:rPr lang="en-US" sz="1600" dirty="0"/>
              <a:t>Network configuration templates</a:t>
            </a:r>
          </a:p>
          <a:p>
            <a:r>
              <a:rPr lang="en-US" sz="1600" dirty="0"/>
              <a:t>File restoration</a:t>
            </a:r>
          </a:p>
          <a:p>
            <a:r>
              <a:rPr lang="en-US" sz="1600" dirty="0"/>
              <a:t>Collaboration on projects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*******It is wise to commit often as you make changes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</a:t>
            </a:r>
            <a:r>
              <a:rPr lang="en-US" b="1" dirty="0" err="1"/>
              <a:t>Git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8972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</a:t>
            </a:r>
          </a:p>
          <a:p>
            <a:r>
              <a:rPr lang="en-US" dirty="0"/>
              <a:t>Start a project and give it a name</a:t>
            </a:r>
          </a:p>
          <a:p>
            <a:r>
              <a:rPr lang="en-US" dirty="0" smtClean="0"/>
              <a:t>Public vs Private</a:t>
            </a:r>
            <a:endParaRPr lang="en-US" dirty="0"/>
          </a:p>
          <a:p>
            <a:pPr lvl="1"/>
            <a:r>
              <a:rPr lang="en-US" dirty="0"/>
              <a:t>Public everyone on the internet will have access for viewing and cloning</a:t>
            </a:r>
          </a:p>
          <a:p>
            <a:pPr lvl="1"/>
            <a:r>
              <a:rPr lang="en-US" dirty="0"/>
              <a:t>Private, you can setup access for who you wish to grant access to your project</a:t>
            </a:r>
          </a:p>
          <a:p>
            <a:r>
              <a:rPr lang="en-US" dirty="0"/>
              <a:t>Add python for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a Repo</a:t>
            </a:r>
          </a:p>
        </p:txBody>
      </p:sp>
    </p:spTree>
    <p:extLst>
      <p:ext uri="{BB962C8B-B14F-4D97-AF65-F5344CB8AC3E}">
        <p14:creationId xmlns:p14="http://schemas.microsoft.com/office/powerpoint/2010/main" val="1525607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On your laptop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add origin </a:t>
            </a:r>
            <a:r>
              <a:rPr lang="en-US" sz="1600" dirty="0">
                <a:hlinkClick r:id="rId2" invalidUrl="https://github.com/[username]/[repo].git"/>
              </a:rPr>
              <a:t>https://</a:t>
            </a:r>
            <a:r>
              <a:rPr lang="en-US" sz="1600" dirty="0">
                <a:hlinkClick r:id="rId3" invalidUrl="https://github.com/[username]/[repo].git"/>
              </a:rPr>
              <a:t>github.com/[username]/[repo].git</a:t>
            </a:r>
            <a:endParaRPr lang="en-US" sz="1600" dirty="0"/>
          </a:p>
          <a:p>
            <a:r>
              <a:rPr lang="en-US" sz="1600" dirty="0" err="1"/>
              <a:t>git</a:t>
            </a:r>
            <a:r>
              <a:rPr lang="en-US" sz="1600" dirty="0"/>
              <a:t> remote </a:t>
            </a:r>
            <a:r>
              <a:rPr lang="mr-IN" sz="1600" dirty="0"/>
              <a:t>–</a:t>
            </a:r>
            <a:r>
              <a:rPr lang="en-US" sz="1600" dirty="0"/>
              <a:t>v to check we have the origin of the repo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pull origin 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--set-upstream origin master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Start </a:t>
            </a:r>
            <a:r>
              <a:rPr lang="en-US" sz="1600" b="1" dirty="0"/>
              <a:t>coding</a:t>
            </a:r>
            <a:r>
              <a:rPr lang="en-US" sz="1600" b="1" dirty="0" smtClean="0"/>
              <a:t>!</a:t>
            </a:r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a Repo </a:t>
            </a:r>
            <a:r>
              <a:rPr lang="en-US" b="1" dirty="0"/>
              <a:t>(</a:t>
            </a:r>
            <a:r>
              <a:rPr lang="en-US" b="1" dirty="0" smtClean="0"/>
              <a:t>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402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Once you make changes: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add .</a:t>
            </a:r>
          </a:p>
          <a:p>
            <a:pPr lvl="2"/>
            <a:r>
              <a:rPr lang="en-US" dirty="0"/>
              <a:t>Adds all files you wish to track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commit </a:t>
            </a:r>
            <a:r>
              <a:rPr lang="mr-IN" sz="1600" dirty="0"/>
              <a:t>–</a:t>
            </a:r>
            <a:r>
              <a:rPr lang="en-US" sz="1600" dirty="0"/>
              <a:t>m “Comments to describe your changes”</a:t>
            </a:r>
          </a:p>
          <a:p>
            <a:pPr lvl="2"/>
            <a:r>
              <a:rPr lang="en-US" dirty="0"/>
              <a:t>Point of reference of when changes were made.  Think of commits as checkpoints.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push</a:t>
            </a:r>
          </a:p>
          <a:p>
            <a:pPr lvl="2"/>
            <a:r>
              <a:rPr lang="en-US" dirty="0"/>
              <a:t>Push your changes to your upstream repo.  In our case it will be the project we created earlier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Routine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41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600" dirty="0" err="1"/>
              <a:t>git</a:t>
            </a:r>
            <a:r>
              <a:rPr lang="en-US" sz="1600" dirty="0"/>
              <a:t> pull</a:t>
            </a:r>
          </a:p>
          <a:p>
            <a:pPr lvl="2"/>
            <a:r>
              <a:rPr lang="en-US" dirty="0"/>
              <a:t>Get the latest updates from the upstream repo, </a:t>
            </a:r>
            <a:r>
              <a:rPr lang="en-US" dirty="0" err="1"/>
              <a:t>Github</a:t>
            </a:r>
            <a:r>
              <a:rPr lang="en-US" dirty="0"/>
              <a:t> for example.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status</a:t>
            </a:r>
          </a:p>
          <a:p>
            <a:pPr lvl="2"/>
            <a:r>
              <a:rPr lang="en-US" dirty="0"/>
              <a:t>Check the status of your repo.  Will tell you if there are any pending changes ready to be committed in your local repo.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Tasks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78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deleted a file!!!!!  OMG!!!!!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06571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229" y="1317852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9" y="1899982"/>
            <a:ext cx="206948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just ran a commit/push to your repo: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HEAD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revert back to a specific commit: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[insert commit here]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Turn back time with </a:t>
            </a:r>
            <a:r>
              <a:rPr lang="en-US" b="1" dirty="0" err="1"/>
              <a:t>Git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987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-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4925">
          <a:noFill/>
          <a:prstDash val="solid"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498E44A-D201-3440-A2FB-892BC7A996BC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C74F8C0-4CE5-D148-B37A-49912E59DB00}"/>
    </a:ext>
  </a:extLst>
</a:theme>
</file>

<file path=ppt/theme/theme3.xml><?xml version="1.0" encoding="utf-8"?>
<a:theme xmlns:a="http://schemas.openxmlformats.org/drawingml/2006/main" name="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DCC7B979-E750-9744-88A6-D5DA2C3A04C1}"/>
    </a:ext>
  </a:extLst>
</a:theme>
</file>

<file path=ppt/theme/theme4.xml><?xml version="1.0" encoding="utf-8"?>
<a:theme xmlns:a="http://schemas.openxmlformats.org/drawingml/2006/main" name="1_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E6033605-FE72-E043-8F2D-B1911D55D3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56</TotalTime>
  <Words>409</Words>
  <Application>Microsoft Macintosh PowerPoint</Application>
  <PresentationFormat>On-screen Show (16:9)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Courier New</vt:lpstr>
      <vt:lpstr>Helvetica Neue Light</vt:lpstr>
      <vt:lpstr>Helvetica Neue Thin</vt:lpstr>
      <vt:lpstr>Helvetica Neue UltraLight</vt:lpstr>
      <vt:lpstr>Mangal</vt:lpstr>
      <vt:lpstr>ＭＳ Ｐゴシック</vt:lpstr>
      <vt:lpstr>Wingdings</vt:lpstr>
      <vt:lpstr>Arial</vt:lpstr>
      <vt:lpstr>2015-template</vt:lpstr>
      <vt:lpstr>Blue theme 2014 16x9</vt:lpstr>
      <vt:lpstr>Title &amp; Body </vt:lpstr>
      <vt:lpstr>1_Title &amp; Body </vt:lpstr>
      <vt:lpstr>Git 101</vt:lpstr>
      <vt:lpstr>Agenda</vt:lpstr>
      <vt:lpstr>Why use Git?</vt:lpstr>
      <vt:lpstr>Setup a Repo</vt:lpstr>
      <vt:lpstr>Setup a Repo (cont.)</vt:lpstr>
      <vt:lpstr>Routine Git Tasks</vt:lpstr>
      <vt:lpstr>Git Tasks (cont.)</vt:lpstr>
      <vt:lpstr>I deleted a file!!!!!  OMG!!!!!</vt:lpstr>
      <vt:lpstr>Turn back time with Git</vt:lpstr>
      <vt:lpstr>Git Branches</vt:lpstr>
      <vt:lpstr>Examples</vt:lpstr>
      <vt:lpstr>Tips in using Git</vt:lpstr>
      <vt:lpstr>More Tips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Stefano Pirrello (spirrell)</dc:creator>
  <cp:lastModifiedBy>Stefano Pirrello (spirrell)</cp:lastModifiedBy>
  <cp:revision>19</cp:revision>
  <cp:lastPrinted>2016-11-14T14:39:11Z</cp:lastPrinted>
  <dcterms:created xsi:type="dcterms:W3CDTF">2017-01-18T01:09:08Z</dcterms:created>
  <dcterms:modified xsi:type="dcterms:W3CDTF">2017-01-18T19:42:47Z</dcterms:modified>
</cp:coreProperties>
</file>