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305" r:id="rId8"/>
    <p:sldId id="314" r:id="rId9"/>
    <p:sldId id="315" r:id="rId10"/>
    <p:sldId id="304" r:id="rId11"/>
    <p:sldId id="316" r:id="rId12"/>
    <p:sldId id="306" r:id="rId13"/>
    <p:sldId id="317" r:id="rId14"/>
    <p:sldId id="319" r:id="rId15"/>
    <p:sldId id="307" r:id="rId16"/>
    <p:sldId id="318" r:id="rId17"/>
    <p:sldId id="309" r:id="rId18"/>
    <p:sldId id="320" r:id="rId19"/>
    <p:sldId id="321" r:id="rId20"/>
    <p:sldId id="322" r:id="rId21"/>
    <p:sldId id="323" r:id="rId22"/>
    <p:sldId id="324" r:id="rId23"/>
    <p:sldId id="303" r:id="rId24"/>
    <p:sldId id="325" r:id="rId25"/>
    <p:sldId id="3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75D94D0-88B0-43C1-8C44-A1E5A0FAEECD}">
          <p14:sldIdLst>
            <p14:sldId id="256"/>
            <p14:sldId id="257"/>
          </p14:sldIdLst>
        </p14:section>
        <p14:section name="ASP.NET Core 1.0" id="{0D757CAF-56FC-47EC-86C8-323D5FB6D6ED}">
          <p14:sldIdLst>
            <p14:sldId id="258"/>
            <p14:sldId id="305"/>
            <p14:sldId id="314"/>
            <p14:sldId id="315"/>
            <p14:sldId id="304"/>
            <p14:sldId id="316"/>
          </p14:sldIdLst>
        </p14:section>
        <p14:section name="Productivity" id="{F236A695-746D-4E4B-A49D-A23838D856DC}">
          <p14:sldIdLst>
            <p14:sldId id="306"/>
            <p14:sldId id="317"/>
            <p14:sldId id="319"/>
            <p14:sldId id="307"/>
            <p14:sldId id="318"/>
          </p14:sldIdLst>
        </p14:section>
        <p14:section name="Templates" id="{976DC03F-B619-4015-9056-2D0507F4AFF2}">
          <p14:sldIdLst>
            <p14:sldId id="309"/>
            <p14:sldId id="320"/>
            <p14:sldId id="321"/>
            <p14:sldId id="322"/>
            <p14:sldId id="323"/>
            <p14:sldId id="324"/>
          </p14:sldIdLst>
        </p14:section>
        <p14:section name="Outro" id="{70BA0A23-F56F-4587-B3BB-34770C7C8D61}">
          <p14:sldIdLst>
            <p14:sldId id="303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ilo Tzenkov" initials="IT" lastIdx="2" clrIdx="0">
    <p:extLst>
      <p:ext uri="{19B8F6BF-5375-455C-9EA6-DF929625EA0E}">
        <p15:presenceInfo xmlns:p15="http://schemas.microsoft.com/office/powerpoint/2012/main" userId="S-1-5-21-2245253006-634294884-4170209808-38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50"/>
      </p:cViewPr>
      <p:guideLst>
        <p:guide orient="horz" pos="1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Efficiency loss by blocked tasks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Universal Nindja/Fly in resource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9C-4A43-9882-79A8EA7130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Frontend Developer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C-4A43-9882-79A8EA7130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Backend Developer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9C-4A43-9882-79A8EA713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4173088"/>
        <c:axId val="-2134166560"/>
      </c:lineChart>
      <c:catAx>
        <c:axId val="-2134173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166560"/>
        <c:crosses val="autoZero"/>
        <c:auto val="1"/>
        <c:lblAlgn val="ctr"/>
        <c:lblOffset val="100"/>
        <c:noMultiLvlLbl val="0"/>
      </c:catAx>
      <c:valAx>
        <c:axId val="-21341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Efficiency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17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Based on two projects (and</a:t>
            </a:r>
            <a:r>
              <a:rPr lang="en-US" baseline="0" dirty="0"/>
              <a:t> very subjective) % generated </a:t>
            </a:r>
          </a:p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classes/methods by project area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%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EF7 Models</c:v>
                </c:pt>
                <c:pt idx="1">
                  <c:v>BE ViewModels</c:v>
                </c:pt>
                <c:pt idx="2">
                  <c:v>FE models (.ts, .js)</c:v>
                </c:pt>
                <c:pt idx="3">
                  <c:v>Repositories</c:v>
                </c:pt>
                <c:pt idx="4">
                  <c:v>Services</c:v>
                </c:pt>
                <c:pt idx="5">
                  <c:v>API Controllers</c:v>
                </c:pt>
                <c:pt idx="6">
                  <c:v>Unit tests</c:v>
                </c:pt>
                <c:pt idx="7">
                  <c:v>Integration tests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0.60000000000000009</c:v>
                </c:pt>
                <c:pt idx="1">
                  <c:v>0.1</c:v>
                </c:pt>
                <c:pt idx="2">
                  <c:v>0.5</c:v>
                </c:pt>
                <c:pt idx="3">
                  <c:v>1</c:v>
                </c:pt>
                <c:pt idx="4">
                  <c:v>0.8</c:v>
                </c:pt>
                <c:pt idx="5">
                  <c:v>0.65000000000000013</c:v>
                </c:pt>
                <c:pt idx="6">
                  <c:v>0.65000000000000013</c:v>
                </c:pt>
                <c:pt idx="7">
                  <c:v>0.65000000000000013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4-4EF0-8D9F-EDB65B95C0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EF7 Models</c:v>
                </c:pt>
                <c:pt idx="1">
                  <c:v>BE ViewModels</c:v>
                </c:pt>
                <c:pt idx="2">
                  <c:v>FE models (.ts, .js)</c:v>
                </c:pt>
                <c:pt idx="3">
                  <c:v>Repositories</c:v>
                </c:pt>
                <c:pt idx="4">
                  <c:v>Services</c:v>
                </c:pt>
                <c:pt idx="5">
                  <c:v>API Controllers</c:v>
                </c:pt>
                <c:pt idx="6">
                  <c:v>Unit tests</c:v>
                </c:pt>
                <c:pt idx="7">
                  <c:v>Integration tests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0.55000000000000004</c:v>
                </c:pt>
                <c:pt idx="1">
                  <c:v>0.05</c:v>
                </c:pt>
                <c:pt idx="2">
                  <c:v>0.5</c:v>
                </c:pt>
                <c:pt idx="3">
                  <c:v>1</c:v>
                </c:pt>
                <c:pt idx="4">
                  <c:v>0.6000000000000002</c:v>
                </c:pt>
                <c:pt idx="5">
                  <c:v>0.38750000000000007</c:v>
                </c:pt>
                <c:pt idx="6">
                  <c:v>0.57500000000000007</c:v>
                </c:pt>
                <c:pt idx="7">
                  <c:v>0.57500000000000007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E4-4EF0-8D9F-EDB65B95C0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EF7 Models</c:v>
                </c:pt>
                <c:pt idx="1">
                  <c:v>BE ViewModels</c:v>
                </c:pt>
                <c:pt idx="2">
                  <c:v>FE models (.ts, .js)</c:v>
                </c:pt>
                <c:pt idx="3">
                  <c:v>Repositories</c:v>
                </c:pt>
                <c:pt idx="4">
                  <c:v>Services</c:v>
                </c:pt>
                <c:pt idx="5">
                  <c:v>API Controllers</c:v>
                </c:pt>
                <c:pt idx="6">
                  <c:v>Unit tests</c:v>
                </c:pt>
                <c:pt idx="7">
                  <c:v>Integration tests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0.5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0.4</c:v>
                </c:pt>
                <c:pt idx="5">
                  <c:v>0.125</c:v>
                </c:pt>
                <c:pt idx="6">
                  <c:v>0.5</c:v>
                </c:pt>
                <c:pt idx="7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E4-4EF0-8D9F-EDB65B95C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164384"/>
        <c:axId val="-2134162208"/>
      </c:barChart>
      <c:catAx>
        <c:axId val="-21341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162208"/>
        <c:crosses val="autoZero"/>
        <c:auto val="1"/>
        <c:lblAlgn val="ctr"/>
        <c:lblOffset val="100"/>
        <c:noMultiLvlLbl val="0"/>
      </c:catAx>
      <c:valAx>
        <c:axId val="-21341622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16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613BC-C767-4E1F-BBFC-FD0262C8EFF6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Company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7AEAF-3B39-47F8-AB5F-F7BBEFA1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9493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DEF31-749E-4C6B-9336-D732DE905EAC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Company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3B26-09E3-42E1-8A49-7970CAD273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5228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F064FB-FA0B-4843-B210-6136162B4313}" type="datetime1">
              <a:rPr lang="en-US" smtClean="0"/>
              <a:pPr/>
              <a:t>4/22/2016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46187E-A64E-4ED0-8E67-6839D032C425}" type="datetime1">
              <a:rPr lang="en-US" smtClean="0"/>
              <a:pPr/>
              <a:t>4/22/2016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92B9A05-63B8-453B-849D-2831D515EF21}" type="datetime1">
              <a:rPr lang="en-US" smtClean="0"/>
              <a:pPr/>
              <a:t>4/22/2016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848861"/>
            <a:ext cx="6550025" cy="2959100"/>
          </a:xfrm>
        </p:spPr>
        <p:txBody>
          <a:bodyPr lIns="0" anchor="b">
            <a:noAutofit/>
          </a:bodyPr>
          <a:lstStyle>
            <a:lvl1pPr>
              <a:lnSpc>
                <a:spcPts val="5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Company 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982510" y="4993347"/>
            <a:ext cx="1066800" cy="187367"/>
          </a:xfrm>
        </p:spPr>
        <p:txBody>
          <a:bodyPr lIns="0"/>
          <a:lstStyle/>
          <a:p>
            <a:fld id="{5A4B2E83-DE34-439B-9278-AD08AC01FA8F}" type="datetime3">
              <a:rPr lang="en-US" smtClean="0"/>
              <a:pPr/>
              <a:t>22 April 2016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4" y="3824807"/>
            <a:ext cx="3531588" cy="32699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002506" y="3710507"/>
            <a:ext cx="57007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93765" y="4588786"/>
            <a:ext cx="6550025" cy="42374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Speaker’s name</a:t>
            </a:r>
          </a:p>
        </p:txBody>
      </p:sp>
    </p:spTree>
    <p:extLst>
      <p:ext uri="{BB962C8B-B14F-4D97-AF65-F5344CB8AC3E}">
        <p14:creationId xmlns:p14="http://schemas.microsoft.com/office/powerpoint/2010/main" val="842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3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651778"/>
            <a:ext cx="5181600" cy="4086645"/>
          </a:xfrm>
        </p:spPr>
        <p:txBody>
          <a:bodyPr/>
          <a:lstStyle>
            <a:lvl1pPr marL="0" indent="0">
              <a:buNone/>
              <a:defRPr sz="2800" b="1" baseline="0"/>
            </a:lvl1pPr>
            <a:lvl2pPr>
              <a:defRPr sz="1800"/>
            </a:lvl2pPr>
          </a:lstStyle>
          <a:p>
            <a:pPr lvl="0"/>
            <a:r>
              <a:rPr lang="en-US" dirty="0"/>
              <a:t>Arial, 28pt, Bold</a:t>
            </a:r>
          </a:p>
          <a:p>
            <a:pPr lvl="1"/>
            <a:r>
              <a:rPr lang="en-US" dirty="0"/>
              <a:t>Arial, 20pt, Regular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51778"/>
            <a:ext cx="5181600" cy="4086645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1800"/>
            </a:lvl2pPr>
          </a:lstStyle>
          <a:p>
            <a:pPr lvl="0"/>
            <a:r>
              <a:rPr lang="en-US" dirty="0"/>
              <a:t>Arial, 28pt, Bold</a:t>
            </a:r>
          </a:p>
          <a:p>
            <a:pPr lvl="1"/>
            <a:r>
              <a:rPr lang="en-US" dirty="0"/>
              <a:t>Arial, 20pt, Regular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Style (Arial, 36 pt - regular)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651778"/>
            <a:ext cx="5181600" cy="4086645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sz="2000"/>
            </a:lvl2pPr>
          </a:lstStyle>
          <a:p>
            <a:pPr lvl="0"/>
            <a:r>
              <a:rPr lang="en-US" dirty="0"/>
              <a:t>Arial, 28pt, Bold</a:t>
            </a:r>
          </a:p>
          <a:p>
            <a:pPr lvl="1"/>
            <a:r>
              <a:rPr lang="en-US" dirty="0"/>
              <a:t>Arial, 20pt, Regular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51778"/>
            <a:ext cx="5181600" cy="4086645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sz="2000"/>
            </a:lvl2pPr>
          </a:lstStyle>
          <a:p>
            <a:pPr lvl="0"/>
            <a:r>
              <a:rPr lang="en-US" dirty="0"/>
              <a:t>Arial, 28pt, Bold</a:t>
            </a:r>
          </a:p>
          <a:p>
            <a:pPr lvl="1"/>
            <a:r>
              <a:rPr lang="en-US" dirty="0"/>
              <a:t>Arial, 20pt, Regular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8869" y="1072342"/>
            <a:ext cx="9579727" cy="5794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(Arial, 16pt, Regular)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77758"/>
            <a:ext cx="3299234" cy="4351338"/>
          </a:xfrm>
        </p:spPr>
        <p:txBody>
          <a:bodyPr/>
          <a:lstStyle>
            <a:lvl1pPr marL="0" indent="0">
              <a:buNone/>
              <a:defRPr sz="2000" b="1"/>
            </a:lvl1pPr>
            <a:lvl2pPr>
              <a:defRPr sz="18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Arial, 20pt, Bold</a:t>
            </a:r>
          </a:p>
          <a:p>
            <a:pPr lvl="1"/>
            <a:r>
              <a:rPr lang="en-US" dirty="0"/>
              <a:t>Arial, 18pt,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458076" y="1381964"/>
            <a:ext cx="3299234" cy="4351338"/>
          </a:xfrm>
        </p:spPr>
        <p:txBody>
          <a:bodyPr/>
          <a:lstStyle>
            <a:lvl1pPr marL="0" indent="0">
              <a:buNone/>
              <a:defRPr sz="2000" b="1"/>
            </a:lvl1pPr>
            <a:lvl2pPr>
              <a:defRPr sz="18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Arial, 20pt, Bold</a:t>
            </a:r>
          </a:p>
          <a:p>
            <a:pPr lvl="1"/>
            <a:r>
              <a:rPr lang="en-US" dirty="0"/>
              <a:t>Arial, 18pt,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8077952" y="1389516"/>
            <a:ext cx="3299234" cy="4351338"/>
          </a:xfrm>
        </p:spPr>
        <p:txBody>
          <a:bodyPr/>
          <a:lstStyle>
            <a:lvl1pPr marL="0" indent="0">
              <a:buNone/>
              <a:defRPr sz="2000" b="1"/>
            </a:lvl1pPr>
            <a:lvl2pPr>
              <a:defRPr sz="18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Arial, 20pt, Bold</a:t>
            </a:r>
          </a:p>
          <a:p>
            <a:pPr lvl="1"/>
            <a:r>
              <a:rPr lang="en-US" dirty="0"/>
              <a:t>Arial, 18pt,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Style (Arial, 36 pt - regular)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15262"/>
            <a:ext cx="3299234" cy="3913833"/>
          </a:xfrm>
        </p:spPr>
        <p:txBody>
          <a:bodyPr/>
          <a:lstStyle>
            <a:lvl1pPr marL="0" indent="0">
              <a:buNone/>
              <a:defRPr sz="2000" b="1"/>
            </a:lvl1pPr>
            <a:lvl2pPr>
              <a:defRPr sz="18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Arial, 20pt, Bold</a:t>
            </a:r>
          </a:p>
          <a:p>
            <a:pPr lvl="1"/>
            <a:r>
              <a:rPr lang="en-US" dirty="0"/>
              <a:t>Arial, 18pt,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458076" y="1819468"/>
            <a:ext cx="3299234" cy="3913833"/>
          </a:xfrm>
        </p:spPr>
        <p:txBody>
          <a:bodyPr/>
          <a:lstStyle>
            <a:lvl1pPr marL="0" indent="0">
              <a:buNone/>
              <a:defRPr sz="2400" b="1"/>
            </a:lvl1pPr>
            <a:lvl2pPr>
              <a:defRPr sz="18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Arial, 20pt, Bold</a:t>
            </a:r>
          </a:p>
          <a:p>
            <a:pPr lvl="1"/>
            <a:r>
              <a:rPr lang="en-US" dirty="0"/>
              <a:t>Arial, 18pt,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8077952" y="1827020"/>
            <a:ext cx="3299234" cy="3913833"/>
          </a:xfrm>
        </p:spPr>
        <p:txBody>
          <a:bodyPr/>
          <a:lstStyle>
            <a:lvl1pPr marL="0" indent="0">
              <a:buNone/>
              <a:defRPr sz="2400" b="1"/>
            </a:lvl1pPr>
            <a:lvl2pPr>
              <a:defRPr sz="18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Arial, 20pt, Bold</a:t>
            </a:r>
          </a:p>
          <a:p>
            <a:pPr lvl="1"/>
            <a:r>
              <a:rPr lang="en-US" dirty="0"/>
              <a:t>Arial, 18pt,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8869" y="979032"/>
            <a:ext cx="9599182" cy="5794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(Arial, 16pt, Regular)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0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8869" y="979031"/>
            <a:ext cx="10515600" cy="88815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(Arial, 16pt, Regular)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61954" y="1990585"/>
            <a:ext cx="2496882" cy="3735172"/>
          </a:xfrm>
        </p:spPr>
        <p:txBody>
          <a:bodyPr/>
          <a:lstStyle>
            <a:lvl1pPr marL="0" indent="0">
              <a:buNone/>
              <a:defRPr sz="1800" b="1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Arial, 18pt, Bold</a:t>
            </a:r>
          </a:p>
          <a:p>
            <a:pPr lvl="1"/>
            <a:r>
              <a:rPr lang="en-US" dirty="0"/>
              <a:t>Arial, 14pt,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3537251" y="1998133"/>
            <a:ext cx="2496882" cy="3735172"/>
          </a:xfrm>
        </p:spPr>
        <p:txBody>
          <a:bodyPr/>
          <a:lstStyle>
            <a:lvl1pPr marL="0" indent="0">
              <a:buNone/>
              <a:defRPr sz="1800" b="1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Arial, 18pt, Bold</a:t>
            </a:r>
          </a:p>
          <a:p>
            <a:pPr lvl="1"/>
            <a:r>
              <a:rPr lang="en-US" dirty="0"/>
              <a:t>Arial, 14pt,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212548" y="2005681"/>
            <a:ext cx="2496882" cy="3735172"/>
          </a:xfrm>
        </p:spPr>
        <p:txBody>
          <a:bodyPr/>
          <a:lstStyle>
            <a:lvl1pPr marL="0" indent="0">
              <a:buNone/>
              <a:defRPr sz="1800" b="1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Arial, 18pt, Bold</a:t>
            </a:r>
          </a:p>
          <a:p>
            <a:pPr lvl="1"/>
            <a:r>
              <a:rPr lang="en-US" dirty="0"/>
              <a:t>Arial, 14pt,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887844" y="2013232"/>
            <a:ext cx="2496882" cy="3735172"/>
          </a:xfrm>
        </p:spPr>
        <p:txBody>
          <a:bodyPr/>
          <a:lstStyle>
            <a:lvl1pPr marL="0" indent="0">
              <a:buNone/>
              <a:defRPr sz="1800" b="1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Arial, 18pt, Bold</a:t>
            </a:r>
          </a:p>
          <a:p>
            <a:pPr lvl="1"/>
            <a:r>
              <a:rPr lang="en-US" dirty="0"/>
              <a:t>Arial, 14pt,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61954" y="1370210"/>
            <a:ext cx="2496882" cy="4355547"/>
          </a:xfrm>
        </p:spPr>
        <p:txBody>
          <a:bodyPr/>
          <a:lstStyle>
            <a:lvl1pPr marL="0" indent="0">
              <a:buNone/>
              <a:defRPr sz="1800" b="1" baseline="0"/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 dirty="0"/>
              <a:t>Arial, 18pt, Bold</a:t>
            </a:r>
          </a:p>
          <a:p>
            <a:pPr lvl="1"/>
            <a:r>
              <a:rPr lang="en-US" dirty="0"/>
              <a:t>Arial, 14pt,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3537251" y="1370210"/>
            <a:ext cx="2496882" cy="4363095"/>
          </a:xfrm>
        </p:spPr>
        <p:txBody>
          <a:bodyPr/>
          <a:lstStyle>
            <a:lvl1pPr marL="0" indent="0">
              <a:buNone/>
              <a:defRPr sz="1800" b="1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Arial, 18pt, Bold</a:t>
            </a:r>
          </a:p>
          <a:p>
            <a:pPr lvl="1"/>
            <a:r>
              <a:rPr lang="en-US" dirty="0"/>
              <a:t>Arial, 14pt,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212548" y="1377758"/>
            <a:ext cx="2496882" cy="4363095"/>
          </a:xfrm>
        </p:spPr>
        <p:txBody>
          <a:bodyPr/>
          <a:lstStyle>
            <a:lvl1pPr marL="0" indent="0">
              <a:buNone/>
              <a:defRPr sz="1800" b="1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Arial, 18pt, Bold</a:t>
            </a:r>
          </a:p>
          <a:p>
            <a:pPr lvl="1"/>
            <a:r>
              <a:rPr lang="en-US" dirty="0"/>
              <a:t>Arial, 14pt,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887844" y="1385309"/>
            <a:ext cx="2496882" cy="4363095"/>
          </a:xfrm>
        </p:spPr>
        <p:txBody>
          <a:bodyPr/>
          <a:lstStyle>
            <a:lvl1pPr marL="0" indent="0">
              <a:buNone/>
              <a:defRPr sz="1800" b="1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Arial, 18pt, Bold</a:t>
            </a:r>
          </a:p>
          <a:p>
            <a:pPr lvl="1"/>
            <a:r>
              <a:rPr lang="en-US" dirty="0"/>
              <a:t>Arial, 14pt, Regular</a:t>
            </a:r>
          </a:p>
          <a:p>
            <a:pPr lvl="2"/>
            <a:r>
              <a:rPr lang="en-US" dirty="0"/>
              <a:t>Arial, 14pt, Regular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(Advantages &amp; Sco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30" y="4199399"/>
            <a:ext cx="12190069" cy="2040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930" y="2285568"/>
            <a:ext cx="12192000" cy="1928092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1698" y="2402796"/>
            <a:ext cx="8033690" cy="1699189"/>
          </a:xfrm>
        </p:spPr>
        <p:txBody>
          <a:bodyPr anchor="ctr">
            <a:normAutofit/>
          </a:bodyPr>
          <a:lstStyle>
            <a:lvl1pPr marL="0" indent="0">
              <a:buNone/>
              <a:defRPr sz="1400" baseline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bg-BG" dirty="0"/>
              <a:t>(</a:t>
            </a:r>
            <a:r>
              <a:rPr lang="en-US" dirty="0"/>
              <a:t>Arial, 14pt, Regular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138" y="1030917"/>
            <a:ext cx="10509250" cy="1254651"/>
          </a:xfrm>
        </p:spPr>
        <p:txBody>
          <a:bodyPr/>
          <a:lstStyle>
            <a:lvl1pPr marL="0" indent="0">
              <a:buNone/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 (Arial, 16pt, Regular)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0" y="2412293"/>
            <a:ext cx="3314700" cy="1657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0" y="4245577"/>
            <a:ext cx="3314700" cy="1657350"/>
          </a:xfrm>
          <a:prstGeom prst="rect">
            <a:avLst/>
          </a:prstGeom>
        </p:spPr>
      </p:pic>
      <p:sp>
        <p:nvSpPr>
          <p:cNvPr id="1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14684" y="4330887"/>
            <a:ext cx="8033690" cy="17175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</a:t>
            </a:r>
            <a:r>
              <a:rPr lang="bg-BG" dirty="0"/>
              <a:t>(</a:t>
            </a:r>
            <a:r>
              <a:rPr lang="en-US" dirty="0"/>
              <a:t>Arial, 14pt, Regular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adva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46138" y="1127863"/>
            <a:ext cx="10509250" cy="1157705"/>
          </a:xfrm>
        </p:spPr>
        <p:txBody>
          <a:bodyPr/>
          <a:lstStyle>
            <a:lvl1pPr marL="0" indent="0">
              <a:buNone/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 (Arial, 16pt, Regular)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46138" y="2294487"/>
            <a:ext cx="3296654" cy="19613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</a:t>
            </a:r>
            <a:r>
              <a:rPr lang="bg-BG" dirty="0"/>
              <a:t>(</a:t>
            </a:r>
            <a:r>
              <a:rPr lang="en-US" dirty="0"/>
              <a:t>Arial, 14pt, Regular</a:t>
            </a:r>
            <a:r>
              <a:rPr lang="bg-BG" dirty="0"/>
              <a:t>)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452436" y="2294487"/>
            <a:ext cx="3296654" cy="19613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</a:t>
            </a:r>
            <a:r>
              <a:rPr lang="bg-BG" dirty="0"/>
              <a:t>(</a:t>
            </a:r>
            <a:r>
              <a:rPr lang="en-US" dirty="0"/>
              <a:t>Arial, 14pt, Regular</a:t>
            </a:r>
            <a:r>
              <a:rPr lang="bg-BG" dirty="0"/>
              <a:t>)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8058734" y="2294487"/>
            <a:ext cx="3296654" cy="19613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</a:t>
            </a:r>
            <a:r>
              <a:rPr lang="bg-BG" dirty="0"/>
              <a:t>(</a:t>
            </a:r>
            <a:r>
              <a:rPr lang="en-US" dirty="0"/>
              <a:t>Arial, 14pt, Regular</a:t>
            </a:r>
            <a:r>
              <a:rPr lang="bg-BG" dirty="0"/>
              <a:t>)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4299220"/>
            <a:ext cx="12192000" cy="1928092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1698" y="4401930"/>
            <a:ext cx="8033690" cy="1699189"/>
          </a:xfrm>
        </p:spPr>
        <p:txBody>
          <a:bodyPr anchor="ctr">
            <a:normAutofit/>
          </a:bodyPr>
          <a:lstStyle>
            <a:lvl1pPr marL="0" indent="0">
              <a:buNone/>
              <a:defRPr sz="1400" baseline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bg-BG" dirty="0"/>
              <a:t>(</a:t>
            </a:r>
            <a:r>
              <a:rPr lang="en-US" dirty="0"/>
              <a:t>Arial, 14pt, Regular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0" y="4360625"/>
            <a:ext cx="3314700" cy="165735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Ben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17429" y="1804879"/>
            <a:ext cx="3385456" cy="44217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9" y="1842745"/>
            <a:ext cx="7794172" cy="4144398"/>
          </a:xfrm>
        </p:spPr>
        <p:txBody>
          <a:bodyPr/>
          <a:lstStyle>
            <a:lvl1pPr marL="0" indent="0">
              <a:buNone/>
              <a:defRPr sz="2800" b="1" baseline="0"/>
            </a:lvl1pPr>
            <a:lvl2pPr>
              <a:defRPr sz="1800"/>
            </a:lvl2pPr>
          </a:lstStyle>
          <a:p>
            <a:pPr lvl="0"/>
            <a:r>
              <a:rPr lang="en-US" dirty="0"/>
              <a:t>Arial, 28pt, Bold</a:t>
            </a:r>
          </a:p>
          <a:p>
            <a:pPr lvl="1"/>
            <a:r>
              <a:rPr lang="en-US" dirty="0"/>
              <a:t>Arial, 20pt, Regular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Style (Arial, 36 pt - regular)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pic>
        <p:nvPicPr>
          <p:cNvPr id="14" name="Picture Placeholder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85" y="1949630"/>
            <a:ext cx="1555577" cy="119381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942183" y="3288195"/>
            <a:ext cx="2443917" cy="2713275"/>
          </a:xfrm>
        </p:spPr>
        <p:txBody>
          <a:bodyPr anchor="t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 dirty="0"/>
              <a:t>Arial, 16pt, Regular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8869" y="1072342"/>
            <a:ext cx="10557230" cy="732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(Arial, 16pt, Regular)</a:t>
            </a:r>
          </a:p>
        </p:txBody>
      </p:sp>
    </p:spTree>
    <p:extLst>
      <p:ext uri="{BB962C8B-B14F-4D97-AF65-F5344CB8AC3E}">
        <p14:creationId xmlns:p14="http://schemas.microsoft.com/office/powerpoint/2010/main" val="4295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48003" y="-4811"/>
            <a:ext cx="7266384" cy="6879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3233" y="2407298"/>
            <a:ext cx="4441371" cy="1978089"/>
          </a:xfrm>
        </p:spPr>
        <p:txBody>
          <a:bodyPr>
            <a:no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baseline="0" dirty="0"/>
              <a:t>Arial, 54pt, regular, uppercase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6137" y="494523"/>
            <a:ext cx="5837273" cy="5728478"/>
          </a:xfrm>
        </p:spPr>
        <p:txBody>
          <a:bodyPr/>
          <a:lstStyle>
            <a:lvl1pPr marL="571500" indent="-571500">
              <a:buFont typeface="+mj-lt"/>
              <a:buAutoNum type="romanUcPeriod"/>
              <a:defRPr sz="2800" baseline="0">
                <a:solidFill>
                  <a:schemeClr val="bg2">
                    <a:lumMod val="10000"/>
                  </a:schemeClr>
                </a:solidFill>
              </a:defRPr>
            </a:lvl1pPr>
            <a:lvl2pPr marL="914400" indent="-457200"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573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1145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Arial, 28pt, regular</a:t>
            </a:r>
          </a:p>
          <a:p>
            <a:pPr lvl="1"/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Arial, 18pt, regular</a:t>
            </a:r>
          </a:p>
        </p:txBody>
      </p:sp>
    </p:spTree>
    <p:extLst>
      <p:ext uri="{BB962C8B-B14F-4D97-AF65-F5344CB8AC3E}">
        <p14:creationId xmlns:p14="http://schemas.microsoft.com/office/powerpoint/2010/main" val="38916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389516"/>
            <a:ext cx="6172200" cy="4471534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Arial, 32pt, Regular</a:t>
            </a:r>
          </a:p>
          <a:p>
            <a:pPr lvl="1"/>
            <a:r>
              <a:rPr lang="en-US" dirty="0"/>
              <a:t>Arial 24pt, Regular</a:t>
            </a:r>
          </a:p>
          <a:p>
            <a:pPr lvl="2"/>
            <a:r>
              <a:rPr lang="en-US" dirty="0"/>
              <a:t>Arial, 20pt, Regular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89516"/>
            <a:ext cx="3932237" cy="4479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Arial, 16pt, Regular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lank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89516"/>
            <a:ext cx="3932237" cy="4479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Arial, 16pt, Regular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Arial, 16pt, Regular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Section with  4 Rows IMAGE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2602586"/>
            <a:ext cx="4002411" cy="13442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Arial, 32pt, regular, uppercase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1" y="6417561"/>
            <a:ext cx="2443916" cy="22484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3928050"/>
            <a:ext cx="3975100" cy="644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 - Arial, 16pt, regular</a:t>
            </a:r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4287446" y="620492"/>
            <a:ext cx="1538936" cy="153955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6018245" y="895049"/>
            <a:ext cx="5635692" cy="94365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967080" y="2737581"/>
            <a:ext cx="4808706" cy="943650"/>
          </a:xfrm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943848" y="4692068"/>
            <a:ext cx="3881359" cy="943650"/>
          </a:xfrm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21" hasCustomPrompt="1"/>
          </p:nvPr>
        </p:nvSpPr>
        <p:spPr>
          <a:xfrm>
            <a:off x="5215464" y="2498730"/>
            <a:ext cx="1538936" cy="153955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22" hasCustomPrompt="1"/>
          </p:nvPr>
        </p:nvSpPr>
        <p:spPr>
          <a:xfrm>
            <a:off x="6171470" y="4488923"/>
            <a:ext cx="1538936" cy="153955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1046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Section with  4 Rows_smaller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2602586"/>
            <a:ext cx="4002411" cy="13442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ARIAL, 32PT, REGULAR, UPPERCASE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1" y="6417561"/>
            <a:ext cx="2443916" cy="22484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3928050"/>
            <a:ext cx="3975100" cy="644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 - Arial, 16pt, regular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4357398" y="690471"/>
            <a:ext cx="1399033" cy="13995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6018245" y="895049"/>
            <a:ext cx="5635692" cy="94365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967080" y="2737581"/>
            <a:ext cx="4808706" cy="94365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943848" y="4692068"/>
            <a:ext cx="3881359" cy="943650"/>
          </a:xfr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21" hasCustomPrompt="1"/>
          </p:nvPr>
        </p:nvSpPr>
        <p:spPr>
          <a:xfrm>
            <a:off x="5285416" y="2568709"/>
            <a:ext cx="1399033" cy="13995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0" name="Picture Placeholder 15"/>
          <p:cNvSpPr>
            <a:spLocks noGrp="1"/>
          </p:cNvSpPr>
          <p:nvPr>
            <p:ph type="pic" sz="quarter" idx="22" hasCustomPrompt="1"/>
          </p:nvPr>
        </p:nvSpPr>
        <p:spPr>
          <a:xfrm>
            <a:off x="6241422" y="4558902"/>
            <a:ext cx="1399033" cy="13995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62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Section Main Image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1" y="6417561"/>
            <a:ext cx="2443916" cy="2248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2602586"/>
            <a:ext cx="4002411" cy="13442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ARIAL, 32PT, REGULAR, UPPERCASE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3928050"/>
            <a:ext cx="3975100" cy="644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 - Arial, 16pt, regular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6699380" y="6356350"/>
            <a:ext cx="4889238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0515140" y="360688"/>
            <a:ext cx="842962" cy="8429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Section Why Bulpros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1" y="6417561"/>
            <a:ext cx="2443916" cy="2248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2602586"/>
            <a:ext cx="4002411" cy="13442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ARIAL, 32PT, REGULAR, UPPERCASE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3928050"/>
            <a:ext cx="3975100" cy="644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 - Arial, 16pt, regular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6699380" y="6356350"/>
            <a:ext cx="4889238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0515140" y="360688"/>
            <a:ext cx="842962" cy="8429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Section Services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1" y="6417561"/>
            <a:ext cx="2443916" cy="2248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2602586"/>
            <a:ext cx="4002411" cy="13442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ARIAL, 32PT, REGULAR, UPPERCASE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3928050"/>
            <a:ext cx="3975100" cy="644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 - Arial, 16pt, regular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6699380" y="6356350"/>
            <a:ext cx="4889238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0515140" y="360688"/>
            <a:ext cx="842962" cy="8429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1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IMAGE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138" y="2370138"/>
            <a:ext cx="6484937" cy="2014537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5400" cap="all" baseline="0">
                <a:solidFill>
                  <a:schemeClr val="bg1"/>
                </a:solidFill>
              </a:defRPr>
            </a:lvl1pPr>
            <a:lvl2pPr>
              <a:defRPr sz="7200"/>
            </a:lvl2pPr>
            <a:lvl3pPr>
              <a:defRPr sz="6600"/>
            </a:lvl3pPr>
            <a:lvl4pPr>
              <a:defRPr sz="6000"/>
            </a:lvl4pPr>
            <a:lvl5pPr>
              <a:defRPr sz="5400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ARIAL, 54PT, REGULAR,</a:t>
            </a:r>
            <a:br>
              <a:rPr lang="en-US" dirty="0"/>
            </a:br>
            <a:r>
              <a:rPr lang="en-US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6788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Section Solutions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1" y="6417561"/>
            <a:ext cx="2443916" cy="2248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2602586"/>
            <a:ext cx="4002411" cy="134425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Arial, 32pt, regular, uppercase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3928050"/>
            <a:ext cx="3975100" cy="644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Description - Arial, 16pt, regular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6699380" y="6356350"/>
            <a:ext cx="4889238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0515140" y="360688"/>
            <a:ext cx="842962" cy="8429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1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Dev_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941651" y="-9728"/>
            <a:ext cx="7250349" cy="6867728"/>
          </a:xfrm>
          <a:custGeom>
            <a:avLst/>
            <a:gdLst>
              <a:gd name="connsiteX0" fmla="*/ 0 w 7250349"/>
              <a:gd name="connsiteY0" fmla="*/ 0 h 6858000"/>
              <a:gd name="connsiteX1" fmla="*/ 7250349 w 7250349"/>
              <a:gd name="connsiteY1" fmla="*/ 0 h 6858000"/>
              <a:gd name="connsiteX2" fmla="*/ 7250349 w 7250349"/>
              <a:gd name="connsiteY2" fmla="*/ 6858000 h 6858000"/>
              <a:gd name="connsiteX3" fmla="*/ 0 w 7250349"/>
              <a:gd name="connsiteY3" fmla="*/ 6858000 h 6858000"/>
              <a:gd name="connsiteX4" fmla="*/ 0 w 7250349"/>
              <a:gd name="connsiteY4" fmla="*/ 0 h 6858000"/>
              <a:gd name="connsiteX0" fmla="*/ 2733472 w 7250349"/>
              <a:gd name="connsiteY0" fmla="*/ 992221 h 6858000"/>
              <a:gd name="connsiteX1" fmla="*/ 7250349 w 7250349"/>
              <a:gd name="connsiteY1" fmla="*/ 0 h 6858000"/>
              <a:gd name="connsiteX2" fmla="*/ 7250349 w 7250349"/>
              <a:gd name="connsiteY2" fmla="*/ 6858000 h 6858000"/>
              <a:gd name="connsiteX3" fmla="*/ 0 w 7250349"/>
              <a:gd name="connsiteY3" fmla="*/ 6858000 h 6858000"/>
              <a:gd name="connsiteX4" fmla="*/ 2733472 w 7250349"/>
              <a:gd name="connsiteY4" fmla="*/ 992221 h 6858000"/>
              <a:gd name="connsiteX0" fmla="*/ 3326860 w 7250349"/>
              <a:gd name="connsiteY0" fmla="*/ 0 h 6867728"/>
              <a:gd name="connsiteX1" fmla="*/ 7250349 w 7250349"/>
              <a:gd name="connsiteY1" fmla="*/ 9728 h 6867728"/>
              <a:gd name="connsiteX2" fmla="*/ 7250349 w 7250349"/>
              <a:gd name="connsiteY2" fmla="*/ 6867728 h 6867728"/>
              <a:gd name="connsiteX3" fmla="*/ 0 w 7250349"/>
              <a:gd name="connsiteY3" fmla="*/ 6867728 h 6867728"/>
              <a:gd name="connsiteX4" fmla="*/ 3326860 w 7250349"/>
              <a:gd name="connsiteY4" fmla="*/ 0 h 686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0349" h="6867728">
                <a:moveTo>
                  <a:pt x="3326860" y="0"/>
                </a:moveTo>
                <a:lnTo>
                  <a:pt x="7250349" y="9728"/>
                </a:lnTo>
                <a:lnTo>
                  <a:pt x="7250349" y="6867728"/>
                </a:lnTo>
                <a:lnTo>
                  <a:pt x="0" y="6867728"/>
                </a:lnTo>
                <a:lnTo>
                  <a:pt x="33268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1347" y="2407298"/>
            <a:ext cx="4833258" cy="1978089"/>
          </a:xfrm>
        </p:spPr>
        <p:txBody>
          <a:bodyPr>
            <a:noAutofit/>
          </a:bodyPr>
          <a:lstStyle>
            <a:lvl1pPr algn="r">
              <a:defRPr sz="3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  <a:br>
              <a:rPr lang="en-US" dirty="0"/>
            </a:br>
            <a:r>
              <a:rPr lang="en-US" baseline="0" dirty="0"/>
              <a:t>Arial, </a:t>
            </a:r>
            <a:r>
              <a:rPr lang="bg-BG" baseline="0" dirty="0"/>
              <a:t>38</a:t>
            </a:r>
            <a:r>
              <a:rPr lang="en-US" baseline="0" dirty="0" err="1"/>
              <a:t>pt</a:t>
            </a:r>
            <a:r>
              <a:rPr lang="en-US" baseline="0" dirty="0"/>
              <a:t>, regular, uppercase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6363" y="6356350"/>
            <a:ext cx="38655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846361" y="1216025"/>
            <a:ext cx="5657076" cy="442595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Arial, 24pt, Regular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0427602" y="802774"/>
            <a:ext cx="1246187" cy="1244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3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structure_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941651" y="-9728"/>
            <a:ext cx="7250349" cy="6867728"/>
          </a:xfrm>
          <a:custGeom>
            <a:avLst/>
            <a:gdLst>
              <a:gd name="connsiteX0" fmla="*/ 0 w 7250349"/>
              <a:gd name="connsiteY0" fmla="*/ 0 h 6858000"/>
              <a:gd name="connsiteX1" fmla="*/ 7250349 w 7250349"/>
              <a:gd name="connsiteY1" fmla="*/ 0 h 6858000"/>
              <a:gd name="connsiteX2" fmla="*/ 7250349 w 7250349"/>
              <a:gd name="connsiteY2" fmla="*/ 6858000 h 6858000"/>
              <a:gd name="connsiteX3" fmla="*/ 0 w 7250349"/>
              <a:gd name="connsiteY3" fmla="*/ 6858000 h 6858000"/>
              <a:gd name="connsiteX4" fmla="*/ 0 w 7250349"/>
              <a:gd name="connsiteY4" fmla="*/ 0 h 6858000"/>
              <a:gd name="connsiteX0" fmla="*/ 2733472 w 7250349"/>
              <a:gd name="connsiteY0" fmla="*/ 992221 h 6858000"/>
              <a:gd name="connsiteX1" fmla="*/ 7250349 w 7250349"/>
              <a:gd name="connsiteY1" fmla="*/ 0 h 6858000"/>
              <a:gd name="connsiteX2" fmla="*/ 7250349 w 7250349"/>
              <a:gd name="connsiteY2" fmla="*/ 6858000 h 6858000"/>
              <a:gd name="connsiteX3" fmla="*/ 0 w 7250349"/>
              <a:gd name="connsiteY3" fmla="*/ 6858000 h 6858000"/>
              <a:gd name="connsiteX4" fmla="*/ 2733472 w 7250349"/>
              <a:gd name="connsiteY4" fmla="*/ 992221 h 6858000"/>
              <a:gd name="connsiteX0" fmla="*/ 3326860 w 7250349"/>
              <a:gd name="connsiteY0" fmla="*/ 0 h 6867728"/>
              <a:gd name="connsiteX1" fmla="*/ 7250349 w 7250349"/>
              <a:gd name="connsiteY1" fmla="*/ 9728 h 6867728"/>
              <a:gd name="connsiteX2" fmla="*/ 7250349 w 7250349"/>
              <a:gd name="connsiteY2" fmla="*/ 6867728 h 6867728"/>
              <a:gd name="connsiteX3" fmla="*/ 0 w 7250349"/>
              <a:gd name="connsiteY3" fmla="*/ 6867728 h 6867728"/>
              <a:gd name="connsiteX4" fmla="*/ 3326860 w 7250349"/>
              <a:gd name="connsiteY4" fmla="*/ 0 h 686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0349" h="6867728">
                <a:moveTo>
                  <a:pt x="3326860" y="0"/>
                </a:moveTo>
                <a:lnTo>
                  <a:pt x="7250349" y="9728"/>
                </a:lnTo>
                <a:lnTo>
                  <a:pt x="7250349" y="6867728"/>
                </a:lnTo>
                <a:lnTo>
                  <a:pt x="0" y="6867728"/>
                </a:lnTo>
                <a:lnTo>
                  <a:pt x="33268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1347" y="2407298"/>
            <a:ext cx="4833258" cy="1978089"/>
          </a:xfrm>
        </p:spPr>
        <p:txBody>
          <a:bodyPr>
            <a:noAutofit/>
          </a:bodyPr>
          <a:lstStyle>
            <a:lvl1pPr algn="r">
              <a:defRPr sz="3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  <a:br>
              <a:rPr lang="en-US" dirty="0"/>
            </a:br>
            <a:r>
              <a:rPr lang="en-US" baseline="0" dirty="0"/>
              <a:t>Arial, </a:t>
            </a:r>
            <a:r>
              <a:rPr lang="bg-BG" baseline="0" dirty="0"/>
              <a:t>38</a:t>
            </a:r>
            <a:r>
              <a:rPr lang="en-US" baseline="0" dirty="0" err="1"/>
              <a:t>pt</a:t>
            </a:r>
            <a:r>
              <a:rPr lang="en-US" baseline="0" dirty="0"/>
              <a:t>, regular, uppercase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6363" y="6356350"/>
            <a:ext cx="38655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846360" y="1216025"/>
            <a:ext cx="5703730" cy="442595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Arial, 24pt, Regular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0427602" y="802774"/>
            <a:ext cx="1246187" cy="1244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O_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941651" y="-9728"/>
            <a:ext cx="7250349" cy="6867728"/>
          </a:xfrm>
          <a:custGeom>
            <a:avLst/>
            <a:gdLst>
              <a:gd name="connsiteX0" fmla="*/ 0 w 7250349"/>
              <a:gd name="connsiteY0" fmla="*/ 0 h 6858000"/>
              <a:gd name="connsiteX1" fmla="*/ 7250349 w 7250349"/>
              <a:gd name="connsiteY1" fmla="*/ 0 h 6858000"/>
              <a:gd name="connsiteX2" fmla="*/ 7250349 w 7250349"/>
              <a:gd name="connsiteY2" fmla="*/ 6858000 h 6858000"/>
              <a:gd name="connsiteX3" fmla="*/ 0 w 7250349"/>
              <a:gd name="connsiteY3" fmla="*/ 6858000 h 6858000"/>
              <a:gd name="connsiteX4" fmla="*/ 0 w 7250349"/>
              <a:gd name="connsiteY4" fmla="*/ 0 h 6858000"/>
              <a:gd name="connsiteX0" fmla="*/ 2733472 w 7250349"/>
              <a:gd name="connsiteY0" fmla="*/ 992221 h 6858000"/>
              <a:gd name="connsiteX1" fmla="*/ 7250349 w 7250349"/>
              <a:gd name="connsiteY1" fmla="*/ 0 h 6858000"/>
              <a:gd name="connsiteX2" fmla="*/ 7250349 w 7250349"/>
              <a:gd name="connsiteY2" fmla="*/ 6858000 h 6858000"/>
              <a:gd name="connsiteX3" fmla="*/ 0 w 7250349"/>
              <a:gd name="connsiteY3" fmla="*/ 6858000 h 6858000"/>
              <a:gd name="connsiteX4" fmla="*/ 2733472 w 7250349"/>
              <a:gd name="connsiteY4" fmla="*/ 992221 h 6858000"/>
              <a:gd name="connsiteX0" fmla="*/ 3326860 w 7250349"/>
              <a:gd name="connsiteY0" fmla="*/ 0 h 6867728"/>
              <a:gd name="connsiteX1" fmla="*/ 7250349 w 7250349"/>
              <a:gd name="connsiteY1" fmla="*/ 9728 h 6867728"/>
              <a:gd name="connsiteX2" fmla="*/ 7250349 w 7250349"/>
              <a:gd name="connsiteY2" fmla="*/ 6867728 h 6867728"/>
              <a:gd name="connsiteX3" fmla="*/ 0 w 7250349"/>
              <a:gd name="connsiteY3" fmla="*/ 6867728 h 6867728"/>
              <a:gd name="connsiteX4" fmla="*/ 3326860 w 7250349"/>
              <a:gd name="connsiteY4" fmla="*/ 0 h 686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0349" h="6867728">
                <a:moveTo>
                  <a:pt x="3326860" y="0"/>
                </a:moveTo>
                <a:lnTo>
                  <a:pt x="7250349" y="9728"/>
                </a:lnTo>
                <a:lnTo>
                  <a:pt x="7250349" y="6867728"/>
                </a:lnTo>
                <a:lnTo>
                  <a:pt x="0" y="6867728"/>
                </a:lnTo>
                <a:lnTo>
                  <a:pt x="33268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1347" y="2407298"/>
            <a:ext cx="4833258" cy="1978089"/>
          </a:xfrm>
        </p:spPr>
        <p:txBody>
          <a:bodyPr>
            <a:noAutofit/>
          </a:bodyPr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  <a:br>
              <a:rPr lang="en-US" dirty="0"/>
            </a:br>
            <a:r>
              <a:rPr lang="en-US" baseline="0" dirty="0"/>
              <a:t>ARIAL, </a:t>
            </a:r>
            <a:r>
              <a:rPr lang="bg-BG" baseline="0" dirty="0"/>
              <a:t>38</a:t>
            </a:r>
            <a:r>
              <a:rPr lang="en-US" baseline="0" dirty="0"/>
              <a:t>PT, REGULAR, UPPERCASE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6363" y="6356350"/>
            <a:ext cx="38655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846360" y="1216025"/>
            <a:ext cx="5610423" cy="442595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Arial, 24pt, Regular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0427602" y="802774"/>
            <a:ext cx="1246187" cy="1244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5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48003" y="-4811"/>
            <a:ext cx="7266384" cy="6879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7249" y="2407298"/>
            <a:ext cx="4497355" cy="1978089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CONTACTS</a:t>
            </a:r>
            <a:br>
              <a:rPr lang="en-US" dirty="0"/>
            </a:br>
            <a:r>
              <a:rPr lang="en-US" baseline="0" dirty="0"/>
              <a:t>ARIAL, 54PT, REGULAR, UPPERCASE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401213"/>
            <a:ext cx="4945225" cy="569167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400" b="1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Clr>
                <a:schemeClr val="tx1"/>
              </a:buClr>
              <a:buFont typeface="+mj-lt"/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573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1145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Arial, 14pt, Bold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4" y="438537"/>
            <a:ext cx="495300" cy="495300"/>
          </a:xfrm>
          <a:prstGeom prst="rect">
            <a:avLst/>
          </a:prstGeom>
        </p:spPr>
      </p:pic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300458" y="1091820"/>
            <a:ext cx="4951450" cy="1184849"/>
          </a:xfrm>
        </p:spPr>
        <p:txBody>
          <a:bodyPr anchor="t">
            <a:normAutofit/>
          </a:bodyPr>
          <a:lstStyle>
            <a:lvl1pPr marL="0" indent="0">
              <a:buFont typeface="+mj-lt"/>
              <a:buNone/>
              <a:defRPr sz="14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Clr>
                <a:schemeClr val="tx1"/>
              </a:buClr>
              <a:buFont typeface="+mj-lt"/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573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1145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Arial, 14pt, Regular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90730" y="2466389"/>
            <a:ext cx="4945225" cy="569167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400" b="1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Clr>
                <a:schemeClr val="tx1"/>
              </a:buClr>
              <a:buFont typeface="+mj-lt"/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573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1145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Arial, 14pt, Bold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9" y="2503713"/>
            <a:ext cx="495300" cy="495300"/>
          </a:xfrm>
          <a:prstGeom prst="rect">
            <a:avLst/>
          </a:prstGeom>
        </p:spPr>
      </p:pic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284505" y="3156996"/>
            <a:ext cx="4951450" cy="1184849"/>
          </a:xfrm>
        </p:spPr>
        <p:txBody>
          <a:bodyPr anchor="t">
            <a:normAutofit/>
          </a:bodyPr>
          <a:lstStyle>
            <a:lvl1pPr marL="0" indent="0">
              <a:buFont typeface="+mj-lt"/>
              <a:buNone/>
              <a:defRPr sz="14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Clr>
                <a:schemeClr val="tx1"/>
              </a:buClr>
              <a:buFont typeface="+mj-lt"/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573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1145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Arial, 14pt, Regular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293839" y="4540893"/>
            <a:ext cx="4360512" cy="569167"/>
          </a:xfrm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600" b="1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Clr>
                <a:schemeClr val="tx1"/>
              </a:buClr>
              <a:buFont typeface="+mj-lt"/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573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1145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Arial, 14pt, Bold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7" y="4578217"/>
            <a:ext cx="495300" cy="4953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300457" y="5231500"/>
            <a:ext cx="3657273" cy="1184849"/>
          </a:xfrm>
        </p:spPr>
        <p:txBody>
          <a:bodyPr anchor="t">
            <a:normAutofit/>
          </a:bodyPr>
          <a:lstStyle>
            <a:lvl1pPr marL="0" indent="0">
              <a:buFont typeface="+mj-lt"/>
              <a:buNone/>
              <a:defRPr sz="14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Clr>
                <a:schemeClr val="tx1"/>
              </a:buClr>
              <a:buFont typeface="+mj-lt"/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573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1145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Arial, 14pt, Regular</a:t>
            </a:r>
          </a:p>
        </p:txBody>
      </p:sp>
    </p:spTree>
    <p:extLst>
      <p:ext uri="{BB962C8B-B14F-4D97-AF65-F5344CB8AC3E}">
        <p14:creationId xmlns:p14="http://schemas.microsoft.com/office/powerpoint/2010/main" val="4333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IMAGE why bulpros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138" y="2370138"/>
            <a:ext cx="6484937" cy="2014537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5400" cap="all" baseline="0">
                <a:solidFill>
                  <a:schemeClr val="bg1"/>
                </a:solidFill>
              </a:defRPr>
            </a:lvl1pPr>
            <a:lvl2pPr>
              <a:defRPr sz="7200"/>
            </a:lvl2pPr>
            <a:lvl3pPr>
              <a:defRPr sz="6600"/>
            </a:lvl3pPr>
            <a:lvl4pPr>
              <a:defRPr sz="6000"/>
            </a:lvl4pPr>
            <a:lvl5pPr>
              <a:defRPr sz="5400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Arial, 54pt, regular,</a:t>
            </a:r>
            <a:br>
              <a:rPr lang="en-US" dirty="0"/>
            </a:br>
            <a:r>
              <a:rPr lang="en-US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7053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IMAGE services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138" y="2370138"/>
            <a:ext cx="6484937" cy="2014537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5400" cap="all" baseline="0">
                <a:solidFill>
                  <a:schemeClr val="bg1"/>
                </a:solidFill>
              </a:defRPr>
            </a:lvl1pPr>
            <a:lvl2pPr>
              <a:defRPr sz="7200"/>
            </a:lvl2pPr>
            <a:lvl3pPr>
              <a:defRPr sz="6600"/>
            </a:lvl3pPr>
            <a:lvl4pPr>
              <a:defRPr sz="6000"/>
            </a:lvl4pPr>
            <a:lvl5pPr>
              <a:defRPr sz="5400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Arial, 54pt, regular,</a:t>
            </a:r>
            <a:br>
              <a:rPr lang="en-US" dirty="0"/>
            </a:br>
            <a:r>
              <a:rPr lang="en-US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3082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IMAGE solutions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6138" y="2370138"/>
            <a:ext cx="6484937" cy="2014537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5400" cap="all" baseline="0">
                <a:solidFill>
                  <a:schemeClr val="bg1"/>
                </a:solidFill>
              </a:defRPr>
            </a:lvl1pPr>
            <a:lvl2pPr>
              <a:defRPr sz="7200"/>
            </a:lvl2pPr>
            <a:lvl3pPr>
              <a:defRPr sz="6600"/>
            </a:lvl3pPr>
            <a:lvl4pPr>
              <a:defRPr sz="6000"/>
            </a:lvl4pPr>
            <a:lvl5pPr>
              <a:defRPr sz="5400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Arial, 54pt, regular,</a:t>
            </a:r>
            <a:br>
              <a:rPr lang="en-US" dirty="0"/>
            </a:br>
            <a:r>
              <a:rPr lang="en-US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11313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8681801" cy="2852737"/>
          </a:xfrm>
        </p:spPr>
        <p:txBody>
          <a:bodyPr anchor="b"/>
          <a:lstStyle>
            <a:lvl1pPr>
              <a:defRPr sz="4400" cap="all" baseline="0"/>
            </a:lvl1pPr>
          </a:lstStyle>
          <a:p>
            <a:r>
              <a:rPr lang="en-US" dirty="0"/>
              <a:t>SECTION TITTLE</a:t>
            </a:r>
            <a:br>
              <a:rPr lang="en-US" dirty="0"/>
            </a:br>
            <a:r>
              <a:rPr lang="en-US" dirty="0"/>
              <a:t>Arial, 44pt, Regular, Uppercase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810016" y="2986391"/>
            <a:ext cx="1576083" cy="15760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Arial, 28pt, Regular</a:t>
            </a:r>
          </a:p>
          <a:p>
            <a:pPr lvl="1"/>
            <a:r>
              <a:rPr lang="en-US" dirty="0"/>
              <a:t>Arial, 24pt, Regular</a:t>
            </a:r>
          </a:p>
          <a:p>
            <a:pPr lvl="2"/>
            <a:r>
              <a:rPr lang="en-US" dirty="0"/>
              <a:t>Arial 20pt, Regular</a:t>
            </a:r>
          </a:p>
          <a:p>
            <a:pPr lvl="3"/>
            <a:r>
              <a:rPr lang="en-US" dirty="0"/>
              <a:t>Arial, 18pt, Regular</a:t>
            </a:r>
          </a:p>
          <a:p>
            <a:pPr lvl="4"/>
            <a:r>
              <a:rPr lang="en-US" dirty="0"/>
              <a:t>Arial, 14pt, Regular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8869" y="1072342"/>
            <a:ext cx="10515600" cy="5794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 (Arial, 16pt, Regular)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10899" y="6226595"/>
            <a:ext cx="12202898" cy="64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83" y="6417561"/>
            <a:ext cx="2443916" cy="2248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6363" y="6356350"/>
            <a:ext cx="64851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46363" y="1349683"/>
            <a:ext cx="1051114" cy="105153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530972"/>
            <a:ext cx="1051114" cy="105153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846363" y="3712261"/>
            <a:ext cx="1051114" cy="105153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4893550"/>
            <a:ext cx="1051114" cy="105153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211388" y="1349375"/>
            <a:ext cx="9142412" cy="9556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Arial, 18pt, Regular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211388" y="2578901"/>
            <a:ext cx="9142412" cy="9556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Arial, 18pt, Regular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211388" y="3756818"/>
            <a:ext cx="9142412" cy="9556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Arial, 18pt, Regular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211388" y="4941479"/>
            <a:ext cx="9142412" cy="9556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Arial, 18pt, Regular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-20178" y="-9868"/>
            <a:ext cx="10216229" cy="92911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282"/>
              <a:gd name="connsiteY0" fmla="*/ 10162 h 10162"/>
              <a:gd name="connsiteX1" fmla="*/ 2000 w 8282"/>
              <a:gd name="connsiteY1" fmla="*/ 162 h 10162"/>
              <a:gd name="connsiteX2" fmla="*/ 8282 w 8282"/>
              <a:gd name="connsiteY2" fmla="*/ 0 h 10162"/>
              <a:gd name="connsiteX3" fmla="*/ 8000 w 8282"/>
              <a:gd name="connsiteY3" fmla="*/ 10162 h 10162"/>
              <a:gd name="connsiteX4" fmla="*/ 0 w 8282"/>
              <a:gd name="connsiteY4" fmla="*/ 10162 h 10162"/>
              <a:gd name="connsiteX0" fmla="*/ 12 w 10012"/>
              <a:gd name="connsiteY0" fmla="*/ 10001 h 10001"/>
              <a:gd name="connsiteX1" fmla="*/ 0 w 10012"/>
              <a:gd name="connsiteY1" fmla="*/ 0 h 10001"/>
              <a:gd name="connsiteX2" fmla="*/ 10012 w 10012"/>
              <a:gd name="connsiteY2" fmla="*/ 1 h 10001"/>
              <a:gd name="connsiteX3" fmla="*/ 9672 w 10012"/>
              <a:gd name="connsiteY3" fmla="*/ 10001 h 10001"/>
              <a:gd name="connsiteX4" fmla="*/ 12 w 10012"/>
              <a:gd name="connsiteY4" fmla="*/ 10001 h 10001"/>
              <a:gd name="connsiteX0" fmla="*/ 12 w 9680"/>
              <a:gd name="connsiteY0" fmla="*/ 10001 h 10001"/>
              <a:gd name="connsiteX1" fmla="*/ 0 w 9680"/>
              <a:gd name="connsiteY1" fmla="*/ 0 h 10001"/>
              <a:gd name="connsiteX2" fmla="*/ 8866 w 9680"/>
              <a:gd name="connsiteY2" fmla="*/ 406 h 10001"/>
              <a:gd name="connsiteX3" fmla="*/ 9672 w 9680"/>
              <a:gd name="connsiteY3" fmla="*/ 10001 h 10001"/>
              <a:gd name="connsiteX4" fmla="*/ 12 w 9680"/>
              <a:gd name="connsiteY4" fmla="*/ 10001 h 10001"/>
              <a:gd name="connsiteX0" fmla="*/ 12 w 10004"/>
              <a:gd name="connsiteY0" fmla="*/ 10000 h 10000"/>
              <a:gd name="connsiteX1" fmla="*/ 0 w 10004"/>
              <a:gd name="connsiteY1" fmla="*/ 0 h 10000"/>
              <a:gd name="connsiteX2" fmla="*/ 9468 w 10004"/>
              <a:gd name="connsiteY2" fmla="*/ 1 h 10000"/>
              <a:gd name="connsiteX3" fmla="*/ 9992 w 10004"/>
              <a:gd name="connsiteY3" fmla="*/ 10000 h 10000"/>
              <a:gd name="connsiteX4" fmla="*/ 12 w 10004"/>
              <a:gd name="connsiteY4" fmla="*/ 10000 h 10000"/>
              <a:gd name="connsiteX0" fmla="*/ 12 w 10006"/>
              <a:gd name="connsiteY0" fmla="*/ 10000 h 10000"/>
              <a:gd name="connsiteX1" fmla="*/ 0 w 10006"/>
              <a:gd name="connsiteY1" fmla="*/ 0 h 10000"/>
              <a:gd name="connsiteX2" fmla="*/ 9468 w 10006"/>
              <a:gd name="connsiteY2" fmla="*/ 1 h 10000"/>
              <a:gd name="connsiteX3" fmla="*/ 9992 w 10006"/>
              <a:gd name="connsiteY3" fmla="*/ 10000 h 10000"/>
              <a:gd name="connsiteX4" fmla="*/ 12 w 10006"/>
              <a:gd name="connsiteY4" fmla="*/ 10000 h 10000"/>
              <a:gd name="connsiteX0" fmla="*/ 12 w 9992"/>
              <a:gd name="connsiteY0" fmla="*/ 10000 h 10000"/>
              <a:gd name="connsiteX1" fmla="*/ 0 w 9992"/>
              <a:gd name="connsiteY1" fmla="*/ 0 h 10000"/>
              <a:gd name="connsiteX2" fmla="*/ 9468 w 9992"/>
              <a:gd name="connsiteY2" fmla="*/ 1 h 10000"/>
              <a:gd name="connsiteX3" fmla="*/ 9992 w 9992"/>
              <a:gd name="connsiteY3" fmla="*/ 10000 h 10000"/>
              <a:gd name="connsiteX4" fmla="*/ 12 w 9992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0">
                <a:moveTo>
                  <a:pt x="12" y="10000"/>
                </a:moveTo>
                <a:cubicBezTo>
                  <a:pt x="8" y="6666"/>
                  <a:pt x="4" y="3334"/>
                  <a:pt x="0" y="0"/>
                </a:cubicBezTo>
                <a:lnTo>
                  <a:pt x="9468" y="1"/>
                </a:lnTo>
                <a:cubicBezTo>
                  <a:pt x="9495" y="-69"/>
                  <a:pt x="9985" y="9989"/>
                  <a:pt x="9992" y="10000"/>
                </a:cubicBezTo>
                <a:lnTo>
                  <a:pt x="12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22960" tIns="91440" rIns="18288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 (Arial, 36 </a:t>
            </a:r>
            <a:r>
              <a:rPr lang="en-US" dirty="0" err="1"/>
              <a:t>pt</a:t>
            </a:r>
            <a:r>
              <a:rPr lang="en-US" dirty="0"/>
              <a:t> - regular)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0559844" y="88490"/>
            <a:ext cx="798257" cy="79825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 (Arial, Regular, </a:t>
            </a:r>
            <a:r>
              <a:rPr lang="bg-BG" dirty="0"/>
              <a:t>36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level: Arial, Regular, 28pt</a:t>
            </a:r>
          </a:p>
          <a:p>
            <a:pPr lvl="1"/>
            <a:r>
              <a:rPr lang="en-US" dirty="0"/>
              <a:t>Second level: Arial, Regular, 24pt</a:t>
            </a:r>
          </a:p>
          <a:p>
            <a:pPr lvl="2"/>
            <a:r>
              <a:rPr lang="en-US" dirty="0"/>
              <a:t>Third level: Arial, Regular, 20pt</a:t>
            </a:r>
          </a:p>
          <a:p>
            <a:pPr lvl="3"/>
            <a:r>
              <a:rPr lang="en-US" dirty="0"/>
              <a:t>Fourth level: Arial, Regular, 18pt</a:t>
            </a:r>
          </a:p>
          <a:p>
            <a:pPr lvl="4"/>
            <a:r>
              <a:rPr lang="en-US" dirty="0"/>
              <a:t>Fifth level: Arial, Regular,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19543" y="6356350"/>
            <a:ext cx="651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Example Presentation Tittle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7419975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E34E17F-96F4-4671-9DA9-B5AA2142B064}" type="datetime3">
              <a:rPr lang="en-US" smtClean="0"/>
              <a:pPr/>
              <a:t>22 April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61" r:id="rId2"/>
    <p:sldLayoutId id="2147483662" r:id="rId3"/>
    <p:sldLayoutId id="2147483688" r:id="rId4"/>
    <p:sldLayoutId id="2147483689" r:id="rId5"/>
    <p:sldLayoutId id="2147483690" r:id="rId6"/>
    <p:sldLayoutId id="2147483651" r:id="rId7"/>
    <p:sldLayoutId id="2147483650" r:id="rId8"/>
    <p:sldLayoutId id="2147483675" r:id="rId9"/>
    <p:sldLayoutId id="2147483672" r:id="rId10"/>
    <p:sldLayoutId id="2147483678" r:id="rId11"/>
    <p:sldLayoutId id="2147483671" r:id="rId12"/>
    <p:sldLayoutId id="2147483673" r:id="rId13"/>
    <p:sldLayoutId id="2147483674" r:id="rId14"/>
    <p:sldLayoutId id="2147483679" r:id="rId15"/>
    <p:sldLayoutId id="2147483668" r:id="rId16"/>
    <p:sldLayoutId id="2147483669" r:id="rId17"/>
    <p:sldLayoutId id="2147483696" r:id="rId18"/>
    <p:sldLayoutId id="2147483654" r:id="rId19"/>
    <p:sldLayoutId id="2147483697" r:id="rId20"/>
    <p:sldLayoutId id="2147483655" r:id="rId21"/>
    <p:sldLayoutId id="2147483656" r:id="rId22"/>
    <p:sldLayoutId id="2147483677" r:id="rId23"/>
    <p:sldLayoutId id="2147483657" r:id="rId24"/>
    <p:sldLayoutId id="2147483683" r:id="rId25"/>
    <p:sldLayoutId id="2147483667" r:id="rId26"/>
    <p:sldLayoutId id="2147483691" r:id="rId27"/>
    <p:sldLayoutId id="2147483692" r:id="rId28"/>
    <p:sldLayoutId id="2147483693" r:id="rId29"/>
    <p:sldLayoutId id="2147483694" r:id="rId30"/>
    <p:sldLayoutId id="2147483680" r:id="rId31"/>
    <p:sldLayoutId id="2147483681" r:id="rId32"/>
    <p:sldLayoutId id="2147483682" r:id="rId33"/>
    <p:sldLayoutId id="2147483676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28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262063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>
          <a:tab pos="1430338" algn="l"/>
        </a:tabLst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946150" y="848861"/>
            <a:ext cx="10811958" cy="2959100"/>
          </a:xfrm>
        </p:spPr>
        <p:txBody>
          <a:bodyPr/>
          <a:lstStyle/>
          <a:p>
            <a:r>
              <a:rPr lang="en-US" dirty="0"/>
              <a:t>ASP.NET Core 1.0 – Productivity with Templates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93765" y="4588785"/>
            <a:ext cx="10487826" cy="1798027"/>
          </a:xfrm>
        </p:spPr>
        <p:txBody>
          <a:bodyPr/>
          <a:lstStyle/>
          <a:p>
            <a:r>
              <a:rPr lang="en-US" dirty="0"/>
              <a:t>Vladislav Yurukov</a:t>
            </a:r>
          </a:p>
          <a:p>
            <a:r>
              <a:rPr lang="en-US" dirty="0"/>
              <a:t>SharePoint Developer; Painter;</a:t>
            </a:r>
          </a:p>
          <a:p>
            <a:r>
              <a:rPr lang="en-US" dirty="0"/>
              <a:t>Web and Middleware Team Lead; Web and Middleware Deep Technical Support; Web Administrator; Assistant Professor; Linux Administrator;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>
          <a:xfrm>
            <a:off x="946150" y="6386812"/>
            <a:ext cx="1066800" cy="187367"/>
          </a:xfrm>
        </p:spPr>
        <p:txBody>
          <a:bodyPr/>
          <a:lstStyle/>
          <a:p>
            <a:fld id="{24F9F117-D1BE-42D3-AA6B-499769F24053}" type="datetime3">
              <a:rPr lang="en-US" smtClean="0"/>
              <a:pPr/>
              <a:t>22 April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Context: Building a modern SPA consuming JSON data from Web </a:t>
            </a:r>
            <a:r>
              <a:rPr lang="en-US" dirty="0" err="1"/>
              <a:t>Api</a:t>
            </a:r>
            <a:r>
              <a:rPr lang="en-US" dirty="0"/>
              <a:t> for Opportunity tracking. To be used by Sales Department.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solve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Blocked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Integration tests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 – kick of a new project. What happens next?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817897"/>
              </p:ext>
            </p:extLst>
          </p:nvPr>
        </p:nvGraphicFramePr>
        <p:xfrm>
          <a:off x="846363" y="1104838"/>
          <a:ext cx="10278837" cy="5067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39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u="sng" dirty="0"/>
              <a:t>Seed with test data</a:t>
            </a:r>
            <a:r>
              <a:rPr lang="en-US" sz="1800" dirty="0"/>
              <a:t>. </a:t>
            </a:r>
            <a:r>
              <a:rPr lang="en-US" sz="1800" b="0" dirty="0"/>
              <a:t>Best to be done ASAP as it will speed up development by unblocking tasks:</a:t>
            </a:r>
          </a:p>
          <a:p>
            <a:pPr lvl="1"/>
            <a:r>
              <a:rPr lang="en-US" dirty="0"/>
              <a:t>CRUD operations in frontend.</a:t>
            </a:r>
          </a:p>
          <a:p>
            <a:pPr lvl="1"/>
            <a:r>
              <a:rPr lang="en-US" dirty="0"/>
              <a:t>Reports</a:t>
            </a:r>
          </a:p>
          <a:p>
            <a:pPr lvl="1"/>
            <a:r>
              <a:rPr lang="en-US" dirty="0"/>
              <a:t>Imports</a:t>
            </a:r>
          </a:p>
          <a:p>
            <a:pPr marL="914400" lvl="1" indent="-45720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/>
              <a:t>Seed lookups</a:t>
            </a:r>
            <a:r>
              <a:rPr lang="en-US" sz="1800" b="0" dirty="0"/>
              <a:t>. Seed with SQL script seems fine if lookup field values are defined in requirements. Otherwise made data 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u="sng" dirty="0"/>
              <a:t>Seed configuration data</a:t>
            </a:r>
            <a:r>
              <a:rPr lang="en-US" sz="1800" b="0" dirty="0"/>
              <a:t>. Best to be done with CRUD since the beginning. But could be hardcoded for a day or two if it is a blocker for other tasks.</a:t>
            </a:r>
          </a:p>
          <a:p>
            <a:pPr marL="914400" lvl="1" indent="-457200"/>
            <a:endParaRPr lang="en-US" dirty="0"/>
          </a:p>
          <a:p>
            <a:endParaRPr lang="en-US" sz="18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Database</a:t>
            </a:r>
          </a:p>
        </p:txBody>
      </p:sp>
    </p:spTree>
    <p:extLst>
      <p:ext uri="{BB962C8B-B14F-4D97-AF65-F5344CB8AC3E}">
        <p14:creationId xmlns:p14="http://schemas.microsoft.com/office/powerpoint/2010/main" val="31066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– at least cover CRUD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8168" y="1837635"/>
            <a:ext cx="2035870" cy="1741898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9" name="Group 38"/>
          <p:cNvGrpSpPr/>
          <p:nvPr/>
        </p:nvGrpSpPr>
        <p:grpSpPr>
          <a:xfrm>
            <a:off x="798168" y="3579534"/>
            <a:ext cx="2035870" cy="1999957"/>
            <a:chOff x="107881" y="2379384"/>
            <a:chExt cx="2035870" cy="1999957"/>
          </a:xfrm>
        </p:grpSpPr>
        <p:sp>
          <p:nvSpPr>
            <p:cNvPr id="67" name="Rectangle 66"/>
            <p:cNvSpPr/>
            <p:nvPr/>
          </p:nvSpPr>
          <p:spPr>
            <a:xfrm>
              <a:off x="107881" y="2379384"/>
              <a:ext cx="2035870" cy="199995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TextBox 67"/>
            <p:cNvSpPr txBox="1"/>
            <p:nvPr/>
          </p:nvSpPr>
          <p:spPr>
            <a:xfrm>
              <a:off x="107881" y="2379384"/>
              <a:ext cx="2035870" cy="1999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Frontend new item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rgbClr val="FF0000"/>
                  </a:solidFill>
                </a:rPr>
                <a:t>Imports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0644" y="1278508"/>
            <a:ext cx="2150491" cy="430098"/>
            <a:chOff x="357" y="78358"/>
            <a:chExt cx="2150491" cy="430098"/>
          </a:xfrm>
        </p:grpSpPr>
        <p:sp>
          <p:nvSpPr>
            <p:cNvPr id="65" name="Rectangle 64"/>
            <p:cNvSpPr/>
            <p:nvPr/>
          </p:nvSpPr>
          <p:spPr>
            <a:xfrm>
              <a:off x="357" y="78358"/>
              <a:ext cx="2150491" cy="43009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TextBox 65"/>
            <p:cNvSpPr txBox="1"/>
            <p:nvPr/>
          </p:nvSpPr>
          <p:spPr>
            <a:xfrm>
              <a:off x="357" y="78358"/>
              <a:ext cx="2150491" cy="430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20" tIns="58420" rIns="58420" bIns="5842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Create</a:t>
              </a:r>
            </a:p>
          </p:txBody>
        </p:sp>
      </p:grpSp>
      <p:sp>
        <p:nvSpPr>
          <p:cNvPr id="41" name="Straight Connector 40"/>
          <p:cNvSpPr/>
          <p:nvPr/>
        </p:nvSpPr>
        <p:spPr>
          <a:xfrm>
            <a:off x="3326375" y="1708606"/>
            <a:ext cx="0" cy="3870885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ectangle 41"/>
          <p:cNvSpPr/>
          <p:nvPr/>
        </p:nvSpPr>
        <p:spPr>
          <a:xfrm>
            <a:off x="3433899" y="1837635"/>
            <a:ext cx="2035870" cy="174189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3" name="Group 42"/>
          <p:cNvGrpSpPr/>
          <p:nvPr/>
        </p:nvGrpSpPr>
        <p:grpSpPr>
          <a:xfrm>
            <a:off x="3433899" y="3579534"/>
            <a:ext cx="2035870" cy="1999957"/>
            <a:chOff x="2743612" y="2379384"/>
            <a:chExt cx="2035870" cy="1999957"/>
          </a:xfrm>
        </p:grpSpPr>
        <p:sp>
          <p:nvSpPr>
            <p:cNvPr id="63" name="Rectangle 62"/>
            <p:cNvSpPr/>
            <p:nvPr/>
          </p:nvSpPr>
          <p:spPr>
            <a:xfrm>
              <a:off x="2743612" y="2379384"/>
              <a:ext cx="2035870" cy="199995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TextBox 63"/>
            <p:cNvSpPr txBox="1"/>
            <p:nvPr/>
          </p:nvSpPr>
          <p:spPr>
            <a:xfrm>
              <a:off x="2743612" y="2379384"/>
              <a:ext cx="2035870" cy="1999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Frontend details and lists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rgbClr val="FF0000"/>
                  </a:solidFill>
                </a:rPr>
                <a:t>Reports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26375" y="1278508"/>
            <a:ext cx="2150491" cy="430098"/>
            <a:chOff x="2636088" y="78358"/>
            <a:chExt cx="2150491" cy="430098"/>
          </a:xfrm>
        </p:grpSpPr>
        <p:sp>
          <p:nvSpPr>
            <p:cNvPr id="61" name="Rectangle 60"/>
            <p:cNvSpPr/>
            <p:nvPr/>
          </p:nvSpPr>
          <p:spPr>
            <a:xfrm>
              <a:off x="2636088" y="78358"/>
              <a:ext cx="2150491" cy="43009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TextBox 61"/>
            <p:cNvSpPr txBox="1"/>
            <p:nvPr/>
          </p:nvSpPr>
          <p:spPr>
            <a:xfrm>
              <a:off x="2636088" y="78358"/>
              <a:ext cx="2150491" cy="430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20" tIns="58420" rIns="58420" bIns="5842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Read</a:t>
              </a:r>
            </a:p>
          </p:txBody>
        </p:sp>
      </p:grpSp>
      <p:sp>
        <p:nvSpPr>
          <p:cNvPr id="45" name="Straight Connector 44"/>
          <p:cNvSpPr/>
          <p:nvPr/>
        </p:nvSpPr>
        <p:spPr>
          <a:xfrm>
            <a:off x="5962106" y="1708606"/>
            <a:ext cx="0" cy="3870885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Rectangle 45"/>
          <p:cNvSpPr/>
          <p:nvPr/>
        </p:nvSpPr>
        <p:spPr>
          <a:xfrm>
            <a:off x="6069631" y="1837635"/>
            <a:ext cx="2035870" cy="174189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7" name="Group 46"/>
          <p:cNvGrpSpPr/>
          <p:nvPr/>
        </p:nvGrpSpPr>
        <p:grpSpPr>
          <a:xfrm>
            <a:off x="6069631" y="3579534"/>
            <a:ext cx="2035870" cy="1999957"/>
            <a:chOff x="5379344" y="2379384"/>
            <a:chExt cx="2035870" cy="1999957"/>
          </a:xfrm>
        </p:grpSpPr>
        <p:sp>
          <p:nvSpPr>
            <p:cNvPr id="59" name="Rectangle 58"/>
            <p:cNvSpPr/>
            <p:nvPr/>
          </p:nvSpPr>
          <p:spPr>
            <a:xfrm>
              <a:off x="5379344" y="2379384"/>
              <a:ext cx="2035870" cy="199995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TextBox 59"/>
            <p:cNvSpPr txBox="1"/>
            <p:nvPr/>
          </p:nvSpPr>
          <p:spPr>
            <a:xfrm>
              <a:off x="5379344" y="2379384"/>
              <a:ext cx="2035870" cy="1999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Frontend update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2106" y="1278508"/>
            <a:ext cx="2150491" cy="430098"/>
            <a:chOff x="5271819" y="78358"/>
            <a:chExt cx="2150491" cy="430098"/>
          </a:xfrm>
        </p:grpSpPr>
        <p:sp>
          <p:nvSpPr>
            <p:cNvPr id="57" name="Rectangle 56"/>
            <p:cNvSpPr/>
            <p:nvPr/>
          </p:nvSpPr>
          <p:spPr>
            <a:xfrm>
              <a:off x="5271819" y="78358"/>
              <a:ext cx="2150491" cy="43009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TextBox 57"/>
            <p:cNvSpPr txBox="1"/>
            <p:nvPr/>
          </p:nvSpPr>
          <p:spPr>
            <a:xfrm>
              <a:off x="5271819" y="78358"/>
              <a:ext cx="2150491" cy="430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20" tIns="58420" rIns="58420" bIns="5842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Update</a:t>
              </a:r>
            </a:p>
          </p:txBody>
        </p:sp>
      </p:grpSp>
      <p:sp>
        <p:nvSpPr>
          <p:cNvPr id="49" name="Straight Connector 48"/>
          <p:cNvSpPr/>
          <p:nvPr/>
        </p:nvSpPr>
        <p:spPr>
          <a:xfrm>
            <a:off x="8597837" y="1708606"/>
            <a:ext cx="0" cy="3870885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Rectangle 49"/>
          <p:cNvSpPr/>
          <p:nvPr/>
        </p:nvSpPr>
        <p:spPr>
          <a:xfrm>
            <a:off x="8705362" y="1837635"/>
            <a:ext cx="2035870" cy="1741898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1" name="Group 50"/>
          <p:cNvGrpSpPr/>
          <p:nvPr/>
        </p:nvGrpSpPr>
        <p:grpSpPr>
          <a:xfrm>
            <a:off x="8705362" y="3579534"/>
            <a:ext cx="2035870" cy="1999957"/>
            <a:chOff x="8015075" y="2379384"/>
            <a:chExt cx="2035870" cy="1999957"/>
          </a:xfrm>
        </p:grpSpPr>
        <p:sp>
          <p:nvSpPr>
            <p:cNvPr id="55" name="Rectangle 54"/>
            <p:cNvSpPr/>
            <p:nvPr/>
          </p:nvSpPr>
          <p:spPr>
            <a:xfrm>
              <a:off x="8015075" y="2379384"/>
              <a:ext cx="2035870" cy="199995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TextBox 55"/>
            <p:cNvSpPr txBox="1"/>
            <p:nvPr/>
          </p:nvSpPr>
          <p:spPr>
            <a:xfrm>
              <a:off x="8015075" y="2379384"/>
              <a:ext cx="2035870" cy="1999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50800" rIns="50800" bIns="508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Frontend delete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597837" y="1278508"/>
            <a:ext cx="2150491" cy="430098"/>
            <a:chOff x="7907550" y="78358"/>
            <a:chExt cx="2150491" cy="430098"/>
          </a:xfrm>
        </p:grpSpPr>
        <p:sp>
          <p:nvSpPr>
            <p:cNvPr id="53" name="Rectangle 52"/>
            <p:cNvSpPr/>
            <p:nvPr/>
          </p:nvSpPr>
          <p:spPr>
            <a:xfrm>
              <a:off x="7907550" y="78358"/>
              <a:ext cx="2150491" cy="43009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TextBox 53"/>
            <p:cNvSpPr txBox="1"/>
            <p:nvPr/>
          </p:nvSpPr>
          <p:spPr>
            <a:xfrm>
              <a:off x="7907550" y="78358"/>
              <a:ext cx="2150491" cy="430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20" tIns="58420" rIns="58420" bIns="5842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Delete</a:t>
              </a:r>
            </a:p>
          </p:txBody>
        </p:sp>
      </p:grpSp>
      <p:sp>
        <p:nvSpPr>
          <p:cNvPr id="69" name="Straight Connector 68"/>
          <p:cNvSpPr/>
          <p:nvPr/>
        </p:nvSpPr>
        <p:spPr>
          <a:xfrm>
            <a:off x="690644" y="1708606"/>
            <a:ext cx="0" cy="3870885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307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29786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Command line code generation/scaffolding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T4 Toolbox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T4MVC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TextTemplating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Gulp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39970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text.Replace</a:t>
            </a:r>
            <a:r>
              <a:rPr lang="en-US" dirty="0"/>
              <a:t>(placeholder, value)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DNX project (</a:t>
            </a:r>
            <a:r>
              <a:rPr lang="en-US" dirty="0" err="1"/>
              <a:t>project.json</a:t>
            </a:r>
            <a:r>
              <a:rPr lang="en-US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in a Nutshell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44" y="473373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5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SDK to build and run ASP.NET Core 1.0</a:t>
            </a:r>
          </a:p>
          <a:p>
            <a:pPr lvl="1"/>
            <a:r>
              <a:rPr lang="en-US" dirty="0"/>
              <a:t>Package ecosystem</a:t>
            </a:r>
          </a:p>
          <a:p>
            <a:pPr lvl="1"/>
            <a:r>
              <a:rPr lang="en-US" dirty="0"/>
              <a:t>Open source friendly</a:t>
            </a:r>
          </a:p>
          <a:p>
            <a:pPr lvl="1"/>
            <a:r>
              <a:rPr lang="en-US" dirty="0"/>
              <a:t>DNX project = folder with a </a:t>
            </a:r>
            <a:r>
              <a:rPr lang="en-US" dirty="0" err="1"/>
              <a:t>project.json</a:t>
            </a:r>
            <a:r>
              <a:rPr lang="en-US" dirty="0"/>
              <a:t> file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084574" y="1667436"/>
            <a:ext cx="1514804" cy="2082373"/>
          </a:xfrm>
        </p:spPr>
        <p:txBody>
          <a:bodyPr/>
          <a:lstStyle/>
          <a:p>
            <a:r>
              <a:rPr lang="en-US" sz="1400" dirty="0"/>
              <a:t>    </a:t>
            </a:r>
            <a:r>
              <a:rPr lang="en-US" sz="1400" dirty="0" err="1"/>
              <a:t>project.json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Execution Environment (DNX)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5" y="44782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319" y="1985718"/>
            <a:ext cx="1486511" cy="1910087"/>
          </a:xfrm>
          <a:prstGeom prst="rect">
            <a:avLst/>
          </a:prstGeom>
        </p:spPr>
      </p:pic>
      <p:cxnSp>
        <p:nvCxnSpPr>
          <p:cNvPr id="15" name="Право съединение 14"/>
          <p:cNvCxnSpPr/>
          <p:nvPr/>
        </p:nvCxnSpPr>
        <p:spPr>
          <a:xfrm rot="5400000">
            <a:off x="6558323" y="2816199"/>
            <a:ext cx="197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6166" y="2534573"/>
            <a:ext cx="4002411" cy="134425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05292" y="2696255"/>
            <a:ext cx="3975100" cy="2246839"/>
          </a:xfrm>
        </p:spPr>
        <p:txBody>
          <a:bodyPr/>
          <a:lstStyle/>
          <a:p>
            <a:r>
              <a:rPr lang="en-US" dirty="0"/>
              <a:t>Productivity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Repositories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productivity for ASP.NET Core by Project Areas</a:t>
            </a:r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571513"/>
              </p:ext>
            </p:extLst>
          </p:nvPr>
        </p:nvGraphicFramePr>
        <p:xfrm>
          <a:off x="846363" y="1408946"/>
          <a:ext cx="100584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40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ASP.NET Core 1.0</a:t>
            </a:r>
          </a:p>
          <a:p>
            <a:pPr lvl="1"/>
            <a:r>
              <a:rPr lang="en-US" dirty="0"/>
              <a:t>Where is on the map?</a:t>
            </a:r>
          </a:p>
          <a:p>
            <a:pPr lvl="1"/>
            <a:r>
              <a:rPr lang="en-US" dirty="0"/>
              <a:t>Improvements</a:t>
            </a:r>
          </a:p>
          <a:p>
            <a:pPr lvl="1"/>
            <a:r>
              <a:rPr lang="en-US" dirty="0"/>
              <a:t>Middleware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Productivity</a:t>
            </a:r>
          </a:p>
          <a:p>
            <a:pPr lvl="1"/>
            <a:r>
              <a:rPr lang="en-US" dirty="0"/>
              <a:t>Blocked tasks</a:t>
            </a:r>
          </a:p>
          <a:p>
            <a:pPr lvl="1"/>
            <a:r>
              <a:rPr lang="en-US" dirty="0"/>
              <a:t>Test data</a:t>
            </a:r>
          </a:p>
          <a:p>
            <a:pPr lvl="1"/>
            <a:r>
              <a:rPr lang="en-US" dirty="0"/>
              <a:t>Integration tests coverage</a:t>
            </a:r>
          </a:p>
          <a:p>
            <a:pPr lvl="0"/>
            <a:r>
              <a:rPr lang="en-US" dirty="0"/>
              <a:t>Templates</a:t>
            </a:r>
          </a:p>
          <a:p>
            <a:pPr lvl="1"/>
            <a:r>
              <a:rPr lang="en-US" dirty="0"/>
              <a:t>Approaches</a:t>
            </a:r>
          </a:p>
          <a:p>
            <a:pPr lvl="1"/>
            <a:r>
              <a:rPr lang="en-US" dirty="0"/>
              <a:t>DNX</a:t>
            </a:r>
          </a:p>
          <a:p>
            <a:pPr lvl="1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11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Contact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1" dirty="0"/>
              <a:t>Contact Person: </a:t>
            </a:r>
            <a:r>
              <a:rPr lang="fr-FR" dirty="0"/>
              <a:t>Vladislav Yurukov</a:t>
            </a:r>
            <a:br>
              <a:rPr lang="fr-FR" dirty="0"/>
            </a:br>
            <a:r>
              <a:rPr lang="fr-FR" b="1" dirty="0"/>
              <a:t>@</a:t>
            </a:r>
            <a:r>
              <a:rPr lang="fr-FR" dirty="0"/>
              <a:t> vladislav.yurukov@bulpros.com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https://github.com/spiteos/TechTalksDemo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99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5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ASP.NET Core 1.0</a:t>
            </a:r>
          </a:p>
        </p:txBody>
      </p:sp>
    </p:spTree>
    <p:extLst>
      <p:ext uri="{BB962C8B-B14F-4D97-AF65-F5344CB8AC3E}">
        <p14:creationId xmlns:p14="http://schemas.microsoft.com/office/powerpoint/2010/main" val="2555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6267" y="1688950"/>
            <a:ext cx="9149276" cy="28972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Choose different Section Slide for every new section.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on the map?</a:t>
            </a:r>
          </a:p>
        </p:txBody>
      </p:sp>
    </p:spTree>
    <p:extLst>
      <p:ext uri="{BB962C8B-B14F-4D97-AF65-F5344CB8AC3E}">
        <p14:creationId xmlns:p14="http://schemas.microsoft.com/office/powerpoint/2010/main" val="23181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– the road for last decade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919163"/>
            <a:ext cx="5181600" cy="50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IIS 6.0 and ASP.NET pipelines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010400" y="919163"/>
            <a:ext cx="5181600" cy="50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  IIS 7 and above</a:t>
            </a:r>
          </a:p>
          <a:p>
            <a:pPr marL="914400" lvl="1" indent="-457200"/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media-www-iis.azureedge.net/media/7179635/aspnet-integration-with-iis-243-fi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5161"/>
            <a:ext cx="4970929" cy="43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edia-www-iis.azureedge.net/media/7179629/aspnet-integration-with-iis-243-fig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94" y="1548213"/>
            <a:ext cx="3179296" cy="430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653194" y="2079816"/>
            <a:ext cx="2123253" cy="338865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OWIN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3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ASP.NET Core 1.0 Middleware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12" name="Контейнер за картина 11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 descr="C:\Users\Stef\Desktop\PPT ALEX\Video player ico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358240" y="173813"/>
            <a:ext cx="4609879" cy="3272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05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5005"/>
            <a:ext cx="10515600" cy="44879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 light-weight and modular HTTP request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Ability to host on IIS or self-host in your own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 aligned web stack for Web UI and Web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Cloud-ready environment-based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Built-in support for 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Cross-platform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Ships entirely as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source and community focused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7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89067" y="2285191"/>
            <a:ext cx="4002411" cy="134425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174542" y="2121921"/>
            <a:ext cx="3975100" cy="2246839"/>
          </a:xfrm>
        </p:spPr>
        <p:txBody>
          <a:bodyPr/>
          <a:lstStyle/>
          <a:p>
            <a:r>
              <a:rPr lang="en-US" dirty="0"/>
              <a:t>ASP.NET Core 1.0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Project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Aligned Web UI and Web APIs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Tag Helpers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0022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lpros Theme">
  <a:themeElements>
    <a:clrScheme name="Bulpros theme">
      <a:dk1>
        <a:srgbClr val="184C97"/>
      </a:dk1>
      <a:lt1>
        <a:sysClr val="window" lastClr="FFFFFF"/>
      </a:lt1>
      <a:dk2>
        <a:srgbClr val="465967"/>
      </a:dk2>
      <a:lt2>
        <a:srgbClr val="DBDCDE"/>
      </a:lt2>
      <a:accent1>
        <a:srgbClr val="2289CA"/>
      </a:accent1>
      <a:accent2>
        <a:srgbClr val="4B71BD"/>
      </a:accent2>
      <a:accent3>
        <a:srgbClr val="00A459"/>
      </a:accent3>
      <a:accent4>
        <a:srgbClr val="DC652B"/>
      </a:accent4>
      <a:accent5>
        <a:srgbClr val="FBAD17"/>
      </a:accent5>
      <a:accent6>
        <a:srgbClr val="9FABB5"/>
      </a:accent6>
      <a:hlink>
        <a:srgbClr val="8DC5E6"/>
      </a:hlink>
      <a:folHlink>
        <a:srgbClr val="977888"/>
      </a:folHlink>
    </a:clrScheme>
    <a:fontScheme name="Bulpr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81FFA1A7D90458434DCE3CADCBB76" ma:contentTypeVersion="2" ma:contentTypeDescription="Create a new document." ma:contentTypeScope="" ma:versionID="1a9dccb6305aeccf66a70c0907bdc2c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32d4f9632327090175edabde678ec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F972B5-4DA5-4C3A-91BC-C592502A34CD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04FEEDE-0EF7-4495-821B-C306D7E559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05D6E9-B2C9-429A-8B01-813F1FA2D7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25526</TotalTime>
  <Words>477</Words>
  <Application>Microsoft Office PowerPoint</Application>
  <PresentationFormat>Widescreen</PresentationFormat>
  <Paragraphs>142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Bulpros Theme</vt:lpstr>
      <vt:lpstr>PowerPoint Presentation</vt:lpstr>
      <vt:lpstr>CONTENT</vt:lpstr>
      <vt:lpstr>PowerPoint Presentation</vt:lpstr>
      <vt:lpstr>Where is on the map?</vt:lpstr>
      <vt:lpstr>Middleware – the road for last decade</vt:lpstr>
      <vt:lpstr>PowerPoint Presentation</vt:lpstr>
      <vt:lpstr>Improvements</vt:lpstr>
      <vt:lpstr>PowerPoint Presentation</vt:lpstr>
      <vt:lpstr>PowerPoint Presentation</vt:lpstr>
      <vt:lpstr>Problems to solve</vt:lpstr>
      <vt:lpstr>Day 0 – kick of a new project. What happens next?</vt:lpstr>
      <vt:lpstr>Seed Database</vt:lpstr>
      <vt:lpstr>Integration tests – at least cover CRUD</vt:lpstr>
      <vt:lpstr>PowerPoint Presentation</vt:lpstr>
      <vt:lpstr>Existing Approaches</vt:lpstr>
      <vt:lpstr>Our Approach in a Nutshell</vt:lpstr>
      <vt:lpstr>.NET Execution Environment (DNX)</vt:lpstr>
      <vt:lpstr>PowerPoint Presentation</vt:lpstr>
      <vt:lpstr>Improved productivity for ASP.NET Core by Project Areas</vt:lpstr>
      <vt:lpstr>CONTACTS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Bulpros_presentation_template</dc:title>
  <dc:creator>Darina Stoyanova</dc:creator>
  <cp:lastModifiedBy>Vladislav Yurukov</cp:lastModifiedBy>
  <cp:revision>319</cp:revision>
  <dcterms:created xsi:type="dcterms:W3CDTF">2015-02-06T16:06:20Z</dcterms:created>
  <dcterms:modified xsi:type="dcterms:W3CDTF">2016-04-22T20:50:22Z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0x010100C0881FFA1A7D90458434DCE3CADCBB76</vt:lpwstr>
  </property>
</Properties>
</file>