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1125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Turning Experimental Procedures into Machine-Readable Recipes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5199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William Spitzer, Menghsuan Sam, Iveel Tsogsuren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60" name="Shape 60"/>
          <p:cNvSpPr/>
          <p:nvPr/>
        </p:nvSpPr>
        <p:spPr>
          <a:xfrm>
            <a:off x="1252600" y="1392325"/>
            <a:ext cx="1432800" cy="28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Experimental Label Tagger</a:t>
            </a:r>
          </a:p>
        </p:txBody>
      </p:sp>
      <p:cxnSp>
        <p:nvCxnSpPr>
          <p:cNvPr id="61" name="Shape 61"/>
          <p:cNvCxnSpPr>
            <a:stCxn id="60" idx="3"/>
            <a:endCxn id="62" idx="1"/>
          </p:cNvCxnSpPr>
          <p:nvPr/>
        </p:nvCxnSpPr>
        <p:spPr>
          <a:xfrm>
            <a:off x="2685400" y="279812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3032800" y="1392325"/>
            <a:ext cx="1432800" cy="28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Separate Steps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Group by Label</a:t>
            </a:r>
          </a:p>
        </p:txBody>
      </p:sp>
      <p:cxnSp>
        <p:nvCxnSpPr>
          <p:cNvPr id="63" name="Shape 63"/>
          <p:cNvCxnSpPr>
            <a:endCxn id="64" idx="1"/>
          </p:cNvCxnSpPr>
          <p:nvPr/>
        </p:nvCxnSpPr>
        <p:spPr>
          <a:xfrm>
            <a:off x="4452100" y="3496075"/>
            <a:ext cx="360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/>
          <p:nvPr/>
        </p:nvSpPr>
        <p:spPr>
          <a:xfrm>
            <a:off x="4813000" y="2798125"/>
            <a:ext cx="1432800" cy="14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Order Ind. Step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Step Level Dependency Parser</a:t>
            </a:r>
          </a:p>
        </p:txBody>
      </p:sp>
      <p:sp>
        <p:nvSpPr>
          <p:cNvPr id="65" name="Shape 65"/>
          <p:cNvSpPr/>
          <p:nvPr/>
        </p:nvSpPr>
        <p:spPr>
          <a:xfrm>
            <a:off x="146850" y="2311525"/>
            <a:ext cx="1105800" cy="8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300"/>
              <a:t>Raw Text</a:t>
            </a:r>
          </a:p>
        </p:txBody>
      </p:sp>
      <p:cxnSp>
        <p:nvCxnSpPr>
          <p:cNvPr id="66" name="Shape 66"/>
          <p:cNvCxnSpPr>
            <a:endCxn id="67" idx="1"/>
          </p:cNvCxnSpPr>
          <p:nvPr/>
        </p:nvCxnSpPr>
        <p:spPr>
          <a:xfrm flipH="1" rot="10800000">
            <a:off x="4481200" y="1939825"/>
            <a:ext cx="331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4813000" y="1392325"/>
            <a:ext cx="1432800" cy="10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Order Steps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Recipe Level Dependency Parser</a:t>
            </a:r>
          </a:p>
        </p:txBody>
      </p:sp>
      <p:sp>
        <p:nvSpPr>
          <p:cNvPr id="68" name="Shape 68"/>
          <p:cNvSpPr/>
          <p:nvPr/>
        </p:nvSpPr>
        <p:spPr>
          <a:xfrm>
            <a:off x="7448300" y="1965150"/>
            <a:ext cx="1651799" cy="1213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300"/>
              <a:t>Generate Recipe</a:t>
            </a:r>
          </a:p>
        </p:txBody>
      </p:sp>
      <p:cxnSp>
        <p:nvCxnSpPr>
          <p:cNvPr id="69" name="Shape 69"/>
          <p:cNvCxnSpPr>
            <a:stCxn id="67" idx="3"/>
            <a:endCxn id="68" idx="1"/>
          </p:cNvCxnSpPr>
          <p:nvPr/>
        </p:nvCxnSpPr>
        <p:spPr>
          <a:xfrm>
            <a:off x="6245800" y="1939825"/>
            <a:ext cx="12024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4" idx="3"/>
            <a:endCxn id="68" idx="1"/>
          </p:cNvCxnSpPr>
          <p:nvPr/>
        </p:nvCxnSpPr>
        <p:spPr>
          <a:xfrm flipH="1" rot="10800000">
            <a:off x="6245800" y="2571775"/>
            <a:ext cx="12024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Experimental Label Tagger</a:t>
            </a:r>
          </a:p>
        </p:txBody>
      </p:sp>
      <p:sp>
        <p:nvSpPr>
          <p:cNvPr id="76" name="Shape 76"/>
          <p:cNvSpPr/>
          <p:nvPr/>
        </p:nvSpPr>
        <p:spPr>
          <a:xfrm>
            <a:off x="5503950" y="1479000"/>
            <a:ext cx="1432800" cy="2519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Experimental Label Tagger</a:t>
            </a:r>
          </a:p>
        </p:txBody>
      </p:sp>
      <p:sp>
        <p:nvSpPr>
          <p:cNvPr id="77" name="Shape 77"/>
          <p:cNvSpPr/>
          <p:nvPr/>
        </p:nvSpPr>
        <p:spPr>
          <a:xfrm>
            <a:off x="1096875" y="1553325"/>
            <a:ext cx="2601899" cy="54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Words (separated into sent.):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...W</a:t>
            </a:r>
            <a:r>
              <a:rPr baseline="-25000" lang="en">
                <a:solidFill>
                  <a:schemeClr val="dk1"/>
                </a:solidFill>
              </a:rPr>
              <a:t>t-2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t-1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t+1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t+2</a:t>
            </a:r>
            <a:r>
              <a:rPr lang="en">
                <a:solidFill>
                  <a:schemeClr val="dk1"/>
                </a:solidFill>
              </a:rPr>
              <a:t>,...</a:t>
            </a:r>
          </a:p>
        </p:txBody>
      </p:sp>
      <p:sp>
        <p:nvSpPr>
          <p:cNvPr id="78" name="Shape 78"/>
          <p:cNvSpPr/>
          <p:nvPr/>
        </p:nvSpPr>
        <p:spPr>
          <a:xfrm>
            <a:off x="1096875" y="2467725"/>
            <a:ext cx="2601899" cy="54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NLTK POS tags: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...PT</a:t>
            </a:r>
            <a:r>
              <a:rPr baseline="-25000" lang="en">
                <a:solidFill>
                  <a:schemeClr val="dk1"/>
                </a:solidFill>
              </a:rPr>
              <a:t>t-2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t-1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t+1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t+2</a:t>
            </a:r>
            <a:r>
              <a:rPr lang="en">
                <a:solidFill>
                  <a:schemeClr val="dk1"/>
                </a:solidFill>
              </a:rPr>
              <a:t>,...</a:t>
            </a:r>
          </a:p>
        </p:txBody>
      </p:sp>
      <p:sp>
        <p:nvSpPr>
          <p:cNvPr id="79" name="Shape 79"/>
          <p:cNvSpPr/>
          <p:nvPr/>
        </p:nvSpPr>
        <p:spPr>
          <a:xfrm>
            <a:off x="1096875" y="3458325"/>
            <a:ext cx="2601899" cy="54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EL tags: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...ELT</a:t>
            </a:r>
            <a:r>
              <a:rPr baseline="-25000" lang="en">
                <a:solidFill>
                  <a:schemeClr val="dk1"/>
                </a:solidFill>
              </a:rPr>
              <a:t>t-2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t-1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80" name="Shape 80"/>
          <p:cNvSpPr/>
          <p:nvPr/>
        </p:nvSpPr>
        <p:spPr>
          <a:xfrm>
            <a:off x="4029600" y="1479000"/>
            <a:ext cx="1068000" cy="2519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-Unigrams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-Bigrams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-Trigrams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-Digits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-ELT</a:t>
            </a:r>
          </a:p>
        </p:txBody>
      </p:sp>
      <p:cxnSp>
        <p:nvCxnSpPr>
          <p:cNvPr id="81" name="Shape 81"/>
          <p:cNvCxnSpPr>
            <a:stCxn id="77" idx="3"/>
            <a:endCxn id="80" idx="1"/>
          </p:cNvCxnSpPr>
          <p:nvPr/>
        </p:nvCxnSpPr>
        <p:spPr>
          <a:xfrm>
            <a:off x="3698774" y="1823624"/>
            <a:ext cx="3309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8" idx="3"/>
            <a:endCxn id="80" idx="1"/>
          </p:cNvCxnSpPr>
          <p:nvPr/>
        </p:nvCxnSpPr>
        <p:spPr>
          <a:xfrm>
            <a:off x="3698774" y="2738024"/>
            <a:ext cx="330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9" idx="3"/>
            <a:endCxn id="80" idx="1"/>
          </p:cNvCxnSpPr>
          <p:nvPr/>
        </p:nvCxnSpPr>
        <p:spPr>
          <a:xfrm flipH="1" rot="10800000">
            <a:off x="3698774" y="2738924"/>
            <a:ext cx="330900" cy="9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80" idx="3"/>
            <a:endCxn id="76" idx="1"/>
          </p:cNvCxnSpPr>
          <p:nvPr/>
        </p:nvCxnSpPr>
        <p:spPr>
          <a:xfrm>
            <a:off x="5097600" y="2738999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69367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 Tagged Words</a:t>
            </a:r>
            <a:br>
              <a:rPr lang="en"/>
            </a:br>
            <a:r>
              <a:rPr lang="en"/>
              <a:t>(sentence level)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...(W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86" name="Shape 86"/>
          <p:cNvSpPr/>
          <p:nvPr/>
        </p:nvSpPr>
        <p:spPr>
          <a:xfrm>
            <a:off x="128425" y="1553325"/>
            <a:ext cx="608400" cy="14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Raw Text</a:t>
            </a:r>
          </a:p>
        </p:txBody>
      </p:sp>
      <p:cxnSp>
        <p:nvCxnSpPr>
          <p:cNvPr id="87" name="Shape 87"/>
          <p:cNvCxnSpPr>
            <a:stCxn id="86" idx="3"/>
            <a:endCxn id="77" idx="1"/>
          </p:cNvCxnSpPr>
          <p:nvPr/>
        </p:nvCxnSpPr>
        <p:spPr>
          <a:xfrm flipH="1" rot="10800000">
            <a:off x="736825" y="1823625"/>
            <a:ext cx="3600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6" idx="3"/>
            <a:endCxn id="78" idx="1"/>
          </p:cNvCxnSpPr>
          <p:nvPr/>
        </p:nvCxnSpPr>
        <p:spPr>
          <a:xfrm>
            <a:off x="736825" y="2280825"/>
            <a:ext cx="3600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5" idx="3"/>
          </p:cNvCxnSpPr>
          <p:nvPr/>
        </p:nvCxnSpPr>
        <p:spPr>
          <a:xfrm flipH="1">
            <a:off x="2399549" y="2842125"/>
            <a:ext cx="6645900" cy="1722900"/>
          </a:xfrm>
          <a:prstGeom prst="bentConnector3">
            <a:avLst>
              <a:gd fmla="val -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endCxn id="79" idx="2"/>
          </p:cNvCxnSpPr>
          <p:nvPr/>
        </p:nvCxnSpPr>
        <p:spPr>
          <a:xfrm rot="10800000">
            <a:off x="2397824" y="3998924"/>
            <a:ext cx="150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7164400" y="293675"/>
            <a:ext cx="1777499" cy="180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 Tags:</a:t>
            </a:r>
            <a:br>
              <a:rPr lang="en"/>
            </a:br>
            <a:r>
              <a:rPr lang="en"/>
              <a:t>A-Action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I-Ingredient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E-Equipment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PR-Product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P-Property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R-Reference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N-None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Experimental Label Grouper and Step Sorter</a:t>
            </a:r>
          </a:p>
        </p:txBody>
      </p:sp>
      <p:sp>
        <p:nvSpPr>
          <p:cNvPr id="97" name="Shape 97"/>
          <p:cNvSpPr/>
          <p:nvPr/>
        </p:nvSpPr>
        <p:spPr>
          <a:xfrm>
            <a:off x="2311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Tagged Words</a:t>
            </a:r>
            <a:br>
              <a:rPr lang="en"/>
            </a:br>
            <a:r>
              <a:rPr lang="en"/>
              <a:t>(sentence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...(W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98" name="Shape 98"/>
          <p:cNvSpPr/>
          <p:nvPr/>
        </p:nvSpPr>
        <p:spPr>
          <a:xfrm>
            <a:off x="2339850" y="1165875"/>
            <a:ext cx="4473000" cy="3352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Rule Based Grouper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1) Group words with same label together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ex (are, A), (calculated, A) 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/>
              <a:t>-&gt; (are calculated, A)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   Special cases (skip 1) are also grouped together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ex (are, A), (then, N), (calculated, A) 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/>
              <a:t>-&gt;(are (+) calculated, A)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2) Discards ‘N’ tagged words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3) Separates out Actions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   Each step contains exactly 1 Action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4) Extracts Ordering keywords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    ['first', 'second', 'third', 'fourth', 'fifth', 'next', 'then',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'after', 'before', 'last', 'lastly', 'finally']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812850" y="1328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Grouped Words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…(W...W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00" name="Shape 100"/>
          <p:cNvSpPr/>
          <p:nvPr/>
        </p:nvSpPr>
        <p:spPr>
          <a:xfrm>
            <a:off x="6812850" y="28497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Keywords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…(O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Dependency Parser for Grouped Words</a:t>
            </a:r>
          </a:p>
        </p:txBody>
      </p:sp>
      <p:sp>
        <p:nvSpPr>
          <p:cNvPr id="106" name="Shape 106"/>
          <p:cNvSpPr/>
          <p:nvPr/>
        </p:nvSpPr>
        <p:spPr>
          <a:xfrm>
            <a:off x="3358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Grouped Words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…(W...W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07" name="Shape 107"/>
          <p:cNvSpPr/>
          <p:nvPr/>
        </p:nvSpPr>
        <p:spPr>
          <a:xfrm>
            <a:off x="2444550" y="1828275"/>
            <a:ext cx="1597200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Features:</a:t>
            </a:r>
            <a:br>
              <a:rPr lang="en"/>
            </a:br>
            <a:r>
              <a:rPr lang="en"/>
              <a:t>-Unigram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-Bigram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-Trigram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-EL tags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01400" y="1828275"/>
            <a:ext cx="1973699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Transition Based Dependency Parser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(uses SHIFT, LEFT, RIGHT moves to generate arcs)</a:t>
            </a:r>
          </a:p>
        </p:txBody>
      </p:sp>
      <p:sp>
        <p:nvSpPr>
          <p:cNvPr id="109" name="Shape 109"/>
          <p:cNvSpPr/>
          <p:nvPr/>
        </p:nvSpPr>
        <p:spPr>
          <a:xfrm>
            <a:off x="647510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cxnSp>
        <p:nvCxnSpPr>
          <p:cNvPr id="110" name="Shape 110"/>
          <p:cNvCxnSpPr>
            <a:stCxn id="107" idx="3"/>
            <a:endCxn id="108" idx="1"/>
          </p:cNvCxnSpPr>
          <p:nvPr/>
        </p:nvCxnSpPr>
        <p:spPr>
          <a:xfrm>
            <a:off x="4041750" y="2842124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Dependency Parser for Recipe Steps</a:t>
            </a:r>
          </a:p>
        </p:txBody>
      </p:sp>
      <p:sp>
        <p:nvSpPr>
          <p:cNvPr id="116" name="Shape 116"/>
          <p:cNvSpPr/>
          <p:nvPr/>
        </p:nvSpPr>
        <p:spPr>
          <a:xfrm>
            <a:off x="3358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Keywords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…(O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17" name="Shape 117"/>
          <p:cNvSpPr/>
          <p:nvPr/>
        </p:nvSpPr>
        <p:spPr>
          <a:xfrm>
            <a:off x="2444550" y="1828275"/>
            <a:ext cx="1597200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Features:</a:t>
            </a:r>
            <a:br>
              <a:rPr lang="en"/>
            </a:br>
            <a:r>
              <a:rPr lang="en"/>
              <a:t>-Unigram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-Bigram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-Trigram</a:t>
            </a:r>
          </a:p>
        </p:txBody>
      </p:sp>
      <p:sp>
        <p:nvSpPr>
          <p:cNvPr id="118" name="Shape 118"/>
          <p:cNvSpPr/>
          <p:nvPr/>
        </p:nvSpPr>
        <p:spPr>
          <a:xfrm>
            <a:off x="4501400" y="1828275"/>
            <a:ext cx="1973699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Transition Based Dependency Parser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(uses SHIFT, LEFT, RIGHT moves to generate arcs)</a:t>
            </a:r>
          </a:p>
        </p:txBody>
      </p:sp>
      <p:sp>
        <p:nvSpPr>
          <p:cNvPr id="119" name="Shape 119"/>
          <p:cNvSpPr/>
          <p:nvPr/>
        </p:nvSpPr>
        <p:spPr>
          <a:xfrm>
            <a:off x="647510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cxnSp>
        <p:nvCxnSpPr>
          <p:cNvPr id="120" name="Shape 120"/>
          <p:cNvCxnSpPr>
            <a:stCxn id="117" idx="3"/>
            <a:endCxn id="118" idx="1"/>
          </p:cNvCxnSpPr>
          <p:nvPr/>
        </p:nvCxnSpPr>
        <p:spPr>
          <a:xfrm>
            <a:off x="4041750" y="2842124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Generating Complete Recipe</a:t>
            </a:r>
          </a:p>
        </p:txBody>
      </p:sp>
      <p:sp>
        <p:nvSpPr>
          <p:cNvPr id="126" name="Shape 126"/>
          <p:cNvSpPr/>
          <p:nvPr/>
        </p:nvSpPr>
        <p:spPr>
          <a:xfrm>
            <a:off x="311700" y="2901400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27" name="Shape 127"/>
          <p:cNvSpPr/>
          <p:nvPr/>
        </p:nvSpPr>
        <p:spPr>
          <a:xfrm>
            <a:off x="311700" y="1397800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28" name="Shape 128"/>
          <p:cNvSpPr/>
          <p:nvPr/>
        </p:nvSpPr>
        <p:spPr>
          <a:xfrm>
            <a:off x="2412925" y="1209850"/>
            <a:ext cx="4001099" cy="3311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Step Level: Use step level Arcs to link Properties to Ingredients, Equipments, Products, References, Actions, and link I/E/P/R to Actions.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Recipe Level: Order the steps based on the recipe level arcs </a:t>
            </a:r>
          </a:p>
        </p:txBody>
      </p:sp>
      <p:sp>
        <p:nvSpPr>
          <p:cNvPr id="129" name="Shape 129"/>
          <p:cNvSpPr/>
          <p:nvPr/>
        </p:nvSpPr>
        <p:spPr>
          <a:xfrm>
            <a:off x="6427675" y="2156075"/>
            <a:ext cx="2304899" cy="1148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Complete Recipe!</a:t>
            </a:r>
          </a:p>
        </p:txBody>
      </p:sp>
      <p:sp>
        <p:nvSpPr>
          <p:cNvPr id="130" name="Shape 130"/>
          <p:cNvSpPr/>
          <p:nvPr/>
        </p:nvSpPr>
        <p:spPr>
          <a:xfrm>
            <a:off x="4250487" y="22912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</a:p>
        </p:txBody>
      </p:sp>
      <p:sp>
        <p:nvSpPr>
          <p:cNvPr id="131" name="Shape 131"/>
          <p:cNvSpPr/>
          <p:nvPr/>
        </p:nvSpPr>
        <p:spPr>
          <a:xfrm>
            <a:off x="31836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</a:t>
            </a:r>
          </a:p>
        </p:txBody>
      </p:sp>
      <p:sp>
        <p:nvSpPr>
          <p:cNvPr id="132" name="Shape 132"/>
          <p:cNvSpPr/>
          <p:nvPr/>
        </p:nvSpPr>
        <p:spPr>
          <a:xfrm>
            <a:off x="37170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</a:p>
        </p:txBody>
      </p:sp>
      <p:sp>
        <p:nvSpPr>
          <p:cNvPr id="133" name="Shape 133"/>
          <p:cNvSpPr/>
          <p:nvPr/>
        </p:nvSpPr>
        <p:spPr>
          <a:xfrm>
            <a:off x="42504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</a:t>
            </a:r>
          </a:p>
        </p:txBody>
      </p:sp>
      <p:sp>
        <p:nvSpPr>
          <p:cNvPr id="134" name="Shape 134"/>
          <p:cNvSpPr/>
          <p:nvPr/>
        </p:nvSpPr>
        <p:spPr>
          <a:xfrm>
            <a:off x="4783904" y="2824675"/>
            <a:ext cx="467700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</a:t>
            </a:r>
          </a:p>
        </p:txBody>
      </p:sp>
      <p:sp>
        <p:nvSpPr>
          <p:cNvPr id="135" name="Shape 135"/>
          <p:cNvSpPr/>
          <p:nvPr/>
        </p:nvSpPr>
        <p:spPr>
          <a:xfrm>
            <a:off x="53934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6" name="Shape 136"/>
          <p:cNvSpPr/>
          <p:nvPr/>
        </p:nvSpPr>
        <p:spPr>
          <a:xfrm>
            <a:off x="485213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7" name="Shape 137"/>
          <p:cNvSpPr/>
          <p:nvPr/>
        </p:nvSpPr>
        <p:spPr>
          <a:xfrm>
            <a:off x="425048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8" name="Shape 138"/>
          <p:cNvSpPr/>
          <p:nvPr/>
        </p:nvSpPr>
        <p:spPr>
          <a:xfrm>
            <a:off x="371708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9" name="Shape 139"/>
          <p:cNvSpPr/>
          <p:nvPr/>
        </p:nvSpPr>
        <p:spPr>
          <a:xfrm>
            <a:off x="318368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cxnSp>
        <p:nvCxnSpPr>
          <p:cNvPr id="140" name="Shape 140"/>
          <p:cNvCxnSpPr>
            <a:stCxn id="139" idx="0"/>
            <a:endCxn id="131" idx="2"/>
          </p:cNvCxnSpPr>
          <p:nvPr/>
        </p:nvCxnSpPr>
        <p:spPr>
          <a:xfrm rot="10800000">
            <a:off x="3357237" y="31897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8" idx="0"/>
            <a:endCxn id="132" idx="2"/>
          </p:cNvCxnSpPr>
          <p:nvPr/>
        </p:nvCxnSpPr>
        <p:spPr>
          <a:xfrm rot="10800000">
            <a:off x="3890637" y="31897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7" idx="0"/>
            <a:endCxn id="133" idx="2"/>
          </p:cNvCxnSpPr>
          <p:nvPr/>
        </p:nvCxnSpPr>
        <p:spPr>
          <a:xfrm rot="10800000">
            <a:off x="4424037" y="31897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36" idx="0"/>
            <a:endCxn id="134" idx="2"/>
          </p:cNvCxnSpPr>
          <p:nvPr/>
        </p:nvCxnSpPr>
        <p:spPr>
          <a:xfrm rot="10800000">
            <a:off x="5017887" y="3189775"/>
            <a:ext cx="7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1" idx="0"/>
            <a:endCxn id="130" idx="2"/>
          </p:cNvCxnSpPr>
          <p:nvPr/>
        </p:nvCxnSpPr>
        <p:spPr>
          <a:xfrm flipH="1" rot="10800000">
            <a:off x="3357237" y="2656375"/>
            <a:ext cx="1066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32" idx="0"/>
            <a:endCxn id="130" idx="2"/>
          </p:cNvCxnSpPr>
          <p:nvPr/>
        </p:nvCxnSpPr>
        <p:spPr>
          <a:xfrm flipH="1" rot="10800000">
            <a:off x="3890637" y="2656375"/>
            <a:ext cx="5334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3" idx="0"/>
            <a:endCxn id="130" idx="2"/>
          </p:cNvCxnSpPr>
          <p:nvPr/>
        </p:nvCxnSpPr>
        <p:spPr>
          <a:xfrm rot="10800000">
            <a:off x="4424037" y="26563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34" idx="0"/>
            <a:endCxn id="130" idx="2"/>
          </p:cNvCxnSpPr>
          <p:nvPr/>
        </p:nvCxnSpPr>
        <p:spPr>
          <a:xfrm rot="10800000">
            <a:off x="4424054" y="2656375"/>
            <a:ext cx="5937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35" idx="0"/>
            <a:endCxn id="130" idx="2"/>
          </p:cNvCxnSpPr>
          <p:nvPr/>
        </p:nvCxnSpPr>
        <p:spPr>
          <a:xfrm rot="10800000">
            <a:off x="4424037" y="2656375"/>
            <a:ext cx="11430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Sample Output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150" y="1120300"/>
            <a:ext cx="3219699" cy="37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