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69" r:id="rId6"/>
    <p:sldId id="265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766" autoAdjust="0"/>
  </p:normalViewPr>
  <p:slideViewPr>
    <p:cSldViewPr snapToGrid="0">
      <p:cViewPr>
        <p:scale>
          <a:sx n="80" d="100"/>
          <a:sy n="80" d="100"/>
        </p:scale>
        <p:origin x="12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FCA-4F45-AABB-0D248545952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FCA-4F45-AABB-0D248545952C}"/>
              </c:ext>
            </c:extLst>
          </c:dPt>
          <c:dLbls>
            <c:dLbl>
              <c:idx val="0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CA-4F45-AABB-0D248545952C}"/>
                </c:ext>
              </c:extLst>
            </c:dLbl>
            <c:dLbl>
              <c:idx val="1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CA-4F45-AABB-0D24854595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ceo!$F$11:$F$12</c:f>
              <c:strCache>
                <c:ptCount val="2"/>
                <c:pt idx="0">
                  <c:v>Rejected</c:v>
                </c:pt>
                <c:pt idx="1">
                  <c:v>Accepted</c:v>
                </c:pt>
              </c:strCache>
            </c:strRef>
          </c:cat>
          <c:val>
            <c:numRef>
              <c:f>ceo!$G$11:$G$12</c:f>
              <c:numCache>
                <c:formatCode>General</c:formatCode>
                <c:ptCount val="2"/>
                <c:pt idx="0">
                  <c:v>55467</c:v>
                </c:pt>
                <c:pt idx="1">
                  <c:v>1968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CA-4F45-AABB-0D24854595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CDED8-DA73-4EC9-BEDA-0F90A950275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21D60-E526-4397-9593-58AC982C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21D60-E526-4397-9593-58AC982CE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21D60-E526-4397-9593-58AC982CE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apply for a job, the university from where you graduate play very important role. Here is an example,</a:t>
            </a:r>
          </a:p>
          <a:p>
            <a:r>
              <a:rPr lang="en-US" dirty="0"/>
              <a:t>Among the 500 CEOs of  fortune 500 companies, 97 CEOs graduated from one of the top 20 Universities.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21D60-E526-4397-9593-58AC982CE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21580" y="5125185"/>
            <a:ext cx="240366" cy="136141"/>
          </a:xfrm>
          <a:prstGeom prst="rect">
            <a:avLst/>
          </a:prstGeom>
        </p:spPr>
        <p:txBody>
          <a:bodyPr/>
          <a:lstStyle/>
          <a:p>
            <a:fld id="{85829E7A-A15A-4B82-9539-98B6A667D6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64AC1D97-7FE6-4FDF-A063-1F615DAEA74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6">
            <a:lumMod val="50000"/>
          </a:schemeClr>
        </a:buClr>
        <a:buFont typeface="Webdings" panose="05030102010509060703" pitchFamily="18" charset="2"/>
        <a:buChar char="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40FD4-0C57-4ED0-8318-58692594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74" y="3750597"/>
            <a:ext cx="4244623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5D786-A8D8-4E6F-B0D7-F0424CEA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1" y="1122363"/>
            <a:ext cx="10787269" cy="2387600"/>
          </a:xfrm>
        </p:spPr>
        <p:txBody>
          <a:bodyPr/>
          <a:lstStyle/>
          <a:p>
            <a:pPr algn="ctr"/>
            <a:r>
              <a:rPr lang="en-US" dirty="0"/>
              <a:t>Socio-economics of college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2E1E-0DA7-4DC0-B847-4938331F4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8298" y="3128214"/>
            <a:ext cx="1913923" cy="493298"/>
          </a:xfrm>
        </p:spPr>
        <p:txBody>
          <a:bodyPr/>
          <a:lstStyle/>
          <a:p>
            <a:r>
              <a:rPr lang="en-US" dirty="0"/>
              <a:t>Sarbottam Piya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95CF1-FB5B-4D1D-87EB-85ECE559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03" y="3750597"/>
            <a:ext cx="3979335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F1854-A872-4BAD-815E-88AD40420D0C}"/>
              </a:ext>
            </a:extLst>
          </p:cNvPr>
          <p:cNvSpPr txBox="1"/>
          <p:nvPr/>
        </p:nvSpPr>
        <p:spPr>
          <a:xfrm>
            <a:off x="1460810" y="2166250"/>
            <a:ext cx="2093843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57,435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B6A0B-9E05-4B31-84F3-4BD4F479FAAB}"/>
              </a:ext>
            </a:extLst>
          </p:cNvPr>
          <p:cNvSpPr txBox="1"/>
          <p:nvPr/>
        </p:nvSpPr>
        <p:spPr>
          <a:xfrm>
            <a:off x="580317" y="5250872"/>
            <a:ext cx="392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Harvard University</a:t>
            </a:r>
          </a:p>
          <a:p>
            <a:pPr algn="ctr"/>
            <a:r>
              <a:rPr lang="en-US" dirty="0"/>
              <a:t>Class of 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971F5-C382-4C89-A6D7-4F6805EF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CA1C1-814A-4EAD-95C3-33EB76D6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32" y="4228987"/>
            <a:ext cx="6434889" cy="1581042"/>
          </a:xfrm>
        </p:spPr>
        <p:txBody>
          <a:bodyPr/>
          <a:lstStyle/>
          <a:p>
            <a:r>
              <a:rPr lang="en-US" sz="1800" dirty="0"/>
              <a:t>What determines the acceptance in Universities?</a:t>
            </a:r>
          </a:p>
          <a:p>
            <a:r>
              <a:rPr lang="en-US" sz="1800" dirty="0"/>
              <a:t>Economics of college education</a:t>
            </a:r>
          </a:p>
          <a:p>
            <a:r>
              <a:rPr lang="en-US" sz="1800" dirty="0"/>
              <a:t>Does college ranking matters?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CFE62-A726-4E06-AE19-BABABAC3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30" y="1870106"/>
            <a:ext cx="7680960" cy="2160522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12B49C-08EE-42C7-A80B-73C492026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409931"/>
              </p:ext>
            </p:extLst>
          </p:nvPr>
        </p:nvGraphicFramePr>
        <p:xfrm>
          <a:off x="96253" y="2472554"/>
          <a:ext cx="4697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96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A385-D114-4F04-8DC7-99063F40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 and information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E16F-3B2A-4061-B272-2370C24F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College ranking data from Forbes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Private/Public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Acceptance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Total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Financial 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Alumni salary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06E604-45BB-4EB0-91EA-0643F987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330656"/>
            <a:ext cx="5410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D5817-39B2-40D3-A8E6-F7FD46277CC3}"/>
              </a:ext>
            </a:extLst>
          </p:cNvPr>
          <p:cNvSpPr txBox="1"/>
          <p:nvPr/>
        </p:nvSpPr>
        <p:spPr>
          <a:xfrm>
            <a:off x="7513983" y="5234609"/>
            <a:ext cx="27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N=651</a:t>
            </a:r>
          </a:p>
        </p:txBody>
      </p:sp>
    </p:spTree>
    <p:extLst>
      <p:ext uri="{BB962C8B-B14F-4D97-AF65-F5344CB8AC3E}">
        <p14:creationId xmlns:p14="http://schemas.microsoft.com/office/powerpoint/2010/main" val="3656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96B8-43FA-4F09-B417-7A1950F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Private vs public university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49FF-5229-4158-B267-906357CF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Small class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Higher average grant aid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082C9B-E4A3-4BA4-A4DE-EFD5AAB4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396" y="1547536"/>
            <a:ext cx="5385420" cy="441955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83203B-4361-4BA6-9B30-BFA5F20291F1}"/>
              </a:ext>
            </a:extLst>
          </p:cNvPr>
          <p:cNvSpPr/>
          <p:nvPr/>
        </p:nvSpPr>
        <p:spPr>
          <a:xfrm>
            <a:off x="9649326" y="2971800"/>
            <a:ext cx="1742574" cy="1576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9C02-650E-423F-B782-BF45F123283E}"/>
              </a:ext>
            </a:extLst>
          </p:cNvPr>
          <p:cNvSpPr/>
          <p:nvPr/>
        </p:nvSpPr>
        <p:spPr>
          <a:xfrm>
            <a:off x="7795819" y="4547937"/>
            <a:ext cx="1742574" cy="1576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84140-9A7F-415E-847C-9A16175166BC}"/>
              </a:ext>
            </a:extLst>
          </p:cNvPr>
          <p:cNvSpPr/>
          <p:nvPr/>
        </p:nvSpPr>
        <p:spPr>
          <a:xfrm>
            <a:off x="5942311" y="4547936"/>
            <a:ext cx="1853507" cy="1576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8E57-5C2E-4529-83D9-27733ED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100 university vs remaining university</a:t>
            </a:r>
            <a:br>
              <a:rPr lang="en-US" sz="36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0AA0-39C7-4354-8EA6-268A8E76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Top 100 university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 acceptance rate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annual cost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grant aid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alumni salary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CFFCFB-B72E-4DD7-9BCD-E2A3B0AD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1" y="1607611"/>
            <a:ext cx="5459549" cy="44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76EA3FD-9AB7-46D8-BE3D-A285BF518743}"/>
              </a:ext>
            </a:extLst>
          </p:cNvPr>
          <p:cNvSpPr/>
          <p:nvPr/>
        </p:nvSpPr>
        <p:spPr>
          <a:xfrm rot="10800000">
            <a:off x="3392905" y="3621505"/>
            <a:ext cx="372979" cy="986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5EDAFFB-C5DF-4745-ABC4-A7575AC3AB66}"/>
              </a:ext>
            </a:extLst>
          </p:cNvPr>
          <p:cNvSpPr/>
          <p:nvPr/>
        </p:nvSpPr>
        <p:spPr>
          <a:xfrm>
            <a:off x="3392904" y="2695074"/>
            <a:ext cx="372979" cy="385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F722-9667-4232-8525-552EDF5F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Socio-economic impact of graduating from top-tier universities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F9E0A-B0A4-43DE-B5D7-45FF99D1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04" y="2176622"/>
            <a:ext cx="8064894" cy="39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286DF-B675-409E-BB42-ABB0F00D2EAD}"/>
              </a:ext>
            </a:extLst>
          </p:cNvPr>
          <p:cNvSpPr txBox="1"/>
          <p:nvPr/>
        </p:nvSpPr>
        <p:spPr>
          <a:xfrm>
            <a:off x="8053888" y="6375334"/>
            <a:ext cx="389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https://www.statista.com/</a:t>
            </a:r>
          </a:p>
        </p:txBody>
      </p:sp>
    </p:spTree>
    <p:extLst>
      <p:ext uri="{BB962C8B-B14F-4D97-AF65-F5344CB8AC3E}">
        <p14:creationId xmlns:p14="http://schemas.microsoft.com/office/powerpoint/2010/main" val="22381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E45C2-3E24-4080-9C2A-2FA31E69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 college education affordable?</a:t>
            </a:r>
            <a:endParaRPr lang="en-US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477C3A-951D-465D-A78A-739F87B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04" y="1564106"/>
            <a:ext cx="8236901" cy="44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1DD0-7BD0-44AC-8259-5D509DE4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university rankings matter?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46B2F-B38B-420D-BA4C-D4457D64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Increase the opportunity to get high paying better jobs in top tier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But what if your goal is to be school teacher, police officer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7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EC4-7F0E-4AC5-BA0C-8FDF0A533A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278021"/>
            <a:ext cx="10515600" cy="13255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180391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TM11774891[[fn=Dappled]]</Template>
  <TotalTime>1787</TotalTime>
  <Words>201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Courier New</vt:lpstr>
      <vt:lpstr>Univers Condensed</vt:lpstr>
      <vt:lpstr>Webdings</vt:lpstr>
      <vt:lpstr>ChronicleVTI</vt:lpstr>
      <vt:lpstr>Socio-economics of college education</vt:lpstr>
      <vt:lpstr>Problem statement </vt:lpstr>
      <vt:lpstr>Data source and information </vt:lpstr>
      <vt:lpstr>Private vs public university</vt:lpstr>
      <vt:lpstr>Top 100 university vs remaining university </vt:lpstr>
      <vt:lpstr>Socio-economic impact of graduating from top-tier universities</vt:lpstr>
      <vt:lpstr>Is college education affordable?</vt:lpstr>
      <vt:lpstr>Do university rankings matter?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Piya, Sarbottam (Sarbo)</dc:creator>
  <cp:lastModifiedBy>Piya, Sarbottam (Sarbo)</cp:lastModifiedBy>
  <cp:revision>29</cp:revision>
  <dcterms:created xsi:type="dcterms:W3CDTF">2021-04-11T15:53:59Z</dcterms:created>
  <dcterms:modified xsi:type="dcterms:W3CDTF">2021-04-12T21:43:50Z</dcterms:modified>
</cp:coreProperties>
</file>