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3"/>
    <p:sldId id="258" r:id="rId4"/>
    <p:sldId id="257" r:id="rId6"/>
    <p:sldId id="265" r:id="rId7"/>
    <p:sldId id="259" r:id="rId8"/>
    <p:sldId id="260" r:id="rId9"/>
    <p:sldId id="261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77" autoAdjust="0"/>
    <p:restoredTop sz="82870" autoAdjust="0"/>
  </p:normalViewPr>
  <p:slideViewPr>
    <p:cSldViewPr snapToGrid="0" snapToObjects="1">
      <p:cViewPr>
        <p:scale>
          <a:sx n="100" d="100"/>
          <a:sy n="100" d="100"/>
        </p:scale>
        <p:origin x="2048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96CCE-68B5-9B4D-B8A4-9D885A674F26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smtClean="0"/>
              <a:t>Click to edit Master text styles</a:t>
            </a:r>
            <a:endParaRPr lang="en-US" altLang="zh-TW" smtClean="0"/>
          </a:p>
          <a:p>
            <a:pPr lvl="1"/>
            <a:r>
              <a:rPr lang="en-US" altLang="zh-TW" smtClean="0"/>
              <a:t>Second level</a:t>
            </a:r>
            <a:endParaRPr lang="en-US" altLang="zh-TW" smtClean="0"/>
          </a:p>
          <a:p>
            <a:pPr lvl="2"/>
            <a:r>
              <a:rPr lang="en-US" altLang="zh-TW" smtClean="0"/>
              <a:t>Third level</a:t>
            </a:r>
            <a:endParaRPr lang="en-US" altLang="zh-TW" smtClean="0"/>
          </a:p>
          <a:p>
            <a:pPr lvl="3"/>
            <a:r>
              <a:rPr lang="en-US" altLang="zh-TW" smtClean="0"/>
              <a:t>Fourth level</a:t>
            </a:r>
            <a:endParaRPr lang="en-US" altLang="zh-TW" smtClean="0"/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62E17B-74C6-844B-874E-AD2BA74226A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r>
              <a:rPr lang="en-US" baseline="0" dirty="0" smtClean="0"/>
              <a:t> </a:t>
            </a:r>
            <a:r>
              <a:rPr lang="zh-TW" altLang="en-US" baseline="0" dirty="0" smtClean="0"/>
              <a:t>是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為什麼要做這題目？</a:t>
            </a:r>
            <a:endParaRPr lang="en-US" altLang="zh-TW" baseline="0" dirty="0" smtClean="0"/>
          </a:p>
          <a:p>
            <a:r>
              <a:rPr lang="en-US" dirty="0" smtClean="0"/>
              <a:t>Challenge</a:t>
            </a:r>
            <a:r>
              <a:rPr lang="en-US" baseline="0" dirty="0" smtClean="0"/>
              <a:t> human acting </a:t>
            </a:r>
            <a:r>
              <a:rPr lang="zh-TW" altLang="en-US" baseline="0" dirty="0" smtClean="0"/>
              <a:t>如何難</a:t>
            </a:r>
            <a:endParaRPr lang="en-US" altLang="zh-TW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E17B-74C6-844B-874E-AD2BA74226A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E17B-74C6-844B-874E-AD2BA74226A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8C2560D-EC28-3B41-86E8-18F1CE0113B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066355A-084C-D24E-9AD2-7E4FC41EA62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外賣</a:t>
            </a:r>
            <a:r>
              <a:rPr lang="en-US" altLang="zh-TW" dirty="0" smtClean="0"/>
              <a:t>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1617" y="3886200"/>
            <a:ext cx="7227502" cy="17526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Members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0551302</a:t>
            </a:r>
            <a:r>
              <a:rPr lang="zh-CN" altLang="en-US" dirty="0" smtClean="0"/>
              <a:t> 包朔初</a:t>
            </a:r>
            <a:endParaRPr lang="en-US" altLang="zh-CN" dirty="0" smtClean="0"/>
          </a:p>
          <a:p>
            <a:r>
              <a:rPr lang="zh-TW" altLang="en-US" dirty="0" smtClean="0"/>
              <a:t>              </a:t>
            </a:r>
            <a:r>
              <a:rPr lang="en-US" altLang="zh-CN" dirty="0" smtClean="0"/>
              <a:t>0551301</a:t>
            </a:r>
            <a:r>
              <a:rPr lang="zh-TW" altLang="en-US" dirty="0" smtClean="0"/>
              <a:t>鄭鑫</a:t>
            </a:r>
            <a:endParaRPr lang="en-US" altLang="zh-TW" dirty="0" smtClean="0"/>
          </a:p>
          <a:p>
            <a:r>
              <a:rPr lang="en-US" altLang="zh-TW" dirty="0" smtClean="0"/>
              <a:t>Team</a:t>
            </a:r>
            <a:r>
              <a:rPr lang="zh-TW" altLang="en-US" dirty="0" smtClean="0"/>
              <a:t>：</a:t>
            </a:r>
            <a:r>
              <a:rPr lang="en-US" altLang="zh-TW" dirty="0" smtClean="0"/>
              <a:t>2</a:t>
            </a:r>
            <a:endParaRPr lang="en-US" altLang="zh-TW" dirty="0" smtClean="0"/>
          </a:p>
          <a:p>
            <a:r>
              <a:rPr lang="en-US" dirty="0" smtClean="0"/>
              <a:t>Department</a:t>
            </a:r>
            <a:r>
              <a:rPr lang="zh-TW" altLang="en-US" dirty="0" smtClean="0"/>
              <a:t>：電通</a:t>
            </a:r>
            <a:r>
              <a:rPr lang="en-US" altLang="zh-TW" dirty="0" smtClean="0"/>
              <a:t>4C</a:t>
            </a:r>
            <a:endParaRPr 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and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buFont typeface="Arial" panose="020B0604020202020204"/>
              <a:buChar char="•"/>
            </a:pPr>
            <a:r>
              <a:rPr lang="en-US" sz="2800" dirty="0" smtClean="0"/>
              <a:t>Motivation</a:t>
            </a:r>
            <a:r>
              <a:rPr lang="zh-TW" altLang="en-US" sz="2800" dirty="0" smtClean="0"/>
              <a:t>：</a:t>
            </a:r>
            <a:r>
              <a:rPr lang="zh-CN" altLang="en-US" sz="2000" dirty="0" smtClean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隨</a:t>
            </a:r>
            <a:r>
              <a:rPr lang="zh-CN" altLang="en-US" sz="20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着資訊科技的興起，隨着移動設備的普及，人們花在手機上的時間越來越多，而許多人將出門進商城買東西的時間也花在手機上</a:t>
            </a:r>
            <a:r>
              <a:rPr lang="zh-CN" altLang="en-US" sz="2000" dirty="0" smtClean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了</a:t>
            </a:r>
            <a:r>
              <a:rPr lang="zh-TW" altLang="en-US" sz="2000" dirty="0" smtClean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，不僅如此，越來越多的人希望能用手機解決吃飯的問題。所以我們計畫開發一款能夠搜索到附近有外送服務的飲食類商店，並且能夠直接下外送訂單的</a:t>
            </a:r>
            <a:r>
              <a:rPr lang="en-US" altLang="zh-TW" sz="2000" dirty="0" smtClean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APP</a:t>
            </a:r>
            <a:r>
              <a:rPr lang="zh-TW" altLang="en-US" sz="2000" dirty="0" smtClean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。</a:t>
            </a:r>
            <a:endParaRPr lang="en-US" dirty="0" smtClean="0"/>
          </a:p>
          <a:p>
            <a:r>
              <a:rPr lang="en-US" sz="2800" dirty="0"/>
              <a:t>Challenge</a:t>
            </a:r>
            <a:r>
              <a:rPr lang="zh-TW" altLang="en-US" sz="2800" dirty="0"/>
              <a:t>：</a:t>
            </a:r>
            <a:r>
              <a:rPr lang="zh-TW" altLang="en-US" sz="2000" dirty="0" smtClean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endParaRPr lang="en-US" sz="20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967" y="381663"/>
            <a:ext cx="7773338" cy="1596177"/>
          </a:xfrm>
        </p:spPr>
        <p:txBody>
          <a:bodyPr/>
          <a:lstStyle/>
          <a:p>
            <a:r>
              <a:rPr lang="en-US" dirty="0" smtClean="0"/>
              <a:t>Project Goal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zh-CN" altLang="en-US" dirty="0" smtClean="0"/>
              <a:t>要写</a:t>
            </a:r>
            <a:r>
              <a:rPr lang="en-US" dirty="0" smtClean="0"/>
              <a:t>APP</a:t>
            </a:r>
            <a:r>
              <a:rPr lang="zh-CN" altLang="en-US" dirty="0" smtClean="0"/>
              <a:t>的使用</a:t>
            </a:r>
            <a:endParaRPr lang="zh-CN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165" y="1814830"/>
            <a:ext cx="7773035" cy="454152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第一次使用</a:t>
            </a:r>
            <a:r>
              <a:rPr lang="en-US" altLang="zh-CN" dirty="0" smtClean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APP</a:t>
            </a:r>
            <a:r>
              <a:rPr lang="zh-CN" altLang="en-US" dirty="0" smtClean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需要通過</a:t>
            </a:r>
            <a:r>
              <a:rPr lang="en-US" altLang="zh-CN" dirty="0" smtClean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lang="zh-CN" altLang="en-US" dirty="0" smtClean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個頁面，第一是賬號註冊頁面，有手機號輸入或者驗證碼設置密碼</a:t>
            </a:r>
            <a:r>
              <a:rPr lang="en-US" altLang="zh-CN" dirty="0" smtClean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</a:t>
            </a:r>
            <a:r>
              <a:rPr lang="zh-CN" altLang="en-US" dirty="0" smtClean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個步驟。第二是登錄頁面，輸入賬號密碼開始使用</a:t>
            </a:r>
            <a:r>
              <a:rPr lang="en-US" altLang="zh-CN" dirty="0" smtClean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APP</a:t>
            </a:r>
            <a:r>
              <a:rPr lang="zh-CN" altLang="en-US" dirty="0" smtClean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endParaRPr lang="zh-CN" altLang="en-US" dirty="0" smtClean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TW" dirty="0" smtClean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APP</a:t>
            </a:r>
            <a:r>
              <a:rPr lang="zh-CN" altLang="en-US" dirty="0" smtClean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頁面大致分爲</a:t>
            </a:r>
            <a:r>
              <a:rPr lang="en-US" altLang="zh-CN" dirty="0" smtClean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</a:t>
            </a:r>
            <a:r>
              <a:rPr lang="zh-CN" altLang="en-US" dirty="0" smtClean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個主頁面，APP由首页，訂單和個人中心三部分组成，首页主要由推荐和商家构成，满足用户订餐需求，訂單和個人中心则是用户订餐信息等相关内容。</a:t>
            </a:r>
            <a:endParaRPr lang="zh-CN" altLang="en-US" dirty="0" smtClean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dirty="0" smtClean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APP</a:t>
            </a:r>
            <a:r>
              <a:rPr lang="zh-CN" altLang="en-US" dirty="0" smtClean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的首頁有</a:t>
            </a:r>
            <a:r>
              <a:rPr lang="en-US" altLang="zh-CN" dirty="0" smtClean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</a:t>
            </a:r>
            <a:r>
              <a:rPr lang="zh-CN" altLang="en-US" dirty="0" smtClean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個主要的模塊，分別爲最上層的搜索功能，中間的美食分類導航，最底層的切換頁面模塊。</a:t>
            </a:r>
            <a:endParaRPr lang="en-US" altLang="zh-CN" dirty="0" smtClean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dirty="0" smtClean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搜索模塊中可根據自身的定位功能定位出用戶的大概地址，</a:t>
            </a:r>
            <a:r>
              <a:rPr lang="en-US" altLang="zh-CN" dirty="0" smtClean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APP</a:t>
            </a:r>
            <a:r>
              <a:rPr lang="zh-CN" altLang="en-US" dirty="0" smtClean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自動生成離用戶最近的商家，除此之外用戶也可以用下拉式選單根據商家的評價高低，商家的距離遠近，商家的價格排序，銷量等因素來搜尋需要外送的商家。還有口味搜索功能，根據用戶的口味不同，直接輸入酸或甜，苦辣對應的餐廳便可顯示出來。</a:t>
            </a:r>
            <a:endParaRPr lang="zh-CN" altLang="en-US" dirty="0" smtClean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en-US" altLang="zh-TW" dirty="0" smtClean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en-US" altLang="zh-TW" dirty="0" smtClean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en-US" altLang="zh-TW" dirty="0" smtClean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en-US" altLang="zh-TW" sz="2800" dirty="0" smtClean="0"/>
          </a:p>
          <a:p>
            <a:endParaRPr lang="en-US" altLang="zh-TW" sz="2800" dirty="0" smtClean="0"/>
          </a:p>
          <a:p>
            <a:endParaRPr lang="en-US" sz="2800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165" y="618490"/>
            <a:ext cx="7773035" cy="2161540"/>
          </a:xfrm>
        </p:spPr>
        <p:txBody>
          <a:bodyPr/>
          <a:p>
            <a:r>
              <a:rPr lang="zh-CN" altLang="en-US" sz="2000"/>
              <a:t>美食分類可跳轉至對應的商家</a:t>
            </a:r>
            <a:br>
              <a:rPr lang="zh-CN" altLang="en-US" sz="2000"/>
            </a:br>
            <a:r>
              <a:rPr lang="zh-CN" altLang="en-US" sz="2000"/>
              <a:t>商家頁面的商品信息可提供相距位置</a:t>
            </a:r>
            <a:r>
              <a:rPr lang="en-US" altLang="zh-CN" sz="2000"/>
              <a:t>,</a:t>
            </a:r>
            <a:r>
              <a:rPr lang="zh-CN" altLang="en-US" sz="2000"/>
              <a:t>預計送達時間</a:t>
            </a:r>
            <a:r>
              <a:rPr lang="en-US" altLang="zh-CN" sz="2000"/>
              <a:t>,</a:t>
            </a:r>
            <a:r>
              <a:rPr lang="zh-CN" altLang="en-US" sz="2000"/>
              <a:t>起送價信息</a:t>
            </a:r>
            <a:r>
              <a:rPr lang="en-US" altLang="zh-CN" sz="2000"/>
              <a:t>,</a:t>
            </a:r>
            <a:r>
              <a:rPr lang="zh-CN" altLang="en-US" sz="2000"/>
              <a:t>外送費的價錢供用戶參考。</a:t>
            </a:r>
            <a:br>
              <a:rPr lang="en-US" altLang="zh-CN" sz="2000"/>
            </a:br>
            <a:r>
              <a:rPr lang="zh-CN" altLang="en-US" sz="2000"/>
              <a:t>訂單模塊的訂單功能可以查询用户定餐历史记录，同时可以追踪正在进行的订单的最新动态</a:t>
            </a:r>
            <a:endParaRPr lang="zh-CN" altLang="en-US" sz="200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5330" y="2318833"/>
            <a:ext cx="7772870" cy="3424107"/>
          </a:xfrm>
        </p:spPr>
        <p:txBody>
          <a:bodyPr/>
          <a:p>
            <a:r>
              <a:rPr lang="zh-CN" altLang="en-US"/>
              <a:t>訂單模塊還有实时更新外送人員具体位置的功能，能让用户第一时间知道餐品距离自己还有多远，大约还需要多久能到。訂單功能裏還有超時賠償功能。比如超過預計送達時間</a:t>
            </a:r>
            <a:r>
              <a:rPr lang="en-US" altLang="zh-CN"/>
              <a:t>10</a:t>
            </a:r>
            <a:r>
              <a:rPr lang="zh-CN" altLang="en-US"/>
              <a:t>分鐘就返現給用戶</a:t>
            </a:r>
            <a:r>
              <a:rPr lang="en-US" altLang="zh-CN"/>
              <a:t>40%</a:t>
            </a:r>
            <a:r>
              <a:rPr lang="zh-CN" altLang="en-US"/>
              <a:t>的外賣費用。</a:t>
            </a:r>
            <a:endParaRPr lang="zh-CN" altLang="en-US"/>
          </a:p>
          <a:p>
            <a:r>
              <a:rPr lang="zh-CN" altLang="en-US"/>
              <a:t>個人中心模塊裏面有：購物車、會員中心、交易記錄、售後服務、我的收藏、支付鏈接等。</a:t>
            </a:r>
            <a:endParaRPr lang="zh-CN" altLang="en-US"/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br>
              <a:rPr lang="en-US" dirty="0" smtClean="0"/>
            </a:br>
            <a:r>
              <a:rPr lang="zh-CN" altLang="en-US" dirty="0" smtClean="0"/>
              <a:t>要写</a:t>
            </a:r>
            <a:r>
              <a:rPr lang="en-US" dirty="0" smtClean="0"/>
              <a:t>APP</a:t>
            </a:r>
            <a:r>
              <a:rPr lang="zh-CN" altLang="en-US" dirty="0" smtClean="0"/>
              <a:t>界面和</a:t>
            </a:r>
            <a:r>
              <a:rPr lang="en-US" altLang="zh-CN" dirty="0" smtClean="0"/>
              <a:t>SEVER</a:t>
            </a:r>
            <a:endParaRPr lang="en-US" altLang="zh-CN" dirty="0" smtClean="0"/>
          </a:p>
        </p:txBody>
      </p:sp>
      <p:sp>
        <p:nvSpPr>
          <p:cNvPr id="5" name="罐形 4"/>
          <p:cNvSpPr/>
          <p:nvPr/>
        </p:nvSpPr>
        <p:spPr>
          <a:xfrm>
            <a:off x="463950" y="2528883"/>
            <a:ext cx="1520408" cy="1197859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sz="1600" dirty="0" smtClean="0"/>
              <a:t>1.</a:t>
            </a:r>
            <a:r>
              <a:rPr kumimoji="1" lang="zh-TW" altLang="en-US" sz="1600" dirty="0" smtClean="0"/>
              <a:t>使用者</a:t>
            </a:r>
            <a:r>
              <a:rPr kumimoji="1" lang="en-US" altLang="zh-TW" sz="1600" dirty="0" smtClean="0"/>
              <a:t>table</a:t>
            </a:r>
            <a:endParaRPr kumimoji="1" lang="en-US" altLang="zh-TW" sz="1600" dirty="0" smtClean="0"/>
          </a:p>
          <a:p>
            <a:r>
              <a:rPr kumimoji="1" lang="en-US" altLang="zh-TW" sz="1600" dirty="0" smtClean="0"/>
              <a:t>2.</a:t>
            </a:r>
            <a:r>
              <a:rPr kumimoji="1" lang="zh-TW" altLang="en-US" sz="1600" dirty="0" smtClean="0"/>
              <a:t>商家</a:t>
            </a:r>
            <a:r>
              <a:rPr kumimoji="1" lang="en-US" altLang="zh-TW" sz="1600" dirty="0" smtClean="0"/>
              <a:t>table</a:t>
            </a:r>
            <a:endParaRPr kumimoji="1" lang="en-US" altLang="zh-TW" sz="1600" dirty="0" smtClean="0"/>
          </a:p>
          <a:p>
            <a:r>
              <a:rPr kumimoji="1" lang="en-US" altLang="zh-TW" sz="1600" dirty="0" smtClean="0"/>
              <a:t>3.</a:t>
            </a:r>
            <a:r>
              <a:rPr kumimoji="1" lang="zh-TW" altLang="en-US" sz="1600" dirty="0" smtClean="0"/>
              <a:t>交易</a:t>
            </a:r>
            <a:r>
              <a:rPr kumimoji="1" lang="en-US" altLang="zh-TW" sz="1600" dirty="0" smtClean="0"/>
              <a:t>table</a:t>
            </a:r>
            <a:endParaRPr kumimoji="1" lang="zh-CN" altLang="en-US" sz="1600" dirty="0"/>
          </a:p>
        </p:txBody>
      </p:sp>
      <p:sp>
        <p:nvSpPr>
          <p:cNvPr id="6" name="云形 5"/>
          <p:cNvSpPr/>
          <p:nvPr/>
        </p:nvSpPr>
        <p:spPr>
          <a:xfrm>
            <a:off x="3666890" y="2628128"/>
            <a:ext cx="1883934" cy="899328"/>
          </a:xfrm>
          <a:prstGeom prst="clou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Web</a:t>
            </a:r>
            <a:endParaRPr kumimoji="1" lang="en-US" altLang="zh-TW" dirty="0" smtClean="0"/>
          </a:p>
          <a:p>
            <a:pPr algn="ctr"/>
            <a:r>
              <a:rPr kumimoji="1" lang="en-US" altLang="zh-TW" dirty="0" smtClean="0"/>
              <a:t>Application</a:t>
            </a:r>
            <a:endParaRPr kumimoji="1" lang="zh-CN" altLang="en-US" dirty="0"/>
          </a:p>
        </p:txBody>
      </p:sp>
      <p:sp>
        <p:nvSpPr>
          <p:cNvPr id="7" name="云形 6"/>
          <p:cNvSpPr/>
          <p:nvPr/>
        </p:nvSpPr>
        <p:spPr>
          <a:xfrm>
            <a:off x="7434757" y="2552195"/>
            <a:ext cx="1395686" cy="840552"/>
          </a:xfrm>
          <a:prstGeom prst="clou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Mobile</a:t>
            </a:r>
            <a:endParaRPr kumimoji="1" lang="en-US" altLang="zh-TW" dirty="0" smtClean="0"/>
          </a:p>
          <a:p>
            <a:pPr algn="ctr"/>
            <a:r>
              <a:rPr kumimoji="1" lang="en-US" altLang="zh-TW" dirty="0" smtClean="0"/>
              <a:t>APP</a:t>
            </a:r>
            <a:endParaRPr kumimoji="1" lang="zh-CN" altLang="en-US" dirty="0"/>
          </a:p>
        </p:txBody>
      </p:sp>
      <p:sp>
        <p:nvSpPr>
          <p:cNvPr id="8" name="下弧形箭头 7"/>
          <p:cNvSpPr/>
          <p:nvPr/>
        </p:nvSpPr>
        <p:spPr>
          <a:xfrm>
            <a:off x="2190085" y="2477620"/>
            <a:ext cx="1362197" cy="440476"/>
          </a:xfrm>
          <a:prstGeom prst="curved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下弧形箭头 8"/>
          <p:cNvSpPr/>
          <p:nvPr/>
        </p:nvSpPr>
        <p:spPr>
          <a:xfrm rot="10800000">
            <a:off x="2145168" y="3255051"/>
            <a:ext cx="1362197" cy="440476"/>
          </a:xfrm>
          <a:prstGeom prst="curved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0" name="下弧形箭头 9"/>
          <p:cNvSpPr/>
          <p:nvPr/>
        </p:nvSpPr>
        <p:spPr>
          <a:xfrm>
            <a:off x="5856609" y="2438561"/>
            <a:ext cx="1362197" cy="440476"/>
          </a:xfrm>
          <a:prstGeom prst="curved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1" name="下弧形箭头 10"/>
          <p:cNvSpPr/>
          <p:nvPr/>
        </p:nvSpPr>
        <p:spPr>
          <a:xfrm rot="10800000">
            <a:off x="5811692" y="3215992"/>
            <a:ext cx="1362197" cy="440476"/>
          </a:xfrm>
          <a:prstGeom prst="curved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712436" y="2146586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mtClean="0"/>
              <a:t>SQL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628262" y="3663152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mtClean="0"/>
              <a:t>Code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265837" y="214196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SQL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397231" y="3656468"/>
            <a:ext cx="576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http</a:t>
            </a:r>
            <a:endParaRPr kumimoji="1" lang="zh-CN" altLang="en-US" dirty="0"/>
          </a:p>
        </p:txBody>
      </p:sp>
      <p:sp>
        <p:nvSpPr>
          <p:cNvPr id="16" name="罐形 15"/>
          <p:cNvSpPr/>
          <p:nvPr/>
        </p:nvSpPr>
        <p:spPr>
          <a:xfrm>
            <a:off x="431800" y="5169198"/>
            <a:ext cx="913070" cy="914400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/>
              <a:t>使用者</a:t>
            </a:r>
            <a:r>
              <a:rPr kumimoji="1" lang="en-US" altLang="zh-TW" dirty="0" smtClean="0"/>
              <a:t>table</a:t>
            </a:r>
            <a:endParaRPr kumimoji="1" lang="zh-CN" altLang="en-US" dirty="0"/>
          </a:p>
        </p:txBody>
      </p:sp>
      <p:sp>
        <p:nvSpPr>
          <p:cNvPr id="17" name="罐形 16"/>
          <p:cNvSpPr/>
          <p:nvPr/>
        </p:nvSpPr>
        <p:spPr>
          <a:xfrm>
            <a:off x="2071235" y="5169198"/>
            <a:ext cx="913070" cy="914401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/>
              <a:t>商家</a:t>
            </a:r>
            <a:r>
              <a:rPr kumimoji="1" lang="en-US" altLang="zh-TW" dirty="0" smtClean="0"/>
              <a:t>table</a:t>
            </a:r>
            <a:endParaRPr kumimoji="1" lang="zh-CN" altLang="en-US" dirty="0"/>
          </a:p>
        </p:txBody>
      </p:sp>
      <p:sp>
        <p:nvSpPr>
          <p:cNvPr id="18" name="罐形 17"/>
          <p:cNvSpPr/>
          <p:nvPr/>
        </p:nvSpPr>
        <p:spPr>
          <a:xfrm>
            <a:off x="3710670" y="5134768"/>
            <a:ext cx="913070" cy="914402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/>
              <a:t>交易</a:t>
            </a:r>
            <a:r>
              <a:rPr kumimoji="1" lang="en-US" altLang="zh-TW" dirty="0" smtClean="0"/>
              <a:t>table</a:t>
            </a:r>
            <a:endParaRPr kumimoji="1" lang="zh-CN" altLang="en-US" dirty="0"/>
          </a:p>
        </p:txBody>
      </p:sp>
      <p:cxnSp>
        <p:nvCxnSpPr>
          <p:cNvPr id="19" name="直线箭头连接符 18"/>
          <p:cNvCxnSpPr>
            <a:stCxn id="18" idx="1"/>
            <a:endCxn id="5" idx="3"/>
          </p:cNvCxnSpPr>
          <p:nvPr/>
        </p:nvCxnSpPr>
        <p:spPr>
          <a:xfrm flipH="1" flipV="1">
            <a:off x="1224154" y="3726742"/>
            <a:ext cx="2943051" cy="1408026"/>
          </a:xfrm>
          <a:prstGeom prst="straightConnector1">
            <a:avLst/>
          </a:prstGeom>
          <a:ln w="603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stCxn id="17" idx="1"/>
            <a:endCxn id="5" idx="3"/>
          </p:cNvCxnSpPr>
          <p:nvPr/>
        </p:nvCxnSpPr>
        <p:spPr>
          <a:xfrm flipH="1" flipV="1">
            <a:off x="1224154" y="3726742"/>
            <a:ext cx="1303616" cy="1442456"/>
          </a:xfrm>
          <a:prstGeom prst="straightConnector1">
            <a:avLst/>
          </a:prstGeom>
          <a:ln w="603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stCxn id="16" idx="1"/>
            <a:endCxn id="5" idx="3"/>
          </p:cNvCxnSpPr>
          <p:nvPr/>
        </p:nvCxnSpPr>
        <p:spPr>
          <a:xfrm flipV="1">
            <a:off x="888335" y="3726742"/>
            <a:ext cx="335819" cy="1442456"/>
          </a:xfrm>
          <a:prstGeom prst="straightConnector1">
            <a:avLst/>
          </a:prstGeom>
          <a:ln w="603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06594" y="4336102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600" dirty="0" smtClean="0"/>
              <a:t>新增或修改</a:t>
            </a:r>
            <a:endParaRPr kumimoji="1" lang="zh-CN" altLang="en-US" sz="1600" dirty="0"/>
          </a:p>
        </p:txBody>
      </p:sp>
      <p:sp>
        <p:nvSpPr>
          <p:cNvPr id="23" name="文本框 22"/>
          <p:cNvSpPr txBox="1"/>
          <p:nvPr/>
        </p:nvSpPr>
        <p:spPr>
          <a:xfrm>
            <a:off x="1344870" y="4336102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600" dirty="0" smtClean="0"/>
              <a:t>新增或修改</a:t>
            </a:r>
            <a:endParaRPr kumimoji="1" lang="zh-CN" altLang="en-US" sz="1600" dirty="0"/>
          </a:p>
        </p:txBody>
      </p:sp>
      <p:sp>
        <p:nvSpPr>
          <p:cNvPr id="24" name="文本框 23"/>
          <p:cNvSpPr txBox="1"/>
          <p:nvPr/>
        </p:nvSpPr>
        <p:spPr>
          <a:xfrm>
            <a:off x="3061596" y="4336102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600" dirty="0" smtClean="0"/>
              <a:t>新增或修改</a:t>
            </a:r>
            <a:endParaRPr kumimoji="1" lang="zh-CN" altLang="en-US" sz="16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Planning</a:t>
            </a:r>
            <a:endParaRPr 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4294967295"/>
          </p:nvPr>
        </p:nvSpPr>
        <p:spPr>
          <a:xfrm>
            <a:off x="568105" y="2327652"/>
            <a:ext cx="8042965" cy="190389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APP</a:t>
            </a:r>
            <a:r>
              <a:rPr lang="zh-TW" altLang="en-US" dirty="0" smtClean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的開發與測試</a:t>
            </a:r>
            <a:endParaRPr lang="en-US" altLang="zh-TW" dirty="0" smtClean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TW" altLang="en-US" dirty="0" smtClean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平台宣傳，商家入駐，吸引用戶</a:t>
            </a:r>
            <a:endParaRPr lang="en-US" altLang="zh-TW" dirty="0" smtClean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TW" altLang="en-US" dirty="0" smtClean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系統維護</a:t>
            </a:r>
            <a:endParaRPr lang="en-US" altLang="zh-CN" dirty="0" smtClean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5705" y="3822773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Presentation of the tool you use</a:t>
            </a:r>
            <a:endParaRPr kumimoji="1"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15705" y="1918878"/>
            <a:ext cx="2877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Project</a:t>
            </a:r>
            <a:r>
              <a:rPr lang="en-US" altLang="zh-CN" sz="20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decomposition</a:t>
            </a:r>
            <a:endParaRPr kumimoji="1" lang="zh-CN" altLang="en-US" sz="20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0" name="内容占位符 2"/>
          <p:cNvSpPr>
            <a:spLocks noGrp="1"/>
          </p:cNvSpPr>
          <p:nvPr>
            <p:ph idx="4294967295"/>
          </p:nvPr>
        </p:nvSpPr>
        <p:spPr>
          <a:xfrm>
            <a:off x="568105" y="4344505"/>
            <a:ext cx="8042965" cy="190389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smtClean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Android</a:t>
            </a:r>
            <a:r>
              <a:rPr lang="zh-TW" altLang="en-US" dirty="0" smtClean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TW" dirty="0" smtClean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Studio</a:t>
            </a:r>
            <a:r>
              <a:rPr lang="zh-TW" altLang="en-US" dirty="0" smtClean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：</a:t>
            </a:r>
            <a:r>
              <a:rPr lang="en-US" altLang="zh-TW" dirty="0" smtClean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android</a:t>
            </a:r>
            <a:r>
              <a:rPr lang="zh-TW" altLang="en-US" dirty="0" smtClean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集成開發工具，用於</a:t>
            </a:r>
            <a:r>
              <a:rPr lang="en-US" altLang="zh-TW" dirty="0" smtClean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android</a:t>
            </a:r>
            <a:r>
              <a:rPr lang="zh-TW" altLang="en-US" dirty="0" smtClean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的開發和調適</a:t>
            </a:r>
            <a:endParaRPr lang="en-US" altLang="zh-TW" dirty="0" smtClean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TW" dirty="0" err="1" smtClean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Redis</a:t>
            </a:r>
            <a:r>
              <a:rPr lang="zh-TW" altLang="en-US" dirty="0" smtClean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：高性能的</a:t>
            </a:r>
            <a:r>
              <a:rPr lang="en-US" altLang="zh-TW" dirty="0" smtClean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key-value</a:t>
            </a:r>
            <a:r>
              <a:rPr lang="zh-TW" altLang="en-US" dirty="0" smtClean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數據庫</a:t>
            </a:r>
            <a:endParaRPr lang="zh-CN" altLang="en-US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800" dirty="0" smtClean="0"/>
              <a:t>Device and tools</a:t>
            </a:r>
            <a:endParaRPr lang="en-US" sz="2800" dirty="0" smtClean="0"/>
          </a:p>
          <a:p>
            <a:pPr lvl="1"/>
            <a:r>
              <a:rPr lang="en-US" sz="2000" dirty="0" smtClean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E.g., google calendar, google keep, google inbox, Asana, Trello, google doc, google excel, add-ones </a:t>
            </a:r>
            <a:endParaRPr lang="en-US" sz="2000" dirty="0" smtClean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lvl="1"/>
            <a:r>
              <a:rPr lang="en-US" altLang="zh-CN" sz="2000" dirty="0" err="1" smtClean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Redis</a:t>
            </a:r>
            <a:r>
              <a:rPr lang="zh-TW" altLang="en-US" sz="2000" dirty="0" smtClean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</a:t>
            </a:r>
            <a:r>
              <a:rPr lang="en-US" altLang="zh-TW" sz="2000" dirty="0" smtClean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Android</a:t>
            </a:r>
            <a:r>
              <a:rPr lang="zh-TW" altLang="en-US" sz="2000" dirty="0" smtClean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TW" sz="2000" dirty="0" smtClean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Studio,trello</a:t>
            </a:r>
            <a:endParaRPr lang="en-US" sz="2000" dirty="0" smtClean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457200" lvl="1" indent="0">
              <a:buNone/>
            </a:pPr>
            <a:endParaRPr lang="en-US" sz="2400" dirty="0" smtClean="0"/>
          </a:p>
          <a:p>
            <a:r>
              <a:rPr lang="en-US" sz="2800" dirty="0" smtClean="0"/>
              <a:t>Human resource</a:t>
            </a:r>
            <a:endParaRPr lang="en-US" sz="2800" dirty="0" smtClean="0"/>
          </a:p>
          <a:p>
            <a:endParaRPr lang="en-US" dirty="0"/>
          </a:p>
          <a:p>
            <a:endParaRPr lang="en-US" sz="2800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Schedule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20102" y="2309654"/>
          <a:ext cx="7180901" cy="28338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48394"/>
                <a:gridCol w="312475"/>
                <a:gridCol w="312475"/>
                <a:gridCol w="312475"/>
                <a:gridCol w="312475"/>
                <a:gridCol w="312475"/>
                <a:gridCol w="312475"/>
                <a:gridCol w="312475"/>
                <a:gridCol w="1248394"/>
                <a:gridCol w="1248394"/>
                <a:gridCol w="1248394"/>
              </a:tblGrid>
              <a:tr h="387211"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工作項次</a:t>
                      </a:r>
                      <a:endParaRPr lang="zh-CN" sz="1200" kern="100">
                        <a:effectLst/>
                        <a:latin typeface="DengXian" charset="-122"/>
                        <a:ea typeface="DengXian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7475" algn="l"/>
                          <a:tab pos="457835" algn="ctr"/>
                        </a:tabLst>
                      </a:pPr>
                      <a:r>
                        <a:rPr lang="en-US" sz="1400" kern="100">
                          <a:effectLst/>
                        </a:rPr>
                        <a:t>107</a:t>
                      </a:r>
                      <a:r>
                        <a:rPr lang="zh-TW" sz="1400" kern="100">
                          <a:effectLst/>
                        </a:rPr>
                        <a:t>年</a:t>
                      </a:r>
                      <a:endParaRPr lang="zh-CN" sz="1200" kern="100">
                        <a:effectLst/>
                        <a:latin typeface="DengXian" charset="-122"/>
                        <a:ea typeface="DengXian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108</a:t>
                      </a:r>
                      <a:r>
                        <a:rPr lang="zh-TW" sz="1400" kern="100">
                          <a:effectLst/>
                        </a:rPr>
                        <a:t>年</a:t>
                      </a:r>
                      <a:endParaRPr lang="zh-CN" sz="1200" kern="100">
                        <a:effectLst/>
                        <a:latin typeface="DengXian" charset="-122"/>
                        <a:ea typeface="DengXian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說明</a:t>
                      </a:r>
                      <a:endParaRPr lang="zh-CN" sz="1200" kern="100">
                        <a:effectLst/>
                        <a:latin typeface="DengXian" charset="-122"/>
                        <a:ea typeface="DengXian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專案委託</a:t>
                      </a:r>
                      <a:endParaRPr lang="zh-CN" sz="1200" kern="100">
                        <a:effectLst/>
                        <a:latin typeface="DengXian" charset="-122"/>
                        <a:ea typeface="DengXian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</a:tr>
              <a:tr h="448897">
                <a:tc vMerge="1"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DengXian" charset="-122"/>
                        <a:ea typeface="DengXian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endParaRPr lang="zh-CN" sz="1200" kern="100">
                        <a:effectLst/>
                        <a:latin typeface="DengXian" charset="-122"/>
                        <a:ea typeface="DengXian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</a:t>
                      </a:r>
                      <a:endParaRPr lang="zh-CN" sz="1200" kern="100">
                        <a:effectLst/>
                        <a:latin typeface="DengXian" charset="-122"/>
                        <a:ea typeface="DengXian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</a:t>
                      </a:r>
                      <a:endParaRPr lang="zh-CN" sz="1200" kern="100">
                        <a:effectLst/>
                        <a:latin typeface="DengXian" charset="-122"/>
                        <a:ea typeface="DengXian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DengXian" charset="-122"/>
                        <a:ea typeface="DengXian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endParaRPr lang="zh-CN" sz="1200" kern="100">
                        <a:effectLst/>
                        <a:latin typeface="DengXian" charset="-122"/>
                        <a:ea typeface="DengXian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</a:t>
                      </a:r>
                      <a:endParaRPr lang="zh-CN" sz="1200" kern="100">
                        <a:effectLst/>
                        <a:latin typeface="DengXian" charset="-122"/>
                        <a:ea typeface="DengXian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</a:t>
                      </a:r>
                      <a:endParaRPr lang="zh-CN" sz="1200" kern="100">
                        <a:effectLst/>
                        <a:latin typeface="DengXian" charset="-122"/>
                        <a:ea typeface="DengXian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DengXian" charset="-122"/>
                        <a:ea typeface="DengXian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DengXian" charset="-122"/>
                        <a:ea typeface="DengXian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</a:tr>
              <a:tr h="49943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建立</a:t>
                      </a:r>
                      <a:r>
                        <a:rPr lang="en-US" sz="1400" kern="100">
                          <a:effectLst/>
                        </a:rPr>
                        <a:t>APP</a:t>
                      </a:r>
                      <a:r>
                        <a:rPr lang="zh-TW" sz="1400" kern="100">
                          <a:effectLst/>
                        </a:rPr>
                        <a:t>伺服器</a:t>
                      </a:r>
                      <a:endParaRPr lang="zh-CN" sz="1200" kern="100">
                        <a:effectLst/>
                        <a:latin typeface="DengXian" charset="-122"/>
                        <a:ea typeface="DengXian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DengXian" charset="-122"/>
                        <a:ea typeface="DengXian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DengXian" charset="-122"/>
                        <a:ea typeface="DengXian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DengXian" charset="-122"/>
                        <a:ea typeface="DengXian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DengXian" charset="-122"/>
                        <a:ea typeface="DengXian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DengXian" charset="-122"/>
                        <a:ea typeface="DengXian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DengXian" charset="-122"/>
                        <a:ea typeface="DengXian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DengXian" charset="-122"/>
                        <a:ea typeface="DengXian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DengXian" charset="-122"/>
                        <a:ea typeface="DengXian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DengXian" charset="-122"/>
                        <a:ea typeface="DengXian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DengXian" charset="-122"/>
                        <a:ea typeface="DengXian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</a:tr>
              <a:tr h="49943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APP</a:t>
                      </a:r>
                      <a:r>
                        <a:rPr lang="zh-TW" sz="1400" kern="100">
                          <a:effectLst/>
                        </a:rPr>
                        <a:t>界面設計</a:t>
                      </a:r>
                      <a:endParaRPr lang="zh-CN" sz="1200" kern="100">
                        <a:effectLst/>
                        <a:latin typeface="DengXian" charset="-122"/>
                        <a:ea typeface="DengXian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DengXian" charset="-122"/>
                        <a:ea typeface="DengXian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DengXian" charset="-122"/>
                        <a:ea typeface="DengXian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DengXian" charset="-122"/>
                        <a:ea typeface="DengXian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DengXian" charset="-122"/>
                        <a:ea typeface="DengXian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DengXian" charset="-122"/>
                        <a:ea typeface="DengXian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DengXian" charset="-122"/>
                        <a:ea typeface="DengXian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DengXian" charset="-122"/>
                        <a:ea typeface="DengXian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DengXian" charset="-122"/>
                        <a:ea typeface="DengXian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DengXian" charset="-122"/>
                        <a:ea typeface="DengXian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DengXian" charset="-122"/>
                        <a:ea typeface="DengXian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</a:tr>
              <a:tr h="49943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APP</a:t>
                      </a:r>
                      <a:r>
                        <a:rPr lang="zh-TW" sz="1400" kern="100">
                          <a:effectLst/>
                        </a:rPr>
                        <a:t>商家推廣</a:t>
                      </a:r>
                      <a:endParaRPr lang="zh-CN" sz="1200" kern="100">
                        <a:effectLst/>
                        <a:latin typeface="DengXian" charset="-122"/>
                        <a:ea typeface="DengXian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DengXian" charset="-122"/>
                        <a:ea typeface="DengXian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DengXian" charset="-122"/>
                        <a:ea typeface="DengXian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DengXian" charset="-122"/>
                        <a:ea typeface="DengXian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DengXian" charset="-122"/>
                        <a:ea typeface="DengXian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DengXian" charset="-122"/>
                        <a:ea typeface="DengXian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DengXian" charset="-122"/>
                        <a:ea typeface="DengXian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DengXian" charset="-122"/>
                        <a:ea typeface="DengXian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DengXian" charset="-122"/>
                        <a:ea typeface="DengXian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DengXian" charset="-122"/>
                        <a:ea typeface="DengXian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DengXian" charset="-122"/>
                        <a:ea typeface="DengXian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</a:tr>
              <a:tr h="49943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APP</a:t>
                      </a:r>
                      <a:r>
                        <a:rPr lang="zh-TW" sz="1400" kern="100">
                          <a:effectLst/>
                        </a:rPr>
                        <a:t>使用者推廣</a:t>
                      </a:r>
                      <a:endParaRPr lang="zh-CN" sz="1200" kern="100">
                        <a:effectLst/>
                        <a:latin typeface="DengXian" charset="-122"/>
                        <a:ea typeface="DengXian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DengXian" charset="-122"/>
                        <a:ea typeface="DengXian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DengXian" charset="-122"/>
                        <a:ea typeface="DengXian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DengXian" charset="-122"/>
                        <a:ea typeface="DengXian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DengXian" charset="-122"/>
                        <a:ea typeface="DengXian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DengXian" charset="-122"/>
                        <a:ea typeface="DengXian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DengXian" charset="-122"/>
                        <a:ea typeface="DengXian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DengXian" charset="-122"/>
                        <a:ea typeface="DengXian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DengXian" charset="-122"/>
                        <a:ea typeface="DengXian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DengXian" charset="-122"/>
                        <a:ea typeface="DengXian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DengXian" charset="-122"/>
                        <a:ea typeface="DengXian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水滴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0</TotalTime>
  <Words>1440</Words>
  <Application>WPS 演示</Application>
  <PresentationFormat>全屏显示(4:3)</PresentationFormat>
  <Paragraphs>221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宋体</vt:lpstr>
      <vt:lpstr>Wingdings</vt:lpstr>
      <vt:lpstr>Arial</vt:lpstr>
      <vt:lpstr>仿宋</vt:lpstr>
      <vt:lpstr>DengXian</vt:lpstr>
      <vt:lpstr>Times New Roman</vt:lpstr>
      <vt:lpstr>PMingLiU</vt:lpstr>
      <vt:lpstr>Tw Cen MT</vt:lpstr>
      <vt:lpstr>Segoe Print</vt:lpstr>
      <vt:lpstr>微软雅黑</vt:lpstr>
      <vt:lpstr>Arial Unicode MS</vt:lpstr>
      <vt:lpstr>Calibri</vt:lpstr>
      <vt:lpstr>水滴</vt:lpstr>
      <vt:lpstr>外賣APP</vt:lpstr>
      <vt:lpstr>Motivation and Challenge</vt:lpstr>
      <vt:lpstr>Project Goal 	要写APP的使用</vt:lpstr>
      <vt:lpstr>PowerPoint 演示文稿</vt:lpstr>
      <vt:lpstr>System Architecture 要写APP界面和SEVER</vt:lpstr>
      <vt:lpstr>Project Planning</vt:lpstr>
      <vt:lpstr>Resource Required</vt:lpstr>
      <vt:lpstr>Schedule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ZX</cp:lastModifiedBy>
  <cp:revision>122</cp:revision>
  <dcterms:created xsi:type="dcterms:W3CDTF">2010-04-12T23:12:00Z</dcterms:created>
  <dcterms:modified xsi:type="dcterms:W3CDTF">2018-05-12T06:55:58Z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  <property fmtid="{D5CDD505-2E9C-101B-9397-08002B2CF9AE}" pid="3" name="KSOProductBuildVer">
    <vt:lpwstr>2052-10.1.0.7245</vt:lpwstr>
  </property>
</Properties>
</file>