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jaw3kgAowUM3T+LLGUWp6up9CE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928bc7c676_1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928bc7c676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28bc7c676_1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928bc7c676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928bc7c676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928bc7c676_1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928bc7c676_1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928bc7c676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928bc7c676_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928bc7c67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928bc7c676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2928bc7c676_1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928bc7c676_1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928bc7c676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928bc7c676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2928bc7c676_1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928bc7c676_1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928bc7c676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928bc7c676_1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928bc7c676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928bc7c676_1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928bc7c676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928bc7c676_1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928bc7c676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28bc7c676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928bc7c67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sp>
        <p:nvSpPr>
          <p:cNvPr id="13" name="Google Shape;13;p16"/>
          <p:cNvSpPr/>
          <p:nvPr/>
        </p:nvSpPr>
        <p:spPr>
          <a:xfrm>
            <a:off x="0" y="0"/>
            <a:ext cx="12192000" cy="4572001"/>
          </a:xfrm>
          <a:prstGeom prst="rect">
            <a:avLst/>
          </a:prstGeom>
          <a:solidFill>
            <a:srgbClr val="1482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6"/>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6"/>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6"/>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800"/>
              <a:buNone/>
              <a:defRPr sz="18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17" name="Google Shape;17;p16"/>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6"/>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20" name="Google Shape;20;p16"/>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5"/>
          <p:cNvSpPr txBox="1"/>
          <p:nvPr>
            <p:ph idx="1" type="body"/>
          </p:nvPr>
        </p:nvSpPr>
        <p:spPr>
          <a:xfrm rot="5400000">
            <a:off x="3872485" y="-562356"/>
            <a:ext cx="4023360" cy="9720073"/>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9" name="Google Shape;79;p25"/>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5"/>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5"/>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6"/>
          <p:cNvSpPr txBox="1"/>
          <p:nvPr>
            <p:ph type="title"/>
          </p:nvPr>
        </p:nvSpPr>
        <p:spPr>
          <a:xfrm rot="5400000">
            <a:off x="7334251" y="2152650"/>
            <a:ext cx="5410200" cy="2628900"/>
          </a:xfrm>
          <a:prstGeom prst="rect">
            <a:avLst/>
          </a:prstGeom>
          <a:noFill/>
          <a:ln>
            <a:noFill/>
          </a:ln>
        </p:spPr>
        <p:txBody>
          <a:bodyPr anchorCtr="0" anchor="ctr" bIns="91425" lIns="45700" spcFirstLastPara="1" rIns="45700" wrap="square" tIns="91425">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6"/>
          <p:cNvSpPr txBox="1"/>
          <p:nvPr>
            <p:ph idx="1" type="body"/>
          </p:nvPr>
        </p:nvSpPr>
        <p:spPr>
          <a:xfrm rot="5400000">
            <a:off x="2076451" y="-323850"/>
            <a:ext cx="5410200" cy="75819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5" name="Google Shape;85;p26"/>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6"/>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8" name="Google Shape;88;p26"/>
          <p:cNvCxnSpPr/>
          <p:nvPr/>
        </p:nvCxnSpPr>
        <p:spPr>
          <a:xfrm rot="10800000">
            <a:off x="10058400" y="59263"/>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 name="Shape 21"/>
        <p:cNvGrpSpPr/>
        <p:nvPr/>
      </p:nvGrpSpPr>
      <p:grpSpPr>
        <a:xfrm>
          <a:off x="0" y="0"/>
          <a:ext cx="0" cy="0"/>
          <a:chOff x="0" y="0"/>
          <a:chExt cx="0" cy="0"/>
        </a:xfrm>
      </p:grpSpPr>
      <p:sp>
        <p:nvSpPr>
          <p:cNvPr id="22" name="Google Shape;22;p17"/>
          <p:cNvSpPr txBox="1"/>
          <p:nvPr>
            <p:ph type="title"/>
          </p:nvPr>
        </p:nvSpPr>
        <p:spPr>
          <a:xfrm>
            <a:off x="1024128" y="471509"/>
            <a:ext cx="4389120" cy="173736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5715000" y="822960"/>
            <a:ext cx="5678424" cy="5184648"/>
          </a:xfrm>
          <a:prstGeom prst="rect">
            <a:avLst/>
          </a:prstGeom>
          <a:noFill/>
          <a:ln>
            <a:noFill/>
          </a:ln>
        </p:spPr>
        <p:txBody>
          <a:bodyPr anchorCtr="0" anchor="t" bIns="45700" lIns="45700" spcFirstLastPara="1" rIns="45700" wrap="square" tIns="45700">
            <a:normAutofit/>
          </a:bodyPr>
          <a:lstStyle>
            <a:lvl1pPr indent="-381000" lvl="0" marL="457200" algn="l">
              <a:lnSpc>
                <a:spcPct val="90000"/>
              </a:lnSpc>
              <a:spcBef>
                <a:spcPts val="1200"/>
              </a:spcBef>
              <a:spcAft>
                <a:spcPts val="0"/>
              </a:spcAft>
              <a:buSzPts val="2400"/>
              <a:buChar char=" "/>
              <a:defRPr sz="2400"/>
            </a:lvl1pPr>
            <a:lvl2pPr indent="-355600" lvl="1" marL="914400" algn="l">
              <a:lnSpc>
                <a:spcPct val="90000"/>
              </a:lnSpc>
              <a:spcBef>
                <a:spcPts val="200"/>
              </a:spcBef>
              <a:spcAft>
                <a:spcPts val="0"/>
              </a:spcAft>
              <a:buSzPts val="2000"/>
              <a:buChar char="🢝"/>
              <a:defRPr sz="2000"/>
            </a:lvl2pPr>
            <a:lvl3pPr indent="-330200" lvl="2" marL="1371600" algn="l">
              <a:lnSpc>
                <a:spcPct val="90000"/>
              </a:lnSpc>
              <a:spcBef>
                <a:spcPts val="400"/>
              </a:spcBef>
              <a:spcAft>
                <a:spcPts val="0"/>
              </a:spcAft>
              <a:buSzPts val="1600"/>
              <a:buChar char="🢝"/>
              <a:defRPr sz="16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24" name="Google Shape;24;p17"/>
          <p:cNvSpPr txBox="1"/>
          <p:nvPr>
            <p:ph idx="2" type="body"/>
          </p:nvPr>
        </p:nvSpPr>
        <p:spPr>
          <a:xfrm>
            <a:off x="1024128" y="2257506"/>
            <a:ext cx="4389120" cy="3762294"/>
          </a:xfrm>
          <a:prstGeom prst="rect">
            <a:avLst/>
          </a:prstGeom>
          <a:noFill/>
          <a:ln>
            <a:noFill/>
          </a:ln>
        </p:spPr>
        <p:txBody>
          <a:bodyPr anchorCtr="0" anchor="t" bIns="45700" lIns="91425" spcFirstLastPara="1" rIns="91425" wrap="square" tIns="45700">
            <a:normAutofit/>
          </a:bodyPr>
          <a:lstStyle>
            <a:lvl1pPr indent="-228600" lvl="0" marL="457200" algn="l">
              <a:lnSpc>
                <a:spcPct val="108000"/>
              </a:lnSpc>
              <a:spcBef>
                <a:spcPts val="600"/>
              </a:spcBef>
              <a:spcAft>
                <a:spcPts val="0"/>
              </a:spcAft>
              <a:buSzPts val="1600"/>
              <a:buNone/>
              <a:defRPr sz="16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25" name="Google Shape;25;p17"/>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8"/>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1" name="Google Shape;31;p18"/>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8"/>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4" name="Shape 34"/>
        <p:cNvGrpSpPr/>
        <p:nvPr/>
      </p:nvGrpSpPr>
      <p:grpSpPr>
        <a:xfrm>
          <a:off x="0" y="0"/>
          <a:ext cx="0" cy="0"/>
          <a:chOff x="0" y="0"/>
          <a:chExt cx="0" cy="0"/>
        </a:xfrm>
      </p:grpSpPr>
      <p:sp>
        <p:nvSpPr>
          <p:cNvPr id="35" name="Google Shape;35;p19"/>
          <p:cNvSpPr/>
          <p:nvPr/>
        </p:nvSpPr>
        <p:spPr>
          <a:xfrm>
            <a:off x="0" y="0"/>
            <a:ext cx="12192000" cy="4572001"/>
          </a:xfrm>
          <a:prstGeom prst="rect">
            <a:avLst/>
          </a:prstGeom>
          <a:solidFill>
            <a:srgbClr val="1D9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9"/>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9"/>
          <p:cNvSpPr txBox="1"/>
          <p:nvPr>
            <p:ph type="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b="0"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9" name="Google Shape;39;p19"/>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9"/>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9"/>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42" name="Google Shape;42;p19"/>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2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0"/>
          <p:cNvSpPr txBox="1"/>
          <p:nvPr>
            <p:ph idx="1" type="body"/>
          </p:nvPr>
        </p:nvSpPr>
        <p:spPr>
          <a:xfrm>
            <a:off x="102412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6" name="Google Shape;46;p20"/>
          <p:cNvSpPr txBox="1"/>
          <p:nvPr>
            <p:ph idx="2" type="body"/>
          </p:nvPr>
        </p:nvSpPr>
        <p:spPr>
          <a:xfrm>
            <a:off x="102412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20"/>
          <p:cNvSpPr txBox="1"/>
          <p:nvPr>
            <p:ph idx="3" type="body"/>
          </p:nvPr>
        </p:nvSpPr>
        <p:spPr>
          <a:xfrm>
            <a:off x="599088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20"/>
          <p:cNvSpPr txBox="1"/>
          <p:nvPr>
            <p:ph idx="4" type="body"/>
          </p:nvPr>
        </p:nvSpPr>
        <p:spPr>
          <a:xfrm>
            <a:off x="599088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20"/>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0"/>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52" name="Shape 52"/>
        <p:cNvGrpSpPr/>
        <p:nvPr/>
      </p:nvGrpSpPr>
      <p:grpSpPr>
        <a:xfrm>
          <a:off x="0" y="0"/>
          <a:ext cx="0" cy="0"/>
          <a:chOff x="0" y="0"/>
          <a:chExt cx="0" cy="0"/>
        </a:xfrm>
      </p:grpSpPr>
      <p:sp>
        <p:nvSpPr>
          <p:cNvPr id="53" name="Google Shape;53;p21"/>
          <p:cNvSpPr txBox="1"/>
          <p:nvPr>
            <p:ph type="title"/>
          </p:nvPr>
        </p:nvSpPr>
        <p:spPr>
          <a:xfrm>
            <a:off x="457200" y="4960138"/>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1"/>
          <p:cNvSpPr/>
          <p:nvPr>
            <p:ph idx="2" type="pic"/>
          </p:nvPr>
        </p:nvSpPr>
        <p:spPr>
          <a:xfrm>
            <a:off x="0" y="-1"/>
            <a:ext cx="12188952" cy="4572000"/>
          </a:xfrm>
          <a:prstGeom prst="rect">
            <a:avLst/>
          </a:prstGeom>
          <a:solidFill>
            <a:srgbClr val="76CEEF"/>
          </a:solidFill>
          <a:ln>
            <a:noFill/>
          </a:ln>
        </p:spPr>
      </p:sp>
      <p:sp>
        <p:nvSpPr>
          <p:cNvPr id="55" name="Google Shape;55;p21"/>
          <p:cNvSpPr txBox="1"/>
          <p:nvPr>
            <p:ph idx="1" type="body"/>
          </p:nvPr>
        </p:nvSpPr>
        <p:spPr>
          <a:xfrm>
            <a:off x="8610600" y="4960138"/>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40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400"/>
              </a:spcBef>
              <a:spcAft>
                <a:spcPts val="0"/>
              </a:spcAft>
              <a:buSzPts val="1000"/>
              <a:buNone/>
              <a:defRPr sz="1000"/>
            </a:lvl6pPr>
            <a:lvl7pPr indent="-228600" lvl="6" marL="3200400" algn="l">
              <a:lnSpc>
                <a:spcPct val="90000"/>
              </a:lnSpc>
              <a:spcBef>
                <a:spcPts val="400"/>
              </a:spcBef>
              <a:spcAft>
                <a:spcPts val="0"/>
              </a:spcAft>
              <a:buSzPts val="1000"/>
              <a:buNone/>
              <a:defRPr sz="1000"/>
            </a:lvl7pPr>
            <a:lvl8pPr indent="-228600" lvl="7" marL="3657600" algn="l">
              <a:lnSpc>
                <a:spcPct val="90000"/>
              </a:lnSpc>
              <a:spcBef>
                <a:spcPts val="400"/>
              </a:spcBef>
              <a:spcAft>
                <a:spcPts val="0"/>
              </a:spcAft>
              <a:buSzPts val="1000"/>
              <a:buNone/>
              <a:defRPr sz="1000"/>
            </a:lvl8pPr>
            <a:lvl9pPr indent="-228600" lvl="8" marL="4114800" algn="l">
              <a:lnSpc>
                <a:spcPct val="90000"/>
              </a:lnSpc>
              <a:spcBef>
                <a:spcPts val="400"/>
              </a:spcBef>
              <a:spcAft>
                <a:spcPts val="400"/>
              </a:spcAft>
              <a:buSzPts val="1000"/>
              <a:buNone/>
              <a:defRPr sz="1000"/>
            </a:lvl9pPr>
          </a:lstStyle>
          <a:p/>
        </p:txBody>
      </p:sp>
      <p:sp>
        <p:nvSpPr>
          <p:cNvPr id="56" name="Google Shape;56;p2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59" name="Google Shape;59;p21"/>
          <p:cNvCxnSpPr/>
          <p:nvPr/>
        </p:nvCxnSpPr>
        <p:spPr>
          <a:xfrm rot="10800000">
            <a:off x="8386843" y="5264106"/>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0" name="Shape 60"/>
        <p:cNvGrpSpPr/>
        <p:nvPr/>
      </p:nvGrpSpPr>
      <p:grpSpPr>
        <a:xfrm>
          <a:off x="0" y="0"/>
          <a:ext cx="0" cy="0"/>
          <a:chOff x="0" y="0"/>
          <a:chExt cx="0" cy="0"/>
        </a:xfrm>
      </p:grpSpPr>
      <p:sp>
        <p:nvSpPr>
          <p:cNvPr id="61" name="Google Shape;61;p2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2"/>
          <p:cNvSpPr txBox="1"/>
          <p:nvPr>
            <p:ph idx="1" type="body"/>
          </p:nvPr>
        </p:nvSpPr>
        <p:spPr>
          <a:xfrm>
            <a:off x="1024127"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22"/>
          <p:cNvSpPr txBox="1"/>
          <p:nvPr>
            <p:ph idx="2" type="body"/>
          </p:nvPr>
        </p:nvSpPr>
        <p:spPr>
          <a:xfrm>
            <a:off x="5989320"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4" name="Google Shape;64;p2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2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3"/>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2" name="Shape 72"/>
        <p:cNvGrpSpPr/>
        <p:nvPr/>
      </p:nvGrpSpPr>
      <p:grpSpPr>
        <a:xfrm>
          <a:off x="0" y="0"/>
          <a:ext cx="0" cy="0"/>
          <a:chOff x="0" y="0"/>
          <a:chExt cx="0" cy="0"/>
        </a:xfrm>
      </p:grpSpPr>
      <p:sp>
        <p:nvSpPr>
          <p:cNvPr id="73" name="Google Shape;73;p24"/>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4"/>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rgbClr val="0C0C0C"/>
              </a:buClr>
              <a:buSzPts val="5000"/>
              <a:buFont typeface="Twentieth Century"/>
              <a:buNone/>
              <a:defRPr b="0" i="0" sz="5000" u="none" cap="none" strike="noStrik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lvl1pPr indent="-368300" lvl="0" marL="457200" marR="0" rtl="0" algn="l">
              <a:lnSpc>
                <a:spcPct val="90000"/>
              </a:lnSpc>
              <a:spcBef>
                <a:spcPts val="1200"/>
              </a:spcBef>
              <a:spcAft>
                <a:spcPts val="0"/>
              </a:spcAft>
              <a:buClr>
                <a:schemeClr val="accent1"/>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8" name="Google Shape;8;p15"/>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9" name="Google Shape;9;p15"/>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15"/>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11" name="Google Shape;11;p15"/>
          <p:cNvCxnSpPr/>
          <p:nvPr/>
        </p:nvCxnSpPr>
        <p:spPr>
          <a:xfrm rot="10800000">
            <a:off x="762000" y="826324"/>
            <a:ext cx="0" cy="9144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oig.hhs.gov/reports-and-publications/archives/spotlight/2011/idtf.as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p>
            <a:pPr indent="0" lvl="0" marL="0" rtl="0" algn="r">
              <a:lnSpc>
                <a:spcPct val="80000"/>
              </a:lnSpc>
              <a:spcBef>
                <a:spcPts val="0"/>
              </a:spcBef>
              <a:spcAft>
                <a:spcPts val="0"/>
              </a:spcAft>
              <a:buClr>
                <a:srgbClr val="C00000"/>
              </a:buClr>
              <a:buSzPts val="9600"/>
              <a:buFont typeface="Twentieth Century"/>
              <a:buNone/>
            </a:pPr>
            <a:r>
              <a:rPr lang="en-US" sz="9600">
                <a:solidFill>
                  <a:srgbClr val="C00000"/>
                </a:solidFill>
              </a:rPr>
              <a:t>PROJECT 1</a:t>
            </a:r>
            <a:endParaRPr/>
          </a:p>
        </p:txBody>
      </p:sp>
      <p:sp>
        <p:nvSpPr>
          <p:cNvPr id="94" name="Google Shape;94;p1"/>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fontScale="47500" lnSpcReduction="20000"/>
          </a:bodyPr>
          <a:lstStyle/>
          <a:p>
            <a:pPr indent="0" lvl="0" marL="0" rtl="0" algn="l">
              <a:lnSpc>
                <a:spcPct val="100000"/>
              </a:lnSpc>
              <a:spcBef>
                <a:spcPts val="0"/>
              </a:spcBef>
              <a:spcAft>
                <a:spcPts val="0"/>
              </a:spcAft>
              <a:buSzPct val="100000"/>
              <a:buNone/>
            </a:pPr>
            <a:r>
              <a:rPr lang="en-US" sz="4800">
                <a:solidFill>
                  <a:srgbClr val="002060"/>
                </a:solidFill>
              </a:rPr>
              <a:t>Healthcare and Insurance and GDP Relations</a:t>
            </a:r>
            <a:endParaRPr/>
          </a:p>
          <a:p>
            <a:pPr indent="0" lvl="0" marL="0" rtl="0" algn="l">
              <a:lnSpc>
                <a:spcPct val="100000"/>
              </a:lnSpc>
              <a:spcBef>
                <a:spcPts val="200"/>
              </a:spcBef>
              <a:spcAft>
                <a:spcPts val="0"/>
              </a:spcAft>
              <a:buSzPct val="100000"/>
              <a:buNone/>
            </a:pPr>
            <a:r>
              <a:rPr lang="en-US" sz="4800">
                <a:solidFill>
                  <a:srgbClr val="002060"/>
                </a:solidFill>
              </a:rPr>
              <a:t>(Lucas, Shaun, Matthew, and Paul)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80000"/>
              </a:lnSpc>
              <a:spcBef>
                <a:spcPts val="0"/>
              </a:spcBef>
              <a:spcAft>
                <a:spcPts val="0"/>
              </a:spcAft>
              <a:buClr>
                <a:srgbClr val="FF0000"/>
              </a:buClr>
              <a:buSzPct val="100000"/>
              <a:buFont typeface="Twentieth Century"/>
              <a:buNone/>
            </a:pPr>
            <a:r>
              <a:rPr lang="en-US">
                <a:solidFill>
                  <a:srgbClr val="FF0000"/>
                </a:solidFill>
              </a:rPr>
              <a:t>CAN WE FIND DIFFERENCES IN FFS PAYMENTS ACROSS YEARS AND COUNTIES?</a:t>
            </a:r>
            <a:endParaRPr/>
          </a:p>
        </p:txBody>
      </p:sp>
      <p:sp>
        <p:nvSpPr>
          <p:cNvPr id="150" name="Google Shape;150;p9"/>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1"/>
          <p:cNvSpPr txBox="1"/>
          <p:nvPr>
            <p:ph type="title"/>
          </p:nvPr>
        </p:nvSpPr>
        <p:spPr>
          <a:xfrm>
            <a:off x="457200" y="4960138"/>
            <a:ext cx="7927675" cy="1463040"/>
          </a:xfrm>
          <a:prstGeom prst="rect">
            <a:avLst/>
          </a:prstGeom>
          <a:noFill/>
          <a:ln>
            <a:noFill/>
          </a:ln>
        </p:spPr>
        <p:txBody>
          <a:bodyPr anchorCtr="0" anchor="ctr" bIns="45700" lIns="91425" spcFirstLastPara="1" rIns="91425" wrap="square" tIns="45700">
            <a:normAutofit/>
          </a:bodyPr>
          <a:lstStyle/>
          <a:p>
            <a:pPr indent="0" lvl="0" marL="0" rtl="0" algn="r">
              <a:lnSpc>
                <a:spcPct val="80000"/>
              </a:lnSpc>
              <a:spcBef>
                <a:spcPts val="0"/>
              </a:spcBef>
              <a:spcAft>
                <a:spcPts val="0"/>
              </a:spcAft>
              <a:buClr>
                <a:srgbClr val="0070C0"/>
              </a:buClr>
              <a:buSzPts val="5000"/>
              <a:buFont typeface="Twentieth Century"/>
              <a:buNone/>
            </a:pPr>
            <a:r>
              <a:rPr lang="en-US">
                <a:solidFill>
                  <a:srgbClr val="0070C0"/>
                </a:solidFill>
              </a:rPr>
              <a:t>TOTAL PAYMENTS FOR EACH YEAR </a:t>
            </a:r>
            <a:endParaRPr/>
          </a:p>
        </p:txBody>
      </p:sp>
      <p:pic>
        <p:nvPicPr>
          <p:cNvPr id="156" name="Google Shape;156;p11"/>
          <p:cNvPicPr preferRelativeResize="0"/>
          <p:nvPr>
            <p:ph idx="2" type="pic"/>
          </p:nvPr>
        </p:nvPicPr>
        <p:blipFill rotWithShape="1">
          <a:blip r:embed="rId3">
            <a:alphaModFix/>
          </a:blip>
          <a:srcRect b="0" l="0" r="0" t="11087"/>
          <a:stretch/>
        </p:blipFill>
        <p:spPr>
          <a:xfrm>
            <a:off x="1236125" y="456700"/>
            <a:ext cx="10035151" cy="4408450"/>
          </a:xfrm>
          <a:prstGeom prst="rect">
            <a:avLst/>
          </a:prstGeom>
          <a:solidFill>
            <a:srgbClr val="76CEEF"/>
          </a:solidFill>
          <a:ln>
            <a:noFill/>
          </a:ln>
        </p:spPr>
      </p:pic>
      <p:sp>
        <p:nvSpPr>
          <p:cNvPr id="157" name="Google Shape;157;p11"/>
          <p:cNvSpPr txBox="1"/>
          <p:nvPr>
            <p:ph idx="1" type="body"/>
          </p:nvPr>
        </p:nvSpPr>
        <p:spPr>
          <a:xfrm flipH="1" rot="10800000">
            <a:off x="8610600" y="6423178"/>
            <a:ext cx="3200400" cy="107018"/>
          </a:xfrm>
          <a:prstGeom prst="rect">
            <a:avLst/>
          </a:prstGeom>
          <a:noFill/>
          <a:ln>
            <a:noFill/>
          </a:ln>
        </p:spPr>
        <p:txBody>
          <a:bodyPr anchorCtr="0" anchor="ctr" bIns="45700" lIns="91425" spcFirstLastPara="1" rIns="91425" wrap="square" tIns="45700">
            <a:normAutofit fontScale="25000" lnSpcReduction="20000"/>
          </a:bodyPr>
          <a:lstStyle/>
          <a:p>
            <a:pPr indent="0" lvl="0" marL="0" rtl="0" algn="l">
              <a:lnSpc>
                <a:spcPct val="100000"/>
              </a:lnSpc>
              <a:spcBef>
                <a:spcPts val="0"/>
              </a:spcBef>
              <a:spcAft>
                <a:spcPts val="0"/>
              </a:spcAft>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928bc7c676_1_91"/>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WHAT DOES THIS MEAN?</a:t>
            </a:r>
            <a:endParaRPr/>
          </a:p>
        </p:txBody>
      </p:sp>
      <p:sp>
        <p:nvSpPr>
          <p:cNvPr id="163" name="Google Shape;163;g2928bc7c676_1_91"/>
          <p:cNvSpPr txBox="1"/>
          <p:nvPr>
            <p:ph idx="1" type="body"/>
          </p:nvPr>
        </p:nvSpPr>
        <p:spPr>
          <a:xfrm>
            <a:off x="1024128" y="2286000"/>
            <a:ext cx="9720000" cy="4023300"/>
          </a:xfrm>
          <a:prstGeom prst="rect">
            <a:avLst/>
          </a:prstGeom>
        </p:spPr>
        <p:txBody>
          <a:bodyPr anchorCtr="0" anchor="t" bIns="45700" lIns="45700" spcFirstLastPara="1" rIns="45700" wrap="square" tIns="45700">
            <a:normAutofit/>
          </a:bodyPr>
          <a:lstStyle/>
          <a:p>
            <a:pPr indent="-342900" lvl="0" marL="457200" rtl="0" algn="l">
              <a:spcBef>
                <a:spcPts val="1200"/>
              </a:spcBef>
              <a:spcAft>
                <a:spcPts val="0"/>
              </a:spcAft>
              <a:buSzPts val="1800"/>
              <a:buChar char="●"/>
            </a:pPr>
            <a:r>
              <a:rPr lang="en-US"/>
              <a:t>In 2018, there was a </a:t>
            </a:r>
            <a:r>
              <a:rPr lang="en-US"/>
              <a:t>notable</a:t>
            </a:r>
            <a:r>
              <a:rPr lang="en-US"/>
              <a:t> drop in the amount of total payments. This could mean that FFS services may be on the decline in these Virginia counties.</a:t>
            </a:r>
            <a:endParaRPr/>
          </a:p>
          <a:p>
            <a:pPr indent="-342900" lvl="0" marL="457200" rtl="0" algn="l">
              <a:spcBef>
                <a:spcPts val="0"/>
              </a:spcBef>
              <a:spcAft>
                <a:spcPts val="0"/>
              </a:spcAft>
              <a:buSzPts val="1800"/>
              <a:buChar char="●"/>
            </a:pPr>
            <a:r>
              <a:rPr lang="en-US"/>
              <a:t>Unfortunately, this dataset is limited through September 2018 so further research is needed to tell why we see the drop.</a:t>
            </a:r>
            <a:endParaRPr/>
          </a:p>
          <a:p>
            <a:pPr indent="0" lvl="0" marL="0" rtl="0" algn="l">
              <a:spcBef>
                <a:spcPts val="1200"/>
              </a:spcBef>
              <a:spcAft>
                <a:spcPts val="200"/>
              </a:spcAft>
              <a:buNone/>
            </a:pPr>
            <a:r>
              <a:rPr lang="en-US"/>
              <a:t>This begs the follow-up question: </a:t>
            </a:r>
            <a:r>
              <a:rPr b="1" lang="en-US"/>
              <a:t>Which counties had the highest amount of payments? What about when we compare them to income per capita and population? What trends can we see?</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928bc7c676_1_109"/>
          <p:cNvSpPr txBox="1"/>
          <p:nvPr>
            <p:ph type="title"/>
          </p:nvPr>
        </p:nvSpPr>
        <p:spPr>
          <a:xfrm>
            <a:off x="713278" y="58516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Bar Graph for Population and Income per capita by county</a:t>
            </a:r>
            <a:endParaRPr/>
          </a:p>
        </p:txBody>
      </p:sp>
      <p:pic>
        <p:nvPicPr>
          <p:cNvPr id="169" name="Google Shape;169;g2928bc7c676_1_109"/>
          <p:cNvPicPr preferRelativeResize="0"/>
          <p:nvPr/>
        </p:nvPicPr>
        <p:blipFill>
          <a:blip r:embed="rId3">
            <a:alphaModFix/>
          </a:blip>
          <a:stretch>
            <a:fillRect/>
          </a:stretch>
        </p:blipFill>
        <p:spPr>
          <a:xfrm>
            <a:off x="377800" y="2093413"/>
            <a:ext cx="5877976" cy="4408475"/>
          </a:xfrm>
          <a:prstGeom prst="rect">
            <a:avLst/>
          </a:prstGeom>
          <a:noFill/>
          <a:ln>
            <a:noFill/>
          </a:ln>
        </p:spPr>
      </p:pic>
      <p:pic>
        <p:nvPicPr>
          <p:cNvPr id="170" name="Google Shape;170;g2928bc7c676_1_109"/>
          <p:cNvPicPr preferRelativeResize="0"/>
          <p:nvPr/>
        </p:nvPicPr>
        <p:blipFill>
          <a:blip r:embed="rId4">
            <a:alphaModFix/>
          </a:blip>
          <a:stretch>
            <a:fillRect/>
          </a:stretch>
        </p:blipFill>
        <p:spPr>
          <a:xfrm>
            <a:off x="6314025" y="2114275"/>
            <a:ext cx="5877976" cy="4366759"/>
          </a:xfrm>
          <a:prstGeom prst="rect">
            <a:avLst/>
          </a:prstGeom>
          <a:noFill/>
          <a:ln>
            <a:noFill/>
          </a:ln>
        </p:spPr>
      </p:pic>
      <p:sp>
        <p:nvSpPr>
          <p:cNvPr id="171" name="Google Shape;171;g2928bc7c676_1_109"/>
          <p:cNvSpPr/>
          <p:nvPr/>
        </p:nvSpPr>
        <p:spPr>
          <a:xfrm rot="7855755">
            <a:off x="825604" y="1826007"/>
            <a:ext cx="466169" cy="932566"/>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wentieth Century"/>
              <a:ea typeface="Twentieth Century"/>
              <a:cs typeface="Twentieth Century"/>
              <a:sym typeface="Twentieth Century"/>
            </a:endParaRPr>
          </a:p>
        </p:txBody>
      </p:sp>
      <p:sp>
        <p:nvSpPr>
          <p:cNvPr id="172" name="Google Shape;172;g2928bc7c676_1_109"/>
          <p:cNvSpPr/>
          <p:nvPr/>
        </p:nvSpPr>
        <p:spPr>
          <a:xfrm rot="-9340686">
            <a:off x="2098012" y="1906066"/>
            <a:ext cx="466175" cy="932473"/>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wentieth Century"/>
              <a:ea typeface="Twentieth Century"/>
              <a:cs typeface="Twentieth Century"/>
              <a:sym typeface="Twentieth Century"/>
            </a:endParaRPr>
          </a:p>
        </p:txBody>
      </p:sp>
      <p:sp>
        <p:nvSpPr>
          <p:cNvPr id="173" name="Google Shape;173;g2928bc7c676_1_109"/>
          <p:cNvSpPr/>
          <p:nvPr/>
        </p:nvSpPr>
        <p:spPr>
          <a:xfrm rot="9537114">
            <a:off x="7010215" y="1524220"/>
            <a:ext cx="466098" cy="932477"/>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wentieth Century"/>
              <a:ea typeface="Twentieth Century"/>
              <a:cs typeface="Twentieth Century"/>
              <a:sym typeface="Twentieth Century"/>
            </a:endParaRPr>
          </a:p>
        </p:txBody>
      </p:sp>
      <p:sp>
        <p:nvSpPr>
          <p:cNvPr id="174" name="Google Shape;174;g2928bc7c676_1_109"/>
          <p:cNvSpPr/>
          <p:nvPr/>
        </p:nvSpPr>
        <p:spPr>
          <a:xfrm rot="10138762">
            <a:off x="8392405" y="2223316"/>
            <a:ext cx="466096" cy="932486"/>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wentieth Century"/>
              <a:ea typeface="Twentieth Century"/>
              <a:cs typeface="Twentieth Century"/>
              <a:sym typeface="Twentieth Century"/>
            </a:endParaRPr>
          </a:p>
        </p:txBody>
      </p:sp>
      <p:sp>
        <p:nvSpPr>
          <p:cNvPr id="175" name="Google Shape;175;g2928bc7c676_1_109"/>
          <p:cNvSpPr txBox="1"/>
          <p:nvPr>
            <p:ph idx="1" type="body"/>
          </p:nvPr>
        </p:nvSpPr>
        <p:spPr>
          <a:xfrm>
            <a:off x="2735650" y="2686600"/>
            <a:ext cx="2175900" cy="723000"/>
          </a:xfrm>
          <a:prstGeom prst="rect">
            <a:avLst/>
          </a:prstGeom>
        </p:spPr>
        <p:txBody>
          <a:bodyPr anchorCtr="0" anchor="t" bIns="45700" lIns="45700" spcFirstLastPara="1" rIns="45700" wrap="square" tIns="45700">
            <a:normAutofit fontScale="85000"/>
          </a:bodyPr>
          <a:lstStyle/>
          <a:p>
            <a:pPr indent="0" lvl="0" marL="457200" rtl="0" algn="l">
              <a:spcBef>
                <a:spcPts val="1200"/>
              </a:spcBef>
              <a:spcAft>
                <a:spcPts val="200"/>
              </a:spcAft>
              <a:buNone/>
            </a:pPr>
            <a:r>
              <a:rPr lang="en-US"/>
              <a:t>*Similar population sizes</a:t>
            </a:r>
            <a:endParaRPr/>
          </a:p>
        </p:txBody>
      </p:sp>
      <p:sp>
        <p:nvSpPr>
          <p:cNvPr id="176" name="Google Shape;176;g2928bc7c676_1_109"/>
          <p:cNvSpPr txBox="1"/>
          <p:nvPr>
            <p:ph idx="1" type="body"/>
          </p:nvPr>
        </p:nvSpPr>
        <p:spPr>
          <a:xfrm>
            <a:off x="9007800" y="2686600"/>
            <a:ext cx="2175900" cy="723000"/>
          </a:xfrm>
          <a:prstGeom prst="rect">
            <a:avLst/>
          </a:prstGeom>
        </p:spPr>
        <p:txBody>
          <a:bodyPr anchorCtr="0" anchor="t" bIns="45700" lIns="45700" spcFirstLastPara="1" rIns="45700" wrap="square" tIns="45700">
            <a:normAutofit fontScale="85000"/>
          </a:bodyPr>
          <a:lstStyle/>
          <a:p>
            <a:pPr indent="0" lvl="0" marL="457200" rtl="0" algn="l">
              <a:spcBef>
                <a:spcPts val="1200"/>
              </a:spcBef>
              <a:spcAft>
                <a:spcPts val="200"/>
              </a:spcAft>
              <a:buNone/>
            </a:pPr>
            <a:r>
              <a:rPr lang="en-US"/>
              <a:t>*Loudoun income much greater.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F0000"/>
              </a:buClr>
              <a:buSzPts val="5000"/>
              <a:buFont typeface="Twentieth Century"/>
              <a:buNone/>
            </a:pPr>
            <a:r>
              <a:rPr lang="en-US">
                <a:solidFill>
                  <a:srgbClr val="FF0000"/>
                </a:solidFill>
              </a:rPr>
              <a:t>BAR GRAPH FOR PAYMENTS IN EACH COUNTY IN 2017</a:t>
            </a:r>
            <a:endParaRPr/>
          </a:p>
        </p:txBody>
      </p:sp>
      <p:pic>
        <p:nvPicPr>
          <p:cNvPr id="182" name="Google Shape;182;p14"/>
          <p:cNvPicPr preferRelativeResize="0"/>
          <p:nvPr>
            <p:ph idx="1" type="body"/>
          </p:nvPr>
        </p:nvPicPr>
        <p:blipFill rotWithShape="1">
          <a:blip r:embed="rId3">
            <a:alphaModFix/>
          </a:blip>
          <a:srcRect b="0" l="0" r="0" t="0"/>
          <a:stretch/>
        </p:blipFill>
        <p:spPr>
          <a:xfrm>
            <a:off x="471500" y="2458525"/>
            <a:ext cx="11669400" cy="3355800"/>
          </a:xfrm>
          <a:prstGeom prst="rect">
            <a:avLst/>
          </a:prstGeom>
          <a:noFill/>
          <a:ln>
            <a:noFill/>
          </a:ln>
        </p:spPr>
      </p:pic>
      <p:sp>
        <p:nvSpPr>
          <p:cNvPr id="183" name="Google Shape;183;p14"/>
          <p:cNvSpPr/>
          <p:nvPr/>
        </p:nvSpPr>
        <p:spPr>
          <a:xfrm rot="9272390">
            <a:off x="2117543" y="1838217"/>
            <a:ext cx="466173" cy="932359"/>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wentieth Century"/>
              <a:ea typeface="Twentieth Century"/>
              <a:cs typeface="Twentieth Century"/>
              <a:sym typeface="Twentieth Century"/>
            </a:endParaRPr>
          </a:p>
        </p:txBody>
      </p:sp>
      <p:sp>
        <p:nvSpPr>
          <p:cNvPr id="184" name="Google Shape;184;p14"/>
          <p:cNvSpPr/>
          <p:nvPr/>
        </p:nvSpPr>
        <p:spPr>
          <a:xfrm rot="-9826866">
            <a:off x="10099305" y="2738751"/>
            <a:ext cx="466152" cy="932268"/>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wentieth Century"/>
              <a:ea typeface="Twentieth Century"/>
              <a:cs typeface="Twentieth Century"/>
              <a:sym typeface="Twentieth Century"/>
            </a:endParaRPr>
          </a:p>
        </p:txBody>
      </p:sp>
      <p:sp>
        <p:nvSpPr>
          <p:cNvPr id="185" name="Google Shape;185;p14"/>
          <p:cNvSpPr txBox="1"/>
          <p:nvPr>
            <p:ph idx="1" type="body"/>
          </p:nvPr>
        </p:nvSpPr>
        <p:spPr>
          <a:xfrm>
            <a:off x="9781875" y="266575"/>
            <a:ext cx="1991400" cy="2136900"/>
          </a:xfrm>
          <a:prstGeom prst="rect">
            <a:avLst/>
          </a:prstGeom>
        </p:spPr>
        <p:txBody>
          <a:bodyPr anchorCtr="0" anchor="t" bIns="45700" lIns="45700" spcFirstLastPara="1" rIns="45700" wrap="square" tIns="45700">
            <a:normAutofit/>
          </a:bodyPr>
          <a:lstStyle/>
          <a:p>
            <a:pPr indent="0" lvl="0" marL="0" rtl="0" algn="l">
              <a:spcBef>
                <a:spcPts val="1200"/>
              </a:spcBef>
              <a:spcAft>
                <a:spcPts val="200"/>
              </a:spcAft>
              <a:buNone/>
            </a:pPr>
            <a:r>
              <a:rPr lang="en-US"/>
              <a:t>*Virginia Beach has more total payments than Loudoun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928bc7c676_1_54"/>
          <p:cNvSpPr txBox="1"/>
          <p:nvPr>
            <p:ph type="title"/>
          </p:nvPr>
        </p:nvSpPr>
        <p:spPr>
          <a:xfrm>
            <a:off x="356000" y="5067088"/>
            <a:ext cx="7927800" cy="1463100"/>
          </a:xfrm>
          <a:prstGeom prst="rect">
            <a:avLst/>
          </a:prstGeom>
          <a:noFill/>
          <a:ln>
            <a:noFill/>
          </a:ln>
        </p:spPr>
        <p:txBody>
          <a:bodyPr anchorCtr="0" anchor="ctr" bIns="45700" lIns="91425" spcFirstLastPara="1" rIns="91425" wrap="square" tIns="45700">
            <a:normAutofit/>
          </a:bodyPr>
          <a:lstStyle/>
          <a:p>
            <a:pPr indent="0" lvl="0" marL="0" rtl="0" algn="r">
              <a:lnSpc>
                <a:spcPct val="80000"/>
              </a:lnSpc>
              <a:spcBef>
                <a:spcPts val="0"/>
              </a:spcBef>
              <a:spcAft>
                <a:spcPts val="0"/>
              </a:spcAft>
              <a:buClr>
                <a:srgbClr val="0070C0"/>
              </a:buClr>
              <a:buSzPts val="5000"/>
              <a:buFont typeface="Twentieth Century"/>
              <a:buNone/>
            </a:pPr>
            <a:r>
              <a:rPr lang="en-US">
                <a:solidFill>
                  <a:srgbClr val="0070C0"/>
                </a:solidFill>
              </a:rPr>
              <a:t>TOTAL PAYMENTS FOR EACH COUNTY IN 2017 </a:t>
            </a:r>
            <a:endParaRPr/>
          </a:p>
        </p:txBody>
      </p:sp>
      <p:sp>
        <p:nvSpPr>
          <p:cNvPr id="191" name="Google Shape;191;g2928bc7c676_1_54"/>
          <p:cNvSpPr txBox="1"/>
          <p:nvPr>
            <p:ph idx="1" type="body"/>
          </p:nvPr>
        </p:nvSpPr>
        <p:spPr>
          <a:xfrm flipH="1" rot="10800000">
            <a:off x="8610600" y="6423096"/>
            <a:ext cx="3200400" cy="107100"/>
          </a:xfrm>
          <a:prstGeom prst="rect">
            <a:avLst/>
          </a:prstGeom>
          <a:noFill/>
          <a:ln>
            <a:noFill/>
          </a:ln>
        </p:spPr>
        <p:txBody>
          <a:bodyPr anchorCtr="0" anchor="ctr" bIns="45700" lIns="91425" spcFirstLastPara="1" rIns="91425" wrap="square" tIns="45700">
            <a:normAutofit fontScale="25000" lnSpcReduction="20000"/>
          </a:bodyPr>
          <a:lstStyle/>
          <a:p>
            <a:pPr indent="0" lvl="0" marL="0" rtl="0" algn="l">
              <a:lnSpc>
                <a:spcPct val="100000"/>
              </a:lnSpc>
              <a:spcBef>
                <a:spcPts val="0"/>
              </a:spcBef>
              <a:spcAft>
                <a:spcPts val="0"/>
              </a:spcAft>
              <a:buSzPct val="100000"/>
              <a:buNone/>
            </a:pPr>
            <a:r>
              <a:t/>
            </a:r>
            <a:endParaRPr/>
          </a:p>
        </p:txBody>
      </p:sp>
      <p:pic>
        <p:nvPicPr>
          <p:cNvPr id="192" name="Google Shape;192;g2928bc7c676_1_54"/>
          <p:cNvPicPr preferRelativeResize="0"/>
          <p:nvPr/>
        </p:nvPicPr>
        <p:blipFill rotWithShape="1">
          <a:blip r:embed="rId3">
            <a:alphaModFix/>
          </a:blip>
          <a:srcRect b="10889" l="1420" r="-1419" t="10881"/>
          <a:stretch/>
        </p:blipFill>
        <p:spPr>
          <a:xfrm>
            <a:off x="356000" y="0"/>
            <a:ext cx="8832226" cy="5102176"/>
          </a:xfrm>
          <a:prstGeom prst="rect">
            <a:avLst/>
          </a:prstGeom>
          <a:noFill/>
          <a:ln>
            <a:noFill/>
          </a:ln>
        </p:spPr>
      </p:pic>
      <p:sp>
        <p:nvSpPr>
          <p:cNvPr id="193" name="Google Shape;193;g2928bc7c676_1_54"/>
          <p:cNvSpPr txBox="1"/>
          <p:nvPr>
            <p:ph idx="1" type="body"/>
          </p:nvPr>
        </p:nvSpPr>
        <p:spPr>
          <a:xfrm>
            <a:off x="8412250" y="281675"/>
            <a:ext cx="3011400" cy="2894700"/>
          </a:xfrm>
          <a:prstGeom prst="rect">
            <a:avLst/>
          </a:prstGeom>
        </p:spPr>
        <p:txBody>
          <a:bodyPr anchorCtr="0" anchor="ctr" bIns="45700" lIns="91425" spcFirstLastPara="1" rIns="91425" wrap="square" tIns="45700">
            <a:normAutofit/>
          </a:bodyPr>
          <a:lstStyle/>
          <a:p>
            <a:pPr indent="-228600" lvl="0" marL="457200" rtl="0" algn="l">
              <a:spcBef>
                <a:spcPts val="0"/>
              </a:spcBef>
              <a:spcAft>
                <a:spcPts val="0"/>
              </a:spcAft>
              <a:buSzPts val="1800"/>
              <a:buNone/>
            </a:pPr>
            <a:r>
              <a:rPr lang="en-US"/>
              <a:t>*Top three counties for total payments are </a:t>
            </a:r>
            <a:r>
              <a:rPr lang="en-US"/>
              <a:t>Virginia</a:t>
            </a:r>
            <a:r>
              <a:rPr lang="en-US"/>
              <a:t> Beach, Henrico, and Loudoun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928bc7c676_1_104"/>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WHAT DOES THIS MEAN?</a:t>
            </a:r>
            <a:endParaRPr/>
          </a:p>
        </p:txBody>
      </p:sp>
      <p:sp>
        <p:nvSpPr>
          <p:cNvPr id="199" name="Google Shape;199;g2928bc7c676_1_104"/>
          <p:cNvSpPr txBox="1"/>
          <p:nvPr>
            <p:ph idx="1" type="body"/>
          </p:nvPr>
        </p:nvSpPr>
        <p:spPr>
          <a:xfrm>
            <a:off x="1024128" y="2286000"/>
            <a:ext cx="9720000" cy="4023300"/>
          </a:xfrm>
          <a:prstGeom prst="rect">
            <a:avLst/>
          </a:prstGeom>
        </p:spPr>
        <p:txBody>
          <a:bodyPr anchorCtr="0" anchor="t" bIns="45700" lIns="45700" spcFirstLastPara="1" rIns="45700" wrap="square" tIns="45700">
            <a:normAutofit/>
          </a:bodyPr>
          <a:lstStyle/>
          <a:p>
            <a:pPr indent="-342900" lvl="0" marL="457200" rtl="0" algn="l">
              <a:spcBef>
                <a:spcPts val="1200"/>
              </a:spcBef>
              <a:spcAft>
                <a:spcPts val="0"/>
              </a:spcAft>
              <a:buSzPts val="1800"/>
              <a:buChar char="●"/>
            </a:pPr>
            <a:r>
              <a:rPr lang="en-US"/>
              <a:t>The pie chart and bar graph for the FFS payments shows that our data has a high amount of variance between the counties with the highest amount of FFS payments and the lowest. </a:t>
            </a:r>
            <a:endParaRPr/>
          </a:p>
          <a:p>
            <a:pPr indent="-342900" lvl="0" marL="457200" rtl="0" algn="l">
              <a:spcBef>
                <a:spcPts val="0"/>
              </a:spcBef>
              <a:spcAft>
                <a:spcPts val="0"/>
              </a:spcAft>
              <a:buSzPts val="1800"/>
              <a:buChar char="●"/>
            </a:pPr>
            <a:r>
              <a:rPr lang="en-US"/>
              <a:t>Virginia Beach, Loudoun, and Henrico county are the top FFS payers with Virginia Beach having the largest amount with around $350 million.</a:t>
            </a:r>
            <a:endParaRPr/>
          </a:p>
          <a:p>
            <a:pPr indent="-342900" lvl="0" marL="457200" rtl="0" algn="l">
              <a:spcBef>
                <a:spcPts val="0"/>
              </a:spcBef>
              <a:spcAft>
                <a:spcPts val="0"/>
              </a:spcAft>
              <a:buSzPts val="1800"/>
              <a:buChar char="●"/>
            </a:pPr>
            <a:r>
              <a:rPr lang="en-US"/>
              <a:t>These are also the counties with the top three populations as shown in the population bar graph.</a:t>
            </a:r>
            <a:endParaRPr/>
          </a:p>
          <a:p>
            <a:pPr indent="-342900" lvl="0" marL="457200" rtl="0" algn="l">
              <a:spcBef>
                <a:spcPts val="0"/>
              </a:spcBef>
              <a:spcAft>
                <a:spcPts val="0"/>
              </a:spcAft>
              <a:buSzPts val="1800"/>
              <a:buChar char="●"/>
            </a:pPr>
            <a:r>
              <a:rPr lang="en-US"/>
              <a:t>Virginia Beach has the highest total FFS payments but a lower Income per capita than Loudon ($75k vs $55k), even though it has a similar population to Loudoun.</a:t>
            </a:r>
            <a:endParaRPr/>
          </a:p>
          <a:p>
            <a:pPr indent="-342900" lvl="0" marL="457200" rtl="0" algn="l">
              <a:spcBef>
                <a:spcPts val="0"/>
              </a:spcBef>
              <a:spcAft>
                <a:spcPts val="0"/>
              </a:spcAft>
              <a:buSzPts val="1800"/>
              <a:buChar char="●"/>
            </a:pPr>
            <a:r>
              <a:rPr lang="en-US"/>
              <a:t>This further points to population being an additional factor for FFS services being used more.</a:t>
            </a:r>
            <a:endParaRPr/>
          </a:p>
          <a:p>
            <a:pPr indent="-342900" lvl="0" marL="457200" rtl="0" algn="l">
              <a:spcBef>
                <a:spcPts val="0"/>
              </a:spcBef>
              <a:spcAft>
                <a:spcPts val="0"/>
              </a:spcAft>
              <a:buSzPts val="1800"/>
              <a:buChar char="●"/>
            </a:pPr>
            <a:r>
              <a:rPr lang="en-US"/>
              <a:t>Could this be indicative of FFSs targeting lower income populations?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928bc7c676_1_24"/>
          <p:cNvSpPr txBox="1"/>
          <p:nvPr>
            <p:ph type="title"/>
          </p:nvPr>
        </p:nvSpPr>
        <p:spPr>
          <a:xfrm>
            <a:off x="457200" y="4960138"/>
            <a:ext cx="7772400" cy="1463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US"/>
              <a:t>LINEAR REGRESSION, NULL HYPOTHESIS &amp; T-TEST</a:t>
            </a:r>
            <a:endParaRPr/>
          </a:p>
        </p:txBody>
      </p:sp>
      <p:pic>
        <p:nvPicPr>
          <p:cNvPr id="205" name="Google Shape;205;g2928bc7c676_1_24"/>
          <p:cNvPicPr preferRelativeResize="0"/>
          <p:nvPr>
            <p:ph idx="2" type="pic"/>
          </p:nvPr>
        </p:nvPicPr>
        <p:blipFill rotWithShape="1">
          <a:blip r:embed="rId3">
            <a:alphaModFix/>
          </a:blip>
          <a:srcRect b="25323" l="0" r="0" t="25323"/>
          <a:stretch/>
        </p:blipFill>
        <p:spPr>
          <a:xfrm>
            <a:off x="0" y="-1"/>
            <a:ext cx="12189000" cy="457200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928bc7c676_1_38"/>
          <p:cNvSpPr txBox="1"/>
          <p:nvPr>
            <p:ph type="title"/>
          </p:nvPr>
        </p:nvSpPr>
        <p:spPr>
          <a:xfrm>
            <a:off x="1024128" y="471509"/>
            <a:ext cx="4389000" cy="17373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FF0000"/>
              </a:buClr>
              <a:buSzPts val="4000"/>
              <a:buFont typeface="Twentieth Century"/>
              <a:buNone/>
            </a:pPr>
            <a:r>
              <a:rPr lang="en-US">
                <a:solidFill>
                  <a:srgbClr val="FF0000"/>
                </a:solidFill>
              </a:rPr>
              <a:t>HYPOTHESIS:</a:t>
            </a:r>
            <a:endParaRPr/>
          </a:p>
        </p:txBody>
      </p:sp>
      <p:sp>
        <p:nvSpPr>
          <p:cNvPr id="211" name="Google Shape;211;g2928bc7c676_1_38"/>
          <p:cNvSpPr txBox="1"/>
          <p:nvPr>
            <p:ph idx="1" type="body"/>
          </p:nvPr>
        </p:nvSpPr>
        <p:spPr>
          <a:xfrm>
            <a:off x="5715000" y="822960"/>
            <a:ext cx="5678400" cy="5184600"/>
          </a:xfrm>
          <a:prstGeom prst="rect">
            <a:avLst/>
          </a:prstGeom>
          <a:noFill/>
          <a:ln>
            <a:noFill/>
          </a:ln>
        </p:spPr>
        <p:txBody>
          <a:bodyPr anchorCtr="0" anchor="t" bIns="45700" lIns="45700" spcFirstLastPara="1" rIns="45700" wrap="square" tIns="45700">
            <a:normAutofit/>
          </a:bodyPr>
          <a:lstStyle/>
          <a:p>
            <a:pPr indent="0" lvl="0" marL="91440" rtl="0" algn="l">
              <a:lnSpc>
                <a:spcPct val="90000"/>
              </a:lnSpc>
              <a:spcBef>
                <a:spcPts val="0"/>
              </a:spcBef>
              <a:spcAft>
                <a:spcPts val="0"/>
              </a:spcAft>
              <a:buSzPts val="2400"/>
              <a:buNone/>
            </a:pPr>
            <a:r>
              <a:t/>
            </a:r>
            <a:endParaRPr/>
          </a:p>
          <a:p>
            <a:pPr indent="-114300" lvl="0" marL="91440" rtl="0" algn="l">
              <a:lnSpc>
                <a:spcPct val="90000"/>
              </a:lnSpc>
              <a:spcBef>
                <a:spcPts val="200"/>
              </a:spcBef>
              <a:spcAft>
                <a:spcPts val="0"/>
              </a:spcAft>
              <a:buSzPts val="1800"/>
              <a:buChar char=" "/>
            </a:pPr>
            <a:r>
              <a:rPr b="0" i="0" lang="en-US" sz="1800" u="none" strike="noStrike">
                <a:solidFill>
                  <a:srgbClr val="0070C0"/>
                </a:solidFill>
                <a:latin typeface="Arial"/>
                <a:ea typeface="Arial"/>
                <a:cs typeface="Arial"/>
                <a:sym typeface="Arial"/>
              </a:rPr>
              <a:t>If/Then = </a:t>
            </a:r>
            <a:r>
              <a:rPr lang="en-US" sz="1800">
                <a:solidFill>
                  <a:srgbClr val="0070C0"/>
                </a:solidFill>
                <a:latin typeface="Arial"/>
                <a:ea typeface="Arial"/>
                <a:cs typeface="Arial"/>
                <a:sym typeface="Arial"/>
              </a:rPr>
              <a:t>IF Income per capita (GDP) of a county is related to the amount of medicare FFS Payments in a given county, THEN as Income per Capita decreases, the number of FFS payments should increase since medicare FFS services target lower income populations.</a:t>
            </a:r>
            <a:endParaRPr sz="1800">
              <a:solidFill>
                <a:srgbClr val="0070C0"/>
              </a:solidFill>
              <a:latin typeface="Arial"/>
              <a:ea typeface="Arial"/>
              <a:cs typeface="Arial"/>
              <a:sym typeface="Arial"/>
            </a:endParaRPr>
          </a:p>
          <a:p>
            <a:pPr indent="-152400" lvl="0" marL="91440" rtl="0" algn="l">
              <a:lnSpc>
                <a:spcPct val="90000"/>
              </a:lnSpc>
              <a:spcBef>
                <a:spcPts val="0"/>
              </a:spcBef>
              <a:spcAft>
                <a:spcPts val="0"/>
              </a:spcAft>
              <a:buSzPts val="2400"/>
              <a:buChar char=" "/>
            </a:pPr>
            <a:br>
              <a:rPr b="0" lang="en-US">
                <a:solidFill>
                  <a:srgbClr val="0070C0"/>
                </a:solidFill>
              </a:rPr>
            </a:br>
            <a:r>
              <a:rPr b="0" i="0" lang="en-US" sz="1800" u="none" strike="noStrike">
                <a:solidFill>
                  <a:srgbClr val="0070C0"/>
                </a:solidFill>
                <a:latin typeface="Arial"/>
                <a:ea typeface="Arial"/>
                <a:cs typeface="Arial"/>
                <a:sym typeface="Arial"/>
              </a:rPr>
              <a:t>Null = The </a:t>
            </a:r>
            <a:r>
              <a:rPr lang="en-US" sz="1800">
                <a:solidFill>
                  <a:srgbClr val="0070C0"/>
                </a:solidFill>
                <a:latin typeface="Arial"/>
                <a:ea typeface="Arial"/>
                <a:cs typeface="Arial"/>
                <a:sym typeface="Arial"/>
              </a:rPr>
              <a:t>Income per capita </a:t>
            </a:r>
            <a:r>
              <a:rPr b="0" i="0" lang="en-US" sz="1800" u="none" strike="noStrike">
                <a:solidFill>
                  <a:srgbClr val="0070C0"/>
                </a:solidFill>
                <a:latin typeface="Arial"/>
                <a:ea typeface="Arial"/>
                <a:cs typeface="Arial"/>
                <a:sym typeface="Arial"/>
              </a:rPr>
              <a:t>and the FFS payments will have no correlation between them. </a:t>
            </a:r>
            <a:endParaRPr sz="1800">
              <a:solidFill>
                <a:srgbClr val="0070C0"/>
              </a:solidFill>
              <a:latin typeface="Arial"/>
              <a:ea typeface="Arial"/>
              <a:cs typeface="Arial"/>
              <a:sym typeface="Arial"/>
            </a:endParaRPr>
          </a:p>
          <a:p>
            <a:pPr indent="-152400" lvl="0" marL="91440" rtl="0" algn="l">
              <a:lnSpc>
                <a:spcPct val="90000"/>
              </a:lnSpc>
              <a:spcBef>
                <a:spcPts val="0"/>
              </a:spcBef>
              <a:spcAft>
                <a:spcPts val="0"/>
              </a:spcAft>
              <a:buSzPts val="2400"/>
              <a:buChar char=" "/>
            </a:pPr>
            <a:br>
              <a:rPr b="0" lang="en-US">
                <a:solidFill>
                  <a:srgbClr val="0070C0"/>
                </a:solidFill>
              </a:rPr>
            </a:br>
            <a:r>
              <a:rPr b="0" i="0" lang="en-US" sz="1800" u="none" strike="noStrike">
                <a:solidFill>
                  <a:srgbClr val="0070C0"/>
                </a:solidFill>
                <a:latin typeface="Arial"/>
                <a:ea typeface="Arial"/>
                <a:cs typeface="Arial"/>
                <a:sym typeface="Arial"/>
              </a:rPr>
              <a:t>Alternative = The lower the </a:t>
            </a:r>
            <a:r>
              <a:rPr lang="en-US" sz="1800">
                <a:solidFill>
                  <a:srgbClr val="0070C0"/>
                </a:solidFill>
                <a:latin typeface="Arial"/>
                <a:ea typeface="Arial"/>
                <a:cs typeface="Arial"/>
                <a:sym typeface="Arial"/>
              </a:rPr>
              <a:t>Income per capita</a:t>
            </a:r>
            <a:r>
              <a:rPr b="0" i="0" lang="en-US" sz="1800" u="none" strike="noStrike">
                <a:solidFill>
                  <a:srgbClr val="0070C0"/>
                </a:solidFill>
                <a:latin typeface="Arial"/>
                <a:ea typeface="Arial"/>
                <a:cs typeface="Arial"/>
                <a:sym typeface="Arial"/>
              </a:rPr>
              <a:t> the higher the FFS </a:t>
            </a:r>
            <a:r>
              <a:rPr lang="en-US" sz="1800">
                <a:solidFill>
                  <a:srgbClr val="0070C0"/>
                </a:solidFill>
                <a:latin typeface="Arial"/>
                <a:ea typeface="Arial"/>
                <a:cs typeface="Arial"/>
                <a:sym typeface="Arial"/>
              </a:rPr>
              <a:t>usage,</a:t>
            </a:r>
            <a:r>
              <a:rPr b="0" i="0" lang="en-US" sz="1800" u="none" strike="noStrike">
                <a:solidFill>
                  <a:srgbClr val="0070C0"/>
                </a:solidFill>
                <a:latin typeface="Arial"/>
                <a:ea typeface="Arial"/>
                <a:cs typeface="Arial"/>
                <a:sym typeface="Arial"/>
              </a:rPr>
              <a:t> and the higher the </a:t>
            </a:r>
            <a:r>
              <a:rPr lang="en-US" sz="1800">
                <a:solidFill>
                  <a:srgbClr val="0070C0"/>
                </a:solidFill>
                <a:latin typeface="Arial"/>
                <a:ea typeface="Arial"/>
                <a:cs typeface="Arial"/>
                <a:sym typeface="Arial"/>
              </a:rPr>
              <a:t>income per capita</a:t>
            </a:r>
            <a:r>
              <a:rPr b="0" i="0" lang="en-US" sz="1800" u="none" strike="noStrike">
                <a:solidFill>
                  <a:srgbClr val="0070C0"/>
                </a:solidFill>
                <a:latin typeface="Arial"/>
                <a:ea typeface="Arial"/>
                <a:cs typeface="Arial"/>
                <a:sym typeface="Arial"/>
              </a:rPr>
              <a:t> the lower the FFS usage will be.</a:t>
            </a:r>
            <a:br>
              <a:rPr lang="en-US">
                <a:solidFill>
                  <a:srgbClr val="0070C0"/>
                </a:solidFill>
              </a:rPr>
            </a:br>
            <a:endParaRPr>
              <a:solidFill>
                <a:srgbClr val="0070C0"/>
              </a:solidFill>
            </a:endParaRPr>
          </a:p>
        </p:txBody>
      </p:sp>
      <p:sp>
        <p:nvSpPr>
          <p:cNvPr id="212" name="Google Shape;212;g2928bc7c676_1_38"/>
          <p:cNvSpPr txBox="1"/>
          <p:nvPr>
            <p:ph idx="2" type="body"/>
          </p:nvPr>
        </p:nvSpPr>
        <p:spPr>
          <a:xfrm>
            <a:off x="1024128" y="2257506"/>
            <a:ext cx="4389000" cy="3180300"/>
          </a:xfrm>
          <a:prstGeom prst="rect">
            <a:avLst/>
          </a:prstGeom>
          <a:noFill/>
          <a:ln>
            <a:noFill/>
          </a:ln>
        </p:spPr>
        <p:txBody>
          <a:bodyPr anchorCtr="0" anchor="t" bIns="45700" lIns="91425" spcFirstLastPara="1" rIns="91425" wrap="square" tIns="45700">
            <a:normAutofit/>
          </a:bodyPr>
          <a:lstStyle/>
          <a:p>
            <a:pPr indent="0" lvl="0" marL="0" rtl="0" algn="l">
              <a:lnSpc>
                <a:spcPct val="108000"/>
              </a:lnSpc>
              <a:spcBef>
                <a:spcPts val="0"/>
              </a:spcBef>
              <a:spcAft>
                <a:spcPts val="0"/>
              </a:spcAft>
              <a:buSzPts val="1600"/>
              <a:buNone/>
            </a:pPr>
            <a:r>
              <a:t/>
            </a:r>
            <a:endParaRPr/>
          </a:p>
        </p:txBody>
      </p:sp>
      <p:pic>
        <p:nvPicPr>
          <p:cNvPr id="213" name="Google Shape;213;g2928bc7c676_1_38"/>
          <p:cNvPicPr preferRelativeResize="0"/>
          <p:nvPr/>
        </p:nvPicPr>
        <p:blipFill rotWithShape="1">
          <a:blip r:embed="rId3">
            <a:alphaModFix/>
          </a:blip>
          <a:srcRect b="0" l="0" r="0" t="0"/>
          <a:stretch/>
        </p:blipFill>
        <p:spPr>
          <a:xfrm>
            <a:off x="584035" y="2208869"/>
            <a:ext cx="4829213" cy="322908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928bc7c676_1_61"/>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Independent T-TEST</a:t>
            </a:r>
            <a:endParaRPr/>
          </a:p>
        </p:txBody>
      </p:sp>
      <p:sp>
        <p:nvSpPr>
          <p:cNvPr id="219" name="Google Shape;219;g2928bc7c676_1_61"/>
          <p:cNvSpPr txBox="1"/>
          <p:nvPr>
            <p:ph idx="1" type="body"/>
          </p:nvPr>
        </p:nvSpPr>
        <p:spPr>
          <a:xfrm rot="-287">
            <a:off x="2295225" y="3906177"/>
            <a:ext cx="7177800" cy="2729700"/>
          </a:xfrm>
          <a:prstGeom prst="rect">
            <a:avLst/>
          </a:prstGeom>
        </p:spPr>
        <p:txBody>
          <a:bodyPr anchorCtr="0" anchor="t" bIns="45700" lIns="45700" spcFirstLastPara="1" rIns="45700" wrap="square" tIns="45700">
            <a:normAutofit/>
          </a:bodyPr>
          <a:lstStyle/>
          <a:p>
            <a:pPr indent="0" lvl="0" marL="0" rtl="0" algn="l">
              <a:spcBef>
                <a:spcPts val="1200"/>
              </a:spcBef>
              <a:spcAft>
                <a:spcPts val="200"/>
              </a:spcAft>
              <a:buNone/>
            </a:pPr>
            <a:r>
              <a:rPr lang="en-US"/>
              <a:t>The p-value is less than .5 which means that we reject the null hypothesis. There is definitely a correlation between income per capita and the FFS health care payments across these Virginia counties. Is our hypothesis correct?</a:t>
            </a:r>
            <a:endParaRPr/>
          </a:p>
        </p:txBody>
      </p:sp>
      <p:pic>
        <p:nvPicPr>
          <p:cNvPr id="220" name="Google Shape;220;g2928bc7c676_1_61"/>
          <p:cNvPicPr preferRelativeResize="0"/>
          <p:nvPr/>
        </p:nvPicPr>
        <p:blipFill>
          <a:blip r:embed="rId3">
            <a:alphaModFix/>
          </a:blip>
          <a:stretch>
            <a:fillRect/>
          </a:stretch>
        </p:blipFill>
        <p:spPr>
          <a:xfrm>
            <a:off x="0" y="2153185"/>
            <a:ext cx="12192001" cy="156078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2928bc7c676_1_45"/>
          <p:cNvSpPr txBox="1"/>
          <p:nvPr>
            <p:ph type="title"/>
          </p:nvPr>
        </p:nvSpPr>
        <p:spPr>
          <a:xfrm>
            <a:off x="1024128" y="585216"/>
            <a:ext cx="9720000" cy="1499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C00000"/>
              </a:buClr>
              <a:buSzPts val="5000"/>
              <a:buFont typeface="Twentieth Century"/>
              <a:buNone/>
            </a:pPr>
            <a:r>
              <a:rPr lang="en-US">
                <a:solidFill>
                  <a:srgbClr val="C00000"/>
                </a:solidFill>
              </a:rPr>
              <a:t>BACKGROUND: </a:t>
            </a:r>
            <a:r>
              <a:rPr lang="en-US">
                <a:solidFill>
                  <a:srgbClr val="C00000"/>
                </a:solidFill>
              </a:rPr>
              <a:t>WHAT IS FEE FOR SERVICE (FFS)?</a:t>
            </a:r>
            <a:endParaRPr/>
          </a:p>
        </p:txBody>
      </p:sp>
      <p:sp>
        <p:nvSpPr>
          <p:cNvPr id="100" name="Google Shape;100;g2928bc7c676_1_45"/>
          <p:cNvSpPr txBox="1"/>
          <p:nvPr>
            <p:ph idx="1" type="body"/>
          </p:nvPr>
        </p:nvSpPr>
        <p:spPr>
          <a:xfrm>
            <a:off x="1024128" y="2286000"/>
            <a:ext cx="9720000" cy="3769800"/>
          </a:xfrm>
          <a:prstGeom prst="rect">
            <a:avLst/>
          </a:prstGeom>
          <a:noFill/>
          <a:ln>
            <a:noFill/>
          </a:ln>
        </p:spPr>
        <p:txBody>
          <a:bodyPr anchorCtr="0" anchor="t" bIns="45700" lIns="45700" spcFirstLastPara="1" rIns="45700" wrap="square" tIns="45700">
            <a:normAutofit fontScale="92500" lnSpcReduction="10000"/>
          </a:bodyPr>
          <a:lstStyle/>
          <a:p>
            <a:pPr indent="-334327" lvl="0" marL="457200" rtl="0" algn="l">
              <a:lnSpc>
                <a:spcPct val="115000"/>
              </a:lnSpc>
              <a:spcBef>
                <a:spcPts val="2400"/>
              </a:spcBef>
              <a:spcAft>
                <a:spcPts val="0"/>
              </a:spcAft>
              <a:buClr>
                <a:srgbClr val="0070C0"/>
              </a:buClr>
              <a:buSzPct val="100000"/>
              <a:buFont typeface="Arial"/>
              <a:buChar char="●"/>
            </a:pPr>
            <a:r>
              <a:rPr lang="en-US" sz="1800">
                <a:solidFill>
                  <a:srgbClr val="0070C0"/>
                </a:solidFill>
                <a:latin typeface="Arial"/>
                <a:ea typeface="Arial"/>
                <a:cs typeface="Arial"/>
                <a:sym typeface="Arial"/>
              </a:rPr>
              <a:t>“Fee-for-service is a system of health insurance payment in which a doctor or other health care provider is paid a fee for each particular service rendered, essentially rewarding medical providers for volume and quantity of services provided, regardless of the outcome.” -healthinsurance.org</a:t>
            </a:r>
            <a:endParaRPr sz="1800">
              <a:solidFill>
                <a:srgbClr val="0070C0"/>
              </a:solidFill>
              <a:latin typeface="Arial"/>
              <a:ea typeface="Arial"/>
              <a:cs typeface="Arial"/>
              <a:sym typeface="Arial"/>
            </a:endParaRPr>
          </a:p>
          <a:p>
            <a:pPr indent="-334327" lvl="0" marL="457200" rtl="0" algn="l">
              <a:lnSpc>
                <a:spcPct val="115000"/>
              </a:lnSpc>
              <a:spcBef>
                <a:spcPts val="0"/>
              </a:spcBef>
              <a:spcAft>
                <a:spcPts val="0"/>
              </a:spcAft>
              <a:buClr>
                <a:srgbClr val="0070C0"/>
              </a:buClr>
              <a:buSzPct val="100000"/>
              <a:buFont typeface="Arial"/>
              <a:buChar char="●"/>
            </a:pPr>
            <a:r>
              <a:rPr lang="en-US" sz="1800">
                <a:solidFill>
                  <a:srgbClr val="0070C0"/>
                </a:solidFill>
                <a:latin typeface="Arial"/>
                <a:ea typeface="Arial"/>
                <a:cs typeface="Arial"/>
                <a:sym typeface="Arial"/>
              </a:rPr>
              <a:t>The </a:t>
            </a:r>
            <a:r>
              <a:rPr lang="en-US" sz="1800">
                <a:solidFill>
                  <a:srgbClr val="0070C0"/>
                </a:solidFill>
                <a:latin typeface="Arial"/>
                <a:ea typeface="Arial"/>
                <a:cs typeface="Arial"/>
                <a:sym typeface="Arial"/>
              </a:rPr>
              <a:t>negative</a:t>
            </a:r>
            <a:r>
              <a:rPr lang="en-US" sz="1800">
                <a:solidFill>
                  <a:srgbClr val="0070C0"/>
                </a:solidFill>
                <a:latin typeface="Arial"/>
                <a:ea typeface="Arial"/>
                <a:cs typeface="Arial"/>
                <a:sym typeface="Arial"/>
              </a:rPr>
              <a:t> effects of FFS negatively affects lower to middle income communities the most, since there is no emphasis on patient outcome.</a:t>
            </a:r>
            <a:endParaRPr sz="1800">
              <a:solidFill>
                <a:srgbClr val="0070C0"/>
              </a:solidFill>
              <a:latin typeface="Arial"/>
              <a:ea typeface="Arial"/>
              <a:cs typeface="Arial"/>
              <a:sym typeface="Arial"/>
            </a:endParaRPr>
          </a:p>
          <a:p>
            <a:pPr indent="-334327" lvl="0" marL="457200" rtl="0" algn="l">
              <a:lnSpc>
                <a:spcPct val="115000"/>
              </a:lnSpc>
              <a:spcBef>
                <a:spcPts val="0"/>
              </a:spcBef>
              <a:spcAft>
                <a:spcPts val="0"/>
              </a:spcAft>
              <a:buClr>
                <a:srgbClr val="0070C0"/>
              </a:buClr>
              <a:buSzPct val="100000"/>
              <a:buFont typeface="Arial"/>
              <a:buChar char="●"/>
            </a:pPr>
            <a:r>
              <a:rPr lang="en-US" sz="1800">
                <a:solidFill>
                  <a:srgbClr val="0070C0"/>
                </a:solidFill>
                <a:latin typeface="Arial"/>
                <a:ea typeface="Arial"/>
                <a:cs typeface="Arial"/>
                <a:sym typeface="Arial"/>
              </a:rPr>
              <a:t>This also encourages the use of sketchy medical practices and may lead to inadequate care.</a:t>
            </a:r>
            <a:endParaRPr sz="1800">
              <a:solidFill>
                <a:srgbClr val="0070C0"/>
              </a:solidFill>
              <a:latin typeface="Arial"/>
              <a:ea typeface="Arial"/>
              <a:cs typeface="Arial"/>
              <a:sym typeface="Arial"/>
            </a:endParaRPr>
          </a:p>
          <a:p>
            <a:pPr indent="-334327" lvl="0" marL="457200" rtl="0" algn="l">
              <a:lnSpc>
                <a:spcPct val="115000"/>
              </a:lnSpc>
              <a:spcBef>
                <a:spcPts val="0"/>
              </a:spcBef>
              <a:spcAft>
                <a:spcPts val="0"/>
              </a:spcAft>
              <a:buClr>
                <a:srgbClr val="0070C0"/>
              </a:buClr>
              <a:buSzPct val="100000"/>
              <a:buFont typeface="Arial"/>
              <a:buChar char="●"/>
            </a:pPr>
            <a:r>
              <a:rPr lang="en-US" sz="1800">
                <a:solidFill>
                  <a:srgbClr val="0070C0"/>
                </a:solidFill>
                <a:latin typeface="Arial"/>
                <a:ea typeface="Arial"/>
                <a:cs typeface="Arial"/>
                <a:sym typeface="Arial"/>
              </a:rPr>
              <a:t>This practice is trying to be slowly phased out, in favor of Value Based Care.</a:t>
            </a:r>
            <a:endParaRPr sz="1800">
              <a:solidFill>
                <a:srgbClr val="0070C0"/>
              </a:solidFill>
              <a:latin typeface="Arial"/>
              <a:ea typeface="Arial"/>
              <a:cs typeface="Arial"/>
              <a:sym typeface="Arial"/>
            </a:endParaRPr>
          </a:p>
          <a:p>
            <a:pPr indent="0" lvl="0" marL="0" rtl="0" algn="l">
              <a:lnSpc>
                <a:spcPct val="115000"/>
              </a:lnSpc>
              <a:spcBef>
                <a:spcPts val="2400"/>
              </a:spcBef>
              <a:spcAft>
                <a:spcPts val="0"/>
              </a:spcAft>
              <a:buNone/>
            </a:pPr>
            <a:r>
              <a:rPr lang="en-US" sz="1800">
                <a:solidFill>
                  <a:srgbClr val="0070C0"/>
                </a:solidFill>
                <a:latin typeface="Arial"/>
                <a:ea typeface="Arial"/>
                <a:cs typeface="Arial"/>
                <a:sym typeface="Arial"/>
              </a:rPr>
              <a:t>Sources: </a:t>
            </a:r>
            <a:endParaRPr sz="1800">
              <a:solidFill>
                <a:srgbClr val="0070C0"/>
              </a:solidFill>
              <a:latin typeface="Arial"/>
              <a:ea typeface="Arial"/>
              <a:cs typeface="Arial"/>
              <a:sym typeface="Arial"/>
            </a:endParaRPr>
          </a:p>
          <a:p>
            <a:pPr indent="0" lvl="0" marL="0" rtl="0" algn="l">
              <a:lnSpc>
                <a:spcPct val="115000"/>
              </a:lnSpc>
              <a:spcBef>
                <a:spcPts val="2400"/>
              </a:spcBef>
              <a:spcAft>
                <a:spcPts val="0"/>
              </a:spcAft>
              <a:buNone/>
            </a:pPr>
            <a:r>
              <a:rPr lang="en-US" sz="1800">
                <a:solidFill>
                  <a:srgbClr val="0070C0"/>
                </a:solidFill>
                <a:latin typeface="Arial"/>
                <a:ea typeface="Arial"/>
                <a:cs typeface="Arial"/>
                <a:sym typeface="Arial"/>
              </a:rPr>
              <a:t>https://www.ncbi.nlm.nih.gov/pmc/articles/PMC4322626/</a:t>
            </a:r>
            <a:endParaRPr b="1" sz="1800">
              <a:solidFill>
                <a:srgbClr val="0070C0"/>
              </a:solidFill>
              <a:latin typeface="Arial"/>
              <a:ea typeface="Arial"/>
              <a:cs typeface="Arial"/>
              <a:sym typeface="Arial"/>
            </a:endParaRPr>
          </a:p>
          <a:p>
            <a:pPr indent="0" lvl="0" marL="0" rtl="0" algn="l">
              <a:lnSpc>
                <a:spcPct val="115000"/>
              </a:lnSpc>
              <a:spcBef>
                <a:spcPts val="2400"/>
              </a:spcBef>
              <a:spcAft>
                <a:spcPts val="0"/>
              </a:spcAft>
              <a:buNone/>
            </a:pPr>
            <a:r>
              <a:rPr lang="en-US" sz="1800">
                <a:solidFill>
                  <a:srgbClr val="0070C0"/>
                </a:solidFill>
                <a:latin typeface="Arial"/>
                <a:ea typeface="Arial"/>
                <a:cs typeface="Arial"/>
                <a:sym typeface="Arial"/>
              </a:rPr>
              <a:t>https://www.healthinsurance.org/glossary/fee-for-service/</a:t>
            </a:r>
            <a:endParaRPr sz="1800">
              <a:solidFill>
                <a:srgbClr val="0070C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FF0000"/>
              </a:buClr>
              <a:buSzPts val="5000"/>
              <a:buFont typeface="Twentieth Century"/>
              <a:buNone/>
            </a:pPr>
            <a:r>
              <a:rPr lang="en-US">
                <a:solidFill>
                  <a:srgbClr val="FF0000"/>
                </a:solidFill>
              </a:rPr>
              <a:t>INCOME PER CAPITA VS TOTAL FFS PAYMENTS PER COUNTY</a:t>
            </a:r>
            <a:endParaRPr/>
          </a:p>
        </p:txBody>
      </p:sp>
      <p:pic>
        <p:nvPicPr>
          <p:cNvPr id="226" name="Google Shape;226;p13"/>
          <p:cNvPicPr preferRelativeResize="0"/>
          <p:nvPr/>
        </p:nvPicPr>
        <p:blipFill>
          <a:blip r:embed="rId3">
            <a:alphaModFix/>
          </a:blip>
          <a:stretch>
            <a:fillRect/>
          </a:stretch>
        </p:blipFill>
        <p:spPr>
          <a:xfrm>
            <a:off x="2557763" y="2010425"/>
            <a:ext cx="6652800" cy="4656949"/>
          </a:xfrm>
          <a:prstGeom prst="rect">
            <a:avLst/>
          </a:prstGeom>
          <a:noFill/>
          <a:ln>
            <a:noFill/>
          </a:ln>
        </p:spPr>
      </p:pic>
      <p:sp>
        <p:nvSpPr>
          <p:cNvPr id="227" name="Google Shape;227;p13"/>
          <p:cNvSpPr txBox="1"/>
          <p:nvPr/>
        </p:nvSpPr>
        <p:spPr>
          <a:xfrm>
            <a:off x="317450" y="3138150"/>
            <a:ext cx="18966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200">
                <a:solidFill>
                  <a:srgbClr val="0C0C0C"/>
                </a:solidFill>
              </a:rPr>
              <a:t>The correlation coefficient is 0.40</a:t>
            </a:r>
            <a:endParaRPr b="1" sz="1200">
              <a:solidFill>
                <a:srgbClr val="0C0C0C"/>
              </a:solidFill>
            </a:endParaRPr>
          </a:p>
        </p:txBody>
      </p:sp>
      <p:sp>
        <p:nvSpPr>
          <p:cNvPr id="228" name="Google Shape;228;p13"/>
          <p:cNvSpPr txBox="1"/>
          <p:nvPr/>
        </p:nvSpPr>
        <p:spPr>
          <a:xfrm>
            <a:off x="9577875" y="2010425"/>
            <a:ext cx="225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wentieth Century"/>
                <a:ea typeface="Twentieth Century"/>
                <a:cs typeface="Twentieth Century"/>
                <a:sym typeface="Twentieth Century"/>
              </a:rPr>
              <a:t>*Positive correlation. Our hypothesis is wrong?</a:t>
            </a:r>
            <a:endParaRPr>
              <a:latin typeface="Twentieth Century"/>
              <a:ea typeface="Twentieth Century"/>
              <a:cs typeface="Twentieth Century"/>
              <a:sym typeface="Twentieth Centur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FF0000"/>
              </a:buClr>
              <a:buSzPts val="5000"/>
              <a:buFont typeface="Twentieth Century"/>
              <a:buNone/>
            </a:pPr>
            <a:r>
              <a:rPr lang="en-US">
                <a:solidFill>
                  <a:srgbClr val="FF0000"/>
                </a:solidFill>
              </a:rPr>
              <a:t>INCOME PER CAPITA VS TOTAL FFS PROVIDERS PER COUNTY</a:t>
            </a:r>
            <a:endParaRPr/>
          </a:p>
        </p:txBody>
      </p:sp>
      <p:pic>
        <p:nvPicPr>
          <p:cNvPr id="234" name="Google Shape;234;p12"/>
          <p:cNvPicPr preferRelativeResize="0"/>
          <p:nvPr/>
        </p:nvPicPr>
        <p:blipFill rotWithShape="1">
          <a:blip r:embed="rId3">
            <a:alphaModFix/>
          </a:blip>
          <a:srcRect b="3450" l="-4490" r="4489" t="-3449"/>
          <a:stretch/>
        </p:blipFill>
        <p:spPr>
          <a:xfrm>
            <a:off x="2438975" y="1797125"/>
            <a:ext cx="6957025" cy="4869900"/>
          </a:xfrm>
          <a:prstGeom prst="rect">
            <a:avLst/>
          </a:prstGeom>
          <a:noFill/>
          <a:ln>
            <a:noFill/>
          </a:ln>
        </p:spPr>
      </p:pic>
      <p:sp>
        <p:nvSpPr>
          <p:cNvPr id="235" name="Google Shape;235;p12"/>
          <p:cNvSpPr txBox="1"/>
          <p:nvPr/>
        </p:nvSpPr>
        <p:spPr>
          <a:xfrm>
            <a:off x="502025" y="3138150"/>
            <a:ext cx="18966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200">
                <a:solidFill>
                  <a:srgbClr val="0C0C0C"/>
                </a:solidFill>
              </a:rPr>
              <a:t>The correlation coefficient is 0.52</a:t>
            </a:r>
            <a:endParaRPr b="1" sz="1200">
              <a:solidFill>
                <a:srgbClr val="0C0C0C"/>
              </a:solidFill>
            </a:endParaRPr>
          </a:p>
        </p:txBody>
      </p:sp>
      <p:sp>
        <p:nvSpPr>
          <p:cNvPr id="236" name="Google Shape;236;p12"/>
          <p:cNvSpPr txBox="1"/>
          <p:nvPr/>
        </p:nvSpPr>
        <p:spPr>
          <a:xfrm>
            <a:off x="9577875" y="2010425"/>
            <a:ext cx="2253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wentieth Century"/>
                <a:ea typeface="Twentieth Century"/>
                <a:cs typeface="Twentieth Century"/>
                <a:sym typeface="Twentieth Century"/>
              </a:rPr>
              <a:t>*Similar result when compared to amount of providers!</a:t>
            </a:r>
            <a:endParaRPr>
              <a:latin typeface="Twentieth Century"/>
              <a:ea typeface="Twentieth Century"/>
              <a:cs typeface="Twentieth Century"/>
              <a:sym typeface="Twentieth Centur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928bc7c676_1_67"/>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WHAT DOES THIS MEAN?</a:t>
            </a:r>
            <a:endParaRPr/>
          </a:p>
        </p:txBody>
      </p:sp>
      <p:sp>
        <p:nvSpPr>
          <p:cNvPr id="242" name="Google Shape;242;g2928bc7c676_1_67"/>
          <p:cNvSpPr txBox="1"/>
          <p:nvPr>
            <p:ph idx="1" type="body"/>
          </p:nvPr>
        </p:nvSpPr>
        <p:spPr>
          <a:xfrm>
            <a:off x="1024128" y="2286000"/>
            <a:ext cx="9720000" cy="4023300"/>
          </a:xfrm>
          <a:prstGeom prst="rect">
            <a:avLst/>
          </a:prstGeom>
        </p:spPr>
        <p:txBody>
          <a:bodyPr anchorCtr="0" anchor="t" bIns="45700" lIns="45700" spcFirstLastPara="1" rIns="45700" wrap="square" tIns="45700">
            <a:normAutofit lnSpcReduction="20000"/>
          </a:bodyPr>
          <a:lstStyle/>
          <a:p>
            <a:pPr indent="-342900" lvl="0" marL="457200" rtl="0" algn="l">
              <a:lnSpc>
                <a:spcPct val="115000"/>
              </a:lnSpc>
              <a:spcBef>
                <a:spcPts val="1200"/>
              </a:spcBef>
              <a:spcAft>
                <a:spcPts val="0"/>
              </a:spcAft>
              <a:buSzPts val="1800"/>
              <a:buChar char="●"/>
            </a:pPr>
            <a:r>
              <a:rPr lang="en-US"/>
              <a:t>This means that our hypothesis is wrong and that the amount of FFS payments goes up with income per capita.</a:t>
            </a:r>
            <a:endParaRPr/>
          </a:p>
          <a:p>
            <a:pPr indent="-342900" lvl="0" marL="457200" rtl="0" algn="l">
              <a:lnSpc>
                <a:spcPct val="115000"/>
              </a:lnSpc>
              <a:spcBef>
                <a:spcPts val="0"/>
              </a:spcBef>
              <a:spcAft>
                <a:spcPts val="0"/>
              </a:spcAft>
              <a:buSzPts val="1800"/>
              <a:buChar char="●"/>
            </a:pPr>
            <a:r>
              <a:rPr lang="en-US"/>
              <a:t>For every $1 increase in GDP per </a:t>
            </a:r>
            <a:r>
              <a:rPr lang="en-US"/>
              <a:t>capita,</a:t>
            </a:r>
            <a:r>
              <a:rPr lang="en-US"/>
              <a:t> there is a 0.02 increase in the number of FFS healthcare providers. </a:t>
            </a:r>
            <a:endParaRPr/>
          </a:p>
          <a:p>
            <a:pPr indent="-342900" lvl="0" marL="457200" rtl="0" algn="l">
              <a:lnSpc>
                <a:spcPct val="115000"/>
              </a:lnSpc>
              <a:spcBef>
                <a:spcPts val="0"/>
              </a:spcBef>
              <a:spcAft>
                <a:spcPts val="0"/>
              </a:spcAft>
              <a:buSzPts val="1800"/>
              <a:buChar char="●"/>
            </a:pPr>
            <a:r>
              <a:rPr lang="en-US"/>
              <a:t>For every $1 increase in GDP per capita, there is a whopping $3372 increase in the amount of FFS payments received. This means that FFS providers may have an incentive to choose areas with higher GDP per capita.</a:t>
            </a:r>
            <a:endParaRPr/>
          </a:p>
          <a:p>
            <a:pPr indent="-342900" lvl="0" marL="457200" rtl="0" algn="l">
              <a:lnSpc>
                <a:spcPct val="115000"/>
              </a:lnSpc>
              <a:spcBef>
                <a:spcPts val="0"/>
              </a:spcBef>
              <a:spcAft>
                <a:spcPts val="0"/>
              </a:spcAft>
              <a:buSzPts val="1800"/>
              <a:buChar char="●"/>
            </a:pPr>
            <a:r>
              <a:rPr lang="en-US"/>
              <a:t>Both had moderately high correlations of .4 and .53 respectively.</a:t>
            </a:r>
            <a:endParaRPr/>
          </a:p>
          <a:p>
            <a:pPr indent="-342900" lvl="0" marL="457200" rtl="0" algn="l">
              <a:lnSpc>
                <a:spcPct val="115000"/>
              </a:lnSpc>
              <a:spcBef>
                <a:spcPts val="0"/>
              </a:spcBef>
              <a:spcAft>
                <a:spcPts val="0"/>
              </a:spcAft>
              <a:buSzPts val="1800"/>
              <a:buChar char="●"/>
            </a:pPr>
            <a:r>
              <a:rPr lang="en-US"/>
              <a:t>BUT this model does not account for population, it may mean that even if a county is relatively poor, they may not have a large enough population to support as many </a:t>
            </a:r>
            <a:r>
              <a:rPr lang="en-US"/>
              <a:t>FFS</a:t>
            </a:r>
            <a:r>
              <a:rPr lang="en-US"/>
              <a:t> providers…</a:t>
            </a:r>
            <a:endParaRPr/>
          </a:p>
          <a:p>
            <a:pPr indent="0" lvl="0" marL="0" rtl="0" algn="l">
              <a:spcBef>
                <a:spcPts val="1200"/>
              </a:spcBef>
              <a:spcAft>
                <a:spcPts val="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928bc7c676_1_80"/>
          <p:cNvSpPr txBox="1"/>
          <p:nvPr>
            <p:ph type="title"/>
          </p:nvPr>
        </p:nvSpPr>
        <p:spPr>
          <a:xfrm>
            <a:off x="800703" y="371516"/>
            <a:ext cx="9720000" cy="1499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solidFill>
                  <a:srgbClr val="FF0000"/>
                </a:solidFill>
              </a:rPr>
              <a:t>RETRYING REGRESSION: INCOME/CAPITA VS PAYMENTS/CAPITA</a:t>
            </a:r>
            <a:endParaRPr>
              <a:solidFill>
                <a:srgbClr val="FF0000"/>
              </a:solidFill>
            </a:endParaRPr>
          </a:p>
        </p:txBody>
      </p:sp>
      <p:sp>
        <p:nvSpPr>
          <p:cNvPr id="248" name="Google Shape;248;g2928bc7c676_1_80"/>
          <p:cNvSpPr txBox="1"/>
          <p:nvPr>
            <p:ph idx="1" type="body"/>
          </p:nvPr>
        </p:nvSpPr>
        <p:spPr>
          <a:xfrm>
            <a:off x="7966025" y="1806038"/>
            <a:ext cx="4313400" cy="4023300"/>
          </a:xfrm>
          <a:prstGeom prst="rect">
            <a:avLst/>
          </a:prstGeom>
        </p:spPr>
        <p:txBody>
          <a:bodyPr anchorCtr="0" anchor="t" bIns="45700" lIns="45700" spcFirstLastPara="1" rIns="45700" wrap="square" tIns="45700">
            <a:normAutofit/>
          </a:bodyPr>
          <a:lstStyle/>
          <a:p>
            <a:pPr indent="-342900" lvl="0" marL="457200" rtl="0" algn="l">
              <a:spcBef>
                <a:spcPts val="1200"/>
              </a:spcBef>
              <a:spcAft>
                <a:spcPts val="0"/>
              </a:spcAft>
              <a:buSzPts val="1800"/>
              <a:buChar char="●"/>
            </a:pPr>
            <a:r>
              <a:rPr lang="en-US"/>
              <a:t>When we create a variable that calculates FFS payments per capita, we see a negative correlation! This shows that population </a:t>
            </a:r>
            <a:r>
              <a:rPr lang="en-US"/>
              <a:t>it also affects</a:t>
            </a:r>
            <a:r>
              <a:rPr lang="en-US"/>
              <a:t> FFS services.</a:t>
            </a:r>
            <a:endParaRPr/>
          </a:p>
          <a:p>
            <a:pPr indent="-342900" lvl="0" marL="457200" rtl="0" algn="l">
              <a:spcBef>
                <a:spcPts val="0"/>
              </a:spcBef>
              <a:spcAft>
                <a:spcPts val="0"/>
              </a:spcAft>
              <a:buSzPts val="1800"/>
              <a:buChar char="●"/>
            </a:pPr>
            <a:r>
              <a:rPr lang="en-US"/>
              <a:t>When population is </a:t>
            </a:r>
            <a:r>
              <a:rPr lang="en-US"/>
              <a:t>considered,</a:t>
            </a:r>
            <a:r>
              <a:rPr lang="en-US"/>
              <a:t> it supports our hypothesis.</a:t>
            </a:r>
            <a:endParaRPr/>
          </a:p>
          <a:p>
            <a:pPr indent="-342900" lvl="0" marL="457200" rtl="0" algn="l">
              <a:spcBef>
                <a:spcPts val="0"/>
              </a:spcBef>
              <a:spcAft>
                <a:spcPts val="0"/>
              </a:spcAft>
              <a:buSzPts val="1800"/>
              <a:buChar char="●"/>
            </a:pPr>
            <a:r>
              <a:rPr lang="en-US"/>
              <a:t>As Income per capita increases, FFS Payments per capita decreases. Showing FFS providers may target lower income </a:t>
            </a:r>
            <a:r>
              <a:rPr lang="en-US"/>
              <a:t>communities</a:t>
            </a:r>
            <a:r>
              <a:rPr lang="en-US"/>
              <a:t>.</a:t>
            </a:r>
            <a:endParaRPr/>
          </a:p>
        </p:txBody>
      </p:sp>
      <p:pic>
        <p:nvPicPr>
          <p:cNvPr id="249" name="Google Shape;249;g2928bc7c676_1_80"/>
          <p:cNvPicPr preferRelativeResize="0"/>
          <p:nvPr/>
        </p:nvPicPr>
        <p:blipFill>
          <a:blip r:embed="rId3">
            <a:alphaModFix/>
          </a:blip>
          <a:stretch>
            <a:fillRect/>
          </a:stretch>
        </p:blipFill>
        <p:spPr>
          <a:xfrm>
            <a:off x="800700" y="2006063"/>
            <a:ext cx="6485800" cy="3934125"/>
          </a:xfrm>
          <a:prstGeom prst="rect">
            <a:avLst/>
          </a:prstGeom>
          <a:noFill/>
          <a:ln>
            <a:noFill/>
          </a:ln>
        </p:spPr>
      </p:pic>
      <p:sp>
        <p:nvSpPr>
          <p:cNvPr id="250" name="Google Shape;250;g2928bc7c676_1_80"/>
          <p:cNvSpPr txBox="1"/>
          <p:nvPr/>
        </p:nvSpPr>
        <p:spPr>
          <a:xfrm>
            <a:off x="3095300" y="6075025"/>
            <a:ext cx="18966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200">
                <a:solidFill>
                  <a:srgbClr val="0C0C0C"/>
                </a:solidFill>
              </a:rPr>
              <a:t>The correlation is -0.51</a:t>
            </a:r>
            <a:endParaRPr b="1" sz="1200">
              <a:solidFill>
                <a:srgbClr val="0C0C0C"/>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g2928bc7c676_1_148"/>
          <p:cNvPicPr preferRelativeResize="0"/>
          <p:nvPr/>
        </p:nvPicPr>
        <p:blipFill>
          <a:blip r:embed="rId3">
            <a:alphaModFix/>
          </a:blip>
          <a:stretch>
            <a:fillRect/>
          </a:stretch>
        </p:blipFill>
        <p:spPr>
          <a:xfrm>
            <a:off x="0" y="2664536"/>
            <a:ext cx="12192001" cy="1334627"/>
          </a:xfrm>
          <a:prstGeom prst="rect">
            <a:avLst/>
          </a:prstGeom>
          <a:noFill/>
          <a:ln>
            <a:noFill/>
          </a:ln>
        </p:spPr>
      </p:pic>
      <p:sp>
        <p:nvSpPr>
          <p:cNvPr id="256" name="Google Shape;256;g2928bc7c676_1_148"/>
          <p:cNvSpPr txBox="1"/>
          <p:nvPr>
            <p:ph type="title"/>
          </p:nvPr>
        </p:nvSpPr>
        <p:spPr>
          <a:xfrm>
            <a:off x="800703" y="3715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0000"/>
                </a:solidFill>
              </a:rPr>
              <a:t>EVEN LOWER P-VALUE!</a:t>
            </a:r>
            <a:endParaRPr>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928bc7c676_1_72"/>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0000"/>
                </a:solidFill>
              </a:rPr>
              <a:t>Conclusion/Further Research Needed</a:t>
            </a:r>
            <a:endParaRPr>
              <a:solidFill>
                <a:srgbClr val="C00000"/>
              </a:solidFill>
            </a:endParaRPr>
          </a:p>
        </p:txBody>
      </p:sp>
      <p:sp>
        <p:nvSpPr>
          <p:cNvPr id="262" name="Google Shape;262;g2928bc7c676_1_72"/>
          <p:cNvSpPr txBox="1"/>
          <p:nvPr>
            <p:ph idx="1" type="body"/>
          </p:nvPr>
        </p:nvSpPr>
        <p:spPr>
          <a:xfrm>
            <a:off x="1024125" y="1836975"/>
            <a:ext cx="10188300" cy="4817100"/>
          </a:xfrm>
          <a:prstGeom prst="rect">
            <a:avLst/>
          </a:prstGeom>
        </p:spPr>
        <p:txBody>
          <a:bodyPr anchorCtr="0" anchor="t" bIns="45700" lIns="45700" spcFirstLastPara="1" rIns="45700" wrap="square" tIns="45700">
            <a:normAutofit lnSpcReduction="10000"/>
          </a:bodyPr>
          <a:lstStyle/>
          <a:p>
            <a:pPr indent="-342900" lvl="0" marL="457200" rtl="0" algn="l">
              <a:spcBef>
                <a:spcPts val="1200"/>
              </a:spcBef>
              <a:spcAft>
                <a:spcPts val="0"/>
              </a:spcAft>
              <a:buSzPts val="1800"/>
              <a:buChar char="●"/>
            </a:pPr>
            <a:r>
              <a:rPr lang="en-US"/>
              <a:t>The analysis of total </a:t>
            </a:r>
            <a:r>
              <a:rPr lang="en-US"/>
              <a:t>payments</a:t>
            </a:r>
            <a:r>
              <a:rPr lang="en-US"/>
              <a:t> showed us that there was a drop in FFS service use in 2018.</a:t>
            </a:r>
            <a:endParaRPr/>
          </a:p>
          <a:p>
            <a:pPr indent="-342900" lvl="0" marL="457200" rtl="0" algn="l">
              <a:spcBef>
                <a:spcPts val="0"/>
              </a:spcBef>
              <a:spcAft>
                <a:spcPts val="0"/>
              </a:spcAft>
              <a:buSzPts val="1800"/>
              <a:buChar char="●"/>
            </a:pPr>
            <a:r>
              <a:rPr lang="en-US"/>
              <a:t>Analyzing the types of services showed us that independent diagnostic testing is a top service used.</a:t>
            </a:r>
            <a:endParaRPr/>
          </a:p>
          <a:p>
            <a:pPr indent="-342900" lvl="0" marL="457200" rtl="0" algn="l">
              <a:spcBef>
                <a:spcPts val="0"/>
              </a:spcBef>
              <a:spcAft>
                <a:spcPts val="0"/>
              </a:spcAft>
              <a:buSzPts val="1800"/>
              <a:buChar char="●"/>
            </a:pPr>
            <a:r>
              <a:rPr lang="en-US"/>
              <a:t>The income, population, and FFS payment differences between Loudoun and Virginia Beach led us to believe that income does play a large difference in FFS service use.</a:t>
            </a:r>
            <a:endParaRPr/>
          </a:p>
          <a:p>
            <a:pPr indent="-342900" lvl="0" marL="457200" rtl="0" algn="l">
              <a:spcBef>
                <a:spcPts val="0"/>
              </a:spcBef>
              <a:spcAft>
                <a:spcPts val="0"/>
              </a:spcAft>
              <a:buSzPts val="1800"/>
              <a:buChar char="●"/>
            </a:pPr>
            <a:r>
              <a:rPr lang="en-US"/>
              <a:t>Our </a:t>
            </a:r>
            <a:r>
              <a:rPr lang="en-US"/>
              <a:t>initial</a:t>
            </a:r>
            <a:r>
              <a:rPr lang="en-US"/>
              <a:t> Regression Analysis showed us that there is a positive relationship between income per capita and total FFS payments. Which went against our hypothesis.</a:t>
            </a:r>
            <a:endParaRPr/>
          </a:p>
          <a:p>
            <a:pPr indent="-342900" lvl="0" marL="457200" marR="0" rtl="0" algn="l">
              <a:lnSpc>
                <a:spcPct val="90000"/>
              </a:lnSpc>
              <a:spcBef>
                <a:spcPts val="0"/>
              </a:spcBef>
              <a:spcAft>
                <a:spcPts val="0"/>
              </a:spcAft>
              <a:buSzPts val="1800"/>
              <a:buChar char="●"/>
            </a:pPr>
            <a:r>
              <a:rPr lang="en-US"/>
              <a:t>However, FFS providers and their payments </a:t>
            </a:r>
            <a:r>
              <a:rPr lang="en-US"/>
              <a:t>received</a:t>
            </a:r>
            <a:r>
              <a:rPr lang="en-US"/>
              <a:t> may be inherently </a:t>
            </a:r>
            <a:r>
              <a:rPr lang="en-US"/>
              <a:t>drawn to larger population centers, as our data shows.</a:t>
            </a:r>
            <a:endParaRPr/>
          </a:p>
          <a:p>
            <a:pPr indent="-342900" lvl="0" marL="457200" marR="0" rtl="0" algn="l">
              <a:lnSpc>
                <a:spcPct val="90000"/>
              </a:lnSpc>
              <a:spcBef>
                <a:spcPts val="0"/>
              </a:spcBef>
              <a:spcAft>
                <a:spcPts val="0"/>
              </a:spcAft>
              <a:buSzPts val="1800"/>
              <a:buChar char="●"/>
            </a:pPr>
            <a:r>
              <a:rPr lang="en-US"/>
              <a:t>When population is considered FFS payments, it gives us a negative correlation, which supports our hypothesis, and we learned how much of an effect population and income have on FFS health service use.</a:t>
            </a:r>
            <a:endParaRPr/>
          </a:p>
          <a:p>
            <a:pPr indent="-342900" lvl="0" marL="457200" marR="0" rtl="0" algn="l">
              <a:lnSpc>
                <a:spcPct val="90000"/>
              </a:lnSpc>
              <a:spcBef>
                <a:spcPts val="0"/>
              </a:spcBef>
              <a:spcAft>
                <a:spcPts val="0"/>
              </a:spcAft>
              <a:buSzPts val="1800"/>
              <a:buChar char="●"/>
            </a:pPr>
            <a:r>
              <a:rPr lang="en-US"/>
              <a:t>Limitations: </a:t>
            </a:r>
            <a:endParaRPr/>
          </a:p>
          <a:p>
            <a:pPr indent="-342900" lvl="1" marL="914400" marR="0" rtl="0" algn="l">
              <a:lnSpc>
                <a:spcPct val="90000"/>
              </a:lnSpc>
              <a:spcBef>
                <a:spcPts val="0"/>
              </a:spcBef>
              <a:spcAft>
                <a:spcPts val="0"/>
              </a:spcAft>
              <a:buSzPts val="1800"/>
              <a:buChar char="○"/>
            </a:pPr>
            <a:r>
              <a:rPr lang="en-US"/>
              <a:t>Since we are working with medicare data, FFS services may also be biased towards older population.</a:t>
            </a:r>
            <a:endParaRPr/>
          </a:p>
          <a:p>
            <a:pPr indent="-342900" lvl="1" marL="914400" marR="0" rtl="0" algn="l">
              <a:lnSpc>
                <a:spcPct val="90000"/>
              </a:lnSpc>
              <a:spcBef>
                <a:spcPts val="0"/>
              </a:spcBef>
              <a:spcAft>
                <a:spcPts val="0"/>
              </a:spcAft>
              <a:buSzPts val="1800"/>
              <a:buChar char="○"/>
            </a:pPr>
            <a:r>
              <a:rPr lang="en-US"/>
              <a:t>Including more counties would give is more information and more accurate regression analysis.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C00000"/>
              </a:buClr>
              <a:buSzPts val="5000"/>
              <a:buFont typeface="Twentieth Century"/>
              <a:buNone/>
            </a:pPr>
            <a:r>
              <a:rPr lang="en-US">
                <a:solidFill>
                  <a:srgbClr val="C00000"/>
                </a:solidFill>
              </a:rPr>
              <a:t>WHAT ARE WE TRYING TO VISUALIZE?</a:t>
            </a:r>
            <a:endParaRPr/>
          </a:p>
        </p:txBody>
      </p:sp>
      <p:sp>
        <p:nvSpPr>
          <p:cNvPr id="106" name="Google Shape;106;p3"/>
          <p:cNvSpPr txBox="1"/>
          <p:nvPr>
            <p:ph idx="1" type="body"/>
          </p:nvPr>
        </p:nvSpPr>
        <p:spPr>
          <a:xfrm>
            <a:off x="1024125" y="2286000"/>
            <a:ext cx="10109400" cy="4143300"/>
          </a:xfrm>
          <a:prstGeom prst="rect">
            <a:avLst/>
          </a:prstGeom>
          <a:noFill/>
          <a:ln>
            <a:noFill/>
          </a:ln>
        </p:spPr>
        <p:txBody>
          <a:bodyPr anchorCtr="0" anchor="t" bIns="45700" lIns="45700" spcFirstLastPara="1" rIns="45700" wrap="square" tIns="45700">
            <a:normAutofit lnSpcReduction="20000"/>
          </a:bodyPr>
          <a:lstStyle/>
          <a:p>
            <a:pPr indent="-342900" lvl="0" marL="457200" rtl="0" algn="l">
              <a:lnSpc>
                <a:spcPct val="150000"/>
              </a:lnSpc>
              <a:spcBef>
                <a:spcPts val="0"/>
              </a:spcBef>
              <a:spcAft>
                <a:spcPts val="0"/>
              </a:spcAft>
              <a:buClr>
                <a:srgbClr val="0070C0"/>
              </a:buClr>
              <a:buSzPts val="1800"/>
              <a:buFont typeface="Arial"/>
              <a:buChar char="●"/>
            </a:pPr>
            <a:r>
              <a:rPr lang="en-US" sz="1800">
                <a:solidFill>
                  <a:srgbClr val="0070C0"/>
                </a:solidFill>
                <a:latin typeface="Arial"/>
                <a:ea typeface="Arial"/>
                <a:cs typeface="Arial"/>
                <a:sym typeface="Arial"/>
              </a:rPr>
              <a:t>We are analyzing Medicare Fee For Service Data to see where Fee for Service providers target, and how they operate.</a:t>
            </a:r>
            <a:endParaRPr sz="1800">
              <a:solidFill>
                <a:srgbClr val="0070C0"/>
              </a:solidFill>
              <a:latin typeface="Arial"/>
              <a:ea typeface="Arial"/>
              <a:cs typeface="Arial"/>
              <a:sym typeface="Arial"/>
            </a:endParaRPr>
          </a:p>
          <a:p>
            <a:pPr indent="-342900" lvl="0" marL="457200" rtl="0" algn="l">
              <a:lnSpc>
                <a:spcPct val="150000"/>
              </a:lnSpc>
              <a:spcBef>
                <a:spcPts val="0"/>
              </a:spcBef>
              <a:spcAft>
                <a:spcPts val="0"/>
              </a:spcAft>
              <a:buClr>
                <a:srgbClr val="0070C0"/>
              </a:buClr>
              <a:buSzPts val="1800"/>
              <a:buFont typeface="Arial"/>
              <a:buChar char="●"/>
            </a:pPr>
            <a:r>
              <a:rPr b="0" i="0" lang="en-US" sz="1800" u="none" strike="noStrike">
                <a:solidFill>
                  <a:srgbClr val="0070C0"/>
                </a:solidFill>
                <a:latin typeface="Arial"/>
                <a:ea typeface="Arial"/>
                <a:cs typeface="Arial"/>
                <a:sym typeface="Arial"/>
              </a:rPr>
              <a:t>We will look at one county in each of the 11 congressional districts in Virginia and compare them based on the </a:t>
            </a:r>
            <a:r>
              <a:rPr lang="en-US" sz="1800">
                <a:solidFill>
                  <a:srgbClr val="0070C0"/>
                </a:solidFill>
                <a:latin typeface="Arial"/>
                <a:ea typeface="Arial"/>
                <a:cs typeface="Arial"/>
                <a:sym typeface="Arial"/>
              </a:rPr>
              <a:t>FFS services provided, FFS payments per county, income per capita, and population. This will give us insight into how FFS operates and who it affects the most.</a:t>
            </a:r>
            <a:endParaRPr sz="1800">
              <a:solidFill>
                <a:srgbClr val="0070C0"/>
              </a:solidFill>
              <a:latin typeface="Arial"/>
              <a:ea typeface="Arial"/>
              <a:cs typeface="Arial"/>
              <a:sym typeface="Arial"/>
            </a:endParaRPr>
          </a:p>
          <a:p>
            <a:pPr indent="-342900" lvl="0" marL="457200" rtl="0" algn="l">
              <a:lnSpc>
                <a:spcPct val="150000"/>
              </a:lnSpc>
              <a:spcBef>
                <a:spcPts val="0"/>
              </a:spcBef>
              <a:spcAft>
                <a:spcPts val="0"/>
              </a:spcAft>
              <a:buClr>
                <a:srgbClr val="0070C0"/>
              </a:buClr>
              <a:buSzPts val="1800"/>
              <a:buFont typeface="Arial"/>
              <a:buChar char="●"/>
            </a:pPr>
            <a:r>
              <a:rPr b="0" i="0" lang="en-US" sz="1800" u="none" strike="noStrike">
                <a:solidFill>
                  <a:srgbClr val="0070C0"/>
                </a:solidFill>
                <a:latin typeface="Arial"/>
                <a:ea typeface="Arial"/>
                <a:cs typeface="Arial"/>
                <a:sym typeface="Arial"/>
              </a:rPr>
              <a:t>This will potentially help us visualize disparities within our own state </a:t>
            </a:r>
            <a:r>
              <a:rPr lang="en-US" sz="1800">
                <a:solidFill>
                  <a:srgbClr val="0070C0"/>
                </a:solidFill>
                <a:latin typeface="Arial"/>
                <a:ea typeface="Arial"/>
                <a:cs typeface="Arial"/>
                <a:sym typeface="Arial"/>
              </a:rPr>
              <a:t>regarding</a:t>
            </a:r>
            <a:r>
              <a:rPr b="0" i="0" lang="en-US" sz="1800" u="none" strike="noStrike">
                <a:solidFill>
                  <a:srgbClr val="0070C0"/>
                </a:solidFill>
                <a:latin typeface="Arial"/>
                <a:ea typeface="Arial"/>
                <a:cs typeface="Arial"/>
                <a:sym typeface="Arial"/>
              </a:rPr>
              <a:t> health care and income. We will use data visualization to show our findings. Our hypothesis is that we will find a lesser amount of FFS health care providers in lower </a:t>
            </a:r>
            <a:r>
              <a:rPr lang="en-US" sz="1800">
                <a:solidFill>
                  <a:srgbClr val="0070C0"/>
                </a:solidFill>
                <a:latin typeface="Arial"/>
                <a:ea typeface="Arial"/>
                <a:cs typeface="Arial"/>
                <a:sym typeface="Arial"/>
              </a:rPr>
              <a:t>income</a:t>
            </a:r>
            <a:r>
              <a:rPr b="0" i="0" lang="en-US" sz="1800" u="none" strike="noStrike">
                <a:solidFill>
                  <a:srgbClr val="0070C0"/>
                </a:solidFill>
                <a:latin typeface="Arial"/>
                <a:ea typeface="Arial"/>
                <a:cs typeface="Arial"/>
                <a:sym typeface="Arial"/>
              </a:rPr>
              <a:t> counties. </a:t>
            </a:r>
            <a:endParaRPr sz="1800">
              <a:solidFill>
                <a:srgbClr val="0070C0"/>
              </a:solidFill>
              <a:latin typeface="Arial"/>
              <a:ea typeface="Arial"/>
              <a:cs typeface="Arial"/>
              <a:sym typeface="Arial"/>
            </a:endParaRPr>
          </a:p>
          <a:p>
            <a:pPr indent="-342900" lvl="0" marL="457200" rtl="0" algn="l">
              <a:lnSpc>
                <a:spcPct val="150000"/>
              </a:lnSpc>
              <a:spcBef>
                <a:spcPts val="0"/>
              </a:spcBef>
              <a:spcAft>
                <a:spcPts val="0"/>
              </a:spcAft>
              <a:buClr>
                <a:srgbClr val="0070C0"/>
              </a:buClr>
              <a:buSzPts val="1800"/>
              <a:buFont typeface="Arial"/>
              <a:buChar char="●"/>
            </a:pPr>
            <a:r>
              <a:rPr b="0" i="0" lang="en-US" sz="1800" u="none" strike="noStrike">
                <a:solidFill>
                  <a:srgbClr val="0070C0"/>
                </a:solidFill>
                <a:latin typeface="Arial"/>
                <a:ea typeface="Arial"/>
                <a:cs typeface="Arial"/>
                <a:sym typeface="Arial"/>
              </a:rPr>
              <a:t>We</a:t>
            </a:r>
            <a:r>
              <a:rPr lang="en-US" sz="1800">
                <a:solidFill>
                  <a:srgbClr val="0070C0"/>
                </a:solidFill>
                <a:latin typeface="Arial"/>
                <a:ea typeface="Arial"/>
                <a:cs typeface="Arial"/>
                <a:sym typeface="Arial"/>
              </a:rPr>
              <a:t> think we will  also </a:t>
            </a:r>
            <a:r>
              <a:rPr b="0" i="0" lang="en-US" sz="1800" u="none" strike="noStrike">
                <a:solidFill>
                  <a:srgbClr val="0070C0"/>
                </a:solidFill>
                <a:latin typeface="Arial"/>
                <a:ea typeface="Arial"/>
                <a:cs typeface="Arial"/>
                <a:sym typeface="Arial"/>
              </a:rPr>
              <a:t>see this trend in rural areas as opposed to metro areas. We suspect </a:t>
            </a:r>
            <a:r>
              <a:rPr lang="en-US" sz="1800">
                <a:solidFill>
                  <a:srgbClr val="0070C0"/>
                </a:solidFill>
                <a:latin typeface="Arial"/>
                <a:ea typeface="Arial"/>
                <a:cs typeface="Arial"/>
                <a:sym typeface="Arial"/>
              </a:rPr>
              <a:t>t</a:t>
            </a:r>
            <a:r>
              <a:rPr b="0" i="0" lang="en-US" sz="1800" u="none" strike="noStrike">
                <a:solidFill>
                  <a:srgbClr val="0070C0"/>
                </a:solidFill>
                <a:latin typeface="Arial"/>
                <a:ea typeface="Arial"/>
                <a:cs typeface="Arial"/>
                <a:sym typeface="Arial"/>
              </a:rPr>
              <a:t>he corr</a:t>
            </a:r>
            <a:r>
              <a:rPr lang="en-US" sz="1800">
                <a:solidFill>
                  <a:srgbClr val="0070C0"/>
                </a:solidFill>
                <a:latin typeface="Arial"/>
                <a:ea typeface="Arial"/>
                <a:cs typeface="Arial"/>
                <a:sym typeface="Arial"/>
              </a:rPr>
              <a:t>elation of </a:t>
            </a:r>
            <a:r>
              <a:rPr b="0" i="0" lang="en-US" sz="1800" u="none" strike="noStrike">
                <a:solidFill>
                  <a:srgbClr val="0070C0"/>
                </a:solidFill>
                <a:latin typeface="Arial"/>
                <a:ea typeface="Arial"/>
                <a:cs typeface="Arial"/>
                <a:sym typeface="Arial"/>
              </a:rPr>
              <a:t>Fee-For-Service </a:t>
            </a:r>
            <a:r>
              <a:rPr lang="en-US" sz="1800">
                <a:solidFill>
                  <a:srgbClr val="0070C0"/>
                </a:solidFill>
                <a:latin typeface="Arial"/>
                <a:ea typeface="Arial"/>
                <a:cs typeface="Arial"/>
                <a:sym typeface="Arial"/>
              </a:rPr>
              <a:t>and </a:t>
            </a:r>
            <a:r>
              <a:rPr b="0" i="0" lang="en-US" sz="1800" u="none" strike="noStrike">
                <a:solidFill>
                  <a:srgbClr val="0070C0"/>
                </a:solidFill>
                <a:latin typeface="Arial"/>
                <a:ea typeface="Arial"/>
                <a:cs typeface="Arial"/>
                <a:sym typeface="Arial"/>
              </a:rPr>
              <a:t>lower income areas to be a high</a:t>
            </a:r>
            <a:r>
              <a:rPr lang="en-US" sz="1800">
                <a:solidFill>
                  <a:srgbClr val="0070C0"/>
                </a:solidFill>
                <a:latin typeface="Arial"/>
                <a:ea typeface="Arial"/>
                <a:cs typeface="Arial"/>
                <a:sym typeface="Arial"/>
              </a:rPr>
              <a:t>.</a:t>
            </a:r>
            <a:endParaRPr sz="1800">
              <a:solidFill>
                <a:srgbClr val="0070C0"/>
              </a:solidFill>
              <a:latin typeface="Arial"/>
              <a:ea typeface="Arial"/>
              <a:cs typeface="Arial"/>
              <a:sym typeface="Arial"/>
            </a:endParaRPr>
          </a:p>
          <a:p>
            <a:pPr indent="-342900" lvl="0" marL="457200" rtl="0" algn="l">
              <a:lnSpc>
                <a:spcPct val="150000"/>
              </a:lnSpc>
              <a:spcBef>
                <a:spcPts val="0"/>
              </a:spcBef>
              <a:spcAft>
                <a:spcPts val="0"/>
              </a:spcAft>
              <a:buClr>
                <a:srgbClr val="0070C0"/>
              </a:buClr>
              <a:buSzPts val="1800"/>
              <a:buFont typeface="Arial"/>
              <a:buChar char="●"/>
            </a:pPr>
            <a:r>
              <a:rPr lang="en-US" sz="1800">
                <a:solidFill>
                  <a:srgbClr val="0070C0"/>
                </a:solidFill>
                <a:latin typeface="Arial"/>
                <a:ea typeface="Arial"/>
                <a:cs typeface="Arial"/>
                <a:sym typeface="Arial"/>
              </a:rPr>
              <a:t>We are combining data from FRED (Federal Reserve Economic Data) and </a:t>
            </a:r>
            <a:endParaRPr sz="1800">
              <a:solidFill>
                <a:srgbClr val="0070C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2631056" y="548640"/>
            <a:ext cx="7254815" cy="1536192"/>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F0000"/>
              </a:buClr>
              <a:buSzPts val="5000"/>
              <a:buFont typeface="Twentieth Century"/>
              <a:buNone/>
            </a:pPr>
            <a:r>
              <a:rPr lang="en-US">
                <a:solidFill>
                  <a:srgbClr val="FF0000"/>
                </a:solidFill>
              </a:rPr>
              <a:t>COUNTIES USED FOR DATA SETS</a:t>
            </a:r>
            <a:endParaRPr/>
          </a:p>
        </p:txBody>
      </p:sp>
      <p:pic>
        <p:nvPicPr>
          <p:cNvPr id="112" name="Google Shape;112;p4"/>
          <p:cNvPicPr preferRelativeResize="0"/>
          <p:nvPr>
            <p:ph idx="1" type="body"/>
          </p:nvPr>
        </p:nvPicPr>
        <p:blipFill rotWithShape="1">
          <a:blip r:embed="rId3">
            <a:alphaModFix/>
          </a:blip>
          <a:srcRect b="0" l="0" r="0" t="0"/>
          <a:stretch/>
        </p:blipFill>
        <p:spPr>
          <a:xfrm>
            <a:off x="2104845" y="2025770"/>
            <a:ext cx="7254900" cy="4554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1024128" y="471509"/>
            <a:ext cx="4389120" cy="173736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FF0000"/>
              </a:buClr>
              <a:buSzPts val="4000"/>
              <a:buFont typeface="Twentieth Century"/>
              <a:buNone/>
            </a:pPr>
            <a:r>
              <a:rPr lang="en-US">
                <a:solidFill>
                  <a:srgbClr val="FF0000"/>
                </a:solidFill>
              </a:rPr>
              <a:t>SUMMARY STATISTICS</a:t>
            </a:r>
            <a:endParaRPr/>
          </a:p>
        </p:txBody>
      </p:sp>
      <p:sp>
        <p:nvSpPr>
          <p:cNvPr id="118" name="Google Shape;118;p5"/>
          <p:cNvSpPr txBox="1"/>
          <p:nvPr>
            <p:ph idx="2" type="body"/>
          </p:nvPr>
        </p:nvSpPr>
        <p:spPr>
          <a:xfrm>
            <a:off x="771571" y="2820875"/>
            <a:ext cx="10467300" cy="3762300"/>
          </a:xfrm>
          <a:prstGeom prst="rect">
            <a:avLst/>
          </a:prstGeom>
          <a:noFill/>
          <a:ln>
            <a:noFill/>
          </a:ln>
        </p:spPr>
        <p:txBody>
          <a:bodyPr anchorCtr="0" anchor="t" bIns="45700" lIns="91425" spcFirstLastPara="1" rIns="91425" wrap="square" tIns="45700">
            <a:normAutofit/>
          </a:bodyPr>
          <a:lstStyle/>
          <a:p>
            <a:pPr indent="0" lvl="0" marL="0" rtl="0" algn="l">
              <a:lnSpc>
                <a:spcPct val="108000"/>
              </a:lnSpc>
              <a:spcBef>
                <a:spcPts val="0"/>
              </a:spcBef>
              <a:spcAft>
                <a:spcPts val="0"/>
              </a:spcAft>
              <a:buSzPts val="2400"/>
              <a:buNone/>
            </a:pPr>
            <a:r>
              <a:rPr lang="en-US" sz="2400">
                <a:solidFill>
                  <a:srgbClr val="0070C0"/>
                </a:solidFill>
              </a:rPr>
              <a:t>- Here we can see summary statistics for the main variables we are </a:t>
            </a:r>
            <a:r>
              <a:rPr lang="en-US" sz="2400">
                <a:solidFill>
                  <a:srgbClr val="0070C0"/>
                </a:solidFill>
              </a:rPr>
              <a:t>interested</a:t>
            </a:r>
            <a:r>
              <a:rPr lang="en-US" sz="2400">
                <a:solidFill>
                  <a:srgbClr val="0070C0"/>
                </a:solidFill>
              </a:rPr>
              <a:t> in.</a:t>
            </a:r>
            <a:endParaRPr/>
          </a:p>
          <a:p>
            <a:pPr indent="0" lvl="0" marL="0" rtl="0" algn="l">
              <a:lnSpc>
                <a:spcPct val="108000"/>
              </a:lnSpc>
              <a:spcBef>
                <a:spcPts val="800"/>
              </a:spcBef>
              <a:spcAft>
                <a:spcPts val="0"/>
              </a:spcAft>
              <a:buSzPts val="2400"/>
              <a:buNone/>
            </a:pPr>
            <a:r>
              <a:rPr lang="en-US" sz="2400">
                <a:solidFill>
                  <a:srgbClr val="0070C0"/>
                </a:solidFill>
              </a:rPr>
              <a:t>- We can see that the spread of Healthcare Providers, Total Payments, and populations is very large when compared to income per capita. Especially since their standard deviations are so large compared to their means. This could be a sign that income per capita is not the only thing related to FFS activity.</a:t>
            </a:r>
            <a:endParaRPr sz="2400">
              <a:solidFill>
                <a:srgbClr val="0070C0"/>
              </a:solidFill>
            </a:endParaRPr>
          </a:p>
          <a:p>
            <a:pPr indent="0" lvl="0" marL="0" rtl="0" algn="l">
              <a:lnSpc>
                <a:spcPct val="108000"/>
              </a:lnSpc>
              <a:spcBef>
                <a:spcPts val="800"/>
              </a:spcBef>
              <a:spcAft>
                <a:spcPts val="0"/>
              </a:spcAft>
              <a:buSzPts val="2400"/>
              <a:buNone/>
            </a:pPr>
            <a:r>
              <a:rPr lang="en-US" sz="2400">
                <a:solidFill>
                  <a:srgbClr val="0070C0"/>
                </a:solidFill>
              </a:rPr>
              <a:t>- Healthcare Providers and Total Payments are also skewed towards larger numbers. This could mean that most of our FFS activity is coming from a handful of counties.</a:t>
            </a:r>
            <a:endParaRPr/>
          </a:p>
        </p:txBody>
      </p:sp>
      <p:pic>
        <p:nvPicPr>
          <p:cNvPr id="119" name="Google Shape;119;p5"/>
          <p:cNvPicPr preferRelativeResize="0"/>
          <p:nvPr/>
        </p:nvPicPr>
        <p:blipFill>
          <a:blip r:embed="rId3">
            <a:alphaModFix/>
          </a:blip>
          <a:stretch>
            <a:fillRect/>
          </a:stretch>
        </p:blipFill>
        <p:spPr>
          <a:xfrm>
            <a:off x="4080450" y="116838"/>
            <a:ext cx="7158425" cy="2446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517584" y="5046453"/>
            <a:ext cx="7858666" cy="1376723"/>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80000"/>
              </a:lnSpc>
              <a:spcBef>
                <a:spcPts val="0"/>
              </a:spcBef>
              <a:spcAft>
                <a:spcPts val="0"/>
              </a:spcAft>
              <a:buClr>
                <a:srgbClr val="FF0000"/>
              </a:buClr>
              <a:buSzPct val="100000"/>
              <a:buFont typeface="Twentieth Century"/>
              <a:buNone/>
            </a:pPr>
            <a:r>
              <a:rPr lang="en-US">
                <a:solidFill>
                  <a:srgbClr val="FF0000"/>
                </a:solidFill>
              </a:rPr>
              <a:t>WHICH </a:t>
            </a:r>
            <a:r>
              <a:rPr lang="en-US">
                <a:solidFill>
                  <a:srgbClr val="FF0000"/>
                </a:solidFill>
              </a:rPr>
              <a:t>TYPES OF FFS HEALTH SERVICES ARE MOST USED YEAR BY YEAR?</a:t>
            </a:r>
            <a:endParaRPr/>
          </a:p>
        </p:txBody>
      </p:sp>
      <p:sp>
        <p:nvSpPr>
          <p:cNvPr id="125" name="Google Shape;125;p6"/>
          <p:cNvSpPr txBox="1"/>
          <p:nvPr>
            <p:ph idx="1" type="body"/>
          </p:nvPr>
        </p:nvSpPr>
        <p:spPr>
          <a:xfrm flipH="1">
            <a:off x="8557404" y="5684808"/>
            <a:ext cx="1423358" cy="73836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a:solidFill>
                  <a:srgbClr val="0070C0"/>
                </a:solidFill>
              </a:rPr>
              <a:t>2015-2018</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C00000"/>
              </a:buClr>
              <a:buSzPts val="5000"/>
              <a:buFont typeface="Twentieth Century"/>
              <a:buNone/>
            </a:pPr>
            <a:r>
              <a:rPr lang="en-US">
                <a:solidFill>
                  <a:srgbClr val="FF0000"/>
                </a:solidFill>
              </a:rPr>
              <a:t>TYPE OF SERVICE USED 2015-2018</a:t>
            </a:r>
            <a:endParaRPr/>
          </a:p>
        </p:txBody>
      </p:sp>
      <p:pic>
        <p:nvPicPr>
          <p:cNvPr id="131" name="Google Shape;131;p7"/>
          <p:cNvPicPr preferRelativeResize="0"/>
          <p:nvPr>
            <p:ph idx="2" type="body"/>
          </p:nvPr>
        </p:nvPicPr>
        <p:blipFill rotWithShape="1">
          <a:blip r:embed="rId3">
            <a:alphaModFix/>
          </a:blip>
          <a:srcRect b="0" l="0" r="0" t="0"/>
          <a:stretch/>
        </p:blipFill>
        <p:spPr>
          <a:xfrm>
            <a:off x="179575" y="2335190"/>
            <a:ext cx="5704500" cy="4008900"/>
          </a:xfrm>
          <a:prstGeom prst="rect">
            <a:avLst/>
          </a:prstGeom>
          <a:noFill/>
          <a:ln>
            <a:noFill/>
          </a:ln>
        </p:spPr>
      </p:pic>
      <p:sp>
        <p:nvSpPr>
          <p:cNvPr id="132" name="Google Shape;132;p7"/>
          <p:cNvSpPr txBox="1"/>
          <p:nvPr>
            <p:ph idx="3" type="body"/>
          </p:nvPr>
        </p:nvSpPr>
        <p:spPr>
          <a:xfrm rot="10800000">
            <a:off x="12275388" y="1992702"/>
            <a:ext cx="138021" cy="186934"/>
          </a:xfrm>
          <a:prstGeom prst="rect">
            <a:avLst/>
          </a:prstGeom>
          <a:noFill/>
          <a:ln>
            <a:noFill/>
          </a:ln>
        </p:spPr>
        <p:txBody>
          <a:bodyPr anchorCtr="0" anchor="ctr" bIns="45700" lIns="137150" spcFirstLastPara="1" rIns="137150" wrap="square" tIns="45700">
            <a:normAutofit fontScale="32500" lnSpcReduction="20000"/>
          </a:bodyPr>
          <a:lstStyle/>
          <a:p>
            <a:pPr indent="0" lvl="0" marL="0" rtl="0" algn="l">
              <a:lnSpc>
                <a:spcPct val="90000"/>
              </a:lnSpc>
              <a:spcBef>
                <a:spcPts val="0"/>
              </a:spcBef>
              <a:spcAft>
                <a:spcPts val="0"/>
              </a:spcAft>
              <a:buSzPct val="100000"/>
              <a:buNone/>
            </a:pPr>
            <a:r>
              <a:t/>
            </a:r>
            <a:endParaRPr/>
          </a:p>
        </p:txBody>
      </p:sp>
      <p:pic>
        <p:nvPicPr>
          <p:cNvPr id="133" name="Google Shape;133;p7"/>
          <p:cNvPicPr preferRelativeResize="0"/>
          <p:nvPr>
            <p:ph idx="4" type="body"/>
          </p:nvPr>
        </p:nvPicPr>
        <p:blipFill rotWithShape="1">
          <a:blip r:embed="rId4">
            <a:alphaModFix/>
          </a:blip>
          <a:srcRect b="0" l="0" r="0" t="0"/>
          <a:stretch/>
        </p:blipFill>
        <p:spPr>
          <a:xfrm>
            <a:off x="5884077" y="2335201"/>
            <a:ext cx="5931900" cy="4078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8"/>
          <p:cNvPicPr preferRelativeResize="0"/>
          <p:nvPr>
            <p:ph idx="1" type="body"/>
          </p:nvPr>
        </p:nvPicPr>
        <p:blipFill rotWithShape="1">
          <a:blip r:embed="rId3">
            <a:alphaModFix/>
          </a:blip>
          <a:srcRect b="0" l="0" r="0" t="0"/>
          <a:stretch/>
        </p:blipFill>
        <p:spPr>
          <a:xfrm>
            <a:off x="1927400" y="204150"/>
            <a:ext cx="7436700" cy="6314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928bc7c676_1_16"/>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WHAT DOES THIS MEAN?</a:t>
            </a:r>
            <a:endParaRPr/>
          </a:p>
        </p:txBody>
      </p:sp>
      <p:sp>
        <p:nvSpPr>
          <p:cNvPr id="144" name="Google Shape;144;g2928bc7c676_1_16"/>
          <p:cNvSpPr txBox="1"/>
          <p:nvPr>
            <p:ph idx="1" type="body"/>
          </p:nvPr>
        </p:nvSpPr>
        <p:spPr>
          <a:xfrm>
            <a:off x="705025" y="2707501"/>
            <a:ext cx="9569100" cy="4150500"/>
          </a:xfrm>
          <a:prstGeom prst="rect">
            <a:avLst/>
          </a:prstGeom>
          <a:noFill/>
          <a:ln>
            <a:noFill/>
          </a:ln>
        </p:spPr>
        <p:txBody>
          <a:bodyPr anchorCtr="0" anchor="ctr" bIns="45700" lIns="137150" spcFirstLastPara="1" rIns="137150" wrap="square" tIns="45700">
            <a:noAutofit/>
          </a:bodyPr>
          <a:lstStyle/>
          <a:p>
            <a:pPr indent="-406400" lvl="0" marL="457200" marR="0" rtl="0" algn="l">
              <a:lnSpc>
                <a:spcPct val="90000"/>
              </a:lnSpc>
              <a:spcBef>
                <a:spcPts val="0"/>
              </a:spcBef>
              <a:spcAft>
                <a:spcPts val="0"/>
              </a:spcAft>
              <a:buClr>
                <a:srgbClr val="0070C0"/>
              </a:buClr>
              <a:buSzPts val="2800"/>
              <a:buChar char="●"/>
            </a:pPr>
            <a:r>
              <a:rPr lang="en-US" sz="2800">
                <a:solidFill>
                  <a:srgbClr val="0070C0"/>
                </a:solidFill>
              </a:rPr>
              <a:t>Prevention Health, I</a:t>
            </a:r>
            <a:r>
              <a:rPr lang="en-US" sz="2800">
                <a:solidFill>
                  <a:srgbClr val="0070C0"/>
                </a:solidFill>
              </a:rPr>
              <a:t>ndependent Diagnostics, and Clinical Health take the top 3 spots for each year.</a:t>
            </a:r>
            <a:endParaRPr sz="2800">
              <a:solidFill>
                <a:srgbClr val="0070C0"/>
              </a:solidFill>
            </a:endParaRPr>
          </a:p>
          <a:p>
            <a:pPr indent="-406400" lvl="0" marL="457200" marR="0" rtl="0" algn="l">
              <a:lnSpc>
                <a:spcPct val="90000"/>
              </a:lnSpc>
              <a:spcBef>
                <a:spcPts val="0"/>
              </a:spcBef>
              <a:spcAft>
                <a:spcPts val="0"/>
              </a:spcAft>
              <a:buClr>
                <a:srgbClr val="0070C0"/>
              </a:buClr>
              <a:buSzPts val="2800"/>
              <a:buChar char="●"/>
            </a:pPr>
            <a:r>
              <a:rPr lang="en-US" sz="2800">
                <a:solidFill>
                  <a:srgbClr val="0070C0"/>
                </a:solidFill>
              </a:rPr>
              <a:t>The top categories are consistent and rarely changes year to year </a:t>
            </a:r>
            <a:endParaRPr sz="2800">
              <a:solidFill>
                <a:srgbClr val="0070C0"/>
              </a:solidFill>
            </a:endParaRPr>
          </a:p>
          <a:p>
            <a:pPr indent="-406400" lvl="0" marL="457200" marR="0" rtl="0" algn="l">
              <a:lnSpc>
                <a:spcPct val="90000"/>
              </a:lnSpc>
              <a:spcBef>
                <a:spcPts val="0"/>
              </a:spcBef>
              <a:spcAft>
                <a:spcPts val="0"/>
              </a:spcAft>
              <a:buClr>
                <a:srgbClr val="0070C0"/>
              </a:buClr>
              <a:buSzPts val="2800"/>
              <a:buChar char="●"/>
            </a:pPr>
            <a:r>
              <a:rPr lang="en-US" sz="2800">
                <a:solidFill>
                  <a:srgbClr val="0070C0"/>
                </a:solidFill>
              </a:rPr>
              <a:t>In 2018 we see a small addition to our data, which is a column for Telemedicine.</a:t>
            </a:r>
            <a:endParaRPr sz="2800">
              <a:solidFill>
                <a:srgbClr val="0070C0"/>
              </a:solidFill>
            </a:endParaRPr>
          </a:p>
          <a:p>
            <a:pPr indent="-406400" lvl="0" marL="457200" marR="0" rtl="0" algn="l">
              <a:lnSpc>
                <a:spcPct val="90000"/>
              </a:lnSpc>
              <a:spcBef>
                <a:spcPts val="0"/>
              </a:spcBef>
              <a:spcAft>
                <a:spcPts val="0"/>
              </a:spcAft>
              <a:buClr>
                <a:srgbClr val="0070C0"/>
              </a:buClr>
              <a:buSzPts val="2800"/>
              <a:buChar char="●"/>
            </a:pPr>
            <a:r>
              <a:rPr lang="en-US" sz="2800">
                <a:solidFill>
                  <a:srgbClr val="0070C0"/>
                </a:solidFill>
              </a:rPr>
              <a:t>Independent Diagnostics are the 3rd most popular service and are known for cutting corners and not meeting regulatory standards. They operate outside the mainstream medical system. </a:t>
            </a:r>
            <a:r>
              <a:rPr lang="en-US" sz="2800" u="sng">
                <a:solidFill>
                  <a:schemeClr val="hlink"/>
                </a:solidFill>
                <a:hlinkClick r:id="rId3"/>
              </a:rPr>
              <a:t>-Office of the US Inspector General</a:t>
            </a:r>
            <a:endParaRPr sz="2800">
              <a:solidFill>
                <a:srgbClr val="0070C0"/>
              </a:solidFill>
            </a:endParaRPr>
          </a:p>
          <a:p>
            <a:pPr indent="-406400" lvl="0" marL="457200" marR="0" rtl="0" algn="l">
              <a:lnSpc>
                <a:spcPct val="90000"/>
              </a:lnSpc>
              <a:spcBef>
                <a:spcPts val="0"/>
              </a:spcBef>
              <a:spcAft>
                <a:spcPts val="0"/>
              </a:spcAft>
              <a:buClr>
                <a:srgbClr val="0070C0"/>
              </a:buClr>
              <a:buSzPts val="2800"/>
              <a:buChar char="●"/>
            </a:pPr>
            <a:r>
              <a:rPr lang="en-US" sz="2800">
                <a:solidFill>
                  <a:srgbClr val="0070C0"/>
                </a:solidFill>
              </a:rPr>
              <a:t>This could be indicative of FFS providing inadequate services to these areas</a:t>
            </a:r>
            <a:endParaRPr sz="2800">
              <a:solidFill>
                <a:srgbClr val="0070C0"/>
              </a:solidFill>
            </a:endParaRPr>
          </a:p>
          <a:p>
            <a:pPr indent="0" lvl="0" marL="0" marR="0" rtl="0" algn="l">
              <a:lnSpc>
                <a:spcPct val="90000"/>
              </a:lnSpc>
              <a:spcBef>
                <a:spcPts val="0"/>
              </a:spcBef>
              <a:spcAft>
                <a:spcPts val="0"/>
              </a:spcAft>
              <a:buNone/>
            </a:pPr>
            <a:r>
              <a:t/>
            </a:r>
            <a:endParaRPr sz="2800">
              <a:solidFill>
                <a:srgbClr val="0070C0"/>
              </a:solidFill>
            </a:endParaRPr>
          </a:p>
          <a:p>
            <a:pPr indent="0" lvl="0" marL="457200" marR="0" rtl="0" algn="l">
              <a:lnSpc>
                <a:spcPct val="90000"/>
              </a:lnSpc>
              <a:spcBef>
                <a:spcPts val="0"/>
              </a:spcBef>
              <a:spcAft>
                <a:spcPts val="0"/>
              </a:spcAft>
              <a:buNone/>
            </a:pPr>
            <a:r>
              <a:t/>
            </a:r>
            <a:endParaRPr sz="2800">
              <a:solidFill>
                <a:srgbClr val="0070C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2023-10-23T20:48:50Z</dcterms:created>
  <dc:creator>Paul Ballard</dc:creator>
</cp:coreProperties>
</file>