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Libre Baskerville" panose="02000000000000000000" pitchFamily="2" charset="0"/>
      <p:regular r:id="rId24"/>
      <p:bold r:id="rId25"/>
      <p: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iTIRqoMW7oOYX+7KO2nhFxHHQX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:notes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9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9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4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/>
          <p:nvPr/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4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415af6205d_0_40:notes"/>
          <p:cNvSpPr/>
          <p:nvPr/>
        </p:nvSpPr>
        <p:spPr>
          <a:xfrm>
            <a:off x="685800" y="4343400"/>
            <a:ext cx="5484900" cy="41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2415af6205d_0_40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4900" cy="3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2415af6205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:notes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415af6205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2415af6205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8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8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29"/>
          <p:cNvSpPr txBox="1">
            <a:spLocks noGrp="1"/>
          </p:cNvSpPr>
          <p:nvPr>
            <p:ph type="body" idx="2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4" name="Google Shape;54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06" name="Google Shape;106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body" idx="3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5"/>
          <p:cNvSpPr/>
          <p:nvPr/>
        </p:nvSpPr>
        <p:spPr>
          <a:xfrm>
            <a:off x="85320" y="69840"/>
            <a:ext cx="12016440" cy="6692040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7"/>
          <p:cNvSpPr/>
          <p:nvPr/>
        </p:nvSpPr>
        <p:spPr>
          <a:xfrm>
            <a:off x="85320" y="69840"/>
            <a:ext cx="12016440" cy="6692040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7"/>
          <p:cNvSpPr/>
          <p:nvPr/>
        </p:nvSpPr>
        <p:spPr>
          <a:xfrm>
            <a:off x="239400" y="6283440"/>
            <a:ext cx="455760" cy="36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ocs/diffusers/index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huggingface/diffusion-models-clas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204.00227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"/>
          <p:cNvSpPr/>
          <p:nvPr/>
        </p:nvSpPr>
        <p:spPr>
          <a:xfrm>
            <a:off x="1548450" y="1340650"/>
            <a:ext cx="9095100" cy="14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914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NYCU 202</a:t>
            </a:r>
            <a:r>
              <a:rPr lang="en-US" sz="36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36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Spring DLP Lab7 – Let’s Play </a:t>
            </a:r>
            <a:r>
              <a:rPr lang="en-US" sz="36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DDPM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2644318" y="3452990"/>
            <a:ext cx="69033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林廷翰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984960" y="188640"/>
            <a:ext cx="10389960" cy="43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"/>
          <p:cNvSpPr/>
          <p:nvPr/>
        </p:nvSpPr>
        <p:spPr>
          <a:xfrm>
            <a:off x="4619880" y="5445360"/>
            <a:ext cx="3022920" cy="719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May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202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Lab Description – Other details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9"/>
          <p:cNvSpPr/>
          <p:nvPr/>
        </p:nvSpPr>
        <p:spPr>
          <a:xfrm>
            <a:off x="1219320" y="1447920"/>
            <a:ext cx="10361880" cy="457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8639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You can use any </a:t>
            </a:r>
            <a:r>
              <a:rPr lang="en-US" sz="2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DDPM</a:t>
            </a:r>
            <a:r>
              <a:rPr lang="en-US" sz="26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architecture you like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8639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the function of a pretrained classifier, </a:t>
            </a:r>
            <a:r>
              <a:rPr lang="en-US" sz="2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eval</a:t>
            </a:r>
            <a:r>
              <a:rPr lang="en-US" sz="2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(images, labels), to compute accuracy of your synthetic images.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6438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Labels should be one-hot vector. E.g. [[1,1,0,0,…],[0,1,0,0,…],…]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6438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Images should be all generated images. E.g. (batch size, 3, 64, 64)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64380" lvl="1" indent="-342900" algn="l" rtl="0"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Images should be normalized with </a:t>
            </a: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transforms.Normalize((0.5, 0.5, 0.5), (0.5, 0.5, 0.5))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marL="458639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-US" sz="2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make_grid</a:t>
            </a:r>
            <a:r>
              <a:rPr lang="en-US" sz="2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(images) and </a:t>
            </a:r>
            <a:r>
              <a:rPr lang="en-US" sz="2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save_image</a:t>
            </a:r>
            <a:r>
              <a:rPr lang="en-US" sz="2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(images, path) (from torchvision.utils import save_image, make_grid) to save your image (8 images a row, 4 rows)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864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resolution of input for pretrained classifier is 64x64. You can degisn your own output resolution for generator and resize it.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Lab Description - Dataset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0"/>
          <p:cNvSpPr/>
          <p:nvPr/>
        </p:nvSpPr>
        <p:spPr>
          <a:xfrm>
            <a:off x="1219320" y="1447920"/>
            <a:ext cx="10361880" cy="301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434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410"/>
              <a:buFont typeface="Arial"/>
              <a:buChar char="•"/>
            </a:pPr>
            <a:r>
              <a:rPr lang="en-US" sz="241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Provided files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6438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2220"/>
              <a:buFont typeface="Arial"/>
              <a:buChar char="•"/>
            </a:pPr>
            <a:r>
              <a:rPr lang="en-US" sz="222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readme.txt, train.json, test.json, new_</a:t>
            </a:r>
            <a:r>
              <a:rPr lang="en-US" sz="22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test.json, </a:t>
            </a:r>
            <a:r>
              <a:rPr lang="en-US" sz="222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object.json, iclevr.zip, evaluator.py, checkpoint.pth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434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410"/>
              <a:buFont typeface="Arial"/>
              <a:buChar char="•"/>
            </a:pPr>
            <a:r>
              <a:rPr lang="en-US" sz="241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iclver.zip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6438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2220"/>
              <a:buFont typeface="Arial"/>
              <a:buChar char="•"/>
            </a:pPr>
            <a:r>
              <a:rPr lang="en-US" sz="222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 the open source google drive</a:t>
            </a:r>
            <a:endParaRPr/>
          </a:p>
          <a:p>
            <a:pPr marL="207179" marR="0" lvl="0" indent="-20717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2410"/>
              <a:buFont typeface="Arial"/>
              <a:buChar char="•"/>
            </a:pPr>
            <a:r>
              <a:rPr lang="en-US" sz="241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object.json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6438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2220"/>
              <a:buFont typeface="Arial"/>
              <a:buChar char="•"/>
            </a:pPr>
            <a:r>
              <a:rPr lang="en-US" sz="222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Dictionary of objects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6438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2220"/>
              <a:buFont typeface="Arial"/>
              <a:buChar char="•"/>
            </a:pPr>
            <a:r>
              <a:rPr lang="en-US" sz="222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24 classes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79320" y="4555080"/>
            <a:ext cx="2045160" cy="15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4120" y="4553280"/>
            <a:ext cx="2055960" cy="154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28560" y="4553280"/>
            <a:ext cx="2055960" cy="154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861280" y="4553280"/>
            <a:ext cx="2047680" cy="153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27040" y="4553280"/>
            <a:ext cx="2047680" cy="153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Lab Description – Output examples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1"/>
          <p:cNvSpPr/>
          <p:nvPr/>
        </p:nvSpPr>
        <p:spPr>
          <a:xfrm>
            <a:off x="1219320" y="1447920"/>
            <a:ext cx="10361880" cy="457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Accuracy:0.8</a:t>
            </a: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21 on new_test.json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11"/>
          <p:cNvPicPr preferRelativeResize="0"/>
          <p:nvPr/>
        </p:nvPicPr>
        <p:blipFill rotWithShape="1">
          <a:blip r:embed="rId3">
            <a:alphaModFix/>
          </a:blip>
          <a:srcRect l="11892" t="23315" r="9299" b="22271"/>
          <a:stretch/>
        </p:blipFill>
        <p:spPr>
          <a:xfrm>
            <a:off x="1682625" y="2006050"/>
            <a:ext cx="8826760" cy="457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Lab Description – Requirements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2"/>
          <p:cNvSpPr/>
          <p:nvPr/>
        </p:nvSpPr>
        <p:spPr>
          <a:xfrm>
            <a:off x="1219320" y="1447920"/>
            <a:ext cx="10361880" cy="457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8639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Implement training, testing functions, and dataloader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8639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Choose your </a:t>
            </a: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DDPM</a:t>
            </a:r>
            <a:r>
              <a:rPr lang="en-US" sz="2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architecture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8639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Design your </a:t>
            </a: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noise schedule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8639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Choose your prediction type and loss functions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864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 the results based on test.json and new_test.json</a:t>
            </a:r>
            <a:endParaRPr sz="2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8640" lvl="0" indent="-457200" algn="l" rtl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600"/>
              <a:buChar char="•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accuracy with provided evaluator on both testing set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Scoring Criteria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3"/>
          <p:cNvSpPr/>
          <p:nvPr/>
        </p:nvSpPr>
        <p:spPr>
          <a:xfrm>
            <a:off x="1219320" y="1447920"/>
            <a:ext cx="10361880" cy="457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8639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Report (</a:t>
            </a: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 sz="2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0%)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6438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Introduction (5%)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6438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Implementation details (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%)</a:t>
            </a:r>
            <a:endParaRPr/>
          </a:p>
          <a:p>
            <a:pPr marL="1121580" marR="0" lvl="2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Describe how you implement your model, including your choice of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DDPM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UNet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architectures, noise schedule, and loss functions. (1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%)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21580" marR="0" lvl="2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Specify the hyperparameters (learning rate, epochs, etc.) (5%)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6438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Results and discussion (2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%)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21580" marR="0" lvl="2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Show your results based on the testing data. (5%)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21580" marR="0" lvl="2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Discuss the results of different models architectures. (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%)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 example, what is the effect with or without some specific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embedding methods, or what kind of prediction type is more effective in this case.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Scoring Criteria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4"/>
          <p:cNvSpPr/>
          <p:nvPr/>
        </p:nvSpPr>
        <p:spPr>
          <a:xfrm>
            <a:off x="1219320" y="1447920"/>
            <a:ext cx="10361880" cy="457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864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600"/>
              <a:buFont typeface="Arial"/>
              <a:buChar char="•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Result</a:t>
            </a:r>
            <a:r>
              <a:rPr lang="en-US" sz="2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 sz="2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0%)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marL="66438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Classification accuracy on test.json and new_test.json. (2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% + 2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%)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38700" marR="0" lvl="2" indent="-3428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AFA9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Score &gt;= 0.8 		---- 	100%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38700" marR="0" lvl="2" indent="-3428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AFA9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0.8 &gt; score &gt;= 0.7 	---- 	90%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38700" marR="0" lvl="2" indent="-3428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AFA9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0.7 &gt; score &gt;= 0.6		----	80%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38700" marR="0" lvl="2" indent="-3428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AFA9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0.6 &gt; score &gt;= 0.5		----	70 %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38700" marR="0" lvl="2" indent="-3428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AFA9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0.5 &gt; score &gt;= 0.4		----	60 %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387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AFA9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score &lt; 0.4		---- 	0%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418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415af6205d_0_40"/>
          <p:cNvSpPr/>
          <p:nvPr/>
        </p:nvSpPr>
        <p:spPr>
          <a:xfrm>
            <a:off x="1219320" y="274680"/>
            <a:ext cx="103620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Useful tech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2415af6205d_0_40"/>
          <p:cNvSpPr/>
          <p:nvPr/>
        </p:nvSpPr>
        <p:spPr>
          <a:xfrm>
            <a:off x="1219320" y="1447920"/>
            <a:ext cx="10362000" cy="4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US" sz="26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https://huggingface.co/docs/diffusers/index</a:t>
            </a:r>
            <a:endParaRPr sz="1800" dirty="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US" sz="26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https://github.com/huggingface/diffusion-models-class</a:t>
            </a:r>
            <a:endParaRPr sz="2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"/>
          <p:cNvSpPr/>
          <p:nvPr/>
        </p:nvSpPr>
        <p:spPr>
          <a:xfrm>
            <a:off x="1219320" y="1447920"/>
            <a:ext cx="10361880" cy="457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8639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 Objective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864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Important Date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8639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 Description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8639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Scoring Criteria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759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759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0050" y="882852"/>
            <a:ext cx="4156625" cy="413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3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Lab Objective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3"/>
          <p:cNvSpPr/>
          <p:nvPr/>
        </p:nvSpPr>
        <p:spPr>
          <a:xfrm>
            <a:off x="1219320" y="1447920"/>
            <a:ext cx="7192800" cy="4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8639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this lab, you need to implement a </a:t>
            </a:r>
            <a:r>
              <a:rPr lang="en-US" sz="26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conditional </a:t>
            </a:r>
            <a:r>
              <a:rPr lang="en-US" sz="2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DDPM</a:t>
            </a:r>
            <a:r>
              <a:rPr lang="en-US" sz="2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generate synthetic images based on multi-labels conditions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8639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 of labels: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5840" marR="0" lvl="1" indent="-457200" algn="l" rtl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[“cyan cylinder”, “red cube”], [“green sphere”], …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5900" y="5191550"/>
            <a:ext cx="9654875" cy="123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Important Date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4"/>
          <p:cNvSpPr/>
          <p:nvPr/>
        </p:nvSpPr>
        <p:spPr>
          <a:xfrm>
            <a:off x="1219320" y="1447920"/>
            <a:ext cx="10361880" cy="520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864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Experiment Report Submission Deadline: </a:t>
            </a:r>
            <a:r>
              <a:rPr lang="en-US" sz="2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 sz="26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2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r>
              <a:rPr lang="en-US" sz="26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(Tue.) </a:t>
            </a:r>
            <a:r>
              <a:rPr lang="en-US" sz="2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r>
              <a:rPr lang="en-US" sz="26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:59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8639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Zip all files in one file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6438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Report (.pdf)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6438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Source code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8639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Name it like ”DLP_LAB7_yourstudentID_name.zip”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6438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Example:  “DLP_LAB7_3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11605003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_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林廷翰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.zip”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8639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-5% to your score</a:t>
            </a:r>
            <a:r>
              <a:rPr lang="en-US" sz="2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if you do not follow the format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60070" marR="0" lvl="0" indent="-1714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759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Lab Description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/>
          <p:nvPr/>
        </p:nvSpPr>
        <p:spPr>
          <a:xfrm>
            <a:off x="1219320" y="1417680"/>
            <a:ext cx="10362000" cy="4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8639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Implementation details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6438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Choose your conditional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DDPM setting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6438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Design your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noise schedule and UNet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6438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Choose your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prediction type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Lab Description – </a:t>
            </a:r>
            <a:r>
              <a:rPr lang="en-US" sz="40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125" y="4162625"/>
            <a:ext cx="4950829" cy="2332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3755" y="4162625"/>
            <a:ext cx="4933120" cy="233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35700" y="1416249"/>
            <a:ext cx="8520599" cy="2565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415af6205d_0_2"/>
          <p:cNvSpPr/>
          <p:nvPr/>
        </p:nvSpPr>
        <p:spPr>
          <a:xfrm>
            <a:off x="1219320" y="274680"/>
            <a:ext cx="103620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Lab Description – </a:t>
            </a:r>
            <a:r>
              <a:rPr lang="en-US" sz="40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Choice of DDPM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2415af6205d_0_2"/>
          <p:cNvSpPr/>
          <p:nvPr/>
        </p:nvSpPr>
        <p:spPr>
          <a:xfrm>
            <a:off x="1219320" y="1447920"/>
            <a:ext cx="10362000" cy="4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Pixel domain diffusion model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Latent diffusion model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○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encoder/decoder design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Condition embedding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○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embedding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○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label embedding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</a:endParaRP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Noise schedule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○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linear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○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cosine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○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other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Lab Description – Design of </a:t>
            </a:r>
            <a:r>
              <a:rPr lang="en-US" sz="40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UNet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7"/>
          <p:cNvSpPr/>
          <p:nvPr/>
        </p:nvSpPr>
        <p:spPr>
          <a:xfrm>
            <a:off x="1219320" y="1447920"/>
            <a:ext cx="10361880" cy="457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blocks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layers in each blocks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Down/upsampling blocks selection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○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Resnet block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○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Attention block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○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7"/>
          <p:cNvPicPr preferRelativeResize="0"/>
          <p:nvPr/>
        </p:nvPicPr>
        <p:blipFill rotWithShape="1">
          <a:blip r:embed="rId3">
            <a:alphaModFix/>
          </a:blip>
          <a:srcRect b="19903"/>
          <a:stretch/>
        </p:blipFill>
        <p:spPr>
          <a:xfrm>
            <a:off x="6099700" y="2822175"/>
            <a:ext cx="5625074" cy="3593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Lab Description – Choice of </a:t>
            </a:r>
            <a:r>
              <a:rPr lang="en-US" sz="40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prediction type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8"/>
          <p:cNvSpPr/>
          <p:nvPr/>
        </p:nvSpPr>
        <p:spPr>
          <a:xfrm>
            <a:off x="1219320" y="1447920"/>
            <a:ext cx="10361880" cy="457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864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600"/>
              <a:buFont typeface="Arial"/>
              <a:buChar char="•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Predicting the noisy sample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marL="45864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600"/>
              <a:buFont typeface="Arial"/>
              <a:buChar char="•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Predicting noise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marL="45864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600"/>
              <a:buFont typeface="Arial"/>
              <a:buChar char="•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Simplified noise predicting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marL="458640" lvl="0" indent="-457200" algn="l" rtl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600"/>
              <a:buChar char="•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Perception prioritized noise predicting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Perception Prioritized Training of Diffusion Models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759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8" descr="{&quot;id&quot;:&quot;8&quot;,&quot;type&quot;:&quot;$$&quot;,&quot;aid&quot;:null,&quot;font&quot;:{&quot;size&quot;:14,&quot;family&quot;:&quot;Lato&quot;,&quot;color&quot;:&quot;#000000&quot;},&quot;backgroundColor&quot;:&quot;#ffffff&quot;,&quot;code&quot;:&quot;$$L_{t-1}=\\,\\mathbb{E}_{\\mathbf{x}_{0},\\,\\epsilon}\\left[\\left\\|\\epsilon\\,-\\,\\epsilon_{\\theta}\\left({\\sqrt[]{\\bar{\\alpha}}}_{t}\\mathbf{x}_{0}+{\\sqrt[]{1-\\bar{\\alpha}_{t}}}\\mathbf{\\epsilon},\\,t\\right)\\right\\|_{2}^{2}\\right]$$&quot;,&quot;backgroundColorModified&quot;:true,&quot;ts&quot;:1665530965166,&quot;cs&quot;:&quot;V+A5DogIYf8YmVxdNVoDLQ==&quot;,&quot;size&quot;:{&quot;width&quot;:391.6666666666667,&quot;height&quot;:45.333333333333336}}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5875" y="4386050"/>
            <a:ext cx="3730625" cy="431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" name="Google Shape;172;p8"/>
          <p:cNvGrpSpPr/>
          <p:nvPr/>
        </p:nvGrpSpPr>
        <p:grpSpPr>
          <a:xfrm>
            <a:off x="3471588" y="3158742"/>
            <a:ext cx="6091250" cy="540525"/>
            <a:chOff x="3354638" y="3158742"/>
            <a:chExt cx="6091250" cy="540525"/>
          </a:xfrm>
        </p:grpSpPr>
        <p:pic>
          <p:nvPicPr>
            <p:cNvPr id="173" name="Google Shape;173;p8" descr="{&quot;font&quot;:{&quot;color&quot;:&quot;#000000&quot;,&quot;size&quot;:13,&quot;family&quot;:&quot;Lato&quot;},&quot;type&quot;:&quot;align*&quot;,&quot;backgroundColorModified&quot;:true,&quot;code&quot;:&quot;\\begin{align*}\n{L_{t-1}\\,}&amp;={\\mathbb{E}_{\\mathbf{x_{0},\\,\\epsilon}}\\left[\\frac{1}{2\\left\\|\\mathbf{\\Sigma}_{\\theta}\\right\\|_{2}^{2}}\\left\\|\\frac{1}{{\\sqrt[]{\\alpha_{t}}}}\\left(\\mathbf{x}_{t}-\\frac{\\beta_{t}}{{\\sqrt[]{1-\\bar{\\alpha}_{t}}}}\\mathbf{\\epsilon}\\right)\\,-\\,\\frac{1}{{\\sqrt[]{\\alpha}}_{t}}\\left(\\mathbf{x}_{t}-\\frac{\\beta_{t}}{{\\sqrt[]{1-\\bar{\\alpha}_{t}}}}\\mathbf{\\epsilon}_{\\theta}\\left(\\mathbf{x}_{t},\\,t\\right)\\right)\\right\\|_{2}^{2}\\right]}\\\\\n{\\,}&amp;={\\mathbb{E}_{\\mathbf{x}_{0},\\,\\epsilon}\\left[\\frac{\\beta_{t}^{2}}{2\\alpha_{t}\\left(1-\\bar{\\alpha}_{t}\\right)\\left\\|\\mathbf{\\Sigma}_{\\theta}\\right\\|_{2}^{2}}\\left\\|\\mathbf{\\epsilon}-\\epsilon_{\\theta}\\left(\\mathbf{x}_{t},\\,t\\right)\\right\\|_{2}^{2}\\right]}\\\\\n{\\,}&amp;={\\mathbb{E}_{\\mathbf{x}_{0},\\,\\epsilon}\\left[\\frac{\\beta_{t}^{2}}{2\\alpha_{t}\\left(1-\\bar{\\alpha}_{t}\\right)\\left\\|\\mathbf{\\Sigma}_{\\theta}\\right\\|_{2}^{2}}\\left\\|\\mathbf{\\epsilon}-\\epsilon_{\\theta}\\left({\\sqrt[]{\\bar{\\alpha}_{t}}}\\mathbf{x}_{0}+{\\sqrt[]{1-\\bar{\\alpha}_{t}}}\\mathbf{\\epsilon},\\,t\\right)\\right\\|_{2}^{2}\\right]}\t\n\\end{align*}&quot;,&quot;aid&quot;:null,&quot;backgroundColor&quot;:&quot;#ffffff&quot;,&quot;id&quot;:&quot;7&quot;,&quot;ts&quot;:1665544132107,&quot;cs&quot;:&quot;dcG+K+Vm4drdSfXV1nR1jQ==&quot;,&quot;size&quot;:{&quot;width&quot;:639.5,&quot;height&quot;:168.5}}"/>
            <p:cNvPicPr preferRelativeResize="0"/>
            <p:nvPr/>
          </p:nvPicPr>
          <p:blipFill rotWithShape="1">
            <a:blip r:embed="rId5">
              <a:alphaModFix/>
            </a:blip>
            <a:srcRect t="66322"/>
            <a:stretch/>
          </p:blipFill>
          <p:spPr>
            <a:xfrm>
              <a:off x="3354638" y="3158742"/>
              <a:ext cx="6091250" cy="540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8" descr="{&quot;id&quot;:&quot;8&quot;,&quot;type&quot;:&quot;$$&quot;,&quot;aid&quot;:null,&quot;font&quot;:{&quot;size&quot;:14,&quot;family&quot;:&quot;Lato&quot;,&quot;color&quot;:&quot;#000000&quot;},&quot;backgroundColor&quot;:&quot;#ffffff&quot;,&quot;code&quot;:&quot;$$L_{t-1}=\\,\\mathbb{E}_{\\mathbf{x}_{0},\\,\\epsilon}\\left[\\left\\|\\epsilon\\,-\\,\\epsilon_{\\theta}\\left({\\sqrt[]{\\bar{\\alpha}}}_{t}\\mathbf{x}_{0}+{\\sqrt[]{1-\\bar{\\alpha}_{t}}}\\mathbf{\\epsilon},\\,t\\right)\\right\\|_{2}^{2}\\right]$$&quot;,&quot;backgroundColorModified&quot;:true,&quot;ts&quot;:1665530965166,&quot;cs&quot;:&quot;V+A5DogIYf8YmVxdNVoDLQ==&quot;,&quot;size&quot;:{&quot;width&quot;:391.6666666666667,&quot;height&quot;:45.333333333333336}}"/>
            <p:cNvPicPr preferRelativeResize="0"/>
            <p:nvPr/>
          </p:nvPicPr>
          <p:blipFill rotWithShape="1">
            <a:blip r:embed="rId4">
              <a:alphaModFix/>
            </a:blip>
            <a:srcRect r="90350"/>
            <a:stretch/>
          </p:blipFill>
          <p:spPr>
            <a:xfrm>
              <a:off x="3354650" y="3213125"/>
              <a:ext cx="359999" cy="4318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5" name="Google Shape;175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52600" y="2020143"/>
            <a:ext cx="4021094" cy="534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729</Words>
  <Application>Microsoft Office PowerPoint</Application>
  <PresentationFormat>寬螢幕</PresentationFormat>
  <Paragraphs>116</Paragraphs>
  <Slides>16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Arial</vt:lpstr>
      <vt:lpstr>Calibri</vt:lpstr>
      <vt:lpstr>Libre Baskerville</vt:lpstr>
      <vt:lpstr>Times New Roman</vt:lpstr>
      <vt:lpstr>Office Theme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jiajun zhong</dc:creator>
  <cp:lastModifiedBy>宋沛潔</cp:lastModifiedBy>
  <cp:revision>1</cp:revision>
  <dcterms:created xsi:type="dcterms:W3CDTF">2019-01-24T07:30:16Z</dcterms:created>
  <dcterms:modified xsi:type="dcterms:W3CDTF">2023-05-15T12:49:30Z</dcterms:modified>
</cp:coreProperties>
</file>