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0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9" r:id="rId23"/>
    <p:sldId id="275" r:id="rId24"/>
    <p:sldId id="276" r:id="rId25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67133-6853-439D-80CA-499EBADAEBA7}" v="9" dt="2023-03-21T16:38:00.0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2" y="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규동[ 대학원석사과정재학 / 컴퓨터학과 ]" userId="befe0c2f-fda2-473e-9699-e402af70cabb" providerId="ADAL" clId="{3BB67133-6853-439D-80CA-499EBADAEBA7}"/>
    <pc:docChg chg="undo redo custSel addSld modSld sldOrd">
      <pc:chgData name="김규동[ 대학원석사과정재학 / 컴퓨터학과 ]" userId="befe0c2f-fda2-473e-9699-e402af70cabb" providerId="ADAL" clId="{3BB67133-6853-439D-80CA-499EBADAEBA7}" dt="2023-03-21T16:38:39.519" v="375" actId="20577"/>
      <pc:docMkLst>
        <pc:docMk/>
      </pc:docMkLst>
      <pc:sldChg chg="modSp mod">
        <pc:chgData name="김규동[ 대학원석사과정재학 / 컴퓨터학과 ]" userId="befe0c2f-fda2-473e-9699-e402af70cabb" providerId="ADAL" clId="{3BB67133-6853-439D-80CA-499EBADAEBA7}" dt="2023-03-21T16:11:16.666" v="258" actId="12"/>
        <pc:sldMkLst>
          <pc:docMk/>
          <pc:sldMk cId="0" sldId="262"/>
        </pc:sldMkLst>
        <pc:spChg chg="mod">
          <ac:chgData name="김규동[ 대학원석사과정재학 / 컴퓨터학과 ]" userId="befe0c2f-fda2-473e-9699-e402af70cabb" providerId="ADAL" clId="{3BB67133-6853-439D-80CA-499EBADAEBA7}" dt="2023-03-21T16:11:16.666" v="258" actId="12"/>
          <ac:spMkLst>
            <pc:docMk/>
            <pc:sldMk cId="0" sldId="262"/>
            <ac:spMk id="125" creationId="{00000000-0000-0000-0000-000000000000}"/>
          </ac:spMkLst>
        </pc:spChg>
      </pc:sldChg>
      <pc:sldChg chg="modSp mod">
        <pc:chgData name="김규동[ 대학원석사과정재학 / 컴퓨터학과 ]" userId="befe0c2f-fda2-473e-9699-e402af70cabb" providerId="ADAL" clId="{3BB67133-6853-439D-80CA-499EBADAEBA7}" dt="2023-03-21T15:13:40.826" v="171" actId="207"/>
        <pc:sldMkLst>
          <pc:docMk/>
          <pc:sldMk cId="0" sldId="263"/>
        </pc:sldMkLst>
        <pc:spChg chg="mod">
          <ac:chgData name="김규동[ 대학원석사과정재학 / 컴퓨터학과 ]" userId="befe0c2f-fda2-473e-9699-e402af70cabb" providerId="ADAL" clId="{3BB67133-6853-439D-80CA-499EBADAEBA7}" dt="2023-03-21T15:13:40.826" v="171" actId="207"/>
          <ac:spMkLst>
            <pc:docMk/>
            <pc:sldMk cId="0" sldId="263"/>
            <ac:spMk id="132" creationId="{00000000-0000-0000-0000-000000000000}"/>
          </ac:spMkLst>
        </pc:spChg>
      </pc:sldChg>
      <pc:sldChg chg="addSp delSp modSp mod">
        <pc:chgData name="김규동[ 대학원석사과정재학 / 컴퓨터학과 ]" userId="befe0c2f-fda2-473e-9699-e402af70cabb" providerId="ADAL" clId="{3BB67133-6853-439D-80CA-499EBADAEBA7}" dt="2023-03-21T16:38:00.007" v="357" actId="1076"/>
        <pc:sldMkLst>
          <pc:docMk/>
          <pc:sldMk cId="0" sldId="275"/>
        </pc:sldMkLst>
        <pc:spChg chg="del">
          <ac:chgData name="김규동[ 대학원석사과정재학 / 컴퓨터학과 ]" userId="befe0c2f-fda2-473e-9699-e402af70cabb" providerId="ADAL" clId="{3BB67133-6853-439D-80CA-499EBADAEBA7}" dt="2023-03-21T16:37:54.204" v="355" actId="478"/>
          <ac:spMkLst>
            <pc:docMk/>
            <pc:sldMk cId="0" sldId="275"/>
            <ac:spMk id="4" creationId="{F8712F13-B6E5-DC59-2AB5-8878D71C381B}"/>
          </ac:spMkLst>
        </pc:spChg>
        <pc:spChg chg="mod">
          <ac:chgData name="김규동[ 대학원석사과정재학 / 컴퓨터학과 ]" userId="befe0c2f-fda2-473e-9699-e402af70cabb" providerId="ADAL" clId="{3BB67133-6853-439D-80CA-499EBADAEBA7}" dt="2023-03-21T16:25:40.801" v="266" actId="20577"/>
          <ac:spMkLst>
            <pc:docMk/>
            <pc:sldMk cId="0" sldId="275"/>
            <ac:spMk id="329" creationId="{00000000-0000-0000-0000-000000000000}"/>
          </ac:spMkLst>
        </pc:spChg>
        <pc:picChg chg="del">
          <ac:chgData name="김규동[ 대학원석사과정재학 / 컴퓨터학과 ]" userId="befe0c2f-fda2-473e-9699-e402af70cabb" providerId="ADAL" clId="{3BB67133-6853-439D-80CA-499EBADAEBA7}" dt="2023-03-21T16:37:45.251" v="351" actId="478"/>
          <ac:picMkLst>
            <pc:docMk/>
            <pc:sldMk cId="0" sldId="275"/>
            <ac:picMk id="3" creationId="{5144C41B-19CD-7F32-6116-1D435602C7FD}"/>
          </ac:picMkLst>
        </pc:picChg>
        <pc:picChg chg="add mod">
          <ac:chgData name="김규동[ 대학원석사과정재학 / 컴퓨터학과 ]" userId="befe0c2f-fda2-473e-9699-e402af70cabb" providerId="ADAL" clId="{3BB67133-6853-439D-80CA-499EBADAEBA7}" dt="2023-03-21T16:38:00.007" v="357" actId="1076"/>
          <ac:picMkLst>
            <pc:docMk/>
            <pc:sldMk cId="0" sldId="275"/>
            <ac:picMk id="1026" creationId="{38898DCA-917C-4CA2-D77C-F20E2B7CD68F}"/>
          </ac:picMkLst>
        </pc:picChg>
      </pc:sldChg>
      <pc:sldChg chg="modSp mod">
        <pc:chgData name="김규동[ 대학원석사과정재학 / 컴퓨터학과 ]" userId="befe0c2f-fda2-473e-9699-e402af70cabb" providerId="ADAL" clId="{3BB67133-6853-439D-80CA-499EBADAEBA7}" dt="2023-03-21T16:38:39.519" v="375" actId="20577"/>
        <pc:sldMkLst>
          <pc:docMk/>
          <pc:sldMk cId="0" sldId="276"/>
        </pc:sldMkLst>
        <pc:spChg chg="mod">
          <ac:chgData name="김규동[ 대학원석사과정재학 / 컴퓨터학과 ]" userId="befe0c2f-fda2-473e-9699-e402af70cabb" providerId="ADAL" clId="{3BB67133-6853-439D-80CA-499EBADAEBA7}" dt="2023-03-21T16:38:39.519" v="375" actId="20577"/>
          <ac:spMkLst>
            <pc:docMk/>
            <pc:sldMk cId="0" sldId="276"/>
            <ac:spMk id="334" creationId="{00000000-0000-0000-0000-000000000000}"/>
          </ac:spMkLst>
        </pc:spChg>
      </pc:sldChg>
      <pc:sldChg chg="addSp delSp modSp mod">
        <pc:chgData name="김규동[ 대학원석사과정재학 / 컴퓨터학과 ]" userId="befe0c2f-fda2-473e-9699-e402af70cabb" providerId="ADAL" clId="{3BB67133-6853-439D-80CA-499EBADAEBA7}" dt="2023-03-21T16:11:29.079" v="259" actId="12"/>
        <pc:sldMkLst>
          <pc:docMk/>
          <pc:sldMk cId="2173012148" sldId="278"/>
        </pc:sldMkLst>
        <pc:spChg chg="add del mod">
          <ac:chgData name="김규동[ 대학원석사과정재학 / 컴퓨터학과 ]" userId="befe0c2f-fda2-473e-9699-e402af70cabb" providerId="ADAL" clId="{3BB67133-6853-439D-80CA-499EBADAEBA7}" dt="2023-03-21T13:35:58.283" v="55" actId="478"/>
          <ac:spMkLst>
            <pc:docMk/>
            <pc:sldMk cId="2173012148" sldId="278"/>
            <ac:spMk id="2" creationId="{E2C33A2E-4BDA-EC58-2331-A997D117A1E9}"/>
          </ac:spMkLst>
        </pc:spChg>
        <pc:spChg chg="add del mod">
          <ac:chgData name="김규동[ 대학원석사과정재학 / 컴퓨터학과 ]" userId="befe0c2f-fda2-473e-9699-e402af70cabb" providerId="ADAL" clId="{3BB67133-6853-439D-80CA-499EBADAEBA7}" dt="2023-03-21T15:59:25.288" v="227" actId="22"/>
          <ac:spMkLst>
            <pc:docMk/>
            <pc:sldMk cId="2173012148" sldId="278"/>
            <ac:spMk id="4" creationId="{CE12E265-7B9D-6260-0AE0-A35E20CEF5CA}"/>
          </ac:spMkLst>
        </pc:spChg>
        <pc:spChg chg="mod">
          <ac:chgData name="김규동[ 대학원석사과정재학 / 컴퓨터학과 ]" userId="befe0c2f-fda2-473e-9699-e402af70cabb" providerId="ADAL" clId="{3BB67133-6853-439D-80CA-499EBADAEBA7}" dt="2023-03-21T16:11:29.079" v="259" actId="12"/>
          <ac:spMkLst>
            <pc:docMk/>
            <pc:sldMk cId="2173012148" sldId="278"/>
            <ac:spMk id="120" creationId="{00000000-0000-0000-0000-000000000000}"/>
          </ac:spMkLst>
        </pc:spChg>
        <pc:picChg chg="mod">
          <ac:chgData name="김규동[ 대학원석사과정재학 / 컴퓨터학과 ]" userId="befe0c2f-fda2-473e-9699-e402af70cabb" providerId="ADAL" clId="{3BB67133-6853-439D-80CA-499EBADAEBA7}" dt="2023-03-21T15:59:24.547" v="225" actId="1076"/>
          <ac:picMkLst>
            <pc:docMk/>
            <pc:sldMk cId="2173012148" sldId="278"/>
            <ac:picMk id="119" creationId="{00000000-0000-0000-0000-000000000000}"/>
          </ac:picMkLst>
        </pc:picChg>
      </pc:sldChg>
      <pc:sldChg chg="addSp delSp modSp new mod ord">
        <pc:chgData name="김규동[ 대학원석사과정재학 / 컴퓨터학과 ]" userId="befe0c2f-fda2-473e-9699-e402af70cabb" providerId="ADAL" clId="{3BB67133-6853-439D-80CA-499EBADAEBA7}" dt="2023-03-21T16:35:54.334" v="350"/>
        <pc:sldMkLst>
          <pc:docMk/>
          <pc:sldMk cId="2316541806" sldId="279"/>
        </pc:sldMkLst>
        <pc:spChg chg="mod">
          <ac:chgData name="김규동[ 대학원석사과정재학 / 컴퓨터학과 ]" userId="befe0c2f-fda2-473e-9699-e402af70cabb" providerId="ADAL" clId="{3BB67133-6853-439D-80CA-499EBADAEBA7}" dt="2023-03-21T16:34:30.273" v="344"/>
          <ac:spMkLst>
            <pc:docMk/>
            <pc:sldMk cId="2316541806" sldId="279"/>
            <ac:spMk id="2" creationId="{0ED5FF53-1DA2-3FAD-011C-AFC07A7D9AE8}"/>
          </ac:spMkLst>
        </pc:spChg>
        <pc:spChg chg="add mod">
          <ac:chgData name="김규동[ 대학원석사과정재학 / 컴퓨터학과 ]" userId="befe0c2f-fda2-473e-9699-e402af70cabb" providerId="ADAL" clId="{3BB67133-6853-439D-80CA-499EBADAEBA7}" dt="2023-03-21T16:32:59.354" v="328" actId="20577"/>
          <ac:spMkLst>
            <pc:docMk/>
            <pc:sldMk cId="2316541806" sldId="279"/>
            <ac:spMk id="3" creationId="{F19C9DDF-65A3-84B0-FD71-9CB23AABAC53}"/>
          </ac:spMkLst>
        </pc:spChg>
        <pc:spChg chg="add del mod">
          <ac:chgData name="김규동[ 대학원석사과정재학 / 컴퓨터학과 ]" userId="befe0c2f-fda2-473e-9699-e402af70cabb" providerId="ADAL" clId="{3BB67133-6853-439D-80CA-499EBADAEBA7}" dt="2023-03-21T16:27:11.365" v="271"/>
          <ac:spMkLst>
            <pc:docMk/>
            <pc:sldMk cId="2316541806" sldId="279"/>
            <ac:spMk id="4" creationId="{97CEEFE3-2342-B987-24DD-F01D523242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4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633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52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56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8250" y="3602037"/>
            <a:ext cx="74295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572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9144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3716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8288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8"/>
          <p:cNvSpPr/>
          <p:nvPr/>
        </p:nvSpPr>
        <p:spPr>
          <a:xfrm>
            <a:off x="523875" y="428624"/>
            <a:ext cx="8858250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949950"/>
            <a:ext cx="125095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6021387"/>
            <a:ext cx="246064" cy="3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862" y="6572250"/>
            <a:ext cx="358414" cy="35066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1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2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3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800100" y="532718"/>
            <a:ext cx="8343900" cy="457201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ctr">
              <a:lnSpc>
                <a:spcPct val="100000"/>
              </a:lnSpc>
              <a:defRPr sz="2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0100" y="1454035"/>
            <a:ext cx="8343900" cy="20002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400"/>
              </a:spcBef>
              <a:buFontTx/>
              <a:buChar char="◆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 marL="742950" indent="-285750">
              <a:lnSpc>
                <a:spcPct val="100000"/>
              </a:lnSpc>
              <a:spcBef>
                <a:spcPts val="400"/>
              </a:spcBef>
              <a:buFontTx/>
              <a:buChar char="➢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 marL="1171575" indent="-257175">
              <a:lnSpc>
                <a:spcPct val="100000"/>
              </a:lnSpc>
              <a:spcBef>
                <a:spcPts val="400"/>
              </a:spcBef>
              <a:buFontTx/>
              <a:buChar char="▪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 marL="1628775" indent="-257175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 marL="2122714" indent="-293914">
              <a:lnSpc>
                <a:spcPct val="100000"/>
              </a:lnSpc>
              <a:spcBef>
                <a:spcPts val="400"/>
              </a:spcBef>
              <a:buFontTx/>
              <a:buChar char="»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텍스트 개체 틀 7"/>
          <p:cNvSpPr>
            <a:spLocks noGrp="1"/>
          </p:cNvSpPr>
          <p:nvPr>
            <p:ph type="body" sz="half" idx="21"/>
          </p:nvPr>
        </p:nvSpPr>
        <p:spPr>
          <a:xfrm>
            <a:off x="800100" y="3804444"/>
            <a:ext cx="8343900" cy="2000251"/>
          </a:xfrm>
          <a:prstGeom prst="rect">
            <a:avLst/>
          </a:prstGeom>
          <a:ln w="25400">
            <a:solidFill>
              <a:srgbClr val="4D4D4D"/>
            </a:solidFill>
            <a:rou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8"/>
          <p:cNvSpPr/>
          <p:nvPr/>
        </p:nvSpPr>
        <p:spPr>
          <a:xfrm>
            <a:off x="523875" y="428624"/>
            <a:ext cx="8858250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536157"/>
            <a:ext cx="7162800" cy="1828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02128" indent="-244928" algn="ctr">
              <a:lnSpc>
                <a:spcPct val="100000"/>
              </a:lnSpc>
              <a:spcBef>
                <a:spcPts val="500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indent="-228600" algn="ctr">
              <a:lnSpc>
                <a:spcPct val="100000"/>
              </a:lnSpc>
              <a:spcBef>
                <a:spcPts val="500"/>
              </a:spcBef>
              <a:buFontTx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 algn="ctr">
              <a:lnSpc>
                <a:spcPct val="100000"/>
              </a:lnSpc>
              <a:spcBef>
                <a:spcPts val="500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 algn="ctr">
              <a:lnSpc>
                <a:spcPct val="100000"/>
              </a:lnSpc>
              <a:spcBef>
                <a:spcPts val="500"/>
              </a:spcBef>
              <a:buFontTx/>
              <a:buChar char="»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009650" y="1676400"/>
            <a:ext cx="7886700" cy="92868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862" y="6572250"/>
            <a:ext cx="358414" cy="35066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4190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  <a:effectLst>
                  <a:outerShdw blurRad="38100" dist="76200" dir="2700000" rotWithShape="0">
                    <a:srgbClr val="000000">
                      <a:alpha val="64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직사각형 6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 w="127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7"/>
          <p:cNvSpPr/>
          <p:nvPr/>
        </p:nvSpPr>
        <p:spPr>
          <a:xfrm>
            <a:off x="0" y="124692"/>
            <a:ext cx="9906000" cy="556953"/>
          </a:xfrm>
          <a:prstGeom prst="rect">
            <a:avLst/>
          </a:prstGeom>
          <a:solidFill>
            <a:srgbClr val="2D3F4E"/>
          </a:solidFill>
          <a:ln w="12700">
            <a:solidFill>
              <a:srgbClr val="2D3F4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2D3F4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71487" y="870626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1pPr>
      <a:lvl2pPr marL="6858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2pPr>
      <a:lvl3pPr marL="1188719" marR="0" indent="-27431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3pPr>
      <a:lvl4pPr marL="1676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4pPr>
      <a:lvl5pPr marL="21336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5pPr>
      <a:lvl6pPr marL="25908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6pPr>
      <a:lvl7pPr marL="30480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7pPr>
      <a:lvl8pPr marL="35052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8pPr>
      <a:lvl9pPr marL="3962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wp-content/uploads/2019/06/riscv-spec.pdf" TargetMode="External"/><Relationship Id="rId2" Type="http://schemas.openxmlformats.org/officeDocument/2006/relationships/hyperlink" Target="https://iitd-plos.github.io/col718/ref/arm-instructionset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9"/>
          <p:cNvSpPr txBox="1"/>
          <p:nvPr/>
        </p:nvSpPr>
        <p:spPr>
          <a:xfrm>
            <a:off x="722490" y="1578539"/>
            <a:ext cx="8461020" cy="394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5400" b="1">
                <a:solidFill>
                  <a:srgbClr val="2D3F4E"/>
                </a:solidFill>
              </a:defRPr>
            </a:pPr>
            <a:r>
              <a:rPr dirty="0"/>
              <a:t>Computer Architecture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00206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2D3F4E"/>
                </a:solidFill>
              </a:defRPr>
            </a:pPr>
            <a:r>
              <a:rPr dirty="0"/>
              <a:t>Assignment #1: ARM Instruction Analysis</a:t>
            </a:r>
          </a:p>
          <a:p>
            <a:pPr algn="ctr">
              <a:defRPr b="1">
                <a:solidFill>
                  <a:srgbClr val="002060"/>
                </a:solidFill>
              </a:defRPr>
            </a:pPr>
            <a:endParaRPr dirty="0"/>
          </a:p>
          <a:p>
            <a:pPr algn="ctr">
              <a:defRPr b="1">
                <a:solidFill>
                  <a:srgbClr val="002060"/>
                </a:solidFill>
              </a:defRPr>
            </a:pPr>
            <a:endParaRPr dirty="0"/>
          </a:p>
          <a:p>
            <a:pPr algn="ctr">
              <a:defRPr sz="2400" b="1">
                <a:solidFill>
                  <a:srgbClr val="2D3F4E"/>
                </a:solidFill>
              </a:defRPr>
            </a:pPr>
            <a:endParaRPr dirty="0"/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lang="en-US" dirty="0" err="1"/>
              <a:t>Gyu</a:t>
            </a:r>
            <a:r>
              <a:rPr lang="en-US" dirty="0"/>
              <a:t> Dong Kim</a:t>
            </a:r>
            <a:br>
              <a:rPr dirty="0"/>
            </a:br>
            <a:r>
              <a:rPr dirty="0"/>
              <a:t>(</a:t>
            </a: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gyudong_kim@korea.ac.kr</a:t>
            </a:r>
            <a:r>
              <a:rPr dirty="0"/>
              <a:t>)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dirty="0"/>
              <a:t>Intelligent Computer Architecture &amp; Systems Lab.</a:t>
            </a:r>
          </a:p>
        </p:txBody>
      </p:sp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63" y="237345"/>
            <a:ext cx="899755" cy="1210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3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7" name="텍스트 개체 틀 2"/>
          <p:cNvSpPr txBox="1"/>
          <p:nvPr/>
        </p:nvSpPr>
        <p:spPr>
          <a:xfrm>
            <a:off x="338488" y="1003604"/>
            <a:ext cx="8404861" cy="274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t>E1A0F00E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 Change instruction to binary format</a:t>
            </a:r>
            <a:endParaRPr baseline="-231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1110 000</a:t>
            </a:r>
            <a:r>
              <a:rPr b="1" u="sng"/>
              <a:t>1</a:t>
            </a:r>
            <a:r>
              <a:rPr b="1"/>
              <a:t> </a:t>
            </a:r>
            <a:r>
              <a:rPr b="1" u="sng"/>
              <a:t>101</a:t>
            </a:r>
            <a:r>
              <a:t>0 0000 </a:t>
            </a:r>
            <a:r>
              <a:rPr b="1">
                <a:solidFill>
                  <a:srgbClr val="FF9300"/>
                </a:solidFill>
              </a:rPr>
              <a:t>1111</a:t>
            </a:r>
            <a:r>
              <a:t> </a:t>
            </a:r>
            <a:r>
              <a:rPr b="1">
                <a:solidFill>
                  <a:srgbClr val="0563C1"/>
                </a:solidFill>
              </a:rPr>
              <a:t>0000 0000</a:t>
            </a:r>
            <a:r>
              <a:t> </a:t>
            </a:r>
            <a:r>
              <a:rPr b="1">
                <a:solidFill>
                  <a:srgbClr val="0563C1"/>
                </a:solidFill>
              </a:rPr>
              <a:t>1110</a:t>
            </a:r>
            <a:r>
              <a:rPr baseline="-25000">
                <a:solidFill>
                  <a:srgbClr val="0563C1"/>
                </a:solidFill>
              </a:rPr>
              <a:t> </a:t>
            </a:r>
            <a:r>
              <a:rPr baseline="-25000"/>
              <a:t>(2)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MOV </a:t>
            </a:r>
            <a:r>
              <a:rPr b="1">
                <a:solidFill>
                  <a:srgbClr val="FF9300"/>
                </a:solidFill>
              </a:rPr>
              <a:t>$15</a:t>
            </a:r>
            <a:r>
              <a:t>, </a:t>
            </a:r>
            <a:r>
              <a:rPr b="1">
                <a:solidFill>
                  <a:srgbClr val="0563C1"/>
                </a:solidFill>
              </a:rPr>
              <a:t>$14</a:t>
            </a:r>
            <a:r>
              <a:t>;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t> 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t>Store </a:t>
            </a:r>
            <a:r>
              <a:rPr b="1">
                <a:solidFill>
                  <a:srgbClr val="0563C1"/>
                </a:solidFill>
              </a:rPr>
              <a:t>the value of the 14th register</a:t>
            </a:r>
            <a:r>
              <a:t> at the </a:t>
            </a:r>
            <a:r>
              <a:rPr b="1">
                <a:solidFill>
                  <a:srgbClr val="FF9300"/>
                </a:solidFill>
              </a:rPr>
              <a:t>15th register</a:t>
            </a:r>
          </a:p>
        </p:txBody>
      </p:sp>
      <p:pic>
        <p:nvPicPr>
          <p:cNvPr id="138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3" y="4783336"/>
            <a:ext cx="7709074" cy="1213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4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t>Hint</a:t>
            </a:r>
          </a:p>
        </p:txBody>
      </p:sp>
      <p:sp>
        <p:nvSpPr>
          <p:cNvPr id="142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Condition Code (e.g., 0(0000) = Equal, E(1110) = Always)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Refer to ARM Reference Manual p.112</a:t>
            </a:r>
          </a:p>
          <a:p>
            <a:pPr>
              <a:buFontTx/>
              <a:buChar char="▪"/>
            </a:pPr>
            <a:r>
              <a:rPr dirty="0"/>
              <a:t>Data Processing Instructions (e.g., MOV, CMP)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Opcode</a:t>
            </a:r>
            <a:r>
              <a:rPr dirty="0"/>
              <a:t>: Refer to Manual p.115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Instruction Encoding</a:t>
            </a:r>
            <a:r>
              <a:rPr dirty="0"/>
              <a:t>: Refer to Manual p.116</a:t>
            </a:r>
          </a:p>
          <a:p>
            <a:pPr>
              <a:buFontTx/>
              <a:buChar char="▪"/>
            </a:pPr>
            <a:r>
              <a:rPr dirty="0"/>
              <a:t>Load and Store Instructions (e.g., LDR, STR)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Address Mode</a:t>
            </a:r>
            <a:r>
              <a:rPr dirty="0"/>
              <a:t>: Refer to Manual p.129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Instruction Encoding</a:t>
            </a:r>
            <a:r>
              <a:rPr dirty="0"/>
              <a:t>: Refer to Manual p.130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Examples</a:t>
            </a:r>
            <a:r>
              <a:rPr dirty="0"/>
              <a:t>: Refer to Manual p.131</a:t>
            </a:r>
          </a:p>
          <a:p>
            <a:pPr>
              <a:buFontTx/>
              <a:buChar char="▪"/>
            </a:pPr>
            <a:r>
              <a:rPr dirty="0"/>
              <a:t>Branch Instructions (e.g., B, BL)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Instruction Encoding</a:t>
            </a:r>
            <a:r>
              <a:rPr dirty="0"/>
              <a:t>: Refer to Manual p.160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b="1" dirty="0"/>
              <a:t>Examples</a:t>
            </a:r>
            <a:r>
              <a:rPr dirty="0"/>
              <a:t>: Refer to Manual p.114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2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8077200" cy="9286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76655">
              <a:defRPr sz="2960"/>
            </a:pPr>
            <a:r>
              <a:t>Differences in the </a:t>
            </a:r>
            <a:br/>
            <a:r>
              <a:t>ARM and RISC-V instructions</a:t>
            </a:r>
          </a:p>
        </p:txBody>
      </p:sp>
      <p:sp>
        <p:nvSpPr>
          <p:cNvPr id="145" name="직사각형 3"/>
          <p:cNvSpPr/>
          <p:nvPr/>
        </p:nvSpPr>
        <p:spPr>
          <a:xfrm>
            <a:off x="576061" y="5912973"/>
            <a:ext cx="1667924" cy="4838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ifferent instruction field format is used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Different instruction field format is used</a:t>
            </a:r>
          </a:p>
          <a:p>
            <a:pPr marL="685800" lvl="1" indent="-228600">
              <a:buFontTx/>
              <a:buChar char="▪"/>
            </a:pPr>
            <a:r>
              <a:t>RISC-V (R-type)</a:t>
            </a:r>
          </a:p>
          <a:p>
            <a:pPr marL="685800" lvl="1" indent="-228600">
              <a:buFontTx/>
              <a:buChar char="▪"/>
            </a:pPr>
            <a:endParaRPr/>
          </a:p>
          <a:p>
            <a:pPr marL="685800" lvl="1" indent="-228600">
              <a:buFontTx/>
              <a:buChar char="▪"/>
            </a:pPr>
            <a:endParaRPr/>
          </a:p>
          <a:p>
            <a:pPr marL="685800" lvl="1" indent="-228600">
              <a:lnSpc>
                <a:spcPct val="110000"/>
              </a:lnSpc>
              <a:spcBef>
                <a:spcPts val="3000"/>
              </a:spcBef>
              <a:buFontTx/>
              <a:buChar char="▪"/>
            </a:pPr>
            <a:r>
              <a:t>ARM</a:t>
            </a:r>
          </a:p>
        </p:txBody>
      </p:sp>
      <p:sp>
        <p:nvSpPr>
          <p:cNvPr id="148" name="Differences Between ARM and RISC-V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9630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0" name="직사각형 13"/>
          <p:cNvSpPr txBox="1"/>
          <p:nvPr/>
        </p:nvSpPr>
        <p:spPr>
          <a:xfrm>
            <a:off x="645867" y="5035202"/>
            <a:ext cx="2523302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000" b="1">
                <a:solidFill>
                  <a:srgbClr val="FF2600"/>
                </a:solidFill>
              </a:defRPr>
            </a:lvl1pPr>
          </a:lstStyle>
          <a:p>
            <a:r>
              <a:t>What is “cond” field?</a:t>
            </a:r>
          </a:p>
        </p:txBody>
      </p:sp>
      <p:sp>
        <p:nvSpPr>
          <p:cNvPr id="151" name="화살표: 아래쪽 24"/>
          <p:cNvSpPr/>
          <p:nvPr/>
        </p:nvSpPr>
        <p:spPr>
          <a:xfrm rot="10800000" flipH="1">
            <a:off x="1660843" y="4570263"/>
            <a:ext cx="306193" cy="332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669"/>
                </a:moveTo>
                <a:lnTo>
                  <a:pt x="5400" y="11669"/>
                </a:lnTo>
                <a:lnTo>
                  <a:pt x="5400" y="0"/>
                </a:lnTo>
                <a:lnTo>
                  <a:pt x="16200" y="0"/>
                </a:lnTo>
                <a:lnTo>
                  <a:pt x="16200" y="11669"/>
                </a:lnTo>
                <a:lnTo>
                  <a:pt x="21600" y="11669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09" name="Group"/>
          <p:cNvGrpSpPr/>
          <p:nvPr/>
        </p:nvGrpSpPr>
        <p:grpSpPr>
          <a:xfrm>
            <a:off x="1351462" y="1883289"/>
            <a:ext cx="7360738" cy="1010839"/>
            <a:chOff x="0" y="0"/>
            <a:chExt cx="7360737" cy="1010837"/>
          </a:xfrm>
        </p:grpSpPr>
        <p:sp>
          <p:nvSpPr>
            <p:cNvPr id="152" name="31"/>
            <p:cNvSpPr txBox="1"/>
            <p:nvPr/>
          </p:nvSpPr>
          <p:spPr>
            <a:xfrm>
              <a:off x="0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31</a:t>
              </a:r>
            </a:p>
          </p:txBody>
        </p:sp>
        <p:sp>
          <p:nvSpPr>
            <p:cNvPr id="153" name="25"/>
            <p:cNvSpPr txBox="1"/>
            <p:nvPr/>
          </p:nvSpPr>
          <p:spPr>
            <a:xfrm>
              <a:off x="1378258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25</a:t>
              </a:r>
            </a:p>
          </p:txBody>
        </p:sp>
        <p:sp>
          <p:nvSpPr>
            <p:cNvPr id="154" name="24"/>
            <p:cNvSpPr txBox="1"/>
            <p:nvPr/>
          </p:nvSpPr>
          <p:spPr>
            <a:xfrm>
              <a:off x="160539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155" name="20"/>
            <p:cNvSpPr txBox="1"/>
            <p:nvPr/>
          </p:nvSpPr>
          <p:spPr>
            <a:xfrm>
              <a:off x="251285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156" name="19"/>
            <p:cNvSpPr txBox="1"/>
            <p:nvPr/>
          </p:nvSpPr>
          <p:spPr>
            <a:xfrm>
              <a:off x="2734831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157" name="15"/>
            <p:cNvSpPr txBox="1"/>
            <p:nvPr/>
          </p:nvSpPr>
          <p:spPr>
            <a:xfrm>
              <a:off x="363882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158" name="12"/>
            <p:cNvSpPr txBox="1"/>
            <p:nvPr/>
          </p:nvSpPr>
          <p:spPr>
            <a:xfrm>
              <a:off x="43326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159" name="11"/>
            <p:cNvSpPr txBox="1"/>
            <p:nvPr/>
          </p:nvSpPr>
          <p:spPr>
            <a:xfrm>
              <a:off x="4559240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160" name="0"/>
            <p:cNvSpPr txBox="1"/>
            <p:nvPr/>
          </p:nvSpPr>
          <p:spPr>
            <a:xfrm>
              <a:off x="7172919" y="0"/>
              <a:ext cx="18781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61" name="7"/>
            <p:cNvSpPr txBox="1"/>
            <p:nvPr/>
          </p:nvSpPr>
          <p:spPr>
            <a:xfrm>
              <a:off x="5558229" y="0"/>
              <a:ext cx="187820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62" name="6"/>
            <p:cNvSpPr txBox="1"/>
            <p:nvPr/>
          </p:nvSpPr>
          <p:spPr>
            <a:xfrm>
              <a:off x="5718109" y="0"/>
              <a:ext cx="187820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63" name="14"/>
            <p:cNvSpPr txBox="1"/>
            <p:nvPr/>
          </p:nvSpPr>
          <p:spPr>
            <a:xfrm>
              <a:off x="388448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14</a:t>
              </a:r>
            </a:p>
          </p:txBody>
        </p:sp>
        <p:grpSp>
          <p:nvGrpSpPr>
            <p:cNvPr id="196" name="Group"/>
            <p:cNvGrpSpPr/>
            <p:nvPr/>
          </p:nvGrpSpPr>
          <p:grpSpPr>
            <a:xfrm>
              <a:off x="19073" y="291372"/>
              <a:ext cx="7322592" cy="448564"/>
              <a:chOff x="0" y="0"/>
              <a:chExt cx="7322591" cy="448563"/>
            </a:xfrm>
          </p:grpSpPr>
          <p:sp>
            <p:nvSpPr>
              <p:cNvPr id="164" name="Rectangle"/>
              <p:cNvSpPr/>
              <p:nvPr/>
            </p:nvSpPr>
            <p:spPr>
              <a:xfrm>
                <a:off x="0" y="3991"/>
                <a:ext cx="7322592" cy="444524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366271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389135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411998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434861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457724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480587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50345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526314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549177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72040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594904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617767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640630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663493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686356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70921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23323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46186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69050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91913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114776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37639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160502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183366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206229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229092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251955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274818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297682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320545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343408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7" name="func7"/>
            <p:cNvSpPr/>
            <p:nvPr/>
          </p:nvSpPr>
          <p:spPr>
            <a:xfrm>
              <a:off x="16437" y="291372"/>
              <a:ext cx="1606661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func7</a:t>
              </a:r>
            </a:p>
          </p:txBody>
        </p:sp>
        <p:sp>
          <p:nvSpPr>
            <p:cNvPr id="198" name="rs2"/>
            <p:cNvSpPr/>
            <p:nvPr/>
          </p:nvSpPr>
          <p:spPr>
            <a:xfrm>
              <a:off x="1625339" y="291372"/>
              <a:ext cx="1144942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rs2</a:t>
              </a:r>
            </a:p>
          </p:txBody>
        </p:sp>
        <p:sp>
          <p:nvSpPr>
            <p:cNvPr id="199" name="rs1"/>
            <p:cNvSpPr/>
            <p:nvPr/>
          </p:nvSpPr>
          <p:spPr>
            <a:xfrm>
              <a:off x="2772168" y="291372"/>
              <a:ext cx="1144368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rs1</a:t>
              </a:r>
            </a:p>
          </p:txBody>
        </p:sp>
        <p:sp>
          <p:nvSpPr>
            <p:cNvPr id="200" name="func3"/>
            <p:cNvSpPr/>
            <p:nvPr/>
          </p:nvSpPr>
          <p:spPr>
            <a:xfrm>
              <a:off x="3913981" y="291372"/>
              <a:ext cx="676948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700" b="1">
                  <a:solidFill>
                    <a:srgbClr val="2D3F4E"/>
                  </a:solidFill>
                </a:defRPr>
              </a:lvl1pPr>
            </a:lstStyle>
            <a:p>
              <a:r>
                <a:t>func3</a:t>
              </a:r>
            </a:p>
          </p:txBody>
        </p:sp>
        <p:sp>
          <p:nvSpPr>
            <p:cNvPr id="201" name="opcode"/>
            <p:cNvSpPr/>
            <p:nvPr/>
          </p:nvSpPr>
          <p:spPr>
            <a:xfrm>
              <a:off x="5730097" y="291372"/>
              <a:ext cx="1608932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rPr dirty="0"/>
                <a:t>opcode</a:t>
              </a:r>
            </a:p>
          </p:txBody>
        </p:sp>
        <p:sp>
          <p:nvSpPr>
            <p:cNvPr id="202" name="rd"/>
            <p:cNvSpPr/>
            <p:nvPr/>
          </p:nvSpPr>
          <p:spPr>
            <a:xfrm>
              <a:off x="4589986" y="291372"/>
              <a:ext cx="1147291" cy="448564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rd</a:t>
              </a:r>
            </a:p>
          </p:txBody>
        </p:sp>
        <p:sp>
          <p:nvSpPr>
            <p:cNvPr id="203" name="7 bits"/>
            <p:cNvSpPr txBox="1"/>
            <p:nvPr/>
          </p:nvSpPr>
          <p:spPr>
            <a:xfrm>
              <a:off x="575201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 bits</a:t>
              </a:r>
            </a:p>
          </p:txBody>
        </p:sp>
        <p:sp>
          <p:nvSpPr>
            <p:cNvPr id="204" name="5 bits"/>
            <p:cNvSpPr txBox="1"/>
            <p:nvPr/>
          </p:nvSpPr>
          <p:spPr>
            <a:xfrm>
              <a:off x="1959115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5" name="5 bits"/>
            <p:cNvSpPr txBox="1"/>
            <p:nvPr/>
          </p:nvSpPr>
          <p:spPr>
            <a:xfrm>
              <a:off x="3105657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6" name="3 bits"/>
            <p:cNvSpPr txBox="1"/>
            <p:nvPr/>
          </p:nvSpPr>
          <p:spPr>
            <a:xfrm>
              <a:off x="4013760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 bits</a:t>
              </a:r>
            </a:p>
          </p:txBody>
        </p:sp>
        <p:sp>
          <p:nvSpPr>
            <p:cNvPr id="207" name="5 bits"/>
            <p:cNvSpPr txBox="1"/>
            <p:nvPr/>
          </p:nvSpPr>
          <p:spPr>
            <a:xfrm>
              <a:off x="4924937" y="752635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5 bits</a:t>
              </a:r>
            </a:p>
          </p:txBody>
        </p:sp>
        <p:sp>
          <p:nvSpPr>
            <p:cNvPr id="208" name="7 bits"/>
            <p:cNvSpPr txBox="1"/>
            <p:nvPr/>
          </p:nvSpPr>
          <p:spPr>
            <a:xfrm>
              <a:off x="6298804" y="752635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7 bits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351461" y="3512761"/>
            <a:ext cx="7360740" cy="1172471"/>
            <a:chOff x="0" y="0"/>
            <a:chExt cx="7360737" cy="1172470"/>
          </a:xfrm>
        </p:grpSpPr>
        <p:grpSp>
          <p:nvGrpSpPr>
            <p:cNvPr id="242" name="Group"/>
            <p:cNvGrpSpPr/>
            <p:nvPr/>
          </p:nvGrpSpPr>
          <p:grpSpPr>
            <a:xfrm>
              <a:off x="19073" y="247470"/>
              <a:ext cx="7322592" cy="448565"/>
              <a:chOff x="0" y="0"/>
              <a:chExt cx="7322591" cy="448563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0" y="3991"/>
                <a:ext cx="7322592" cy="444524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Line"/>
              <p:cNvSpPr/>
              <p:nvPr/>
            </p:nvSpPr>
            <p:spPr>
              <a:xfrm flipV="1">
                <a:off x="366271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389135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411998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434861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457724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480587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50345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526314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9" name="Line"/>
              <p:cNvSpPr/>
              <p:nvPr/>
            </p:nvSpPr>
            <p:spPr>
              <a:xfrm flipV="1">
                <a:off x="549177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0" name="Line"/>
              <p:cNvSpPr/>
              <p:nvPr/>
            </p:nvSpPr>
            <p:spPr>
              <a:xfrm flipV="1">
                <a:off x="572040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Line"/>
              <p:cNvSpPr/>
              <p:nvPr/>
            </p:nvSpPr>
            <p:spPr>
              <a:xfrm flipV="1">
                <a:off x="594904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Line"/>
              <p:cNvSpPr/>
              <p:nvPr/>
            </p:nvSpPr>
            <p:spPr>
              <a:xfrm flipV="1">
                <a:off x="617767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3" name="Line"/>
              <p:cNvSpPr/>
              <p:nvPr/>
            </p:nvSpPr>
            <p:spPr>
              <a:xfrm flipV="1">
                <a:off x="640630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Line"/>
              <p:cNvSpPr/>
              <p:nvPr/>
            </p:nvSpPr>
            <p:spPr>
              <a:xfrm flipV="1">
                <a:off x="663493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5" name="Line"/>
              <p:cNvSpPr/>
              <p:nvPr/>
            </p:nvSpPr>
            <p:spPr>
              <a:xfrm flipV="1">
                <a:off x="686356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709211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23323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461868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690500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91913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14776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137639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160502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833661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062293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2290925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2519557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2748189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2976822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3205454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3434086" y="-1"/>
                <a:ext cx="1" cy="448565"/>
              </a:xfrm>
              <a:prstGeom prst="line">
                <a:avLst/>
              </a:prstGeom>
              <a:noFill/>
              <a:ln w="19050" cap="flat">
                <a:solidFill>
                  <a:srgbClr val="A9A9A9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43" name="31"/>
            <p:cNvSpPr txBox="1"/>
            <p:nvPr/>
          </p:nvSpPr>
          <p:spPr>
            <a:xfrm>
              <a:off x="0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31</a:t>
              </a:r>
            </a:p>
          </p:txBody>
        </p:sp>
        <p:sp>
          <p:nvSpPr>
            <p:cNvPr id="244" name="28"/>
            <p:cNvSpPr txBox="1"/>
            <p:nvPr/>
          </p:nvSpPr>
          <p:spPr>
            <a:xfrm>
              <a:off x="67814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5" name="27"/>
            <p:cNvSpPr txBox="1"/>
            <p:nvPr/>
          </p:nvSpPr>
          <p:spPr>
            <a:xfrm>
              <a:off x="9232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27</a:t>
              </a:r>
            </a:p>
          </p:txBody>
        </p:sp>
        <p:sp>
          <p:nvSpPr>
            <p:cNvPr id="246" name="26"/>
            <p:cNvSpPr txBox="1"/>
            <p:nvPr/>
          </p:nvSpPr>
          <p:spPr>
            <a:xfrm>
              <a:off x="113768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26</a:t>
              </a:r>
            </a:p>
          </p:txBody>
        </p:sp>
        <p:sp>
          <p:nvSpPr>
            <p:cNvPr id="247" name="25"/>
            <p:cNvSpPr txBox="1"/>
            <p:nvPr/>
          </p:nvSpPr>
          <p:spPr>
            <a:xfrm>
              <a:off x="137825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25</a:t>
              </a:r>
            </a:p>
          </p:txBody>
        </p:sp>
        <p:sp>
          <p:nvSpPr>
            <p:cNvPr id="248" name="24"/>
            <p:cNvSpPr txBox="1"/>
            <p:nvPr/>
          </p:nvSpPr>
          <p:spPr>
            <a:xfrm>
              <a:off x="1605399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249" name="21"/>
            <p:cNvSpPr txBox="1"/>
            <p:nvPr/>
          </p:nvSpPr>
          <p:spPr>
            <a:xfrm>
              <a:off x="2288214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21</a:t>
              </a:r>
            </a:p>
          </p:txBody>
        </p:sp>
        <p:sp>
          <p:nvSpPr>
            <p:cNvPr id="250" name="20"/>
            <p:cNvSpPr txBox="1"/>
            <p:nvPr/>
          </p:nvSpPr>
          <p:spPr>
            <a:xfrm>
              <a:off x="2512856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251" name="19"/>
            <p:cNvSpPr txBox="1"/>
            <p:nvPr/>
          </p:nvSpPr>
          <p:spPr>
            <a:xfrm>
              <a:off x="2734831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252" name="16"/>
            <p:cNvSpPr txBox="1"/>
            <p:nvPr/>
          </p:nvSpPr>
          <p:spPr>
            <a:xfrm>
              <a:off x="3422025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3" name="15"/>
            <p:cNvSpPr txBox="1"/>
            <p:nvPr/>
          </p:nvSpPr>
          <p:spPr>
            <a:xfrm>
              <a:off x="3638822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254" name="12"/>
            <p:cNvSpPr txBox="1"/>
            <p:nvPr/>
          </p:nvSpPr>
          <p:spPr>
            <a:xfrm>
              <a:off x="4332698" y="0"/>
              <a:ext cx="271498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255" name="11"/>
            <p:cNvSpPr txBox="1"/>
            <p:nvPr/>
          </p:nvSpPr>
          <p:spPr>
            <a:xfrm>
              <a:off x="4559240" y="0"/>
              <a:ext cx="27149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256" name="0"/>
            <p:cNvSpPr txBox="1"/>
            <p:nvPr/>
          </p:nvSpPr>
          <p:spPr>
            <a:xfrm>
              <a:off x="7172919" y="0"/>
              <a:ext cx="187819" cy="258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57" name="0  0"/>
            <p:cNvSpPr/>
            <p:nvPr/>
          </p:nvSpPr>
          <p:spPr>
            <a:xfrm>
              <a:off x="933876" y="247470"/>
              <a:ext cx="4565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0  0</a:t>
              </a:r>
            </a:p>
          </p:txBody>
        </p:sp>
        <p:sp>
          <p:nvSpPr>
            <p:cNvPr id="258" name="I"/>
            <p:cNvSpPr/>
            <p:nvPr/>
          </p:nvSpPr>
          <p:spPr>
            <a:xfrm>
              <a:off x="1385454" y="247470"/>
              <a:ext cx="237606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 b="1">
                  <a:solidFill>
                    <a:srgbClr val="2D3F4E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I</a:t>
              </a:r>
            </a:p>
          </p:txBody>
        </p:sp>
        <p:sp>
          <p:nvSpPr>
            <p:cNvPr id="259" name="opcode"/>
            <p:cNvSpPr/>
            <p:nvPr/>
          </p:nvSpPr>
          <p:spPr>
            <a:xfrm>
              <a:off x="1621580" y="247470"/>
              <a:ext cx="913413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rPr dirty="0"/>
                <a:t>opcode</a:t>
              </a:r>
            </a:p>
          </p:txBody>
        </p:sp>
        <p:sp>
          <p:nvSpPr>
            <p:cNvPr id="260" name="S"/>
            <p:cNvSpPr/>
            <p:nvPr/>
          </p:nvSpPr>
          <p:spPr>
            <a:xfrm>
              <a:off x="2529774" y="247470"/>
              <a:ext cx="2450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261" name="Rn"/>
            <p:cNvSpPr/>
            <p:nvPr/>
          </p:nvSpPr>
          <p:spPr>
            <a:xfrm>
              <a:off x="2768624" y="247470"/>
              <a:ext cx="911598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Rn</a:t>
              </a:r>
            </a:p>
          </p:txBody>
        </p:sp>
        <p:sp>
          <p:nvSpPr>
            <p:cNvPr id="262" name="Rd"/>
            <p:cNvSpPr/>
            <p:nvPr/>
          </p:nvSpPr>
          <p:spPr>
            <a:xfrm>
              <a:off x="3677686" y="247470"/>
              <a:ext cx="912512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Rd</a:t>
              </a:r>
            </a:p>
          </p:txBody>
        </p:sp>
        <p:sp>
          <p:nvSpPr>
            <p:cNvPr id="263" name="operand"/>
            <p:cNvSpPr/>
            <p:nvPr/>
          </p:nvSpPr>
          <p:spPr>
            <a:xfrm>
              <a:off x="4589891" y="247470"/>
              <a:ext cx="2751911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92929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operand</a:t>
              </a:r>
            </a:p>
          </p:txBody>
        </p:sp>
        <p:sp>
          <p:nvSpPr>
            <p:cNvPr id="264" name="4 bits"/>
            <p:cNvSpPr txBox="1"/>
            <p:nvPr/>
          </p:nvSpPr>
          <p:spPr>
            <a:xfrm>
              <a:off x="237151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5" name="2 bits"/>
            <p:cNvSpPr txBox="1"/>
            <p:nvPr/>
          </p:nvSpPr>
          <p:spPr>
            <a:xfrm>
              <a:off x="923437" y="711068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2 bits</a:t>
              </a:r>
            </a:p>
          </p:txBody>
        </p:sp>
        <p:sp>
          <p:nvSpPr>
            <p:cNvPr id="266" name="4 bits"/>
            <p:cNvSpPr txBox="1"/>
            <p:nvPr/>
          </p:nvSpPr>
          <p:spPr>
            <a:xfrm>
              <a:off x="1839591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7" name="4 bits"/>
            <p:cNvSpPr txBox="1"/>
            <p:nvPr/>
          </p:nvSpPr>
          <p:spPr>
            <a:xfrm>
              <a:off x="2985728" y="711068"/>
              <a:ext cx="477390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8" name="4 bits"/>
            <p:cNvSpPr txBox="1"/>
            <p:nvPr/>
          </p:nvSpPr>
          <p:spPr>
            <a:xfrm>
              <a:off x="3898282" y="711068"/>
              <a:ext cx="477389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4 bits</a:t>
              </a:r>
            </a:p>
          </p:txBody>
        </p:sp>
        <p:sp>
          <p:nvSpPr>
            <p:cNvPr id="269" name="12 bits"/>
            <p:cNvSpPr txBox="1"/>
            <p:nvPr/>
          </p:nvSpPr>
          <p:spPr>
            <a:xfrm>
              <a:off x="5685312" y="711068"/>
              <a:ext cx="561068" cy="258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300" b="1">
                  <a:solidFill>
                    <a:srgbClr val="929292"/>
                  </a:solidFill>
                </a:defRPr>
              </a:lvl1pPr>
            </a:lstStyle>
            <a:p>
              <a:r>
                <a:t>12 bits</a:t>
              </a:r>
            </a:p>
          </p:txBody>
        </p:sp>
        <p:sp>
          <p:nvSpPr>
            <p:cNvPr id="270" name="1…"/>
            <p:cNvSpPr txBox="1"/>
            <p:nvPr/>
          </p:nvSpPr>
          <p:spPr>
            <a:xfrm>
              <a:off x="2500324" y="711068"/>
              <a:ext cx="290523" cy="461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1</a:t>
              </a:r>
            </a:p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bit</a:t>
              </a:r>
            </a:p>
          </p:txBody>
        </p:sp>
        <p:sp>
          <p:nvSpPr>
            <p:cNvPr id="271" name="1…"/>
            <p:cNvSpPr txBox="1"/>
            <p:nvPr/>
          </p:nvSpPr>
          <p:spPr>
            <a:xfrm>
              <a:off x="1365726" y="711068"/>
              <a:ext cx="290523" cy="461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1</a:t>
              </a:r>
            </a:p>
            <a:p>
              <a:pPr algn="ctr">
                <a:defRPr sz="1300" b="1">
                  <a:solidFill>
                    <a:srgbClr val="929292"/>
                  </a:solidFill>
                </a:defRPr>
              </a:pPr>
              <a:r>
                <a:t>bit</a:t>
              </a:r>
            </a:p>
          </p:txBody>
        </p:sp>
        <p:sp>
          <p:nvSpPr>
            <p:cNvPr id="272" name="cond"/>
            <p:cNvSpPr/>
            <p:nvPr/>
          </p:nvSpPr>
          <p:spPr>
            <a:xfrm>
              <a:off x="14856" y="247470"/>
              <a:ext cx="917494" cy="448565"/>
            </a:xfrm>
            <a:prstGeom prst="rect">
              <a:avLst/>
            </a:prstGeom>
            <a:solidFill>
              <a:srgbClr val="EBEBEB">
                <a:alpha val="49327"/>
              </a:srgbClr>
            </a:solidFill>
            <a:ln w="25400" cap="flat">
              <a:solidFill>
                <a:srgbClr val="FF26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2D3F4E"/>
                  </a:solidFill>
                </a:defRPr>
              </a:lvl1pPr>
            </a:lstStyle>
            <a:p>
              <a:r>
                <a:t>cond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creen Shot 2022-03-31 at 1.51.54 PM.png" descr="Screen Shot 2022-03-31 at 1.5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07" y="1232442"/>
            <a:ext cx="5790248" cy="546294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ondition Field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>
            <a:lvl1pPr>
              <a:buFontTx/>
              <a:buChar char="▪"/>
            </a:lvl1pPr>
          </a:lstStyle>
          <a:p>
            <a:r>
              <a:t>Condition Field</a:t>
            </a:r>
          </a:p>
        </p:txBody>
      </p:sp>
      <p:sp>
        <p:nvSpPr>
          <p:cNvPr id="277" name="Rectangle"/>
          <p:cNvSpPr/>
          <p:nvPr/>
        </p:nvSpPr>
        <p:spPr>
          <a:xfrm>
            <a:off x="2207375" y="6114590"/>
            <a:ext cx="5648911" cy="243841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8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80" name="Refer to ‘arm_architecture_reference_manual.pdf’ A3.2.1"/>
          <p:cNvSpPr txBox="1"/>
          <p:nvPr/>
        </p:nvSpPr>
        <p:spPr>
          <a:xfrm>
            <a:off x="4305830" y="869031"/>
            <a:ext cx="544855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D3F4E"/>
                </a:solidFill>
              </a:defRPr>
            </a:lvl1pPr>
          </a:lstStyle>
          <a:p>
            <a:r>
              <a:t>Refer to ‘arm_architecture_reference_manual.pdf’ A3.2.1</a:t>
            </a:r>
          </a:p>
        </p:txBody>
      </p:sp>
      <p:sp>
        <p:nvSpPr>
          <p:cNvPr id="281" name="Line"/>
          <p:cNvSpPr/>
          <p:nvPr/>
        </p:nvSpPr>
        <p:spPr>
          <a:xfrm flipH="1">
            <a:off x="5360468" y="1225418"/>
            <a:ext cx="163508" cy="327223"/>
          </a:xfrm>
          <a:prstGeom prst="line">
            <a:avLst/>
          </a:prstGeom>
          <a:ln w="25400">
            <a:solidFill>
              <a:srgbClr val="2D3F4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dition Code Flag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Condition Code Flag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t>Program Status Registers</a:t>
            </a:r>
          </a:p>
          <a:p>
            <a:pPr marL="901700" lvl="2" indent="-228600">
              <a:lnSpc>
                <a:spcPct val="100000"/>
              </a:lnSpc>
              <a:spcBef>
                <a:spcPts val="900"/>
              </a:spcBef>
              <a:buFontTx/>
              <a:buChar char="▪"/>
              <a:defRPr sz="1600" b="0"/>
            </a:pPr>
            <a:r>
              <a:t>SPSR(Saved Progam Status Register), CPSR(Current Program Status Register)* 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N</a:t>
            </a:r>
            <a:r>
              <a:t> - set if the result is negative</a:t>
            </a:r>
          </a:p>
          <a:p>
            <a:pPr marL="685800" lvl="1" indent="-228600">
              <a:buFontTx/>
              <a:buChar char="▪"/>
              <a:defRPr sz="1900"/>
            </a:pPr>
            <a:r>
              <a:t>Z - set if the result is </a:t>
            </a:r>
            <a:r>
              <a:rPr u="sng">
                <a:solidFill>
                  <a:srgbClr val="0563C1"/>
                </a:solidFill>
              </a:rPr>
              <a:t>zero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C</a:t>
            </a:r>
            <a:r>
              <a:t> - set if carry exists in the results of addition, subtraction, shift (unsigned operation)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rPr b="1"/>
              <a:t>V</a:t>
            </a:r>
            <a:r>
              <a:t> - set if the result overflows from addition or subtraction (signed operation)</a:t>
            </a:r>
          </a:p>
          <a:p>
            <a:pPr marL="685800" lvl="1" indent="-228600">
              <a:buFontTx/>
              <a:buChar char="▪"/>
              <a:defRPr sz="1900" b="0"/>
            </a:pPr>
            <a:r>
              <a:t>Operation with “S” suffix</a:t>
            </a:r>
          </a:p>
          <a:p>
            <a:pPr marL="1143000" lvl="2" indent="-228600">
              <a:buFontTx/>
              <a:buChar char="▪"/>
              <a:defRPr sz="1900" b="0"/>
            </a:pPr>
            <a:r>
              <a:t>ADDS, SUBS (ADD, SUB doesn’t update flags)**</a:t>
            </a:r>
          </a:p>
        </p:txBody>
      </p:sp>
      <p:sp>
        <p:nvSpPr>
          <p:cNvPr id="284" name="Rectangle"/>
          <p:cNvSpPr/>
          <p:nvPr/>
        </p:nvSpPr>
        <p:spPr>
          <a:xfrm>
            <a:off x="4558161" y="1157990"/>
            <a:ext cx="522979" cy="436671"/>
          </a:xfrm>
          <a:prstGeom prst="rect">
            <a:avLst/>
          </a:prstGeom>
          <a:solidFill>
            <a:srgbClr val="FFFFFF"/>
          </a:solidFill>
          <a:ln w="25400">
            <a:solidFill>
              <a:srgbClr val="2D3F4E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563C1"/>
                </a:solidFill>
              </a:defRPr>
            </a:pPr>
            <a:endParaRPr/>
          </a:p>
        </p:txBody>
      </p:sp>
      <p:sp>
        <p:nvSpPr>
          <p:cNvPr id="285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87" name="Screen Shot 2022-03-31 at 9.53.15 PM.png" descr="Screen Shot 2022-03-31 at 9.53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" y="4882603"/>
            <a:ext cx="6815704" cy="1817997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Line"/>
          <p:cNvSpPr/>
          <p:nvPr/>
        </p:nvSpPr>
        <p:spPr>
          <a:xfrm>
            <a:off x="755738" y="6644949"/>
            <a:ext cx="5430120" cy="1"/>
          </a:xfrm>
          <a:prstGeom prst="line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The 1st value == The 2nd value…"/>
          <p:cNvSpPr txBox="1"/>
          <p:nvPr/>
        </p:nvSpPr>
        <p:spPr>
          <a:xfrm>
            <a:off x="6860817" y="5358322"/>
            <a:ext cx="2292764" cy="664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The 1st value == The 2nd value</a:t>
            </a:r>
          </a:p>
          <a:p>
            <a:pPr>
              <a:defRPr sz="1300"/>
            </a:pPr>
            <a:r>
              <a:t>The 1st value - The 2nd value = </a:t>
            </a:r>
            <a:r>
              <a:rPr b="1" u="sng">
                <a:solidFill>
                  <a:srgbClr val="0563C1"/>
                </a:solidFill>
              </a:rPr>
              <a:t>0</a:t>
            </a:r>
          </a:p>
          <a:p>
            <a:pPr>
              <a:defRPr sz="1300"/>
            </a:pPr>
            <a:r>
              <a:t>==&gt; </a:t>
            </a:r>
            <a:r>
              <a:rPr b="1"/>
              <a:t>Z is set.</a:t>
            </a:r>
            <a:r>
              <a:t> </a:t>
            </a:r>
          </a:p>
        </p:txBody>
      </p:sp>
      <p:pic>
        <p:nvPicPr>
          <p:cNvPr id="290" name="Screen Shot 2022-04-01 at 2.50.25 PM.png" descr="Screen Shot 2022-04-01 at 2.50.25 PM.png"/>
          <p:cNvPicPr>
            <a:picLocks noChangeAspect="1"/>
          </p:cNvPicPr>
          <p:nvPr/>
        </p:nvPicPr>
        <p:blipFill>
          <a:blip r:embed="rId3"/>
          <a:srcRect t="8977" b="8977"/>
          <a:stretch>
            <a:fillRect/>
          </a:stretch>
        </p:blipFill>
        <p:spPr>
          <a:xfrm>
            <a:off x="4384941" y="1225613"/>
            <a:ext cx="5506321" cy="54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*Refer to A2.5 in manual"/>
          <p:cNvSpPr txBox="1"/>
          <p:nvPr/>
        </p:nvSpPr>
        <p:spPr>
          <a:xfrm>
            <a:off x="8062669" y="1771932"/>
            <a:ext cx="1760461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2D3F4E"/>
                </a:solidFill>
              </a:defRPr>
            </a:lvl1pPr>
          </a:lstStyle>
          <a:p>
            <a:r>
              <a:t>*Refer to A2.5 in manual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3686154" y="1562613"/>
            <a:ext cx="718146" cy="91774"/>
          </a:xfrm>
          <a:prstGeom prst="line">
            <a:avLst/>
          </a:prstGeom>
          <a:ln w="12700">
            <a:solidFill>
              <a:srgbClr val="2D3F4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Format"/>
          <p:cNvSpPr txBox="1"/>
          <p:nvPr/>
        </p:nvSpPr>
        <p:spPr>
          <a:xfrm rot="21201824">
            <a:off x="3781598" y="1425951"/>
            <a:ext cx="475653" cy="2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2D3F4E"/>
                </a:solidFill>
              </a:defRPr>
            </a:lvl1pPr>
          </a:lstStyle>
          <a:p>
            <a:r>
              <a:t>Format</a:t>
            </a:r>
          </a:p>
        </p:txBody>
      </p:sp>
      <p:sp>
        <p:nvSpPr>
          <p:cNvPr id="294" name="Condition Code Flags"/>
          <p:cNvSpPr txBox="1"/>
          <p:nvPr/>
        </p:nvSpPr>
        <p:spPr>
          <a:xfrm>
            <a:off x="4228934" y="924255"/>
            <a:ext cx="1206833" cy="2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b="1">
                <a:solidFill>
                  <a:srgbClr val="2D3F4E"/>
                </a:solidFill>
              </a:defRPr>
            </a:lvl1pPr>
          </a:lstStyle>
          <a:p>
            <a:r>
              <a:t>Condition Code Flags</a:t>
            </a:r>
          </a:p>
        </p:txBody>
      </p:sp>
      <p:sp>
        <p:nvSpPr>
          <p:cNvPr id="295" name="**Refer to A4.1.3 in manual"/>
          <p:cNvSpPr txBox="1"/>
          <p:nvPr/>
        </p:nvSpPr>
        <p:spPr>
          <a:xfrm>
            <a:off x="1474592" y="4540914"/>
            <a:ext cx="1968046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2D3F4E"/>
                </a:solidFill>
              </a:defRPr>
            </a:lvl1pPr>
          </a:lstStyle>
          <a:p>
            <a:r>
              <a:t>**Refer to A4.1.3 in manual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cution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Execution Flow</a:t>
            </a:r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99" name="Example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>
            <a:lvl1pPr>
              <a:buFontTx/>
              <a:buChar char="▪"/>
            </a:lvl1pPr>
            <a:lvl2pPr marL="685800" indent="-228600">
              <a:buFontTx/>
              <a:buChar char="▪"/>
              <a:defRPr b="0"/>
            </a:lvl2pPr>
          </a:lstStyle>
          <a:p>
            <a:r>
              <a:t>Example</a:t>
            </a:r>
          </a:p>
          <a:p>
            <a:pPr lvl="1"/>
            <a:r>
              <a:t>Consider following ARM assembly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0574" y="1961960"/>
            <a:ext cx="4412283" cy="293408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MOV…"/>
          <p:cNvSpPr txBox="1"/>
          <p:nvPr/>
        </p:nvSpPr>
        <p:spPr>
          <a:xfrm>
            <a:off x="5060230" y="1973519"/>
            <a:ext cx="4645680" cy="27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2D3F4E"/>
                </a:solidFill>
              </a:defRPr>
            </a:pPr>
            <a:r>
              <a:t>MOV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R0 is 2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CMP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‘N’ is set after this instruction because ‘r0 - 3 &lt; 0’ is true.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ADD</a:t>
            </a:r>
            <a:r>
              <a:rPr>
                <a:solidFill>
                  <a:srgbClr val="0563C1"/>
                </a:solidFill>
              </a:rPr>
              <a:t>LT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executed because </a:t>
            </a:r>
            <a:r>
              <a:rPr b="1">
                <a:solidFill>
                  <a:srgbClr val="0563C1"/>
                </a:solidFill>
              </a:rPr>
              <a:t>‘cond’ field</a:t>
            </a:r>
            <a:r>
              <a:t> is met; r0 is now 3.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CMP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‘Z’ is set because ‘r0 == 3’ is true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ADD</a:t>
            </a:r>
            <a:r>
              <a:rPr>
                <a:solidFill>
                  <a:srgbClr val="0563C1"/>
                </a:solidFill>
              </a:rPr>
              <a:t>LT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not executed because the </a:t>
            </a:r>
            <a:r>
              <a:rPr b="1">
                <a:solidFill>
                  <a:srgbClr val="0563C1"/>
                </a:solidFill>
              </a:rPr>
              <a:t>‘cond’ field</a:t>
            </a:r>
            <a:r>
              <a:t> is not met.</a:t>
            </a:r>
          </a:p>
          <a:p>
            <a:pPr>
              <a:defRPr sz="1400" b="1">
                <a:solidFill>
                  <a:srgbClr val="2D3F4E"/>
                </a:solidFill>
              </a:defRPr>
            </a:pPr>
            <a:r>
              <a:t>B</a:t>
            </a:r>
            <a:r>
              <a:rPr>
                <a:solidFill>
                  <a:srgbClr val="0563C1"/>
                </a:solidFill>
              </a:rPr>
              <a:t>EQ</a:t>
            </a:r>
          </a:p>
          <a:p>
            <a:pPr>
              <a:defRPr sz="1400">
                <a:solidFill>
                  <a:srgbClr val="2D3F4E"/>
                </a:solidFill>
              </a:defRPr>
            </a:pPr>
            <a:r>
              <a:t>&gt;&gt; This line is executed because ‘Z’ is met.</a:t>
            </a:r>
          </a:p>
        </p:txBody>
      </p:sp>
      <p:pic>
        <p:nvPicPr>
          <p:cNvPr id="302" name="Screen Shot 2022-04-01 at 3.11.44 PM.png" descr="Screen Shot 2022-04-01 at 3.11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1" y="5330179"/>
            <a:ext cx="6651773" cy="94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Screen Shot 2022-04-01 at 3.18.26 PM.png" descr="Screen Shot 2022-04-01 at 3.18.2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724" y="366933"/>
            <a:ext cx="2634550" cy="227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 Shot 2022-04-01 at 8.18.19 PM.png" descr="Screen Shot 2022-04-01 at 8.18.1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100" y="880274"/>
            <a:ext cx="3014168" cy="227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Screen Shot 2022-04-01 at 8.19.36 PM.png" descr="Screen Shot 2022-04-01 at 8.19.3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99" y="629028"/>
            <a:ext cx="3014169" cy="227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Screen Shot 2022-04-01 at 8.21.36 PM.png" descr="Screen Shot 2022-04-01 at 8.21.36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100" y="1184488"/>
            <a:ext cx="3014168" cy="22777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yntex"/>
          <p:cNvSpPr txBox="1"/>
          <p:nvPr/>
        </p:nvSpPr>
        <p:spPr>
          <a:xfrm>
            <a:off x="6536912" y="134245"/>
            <a:ext cx="556715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 b="1"/>
            </a:lvl1pPr>
          </a:lstStyle>
          <a:p>
            <a:r>
              <a:t>Syntex</a:t>
            </a:r>
          </a:p>
        </p:txBody>
      </p:sp>
      <p:sp>
        <p:nvSpPr>
          <p:cNvPr id="308" name="Rectangle"/>
          <p:cNvSpPr/>
          <p:nvPr/>
        </p:nvSpPr>
        <p:spPr>
          <a:xfrm>
            <a:off x="6577263" y="359159"/>
            <a:ext cx="3037842" cy="1084447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309" name="Table"/>
          <p:cNvGraphicFramePr/>
          <p:nvPr/>
        </p:nvGraphicFramePr>
        <p:xfrm>
          <a:off x="7900312" y="1595871"/>
          <a:ext cx="1729448" cy="89035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1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V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34"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6983207" y="1595871"/>
          <a:ext cx="799724" cy="8770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9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Calibri"/>
                        </a:rPr>
                        <a:t>r0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43"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ifferences Between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Differences Between ARM and RISC-V</a:t>
            </a:r>
          </a:p>
        </p:txBody>
      </p: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14" name="Branch instruction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Branch instruction</a:t>
            </a:r>
          </a:p>
          <a:p>
            <a:pPr marL="685800" lvl="1" indent="-228600">
              <a:buFontTx/>
              <a:buChar char="▪"/>
              <a:defRPr sz="2200"/>
            </a:pPr>
            <a:r>
              <a:t>RISC-V </a:t>
            </a:r>
          </a:p>
          <a:p>
            <a:pPr marL="1143000" lvl="2" indent="-228600">
              <a:buFontTx/>
              <a:buChar char="▪"/>
              <a:defRPr sz="1900" b="0"/>
            </a:pPr>
            <a:r>
              <a:t>Branching condition is tested and executed in one instruction</a:t>
            </a:r>
          </a:p>
          <a:p>
            <a:pPr marL="685800" lvl="1" indent="-228600">
              <a:buFontTx/>
              <a:buChar char="▪"/>
              <a:defRPr sz="2200"/>
            </a:pPr>
            <a:r>
              <a:t>ARM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t>Branching condition is embedded in condition(cond) field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t>Branch is executed </a:t>
            </a:r>
            <a:r>
              <a:rPr b="1" u="sng"/>
              <a:t>only if “cond” condition is met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Instruction Set Manual of ARM and RISC-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Instruction Set Manual of ARM and RISC-V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18" name="ARM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ARM</a:t>
            </a:r>
          </a:p>
          <a:p>
            <a:pPr marL="685800" lvl="1" indent="-228600">
              <a:buFontTx/>
              <a:buChar char="▪"/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https://iitd-plos.github.io/col718/ref/arm-instructionset.pdf</a:t>
            </a:r>
          </a:p>
          <a:p>
            <a:pPr marL="685800" lvl="1" indent="-228600">
              <a:buFontTx/>
              <a:buChar char="▪"/>
              <a:defRPr sz="1900" b="0"/>
            </a:pP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>
              <a:buFontTx/>
              <a:buChar char="▪"/>
            </a:pPr>
            <a:r>
              <a:t>RISC-V</a:t>
            </a:r>
          </a:p>
          <a:p>
            <a:pPr marL="685800" lvl="1" indent="-228600">
              <a:buFontTx/>
              <a:buChar char="▪"/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https://riscv.org/wp-content/uploads/2019/06/riscv-spec.pdf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제목 2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8077200" cy="928688"/>
          </a:xfrm>
          <a:prstGeom prst="rect">
            <a:avLst/>
          </a:prstGeom>
        </p:spPr>
        <p:txBody>
          <a:bodyPr/>
          <a:lstStyle/>
          <a:p>
            <a:r>
              <a:t>Announcement</a:t>
            </a:r>
          </a:p>
        </p:txBody>
      </p:sp>
      <p:sp>
        <p:nvSpPr>
          <p:cNvPr id="321" name="직사각형 3"/>
          <p:cNvSpPr/>
          <p:nvPr/>
        </p:nvSpPr>
        <p:spPr>
          <a:xfrm>
            <a:off x="576061" y="5912973"/>
            <a:ext cx="1667924" cy="4838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8F1B1-EA6F-0ED9-453F-FDEF42CA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Survey Result</a:t>
            </a:r>
            <a:endParaRPr lang="ko-KR" altLang="en-US" dirty="0"/>
          </a:p>
        </p:txBody>
      </p:sp>
      <p:pic>
        <p:nvPicPr>
          <p:cNvPr id="1026" name="Picture 2" descr="양식 응답 차트. 질문 제목: Midterm test. 응답 수: 응답 57개.">
            <a:extLst>
              <a:ext uri="{FF2B5EF4-FFF2-40B4-BE49-F238E27FC236}">
                <a16:creationId xmlns:a16="http://schemas.microsoft.com/office/drawing/2014/main" id="{C8402694-3E1C-86FB-69E9-62CE0C70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4" y="1076325"/>
            <a:ext cx="5737712" cy="27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양식 응답 차트. 질문 제목: Final test. 응답 수: 응답 52개.">
            <a:extLst>
              <a:ext uri="{FF2B5EF4-FFF2-40B4-BE49-F238E27FC236}">
                <a16:creationId xmlns:a16="http://schemas.microsoft.com/office/drawing/2014/main" id="{1F7E1AAA-1B0A-6C52-23E8-7C971A44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41" y="3800819"/>
            <a:ext cx="5563518" cy="26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AAD7A3-BBA8-5C54-9FFF-C13DB6568EAB}"/>
              </a:ext>
            </a:extLst>
          </p:cNvPr>
          <p:cNvSpPr/>
          <p:nvPr/>
        </p:nvSpPr>
        <p:spPr>
          <a:xfrm>
            <a:off x="2866122" y="2781350"/>
            <a:ext cx="616944" cy="26440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C60DDC-0627-CE37-637E-D1209264EF60}"/>
              </a:ext>
            </a:extLst>
          </p:cNvPr>
          <p:cNvSpPr/>
          <p:nvPr/>
        </p:nvSpPr>
        <p:spPr>
          <a:xfrm>
            <a:off x="2916921" y="4708167"/>
            <a:ext cx="616944" cy="26440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77504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About Assignment #1</a:t>
            </a:r>
          </a:p>
        </p:txBody>
      </p:sp>
      <p:sp>
        <p:nvSpPr>
          <p:cNvPr id="3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25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Report: 5 points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Analyzing instruction at 000~024 address in the instruction file (</a:t>
            </a:r>
            <a:r>
              <a:rPr dirty="0" err="1"/>
              <a:t>inst_data.mif</a:t>
            </a:r>
            <a:r>
              <a:rPr dirty="0"/>
              <a:t>)</a:t>
            </a:r>
          </a:p>
          <a:p>
            <a:pPr>
              <a:buFontTx/>
              <a:buChar char="▪"/>
            </a:pPr>
            <a:r>
              <a:rPr dirty="0"/>
              <a:t>Report should include the following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lang="en-US" dirty="0"/>
              <a:t>S</a:t>
            </a:r>
            <a:r>
              <a:rPr dirty="0"/>
              <a:t>tudent </a:t>
            </a:r>
            <a:r>
              <a:rPr lang="en-US" dirty="0"/>
              <a:t>number and</a:t>
            </a:r>
            <a:r>
              <a:rPr dirty="0"/>
              <a:t> name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For each instruction,</a:t>
            </a:r>
          </a:p>
          <a:p>
            <a:pPr marL="1143000" lvl="2" indent="-228600">
              <a:spcBef>
                <a:spcPts val="500"/>
              </a:spcBef>
              <a:buFontTx/>
              <a:buChar char="▪"/>
              <a:defRPr sz="1800" b="0"/>
            </a:pPr>
            <a:r>
              <a:rPr dirty="0"/>
              <a:t>Change the instruction from HEX to Binary (Score: 1)</a:t>
            </a:r>
          </a:p>
          <a:p>
            <a:pPr marL="1143000" lvl="2" indent="-228600">
              <a:spcBef>
                <a:spcPts val="500"/>
              </a:spcBef>
              <a:buFontTx/>
              <a:buChar char="▪"/>
              <a:defRPr sz="1800" b="0"/>
            </a:pPr>
            <a:r>
              <a:rPr dirty="0"/>
              <a:t>Translate the binary instructions to assembly codes by referring to the ARM reference manual and explain the meaning of each instruction (Score: 2)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Explain the actual execution flow of the instructions (Score: 1)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Specify where the execution ends (if not, specify the range repeated in detail) (Score: 1)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About Assignment #1</a:t>
            </a:r>
          </a:p>
        </p:txBody>
      </p:sp>
      <p:sp>
        <p:nvSpPr>
          <p:cNvPr id="3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25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Write your answers by editing blue colored part.</a:t>
            </a:r>
          </a:p>
          <a:p>
            <a:pPr>
              <a:buFontTx/>
              <a:buChar char="▪"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FA573-6923-EFB1-758B-28BFEB9D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4" y="1557130"/>
            <a:ext cx="5673652" cy="2748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9C37D9-32FE-9829-54B6-3C34986C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6" y="4469472"/>
            <a:ext cx="5210959" cy="12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21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5FF53-1DA2-3FAD-011C-AFC07A7D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About Execution Flow of Assignment #1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9DDF-65A3-84B0-FD71-9CB23AABAC53}"/>
              </a:ext>
            </a:extLst>
          </p:cNvPr>
          <p:cNvSpPr txBox="1">
            <a:spLocks/>
          </p:cNvSpPr>
          <p:nvPr/>
        </p:nvSpPr>
        <p:spPr>
          <a:xfrm>
            <a:off x="339091" y="1014752"/>
            <a:ext cx="9385480" cy="563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90800" marR="0" indent="-3048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48000" marR="0" indent="-3048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05200" marR="0" indent="-3048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62400" marR="0" indent="-304800" algn="l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1" i="0" u="none" strike="noStrike" cap="none" spc="0" baseline="0">
                <a:solidFill>
                  <a:srgbClr val="2D3F4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buFontTx/>
              <a:buChar char="▪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you cannot know which value is stored in memory,</a:t>
            </a:r>
            <a:r>
              <a:rPr lang="en-US" altLang="ko-KR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may need to assume arbitrary (or temporary) values for the data transfer instructions, such as STR and LDR.</a:t>
            </a:r>
          </a:p>
          <a:p>
            <a:pPr hangingPunct="1">
              <a:buFontTx/>
              <a:buChar char="▪"/>
            </a:pP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hangingPunct="1">
              <a:buFontTx/>
              <a:buChar char="▪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Similarly, as you cannot know the exact value that may be stored in memory and/or registers, you may also need to consider both directions for conditional branch instructions, such as B and BL.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    </a:t>
            </a:r>
          </a:p>
          <a:p>
            <a:pPr marL="457200" lvl="1" indent="0" hangingPunct="1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If the condition is satisfied, it may ~.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           Otherwise, it may ~.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            If branch will be executed, it may ~. 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3165418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Submission</a:t>
            </a:r>
          </a:p>
        </p:txBody>
      </p:sp>
      <p:sp>
        <p:nvSpPr>
          <p:cNvPr id="32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329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Due date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lang="en-US" dirty="0"/>
              <a:t>April 28 </a:t>
            </a:r>
            <a:r>
              <a:rPr dirty="0"/>
              <a:t>(</a:t>
            </a:r>
            <a:r>
              <a:rPr lang="en-US" dirty="0"/>
              <a:t>Fri</a:t>
            </a:r>
            <a:r>
              <a:rPr dirty="0"/>
              <a:t>) 11:59 P.M.</a:t>
            </a:r>
          </a:p>
          <a:p>
            <a:pPr>
              <a:buFontTx/>
              <a:buChar char="▪"/>
            </a:pPr>
            <a:r>
              <a:rPr dirty="0"/>
              <a:t>How to submit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Through KULMS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Report</a:t>
            </a:r>
          </a:p>
          <a:p>
            <a:pPr marL="685800" lvl="1" indent="-228600">
              <a:buFontTx/>
              <a:buChar char="▪"/>
              <a:defRPr sz="2000" b="0"/>
            </a:pPr>
            <a:r>
              <a:rPr dirty="0"/>
              <a:t>Submission format</a:t>
            </a:r>
          </a:p>
          <a:p>
            <a:pPr marL="1143000" lvl="2" indent="-228600">
              <a:buFontTx/>
              <a:buChar char="▪"/>
              <a:defRPr sz="2000" b="0"/>
            </a:pPr>
            <a:r>
              <a:rPr dirty="0"/>
              <a:t>Compress the file as ‘</a:t>
            </a:r>
            <a:r>
              <a:rPr lang="en-US" dirty="0"/>
              <a:t>CA</a:t>
            </a:r>
            <a:r>
              <a:rPr dirty="0"/>
              <a:t>1_</a:t>
            </a:r>
            <a:r>
              <a:rPr lang="en-US" dirty="0"/>
              <a:t>STUDENTNUMBER_NAME.pdf</a:t>
            </a:r>
            <a:r>
              <a:rPr dirty="0"/>
              <a:t>’ </a:t>
            </a:r>
            <a:endParaRPr lang="en-US" dirty="0"/>
          </a:p>
          <a:p>
            <a:pPr marL="1143000" lvl="2" indent="-228600">
              <a:buFontTx/>
              <a:buChar char="▪"/>
              <a:defRPr sz="2000" b="0"/>
            </a:pPr>
            <a:r>
              <a:rPr lang="en-US" dirty="0"/>
              <a:t>(Export to PDF file from .docx)</a:t>
            </a:r>
          </a:p>
          <a:p>
            <a:pPr marL="1143000" lvl="2" indent="-228600">
              <a:buFontTx/>
              <a:buChar char="▪"/>
              <a:defRPr sz="2000" b="0"/>
            </a:pPr>
            <a:endParaRPr dirty="0"/>
          </a:p>
        </p:txBody>
      </p:sp>
      <p:pic>
        <p:nvPicPr>
          <p:cNvPr id="1026" name="Picture 2" descr="Save As or convert a publication to .pdf or .xps using Publisher -  Microsoft Support">
            <a:extLst>
              <a:ext uri="{FF2B5EF4-FFF2-40B4-BE49-F238E27FC236}">
                <a16:creationId xmlns:a16="http://schemas.microsoft.com/office/drawing/2014/main" id="{38898DCA-917C-4CA2-D77C-F20E2B7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11" y="4353588"/>
            <a:ext cx="3108678" cy="236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Q&amp;A</a:t>
            </a:r>
          </a:p>
        </p:txBody>
      </p:sp>
      <p:sp>
        <p:nvSpPr>
          <p:cNvPr id="3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34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If you have any questions about Assignment #1,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dirty="0"/>
              <a:t>mail </a:t>
            </a:r>
            <a:r>
              <a:rPr lang="en-US" altLang="ko-KR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gyudong_kim@korea.ac.kr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To understand hardware instructions and assembly language</a:t>
            </a:r>
          </a:p>
          <a:p>
            <a:pPr marL="0" indent="0">
              <a:buSzTx/>
              <a:buFontTx/>
              <a:buNone/>
            </a:pPr>
            <a:endParaRPr/>
          </a:p>
          <a:p>
            <a:pPr>
              <a:buFontTx/>
              <a:buChar char="▪"/>
            </a:pPr>
            <a:r>
              <a:t>To understand ARM instructions through the ARM reference manual</a:t>
            </a:r>
          </a:p>
          <a:p>
            <a:pPr marL="0" indent="0">
              <a:buSzTx/>
              <a:buFontTx/>
              <a:buNone/>
            </a:pPr>
            <a:endParaRPr/>
          </a:p>
          <a:p>
            <a:pPr>
              <a:buFontTx/>
              <a:buChar char="▪"/>
            </a:pPr>
            <a:r>
              <a:t>To understand how instructions are executed at the system and hardware level</a:t>
            </a:r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dirty="0"/>
              <a:t>Purpose of Assignment #1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060322" y="1848663"/>
            <a:ext cx="8518526" cy="1059034"/>
          </a:xfrm>
          <a:prstGeom prst="rect">
            <a:avLst/>
          </a:prstGeom>
          <a:ln w="25400">
            <a:solidFill>
              <a:srgbClr val="0563C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ARM instruction analysis report</a:t>
            </a:r>
          </a:p>
          <a:p>
            <a:pPr marL="685800" lvl="1" indent="-228600">
              <a:buFontTx/>
              <a:buChar char="▪"/>
              <a:defRPr sz="2000"/>
            </a:pPr>
            <a:r>
              <a:rPr dirty="0"/>
              <a:t>Analyze instruction of address 000~024 in instruction file(</a:t>
            </a:r>
            <a:r>
              <a:rPr dirty="0" err="1"/>
              <a:t>inst_data.mif</a:t>
            </a:r>
            <a:r>
              <a:rPr dirty="0"/>
              <a:t>)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rPr dirty="0"/>
              <a:t>Change hex instructions to binary format and translate the binary instructions to assembly codes by referring to the ARM reference manual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rPr dirty="0"/>
              <a:t>Explain the meaning of each instruction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rPr dirty="0"/>
              <a:t>Explain the actual execution flow of the instructions</a:t>
            </a:r>
          </a:p>
          <a:p>
            <a:pPr marL="1042068" lvl="2" indent="-267368">
              <a:buFontTx/>
              <a:buAutoNum type="arabicPeriod"/>
              <a:defRPr sz="2000" b="0"/>
            </a:pPr>
            <a:r>
              <a:rPr dirty="0"/>
              <a:t>Explain where the execution ends (if it doesn’t end, explain the range of repetition in detail) </a:t>
            </a:r>
          </a:p>
        </p:txBody>
      </p:sp>
      <p:sp>
        <p:nvSpPr>
          <p:cNvPr id="85" name="Rectangle"/>
          <p:cNvSpPr/>
          <p:nvPr/>
        </p:nvSpPr>
        <p:spPr>
          <a:xfrm>
            <a:off x="1060322" y="2956513"/>
            <a:ext cx="8518526" cy="1059033"/>
          </a:xfrm>
          <a:prstGeom prst="rect">
            <a:avLst/>
          </a:prstGeom>
          <a:ln w="254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About report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8" name="Rectangle"/>
          <p:cNvSpPr/>
          <p:nvPr/>
        </p:nvSpPr>
        <p:spPr>
          <a:xfrm>
            <a:off x="3349995" y="4291000"/>
            <a:ext cx="1628897" cy="1943643"/>
          </a:xfrm>
          <a:prstGeom prst="rect">
            <a:avLst/>
          </a:prstGeom>
          <a:ln w="25400">
            <a:solidFill>
              <a:srgbClr val="0563C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Instruction of addr. 000…"/>
          <p:cNvSpPr txBox="1"/>
          <p:nvPr/>
        </p:nvSpPr>
        <p:spPr>
          <a:xfrm>
            <a:off x="3430728" y="4325566"/>
            <a:ext cx="1467432" cy="72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Instruction of addr. </a:t>
            </a:r>
            <a:r>
              <a:rPr b="1"/>
              <a:t>000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Binary format result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Which instruction it is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Meaning</a:t>
            </a:r>
          </a:p>
        </p:txBody>
      </p:sp>
      <p:sp>
        <p:nvSpPr>
          <p:cNvPr id="90" name="Instruction of addr. 024…"/>
          <p:cNvSpPr txBox="1"/>
          <p:nvPr/>
        </p:nvSpPr>
        <p:spPr>
          <a:xfrm>
            <a:off x="3430728" y="5474605"/>
            <a:ext cx="1467432" cy="72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Instruction of addr. </a:t>
            </a:r>
            <a:r>
              <a:rPr b="1"/>
              <a:t>024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Binary format result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Which instruction it is</a:t>
            </a:r>
          </a:p>
          <a:p>
            <a:pPr marL="240631" indent="-240631">
              <a:buSzPct val="100000"/>
              <a:buAutoNum type="arabicPeriod"/>
              <a:defRPr sz="1000"/>
            </a:pPr>
            <a:r>
              <a:t>Meaning</a:t>
            </a:r>
          </a:p>
        </p:txBody>
      </p:sp>
      <p:sp>
        <p:nvSpPr>
          <p:cNvPr id="91" name=". . ."/>
          <p:cNvSpPr txBox="1"/>
          <p:nvPr/>
        </p:nvSpPr>
        <p:spPr>
          <a:xfrm rot="5312302">
            <a:off x="4037339" y="5092651"/>
            <a:ext cx="377707" cy="336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. . .</a:t>
            </a:r>
          </a:p>
        </p:txBody>
      </p:sp>
      <p:sp>
        <p:nvSpPr>
          <p:cNvPr id="92" name="Rectangle"/>
          <p:cNvSpPr/>
          <p:nvPr/>
        </p:nvSpPr>
        <p:spPr>
          <a:xfrm>
            <a:off x="5189364" y="4291000"/>
            <a:ext cx="1628898" cy="1943643"/>
          </a:xfrm>
          <a:prstGeom prst="rect">
            <a:avLst/>
          </a:prstGeom>
          <a:ln w="254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3" name="Actual Execution Sequence"/>
          <p:cNvSpPr txBox="1"/>
          <p:nvPr/>
        </p:nvSpPr>
        <p:spPr>
          <a:xfrm>
            <a:off x="5270540" y="4343789"/>
            <a:ext cx="1507200" cy="898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1000"/>
            </a:lvl1pPr>
          </a:lstStyle>
          <a:p>
            <a:r>
              <a:t>Actual Execution Sequence</a:t>
            </a:r>
          </a:p>
        </p:txBody>
      </p:sp>
      <p:sp>
        <p:nvSpPr>
          <p:cNvPr id="94" name="Group"/>
          <p:cNvSpPr txBox="1"/>
          <p:nvPr/>
        </p:nvSpPr>
        <p:spPr>
          <a:xfrm>
            <a:off x="5286845" y="5163244"/>
            <a:ext cx="1459655" cy="389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1000"/>
            </a:pPr>
            <a:r>
              <a:t>Where the execution ends</a:t>
            </a:r>
          </a:p>
          <a:p>
            <a:pPr>
              <a:defRPr sz="1000"/>
            </a:pPr>
            <a:r>
              <a:t>(Or repetition range)</a:t>
            </a:r>
          </a:p>
        </p:txBody>
      </p:sp>
      <p:sp>
        <p:nvSpPr>
          <p:cNvPr id="95" name="For the whole execution"/>
          <p:cNvSpPr txBox="1"/>
          <p:nvPr/>
        </p:nvSpPr>
        <p:spPr>
          <a:xfrm>
            <a:off x="5266885" y="6280219"/>
            <a:ext cx="1473856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797979"/>
                </a:solidFill>
              </a:defRPr>
            </a:lvl1pPr>
          </a:lstStyle>
          <a:p>
            <a:r>
              <a:t>For the whole execution</a:t>
            </a:r>
          </a:p>
        </p:txBody>
      </p:sp>
      <p:sp>
        <p:nvSpPr>
          <p:cNvPr id="96" name="For each instruction"/>
          <p:cNvSpPr txBox="1"/>
          <p:nvPr/>
        </p:nvSpPr>
        <p:spPr>
          <a:xfrm>
            <a:off x="3547809" y="6280219"/>
            <a:ext cx="1233269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797979"/>
                </a:solidFill>
              </a:defRPr>
            </a:lvl1pPr>
          </a:lstStyle>
          <a:p>
            <a:r>
              <a:t>For each instruction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inst_data.mif</a:t>
            </a:r>
          </a:p>
        </p:txBody>
      </p:sp>
      <p:sp>
        <p:nvSpPr>
          <p:cNvPr id="9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00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21979"/>
            <a:ext cx="2676525" cy="5314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직사각형 17"/>
          <p:cNvSpPr/>
          <p:nvPr/>
        </p:nvSpPr>
        <p:spPr>
          <a:xfrm>
            <a:off x="4343400" y="1098329"/>
            <a:ext cx="762000" cy="173421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02" name="TextBox 19"/>
          <p:cNvSpPr txBox="1"/>
          <p:nvPr/>
        </p:nvSpPr>
        <p:spPr>
          <a:xfrm>
            <a:off x="2293620" y="1459127"/>
            <a:ext cx="15087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D3F4E"/>
                </a:solidFill>
              </a:defRPr>
            </a:pPr>
            <a:r>
              <a:rPr dirty="0"/>
              <a:t>address</a:t>
            </a:r>
          </a:p>
          <a:p>
            <a:pPr algn="ctr">
              <a:defRPr b="1">
                <a:solidFill>
                  <a:srgbClr val="2D3F4E"/>
                </a:solidFill>
              </a:defRPr>
            </a:pPr>
            <a:r>
              <a:rPr dirty="0"/>
              <a:t>(HEX)</a:t>
            </a:r>
          </a:p>
        </p:txBody>
      </p:sp>
      <p:sp>
        <p:nvSpPr>
          <p:cNvPr id="103" name="TextBox 20"/>
          <p:cNvSpPr txBox="1"/>
          <p:nvPr/>
        </p:nvSpPr>
        <p:spPr>
          <a:xfrm>
            <a:off x="6652807" y="2014815"/>
            <a:ext cx="15087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D3F4E"/>
                </a:solidFill>
              </a:defRPr>
            </a:pPr>
            <a:r>
              <a:t>instruction</a:t>
            </a:r>
          </a:p>
          <a:p>
            <a:pPr algn="ctr">
              <a:defRPr b="1">
                <a:solidFill>
                  <a:srgbClr val="2D3F4E"/>
                </a:solidFill>
              </a:defRPr>
            </a:pPr>
            <a:r>
              <a:t>(HEX)</a:t>
            </a:r>
          </a:p>
        </p:txBody>
      </p:sp>
      <p:grpSp>
        <p:nvGrpSpPr>
          <p:cNvPr id="106" name="직사각형 21"/>
          <p:cNvGrpSpPr/>
          <p:nvPr/>
        </p:nvGrpSpPr>
        <p:grpSpPr>
          <a:xfrm>
            <a:off x="6281735" y="1459127"/>
            <a:ext cx="2250906" cy="411797"/>
            <a:chOff x="0" y="0"/>
            <a:chExt cx="2250905" cy="411795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2250906" cy="411796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5" name="EA000006"/>
            <p:cNvSpPr/>
            <p:nvPr/>
          </p:nvSpPr>
          <p:spPr>
            <a:xfrm>
              <a:off x="58419" y="231298"/>
              <a:ext cx="21340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2D3F4E"/>
                  </a:solidFill>
                </a:defRPr>
              </a:lvl1pPr>
            </a:lstStyle>
            <a:p>
              <a:r>
                <a:t>EA000006</a:t>
              </a:r>
            </a:p>
          </p:txBody>
        </p:sp>
      </p:grpSp>
      <p:sp>
        <p:nvSpPr>
          <p:cNvPr id="110" name="직선 연결선 22"/>
          <p:cNvSpPr/>
          <p:nvPr/>
        </p:nvSpPr>
        <p:spPr>
          <a:xfrm>
            <a:off x="5118100" y="1256632"/>
            <a:ext cx="1150936" cy="20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8" name="Square"/>
          <p:cNvSpPr/>
          <p:nvPr/>
        </p:nvSpPr>
        <p:spPr>
          <a:xfrm>
            <a:off x="138114" y="103002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Rectangle"/>
          <p:cNvSpPr/>
          <p:nvPr/>
        </p:nvSpPr>
        <p:spPr>
          <a:xfrm>
            <a:off x="3643936" y="1054397"/>
            <a:ext cx="396262" cy="5426350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arm_architecture_reference_manual.pdf</a:t>
            </a:r>
          </a:p>
        </p:txBody>
      </p:sp>
      <p:sp>
        <p:nvSpPr>
          <p:cNvPr id="11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14" name="그림 15" descr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96" y="2631808"/>
            <a:ext cx="3498108" cy="1882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 Shot 2022-03-31 at 7.23.01 PM.png" descr="Screen Shot 2022-03-31 at 7.23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6" y="893423"/>
            <a:ext cx="5896221" cy="58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1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119" name="그림 10" descr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1" y="5378718"/>
            <a:ext cx="6953946" cy="110678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텍스트 개체 틀 2"/>
          <p:cNvSpPr txBox="1"/>
          <p:nvPr/>
        </p:nvSpPr>
        <p:spPr>
          <a:xfrm>
            <a:off x="344504" y="1001263"/>
            <a:ext cx="8821530" cy="382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03200" indent="-2032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rPr dirty="0"/>
              <a:t>EA000006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Change instructions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1110 </a:t>
            </a:r>
            <a:r>
              <a:rPr b="1" u="sng" dirty="0"/>
              <a:t>101</a:t>
            </a:r>
            <a:r>
              <a:rPr dirty="0"/>
              <a:t>0 </a:t>
            </a:r>
            <a:r>
              <a:rPr dirty="0">
                <a:solidFill>
                  <a:srgbClr val="0070C0"/>
                </a:solidFill>
              </a:rPr>
              <a:t>0000 0000 0000 0000 0000 0110</a:t>
            </a:r>
            <a:r>
              <a:rPr baseline="-25000" dirty="0"/>
              <a:t> (2)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b="1" dirty="0"/>
              <a:t>B #</a:t>
            </a:r>
            <a:r>
              <a:rPr lang="en-US" b="1" dirty="0">
                <a:solidFill>
                  <a:schemeClr val="tx1"/>
                </a:solidFill>
              </a:rPr>
              <a:t>008</a:t>
            </a:r>
            <a:r>
              <a:rPr dirty="0"/>
              <a:t>;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lang="en-US" dirty="0"/>
              <a:t>Move to the address </a:t>
            </a:r>
            <a:r>
              <a:rPr lang="en-US" u="sng" dirty="0"/>
              <a:t>current address</a:t>
            </a:r>
            <a:r>
              <a:rPr lang="en-US" dirty="0"/>
              <a:t>*4</a:t>
            </a:r>
            <a:r>
              <a:rPr lang="en-US" u="sng" dirty="0"/>
              <a:t>+8</a:t>
            </a:r>
            <a:r>
              <a:rPr lang="en-US" dirty="0"/>
              <a:t>+</a:t>
            </a:r>
            <a:r>
              <a:rPr lang="en-US" b="1" dirty="0">
                <a:solidFill>
                  <a:srgbClr val="0563C1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x4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(In the case of RISC-V, add 4 to target</a:t>
            </a:r>
            <a:r>
              <a:rPr lang="en-US" altLang="ko-KR" dirty="0">
                <a:solidFill>
                  <a:schemeClr val="tx2"/>
                </a:solidFill>
              </a:rPr>
              <a:t> address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US" sz="1600" dirty="0">
              <a:solidFill>
                <a:schemeClr val="tx2"/>
              </a:solidFill>
            </a:endParaRPr>
          </a:p>
          <a:p>
            <a:pPr marL="1600200" lvl="1" indent="-2286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D3F4E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Because the address unit is 4 Byte (= 1 Word)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lang="en-US" dirty="0"/>
              <a:t>Therefore, move to the address (0 + 8 + 24) / 4 = 008</a:t>
            </a:r>
          </a:p>
          <a:p>
            <a:pPr marL="1657350" lvl="3" indent="-285750">
              <a:lnSpc>
                <a:spcPct val="9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v"/>
              <a:defRPr>
                <a:solidFill>
                  <a:srgbClr val="2D3F4E"/>
                </a:solidFill>
              </a:defRPr>
            </a:pPr>
            <a:r>
              <a:rPr lang="en-US" dirty="0"/>
              <a:t>Next instruction will be E59F2EC8 at the address 008</a:t>
            </a:r>
          </a:p>
        </p:txBody>
      </p:sp>
      <p:pic>
        <p:nvPicPr>
          <p:cNvPr id="121" name="Screen Shot 2022-03-31 at 7.38.08 PM.png" descr="Screen Shot 2022-03-31 at 7.38.0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20" y="2648032"/>
            <a:ext cx="3096994" cy="6704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30121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25" name="텍스트 개체 틀 2"/>
          <p:cNvSpPr txBox="1"/>
          <p:nvPr/>
        </p:nvSpPr>
        <p:spPr>
          <a:xfrm>
            <a:off x="344504" y="1001263"/>
            <a:ext cx="9216992" cy="514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03200" indent="-2032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rPr dirty="0"/>
              <a:t>EAFFFFFE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Change instructions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1110 </a:t>
            </a:r>
            <a:r>
              <a:rPr b="1" u="sng" dirty="0"/>
              <a:t>101</a:t>
            </a:r>
            <a:r>
              <a:rPr dirty="0"/>
              <a:t>0 </a:t>
            </a:r>
            <a:r>
              <a:rPr dirty="0">
                <a:solidFill>
                  <a:srgbClr val="0070C0"/>
                </a:solidFill>
              </a:rPr>
              <a:t>1111 1111 1111 1111 1111 1110</a:t>
            </a:r>
            <a:r>
              <a:rPr baseline="-25000" dirty="0">
                <a:solidFill>
                  <a:srgbClr val="0070C0"/>
                </a:solidFill>
              </a:rPr>
              <a:t> </a:t>
            </a:r>
            <a:r>
              <a:rPr baseline="-25000" dirty="0"/>
              <a:t>(2)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>
                <a:solidFill>
                  <a:schemeClr val="tx1"/>
                </a:solidFill>
              </a:rPr>
              <a:t>B</a:t>
            </a:r>
            <a:r>
              <a:rPr b="1" dirty="0">
                <a:solidFill>
                  <a:schemeClr val="tx1"/>
                </a:solidFill>
              </a:rPr>
              <a:t> #</a:t>
            </a:r>
            <a:r>
              <a:rPr lang="en-US" b="1" dirty="0">
                <a:solidFill>
                  <a:schemeClr val="tx1"/>
                </a:solidFill>
              </a:rPr>
              <a:t>001</a:t>
            </a:r>
            <a:r>
              <a:rPr dirty="0"/>
              <a:t>;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Describe what instruction means</a:t>
            </a:r>
          </a:p>
          <a:p>
            <a:pPr marL="1256631" lvl="2" indent="-240631">
              <a:lnSpc>
                <a:spcPct val="90000"/>
              </a:lnSpc>
              <a:spcBef>
                <a:spcPts val="400"/>
              </a:spcBef>
              <a:buSzPct val="100000"/>
              <a:buAutoNum type="arabicPeriod"/>
              <a:defRPr>
                <a:solidFill>
                  <a:srgbClr val="2D3F4E"/>
                </a:solidFill>
              </a:defRPr>
            </a:pPr>
            <a:r>
              <a:rPr b="1" dirty="0">
                <a:solidFill>
                  <a:srgbClr val="0563C1"/>
                </a:solidFill>
              </a:rPr>
              <a:t>Sign-extending</a:t>
            </a:r>
            <a:r>
              <a:rPr dirty="0"/>
              <a:t> the </a:t>
            </a:r>
            <a:r>
              <a:rPr b="1" dirty="0"/>
              <a:t>24-bit</a:t>
            </a:r>
            <a:r>
              <a:rPr dirty="0"/>
              <a:t> signed(two’s complement) immediate to </a:t>
            </a:r>
            <a:r>
              <a:rPr b="1" dirty="0"/>
              <a:t>30 bits</a:t>
            </a:r>
          </a:p>
          <a:p>
            <a:pPr marL="1437773" lvl="3" indent="-180473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1600">
                <a:solidFill>
                  <a:srgbClr val="2D3F4E"/>
                </a:solidFill>
              </a:defRPr>
            </a:pPr>
            <a:r>
              <a:rPr dirty="0"/>
              <a:t>1111 1111 1111 1111 1111 1110 —&gt; </a:t>
            </a:r>
            <a:r>
              <a:rPr b="1" u="sng" dirty="0">
                <a:solidFill>
                  <a:srgbClr val="0563C1"/>
                </a:solidFill>
              </a:rPr>
              <a:t>11 1111</a:t>
            </a:r>
            <a:r>
              <a:rPr dirty="0"/>
              <a:t> 1111 1111 1111 1111 1111 1110</a:t>
            </a:r>
          </a:p>
          <a:p>
            <a:pPr marL="1256631" lvl="2" indent="-240631">
              <a:lnSpc>
                <a:spcPct val="90000"/>
              </a:lnSpc>
              <a:spcBef>
                <a:spcPts val="400"/>
              </a:spcBef>
              <a:buSzPct val="100000"/>
              <a:buAutoNum type="arabicPeriod"/>
              <a:defRPr>
                <a:solidFill>
                  <a:srgbClr val="2D3F4E"/>
                </a:solidFill>
              </a:defRPr>
            </a:pPr>
            <a:r>
              <a:rPr b="1" dirty="0">
                <a:solidFill>
                  <a:srgbClr val="0563C1"/>
                </a:solidFill>
              </a:rPr>
              <a:t>Shifting</a:t>
            </a:r>
            <a:r>
              <a:rPr dirty="0"/>
              <a:t> the result </a:t>
            </a:r>
            <a:r>
              <a:rPr b="1" dirty="0">
                <a:solidFill>
                  <a:srgbClr val="0563C1"/>
                </a:solidFill>
              </a:rPr>
              <a:t>left two</a:t>
            </a:r>
            <a:r>
              <a:rPr dirty="0"/>
              <a:t> bits to form a </a:t>
            </a:r>
            <a:r>
              <a:rPr b="1" dirty="0"/>
              <a:t>32-</a:t>
            </a:r>
            <a:r>
              <a:rPr sz="1700" b="1" dirty="0"/>
              <a:t>bit</a:t>
            </a:r>
            <a:r>
              <a:rPr dirty="0"/>
              <a:t> value</a:t>
            </a:r>
          </a:p>
          <a:p>
            <a:pPr marL="1437773" lvl="3" indent="-180473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1600">
                <a:solidFill>
                  <a:srgbClr val="2D3F4E"/>
                </a:solidFill>
              </a:defRPr>
            </a:pPr>
            <a:r>
              <a:rPr dirty="0"/>
              <a:t>1111 1111 1111 1111 1111 1111 1111 10</a:t>
            </a:r>
            <a:r>
              <a:rPr b="1" u="sng" dirty="0">
                <a:solidFill>
                  <a:srgbClr val="0563C1"/>
                </a:solidFill>
              </a:rPr>
              <a:t>00</a:t>
            </a:r>
            <a:r>
              <a:rPr dirty="0"/>
              <a:t> = -2</a:t>
            </a:r>
            <a:r>
              <a:rPr baseline="-5999" dirty="0"/>
              <a:t>10</a:t>
            </a:r>
            <a:r>
              <a:rPr dirty="0"/>
              <a:t> * 4 =</a:t>
            </a:r>
            <a:r>
              <a:rPr dirty="0">
                <a:solidFill>
                  <a:srgbClr val="FF5B5B"/>
                </a:solidFill>
              </a:rPr>
              <a:t> </a:t>
            </a:r>
            <a:r>
              <a:rPr b="1" dirty="0">
                <a:solidFill>
                  <a:srgbClr val="FF5B5B"/>
                </a:solidFill>
              </a:rPr>
              <a:t>-8</a:t>
            </a:r>
            <a:r>
              <a:rPr baseline="-5999" dirty="0"/>
              <a:t>10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Adding this to the </a:t>
            </a:r>
            <a:r>
              <a:rPr lang="en-US" b="1" dirty="0">
                <a:solidFill>
                  <a:srgbClr val="FF9300"/>
                </a:solidFill>
              </a:rPr>
              <a:t>PC</a:t>
            </a:r>
            <a:r>
              <a:rPr dirty="0"/>
              <a:t>, which contains the address of the branch instruction</a:t>
            </a:r>
            <a:r>
              <a:rPr lang="en-US" dirty="0"/>
              <a:t>(current address)</a:t>
            </a:r>
            <a:r>
              <a:rPr dirty="0"/>
              <a:t> plus 8 bytes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 sz="1600">
                <a:solidFill>
                  <a:srgbClr val="2D3F4E"/>
                </a:solidFill>
              </a:defRPr>
            </a:pPr>
            <a:r>
              <a:rPr dirty="0"/>
              <a:t>Make ‘4’ by adding the current instruction address ‘</a:t>
            </a:r>
            <a:r>
              <a:rPr b="1" dirty="0">
                <a:solidFill>
                  <a:schemeClr val="accent4"/>
                </a:solidFill>
              </a:rPr>
              <a:t>(1*4)+8</a:t>
            </a:r>
            <a:r>
              <a:rPr dirty="0"/>
              <a:t>’ and ‘</a:t>
            </a:r>
            <a:r>
              <a:rPr b="1" dirty="0">
                <a:solidFill>
                  <a:srgbClr val="FF5B5B"/>
                </a:solidFill>
              </a:rPr>
              <a:t>-8</a:t>
            </a:r>
            <a:r>
              <a:rPr dirty="0"/>
              <a:t>’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 sz="1600">
                <a:solidFill>
                  <a:srgbClr val="2D3F4E"/>
                </a:solidFill>
              </a:defRPr>
            </a:pPr>
            <a:r>
              <a:rPr dirty="0"/>
              <a:t>Divide </a:t>
            </a:r>
            <a:r>
              <a:rPr lang="en-US" dirty="0"/>
              <a:t>'</a:t>
            </a:r>
            <a:r>
              <a:rPr dirty="0"/>
              <a:t>4</a:t>
            </a:r>
            <a:r>
              <a:rPr lang="en-US" dirty="0"/>
              <a:t>'</a:t>
            </a:r>
            <a:r>
              <a:rPr dirty="0"/>
              <a:t> into 4 so that it branches at first among the word-unit instructions</a:t>
            </a:r>
            <a:r>
              <a:rPr lang="en-US" dirty="0"/>
              <a:t> : 4/4 = 1</a:t>
            </a:r>
            <a:endParaRPr dirty="0"/>
          </a:p>
          <a:p>
            <a:pPr marL="1657350" lvl="3" indent="-285750">
              <a:lnSpc>
                <a:spcPct val="9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v"/>
              <a:defRPr sz="1600">
                <a:solidFill>
                  <a:srgbClr val="2D3F4E"/>
                </a:solidFill>
              </a:defRPr>
            </a:pPr>
            <a:r>
              <a:rPr dirty="0"/>
              <a:t>Because it branches to the same instruction, the same instruction repeats indefinitely</a:t>
            </a:r>
          </a:p>
        </p:txBody>
      </p:sp>
      <p:sp>
        <p:nvSpPr>
          <p:cNvPr id="126" name="Step 1: Switching 0 to 1, 1 to 0…"/>
          <p:cNvSpPr txBox="1"/>
          <p:nvPr/>
        </p:nvSpPr>
        <p:spPr>
          <a:xfrm>
            <a:off x="7163846" y="2443088"/>
            <a:ext cx="2063712" cy="1274555"/>
          </a:xfrm>
          <a:prstGeom prst="rect">
            <a:avLst/>
          </a:prstGeom>
          <a:solidFill>
            <a:srgbClr val="2D3F4E">
              <a:alpha val="950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>
                <a:solidFill>
                  <a:srgbClr val="2D3F4E"/>
                </a:solidFill>
              </a:defRPr>
            </a:pPr>
            <a:r>
              <a:t>Step 1: Switching 0 to 1, 1 to 0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0000 0000 0000 0000 0000 0010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1111 1111 1111 1111 1111 1101</a:t>
            </a:r>
          </a:p>
          <a:p>
            <a:pPr>
              <a:lnSpc>
                <a:spcPct val="20000"/>
              </a:lnSpc>
              <a:defRPr sz="1000">
                <a:solidFill>
                  <a:srgbClr val="2D3F4E"/>
                </a:solidFill>
              </a:defRPr>
            </a:pPr>
            <a:endParaRPr/>
          </a:p>
          <a:p>
            <a:pPr>
              <a:defRPr sz="1000" b="1">
                <a:solidFill>
                  <a:srgbClr val="2D3F4E"/>
                </a:solidFill>
              </a:defRPr>
            </a:pPr>
            <a:r>
              <a:t>Step 2: Add 1 to the result of 1st Step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1111 1111 1111 1111 1111 1101</a:t>
            </a:r>
          </a:p>
          <a:p>
            <a:pPr marL="180473" indent="-180473">
              <a:buSzPct val="100000"/>
              <a:buChar char="+"/>
              <a:defRPr sz="1000">
                <a:solidFill>
                  <a:srgbClr val="2D3F4E"/>
                </a:solidFill>
              </a:defRPr>
            </a:pPr>
            <a:r>
              <a:t>                                                  1</a:t>
            </a:r>
          </a:p>
          <a:p>
            <a:pPr>
              <a:defRPr sz="1000">
                <a:solidFill>
                  <a:srgbClr val="2D3F4E"/>
                </a:solidFill>
              </a:defRPr>
            </a:pPr>
            <a:r>
              <a:t>1111 1111 1111 1111 1111 1110</a:t>
            </a:r>
          </a:p>
        </p:txBody>
      </p:sp>
      <p:sp>
        <p:nvSpPr>
          <p:cNvPr id="127" name="Line"/>
          <p:cNvSpPr/>
          <p:nvPr/>
        </p:nvSpPr>
        <p:spPr>
          <a:xfrm>
            <a:off x="5521381" y="2964346"/>
            <a:ext cx="1625773" cy="95422"/>
          </a:xfrm>
          <a:prstGeom prst="line">
            <a:avLst/>
          </a:prstGeom>
          <a:ln w="12700">
            <a:solidFill>
              <a:srgbClr val="2D3F4E">
                <a:alpha val="20524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cf. -2 = 1111 1111 1111 1111 1111 1110…"/>
          <p:cNvSpPr txBox="1"/>
          <p:nvPr/>
        </p:nvSpPr>
        <p:spPr>
          <a:xfrm>
            <a:off x="2205543" y="2775877"/>
            <a:ext cx="4069363" cy="49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sz="1300">
                <a:solidFill>
                  <a:srgbClr val="2D3F4E"/>
                </a:solidFill>
              </a:defRPr>
            </a:pPr>
            <a:r>
              <a:rPr dirty="0"/>
              <a:t>cf. -2 = 1111 1111 1111 1111 1111 1110 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1300">
                <a:solidFill>
                  <a:srgbClr val="2D3F4E"/>
                </a:solidFill>
              </a:defRPr>
            </a:pPr>
            <a:r>
              <a:rPr dirty="0"/>
              <a:t>          = 2’s complement of 0000 0000 0000 0000 0000 0010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5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13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2" name="텍스트 개체 틀 2"/>
          <p:cNvSpPr txBox="1"/>
          <p:nvPr/>
        </p:nvSpPr>
        <p:spPr>
          <a:xfrm>
            <a:off x="338488" y="1003604"/>
            <a:ext cx="8404861" cy="4025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Char char="▪"/>
              <a:defRPr sz="2400" b="1">
                <a:solidFill>
                  <a:srgbClr val="2D3F4E"/>
                </a:solidFill>
              </a:defRPr>
            </a:pPr>
            <a:r>
              <a:rPr dirty="0"/>
              <a:t>E59FDE78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Change instruction to binary format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1110 </a:t>
            </a:r>
            <a:r>
              <a:rPr b="1" u="sng" dirty="0"/>
              <a:t>010</a:t>
            </a:r>
            <a:r>
              <a:rPr dirty="0"/>
              <a:t>1 1001 </a:t>
            </a:r>
            <a:r>
              <a:rPr b="1" dirty="0">
                <a:solidFill>
                  <a:srgbClr val="FF9300"/>
                </a:solidFill>
              </a:rPr>
              <a:t>1111</a:t>
            </a:r>
            <a:r>
              <a:rPr dirty="0"/>
              <a:t> </a:t>
            </a:r>
            <a:r>
              <a:rPr b="1" dirty="0">
                <a:solidFill>
                  <a:schemeClr val="accent6"/>
                </a:solidFill>
              </a:rPr>
              <a:t>1101</a:t>
            </a:r>
            <a:r>
              <a:rPr b="1" dirty="0"/>
              <a:t> </a:t>
            </a:r>
            <a:r>
              <a:rPr b="1" dirty="0">
                <a:solidFill>
                  <a:srgbClr val="0070C0"/>
                </a:solidFill>
              </a:rPr>
              <a:t>1110 0111 1000</a:t>
            </a:r>
            <a:r>
              <a:rPr baseline="-25000" dirty="0">
                <a:solidFill>
                  <a:srgbClr val="0070C0"/>
                </a:solidFill>
              </a:rPr>
              <a:t> </a:t>
            </a:r>
            <a:r>
              <a:rPr baseline="-25000" dirty="0"/>
              <a:t>(2)</a:t>
            </a:r>
            <a:endParaRPr sz="1600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Translate the binary instructions to assembly codes by referring to the reference file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LDR</a:t>
            </a:r>
            <a:r>
              <a:rPr dirty="0">
                <a:solidFill>
                  <a:srgbClr val="009193"/>
                </a:solidFill>
              </a:rPr>
              <a:t> </a:t>
            </a:r>
            <a:r>
              <a:rPr b="1" dirty="0">
                <a:solidFill>
                  <a:schemeClr val="accent6"/>
                </a:solidFill>
              </a:rPr>
              <a:t>$13</a:t>
            </a:r>
            <a:r>
              <a:rPr dirty="0"/>
              <a:t>, [</a:t>
            </a:r>
            <a:r>
              <a:rPr b="1" dirty="0">
                <a:solidFill>
                  <a:srgbClr val="FF9300"/>
                </a:solidFill>
              </a:rPr>
              <a:t>$15</a:t>
            </a:r>
            <a:r>
              <a:rPr dirty="0"/>
              <a:t>, </a:t>
            </a:r>
            <a:r>
              <a:rPr b="1" dirty="0">
                <a:solidFill>
                  <a:srgbClr val="0070C0"/>
                </a:solidFill>
              </a:rPr>
              <a:t>#0xE78</a:t>
            </a:r>
            <a:r>
              <a:rPr dirty="0"/>
              <a:t>];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Mark it as # because I bit, the 25th bit, is 0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00" b="1">
                <a:solidFill>
                  <a:srgbClr val="2D3F4E"/>
                </a:solidFill>
              </a:defRPr>
            </a:pPr>
            <a:r>
              <a:rPr dirty="0"/>
              <a:t>Describe what instruction means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Calculate the address of memory by adding the value stored in the </a:t>
            </a:r>
            <a:r>
              <a:rPr b="1" dirty="0">
                <a:solidFill>
                  <a:srgbClr val="FF9300"/>
                </a:solidFill>
              </a:rPr>
              <a:t>15th register</a:t>
            </a:r>
            <a:r>
              <a:rPr dirty="0"/>
              <a:t> with </a:t>
            </a:r>
            <a:r>
              <a:rPr b="1" dirty="0">
                <a:solidFill>
                  <a:srgbClr val="0070C0"/>
                </a:solidFill>
              </a:rPr>
              <a:t>#0xE78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Access to the calculated memory address and load the data into </a:t>
            </a:r>
            <a:r>
              <a:rPr b="1" dirty="0">
                <a:solidFill>
                  <a:schemeClr val="accent6"/>
                </a:solidFill>
              </a:rPr>
              <a:t>the 13th register</a:t>
            </a:r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2D3F4E"/>
                </a:solidFill>
              </a:defRPr>
            </a:pPr>
            <a:r>
              <a:rPr dirty="0"/>
              <a:t>Read the value saved in address [</a:t>
            </a:r>
            <a:r>
              <a:rPr b="1" dirty="0">
                <a:solidFill>
                  <a:srgbClr val="FF9300"/>
                </a:solidFill>
              </a:rPr>
              <a:t>$15</a:t>
            </a:r>
            <a:r>
              <a:rPr dirty="0"/>
              <a:t> + </a:t>
            </a:r>
            <a:r>
              <a:rPr b="1" dirty="0">
                <a:solidFill>
                  <a:srgbClr val="0070C0"/>
                </a:solidFill>
              </a:rPr>
              <a:t>#0xE78</a:t>
            </a:r>
            <a:r>
              <a:rPr dirty="0"/>
              <a:t>] of memory and store it </a:t>
            </a:r>
            <a:r>
              <a:rPr b="1" dirty="0">
                <a:solidFill>
                  <a:schemeClr val="accent6"/>
                </a:solidFill>
              </a:rPr>
              <a:t>$13</a:t>
            </a:r>
          </a:p>
        </p:txBody>
      </p:sp>
      <p:pic>
        <p:nvPicPr>
          <p:cNvPr id="13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3" y="5403593"/>
            <a:ext cx="7170234" cy="1195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1588</Words>
  <Application>Microsoft Office PowerPoint</Application>
  <PresentationFormat>A4 용지(210x297mm)</PresentationFormat>
  <Paragraphs>279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Menlo Regular</vt:lpstr>
      <vt:lpstr>맑은 고딕</vt:lpstr>
      <vt:lpstr>Arial</vt:lpstr>
      <vt:lpstr>Arial</vt:lpstr>
      <vt:lpstr>Calibri</vt:lpstr>
      <vt:lpstr>Helvetica</vt:lpstr>
      <vt:lpstr>Verdana</vt:lpstr>
      <vt:lpstr>Wingdings</vt:lpstr>
      <vt:lpstr>Office 테마</vt:lpstr>
      <vt:lpstr>PowerPoint 프레젠테이션</vt:lpstr>
      <vt:lpstr>Survey Result</vt:lpstr>
      <vt:lpstr>PowerPoint 프레젠테이션</vt:lpstr>
      <vt:lpstr>About report</vt:lpstr>
      <vt:lpstr>inst_data.mif</vt:lpstr>
      <vt:lpstr>arm_architecture_reference_manual.pdf</vt:lpstr>
      <vt:lpstr>Example</vt:lpstr>
      <vt:lpstr>Example</vt:lpstr>
      <vt:lpstr>Example</vt:lpstr>
      <vt:lpstr>Example</vt:lpstr>
      <vt:lpstr>PowerPoint 프레젠테이션</vt:lpstr>
      <vt:lpstr>Differences in the  ARM and RISC-V instructions</vt:lpstr>
      <vt:lpstr>Differences Between ARM and RISC-V</vt:lpstr>
      <vt:lpstr>Differences Between ARM and RISC-V</vt:lpstr>
      <vt:lpstr>Differences Between ARM and RISC-V</vt:lpstr>
      <vt:lpstr>Execution Flow</vt:lpstr>
      <vt:lpstr>Differences Between ARM and RISC-V</vt:lpstr>
      <vt:lpstr>Instruction Set Manual of ARM and RISC-V</vt:lpstr>
      <vt:lpstr>Announcement</vt:lpstr>
      <vt:lpstr>About Assignment #1</vt:lpstr>
      <vt:lpstr>About Assignment #1</vt:lpstr>
      <vt:lpstr>About Execution Flow of Assignment #1 </vt:lpstr>
      <vt:lpstr>Submission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김규동[ 대학원석사과정재학 / 컴퓨터학과 ]</cp:lastModifiedBy>
  <cp:revision>6</cp:revision>
  <dcterms:modified xsi:type="dcterms:W3CDTF">2023-03-24T02:53:41Z</dcterms:modified>
</cp:coreProperties>
</file>