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4" r:id="rId18"/>
    <p:sldId id="273" r:id="rId19"/>
    <p:sldId id="275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3154A-2B18-54EF-28AC-125D56C5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CE536-0D03-43D5-29BC-C05D6202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6DF2C-8BD7-12D3-E2BA-4F5C7A06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C9A34-482C-C1CA-FB3E-9A185ABD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EEECC-B509-C32E-C369-1838459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61577-7F34-66A3-B927-D179DD8E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F7B78-D5DD-031E-5DF7-4DDC81E48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67DAF-4E9B-F314-61AF-A2B58B4C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026EF-86F4-062D-2D3D-614527A6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00E03-E232-5AB4-315B-3380FF61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6E516F-ADB2-8A99-E0B4-73786C9AA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743DC7-DAB8-5D7B-E0DB-CD05F1CF6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A4FAC-4EA3-F4AC-3AE1-A13B5187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5E28B-84F9-EC3E-4DE8-B7B90B60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1E6FF-6350-E51E-D578-80367886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0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575E9-B32F-B6F2-8F0F-BD78E0E9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59BA8-7FF8-9216-D0AD-6948AD4A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B8453-A10E-7D9A-D4E8-02C33617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2BBF6-F211-7603-3547-980C4A21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0448C-CB93-923F-0419-A61540A3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83781-0001-1BAC-B232-5CA629CF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637F9-6748-ADC0-1F35-07F7E3EA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DA5C3-AF07-3A44-358D-E8E29CA6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5CE97-1FDE-82FF-6705-AD124A96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0BD82-1013-B25D-AABB-50C74CE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9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642A7-83DA-194C-91F3-3405B53D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89E65-542B-E5D2-B7C8-C2D0E7DE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73CEF8-12B1-B8E9-39D5-18E12032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E5E25-2077-35E7-3180-BABCF389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F88CF-D0C3-D078-6156-E898593F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05630-4D47-C85A-B088-C64CBBF1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C1B56-861B-17D6-A4E9-A69028D0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60D3D-1C80-021F-524C-E43534335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F0953-620C-EFF7-EBAE-DCE640B5E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930A60-4325-99D6-60A6-90944A5B8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AD312-E3C6-5A5E-FDC0-C081A84B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E0213-B7FC-5C4A-9949-C162AD5D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69C420-812A-4EC1-DD70-8AE5F5E8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192F54-3783-FA68-FC75-673F8A49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0D87B-3266-4AFC-31AA-555DE477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2E3B4D-DA61-20F1-7759-95C0555F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0B1BD-0682-C79F-A21C-D894144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E5A5E-2783-5F8D-5BAC-D4682D18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7718EC-BFC3-25D1-AFF8-2456575D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0A9CA4-AA0E-7EAE-FE91-FE90FE52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F6E06-31F4-9D22-7729-44E0D994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2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F0297-EF8E-0666-3850-47986039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8A3D6-D20D-2B63-242A-57761986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5A66E-38DC-B9EC-8FD6-CD651E44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5427A-E616-E6D4-4B55-FDF1073C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68284-14B4-AC8F-36AD-75635E62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B4F55-5E79-BF36-D4E5-0122098E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7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24739-A19B-5480-DE88-5789DE13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EAFBD8-2BD5-C652-234D-137D6A660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149E82-042F-3CCD-1154-A8A98367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A0EBA-E330-616C-074C-FD72790D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1F74A-3F5C-781C-204F-B1EB4297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B0DDA-18C0-119B-B7CB-66F9F019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0332F5-25E1-DA5C-F132-8D549C62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E294A-9845-4ADF-EB1F-8C74B9BF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51A55-9181-1661-2B67-112A88FA9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5EB9-ED8B-4123-9975-25276B9D0D8D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D01B1-7CB2-0861-96FE-709167B3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0676-61F1-21F7-AF95-9EEA40F9A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62BB-1334-4839-9660-B7D6B3840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0376-07F0-3817-2292-460CCACEF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Assignment #2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09F90-7D1D-717C-BEFF-84118E90D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Stop-and-Wait Flow Control Implementation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0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6F044-FED7-1E33-5367-B1E09928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3379B-C968-9748-A356-EA52005F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Run wireshark in a VM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814CA9-F246-FD24-4AB9-AB7A429D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90" y="3020219"/>
            <a:ext cx="43719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6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32621-D983-492A-9F25-B3410378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99989-5ED1-5963-C7FD-06F05064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Start to capture frames with “enp0s3” interface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D746C-C460-FD2F-FBB9-7A82EAAD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58" y="2490489"/>
            <a:ext cx="6654455" cy="36864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032E0B-6078-597B-9146-88F1A84E7B70}"/>
              </a:ext>
            </a:extLst>
          </p:cNvPr>
          <p:cNvSpPr/>
          <p:nvPr/>
        </p:nvSpPr>
        <p:spPr>
          <a:xfrm>
            <a:off x="3896139" y="4818490"/>
            <a:ext cx="5327374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3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098F-9A97-D069-B409-01CAF7F3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C40F0-A74F-132D-C8B4-D3F3EF41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Filter : “eth.type==0xfffe”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CF47D-167F-1F22-5E05-03DB689D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19" y="2517540"/>
            <a:ext cx="6729619" cy="37943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B27FCB-08B3-F3A1-846E-F28257F8915B}"/>
              </a:ext>
            </a:extLst>
          </p:cNvPr>
          <p:cNvSpPr/>
          <p:nvPr/>
        </p:nvSpPr>
        <p:spPr>
          <a:xfrm>
            <a:off x="3124863" y="3753016"/>
            <a:ext cx="1073426" cy="1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4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3274-C3B1-B09E-B600-B1A092F2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Run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9E8D5-0274-2F90-A168-6F3D50C5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Run the program simultaneously in each VM</a:t>
            </a:r>
          </a:p>
          <a:p>
            <a:pPr lvl="1"/>
            <a:r>
              <a:rPr lang="en-US" altLang="ko-KR"/>
              <a:t>After 5s, the programs run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BB44E-1665-3824-5722-47AEF4DF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4001294"/>
            <a:ext cx="5381625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653B6-390C-5FDB-2BDF-62D5E27B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70" y="4087019"/>
            <a:ext cx="5010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7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F3D24-34EB-499E-FD87-9F0A69F8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Run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A03990-EB4A-53E9-231C-F9EC6E82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6" y="2056788"/>
            <a:ext cx="5710976" cy="39337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A263FB-975F-94F2-7E0F-0E1D7FB49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84" y="1911305"/>
            <a:ext cx="5710974" cy="40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6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ABA5-F54E-C0BD-5275-E750BE01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Run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2488E6-1141-04BF-02EA-61EC561F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10" y="1591183"/>
            <a:ext cx="6371853" cy="48024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1CD56A-97C9-106C-8D19-90D0702BB5EF}"/>
              </a:ext>
            </a:extLst>
          </p:cNvPr>
          <p:cNvSpPr/>
          <p:nvPr/>
        </p:nvSpPr>
        <p:spPr>
          <a:xfrm>
            <a:off x="4882101" y="6114553"/>
            <a:ext cx="365760" cy="135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788751-E6E8-317C-8AFF-21A10169C05F}"/>
              </a:ext>
            </a:extLst>
          </p:cNvPr>
          <p:cNvSpPr/>
          <p:nvPr/>
        </p:nvSpPr>
        <p:spPr>
          <a:xfrm flipH="1">
            <a:off x="2305877" y="6249725"/>
            <a:ext cx="2234318" cy="14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140B9-35B6-8FAE-BBBB-91DD5157A02E}"/>
              </a:ext>
            </a:extLst>
          </p:cNvPr>
          <p:cNvSpPr txBox="1"/>
          <p:nvPr/>
        </p:nvSpPr>
        <p:spPr>
          <a:xfrm>
            <a:off x="7970683" y="5740034"/>
            <a:ext cx="3283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Type : 0x00 (Data)</a:t>
            </a:r>
          </a:p>
          <a:p>
            <a:r>
              <a:rPr lang="en-US" altLang="ko-KR"/>
              <a:t>Data Length : 0x00000009 (9)</a:t>
            </a:r>
          </a:p>
          <a:p>
            <a:r>
              <a:rPr lang="en-US" altLang="ko-KR"/>
              <a:t>Data : “Hello, 0\0”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7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4B79C-2FD3-3508-6456-72D481E5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Run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874AB-17AF-93B2-8F9C-FC41D5FC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7" y="1547546"/>
            <a:ext cx="6028497" cy="4907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57EF8-E5E4-338A-A33C-D0E6A780CC2A}"/>
              </a:ext>
            </a:extLst>
          </p:cNvPr>
          <p:cNvSpPr txBox="1"/>
          <p:nvPr/>
        </p:nvSpPr>
        <p:spPr>
          <a:xfrm>
            <a:off x="7292613" y="5118213"/>
            <a:ext cx="4696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Type : 0x01 (ACK)</a:t>
            </a:r>
          </a:p>
          <a:p>
            <a:r>
              <a:rPr lang="en-US" altLang="ko-KR"/>
              <a:t>ACK Type : 0x00 (Go)</a:t>
            </a:r>
          </a:p>
          <a:p>
            <a:endParaRPr lang="en-US" altLang="ko-KR"/>
          </a:p>
          <a:p>
            <a:r>
              <a:rPr lang="en-US" altLang="ko-KR"/>
              <a:t>Ignore following bytes</a:t>
            </a:r>
          </a:p>
          <a:p>
            <a:r>
              <a:rPr lang="en-US" altLang="ko-KR"/>
              <a:t>“padding to make 64-bytes including CRC”</a:t>
            </a:r>
          </a:p>
        </p:txBody>
      </p:sp>
    </p:spTree>
    <p:extLst>
      <p:ext uri="{BB962C8B-B14F-4D97-AF65-F5344CB8AC3E}">
        <p14:creationId xmlns:p14="http://schemas.microsoft.com/office/powerpoint/2010/main" val="178843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E3EC4-00B5-293E-0270-6A000FAD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 the MAC address of an interface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D217E-F2D0-7453-B125-4831D2C8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68" y="2000954"/>
            <a:ext cx="6581775" cy="3667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B233F2-C19E-5702-A108-6E69B64A8AED}"/>
              </a:ext>
            </a:extLst>
          </p:cNvPr>
          <p:cNvSpPr/>
          <p:nvPr/>
        </p:nvSpPr>
        <p:spPr>
          <a:xfrm>
            <a:off x="4132028" y="4731026"/>
            <a:ext cx="2043485" cy="24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EA05E-BD4F-37CC-2BB1-A90A672F64F9}"/>
              </a:ext>
            </a:extLst>
          </p:cNvPr>
          <p:cNvSpPr txBox="1"/>
          <p:nvPr/>
        </p:nvSpPr>
        <p:spPr>
          <a:xfrm>
            <a:off x="2534768" y="165594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1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E3EC4-00B5-293E-0270-6A000FAD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 the MAC address of an interface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DD263-51E1-A001-9842-5FC1FC7F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43" y="2064399"/>
            <a:ext cx="6886575" cy="3781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DC54E-C7FE-1195-36E8-CCA3F6C83978}"/>
              </a:ext>
            </a:extLst>
          </p:cNvPr>
          <p:cNvSpPr txBox="1"/>
          <p:nvPr/>
        </p:nvSpPr>
        <p:spPr>
          <a:xfrm>
            <a:off x="1929143" y="171598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VM2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B233F2-C19E-5702-A108-6E69B64A8AED}"/>
              </a:ext>
            </a:extLst>
          </p:cNvPr>
          <p:cNvSpPr/>
          <p:nvPr/>
        </p:nvSpPr>
        <p:spPr>
          <a:xfrm>
            <a:off x="3737113" y="4905955"/>
            <a:ext cx="2043485" cy="24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5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AADC0-BD5D-ACD0-52EC-AB455194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05" y="637026"/>
            <a:ext cx="6371853" cy="48024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AE672F-84C7-75CD-A83B-AB21F9B9E358}"/>
              </a:ext>
            </a:extLst>
          </p:cNvPr>
          <p:cNvSpPr/>
          <p:nvPr/>
        </p:nvSpPr>
        <p:spPr>
          <a:xfrm>
            <a:off x="3275937" y="2377440"/>
            <a:ext cx="1152940" cy="137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019A1-EA25-167D-F262-5BD43D2A571C}"/>
              </a:ext>
            </a:extLst>
          </p:cNvPr>
          <p:cNvSpPr txBox="1"/>
          <p:nvPr/>
        </p:nvSpPr>
        <p:spPr>
          <a:xfrm>
            <a:off x="7665058" y="248875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From VM1</a:t>
            </a:r>
            <a:br>
              <a:rPr lang="en-US" altLang="ko-KR" sz="800"/>
            </a:br>
            <a:r>
              <a:rPr lang="en-US" altLang="ko-KR" sz="800"/>
              <a:t>From VM2</a:t>
            </a:r>
          </a:p>
          <a:p>
            <a:r>
              <a:rPr lang="en-US" altLang="ko-KR" sz="800"/>
              <a:t>From VM1</a:t>
            </a:r>
            <a:br>
              <a:rPr lang="en-US" altLang="ko-KR" sz="800"/>
            </a:br>
            <a:r>
              <a:rPr lang="en-US" altLang="ko-KR" sz="800"/>
              <a:t>From VM2</a:t>
            </a:r>
          </a:p>
          <a:p>
            <a:r>
              <a:rPr lang="en-US" altLang="ko-KR" sz="800"/>
              <a:t>From VM2</a:t>
            </a:r>
          </a:p>
          <a:p>
            <a:r>
              <a:rPr lang="en-US" altLang="ko-KR" sz="800"/>
              <a:t>...</a:t>
            </a:r>
            <a:endParaRPr lang="ko-KR" altLang="en-US" sz="8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DDA203-03AC-4EF1-F46D-844E9E6DADD8}"/>
              </a:ext>
            </a:extLst>
          </p:cNvPr>
          <p:cNvCxnSpPr/>
          <p:nvPr/>
        </p:nvCxnSpPr>
        <p:spPr>
          <a:xfrm>
            <a:off x="4428877" y="2608028"/>
            <a:ext cx="3236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29BA71-E06F-5A3B-2485-802AFEFD7CB6}"/>
              </a:ext>
            </a:extLst>
          </p:cNvPr>
          <p:cNvCxnSpPr/>
          <p:nvPr/>
        </p:nvCxnSpPr>
        <p:spPr>
          <a:xfrm>
            <a:off x="4428877" y="2712720"/>
            <a:ext cx="3236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FEBC23-CFEA-1144-CDD9-7BA5E8F41C1A}"/>
              </a:ext>
            </a:extLst>
          </p:cNvPr>
          <p:cNvCxnSpPr/>
          <p:nvPr/>
        </p:nvCxnSpPr>
        <p:spPr>
          <a:xfrm>
            <a:off x="4438153" y="2831990"/>
            <a:ext cx="3236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FFED9B-2C97-368F-F391-83AD607DB402}"/>
              </a:ext>
            </a:extLst>
          </p:cNvPr>
          <p:cNvCxnSpPr/>
          <p:nvPr/>
        </p:nvCxnSpPr>
        <p:spPr>
          <a:xfrm>
            <a:off x="4430202" y="2959210"/>
            <a:ext cx="3236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4D885C-606D-E277-4CB5-4144632CC2E2}"/>
              </a:ext>
            </a:extLst>
          </p:cNvPr>
          <p:cNvCxnSpPr/>
          <p:nvPr/>
        </p:nvCxnSpPr>
        <p:spPr>
          <a:xfrm>
            <a:off x="4430202" y="3086432"/>
            <a:ext cx="3236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6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068C-6BEE-F5B7-147C-E5834069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75A21-A31D-C7AF-0923-CFE065A1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Implement Stop-and-Wait</a:t>
            </a:r>
          </a:p>
          <a:p>
            <a:pPr lvl="1"/>
            <a:r>
              <a:rPr lang="en-US" altLang="ko-KR"/>
              <a:t>Sender sends Data</a:t>
            </a:r>
          </a:p>
          <a:p>
            <a:pPr lvl="1"/>
            <a:r>
              <a:rPr lang="en-US" altLang="ko-KR"/>
              <a:t>Receiver responds with ACK</a:t>
            </a:r>
          </a:p>
          <a:p>
            <a:pPr lvl="2"/>
            <a:r>
              <a:rPr lang="en-US" altLang="ko-KR"/>
              <a:t>ACK : GO</a:t>
            </a:r>
          </a:p>
          <a:p>
            <a:pPr lvl="2"/>
            <a:r>
              <a:rPr lang="en-US" altLang="ko-KR"/>
              <a:t>ACK : STOP</a:t>
            </a:r>
          </a:p>
          <a:p>
            <a:pPr lvl="1"/>
            <a:r>
              <a:rPr lang="en-US" altLang="ko-KR"/>
              <a:t>If ACK : GO,</a:t>
            </a:r>
          </a:p>
          <a:p>
            <a:pPr marL="914400" lvl="2" indent="0">
              <a:buNone/>
            </a:pPr>
            <a:r>
              <a:rPr lang="en-US" altLang="ko-KR"/>
              <a:t>Sender sends the next data</a:t>
            </a:r>
          </a:p>
          <a:p>
            <a:pPr lvl="1"/>
            <a:r>
              <a:rPr lang="en-US" altLang="ko-KR"/>
              <a:t>If ACK : STOP,</a:t>
            </a:r>
          </a:p>
          <a:p>
            <a:pPr marL="914400" lvl="2" indent="0">
              <a:buNone/>
            </a:pPr>
            <a:r>
              <a:rPr lang="en-US" altLang="ko-KR"/>
              <a:t>Sender waits the ACK : GO</a:t>
            </a:r>
            <a:br>
              <a:rPr lang="en-US" altLang="ko-KR"/>
            </a:br>
            <a:r>
              <a:rPr lang="en-US" altLang="ko-KR"/>
              <a:t>from receiver</a:t>
            </a:r>
          </a:p>
          <a:p>
            <a:pPr lvl="1"/>
            <a:endParaRPr lang="en-US" altLang="ko-KR"/>
          </a:p>
          <a:p>
            <a:r>
              <a:rPr lang="en-US" altLang="ko-KR" sz="2400"/>
              <a:t>Assume no error</a:t>
            </a:r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50089A-DF15-7652-FD26-F3AB93B912F7}"/>
              </a:ext>
            </a:extLst>
          </p:cNvPr>
          <p:cNvSpPr/>
          <p:nvPr/>
        </p:nvSpPr>
        <p:spPr>
          <a:xfrm>
            <a:off x="5948898" y="1332879"/>
            <a:ext cx="607613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#1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08814-411F-AFFF-108F-C6752DC1A109}"/>
              </a:ext>
            </a:extLst>
          </p:cNvPr>
          <p:cNvSpPr/>
          <p:nvPr/>
        </p:nvSpPr>
        <p:spPr>
          <a:xfrm>
            <a:off x="11120560" y="1332879"/>
            <a:ext cx="607614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#2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3B70A4-A886-83E7-0811-AF89DE85537A}"/>
              </a:ext>
            </a:extLst>
          </p:cNvPr>
          <p:cNvCxnSpPr>
            <a:cxnSpLocks/>
          </p:cNvCxnSpPr>
          <p:nvPr/>
        </p:nvCxnSpPr>
        <p:spPr>
          <a:xfrm>
            <a:off x="6241773" y="2048497"/>
            <a:ext cx="0" cy="4451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62C5-1B4A-B7AE-0C39-8390A538ABD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424367" y="2048497"/>
            <a:ext cx="19025" cy="435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DC6864-5950-B686-2744-481B4A805631}"/>
              </a:ext>
            </a:extLst>
          </p:cNvPr>
          <p:cNvCxnSpPr/>
          <p:nvPr/>
        </p:nvCxnSpPr>
        <p:spPr>
          <a:xfrm>
            <a:off x="6241773" y="2382452"/>
            <a:ext cx="519352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BB9284-64D1-B89E-AF89-9B956F606A56}"/>
              </a:ext>
            </a:extLst>
          </p:cNvPr>
          <p:cNvSpPr txBox="1"/>
          <p:nvPr/>
        </p:nvSpPr>
        <p:spPr>
          <a:xfrm>
            <a:off x="8503348" y="2013120"/>
            <a:ext cx="67037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F2F7F6-6CDC-1E76-E080-936119EC18B5}"/>
              </a:ext>
            </a:extLst>
          </p:cNvPr>
          <p:cNvCxnSpPr>
            <a:cxnSpLocks/>
          </p:cNvCxnSpPr>
          <p:nvPr/>
        </p:nvCxnSpPr>
        <p:spPr>
          <a:xfrm flipH="1">
            <a:off x="6241773" y="2861318"/>
            <a:ext cx="5193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F0D354-8F8D-9E24-AA68-62502E5643FF}"/>
              </a:ext>
            </a:extLst>
          </p:cNvPr>
          <p:cNvSpPr txBox="1"/>
          <p:nvPr/>
        </p:nvSpPr>
        <p:spPr>
          <a:xfrm>
            <a:off x="8261402" y="2474307"/>
            <a:ext cx="11704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ACK : GO</a:t>
            </a:r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004C5A-440C-4418-F4D1-A1772B9DC3E6}"/>
              </a:ext>
            </a:extLst>
          </p:cNvPr>
          <p:cNvCxnSpPr/>
          <p:nvPr/>
        </p:nvCxnSpPr>
        <p:spPr>
          <a:xfrm>
            <a:off x="6241773" y="3349450"/>
            <a:ext cx="519352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CA67A-B274-2DFE-1CFD-2DB8EBFCAAD5}"/>
              </a:ext>
            </a:extLst>
          </p:cNvPr>
          <p:cNvSpPr txBox="1"/>
          <p:nvPr/>
        </p:nvSpPr>
        <p:spPr>
          <a:xfrm>
            <a:off x="8503348" y="2980118"/>
            <a:ext cx="67037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A3392E-2DBA-B4D2-822D-797F0C6DE619}"/>
              </a:ext>
            </a:extLst>
          </p:cNvPr>
          <p:cNvCxnSpPr>
            <a:cxnSpLocks/>
          </p:cNvCxnSpPr>
          <p:nvPr/>
        </p:nvCxnSpPr>
        <p:spPr>
          <a:xfrm flipH="1">
            <a:off x="6241773" y="3828316"/>
            <a:ext cx="5193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168833-0A11-0C33-E836-4FD6B43C6080}"/>
              </a:ext>
            </a:extLst>
          </p:cNvPr>
          <p:cNvSpPr txBox="1"/>
          <p:nvPr/>
        </p:nvSpPr>
        <p:spPr>
          <a:xfrm>
            <a:off x="8261402" y="3436880"/>
            <a:ext cx="11704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ACK : GO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A663C1-AFA8-601E-29EC-1D24C0BE4D38}"/>
              </a:ext>
            </a:extLst>
          </p:cNvPr>
          <p:cNvCxnSpPr/>
          <p:nvPr/>
        </p:nvCxnSpPr>
        <p:spPr>
          <a:xfrm>
            <a:off x="6233681" y="4332584"/>
            <a:ext cx="519352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2F3CB3-6F9D-E480-3699-AD2ED9728BF7}"/>
              </a:ext>
            </a:extLst>
          </p:cNvPr>
          <p:cNvSpPr txBox="1"/>
          <p:nvPr/>
        </p:nvSpPr>
        <p:spPr>
          <a:xfrm>
            <a:off x="8495256" y="3963252"/>
            <a:ext cx="67037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FBDA3A-864D-D6C5-68F0-0497CA24DCE3}"/>
              </a:ext>
            </a:extLst>
          </p:cNvPr>
          <p:cNvCxnSpPr>
            <a:cxnSpLocks/>
          </p:cNvCxnSpPr>
          <p:nvPr/>
        </p:nvCxnSpPr>
        <p:spPr>
          <a:xfrm flipH="1">
            <a:off x="6233681" y="4811450"/>
            <a:ext cx="5193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2B5A40-84CA-E735-51D9-3AE6C61C49BA}"/>
              </a:ext>
            </a:extLst>
          </p:cNvPr>
          <p:cNvSpPr txBox="1"/>
          <p:nvPr/>
        </p:nvSpPr>
        <p:spPr>
          <a:xfrm>
            <a:off x="8157976" y="4424438"/>
            <a:ext cx="13773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ACK : STOP</a:t>
            </a:r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C36404-9308-266E-BAAF-E8469BB41390}"/>
              </a:ext>
            </a:extLst>
          </p:cNvPr>
          <p:cNvCxnSpPr>
            <a:cxnSpLocks/>
          </p:cNvCxnSpPr>
          <p:nvPr/>
        </p:nvCxnSpPr>
        <p:spPr>
          <a:xfrm flipH="1">
            <a:off x="6249865" y="5317262"/>
            <a:ext cx="5193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EBB8A5-73DF-3D9E-C4C1-0B3A6515AE57}"/>
              </a:ext>
            </a:extLst>
          </p:cNvPr>
          <p:cNvSpPr txBox="1"/>
          <p:nvPr/>
        </p:nvSpPr>
        <p:spPr>
          <a:xfrm>
            <a:off x="8253311" y="4940871"/>
            <a:ext cx="11704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ACK : GO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4A91C1-AF5C-0103-C232-4BCD1602C310}"/>
              </a:ext>
            </a:extLst>
          </p:cNvPr>
          <p:cNvCxnSpPr/>
          <p:nvPr/>
        </p:nvCxnSpPr>
        <p:spPr>
          <a:xfrm>
            <a:off x="6249865" y="5860189"/>
            <a:ext cx="519352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796C7F-2DFF-6D90-CCA7-9290CBBEE70A}"/>
              </a:ext>
            </a:extLst>
          </p:cNvPr>
          <p:cNvSpPr txBox="1"/>
          <p:nvPr/>
        </p:nvSpPr>
        <p:spPr>
          <a:xfrm>
            <a:off x="8511440" y="5490857"/>
            <a:ext cx="67037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48502D5-5E7D-D08A-B55A-98BB898219EA}"/>
              </a:ext>
            </a:extLst>
          </p:cNvPr>
          <p:cNvCxnSpPr>
            <a:cxnSpLocks/>
          </p:cNvCxnSpPr>
          <p:nvPr/>
        </p:nvCxnSpPr>
        <p:spPr>
          <a:xfrm flipH="1">
            <a:off x="6249865" y="6339055"/>
            <a:ext cx="5193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EA9416-91BB-A74C-B694-08AFD346648C}"/>
              </a:ext>
            </a:extLst>
          </p:cNvPr>
          <p:cNvSpPr txBox="1"/>
          <p:nvPr/>
        </p:nvSpPr>
        <p:spPr>
          <a:xfrm>
            <a:off x="8253311" y="5948574"/>
            <a:ext cx="11704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ACK : 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6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41C57-B31B-68DC-E3A5-08E51869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A8C50-DB65-11C9-2DE2-905EDC04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Code</a:t>
            </a:r>
          </a:p>
          <a:p>
            <a:r>
              <a:rPr lang="en-US" altLang="ko-KR"/>
              <a:t>Report with Wireshark Screenshots</a:t>
            </a:r>
          </a:p>
          <a:p>
            <a:pPr lvl="1"/>
            <a:r>
              <a:rPr lang="en-US" altLang="ko-KR"/>
              <a:t>Does the implemented code show the intended exchange flow?</a:t>
            </a:r>
          </a:p>
          <a:p>
            <a:pPr lvl="1"/>
            <a:endParaRPr lang="en-US" altLang="ko-KR"/>
          </a:p>
          <a:p>
            <a:r>
              <a:rPr lang="en-US" altLang="ko-KR"/>
              <a:t>Compress above files into .zip file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Due date : 12/17 23:59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No late submission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7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49CA-87A5-C378-2CCE-94DBC90C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2ACED-A22B-1C0E-899D-09B4A7D7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Assignment #2 is implemented on Ethernet (EthType 0xFFFE)</a:t>
            </a:r>
          </a:p>
          <a:p>
            <a:endParaRPr lang="en-US" altLang="ko-KR"/>
          </a:p>
          <a:p>
            <a:r>
              <a:rPr lang="en-US" altLang="ko-KR"/>
              <a:t>Assignment #2 uses following frame structure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D02F5-F1A0-BC5E-7DD3-997389CAB42D}"/>
              </a:ext>
            </a:extLst>
          </p:cNvPr>
          <p:cNvSpPr/>
          <p:nvPr/>
        </p:nvSpPr>
        <p:spPr>
          <a:xfrm>
            <a:off x="1542553" y="4214191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Dst MAC</a:t>
            </a:r>
          </a:p>
          <a:p>
            <a:pPr algn="ctr"/>
            <a:r>
              <a:rPr lang="en-US" altLang="ko-KR"/>
              <a:t>(Broadcast)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A66F44-1F5E-31DB-3488-0E8E9CE0AE63}"/>
              </a:ext>
            </a:extLst>
          </p:cNvPr>
          <p:cNvSpPr/>
          <p:nvPr/>
        </p:nvSpPr>
        <p:spPr>
          <a:xfrm>
            <a:off x="3347499" y="4214191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Src MAC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C7680-409C-9214-5B4C-996A54169E31}"/>
              </a:ext>
            </a:extLst>
          </p:cNvPr>
          <p:cNvSpPr/>
          <p:nvPr/>
        </p:nvSpPr>
        <p:spPr>
          <a:xfrm>
            <a:off x="5152445" y="4214190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EtherType</a:t>
            </a:r>
            <a:br>
              <a:rPr lang="en-US" altLang="ko-KR"/>
            </a:br>
            <a:r>
              <a:rPr lang="en-US" altLang="ko-KR"/>
              <a:t>(0xFFFE)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7ED3D-3271-977D-4B0E-A9B997F06860}"/>
              </a:ext>
            </a:extLst>
          </p:cNvPr>
          <p:cNvSpPr/>
          <p:nvPr/>
        </p:nvSpPr>
        <p:spPr>
          <a:xfrm>
            <a:off x="6957391" y="4214190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Assignment#2</a:t>
            </a:r>
            <a:br>
              <a:rPr lang="en-US" altLang="ko-KR"/>
            </a:br>
            <a:r>
              <a:rPr lang="en-US" altLang="ko-KR"/>
              <a:t>Type</a:t>
            </a:r>
            <a:br>
              <a:rPr lang="en-US" altLang="ko-KR"/>
            </a:br>
            <a:r>
              <a:rPr lang="en-US" altLang="ko-KR"/>
              <a:t>(Data or ACK)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FE3FB-0123-88C2-9E87-0F9956C147CD}"/>
              </a:ext>
            </a:extLst>
          </p:cNvPr>
          <p:cNvSpPr/>
          <p:nvPr/>
        </p:nvSpPr>
        <p:spPr>
          <a:xfrm>
            <a:off x="8762337" y="4214189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Payload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E25F3C-CA43-355E-428E-5FD1DC260FD9}"/>
              </a:ext>
            </a:extLst>
          </p:cNvPr>
          <p:cNvCxnSpPr/>
          <p:nvPr/>
        </p:nvCxnSpPr>
        <p:spPr>
          <a:xfrm>
            <a:off x="1542553" y="5009320"/>
            <a:ext cx="0" cy="50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D13AEF-3796-B1BD-AA10-B8AC5F75C575}"/>
              </a:ext>
            </a:extLst>
          </p:cNvPr>
          <p:cNvCxnSpPr/>
          <p:nvPr/>
        </p:nvCxnSpPr>
        <p:spPr>
          <a:xfrm>
            <a:off x="6957391" y="5009320"/>
            <a:ext cx="0" cy="50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75C1AD-61A6-9723-D8A7-E61016D1A264}"/>
              </a:ext>
            </a:extLst>
          </p:cNvPr>
          <p:cNvCxnSpPr/>
          <p:nvPr/>
        </p:nvCxnSpPr>
        <p:spPr>
          <a:xfrm>
            <a:off x="1542553" y="5311471"/>
            <a:ext cx="54148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5B8FE6-66F7-9C0A-4717-AADED532FA77}"/>
              </a:ext>
            </a:extLst>
          </p:cNvPr>
          <p:cNvSpPr txBox="1"/>
          <p:nvPr/>
        </p:nvSpPr>
        <p:spPr>
          <a:xfrm>
            <a:off x="3339989" y="5325588"/>
            <a:ext cx="18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Ethernet Header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49CA-87A5-C378-2CCE-94DBC90C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2ACED-A22B-1C0E-899D-09B4A7D7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Assignment #2 Data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Assignment #2 ACK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D02F5-F1A0-BC5E-7DD3-997389CAB42D}"/>
              </a:ext>
            </a:extLst>
          </p:cNvPr>
          <p:cNvSpPr/>
          <p:nvPr/>
        </p:nvSpPr>
        <p:spPr>
          <a:xfrm>
            <a:off x="838200" y="2568271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Dst MAC</a:t>
            </a:r>
          </a:p>
          <a:p>
            <a:pPr algn="ctr"/>
            <a:r>
              <a:rPr lang="en-US" altLang="ko-KR"/>
              <a:t>(Broadcast)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A66F44-1F5E-31DB-3488-0E8E9CE0AE63}"/>
              </a:ext>
            </a:extLst>
          </p:cNvPr>
          <p:cNvSpPr/>
          <p:nvPr/>
        </p:nvSpPr>
        <p:spPr>
          <a:xfrm>
            <a:off x="2643146" y="2568271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Src MAC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C7680-409C-9214-5B4C-996A54169E31}"/>
              </a:ext>
            </a:extLst>
          </p:cNvPr>
          <p:cNvSpPr/>
          <p:nvPr/>
        </p:nvSpPr>
        <p:spPr>
          <a:xfrm>
            <a:off x="4448092" y="2568270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EtherType</a:t>
            </a:r>
            <a:br>
              <a:rPr lang="en-US" altLang="ko-KR"/>
            </a:br>
            <a:r>
              <a:rPr lang="en-US" altLang="ko-KR"/>
              <a:t>(0xFFFE)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7ED3D-3271-977D-4B0E-A9B997F06860}"/>
              </a:ext>
            </a:extLst>
          </p:cNvPr>
          <p:cNvSpPr/>
          <p:nvPr/>
        </p:nvSpPr>
        <p:spPr>
          <a:xfrm>
            <a:off x="6253038" y="2568270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Assignment#2</a:t>
            </a:r>
            <a:br>
              <a:rPr lang="en-US" altLang="ko-KR"/>
            </a:br>
            <a:r>
              <a:rPr lang="en-US" altLang="ko-KR"/>
              <a:t>Type</a:t>
            </a:r>
            <a:br>
              <a:rPr lang="en-US" altLang="ko-KR"/>
            </a:br>
            <a:r>
              <a:rPr lang="en-US" altLang="ko-KR"/>
              <a:t>(Data)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FE3FB-0123-88C2-9E87-0F9956C147CD}"/>
              </a:ext>
            </a:extLst>
          </p:cNvPr>
          <p:cNvSpPr/>
          <p:nvPr/>
        </p:nvSpPr>
        <p:spPr>
          <a:xfrm>
            <a:off x="8057984" y="2568270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</a:t>
            </a:r>
            <a:br>
              <a:rPr lang="en-US" altLang="ko-KR"/>
            </a:br>
            <a:r>
              <a:rPr lang="en-US" altLang="ko-KR"/>
              <a:t>Length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12F01-3C11-BC00-106D-B52BE5999A72}"/>
              </a:ext>
            </a:extLst>
          </p:cNvPr>
          <p:cNvSpPr/>
          <p:nvPr/>
        </p:nvSpPr>
        <p:spPr>
          <a:xfrm>
            <a:off x="9862930" y="2568269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</a:t>
            </a:r>
            <a:br>
              <a:rPr lang="en-US" altLang="ko-KR"/>
            </a:br>
            <a:r>
              <a:rPr lang="en-US" altLang="ko-KR"/>
              <a:t>(Hello, 0..15)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9488A1-6EA9-6703-8171-69B1AEF4D619}"/>
              </a:ext>
            </a:extLst>
          </p:cNvPr>
          <p:cNvSpPr/>
          <p:nvPr/>
        </p:nvSpPr>
        <p:spPr>
          <a:xfrm>
            <a:off x="1641282" y="4718332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Dst MAC</a:t>
            </a:r>
          </a:p>
          <a:p>
            <a:pPr algn="ctr"/>
            <a:r>
              <a:rPr lang="en-US" altLang="ko-KR"/>
              <a:t>(Broadcast)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7CE699-69BB-73D6-586E-EED02C0679C2}"/>
              </a:ext>
            </a:extLst>
          </p:cNvPr>
          <p:cNvSpPr/>
          <p:nvPr/>
        </p:nvSpPr>
        <p:spPr>
          <a:xfrm>
            <a:off x="3446228" y="4718332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Src MAC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6CB11C-8DA5-809D-72AA-191E00C94D88}"/>
              </a:ext>
            </a:extLst>
          </p:cNvPr>
          <p:cNvSpPr/>
          <p:nvPr/>
        </p:nvSpPr>
        <p:spPr>
          <a:xfrm>
            <a:off x="5251174" y="4718331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EtherType</a:t>
            </a:r>
            <a:br>
              <a:rPr lang="en-US" altLang="ko-KR"/>
            </a:br>
            <a:r>
              <a:rPr lang="en-US" altLang="ko-KR"/>
              <a:t>(0xFFFE)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A0A72-C3A0-CB53-9B82-D39F0E75D89A}"/>
              </a:ext>
            </a:extLst>
          </p:cNvPr>
          <p:cNvSpPr/>
          <p:nvPr/>
        </p:nvSpPr>
        <p:spPr>
          <a:xfrm>
            <a:off x="7056120" y="4718331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Assignment#2</a:t>
            </a:r>
            <a:br>
              <a:rPr lang="en-US" altLang="ko-KR"/>
            </a:br>
            <a:r>
              <a:rPr lang="en-US" altLang="ko-KR"/>
              <a:t>Type</a:t>
            </a:r>
            <a:br>
              <a:rPr lang="en-US" altLang="ko-KR"/>
            </a:br>
            <a:r>
              <a:rPr lang="en-US" altLang="ko-KR"/>
              <a:t>(ACK)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C5AA7E-F0C4-31BD-EADA-7AAEA8673BDF}"/>
              </a:ext>
            </a:extLst>
          </p:cNvPr>
          <p:cNvSpPr/>
          <p:nvPr/>
        </p:nvSpPr>
        <p:spPr>
          <a:xfrm>
            <a:off x="8861066" y="4718331"/>
            <a:ext cx="1804946" cy="79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ACK TYPE</a:t>
            </a:r>
            <a:br>
              <a:rPr lang="en-US" altLang="ko-KR"/>
            </a:br>
            <a:r>
              <a:rPr lang="en-US" altLang="ko-KR"/>
              <a:t>(GO or STOP)</a:t>
            </a:r>
          </a:p>
        </p:txBody>
      </p:sp>
    </p:spTree>
    <p:extLst>
      <p:ext uri="{BB962C8B-B14F-4D97-AF65-F5344CB8AC3E}">
        <p14:creationId xmlns:p14="http://schemas.microsoft.com/office/powerpoint/2010/main" val="148040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318D1-F9AD-BDB5-547B-4F100926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91B56-B63D-4A8D-FF60-D13959F1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Fill the blank in the skeleton code</a:t>
            </a:r>
          </a:p>
          <a:p>
            <a:pPr lvl="1"/>
            <a:r>
              <a:rPr lang="en-US" altLang="ko-KR"/>
              <a:t>sw_node.c</a:t>
            </a:r>
          </a:p>
          <a:p>
            <a:pPr lvl="2"/>
            <a:r>
              <a:rPr lang="en-US" altLang="ko-KR"/>
              <a:t>send_data()</a:t>
            </a:r>
          </a:p>
          <a:p>
            <a:pPr lvl="2"/>
            <a:r>
              <a:rPr lang="en-US" altLang="ko-KR"/>
              <a:t>send_ack()</a:t>
            </a:r>
          </a:p>
          <a:p>
            <a:pPr lvl="2"/>
            <a:r>
              <a:rPr lang="en-US" altLang="ko-KR"/>
              <a:t>process_my_sw_proto()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2AE7E-3EBA-CB0C-8395-0B86B887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Environment Setup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05FDF-25CE-DED3-AE61-E8FDF8C8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Use 2 virtual machines</a:t>
            </a:r>
          </a:p>
          <a:p>
            <a:pPr lvl="1"/>
            <a:r>
              <a:rPr lang="en-US" altLang="ko-KR"/>
              <a:t>Network -&gt; Internal Network</a:t>
            </a:r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ECF00-2721-E557-0D52-0C968C5C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06" y="2649897"/>
            <a:ext cx="8298681" cy="40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1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2AE7E-3EBA-CB0C-8395-0B86B887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Environment Setup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05FDF-25CE-DED3-AE61-E8FDF8C8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Use 2 virtual machines</a:t>
            </a:r>
          </a:p>
          <a:p>
            <a:pPr lvl="1"/>
            <a:r>
              <a:rPr lang="en-US" altLang="ko-KR"/>
              <a:t>Network -&gt; Internal Network</a:t>
            </a:r>
          </a:p>
          <a:p>
            <a:pPr lvl="1"/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1B5335-E3A8-BE74-4225-725B7B69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77" y="2856706"/>
            <a:ext cx="7632300" cy="37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54F4-E76D-A185-DB01-E8E85BE8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Environment Setup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AB057-420E-8D4A-8502-3453357D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Unzip the downloaded .zip file into the sharing folder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2E6DE-E962-7C0F-F8C1-9A5214CD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95" y="2399196"/>
            <a:ext cx="66770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2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B9D3C-D4D1-371B-0589-28A3BA0D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Compile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E29F6-C83A-20DB-846F-9A20D36C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 VM, open terminal and input the following command to use sharing folder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Input “cd ./share” and “make”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3B516-D622-1F30-7EC1-0E64FF34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98" y="2896428"/>
            <a:ext cx="6143625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73250-E940-6ED1-90A7-6C0F526FC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98" y="4352719"/>
            <a:ext cx="68484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8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435</Words>
  <Application>Microsoft Office PowerPoint</Application>
  <PresentationFormat>와이드스크린</PresentationFormat>
  <Paragraphs>113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Assignment #2</vt:lpstr>
      <vt:lpstr>Assignment #2</vt:lpstr>
      <vt:lpstr>Assignment #2</vt:lpstr>
      <vt:lpstr>Assignment #2</vt:lpstr>
      <vt:lpstr>Assignment #2</vt:lpstr>
      <vt:lpstr>Environment Setup</vt:lpstr>
      <vt:lpstr>Environment Setup</vt:lpstr>
      <vt:lpstr>Environment Setup</vt:lpstr>
      <vt:lpstr>Program Compile</vt:lpstr>
      <vt:lpstr>Wireshark</vt:lpstr>
      <vt:lpstr>Wireshark</vt:lpstr>
      <vt:lpstr>Wireshark</vt:lpstr>
      <vt:lpstr>Program Run</vt:lpstr>
      <vt:lpstr>Program Run</vt:lpstr>
      <vt:lpstr>Program Run</vt:lpstr>
      <vt:lpstr>Program Run</vt:lpstr>
      <vt:lpstr>Check the MAC address of an interface</vt:lpstr>
      <vt:lpstr>Check the MAC address of an interface</vt:lpstr>
      <vt:lpstr>PowerPoint 프레젠테이션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#2</dc:title>
  <dc:creator>남상진[ 대학원석·박사통합과정수료연구(재학) / 컴퓨터학과 ]</dc:creator>
  <cp:lastModifiedBy>남상진[ 대학원석·박사통합과정수료연구(재학) / 컴퓨터학과 ]</cp:lastModifiedBy>
  <cp:revision>6</cp:revision>
  <dcterms:created xsi:type="dcterms:W3CDTF">2023-12-01T04:53:00Z</dcterms:created>
  <dcterms:modified xsi:type="dcterms:W3CDTF">2023-12-01T07:59:29Z</dcterms:modified>
</cp:coreProperties>
</file>