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306" r:id="rId4"/>
    <p:sldId id="307" r:id="rId5"/>
    <p:sldId id="308" r:id="rId6"/>
    <p:sldId id="304" r:id="rId7"/>
    <p:sldId id="261" r:id="rId8"/>
    <p:sldId id="263" r:id="rId9"/>
    <p:sldId id="264" r:id="rId10"/>
    <p:sldId id="314" r:id="rId11"/>
    <p:sldId id="315" r:id="rId12"/>
    <p:sldId id="316" r:id="rId13"/>
    <p:sldId id="265" r:id="rId14"/>
    <p:sldId id="266" r:id="rId15"/>
    <p:sldId id="318" r:id="rId16"/>
    <p:sldId id="317" r:id="rId17"/>
    <p:sldId id="270" r:id="rId18"/>
    <p:sldId id="269" r:id="rId19"/>
    <p:sldId id="305" r:id="rId20"/>
    <p:sldId id="268" r:id="rId21"/>
    <p:sldId id="272" r:id="rId22"/>
    <p:sldId id="273" r:id="rId23"/>
    <p:sldId id="271" r:id="rId24"/>
    <p:sldId id="309" r:id="rId25"/>
    <p:sldId id="275" r:id="rId26"/>
    <p:sldId id="276" r:id="rId27"/>
    <p:sldId id="274" r:id="rId28"/>
    <p:sldId id="277" r:id="rId29"/>
    <p:sldId id="280" r:id="rId30"/>
    <p:sldId id="312" r:id="rId31"/>
    <p:sldId id="278" r:id="rId32"/>
    <p:sldId id="279" r:id="rId33"/>
    <p:sldId id="313" r:id="rId34"/>
    <p:sldId id="310" r:id="rId35"/>
    <p:sldId id="311" r:id="rId36"/>
    <p:sldId id="281" r:id="rId37"/>
    <p:sldId id="286" r:id="rId38"/>
    <p:sldId id="303" r:id="rId39"/>
    <p:sldId id="284" r:id="rId40"/>
    <p:sldId id="285" r:id="rId41"/>
    <p:sldId id="287" r:id="rId42"/>
    <p:sldId id="288" r:id="rId43"/>
    <p:sldId id="289" r:id="rId44"/>
    <p:sldId id="292" r:id="rId45"/>
    <p:sldId id="290" r:id="rId46"/>
    <p:sldId id="291" r:id="rId47"/>
    <p:sldId id="293" r:id="rId48"/>
    <p:sldId id="294" r:id="rId49"/>
    <p:sldId id="295" r:id="rId50"/>
    <p:sldId id="296" r:id="rId51"/>
    <p:sldId id="297" r:id="rId52"/>
    <p:sldId id="298" r:id="rId53"/>
    <p:sldId id="302" r:id="rId54"/>
    <p:sldId id="299" r:id="rId55"/>
    <p:sldId id="300" r:id="rId56"/>
    <p:sldId id="301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D6078-CC87-450E-9C56-EE7AAA8FFB2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C6044-834D-4C53-9908-D816E604D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3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734C5-65F7-4608-AFDA-901EBF4983A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9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E3527-AFAE-BCB6-F3F7-0E733BD98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F8DFF-83CE-4462-1F1A-48833F80A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340C3-1928-AA30-1FFA-1D6E708E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90E12-507A-0B14-AA49-596C6797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71FFD-6823-AB08-8159-FC60B6C9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E3C9-D9E8-AF59-9F92-8E1A7823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C2AA0-04E4-399E-0EB2-3D6769111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68A98-AAD0-C8D4-CF5F-66575680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3B282-F8D2-95E6-7B8E-22FEE295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42458-F02A-A717-ABDC-69D39AEB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920C0-C78C-F0D3-D663-CA331F76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557C6-EE7D-6CF1-9173-01CFF362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28056-1E22-D299-FFF2-6F717519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E135D-9F1A-7D94-4D63-624F0ED3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C02F-50EA-0586-63F2-0285D9DB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4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009BE-24D1-4F5D-38E2-FDDFEBDE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4D38F-FB02-7A63-BF93-C7B294ED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E6409-3F35-FB5A-D4D2-9246950B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69B00-A496-370D-1542-3A6D1152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82FE7-FAE2-73A0-CA34-A8C4F731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60EAC-B6E0-9BC0-F69D-B1CD5D7E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60369-7124-4121-C726-F9476AFC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9118C-48BF-B3EC-EC82-080C4EC9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866D3-C60B-A32A-8FD3-9B192BF5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D9971-59E7-B7D6-8D14-5272E1A5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17F07-B902-8059-8CC5-09861121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15C4B-0894-246D-C20B-7ABB26ABC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52629-D9D3-B303-98A9-CEA18F426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06290-AED9-C0E3-C1C5-9662F7FC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EF6F2-3B70-4A3E-342D-F8E9839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92D7C-6711-FBBF-E34F-60AB00C7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89B2-0712-1A94-77BD-54EE7278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5F017-F1E0-C9E4-339C-4DFC8D5A9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21CFF-0FA2-0931-E336-20EC8C76F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4B1A7-2818-FE29-20BC-9623D37CB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901CD-33E3-CD05-C59D-DDD83AA71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EF1FBC-EBCE-12D4-9FA0-2891953D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0C0E2B-17BF-4A3B-B737-30BF0FF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1C2C7-18BA-B134-AA49-A174B4D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8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5E4A7-68EE-A560-8F8A-C9497137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1724E-6325-212E-6920-B35F0A2A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00C97-9D70-F777-46E0-B0DFDD3D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2CB49-708A-DE8D-4482-64239D69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2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D65741-B0AA-A874-4F5E-E0C2B92D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F274D-7189-325E-8D45-555CBF72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B216D2-E7C2-9F1B-D78D-456C7CD8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1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B5892-BCDE-3899-1B0D-181A9D13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D8595-9251-B26A-44EB-02A3A467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36C1C-9961-0AA0-11F1-1FCAF943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E5763-FC8F-C2B2-A663-E97F3C33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C024E-1BB7-5F05-CB5A-C33CD9EB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95183-D427-C1E5-12FD-CEB35C6A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8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39767-AEF1-F0B3-AE36-5E5D1CE8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E1B4EE-C7A1-A2BB-3606-69E9EA737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B5D8D-6997-7C8B-85D0-759D1B562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6723F-55ED-6D23-4C83-CD3E69D7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BB195-78BC-639A-E55B-4239C3AC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DF4FF-00B6-3165-EDE3-9948930A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4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00A5B3-20B2-C6EA-CC19-49F87563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7D69B-E343-AF55-A36F-57DA8CD8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BA32-3FE6-25FF-F7E7-9502E89C8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90-7E1C-4E3E-AC29-6601F267CCA3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FD520-6E54-E069-2FA7-D957B5C2F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EA291-274D-D0B6-105D-25595B0A9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A793-A305-4E41-A8B6-C648970C4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ssion_Description_Protoco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korea.ac.kr/mbshome/mbs/university/index.d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Lecture  00</a:t>
            </a:r>
            <a:br>
              <a:rPr lang="en-US" altLang="ko-KR" dirty="0"/>
            </a:br>
            <a:r>
              <a:rPr lang="en-US" altLang="ko-KR" dirty="0"/>
              <a:t>Data Communications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Basic Concepts</a:t>
            </a:r>
          </a:p>
          <a:p>
            <a:r>
              <a:rPr lang="en-US" altLang="ko-KR" dirty="0"/>
              <a:t>Data Communication </a:t>
            </a:r>
            <a:r>
              <a:rPr lang="en-US" altLang="ko-KR"/>
              <a:t>and Layering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61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</a:t>
            </a:r>
            <a:r>
              <a:rPr lang="en-US" altLang="ko-KR" dirty="0"/>
              <a:t> Communications</a:t>
            </a:r>
            <a:br>
              <a:rPr lang="en-US" altLang="ko-KR" dirty="0"/>
            </a:br>
            <a:r>
              <a:rPr lang="en-US" altLang="ko-KR" dirty="0"/>
              <a:t>Data Standards : Numbers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Z" altLang="ko-KR" dirty="0"/>
                  <a:t>Real Numbers (Floating points)</a:t>
                </a:r>
              </a:p>
              <a:p>
                <a:pPr lvl="1"/>
                <a:r>
                  <a:rPr lang="en-US" altLang="ko-KR" dirty="0"/>
                  <a:t>IEEE Standard for Floating-Point Arithmetic (IEEE 754)</a:t>
                </a:r>
              </a:p>
              <a:p>
                <a:pPr lvl="2"/>
                <a:r>
                  <a:rPr lang="en-US" altLang="ko-KR" dirty="0"/>
                  <a:t>Finite number : </a:t>
                </a:r>
                <a:r>
                  <a:rPr lang="en-NZ" altLang="ko-KR" dirty="0"/>
                  <a:t>(−1)</a:t>
                </a:r>
                <a:r>
                  <a:rPr lang="en-NZ" altLang="ko-KR" i="1" baseline="30000" dirty="0"/>
                  <a:t>s</a:t>
                </a:r>
                <a:r>
                  <a:rPr lang="en-NZ" altLang="ko-KR" dirty="0"/>
                  <a:t> × </a:t>
                </a:r>
                <a:r>
                  <a:rPr lang="en-NZ" altLang="ko-KR" i="1" dirty="0"/>
                  <a:t>c</a:t>
                </a:r>
                <a:r>
                  <a:rPr lang="en-NZ" altLang="ko-KR" dirty="0"/>
                  <a:t> × </a:t>
                </a:r>
                <a:r>
                  <a:rPr lang="en-NZ" altLang="ko-KR" i="1" dirty="0" err="1"/>
                  <a:t>b</a:t>
                </a:r>
                <a:r>
                  <a:rPr lang="en-NZ" altLang="ko-KR" i="1" baseline="30000" dirty="0" err="1"/>
                  <a:t>q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described by three integers: </a:t>
                </a:r>
              </a:p>
              <a:p>
                <a:pPr lvl="4"/>
                <a:r>
                  <a:rPr lang="en-US" altLang="ko-KR" i="1" dirty="0"/>
                  <a:t>s</a:t>
                </a:r>
                <a:r>
                  <a:rPr lang="en-US" altLang="ko-KR" dirty="0"/>
                  <a:t> = a </a:t>
                </a:r>
                <a:r>
                  <a:rPr lang="en-US" altLang="ko-KR" i="1" dirty="0"/>
                  <a:t>sign</a:t>
                </a:r>
                <a:r>
                  <a:rPr lang="en-US" altLang="ko-KR" dirty="0"/>
                  <a:t> (zero or one), </a:t>
                </a:r>
              </a:p>
              <a:p>
                <a:pPr lvl="4"/>
                <a:r>
                  <a:rPr lang="en-US" altLang="ko-KR" i="1" dirty="0"/>
                  <a:t>c</a:t>
                </a:r>
                <a:r>
                  <a:rPr lang="en-US" altLang="ko-KR" dirty="0"/>
                  <a:t> = a </a:t>
                </a:r>
                <a:r>
                  <a:rPr lang="en-US" altLang="ko-KR" i="1" dirty="0"/>
                  <a:t>Significand precision </a:t>
                </a:r>
                <a:r>
                  <a:rPr lang="en-US" altLang="ko-KR" dirty="0"/>
                  <a:t>(or 'coefficient’), </a:t>
                </a:r>
              </a:p>
              <a:p>
                <a:pPr lvl="4"/>
                <a:r>
                  <a:rPr lang="en-US" altLang="ko-KR" i="1" dirty="0"/>
                  <a:t>q</a:t>
                </a:r>
                <a:r>
                  <a:rPr lang="en-US" altLang="ko-KR" dirty="0"/>
                  <a:t> = an </a:t>
                </a:r>
                <a:r>
                  <a:rPr lang="en-US" altLang="ko-KR" i="1" dirty="0"/>
                  <a:t>exponent</a:t>
                </a:r>
              </a:p>
              <a:p>
                <a:pPr lvl="3"/>
                <a:r>
                  <a:rPr lang="en-US" altLang="ko-KR" i="1" dirty="0"/>
                  <a:t>c </a:t>
                </a:r>
                <a:r>
                  <a:rPr lang="en-US" altLang="ko-KR" dirty="0"/>
                  <a:t>must be normalized value to the form: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.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xxxxx</a:t>
                </a:r>
                <a:r>
                  <a:rPr lang="en-US" altLang="ko-KR" dirty="0"/>
                  <a:t> (0.0101→1.0100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en-US" altLang="ko-KR" i="1" dirty="0"/>
              </a:p>
              <a:p>
                <a:pPr lvl="3"/>
                <a:r>
                  <a:rPr lang="en-US" altLang="ko-KR" i="1" dirty="0"/>
                  <a:t>q</a:t>
                </a:r>
                <a:r>
                  <a:rPr lang="en-US" altLang="ko-KR" dirty="0"/>
                  <a:t> is also a signed integer. </a:t>
                </a:r>
              </a:p>
              <a:p>
                <a:pPr lvl="4"/>
                <a:r>
                  <a:rPr lang="en-US" altLang="ko-KR" dirty="0"/>
                  <a:t>It use biased exponent (the bias (127(0x7F)/1023(0x3FF)/16383(0x3FFF))</a:t>
                </a:r>
              </a:p>
              <a:p>
                <a:pPr lvl="2"/>
                <a:r>
                  <a:rPr lang="en-NZ" altLang="ko-KR" dirty="0"/>
                  <a:t>Two infinities: +∞ and −∞; </a:t>
                </a:r>
                <a:r>
                  <a:rPr lang="en-NZ" altLang="ko-KR" dirty="0" err="1"/>
                  <a:t>NaN</a:t>
                </a:r>
                <a:endParaRPr lang="en-NZ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39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</a:t>
            </a:r>
            <a:r>
              <a:rPr lang="en-US" altLang="ko-KR" dirty="0"/>
              <a:t> Communications</a:t>
            </a:r>
            <a:br>
              <a:rPr lang="en-US" altLang="ko-KR" dirty="0"/>
            </a:br>
            <a:r>
              <a:rPr lang="en-US" altLang="ko-KR" dirty="0"/>
              <a:t>Data Standards :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ko-KR" dirty="0">
                <a:solidFill>
                  <a:schemeClr val="bg1">
                    <a:lumMod val="65000"/>
                  </a:schemeClr>
                </a:solidFill>
              </a:rPr>
              <a:t>Real Numbers (Floating points)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IEEE Standard for Floating-Point Arithmetic (IEEE 754)</a:t>
            </a:r>
          </a:p>
          <a:p>
            <a:pPr lvl="2"/>
            <a:r>
              <a:rPr lang="en-NZ" altLang="ko-KR" dirty="0"/>
              <a:t>Single (4-octets)/Double (8-octets)/Quadruple (16-octets) precision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2DFBEF-924C-F705-2862-53731BA1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57" y="3398216"/>
            <a:ext cx="3739668" cy="610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A529CC-3456-835E-F1E8-5596BAFB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8" y="4075736"/>
            <a:ext cx="5680685" cy="1037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942C8-FA48-A6B0-3BD1-684A8044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77" y="4274020"/>
            <a:ext cx="2751475" cy="641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943D36-5144-6E85-B9C1-7B3D5DD5D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920" y="3474991"/>
            <a:ext cx="3466876" cy="563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F0594-9333-E629-A6B0-C99B9A31B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08" y="5126549"/>
            <a:ext cx="8486564" cy="9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7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</a:t>
            </a:r>
            <a:r>
              <a:rPr lang="en-US" altLang="ko-KR" dirty="0"/>
              <a:t> Communications</a:t>
            </a:r>
            <a:br>
              <a:rPr lang="en-US" altLang="ko-KR" dirty="0"/>
            </a:br>
            <a:r>
              <a:rPr lang="en-US" altLang="ko-KR" dirty="0"/>
              <a:t>Data Standards : Numbers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Z" altLang="ko-KR" dirty="0">
                    <a:solidFill>
                      <a:schemeClr val="bg1">
                        <a:lumMod val="65000"/>
                      </a:schemeClr>
                    </a:solidFill>
                  </a:rPr>
                  <a:t>Real Numbers (Floating points)</a:t>
                </a:r>
              </a:p>
              <a:p>
                <a:pPr lvl="1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</a:rPr>
                  <a:t>IEEE Standard for Floating-Point Arithmetic (IEEE 754)</a:t>
                </a:r>
              </a:p>
              <a:p>
                <a:pPr lvl="2"/>
                <a:r>
                  <a:rPr lang="en-US" altLang="ko-KR" dirty="0"/>
                  <a:t>The two exponents are interpreted specially.</a:t>
                </a:r>
              </a:p>
              <a:p>
                <a:pPr lvl="3"/>
                <a:r>
                  <a:rPr lang="en-US" altLang="ko-KR" dirty="0"/>
                  <a:t>0x00(</a:t>
                </a:r>
                <a:r>
                  <a:rPr lang="en-NZ" altLang="ko-KR" dirty="0"/>
                  <a:t>8bits)</a:t>
                </a:r>
                <a:r>
                  <a:rPr lang="en-US" altLang="ko-KR" dirty="0"/>
                  <a:t>/0x000(11bits)/0x0000(15bits):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𝑓𝑟𝑎𝑐𝑡𝑖𝑜𝑛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𝑏𝑖𝑎𝑠</m:t>
                        </m:r>
                      </m:sup>
                    </m:sSup>
                  </m:oMath>
                </a14:m>
                <a:r>
                  <a:rPr lang="en-US" altLang="ko-KR" i="1" dirty="0"/>
                  <a:t>.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𝑓𝑟𝑎𝑐𝑡𝑖𝑜𝑛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𝑏𝑖𝑎𝑠</m:t>
                        </m:r>
                      </m:sup>
                    </m:sSup>
                  </m:oMath>
                </a14:m>
                <a:r>
                  <a:rPr lang="en-NZ" altLang="ko-KR" dirty="0"/>
                  <a:t>)</a:t>
                </a:r>
              </a:p>
              <a:p>
                <a:pPr lvl="3"/>
                <a:r>
                  <a:rPr lang="en-NZ" altLang="ko-KR" dirty="0"/>
                  <a:t>0xFF(8bits)/0x7FF(11bits)/0x7FFF(15bits):NaN(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NZ" altLang="ko-KR" dirty="0" smtClean="0"/>
                      <m:t>∞</m:t>
                    </m:r>
                  </m:oMath>
                </a14:m>
                <a:r>
                  <a:rPr lang="en-NZ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1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</a:t>
            </a:r>
            <a:r>
              <a:rPr lang="en-US" altLang="ko-KR" dirty="0"/>
              <a:t> Communications</a:t>
            </a:r>
            <a:br>
              <a:rPr lang="en-US" altLang="ko-KR" dirty="0"/>
            </a:br>
            <a:r>
              <a:rPr lang="en-US" altLang="ko-KR" dirty="0"/>
              <a:t>Data Standards : </a:t>
            </a:r>
            <a:r>
              <a:rPr lang="en-NZ" altLang="ko-KR" dirty="0"/>
              <a:t>Image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Image file formats</a:t>
            </a:r>
          </a:p>
          <a:p>
            <a:pPr lvl="1"/>
            <a:r>
              <a:rPr lang="en-US" altLang="ko-KR" b="1" dirty="0"/>
              <a:t>Raster graphics</a:t>
            </a:r>
            <a:r>
              <a:rPr lang="en-US" altLang="ko-KR" dirty="0"/>
              <a:t> or </a:t>
            </a:r>
            <a:r>
              <a:rPr lang="en-US" altLang="ko-KR" b="1" dirty="0"/>
              <a:t>bitmap</a:t>
            </a:r>
            <a:r>
              <a:rPr lang="en-US" altLang="ko-KR" dirty="0"/>
              <a:t> image :  </a:t>
            </a:r>
          </a:p>
          <a:p>
            <a:pPr lvl="2"/>
            <a:r>
              <a:rPr lang="en-US" altLang="ko-KR" dirty="0"/>
              <a:t>the data describes the characteristics of </a:t>
            </a:r>
            <a:r>
              <a:rPr lang="en-US" altLang="ko-KR" dirty="0">
                <a:solidFill>
                  <a:srgbClr val="0070C0"/>
                </a:solidFill>
              </a:rPr>
              <a:t>each individual pixel</a:t>
            </a:r>
            <a:endParaRPr lang="en-NZ" altLang="ko-KR" dirty="0">
              <a:solidFill>
                <a:srgbClr val="0070C0"/>
              </a:solidFill>
            </a:endParaRPr>
          </a:p>
          <a:p>
            <a:pPr lvl="2"/>
            <a:r>
              <a:rPr lang="en-NZ" altLang="ko-KR" dirty="0"/>
              <a:t>JPEG(Joint Photographic Experts Group)</a:t>
            </a:r>
          </a:p>
          <a:p>
            <a:pPr lvl="2"/>
            <a:r>
              <a:rPr lang="en-NZ" altLang="ko-KR" dirty="0"/>
              <a:t>GIF (Graphics Interchange Format)</a:t>
            </a:r>
          </a:p>
          <a:p>
            <a:pPr lvl="2"/>
            <a:r>
              <a:rPr lang="en-NZ" altLang="ko-KR" dirty="0"/>
              <a:t>PNG (Portable Network Graphics)</a:t>
            </a:r>
          </a:p>
          <a:p>
            <a:pPr lvl="3"/>
            <a:r>
              <a:rPr lang="en-NZ" altLang="ko-KR" dirty="0"/>
              <a:t>open-source alternative to GIF</a:t>
            </a:r>
          </a:p>
          <a:p>
            <a:pPr lvl="1"/>
            <a:r>
              <a:rPr lang="en-NZ" altLang="ko-KR" b="1" dirty="0"/>
              <a:t>Vector formats : </a:t>
            </a:r>
            <a:r>
              <a:rPr lang="en-US" altLang="ko-KR" dirty="0"/>
              <a:t> 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a geometric description </a:t>
            </a:r>
            <a:r>
              <a:rPr lang="en-US" altLang="ko-KR" dirty="0"/>
              <a:t>which can be rendered smoothly at any desired display size</a:t>
            </a:r>
          </a:p>
          <a:p>
            <a:pPr lvl="2"/>
            <a:r>
              <a:rPr lang="en-US" altLang="ko-KR" dirty="0"/>
              <a:t>SVG (Scalable Vector Graphics)</a:t>
            </a:r>
          </a:p>
          <a:p>
            <a:pPr lvl="3"/>
            <a:r>
              <a:rPr lang="en-US" altLang="ko-KR" dirty="0"/>
              <a:t>an open standard by the World Wide Web Consortium</a:t>
            </a:r>
          </a:p>
        </p:txBody>
      </p:sp>
    </p:spTree>
    <p:extLst>
      <p:ext uri="{BB962C8B-B14F-4D97-AF65-F5344CB8AC3E}">
        <p14:creationId xmlns:p14="http://schemas.microsoft.com/office/powerpoint/2010/main" val="100626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</a:t>
            </a:r>
            <a:r>
              <a:rPr lang="en-US" altLang="ko-KR" dirty="0"/>
              <a:t> Communications</a:t>
            </a:r>
            <a:br>
              <a:rPr lang="en-US" altLang="ko-KR" dirty="0"/>
            </a:br>
            <a:r>
              <a:rPr lang="en-US" altLang="ko-KR" dirty="0"/>
              <a:t>Data Standards : Video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Moving Picture Experts Group (MPEG)</a:t>
            </a:r>
          </a:p>
          <a:p>
            <a:pPr lvl="1"/>
            <a:r>
              <a:rPr lang="en-US" altLang="ko-KR" dirty="0"/>
              <a:t>a working group of ISO/IEC with the mission to develop standards for coded representation of </a:t>
            </a:r>
            <a:r>
              <a:rPr lang="en-US" altLang="ko-KR" b="1" dirty="0"/>
              <a:t>digital audio and video </a:t>
            </a:r>
            <a:r>
              <a:rPr lang="en-US" altLang="ko-KR" dirty="0"/>
              <a:t>and related data</a:t>
            </a:r>
          </a:p>
          <a:p>
            <a:pPr lvl="2"/>
            <a:r>
              <a:rPr lang="en-US" altLang="ko-KR" dirty="0"/>
              <a:t>MPEG-2 : Transport, video and audio standards for </a:t>
            </a:r>
            <a:r>
              <a:rPr lang="en-US" altLang="ko-KR" b="1" dirty="0"/>
              <a:t>broadcast-quality</a:t>
            </a:r>
            <a:r>
              <a:rPr lang="en-US" altLang="ko-KR" dirty="0"/>
              <a:t> television</a:t>
            </a:r>
          </a:p>
          <a:p>
            <a:pPr lvl="2"/>
            <a:r>
              <a:rPr lang="nn-NO" altLang="ko-KR" dirty="0"/>
              <a:t>MPEG-4 Part 2 (MPEG-4 Visual) </a:t>
            </a:r>
            <a:r>
              <a:rPr lang="nn-NO" altLang="ko-KR" b="1" dirty="0"/>
              <a:t>: </a:t>
            </a:r>
            <a:r>
              <a:rPr lang="en-NZ" altLang="ko-KR" dirty="0"/>
              <a:t>a video compression format</a:t>
            </a:r>
          </a:p>
          <a:p>
            <a:pPr lvl="3"/>
            <a:r>
              <a:rPr lang="en-US" altLang="ko-KR" dirty="0"/>
              <a:t>DivX, </a:t>
            </a:r>
            <a:r>
              <a:rPr lang="en-US" altLang="ko-KR" dirty="0" err="1"/>
              <a:t>Xvid</a:t>
            </a:r>
            <a:r>
              <a:rPr lang="en-US" altLang="ko-KR" dirty="0"/>
              <a:t> and Nero Digital</a:t>
            </a:r>
          </a:p>
          <a:p>
            <a:pPr lvl="2"/>
            <a:r>
              <a:rPr lang="en-US" altLang="ko-KR" dirty="0"/>
              <a:t>MPEG-4 Part 3 (MPEG-4 Audio) </a:t>
            </a:r>
            <a:r>
              <a:rPr lang="en-NZ" altLang="ko-KR" dirty="0"/>
              <a:t>: audio coding methods</a:t>
            </a:r>
          </a:p>
          <a:p>
            <a:pPr lvl="3"/>
            <a:r>
              <a:rPr lang="en-US" altLang="ko-KR" dirty="0"/>
              <a:t>Speech coding – HVXC (Harmonic Vector </a:t>
            </a:r>
            <a:r>
              <a:rPr lang="en-US" altLang="ko-KR" dirty="0" err="1"/>
              <a:t>eXcitation</a:t>
            </a:r>
            <a:r>
              <a:rPr lang="en-US" altLang="ko-KR" dirty="0"/>
              <a:t> Coding)</a:t>
            </a:r>
          </a:p>
          <a:p>
            <a:pPr lvl="3"/>
            <a:r>
              <a:rPr lang="en-US" altLang="ko-KR" dirty="0"/>
              <a:t>Speech coding – CELP (Code Excited Linear Prediction)</a:t>
            </a:r>
            <a:endParaRPr lang="en-NZ" altLang="ko-KR" dirty="0"/>
          </a:p>
          <a:p>
            <a:pPr lvl="3"/>
            <a:r>
              <a:rPr lang="en-NZ" altLang="ko-KR" dirty="0"/>
              <a:t>General Audio Coding (GA) - Advanced Audio Coding (AAC)</a:t>
            </a:r>
            <a:endParaRPr lang="en-US" altLang="ko-KR" dirty="0"/>
          </a:p>
          <a:p>
            <a:pPr lvl="2"/>
            <a:r>
              <a:rPr lang="en-US" altLang="ko-KR" dirty="0"/>
              <a:t>MPEG-4 Part 10, Advanced Video Coding (MPEG-4 AVC) : a block-oriented motion-compensation-based video compression standard</a:t>
            </a:r>
          </a:p>
        </p:txBody>
      </p:sp>
    </p:spTree>
    <p:extLst>
      <p:ext uri="{BB962C8B-B14F-4D97-AF65-F5344CB8AC3E}">
        <p14:creationId xmlns:p14="http://schemas.microsoft.com/office/powerpoint/2010/main" val="322863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C119F-1A14-01D8-C50F-988C368B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/>
              <a:t>Data</a:t>
            </a:r>
            <a:r>
              <a:rPr lang="en-US" altLang="ko-KR" sz="4400" dirty="0"/>
              <a:t> Communications</a:t>
            </a:r>
            <a:br>
              <a:rPr lang="en-US" altLang="ko-KR" sz="4400" dirty="0"/>
            </a:br>
            <a:r>
              <a:rPr lang="en-US" altLang="ko-KR" sz="4400" dirty="0"/>
              <a:t>Data Description Standards : Audio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D2743-34FB-0E4B-A8D5-A6AD4FD7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altLang="ko-KR" dirty="0"/>
              <a:t>Non-compression</a:t>
            </a:r>
          </a:p>
          <a:p>
            <a:pPr lvl="1"/>
            <a:r>
              <a:rPr lang="en-US" altLang="ko-KR" dirty="0"/>
              <a:t>Linear pulse-code modulation (LPCM, PCM)</a:t>
            </a:r>
          </a:p>
          <a:p>
            <a:pPr lvl="1"/>
            <a:r>
              <a:rPr lang="en-NZ" altLang="ko-KR" dirty="0"/>
              <a:t>Pulse-density modulation (PDM)</a:t>
            </a:r>
          </a:p>
          <a:p>
            <a:r>
              <a:rPr lang="en-NZ" altLang="ko-KR" dirty="0"/>
              <a:t>Lossless compression</a:t>
            </a:r>
          </a:p>
          <a:p>
            <a:pPr lvl="1"/>
            <a:r>
              <a:rPr lang="en-US" altLang="ko-KR" dirty="0"/>
              <a:t>Free Lossless Audio Codec (FLAC)</a:t>
            </a:r>
            <a:endParaRPr lang="en-NZ" altLang="ko-KR" dirty="0"/>
          </a:p>
          <a:p>
            <a:pPr lvl="1"/>
            <a:r>
              <a:rPr lang="en-US" altLang="ko-KR" dirty="0"/>
              <a:t>Apple Lossless Audio Codec (ALAC)</a:t>
            </a:r>
          </a:p>
          <a:p>
            <a:r>
              <a:rPr lang="en-NZ" altLang="ko-KR" dirty="0"/>
              <a:t>Lossy compression</a:t>
            </a:r>
          </a:p>
          <a:p>
            <a:pPr lvl="1"/>
            <a:r>
              <a:rPr lang="en-NZ" altLang="ko-KR" dirty="0"/>
              <a:t>Discrete cosine transform (DCT)</a:t>
            </a:r>
          </a:p>
          <a:p>
            <a:r>
              <a:rPr lang="en-NZ" altLang="ko-KR" dirty="0"/>
              <a:t>Adaptive Multi-Rate audio codec</a:t>
            </a:r>
            <a:endParaRPr lang="en-US" altLang="ko-KR" dirty="0"/>
          </a:p>
          <a:p>
            <a:pPr lvl="1"/>
            <a:r>
              <a:rPr lang="en-US" altLang="ko-KR" dirty="0"/>
              <a:t>an audio compression format optimized for speech coding</a:t>
            </a:r>
          </a:p>
          <a:p>
            <a:pPr lvl="1"/>
            <a:r>
              <a:rPr lang="en-US" altLang="ko-KR" dirty="0"/>
              <a:t>The standard speech codec by 3GPP</a:t>
            </a:r>
            <a:endParaRPr lang="en-NZ" altLang="ko-KR" dirty="0"/>
          </a:p>
        </p:txBody>
      </p:sp>
    </p:spTree>
    <p:extLst>
      <p:ext uri="{BB962C8B-B14F-4D97-AF65-F5344CB8AC3E}">
        <p14:creationId xmlns:p14="http://schemas.microsoft.com/office/powerpoint/2010/main" val="65721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Data</a:t>
            </a:r>
            <a:r>
              <a:rPr lang="en-US" altLang="ko-KR" sz="3200" dirty="0"/>
              <a:t> Communications</a:t>
            </a:r>
            <a:br>
              <a:rPr lang="en-US" altLang="ko-KR" sz="3200" dirty="0"/>
            </a:br>
            <a:r>
              <a:rPr lang="en-US" altLang="ko-KR" sz="3200" dirty="0"/>
              <a:t>Data Description Standards : Media Type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Media type (email/MIME, HTTP)</a:t>
            </a:r>
          </a:p>
          <a:p>
            <a:pPr lvl="1"/>
            <a:r>
              <a:rPr lang="en-US" altLang="ko-KR" dirty="0"/>
              <a:t>(RFC2046) Multipurpose Internet Mail Extensions (MIME) Part Two:                              Media Types</a:t>
            </a:r>
          </a:p>
          <a:p>
            <a:pPr lvl="2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(RFC2045) Multipurpose Internet Mail Extensions (MIME) Part One:                  Format of Internet Message Bodies</a:t>
            </a:r>
          </a:p>
          <a:p>
            <a:pPr lvl="1"/>
            <a:r>
              <a:rPr lang="en-US" altLang="ko-KR" dirty="0"/>
              <a:t>A two-part identifier for file formats and format contents transmitted on the Internet</a:t>
            </a:r>
          </a:p>
        </p:txBody>
      </p:sp>
    </p:spTree>
    <p:extLst>
      <p:ext uri="{BB962C8B-B14F-4D97-AF65-F5344CB8AC3E}">
        <p14:creationId xmlns:p14="http://schemas.microsoft.com/office/powerpoint/2010/main" val="13446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Data</a:t>
            </a:r>
            <a:r>
              <a:rPr lang="en-US" altLang="ko-KR" sz="3200" dirty="0"/>
              <a:t> Communications</a:t>
            </a:r>
            <a:br>
              <a:rPr lang="en-US" altLang="ko-KR" sz="3200" dirty="0"/>
            </a:br>
            <a:r>
              <a:rPr lang="en-US" altLang="ko-KR" sz="3200" dirty="0"/>
              <a:t>Data Description Standards : Media Type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Media type (email/MIME, HTTP)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Top-level type </a:t>
            </a:r>
            <a:r>
              <a:rPr lang="en-US" altLang="ko-KR" dirty="0"/>
              <a:t>name / subtype name [ ; parameters ] </a:t>
            </a:r>
          </a:p>
          <a:p>
            <a:pPr lvl="2"/>
            <a:r>
              <a:rPr lang="en-NZ" altLang="ko-KR" dirty="0"/>
              <a:t>text/plain; charset=UTF-8</a:t>
            </a:r>
          </a:p>
          <a:p>
            <a:pPr lvl="2"/>
            <a:r>
              <a:rPr lang="en-NZ" altLang="ko-KR" dirty="0"/>
              <a:t>audio/mpeg</a:t>
            </a:r>
          </a:p>
          <a:p>
            <a:pPr lvl="2"/>
            <a:r>
              <a:rPr lang="en-NZ" altLang="ko-KR" dirty="0"/>
              <a:t>image/</a:t>
            </a:r>
            <a:r>
              <a:rPr lang="en-NZ" altLang="ko-KR" dirty="0" err="1"/>
              <a:t>png</a:t>
            </a:r>
            <a:endParaRPr lang="en-NZ" altLang="ko-KR" dirty="0"/>
          </a:p>
          <a:p>
            <a:pPr lvl="2"/>
            <a:r>
              <a:rPr lang="en-NZ" altLang="ko-KR" dirty="0"/>
              <a:t>image/jpeg</a:t>
            </a:r>
          </a:p>
          <a:p>
            <a:pPr lvl="1"/>
            <a:r>
              <a:rPr lang="en-US" altLang="ko-KR" dirty="0"/>
              <a:t>The currently registered top-level type names are: </a:t>
            </a:r>
          </a:p>
          <a:p>
            <a:pPr lvl="2"/>
            <a:r>
              <a:rPr lang="en-US" altLang="ko-KR" b="1" dirty="0"/>
              <a:t>application</a:t>
            </a:r>
            <a:r>
              <a:rPr lang="en-US" altLang="ko-KR" dirty="0"/>
              <a:t>, </a:t>
            </a:r>
            <a:r>
              <a:rPr lang="en-US" altLang="ko-KR" b="1" dirty="0"/>
              <a:t>audio</a:t>
            </a:r>
            <a:r>
              <a:rPr lang="en-US" altLang="ko-KR" dirty="0"/>
              <a:t>, </a:t>
            </a:r>
            <a:r>
              <a:rPr lang="en-US" altLang="ko-KR" b="1" dirty="0"/>
              <a:t>example</a:t>
            </a:r>
            <a:r>
              <a:rPr lang="en-US" altLang="ko-KR" dirty="0"/>
              <a:t>, </a:t>
            </a:r>
            <a:r>
              <a:rPr lang="en-US" altLang="ko-KR" b="1" dirty="0"/>
              <a:t>font</a:t>
            </a:r>
            <a:r>
              <a:rPr lang="en-US" altLang="ko-KR" dirty="0"/>
              <a:t>, </a:t>
            </a:r>
            <a:r>
              <a:rPr lang="en-US" altLang="ko-KR" b="1" dirty="0"/>
              <a:t>image</a:t>
            </a:r>
            <a:r>
              <a:rPr lang="en-US" altLang="ko-KR" dirty="0"/>
              <a:t>, </a:t>
            </a:r>
            <a:r>
              <a:rPr lang="en-US" altLang="ko-KR" b="1" dirty="0"/>
              <a:t>message</a:t>
            </a:r>
            <a:r>
              <a:rPr lang="en-US" altLang="ko-KR" dirty="0"/>
              <a:t>, </a:t>
            </a:r>
            <a:r>
              <a:rPr lang="en-US" altLang="ko-KR" b="1" dirty="0"/>
              <a:t>model</a:t>
            </a:r>
            <a:r>
              <a:rPr lang="en-US" altLang="ko-KR" dirty="0"/>
              <a:t>, </a:t>
            </a:r>
          </a:p>
          <a:p>
            <a:pPr lvl="2"/>
            <a:r>
              <a:rPr lang="en-US" altLang="ko-KR" b="1" dirty="0"/>
              <a:t>multipart</a:t>
            </a:r>
            <a:r>
              <a:rPr lang="en-US" altLang="ko-KR" dirty="0"/>
              <a:t>, </a:t>
            </a:r>
            <a:r>
              <a:rPr lang="en-US" altLang="ko-KR" b="1" dirty="0"/>
              <a:t>text</a:t>
            </a:r>
            <a:r>
              <a:rPr lang="en-US" altLang="ko-KR" dirty="0"/>
              <a:t>, </a:t>
            </a:r>
            <a:r>
              <a:rPr lang="en-US" altLang="ko-KR" b="1" dirty="0"/>
              <a:t>video</a:t>
            </a:r>
            <a:r>
              <a:rPr lang="en-US" altLang="ko-KR" dirty="0"/>
              <a:t>.</a:t>
            </a:r>
            <a:endParaRPr lang="en-NZ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80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</a:t>
            </a:r>
            <a:r>
              <a:rPr lang="en-US" altLang="ko-KR" dirty="0"/>
              <a:t> Communications</a:t>
            </a:r>
            <a:br>
              <a:rPr lang="en-US" altLang="ko-KR" dirty="0"/>
            </a:br>
            <a:r>
              <a:rPr lang="en-US" altLang="ko-KR" dirty="0"/>
              <a:t>Data Description Standards : AVP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Audio video profile</a:t>
            </a:r>
          </a:p>
          <a:p>
            <a:pPr lvl="1"/>
            <a:r>
              <a:rPr lang="en-NZ" altLang="ko-KR" dirty="0"/>
              <a:t> </a:t>
            </a:r>
            <a:r>
              <a:rPr lang="en-NZ" altLang="ko-KR" b="1" dirty="0"/>
              <a:t>RTP audio/video profile</a:t>
            </a:r>
            <a:r>
              <a:rPr lang="en-NZ" altLang="ko-KR" dirty="0"/>
              <a:t> (</a:t>
            </a:r>
            <a:r>
              <a:rPr lang="en-NZ" altLang="ko-KR" b="1" dirty="0"/>
              <a:t>RTP/AVP</a:t>
            </a:r>
            <a:r>
              <a:rPr lang="en-NZ" altLang="ko-KR" dirty="0"/>
              <a:t>)</a:t>
            </a:r>
          </a:p>
          <a:p>
            <a:pPr lvl="2"/>
            <a:r>
              <a:rPr lang="en-US" altLang="ko-KR" dirty="0"/>
              <a:t>It specifies </a:t>
            </a:r>
            <a:r>
              <a:rPr lang="en-US" altLang="ko-KR" dirty="0">
                <a:solidFill>
                  <a:srgbClr val="0070C0"/>
                </a:solidFill>
              </a:rPr>
              <a:t>a mapping of </a:t>
            </a:r>
            <a:r>
              <a:rPr lang="en-US" altLang="ko-KR" dirty="0">
                <a:solidFill>
                  <a:srgbClr val="7030A0"/>
                </a:solidFill>
              </a:rPr>
              <a:t>specific audio and video codecs</a:t>
            </a:r>
            <a:r>
              <a:rPr lang="en-US" altLang="ko-KR" dirty="0">
                <a:solidFill>
                  <a:srgbClr val="0070C0"/>
                </a:solidFill>
              </a:rPr>
              <a:t> and </a:t>
            </a:r>
            <a:r>
              <a:rPr lang="en-US" altLang="ko-KR" dirty="0">
                <a:solidFill>
                  <a:srgbClr val="7030A0"/>
                </a:solidFill>
              </a:rPr>
              <a:t>their sampling rates</a:t>
            </a:r>
            <a:r>
              <a:rPr lang="en-US" altLang="ko-KR" dirty="0">
                <a:solidFill>
                  <a:srgbClr val="0070C0"/>
                </a:solidFill>
              </a:rPr>
              <a:t> to </a:t>
            </a:r>
            <a:r>
              <a:rPr lang="en-US" altLang="ko-KR" dirty="0">
                <a:solidFill>
                  <a:srgbClr val="7030A0"/>
                </a:solidFill>
              </a:rPr>
              <a:t>RTP payload types </a:t>
            </a:r>
            <a:r>
              <a:rPr lang="en-US" altLang="ko-KR" dirty="0">
                <a:solidFill>
                  <a:srgbClr val="0070C0"/>
                </a:solidFill>
              </a:rPr>
              <a:t>and </a:t>
            </a:r>
            <a:r>
              <a:rPr lang="en-US" altLang="ko-KR" dirty="0">
                <a:solidFill>
                  <a:srgbClr val="7030A0"/>
                </a:solidFill>
              </a:rPr>
              <a:t>clock rates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0070C0"/>
                </a:solidFill>
              </a:rPr>
              <a:t>how to encode </a:t>
            </a:r>
            <a:r>
              <a:rPr lang="en-US" altLang="ko-KR" dirty="0">
                <a:solidFill>
                  <a:srgbClr val="7030A0"/>
                </a:solidFill>
              </a:rPr>
              <a:t>each data format </a:t>
            </a:r>
            <a:r>
              <a:rPr lang="en-US" altLang="ko-KR" dirty="0">
                <a:solidFill>
                  <a:srgbClr val="0070C0"/>
                </a:solidFill>
              </a:rPr>
              <a:t>as an RTP data payload</a:t>
            </a:r>
            <a:r>
              <a:rPr lang="en-US" altLang="ko-KR" dirty="0"/>
              <a:t>, as well as specifying how to describe these mappings using </a:t>
            </a:r>
            <a:r>
              <a:rPr lang="en-US" altLang="ko-KR" dirty="0">
                <a:hlinkClick r:id="rId2" tooltip="Session Description Protocol"/>
              </a:rPr>
              <a:t>Session Description Protocol</a:t>
            </a:r>
            <a:r>
              <a:rPr lang="en-US" altLang="ko-KR" dirty="0"/>
              <a:t> (SDP)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(RFC3550) RTP: A Transport Protocol for Real-Time Applications</a:t>
            </a:r>
          </a:p>
          <a:p>
            <a:pPr lvl="3"/>
            <a:r>
              <a:rPr lang="en-US" altLang="ko-KR" dirty="0"/>
              <a:t>the real-time transport protocol (RTP)</a:t>
            </a:r>
          </a:p>
          <a:p>
            <a:pPr lvl="3"/>
            <a:r>
              <a:rPr lang="en-US" altLang="ko-KR" dirty="0"/>
              <a:t>the RTP control protocol (RTCP)</a:t>
            </a:r>
          </a:p>
          <a:p>
            <a:pPr lvl="2"/>
            <a:r>
              <a:rPr lang="en-US" altLang="ko-KR" dirty="0"/>
              <a:t>(RFC3551) RTP Profile for Audio and Video Conferences with Minimal Control</a:t>
            </a:r>
          </a:p>
          <a:p>
            <a:pPr lvl="2"/>
            <a:r>
              <a:rPr lang="en-US" altLang="ko-KR" dirty="0"/>
              <a:t>(RFC4566) SDP: Session Description Protocol</a:t>
            </a:r>
          </a:p>
        </p:txBody>
      </p:sp>
    </p:spTree>
    <p:extLst>
      <p:ext uri="{BB962C8B-B14F-4D97-AF65-F5344CB8AC3E}">
        <p14:creationId xmlns:p14="http://schemas.microsoft.com/office/powerpoint/2010/main" val="253621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A7377-B73D-4200-A6E0-DC887C0FF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Communication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FC631-89A4-4A4D-8680-3EE6565B8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Communication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04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Books</a:t>
            </a:r>
          </a:p>
          <a:p>
            <a:pPr lvl="1"/>
            <a:r>
              <a:rPr lang="en-US" altLang="ko-KR" dirty="0"/>
              <a:t>Data Communications and Network, 6th, Behrouz A. FORIUZAN, McGraw-Hill</a:t>
            </a:r>
          </a:p>
          <a:p>
            <a:pPr lvl="1"/>
            <a:r>
              <a:rPr kumimoji="1" lang="en-US" altLang="ko-KR" dirty="0"/>
              <a:t>Data and Computer Communications, 9th, </a:t>
            </a:r>
            <a:r>
              <a:rPr lang="en-US" altLang="ko-KR" dirty="0"/>
              <a:t>William Stallings, Pearson Education, Prentice Hall</a:t>
            </a:r>
          </a:p>
          <a:p>
            <a:r>
              <a:rPr lang="en-US" altLang="ko-KR" dirty="0"/>
              <a:t>Standards</a:t>
            </a:r>
          </a:p>
          <a:p>
            <a:pPr lvl="1"/>
            <a:r>
              <a:rPr lang="en-US" altLang="ko-KR" dirty="0"/>
              <a:t>IEEE 802, IETF RFC</a:t>
            </a:r>
          </a:p>
          <a:p>
            <a:r>
              <a:rPr lang="en-US" altLang="ko-KR" dirty="0"/>
              <a:t>Web sites</a:t>
            </a:r>
          </a:p>
          <a:p>
            <a:pPr lvl="1"/>
            <a:r>
              <a:rPr lang="en-US" altLang="ko-KR" dirty="0"/>
              <a:t>Wikipedia,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06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Components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Five Components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447781"/>
            <a:ext cx="7924800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Protocol :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A protocol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defines</a:t>
            </a: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a typeface="굴림" pitchFamily="50" charset="-127"/>
              </a:rPr>
              <a:t>the rules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that</a:t>
            </a: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both the sender and receiver</a:t>
            </a: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ea typeface="굴림" pitchFamily="50" charset="-127"/>
              </a:rPr>
              <a:t>and</a:t>
            </a: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all intermediate devices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need to follow to be able to </a:t>
            </a:r>
            <a:r>
              <a:rPr lang="en-US" altLang="ko-KR" b="1" dirty="0">
                <a:solidFill>
                  <a:srgbClr val="0070C0"/>
                </a:solidFill>
                <a:ea typeface="굴림" pitchFamily="50" charset="-127"/>
              </a:rPr>
              <a:t>communicate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ea typeface="굴림" pitchFamily="50" charset="-127"/>
              </a:rPr>
              <a:t>effectively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4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Protocol : the rules</a:t>
            </a:r>
            <a:br>
              <a:rPr lang="en-US" altLang="ko-KR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message format, order, actions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28218" y="1551312"/>
            <a:ext cx="4267200" cy="158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ko-KR" i="1" dirty="0">
                <a:latin typeface="Comic Sans MS" pitchFamily="66" charset="0"/>
                <a:ea typeface="굴림" charset="-127"/>
              </a:rPr>
              <a:t>protocols define 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굴림" charset="-127"/>
              </a:rPr>
              <a:t>format, order </a:t>
            </a:r>
            <a:r>
              <a:rPr lang="en-US" altLang="ko-KR" i="1" dirty="0">
                <a:latin typeface="Comic Sans MS" pitchFamily="66" charset="0"/>
                <a:ea typeface="굴림" charset="-127"/>
              </a:rPr>
              <a:t>of messages sent and received among network entities, and 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굴림" charset="-127"/>
              </a:rPr>
              <a:t>actions</a:t>
            </a:r>
            <a:r>
              <a:rPr lang="en-US" altLang="ko-KR" i="1" dirty="0">
                <a:latin typeface="Comic Sans MS" pitchFamily="66" charset="0"/>
                <a:ea typeface="굴림" charset="-127"/>
              </a:rPr>
              <a:t> taken on messages transmission, receipt</a:t>
            </a:r>
            <a:r>
              <a:rPr lang="en-US" altLang="ko-KR" i="1" dirty="0">
                <a:solidFill>
                  <a:srgbClr val="FF0000"/>
                </a:solidFill>
                <a:latin typeface="Comic Sans MS" pitchFamily="66" charset="0"/>
                <a:ea typeface="굴림" charset="-127"/>
              </a:rPr>
              <a:t> </a:t>
            </a:r>
          </a:p>
        </p:txBody>
      </p:sp>
      <p:pic>
        <p:nvPicPr>
          <p:cNvPr id="5" name="Picture 6" descr="f01-10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12" y="3316005"/>
            <a:ext cx="4118370" cy="22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5833499" y="4365104"/>
            <a:ext cx="14159" cy="7920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9" idx="0"/>
          </p:cNvCxnSpPr>
          <p:nvPr/>
        </p:nvCxnSpPr>
        <p:spPr>
          <a:xfrm flipV="1">
            <a:off x="4493981" y="5437059"/>
            <a:ext cx="0" cy="41765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66730" y="4077072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(format, order)</a:t>
            </a:r>
            <a:endParaRPr lang="ko-KR" altLang="en-US" sz="9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359696" y="585471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ko-KR" sz="900" i="1" dirty="0"/>
              <a:t>(action) </a:t>
            </a:r>
          </a:p>
          <a:p>
            <a:pPr marL="0" lvl="1" algn="ctr"/>
            <a:r>
              <a:rPr lang="en-US" altLang="ko-KR" sz="900" i="1" dirty="0">
                <a:ea typeface="굴림" charset="-127"/>
              </a:rPr>
              <a:t>The module implementing the protocol</a:t>
            </a:r>
          </a:p>
        </p:txBody>
      </p:sp>
    </p:spTree>
    <p:extLst>
      <p:ext uri="{BB962C8B-B14F-4D97-AF65-F5344CB8AC3E}">
        <p14:creationId xmlns:p14="http://schemas.microsoft.com/office/powerpoint/2010/main" val="14498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 : Sending a letter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Write </a:t>
            </a:r>
            <a:r>
              <a:rPr lang="en-US" altLang="ko-KR" b="1" dirty="0"/>
              <a:t>the letter </a:t>
            </a:r>
            <a:r>
              <a:rPr lang="en-US" altLang="ko-KR" dirty="0"/>
              <a:t>you want to send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Buy an envelope and </a:t>
            </a:r>
            <a:r>
              <a:rPr lang="en-US" altLang="ko-KR" b="1" dirty="0"/>
              <a:t>a post stamp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Insert the letter into the envelope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Write </a:t>
            </a:r>
            <a:r>
              <a:rPr lang="en-US" altLang="ko-KR" b="1" dirty="0"/>
              <a:t>the receiver’s name, address </a:t>
            </a:r>
            <a:r>
              <a:rPr lang="en-US" altLang="ko-KR" dirty="0"/>
              <a:t>and postcode at the right bottom corner of the envelope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Write the sender’s name, address and postcode at the left upper corner of the envelope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Attach the post stamp to the envelope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Put </a:t>
            </a:r>
            <a:r>
              <a:rPr lang="en-US" altLang="ko-KR" b="1" dirty="0"/>
              <a:t>the envelop </a:t>
            </a:r>
            <a:r>
              <a:rPr lang="en-US" altLang="ko-KR" dirty="0"/>
              <a:t>into the postbox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Why do you stick this procedure?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925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3383-7E1E-41DE-9C03-A81D17C7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Layering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6C15E-4DE4-4B79-8AC2-06D97C15E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1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ISO OSI reference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OSI (Open Systems Interconnection) reference model</a:t>
            </a:r>
            <a:r>
              <a:rPr lang="en-US" altLang="ko-KR" dirty="0"/>
              <a:t> </a:t>
            </a:r>
          </a:p>
          <a:p>
            <a:pPr lvl="1"/>
            <a:r>
              <a:rPr lang="en-US" altLang="ko-KR" dirty="0"/>
              <a:t>A </a:t>
            </a:r>
            <a:r>
              <a:rPr lang="en-US" altLang="ko-KR" b="1" dirty="0">
                <a:solidFill>
                  <a:srgbClr val="7030A0"/>
                </a:solidFill>
              </a:rPr>
              <a:t>conceptual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model</a:t>
            </a:r>
            <a:r>
              <a:rPr lang="en-US" altLang="ko-KR" dirty="0"/>
              <a:t> that </a:t>
            </a:r>
            <a:r>
              <a:rPr lang="en-US" altLang="ko-KR" dirty="0">
                <a:solidFill>
                  <a:srgbClr val="0070C0"/>
                </a:solidFill>
              </a:rPr>
              <a:t>characterizes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70C0"/>
                </a:solidFill>
              </a:rPr>
              <a:t>standardizes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communication functions</a:t>
            </a:r>
            <a:r>
              <a:rPr lang="en-US" altLang="ko-KR" b="1" dirty="0"/>
              <a:t> </a:t>
            </a:r>
            <a:r>
              <a:rPr lang="en-US" altLang="ko-KR" dirty="0"/>
              <a:t>of a telecommunication or </a:t>
            </a:r>
            <a:r>
              <a:rPr lang="en-US" altLang="ko-KR" dirty="0">
                <a:solidFill>
                  <a:srgbClr val="7030A0"/>
                </a:solidFill>
              </a:rPr>
              <a:t>computing system </a:t>
            </a:r>
            <a:r>
              <a:rPr lang="en-US" altLang="ko-KR" dirty="0">
                <a:solidFill>
                  <a:srgbClr val="0070C0"/>
                </a:solidFill>
              </a:rPr>
              <a:t>without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regard to </a:t>
            </a:r>
            <a:r>
              <a:rPr lang="en-US" altLang="ko-KR" dirty="0">
                <a:solidFill>
                  <a:srgbClr val="7030A0"/>
                </a:solidFill>
              </a:rPr>
              <a:t>their underlying internal structure and technology</a:t>
            </a:r>
          </a:p>
          <a:p>
            <a:r>
              <a:rPr lang="en-US" altLang="ko-KR" dirty="0"/>
              <a:t>International Organization for Standardization (ISO)</a:t>
            </a:r>
          </a:p>
          <a:p>
            <a:pPr lvl="1"/>
            <a:r>
              <a:rPr lang="en-US" altLang="ko-KR" dirty="0">
                <a:solidFill>
                  <a:srgbClr val="1A0DAB"/>
                </a:solidFill>
                <a:latin typeface="Apple SD Gothic Neo"/>
              </a:rPr>
              <a:t>ISO/IEC 7498-1:1994 - Basic 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3984347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ISO OSI reference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Its </a:t>
            </a:r>
            <a:r>
              <a:rPr lang="en-US" altLang="ko-KR" b="1" dirty="0">
                <a:solidFill>
                  <a:srgbClr val="7030A0"/>
                </a:solidFill>
              </a:rPr>
              <a:t>goal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interoperability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of diverse communication systems with standard protocols</a:t>
            </a:r>
          </a:p>
          <a:p>
            <a:r>
              <a:rPr lang="en-US" altLang="ko-KR" dirty="0"/>
              <a:t>The model </a:t>
            </a:r>
            <a:r>
              <a:rPr lang="en-US" altLang="ko-KR" b="1" dirty="0">
                <a:solidFill>
                  <a:srgbClr val="0070C0"/>
                </a:solidFill>
              </a:rPr>
              <a:t>partitions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communication system </a:t>
            </a:r>
            <a:r>
              <a:rPr lang="en-US" altLang="ko-KR" dirty="0">
                <a:solidFill>
                  <a:srgbClr val="0070C0"/>
                </a:solidFill>
              </a:rPr>
              <a:t>into</a:t>
            </a:r>
            <a:r>
              <a:rPr lang="en-US" altLang="ko-KR" dirty="0"/>
              <a:t> </a:t>
            </a:r>
            <a:r>
              <a:rPr lang="en-US" altLang="ko-KR" b="1" dirty="0">
                <a:solidFill>
                  <a:srgbClr val="7030A0"/>
                </a:solidFill>
              </a:rPr>
              <a:t>abstraction layers</a:t>
            </a:r>
          </a:p>
          <a:p>
            <a:pPr lvl="1"/>
            <a:r>
              <a:rPr lang="en-US" altLang="ko-KR" dirty="0"/>
              <a:t> The original version of the model </a:t>
            </a:r>
            <a:r>
              <a:rPr lang="en-US" altLang="ko-KR" b="1" dirty="0">
                <a:solidFill>
                  <a:srgbClr val="0070C0"/>
                </a:solidFill>
              </a:rPr>
              <a:t>defined</a:t>
            </a:r>
            <a:r>
              <a:rPr lang="en-US" altLang="ko-KR" dirty="0"/>
              <a:t> </a:t>
            </a:r>
            <a:r>
              <a:rPr lang="en-US" altLang="ko-KR" b="1" dirty="0"/>
              <a:t>seven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layers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92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Principles of protocol layering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Two principles of protocol layering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The two objects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under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rgbClr val="7030A0"/>
                </a:solidFill>
                <a:ea typeface="굴림" pitchFamily="50" charset="-127"/>
              </a:rPr>
              <a:t>each layer </a:t>
            </a:r>
            <a:r>
              <a:rPr lang="en-US" altLang="ko-KR" b="1" dirty="0">
                <a:solidFill>
                  <a:srgbClr val="0070C0"/>
                </a:solidFill>
                <a:ea typeface="굴림" pitchFamily="50" charset="-127"/>
              </a:rPr>
              <a:t>at</a:t>
            </a:r>
            <a:r>
              <a:rPr lang="en-US" altLang="ko-KR" b="1" dirty="0">
                <a:solidFill>
                  <a:srgbClr val="7030A0"/>
                </a:solidFill>
                <a:ea typeface="굴림" pitchFamily="50" charset="-127"/>
              </a:rPr>
              <a:t> both sites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should be </a:t>
            </a:r>
            <a:r>
              <a:rPr lang="en-US" altLang="ko-KR" b="1" dirty="0">
                <a:solidFill>
                  <a:srgbClr val="7030A0"/>
                </a:solidFill>
                <a:ea typeface="굴림" pitchFamily="50" charset="-127"/>
              </a:rPr>
              <a:t>identical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If we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want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bidirectional communication</a:t>
            </a:r>
            <a:r>
              <a:rPr lang="en-US" altLang="ko-KR" dirty="0">
                <a:ea typeface="굴림" pitchFamily="50" charset="-127"/>
              </a:rPr>
              <a:t>, we need to make each layer so that it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can perform </a:t>
            </a:r>
            <a:r>
              <a:rPr lang="en-US" altLang="ko-KR" b="1" dirty="0">
                <a:solidFill>
                  <a:srgbClr val="7030A0"/>
                </a:solidFill>
                <a:ea typeface="굴림" pitchFamily="50" charset="-127"/>
              </a:rPr>
              <a:t>two opposite tasks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one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in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each direction</a:t>
            </a:r>
          </a:p>
          <a:p>
            <a:pPr lvl="2"/>
            <a:r>
              <a:rPr lang="en-US" altLang="ko-KR" dirty="0"/>
              <a:t>Transmitter (</a:t>
            </a:r>
            <a:r>
              <a:rPr lang="en-US" altLang="ko-KR" dirty="0" err="1"/>
              <a:t>Tx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Receiver (Rx)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490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N Layering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3496" y="4301896"/>
            <a:ext cx="2078369" cy="54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3156" y="3501008"/>
            <a:ext cx="225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1400" dirty="0"/>
              <a:t>[Layer N-1 PDU]</a:t>
            </a:r>
            <a:endParaRPr lang="ko-KR" altLang="en-US" sz="1400" dirty="0"/>
          </a:p>
          <a:p>
            <a:r>
              <a:rPr lang="en-NZ" altLang="ko-KR" sz="1400" dirty="0"/>
              <a:t>Service Data Unit (SDU)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519276" y="4074074"/>
            <a:ext cx="0" cy="253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871864" y="4469362"/>
            <a:ext cx="2952328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43872" y="4149080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altLang="ko-KR" dirty="0">
                <a:solidFill>
                  <a:srgbClr val="002060"/>
                </a:solidFill>
              </a:rPr>
              <a:t>Layer N PDU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28523" y="1556792"/>
            <a:ext cx="7316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At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7030A0"/>
                </a:solidFill>
              </a:rPr>
              <a:t>each level </a:t>
            </a:r>
            <a:r>
              <a:rPr lang="en-US" altLang="ko-KR" sz="2800" b="1" dirty="0">
                <a:solidFill>
                  <a:srgbClr val="7030A0"/>
                </a:solidFill>
              </a:rPr>
              <a:t>N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7030A0"/>
                </a:solidFill>
              </a:rPr>
              <a:t>two entities </a:t>
            </a:r>
            <a:r>
              <a:rPr lang="en-US" altLang="ko-KR" sz="2800" dirty="0"/>
              <a:t>at the communicating devices (layer N peers) </a:t>
            </a:r>
            <a:r>
              <a:rPr lang="en-US" altLang="ko-KR" sz="2800" dirty="0">
                <a:solidFill>
                  <a:srgbClr val="0070C0"/>
                </a:solidFill>
              </a:rPr>
              <a:t>exchange</a:t>
            </a:r>
            <a:r>
              <a:rPr lang="en-US" altLang="ko-KR" sz="2800" dirty="0"/>
              <a:t> </a:t>
            </a:r>
            <a:r>
              <a:rPr lang="en-US" altLang="ko-KR" sz="2800" b="1" dirty="0">
                <a:solidFill>
                  <a:srgbClr val="7030A0"/>
                </a:solidFill>
              </a:rPr>
              <a:t>protocol data units (PDUs) </a:t>
            </a:r>
            <a:r>
              <a:rPr lang="en-US" altLang="ko-KR" sz="2800" dirty="0"/>
              <a:t>by </a:t>
            </a:r>
            <a:r>
              <a:rPr lang="en-US" altLang="ko-KR" sz="2800" dirty="0">
                <a:solidFill>
                  <a:srgbClr val="7030A0"/>
                </a:solidFill>
              </a:rPr>
              <a:t>means of </a:t>
            </a:r>
            <a:r>
              <a:rPr lang="en-US" altLang="ko-KR" sz="2800" b="1" dirty="0">
                <a:solidFill>
                  <a:srgbClr val="7030A0"/>
                </a:solidFill>
              </a:rPr>
              <a:t>a layer N protocol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24193" y="4301895"/>
            <a:ext cx="2078369" cy="54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N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871864" y="4676092"/>
            <a:ext cx="295232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3495" y="3511327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1400" dirty="0"/>
              <a:t>[Layer N+1 PDU]</a:t>
            </a:r>
            <a:endParaRPr lang="ko-KR" altLang="en-US" sz="1400" dirty="0"/>
          </a:p>
          <a:p>
            <a:r>
              <a:rPr lang="en-NZ" altLang="ko-KR" sz="1400" dirty="0"/>
              <a:t>Service Data Unit (SDU)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9146467" y="4038251"/>
            <a:ext cx="0" cy="27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007768" y="4048416"/>
            <a:ext cx="0" cy="253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544272" y="4058828"/>
            <a:ext cx="0" cy="263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871864" y="4735917"/>
            <a:ext cx="295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Each PDU contains </a:t>
            </a:r>
            <a:r>
              <a:rPr lang="en-US" altLang="ko-KR" sz="1400" dirty="0">
                <a:solidFill>
                  <a:srgbClr val="0070C0"/>
                </a:solidFill>
              </a:rPr>
              <a:t>a payload</a:t>
            </a:r>
            <a:r>
              <a:rPr lang="en-US" altLang="ko-KR" sz="1400" dirty="0"/>
              <a:t>, called </a:t>
            </a:r>
            <a:r>
              <a:rPr lang="en-US" altLang="ko-KR" sz="1400" dirty="0">
                <a:solidFill>
                  <a:srgbClr val="0070C0"/>
                </a:solidFill>
              </a:rPr>
              <a:t>the service data unit (SDU), </a:t>
            </a:r>
            <a:r>
              <a:rPr lang="en-US" altLang="ko-KR" sz="1400" dirty="0"/>
              <a:t>along with </a:t>
            </a:r>
            <a:r>
              <a:rPr lang="en-US" altLang="ko-KR" sz="1400" b="1" dirty="0">
                <a:solidFill>
                  <a:srgbClr val="002060"/>
                </a:solidFill>
              </a:rPr>
              <a:t>protocol-related headers or footers.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78918" y="5741836"/>
            <a:ext cx="2078369" cy="54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N-1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3503712" y="4847392"/>
            <a:ext cx="15564" cy="92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51584" y="516680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1400" dirty="0"/>
              <a:t>[Layer N PDU]</a:t>
            </a:r>
            <a:endParaRPr lang="ko-KR" altLang="en-US" sz="1400" dirty="0"/>
          </a:p>
          <a:p>
            <a:r>
              <a:rPr lang="en-NZ" altLang="ko-KR" sz="1400" dirty="0"/>
              <a:t>Service Data Unit (SDU)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079776" y="4847391"/>
            <a:ext cx="0" cy="92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33156" y="5162337"/>
            <a:ext cx="225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1400" dirty="0"/>
              <a:t>[Layer N PDU]</a:t>
            </a:r>
            <a:endParaRPr lang="ko-KR" altLang="en-US" sz="1400" dirty="0"/>
          </a:p>
          <a:p>
            <a:r>
              <a:rPr lang="en-NZ" altLang="ko-KR" sz="1400" dirty="0"/>
              <a:t>Service Data Unit (SDU)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4871864" y="6021289"/>
            <a:ext cx="2952328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943872" y="5690023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altLang="ko-KR" dirty="0">
                <a:solidFill>
                  <a:srgbClr val="002060"/>
                </a:solidFill>
              </a:rPr>
              <a:t>Layer N-1 PDU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833156" y="5786608"/>
            <a:ext cx="2078369" cy="54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N-1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4799856" y="6237312"/>
            <a:ext cx="295232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8544272" y="4847391"/>
            <a:ext cx="0" cy="93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9146468" y="4847391"/>
            <a:ext cx="1" cy="93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42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Layering : Sending a letter (example)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SDU : the letter</a:t>
            </a:r>
          </a:p>
          <a:p>
            <a:r>
              <a:rPr lang="en-US" altLang="ko-KR" dirty="0"/>
              <a:t>PDU : the envelop with the receiver &amp; the sender information</a:t>
            </a:r>
          </a:p>
          <a:p>
            <a:pPr lvl="1"/>
            <a:r>
              <a:rPr lang="en-US" altLang="ko-KR" dirty="0"/>
              <a:t>Protocol related header (Names, addresses, postcodes)</a:t>
            </a:r>
          </a:p>
          <a:p>
            <a:r>
              <a:rPr lang="en-US" altLang="ko-KR" dirty="0"/>
              <a:t>Layer N : the sender, the receiver</a:t>
            </a:r>
          </a:p>
          <a:p>
            <a:pPr lvl="1"/>
            <a:r>
              <a:rPr lang="en-US" altLang="ko-KR" dirty="0"/>
              <a:t>Both can send letters and receive envelopes</a:t>
            </a:r>
          </a:p>
          <a:p>
            <a:r>
              <a:rPr lang="en-US" altLang="ko-KR" dirty="0"/>
              <a:t>Layer N protocol : rules for writing the information of the receiver and the sender to the envelope</a:t>
            </a:r>
          </a:p>
          <a:p>
            <a:r>
              <a:rPr lang="en-US" altLang="ko-KR" dirty="0"/>
              <a:t>Layer N-1 : postbox and mailbox</a:t>
            </a:r>
          </a:p>
          <a:p>
            <a:pPr lvl="1"/>
            <a:r>
              <a:rPr lang="en-US" altLang="ko-KR" dirty="0"/>
              <a:t>They are not bidirectional!!!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83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94D4E-90D7-4818-8B0B-C2F02C9F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80AE2-D757-4A7E-84F3-F6F8A5E2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Communication</a:t>
            </a:r>
          </a:p>
          <a:p>
            <a:pPr lvl="1"/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Data</a:t>
            </a:r>
          </a:p>
          <a:p>
            <a:pPr lvl="1"/>
            <a:r>
              <a:rPr lang="en-US" altLang="ko-KR" dirty="0"/>
              <a:t>Communication</a:t>
            </a:r>
          </a:p>
          <a:p>
            <a:r>
              <a:rPr lang="en-US" altLang="ko-KR" dirty="0"/>
              <a:t>Layering and Reference Model</a:t>
            </a:r>
          </a:p>
          <a:p>
            <a:pPr lvl="1"/>
            <a:r>
              <a:rPr lang="en-US" altLang="ko-KR" dirty="0"/>
              <a:t>ISO OSI 7-layer reference model</a:t>
            </a:r>
          </a:p>
          <a:p>
            <a:pPr lvl="1"/>
            <a:r>
              <a:rPr lang="en-US" altLang="ko-KR" dirty="0"/>
              <a:t>IEEE 802 Reference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08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3383-7E1E-41DE-9C03-A81D17C7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ISO OSI 7 Layer Reference Model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6C15E-4DE4-4B79-8AC2-06D97C15E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44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ISO OSI reference model (7 layers)</a:t>
            </a:r>
            <a:endParaRPr lang="ko-KR" alt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71470"/>
            <a:ext cx="8229600" cy="378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3237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Seven layers and Networking protocols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16832"/>
            <a:ext cx="704421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8904312" y="522920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904312" y="407707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4312" y="2492896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4312" y="5229200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Communications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899861" y="4077072"/>
            <a:ext cx="99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Computer</a:t>
            </a:r>
          </a:p>
          <a:p>
            <a:r>
              <a:rPr lang="en-US" altLang="ko-KR" sz="1400" dirty="0"/>
              <a:t>Networks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06974" y="2564905"/>
            <a:ext cx="144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Application dependent,</a:t>
            </a:r>
          </a:p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Presentation</a:t>
            </a:r>
          </a:p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(Network</a:t>
            </a:r>
          </a:p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Security)</a:t>
            </a:r>
            <a:endParaRPr lang="ko-KR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17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4DBD-98DE-49A3-B2D3-C9D5E0E8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ISO OSI reference model (7 layers)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559FD-A761-4A5D-8DE3-5FA80424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Identifiers</a:t>
            </a:r>
          </a:p>
          <a:p>
            <a:pPr lvl="1"/>
            <a:r>
              <a:rPr lang="en-US" altLang="ko-KR" dirty="0"/>
              <a:t>Each layer </a:t>
            </a:r>
            <a:r>
              <a:rPr lang="en-US" altLang="ko-KR" dirty="0">
                <a:solidFill>
                  <a:srgbClr val="0070C0"/>
                </a:solidFill>
              </a:rPr>
              <a:t>defines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two kinds of identifiers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Entity (Object) Identifier</a:t>
            </a:r>
          </a:p>
          <a:p>
            <a:pPr lvl="3"/>
            <a:r>
              <a:rPr lang="en-US" altLang="ko-KR" b="1" dirty="0">
                <a:solidFill>
                  <a:srgbClr val="7030A0"/>
                </a:solidFill>
              </a:rPr>
              <a:t>Unique</a:t>
            </a:r>
            <a:r>
              <a:rPr lang="en-US" altLang="ko-KR" dirty="0">
                <a:solidFill>
                  <a:srgbClr val="7030A0"/>
                </a:solidFill>
              </a:rPr>
              <a:t> Identifier </a:t>
            </a:r>
            <a:r>
              <a:rPr lang="en-US" altLang="ko-KR" dirty="0">
                <a:solidFill>
                  <a:srgbClr val="0070C0"/>
                </a:solidFill>
              </a:rPr>
              <a:t>to distinguish </a:t>
            </a:r>
            <a:r>
              <a:rPr lang="en-US" altLang="ko-KR" dirty="0"/>
              <a:t>the peer object </a:t>
            </a:r>
            <a:r>
              <a:rPr lang="en-US" altLang="ko-KR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Layer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(IETF) Internet Address (IPv4 and IPv6 addresses)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Identifier for Multiplexing (Service Access Point (SAP) Identifiers)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(Usually unique) Identifier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distinguish </a:t>
            </a:r>
            <a:r>
              <a:rPr lang="en-US" altLang="ko-KR" dirty="0">
                <a:solidFill>
                  <a:srgbClr val="7030A0"/>
                </a:solidFill>
              </a:rPr>
              <a:t>the object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upper layer</a:t>
            </a:r>
          </a:p>
          <a:p>
            <a:pPr lvl="3"/>
            <a:r>
              <a:rPr lang="en-US" altLang="ko-KR" dirty="0"/>
              <a:t>LLC Protocol Discrimination (LPD), </a:t>
            </a:r>
          </a:p>
          <a:p>
            <a:pPr lvl="4"/>
            <a:r>
              <a:rPr lang="en-US" altLang="ko-KR" dirty="0"/>
              <a:t>IEEE 802 (and/or </a:t>
            </a:r>
            <a:r>
              <a:rPr lang="en-US" altLang="ko-KR" dirty="0">
                <a:latin typeface="Apple SD Gothic Neo"/>
              </a:rPr>
              <a:t>ISO/IEC) defines. </a:t>
            </a:r>
          </a:p>
          <a:p>
            <a:pPr lvl="4"/>
            <a:r>
              <a:rPr lang="en-US" altLang="ko-KR" dirty="0">
                <a:latin typeface="Apple SD Gothic Neo"/>
              </a:rPr>
              <a:t>0xAA/0xAB : SNAP (Subnetwork Access Protocol)</a:t>
            </a:r>
            <a:endParaRPr lang="en-US" altLang="ko-KR" dirty="0"/>
          </a:p>
          <a:p>
            <a:pPr lvl="3"/>
            <a:r>
              <a:rPr lang="en-US" altLang="ko-KR" dirty="0" err="1"/>
              <a:t>Ethertype</a:t>
            </a:r>
            <a:r>
              <a:rPr lang="en-US" altLang="ko-KR" dirty="0"/>
              <a:t> Protocol Discrimination (EPD)</a:t>
            </a:r>
          </a:p>
          <a:p>
            <a:pPr lvl="4"/>
            <a:r>
              <a:rPr lang="en-US" altLang="ko-KR" dirty="0" err="1"/>
              <a:t>Ethertype</a:t>
            </a:r>
            <a:r>
              <a:rPr lang="en-US" altLang="ko-KR" dirty="0"/>
              <a:t> (IETF)</a:t>
            </a:r>
          </a:p>
          <a:p>
            <a:pPr lvl="4"/>
            <a:r>
              <a:rPr lang="en-US" altLang="ko-KR" dirty="0"/>
              <a:t>0x0800 (Internet Protocol Version 4)</a:t>
            </a:r>
          </a:p>
        </p:txBody>
      </p:sp>
    </p:spTree>
    <p:extLst>
      <p:ext uri="{BB962C8B-B14F-4D97-AF65-F5344CB8AC3E}">
        <p14:creationId xmlns:p14="http://schemas.microsoft.com/office/powerpoint/2010/main" val="60177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4DBD-98DE-49A3-B2D3-C9D5E0E8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ISO OSI reference model (7 layers)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5559FD-A761-4A5D-8DE3-5FA804246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Examples</a:t>
                </a:r>
              </a:p>
              <a:p>
                <a:pPr lvl="1"/>
                <a:r>
                  <a:rPr lang="en-US" altLang="ko-KR" dirty="0"/>
                  <a:t>Application Layer</a:t>
                </a:r>
              </a:p>
              <a:p>
                <a:pPr lvl="2"/>
                <a:r>
                  <a:rPr lang="en-US" altLang="ko-KR" dirty="0"/>
                  <a:t>Identifier</a:t>
                </a:r>
              </a:p>
              <a:p>
                <a:pPr lvl="3"/>
                <a:r>
                  <a:rPr lang="en-US" altLang="ko-KR" dirty="0"/>
                  <a:t>Uniform Resource Locator (URL): </a:t>
                </a:r>
                <a:r>
                  <a:rPr lang="en-US" altLang="ko-KR" dirty="0">
                    <a:hlinkClick r:id="rId2"/>
                  </a:rPr>
                  <a:t>http://www.korea.ac.kr/mbshome/mbs/university/index.do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Telephone number: +82 2 3290 1234</a:t>
                </a:r>
              </a:p>
              <a:p>
                <a:pPr lvl="2"/>
                <a:r>
                  <a:rPr lang="en-US" altLang="ko-KR" dirty="0"/>
                  <a:t>Identifier for multiplexing: N/A</a:t>
                </a:r>
              </a:p>
              <a:p>
                <a:pPr lvl="1"/>
                <a:r>
                  <a:rPr lang="en-US" altLang="ko-KR" dirty="0"/>
                  <a:t>Transport Layer</a:t>
                </a:r>
              </a:p>
              <a:p>
                <a:pPr lvl="2"/>
                <a:r>
                  <a:rPr lang="en-US" altLang="ko-KR" dirty="0"/>
                  <a:t>TCP (Protocol ID)</a:t>
                </a:r>
              </a:p>
              <a:p>
                <a:pPr lvl="3"/>
                <a:r>
                  <a:rPr lang="en-US" altLang="ko-KR" dirty="0"/>
                  <a:t>Identifier</a:t>
                </a:r>
              </a:p>
              <a:p>
                <a:pPr lvl="4"/>
                <a:r>
                  <a:rPr lang="en-US" altLang="ko-KR" dirty="0"/>
                  <a:t>Connection identifier &lt;local endpoint, peer endpoint&gt;</a:t>
                </a:r>
              </a:p>
              <a:p>
                <a:pPr lvl="4"/>
                <a:r>
                  <a:rPr lang="en-US" altLang="ko-KR" dirty="0"/>
                  <a:t>Socket identifier : mapping table &lt;local endpoint, peer endpoint&gt;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ko-KR" dirty="0"/>
                  <a:t>socket id</a:t>
                </a:r>
              </a:p>
              <a:p>
                <a:pPr lvl="3"/>
                <a:r>
                  <a:rPr lang="en-US" altLang="ko-KR" dirty="0"/>
                  <a:t>Identifier for multiplexing : Well-known port number (0x0080,0x8080)</a:t>
                </a:r>
              </a:p>
              <a:p>
                <a:pPr lvl="4"/>
                <a:r>
                  <a:rPr lang="en-US" altLang="ko-KR" dirty="0"/>
                  <a:t>https://www.iana.org/assignments/service-names-port-numbers/service-names-port-numbers.txt</a:t>
                </a:r>
              </a:p>
              <a:p>
                <a:pPr lvl="2"/>
                <a:r>
                  <a:rPr lang="en-US" altLang="ko-KR" dirty="0"/>
                  <a:t>UDP (Protocol ID)</a:t>
                </a:r>
              </a:p>
              <a:p>
                <a:pPr lvl="3"/>
                <a:r>
                  <a:rPr lang="en-US" altLang="ko-KR" dirty="0"/>
                  <a:t>Identifier</a:t>
                </a:r>
              </a:p>
              <a:p>
                <a:pPr lvl="4"/>
                <a:r>
                  <a:rPr lang="en-US" altLang="ko-KR" dirty="0"/>
                  <a:t>Local endpoint</a:t>
                </a:r>
              </a:p>
              <a:p>
                <a:pPr lvl="4"/>
                <a:r>
                  <a:rPr lang="en-US" altLang="ko-KR" dirty="0"/>
                  <a:t>Socket identifier : mapping table &lt;local endpoint&gt;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ko-KR" dirty="0"/>
                  <a:t>socket id</a:t>
                </a:r>
              </a:p>
              <a:p>
                <a:pPr lvl="3"/>
                <a:r>
                  <a:rPr lang="en-US" altLang="ko-KR" dirty="0"/>
                  <a:t>Identifier for multiplexing : Well-known port number</a:t>
                </a:r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5559FD-A761-4A5D-8DE3-5FA804246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94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4DBD-98DE-49A3-B2D3-C9D5E0E8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ISO OSI reference model (7 layers)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559FD-A761-4A5D-8DE3-5FA80424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/>
              <a:t>IP (IPv4/IPv6)</a:t>
            </a:r>
          </a:p>
          <a:p>
            <a:pPr lvl="2"/>
            <a:r>
              <a:rPr lang="en-US" altLang="ko-KR" dirty="0"/>
              <a:t>Identifier</a:t>
            </a:r>
          </a:p>
          <a:p>
            <a:pPr lvl="3"/>
            <a:r>
              <a:rPr lang="en-US" altLang="ko-KR" dirty="0"/>
              <a:t>Address Family (AF_INET, AF_INET6)</a:t>
            </a:r>
          </a:p>
          <a:p>
            <a:pPr lvl="3"/>
            <a:r>
              <a:rPr lang="en-US" altLang="ko-KR" dirty="0"/>
              <a:t>IP address (IPv4 address, IPv6 Address)</a:t>
            </a:r>
          </a:p>
          <a:p>
            <a:pPr lvl="3"/>
            <a:r>
              <a:rPr lang="en-US" altLang="ko-KR" dirty="0"/>
              <a:t>Individual address (Unicast address) and Group address (multicast address)</a:t>
            </a:r>
          </a:p>
          <a:p>
            <a:pPr lvl="2"/>
            <a:r>
              <a:rPr lang="en-US" altLang="ko-KR" dirty="0"/>
              <a:t>Identifier for multiplexing : protocol number</a:t>
            </a:r>
          </a:p>
          <a:p>
            <a:pPr lvl="3"/>
            <a:r>
              <a:rPr lang="en-US" altLang="ko-KR" dirty="0"/>
              <a:t>https://www.iana.org/assignments/protocol-numbers/protocol-numbers.xhtml</a:t>
            </a:r>
          </a:p>
          <a:p>
            <a:pPr lvl="1"/>
            <a:r>
              <a:rPr lang="en-US" altLang="ko-KR" dirty="0"/>
              <a:t>IEEE 802.3/11/15.4 (Ethernet, WLAN, WSN)</a:t>
            </a:r>
          </a:p>
          <a:p>
            <a:pPr lvl="2"/>
            <a:r>
              <a:rPr lang="en-US" altLang="ko-KR" dirty="0"/>
              <a:t>Identifier</a:t>
            </a:r>
          </a:p>
          <a:p>
            <a:pPr lvl="3"/>
            <a:r>
              <a:rPr lang="en-US" altLang="ko-KR" dirty="0"/>
              <a:t>Extended Unique Identifier (EUI-48); MAC-48</a:t>
            </a:r>
          </a:p>
          <a:p>
            <a:pPr lvl="3"/>
            <a:r>
              <a:rPr lang="en-US" altLang="ko-KR" dirty="0"/>
              <a:t>Extended Unique Identifier (EUI-64)</a:t>
            </a:r>
          </a:p>
          <a:p>
            <a:pPr lvl="2"/>
            <a:r>
              <a:rPr lang="en-US" altLang="ko-KR" dirty="0"/>
              <a:t>Identifier for multiplexing : </a:t>
            </a:r>
          </a:p>
          <a:p>
            <a:pPr lvl="3"/>
            <a:r>
              <a:rPr lang="en-US" altLang="ko-KR" dirty="0" err="1"/>
              <a:t>Ethertype</a:t>
            </a:r>
            <a:r>
              <a:rPr lang="en-US" altLang="ko-KR" dirty="0"/>
              <a:t> (2octets) : IEEE 802.3 Ethernet Frame</a:t>
            </a:r>
          </a:p>
          <a:p>
            <a:pPr lvl="3"/>
            <a:r>
              <a:rPr lang="en-US" altLang="ko-KR" dirty="0"/>
              <a:t>LLC</a:t>
            </a:r>
            <a:r>
              <a:rPr lang="ko-KR" altLang="en-US" dirty="0"/>
              <a:t> </a:t>
            </a:r>
            <a:r>
              <a:rPr lang="en-US" altLang="ko-KR" dirty="0"/>
              <a:t>Address (1octet): IEEE 802.11 with SNMP (Protocol Identifier (5octets): OUI (3octets)+</a:t>
            </a:r>
            <a:r>
              <a:rPr lang="en-US" altLang="ko-KR" dirty="0" err="1"/>
              <a:t>Ethertype</a:t>
            </a:r>
            <a:r>
              <a:rPr lang="en-US" altLang="ko-KR" dirty="0"/>
              <a:t>(2octets)) </a:t>
            </a:r>
          </a:p>
          <a:p>
            <a:pPr lvl="3"/>
            <a:r>
              <a:rPr lang="en-US" altLang="ko-KR" dirty="0"/>
              <a:t>https://www.iana.org/assignments/ieee-802-numbers/ieee-802-numbers.xhtml</a:t>
            </a:r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620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Physical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 physical layer defines the </a:t>
            </a:r>
            <a:r>
              <a:rPr lang="en-US" altLang="ko-KR" b="1" dirty="0"/>
              <a:t>electrical</a:t>
            </a:r>
            <a:r>
              <a:rPr lang="en-US" altLang="ko-KR" dirty="0"/>
              <a:t> and </a:t>
            </a:r>
            <a:r>
              <a:rPr lang="en-US" altLang="ko-KR" b="1" dirty="0"/>
              <a:t>physical specifications </a:t>
            </a:r>
            <a:r>
              <a:rPr lang="en-US" altLang="ko-KR" dirty="0"/>
              <a:t>of the data connection. </a:t>
            </a:r>
          </a:p>
          <a:p>
            <a:r>
              <a:rPr lang="en-US" altLang="ko-KR" dirty="0"/>
              <a:t>It defines </a:t>
            </a:r>
            <a:r>
              <a:rPr lang="en-US" altLang="ko-KR" b="1" dirty="0"/>
              <a:t>the relationship </a:t>
            </a:r>
            <a:r>
              <a:rPr lang="en-US" altLang="ko-KR" dirty="0"/>
              <a:t>between </a:t>
            </a:r>
            <a:r>
              <a:rPr lang="en-US" altLang="ko-KR" b="1" dirty="0"/>
              <a:t>a device</a:t>
            </a:r>
            <a:r>
              <a:rPr lang="en-US" altLang="ko-KR" dirty="0"/>
              <a:t> and </a:t>
            </a:r>
            <a:r>
              <a:rPr lang="en-US" altLang="ko-KR" b="1" dirty="0"/>
              <a:t>a physical transmission medium</a:t>
            </a:r>
          </a:p>
          <a:p>
            <a:pPr lvl="1"/>
            <a:r>
              <a:rPr lang="en-US" altLang="ko-KR" dirty="0"/>
              <a:t>the layout of pins, voltages, line impedance, cable specifications, signal timing </a:t>
            </a:r>
          </a:p>
          <a:p>
            <a:pPr lvl="1"/>
            <a:r>
              <a:rPr lang="en-US" altLang="ko-KR" dirty="0"/>
              <a:t>similar characteristics for connected devices and frequency (5 GHz or 2.4 GHz etc.) for wireless devices. </a:t>
            </a:r>
            <a:endParaRPr lang="ko-KR" altLang="en-US" dirty="0"/>
          </a:p>
          <a:p>
            <a:pPr lvl="1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3076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Physical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may define </a:t>
            </a:r>
            <a:r>
              <a:rPr lang="en-US" altLang="ko-KR" b="1" dirty="0"/>
              <a:t>transmission mode </a:t>
            </a:r>
            <a:r>
              <a:rPr lang="en-US" altLang="ko-KR" dirty="0"/>
              <a:t>as simplex, half duplex, and full duplex. </a:t>
            </a:r>
          </a:p>
          <a:p>
            <a:r>
              <a:rPr lang="en-US" altLang="ko-KR" dirty="0"/>
              <a:t>It defines </a:t>
            </a:r>
            <a:r>
              <a:rPr lang="en-US" altLang="ko-KR" b="1" dirty="0"/>
              <a:t>the network topology</a:t>
            </a:r>
            <a:r>
              <a:rPr lang="en-US" altLang="ko-KR" dirty="0"/>
              <a:t> as bus, ring, or star being some of the most common.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052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Data Communications</a:t>
            </a:r>
            <a:br>
              <a:rPr lang="en-US" altLang="ko-KR" sz="3600" dirty="0"/>
            </a:br>
            <a:r>
              <a:rPr lang="en-US" altLang="ko-KR" sz="3600" dirty="0"/>
              <a:t>Ethernet Physical layers names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i="1" dirty="0"/>
              <a:t>10, 100, 1000, 10G</a:t>
            </a:r>
          </a:p>
          <a:p>
            <a:pPr lvl="1"/>
            <a:r>
              <a:rPr lang="en-US" altLang="ko-KR" dirty="0"/>
              <a:t>the nominal, usable speed at the top of the physical layer</a:t>
            </a:r>
          </a:p>
          <a:p>
            <a:r>
              <a:rPr lang="en-US" altLang="ko-KR" i="1" dirty="0"/>
              <a:t>BASE, BROAD, PASS</a:t>
            </a:r>
          </a:p>
          <a:p>
            <a:pPr lvl="1"/>
            <a:r>
              <a:rPr lang="en-US" altLang="ko-KR" dirty="0"/>
              <a:t>baseband, broadband, or passband signaling</a:t>
            </a:r>
          </a:p>
          <a:p>
            <a:r>
              <a:rPr lang="en-US" altLang="ko-KR" dirty="0"/>
              <a:t>-T, -S, -L, -C, -K, -F...</a:t>
            </a:r>
          </a:p>
          <a:p>
            <a:pPr lvl="1"/>
            <a:r>
              <a:rPr lang="en-US" altLang="ko-KR" dirty="0"/>
              <a:t>medium</a:t>
            </a:r>
          </a:p>
          <a:p>
            <a:pPr lvl="2"/>
            <a:r>
              <a:rPr lang="en-US" altLang="ko-KR" dirty="0"/>
              <a:t>T = twisted pair, </a:t>
            </a:r>
          </a:p>
          <a:p>
            <a:pPr lvl="2"/>
            <a:r>
              <a:rPr lang="en-US" altLang="ko-KR" i="1" dirty="0"/>
              <a:t>F</a:t>
            </a:r>
            <a:r>
              <a:rPr lang="en-US" altLang="ko-KR" dirty="0"/>
              <a:t> = fiber, various wavelengths</a:t>
            </a:r>
          </a:p>
          <a:p>
            <a:pPr lvl="2"/>
            <a:r>
              <a:rPr lang="en-US" altLang="ko-KR" i="1" dirty="0"/>
              <a:t>S</a:t>
            </a:r>
            <a:r>
              <a:rPr lang="en-US" altLang="ko-KR" dirty="0"/>
              <a:t> = 850 nm short wavelength (multi-mode fiber), </a:t>
            </a:r>
          </a:p>
          <a:p>
            <a:pPr lvl="2"/>
            <a:r>
              <a:rPr lang="en-US" altLang="ko-KR" i="1" dirty="0"/>
              <a:t>L</a:t>
            </a:r>
            <a:r>
              <a:rPr lang="en-US" altLang="ko-KR" dirty="0"/>
              <a:t> = 1300 nm long wavelength (mostly single-mode fiber)</a:t>
            </a:r>
          </a:p>
          <a:p>
            <a:r>
              <a:rPr lang="en-US" altLang="ko-KR" dirty="0"/>
              <a:t>X, R </a:t>
            </a:r>
          </a:p>
          <a:p>
            <a:pPr lvl="1"/>
            <a:r>
              <a:rPr lang="en-US" altLang="ko-KR" dirty="0"/>
              <a:t>PCS encoding method (varying with the generation)</a:t>
            </a:r>
          </a:p>
          <a:p>
            <a:pPr lvl="2"/>
            <a:r>
              <a:rPr lang="en-US" altLang="ko-KR" dirty="0"/>
              <a:t>X for 8b/10b block encoding  (4B5B for Fast Ethernet), </a:t>
            </a:r>
          </a:p>
          <a:p>
            <a:pPr lvl="2"/>
            <a:r>
              <a:rPr lang="en-US" altLang="ko-KR" dirty="0"/>
              <a:t>R for large block encoding (64b/66b)</a:t>
            </a:r>
          </a:p>
          <a:p>
            <a:r>
              <a:rPr lang="en-US" altLang="ko-KR" dirty="0"/>
              <a:t>1, 2, 4, 10</a:t>
            </a:r>
          </a:p>
          <a:p>
            <a:pPr lvl="1"/>
            <a:r>
              <a:rPr lang="en-US" altLang="ko-KR" dirty="0"/>
              <a:t>LAN PHYs: number of lanes used per link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8E2C1-2ACC-4E45-9CD1-C18432FA27AC}"/>
              </a:ext>
            </a:extLst>
          </p:cNvPr>
          <p:cNvSpPr txBox="1"/>
          <p:nvPr/>
        </p:nvSpPr>
        <p:spPr>
          <a:xfrm>
            <a:off x="8112224" y="5301209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Baseband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near-zero frequency range</a:t>
            </a:r>
          </a:p>
          <a:p>
            <a:r>
              <a:rPr lang="en-US" altLang="ko-KR" sz="800" dirty="0"/>
              <a:t>Broadband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the wide range of frequencies</a:t>
            </a:r>
          </a:p>
          <a:p>
            <a:r>
              <a:rPr lang="en-US" altLang="ko-KR" sz="800" dirty="0"/>
              <a:t>Passband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the range of frequencies or wavelengths that can pass through a filter</a:t>
            </a:r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r>
              <a:rPr lang="en-US" altLang="ko-KR" sz="800" dirty="0"/>
              <a:t>PCS (Physical Coding Sublayer)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67831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Physical layer : Ethernet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100BASE-TX</a:t>
            </a:r>
          </a:p>
          <a:p>
            <a:pPr lvl="1"/>
            <a:r>
              <a:rPr lang="en-US" altLang="ko-KR" dirty="0"/>
              <a:t>4B5B MLT-3 coded signaling</a:t>
            </a:r>
          </a:p>
          <a:p>
            <a:pPr lvl="2"/>
            <a:r>
              <a:rPr lang="en-US" altLang="ko-KR" dirty="0"/>
              <a:t>MLT-3 = { +1V, 0V, -1V }</a:t>
            </a:r>
          </a:p>
          <a:p>
            <a:pPr lvl="1"/>
            <a:r>
              <a:rPr lang="en-US" altLang="ko-KR" dirty="0"/>
              <a:t>Category 5 cable copper cabling with two twisted pairs</a:t>
            </a:r>
          </a:p>
          <a:p>
            <a:pPr lvl="2"/>
            <a:r>
              <a:rPr lang="en-NZ" altLang="ko-KR" dirty="0"/>
              <a:t>The 8P8C (8 position 8 contact) modular connector</a:t>
            </a:r>
          </a:p>
          <a:p>
            <a:pPr lvl="3"/>
            <a:r>
              <a:rPr lang="en-US" altLang="ko-KR" dirty="0"/>
              <a:t>RJ45 after a telephone industry standard</a:t>
            </a:r>
          </a:p>
          <a:p>
            <a:pPr lvl="2"/>
            <a:r>
              <a:rPr lang="en-US" altLang="ko-KR" dirty="0"/>
              <a:t>Connectors are frequently terminated using the T568A or T568B assignments that are defined in TIA/EIA-568</a:t>
            </a:r>
          </a:p>
        </p:txBody>
      </p:sp>
    </p:spTree>
    <p:extLst>
      <p:ext uri="{BB962C8B-B14F-4D97-AF65-F5344CB8AC3E}">
        <p14:creationId xmlns:p14="http://schemas.microsoft.com/office/powerpoint/2010/main" val="367497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A7377-B73D-4200-A6E0-DC887C0FF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Communication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FC631-89A4-4A4D-8680-3EE6565B8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240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Physical layer : Ethernet Example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28800"/>
            <a:ext cx="8229600" cy="301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4653136"/>
            <a:ext cx="270283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48" y="4652119"/>
            <a:ext cx="2549981" cy="186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4653136"/>
            <a:ext cx="1930246" cy="118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67" y="5445225"/>
            <a:ext cx="1244212" cy="93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405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Data Communications </a:t>
            </a:r>
            <a:br>
              <a:rPr lang="en-US" altLang="ko-KR" sz="3600" dirty="0"/>
            </a:br>
            <a:r>
              <a:rPr lang="en-US" altLang="ko-KR" sz="3600" dirty="0"/>
              <a:t>Physical layer : Transmission Model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62" y="3067283"/>
            <a:ext cx="81946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40" y="1628800"/>
            <a:ext cx="8372475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68" y="4869160"/>
            <a:ext cx="81946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0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Data Communications </a:t>
            </a:r>
            <a:br>
              <a:rPr lang="en-US" altLang="ko-KR" sz="3600" dirty="0"/>
            </a:br>
            <a:r>
              <a:rPr lang="en-US" altLang="ko-KR" sz="3600" dirty="0"/>
              <a:t>Physical layer : network topology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2804826"/>
            <a:ext cx="5378169" cy="184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1700809"/>
            <a:ext cx="6329015" cy="102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4674315"/>
            <a:ext cx="3600400" cy="156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25283" y="221175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BUS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4533" y="350100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74532" y="4869160"/>
            <a:ext cx="7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226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NZ" altLang="ko-KR" b="1" dirty="0"/>
            </a:br>
            <a:r>
              <a:rPr lang="en-NZ" altLang="ko-KR" dirty="0"/>
              <a:t>Data Link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 data link layer 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 </a:t>
            </a:r>
            <a:r>
              <a:rPr lang="en-US" altLang="ko-KR" dirty="0">
                <a:solidFill>
                  <a:srgbClr val="7030A0"/>
                </a:solidFill>
              </a:rPr>
              <a:t>node-to-node data transfer </a:t>
            </a:r>
            <a:r>
              <a:rPr lang="en-US" altLang="ko-KR" dirty="0">
                <a:solidFill>
                  <a:srgbClr val="0070C0"/>
                </a:solidFill>
              </a:rPr>
              <a:t>using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link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two nodes </a:t>
            </a:r>
            <a:r>
              <a:rPr lang="en-US" altLang="ko-KR" dirty="0">
                <a:solidFill>
                  <a:srgbClr val="0070C0"/>
                </a:solidFill>
              </a:rPr>
              <a:t>which are </a:t>
            </a:r>
            <a:r>
              <a:rPr lang="en-US" altLang="ko-KR" b="1" dirty="0">
                <a:solidFill>
                  <a:srgbClr val="0070C0"/>
                </a:solidFill>
              </a:rPr>
              <a:t>directly</a:t>
            </a:r>
            <a:r>
              <a:rPr lang="en-US" altLang="ko-KR" dirty="0">
                <a:solidFill>
                  <a:srgbClr val="0070C0"/>
                </a:solidFill>
              </a:rPr>
              <a:t> connected to </a:t>
            </a:r>
            <a:r>
              <a:rPr lang="en-US" altLang="ko-KR" dirty="0">
                <a:solidFill>
                  <a:srgbClr val="7030A0"/>
                </a:solidFill>
              </a:rPr>
              <a:t>the link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link is a conceptual link.</a:t>
            </a:r>
          </a:p>
          <a:p>
            <a:pPr lvl="2"/>
            <a:r>
              <a:rPr lang="en-US" altLang="ko-KR" dirty="0"/>
              <a:t>It can be a physical medium.</a:t>
            </a:r>
          </a:p>
          <a:p>
            <a:pPr lvl="2"/>
            <a:r>
              <a:rPr lang="en-US" altLang="ko-KR" dirty="0"/>
              <a:t>It can be a logical link established by using more complex protocols	</a:t>
            </a:r>
          </a:p>
        </p:txBody>
      </p:sp>
    </p:spTree>
    <p:extLst>
      <p:ext uri="{BB962C8B-B14F-4D97-AF65-F5344CB8AC3E}">
        <p14:creationId xmlns:p14="http://schemas.microsoft.com/office/powerpoint/2010/main" val="493971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Data Communications</a:t>
            </a:r>
            <a:br>
              <a:rPr lang="en-NZ" altLang="ko-KR" sz="3200" b="1" dirty="0"/>
            </a:br>
            <a:r>
              <a:rPr lang="en-NZ" altLang="ko-KR" sz="3200" dirty="0"/>
              <a:t>Standards for Physical / Data Link Layer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Standards for logical link </a:t>
            </a:r>
          </a:p>
          <a:p>
            <a:pPr lvl="1"/>
            <a:r>
              <a:rPr lang="en-US" altLang="ko-KR" dirty="0"/>
              <a:t>High-Level Data Link Control (HDLC) </a:t>
            </a:r>
          </a:p>
          <a:p>
            <a:pPr lvl="2"/>
            <a:r>
              <a:rPr lang="en-NZ" altLang="ko-KR" dirty="0"/>
              <a:t>(ISO 13239) </a:t>
            </a:r>
            <a:r>
              <a:rPr lang="en-US" altLang="ko-KR" dirty="0"/>
              <a:t>a bit-oriented code-transparent data link layer protocol</a:t>
            </a:r>
          </a:p>
          <a:p>
            <a:pPr lvl="1"/>
            <a:r>
              <a:rPr lang="en-US" altLang="ko-KR" dirty="0"/>
              <a:t>Point-to-point Protocol (PPP)</a:t>
            </a:r>
          </a:p>
          <a:p>
            <a:pPr lvl="2"/>
            <a:r>
              <a:rPr lang="en-US" altLang="ko-KR" dirty="0"/>
              <a:t>(RFC1661) a data link layer communications protocol used to establish </a:t>
            </a:r>
            <a:r>
              <a:rPr lang="en-US" altLang="ko-KR" b="1" dirty="0"/>
              <a:t>a direct connection</a:t>
            </a:r>
            <a:r>
              <a:rPr lang="en-US" altLang="ko-KR" dirty="0"/>
              <a:t> between two nodes</a:t>
            </a:r>
          </a:p>
          <a:p>
            <a:pPr lvl="2"/>
            <a:r>
              <a:rPr lang="en-US" altLang="ko-KR" dirty="0"/>
              <a:t>(RFC1662) P</a:t>
            </a:r>
            <a:r>
              <a:rPr lang="en-NZ" altLang="ko-KR" dirty="0"/>
              <a:t>PP in HDLC-like Framing</a:t>
            </a:r>
            <a:endParaRPr lang="en-US" altLang="ko-KR" dirty="0"/>
          </a:p>
          <a:p>
            <a:pPr lvl="1"/>
            <a:r>
              <a:rPr lang="en-US" altLang="ko-KR" dirty="0"/>
              <a:t>IP in IP Tunneling (or IP Encapsulation within IP)</a:t>
            </a:r>
          </a:p>
          <a:p>
            <a:pPr lvl="2"/>
            <a:r>
              <a:rPr lang="en-US" altLang="ko-KR" dirty="0"/>
              <a:t>(rfc1853) IP in IP Tunneling</a:t>
            </a:r>
          </a:p>
          <a:p>
            <a:pPr lvl="2"/>
            <a:r>
              <a:rPr lang="en-US" altLang="ko-KR" dirty="0"/>
              <a:t>(RFC2003) IP Encapsulation within IP</a:t>
            </a:r>
          </a:p>
          <a:p>
            <a:pPr lvl="1"/>
            <a:r>
              <a:rPr lang="en-US" altLang="ko-KR" dirty="0"/>
              <a:t>STP (Signal Transfer Point)</a:t>
            </a:r>
          </a:p>
          <a:p>
            <a:pPr lvl="2"/>
            <a:r>
              <a:rPr lang="en-US" altLang="ko-KR" dirty="0"/>
              <a:t>(3GPP TS 29.016 V4.1.0 (2002-06))</a:t>
            </a:r>
          </a:p>
        </p:txBody>
      </p:sp>
    </p:spTree>
    <p:extLst>
      <p:ext uri="{BB962C8B-B14F-4D97-AF65-F5344CB8AC3E}">
        <p14:creationId xmlns:p14="http://schemas.microsoft.com/office/powerpoint/2010/main" val="610985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NZ" altLang="ko-KR" b="1" dirty="0"/>
            </a:br>
            <a:r>
              <a:rPr lang="en-NZ" altLang="ko-KR" dirty="0"/>
              <a:t>Data Link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link at the data link layer </a:t>
            </a:r>
            <a:r>
              <a:rPr lang="en-US" altLang="ko-KR" dirty="0">
                <a:solidFill>
                  <a:srgbClr val="0070C0"/>
                </a:solidFill>
              </a:rPr>
              <a:t>must define </a:t>
            </a:r>
            <a:r>
              <a:rPr lang="en-US" altLang="ko-KR" dirty="0">
                <a:solidFill>
                  <a:srgbClr val="7030A0"/>
                </a:solidFill>
              </a:rPr>
              <a:t>frames</a:t>
            </a:r>
            <a:r>
              <a:rPr lang="en-US" altLang="ko-KR" dirty="0">
                <a:solidFill>
                  <a:srgbClr val="0070C0"/>
                </a:solidFill>
              </a:rPr>
              <a:t> for </a:t>
            </a:r>
            <a:r>
              <a:rPr lang="en-US" altLang="ko-KR" dirty="0">
                <a:solidFill>
                  <a:srgbClr val="7030A0"/>
                </a:solidFill>
              </a:rPr>
              <a:t>control, management, and data transfer</a:t>
            </a:r>
            <a:r>
              <a:rPr lang="en-US" altLang="ko-KR" dirty="0">
                <a:solidFill>
                  <a:srgbClr val="0070C0"/>
                </a:solidFill>
              </a:rPr>
              <a:t> between </a:t>
            </a:r>
            <a:r>
              <a:rPr lang="en-US" altLang="ko-KR" dirty="0">
                <a:solidFill>
                  <a:srgbClr val="7030A0"/>
                </a:solidFill>
              </a:rPr>
              <a:t>two nodes </a:t>
            </a:r>
            <a:r>
              <a:rPr lang="en-US" altLang="ko-KR" dirty="0">
                <a:solidFill>
                  <a:srgbClr val="0070C0"/>
                </a:solidFill>
              </a:rPr>
              <a:t>which are connected to </a:t>
            </a:r>
            <a:r>
              <a:rPr lang="en-US" altLang="ko-KR" dirty="0">
                <a:solidFill>
                  <a:srgbClr val="7030A0"/>
                </a:solidFill>
              </a:rPr>
              <a:t>the link</a:t>
            </a:r>
          </a:p>
          <a:p>
            <a:pPr lvl="1"/>
            <a:r>
              <a:rPr lang="en-US" altLang="ko-KR" dirty="0"/>
              <a:t>It defines the protocol to establish and terminate a connection between two physically connected devices. </a:t>
            </a:r>
          </a:p>
          <a:p>
            <a:pPr lvl="1"/>
            <a:r>
              <a:rPr lang="en-US" altLang="ko-KR" dirty="0"/>
              <a:t>It detects and possibly corrects errors that may occur during transferring frames using the link. </a:t>
            </a:r>
          </a:p>
          <a:p>
            <a:pPr lvl="1"/>
            <a:r>
              <a:rPr lang="en-US" altLang="ko-KR" dirty="0"/>
              <a:t>It also defines the protocol for flow control between them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82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Data Communications</a:t>
            </a:r>
            <a:br>
              <a:rPr lang="en-NZ" altLang="ko-KR" sz="3200" b="1" dirty="0"/>
            </a:br>
            <a:r>
              <a:rPr lang="en-NZ" altLang="ko-KR" sz="3200" dirty="0"/>
              <a:t>Standards for Physical / Data Link Layer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IEEE 802.3 ETHERNET</a:t>
            </a:r>
          </a:p>
          <a:p>
            <a:pPr lvl="1"/>
            <a:r>
              <a:rPr lang="en-US" altLang="ko-KR" dirty="0"/>
              <a:t>802.3</a:t>
            </a:r>
          </a:p>
          <a:p>
            <a:pPr lvl="2"/>
            <a:r>
              <a:rPr lang="en-US" altLang="ko-KR" dirty="0"/>
              <a:t>1G/5G/10G/25G/100G/400G</a:t>
            </a:r>
          </a:p>
          <a:p>
            <a:pPr lvl="1"/>
            <a:r>
              <a:rPr lang="en-NZ" altLang="ko-KR" dirty="0"/>
              <a:t>802.3bp-2016 1000BASE-T1</a:t>
            </a:r>
          </a:p>
          <a:p>
            <a:pPr lvl="2"/>
            <a:r>
              <a:rPr lang="en-NZ" altLang="ko-KR" dirty="0"/>
              <a:t>Gigabit Ethernet over </a:t>
            </a:r>
            <a:r>
              <a:rPr lang="en-NZ" altLang="ko-KR" b="1" dirty="0"/>
              <a:t>a single twisted pair</a:t>
            </a:r>
            <a:r>
              <a:rPr lang="en-NZ" altLang="ko-KR" dirty="0"/>
              <a:t>, </a:t>
            </a:r>
            <a:r>
              <a:rPr lang="en-NZ" altLang="ko-KR" b="1" dirty="0"/>
              <a:t>automotive</a:t>
            </a:r>
            <a:r>
              <a:rPr lang="en-NZ" altLang="ko-KR" dirty="0"/>
              <a:t> &amp; industrial environments</a:t>
            </a:r>
          </a:p>
          <a:p>
            <a:r>
              <a:rPr lang="en-NZ" altLang="ko-KR" dirty="0"/>
              <a:t>IEEE 802.11 Wireless LAN</a:t>
            </a:r>
          </a:p>
          <a:p>
            <a:pPr lvl="1"/>
            <a:r>
              <a:rPr lang="en-NZ" altLang="ko-KR" dirty="0"/>
              <a:t>802.11</a:t>
            </a:r>
          </a:p>
          <a:p>
            <a:pPr lvl="2"/>
            <a:r>
              <a:rPr lang="en-NZ" altLang="ko-KR" dirty="0"/>
              <a:t>2M/11M(11b)/54M(11g)-2.4Ghz-20Mhz</a:t>
            </a:r>
          </a:p>
          <a:p>
            <a:pPr lvl="2"/>
            <a:r>
              <a:rPr lang="en-NZ" altLang="ko-KR" dirty="0"/>
              <a:t>54M(11a)-5GHz-20Mhz</a:t>
            </a:r>
          </a:p>
          <a:p>
            <a:pPr lvl="2"/>
            <a:r>
              <a:rPr lang="en-NZ" altLang="ko-KR" dirty="0"/>
              <a:t>150M(11n)-2.4/5GHz-40Mhz</a:t>
            </a:r>
          </a:p>
          <a:p>
            <a:pPr lvl="2"/>
            <a:r>
              <a:rPr lang="en-NZ" altLang="ko-KR" dirty="0"/>
              <a:t>866M(11ac)-2.4/5Ghz-160Mhz (single </a:t>
            </a:r>
            <a:r>
              <a:rPr lang="en-US" altLang="ko-KR" dirty="0">
                <a:solidFill>
                  <a:srgbClr val="202122"/>
                </a:solidFill>
                <a:effectLst/>
              </a:rPr>
              <a:t>Spatial stream) (WiFi5)</a:t>
            </a:r>
            <a:endParaRPr lang="en-NZ" altLang="ko-KR" dirty="0"/>
          </a:p>
          <a:p>
            <a:pPr lvl="2"/>
            <a:r>
              <a:rPr lang="en-NZ" altLang="ko-KR" dirty="0"/>
              <a:t>1.2G(11ax)-2.4/5GHz-160Mhz- ((single </a:t>
            </a:r>
            <a:r>
              <a:rPr lang="en-US" altLang="ko-KR" dirty="0">
                <a:solidFill>
                  <a:srgbClr val="202122"/>
                </a:solidFill>
                <a:effectLst/>
              </a:rPr>
              <a:t>Spatial stream)</a:t>
            </a:r>
            <a:r>
              <a:rPr lang="en-NZ" altLang="ko-KR" dirty="0">
                <a:solidFill>
                  <a:srgbClr val="202122"/>
                </a:solidFill>
                <a:effectLst/>
              </a:rPr>
              <a:t> 6E</a:t>
            </a:r>
            <a:r>
              <a:rPr lang="en-NZ" altLang="ko-KR" dirty="0"/>
              <a:t>xtension- higher than 6Ghz</a:t>
            </a:r>
          </a:p>
          <a:p>
            <a:pPr lvl="2"/>
            <a:r>
              <a:rPr lang="en-NZ" altLang="ko-KR" dirty="0"/>
              <a:t>6.7G(11ad)-60GHz-2160Mhz</a:t>
            </a:r>
          </a:p>
          <a:p>
            <a:pPr lvl="1"/>
            <a:r>
              <a:rPr lang="en-NZ" altLang="ko-KR" dirty="0"/>
              <a:t>802.11p for VANET (WAVE:US &amp; C-ITS: Europe)</a:t>
            </a:r>
          </a:p>
          <a:p>
            <a:pPr lvl="2"/>
            <a:r>
              <a:rPr lang="en-NZ" altLang="ko-KR" dirty="0"/>
              <a:t>5.85-5.925 GHz-10MHz x 7 channels</a:t>
            </a:r>
          </a:p>
          <a:p>
            <a:pPr lvl="1"/>
            <a:r>
              <a:rPr lang="en-NZ" altLang="ko-KR" dirty="0"/>
              <a:t>802.11ah for IoT (radius: up to 1km)</a:t>
            </a:r>
          </a:p>
          <a:p>
            <a:pPr lvl="2"/>
            <a:r>
              <a:rPr lang="en-NZ" altLang="ko-KR" dirty="0"/>
              <a:t>800Mhz (Europe) or 900Mhz (USA), 1-16Mhz, 300kbps-86.7Mbps (single </a:t>
            </a:r>
            <a:r>
              <a:rPr lang="en-US" altLang="ko-KR" dirty="0">
                <a:solidFill>
                  <a:srgbClr val="202122"/>
                </a:solidFill>
                <a:effectLst/>
              </a:rPr>
              <a:t>Spatial </a:t>
            </a:r>
            <a:r>
              <a:rPr lang="en-NZ" altLang="ko-KR" dirty="0"/>
              <a:t>stream)</a:t>
            </a:r>
          </a:p>
          <a:p>
            <a:r>
              <a:rPr lang="en-NZ" altLang="ko-KR" dirty="0"/>
              <a:t>IEEE 802.15.4 Wireless Sensor Network (</a:t>
            </a:r>
            <a:r>
              <a:rPr lang="en-NZ" altLang="ko-KR" dirty="0" err="1"/>
              <a:t>IoT</a:t>
            </a:r>
            <a:r>
              <a:rPr lang="en-NZ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9980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l" rtl="0" latinLnBrk="1">
              <a:spcBef>
                <a:spcPct val="0"/>
              </a:spcBef>
            </a:pPr>
            <a:r>
              <a:rPr lang="en-US" altLang="ko-KR" sz="4400" dirty="0">
                <a:latin typeface="+mj-lt"/>
              </a:rPr>
              <a:t>Data Communications </a:t>
            </a:r>
            <a:br>
              <a:rPr lang="en-US" altLang="ko-KR" sz="4400" dirty="0">
                <a:latin typeface="+mj-lt"/>
              </a:rPr>
            </a:br>
            <a:r>
              <a:rPr lang="en-US" altLang="ko-KR" sz="4400" dirty="0">
                <a:latin typeface="+mj-lt"/>
                <a:ea typeface="굴림" pitchFamily="50" charset="-127"/>
              </a:rPr>
              <a:t>Network Types</a:t>
            </a:r>
            <a:endParaRPr lang="ko-KR" altLang="en-US" sz="44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criteria of distinguishing one type of network from another is difficult and sometimes confusing</a:t>
            </a:r>
          </a:p>
          <a:p>
            <a:pPr lvl="1"/>
            <a:r>
              <a:rPr lang="en-US" altLang="ko-KR" dirty="0"/>
              <a:t>size, </a:t>
            </a:r>
          </a:p>
          <a:p>
            <a:pPr lvl="1"/>
            <a:r>
              <a:rPr lang="en-US" altLang="ko-KR" dirty="0"/>
              <a:t>geographical coverage, and </a:t>
            </a:r>
          </a:p>
          <a:p>
            <a:pPr lvl="1"/>
            <a:r>
              <a:rPr lang="en-US" altLang="ko-KR" dirty="0"/>
              <a:t>ownership </a:t>
            </a:r>
          </a:p>
        </p:txBody>
      </p:sp>
    </p:spTree>
    <p:extLst>
      <p:ext uri="{BB962C8B-B14F-4D97-AF65-F5344CB8AC3E}">
        <p14:creationId xmlns:p14="http://schemas.microsoft.com/office/powerpoint/2010/main" val="3831550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 </a:t>
            </a:r>
            <a:br>
              <a:rPr lang="en-US" altLang="ko-KR" dirty="0"/>
            </a:br>
            <a:r>
              <a:rPr lang="en-US" altLang="ko-KR" dirty="0">
                <a:ea typeface="굴림" pitchFamily="50" charset="-127"/>
              </a:rPr>
              <a:t>Network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ea typeface="굴림" pitchFamily="50" charset="-127"/>
              </a:rPr>
              <a:t>A local area network (LAN) is </a:t>
            </a:r>
            <a:r>
              <a:rPr kumimoji="1" lang="en-US" altLang="ko-KR" dirty="0"/>
              <a:t>usually owned by the same organization that owns attached devices</a:t>
            </a:r>
          </a:p>
          <a:p>
            <a:pPr lvl="1"/>
            <a:r>
              <a:rPr kumimoji="1" lang="en-US" altLang="ko-KR" dirty="0"/>
              <a:t>Smaller scope, typically a single building</a:t>
            </a:r>
            <a:endParaRPr lang="en-US" altLang="ko-KR" dirty="0"/>
          </a:p>
          <a:p>
            <a:pPr lvl="1"/>
            <a:r>
              <a:rPr kumimoji="1" lang="en-US" altLang="ko-KR" dirty="0"/>
              <a:t>Internal data rates greater than WANs</a:t>
            </a:r>
          </a:p>
          <a:p>
            <a:r>
              <a:rPr kumimoji="1" lang="en-US" altLang="ko-KR" dirty="0"/>
              <a:t>Most common configurations are switched LANs and wireless LANs</a:t>
            </a:r>
          </a:p>
        </p:txBody>
      </p:sp>
    </p:spTree>
    <p:extLst>
      <p:ext uri="{BB962C8B-B14F-4D97-AF65-F5344CB8AC3E}">
        <p14:creationId xmlns:p14="http://schemas.microsoft.com/office/powerpoint/2010/main" val="2248974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 </a:t>
            </a:r>
            <a:br>
              <a:rPr lang="en-US" altLang="ko-KR" dirty="0"/>
            </a:br>
            <a:r>
              <a:rPr lang="en-US" altLang="ko-KR" dirty="0">
                <a:ea typeface="굴림" pitchFamily="50" charset="-127"/>
              </a:rPr>
              <a:t>Network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A wide area network (WAN) has a wider geographical span, spanning a town, a state, a country, or even the world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 WAN interconnects connecting devices such as switches, routers, or modems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 WAN is normally created and run by communication companies and leased by an organization that uses it</a:t>
            </a:r>
          </a:p>
          <a:p>
            <a:pPr lvl="2"/>
            <a:r>
              <a:rPr kumimoji="1" lang="en-US" altLang="ko-KR" dirty="0"/>
              <a:t>Requiring the crossing of public right-of-ways</a:t>
            </a:r>
          </a:p>
        </p:txBody>
      </p:sp>
    </p:spTree>
    <p:extLst>
      <p:ext uri="{BB962C8B-B14F-4D97-AF65-F5344CB8AC3E}">
        <p14:creationId xmlns:p14="http://schemas.microsoft.com/office/powerpoint/2010/main" val="247574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</a:t>
            </a:r>
            <a:br>
              <a:rPr lang="en-US" altLang="ko-KR" dirty="0"/>
            </a:br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Data communications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are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rgbClr val="7030A0"/>
                </a:solidFill>
                <a:ea typeface="굴림" pitchFamily="50" charset="-127"/>
              </a:rPr>
              <a:t>the exchange of data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between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two devices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via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some form of transmission media</a:t>
            </a:r>
          </a:p>
          <a:p>
            <a:r>
              <a:rPr lang="en-US" altLang="ko-KR" dirty="0">
                <a:ea typeface="+mn-ea"/>
                <a:cs typeface="+mn-cs"/>
              </a:rPr>
              <a:t>The Mathematical Theory of Communication</a:t>
            </a:r>
          </a:p>
          <a:p>
            <a:pPr lvl="1"/>
            <a:r>
              <a:rPr lang="en-US" altLang="ko-KR" dirty="0">
                <a:ea typeface="+mn-ea"/>
                <a:cs typeface="+mn-cs"/>
              </a:rPr>
              <a:t>The fundamental problem of communication </a:t>
            </a:r>
            <a:r>
              <a:rPr lang="en-US" altLang="ko-KR" dirty="0">
                <a:solidFill>
                  <a:srgbClr val="0070C0"/>
                </a:solidFill>
                <a:ea typeface="+mn-ea"/>
                <a:cs typeface="+mn-cs"/>
              </a:rPr>
              <a:t>is</a:t>
            </a:r>
            <a:r>
              <a:rPr lang="en-US" altLang="ko-KR" dirty="0"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7030A0"/>
                </a:solidFill>
                <a:ea typeface="+mn-ea"/>
                <a:cs typeface="+mn-cs"/>
              </a:rPr>
              <a:t>that of reproducing </a:t>
            </a:r>
            <a:r>
              <a:rPr lang="en-US" altLang="ko-KR" dirty="0">
                <a:solidFill>
                  <a:srgbClr val="0070C0"/>
                </a:solidFill>
                <a:ea typeface="+mn-ea"/>
                <a:cs typeface="+mn-cs"/>
              </a:rPr>
              <a:t>at</a:t>
            </a:r>
            <a:r>
              <a:rPr lang="en-US" altLang="ko-KR" dirty="0"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7030A0"/>
                </a:solidFill>
                <a:ea typeface="+mn-ea"/>
                <a:cs typeface="+mn-cs"/>
              </a:rPr>
              <a:t>one point </a:t>
            </a:r>
            <a:r>
              <a:rPr lang="en-US" altLang="ko-KR" dirty="0">
                <a:solidFill>
                  <a:srgbClr val="0070C0"/>
                </a:solidFill>
                <a:ea typeface="+mn-ea"/>
                <a:cs typeface="+mn-cs"/>
              </a:rPr>
              <a:t>either</a:t>
            </a:r>
            <a:r>
              <a:rPr lang="en-US" altLang="ko-KR" dirty="0">
                <a:ea typeface="+mn-ea"/>
                <a:cs typeface="+mn-cs"/>
              </a:rPr>
              <a:t> exactly </a:t>
            </a:r>
            <a:r>
              <a:rPr lang="en-US" altLang="ko-KR" dirty="0">
                <a:solidFill>
                  <a:srgbClr val="0070C0"/>
                </a:solidFill>
                <a:ea typeface="+mn-ea"/>
                <a:cs typeface="+mn-cs"/>
              </a:rPr>
              <a:t>or</a:t>
            </a:r>
            <a:r>
              <a:rPr lang="en-US" altLang="ko-KR" dirty="0">
                <a:ea typeface="+mn-ea"/>
                <a:cs typeface="+mn-cs"/>
              </a:rPr>
              <a:t> approximately </a:t>
            </a:r>
            <a:r>
              <a:rPr lang="en-US" altLang="ko-KR" dirty="0">
                <a:solidFill>
                  <a:srgbClr val="7030A0"/>
                </a:solidFill>
                <a:ea typeface="+mn-ea"/>
                <a:cs typeface="+mn-cs"/>
              </a:rPr>
              <a:t>a message </a:t>
            </a:r>
            <a:r>
              <a:rPr lang="en-US" altLang="ko-KR" dirty="0">
                <a:solidFill>
                  <a:srgbClr val="0070C0"/>
                </a:solidFill>
                <a:ea typeface="+mn-ea"/>
                <a:cs typeface="+mn-cs"/>
              </a:rPr>
              <a:t>selected at </a:t>
            </a:r>
            <a:r>
              <a:rPr lang="en-US" altLang="ko-KR" dirty="0">
                <a:solidFill>
                  <a:srgbClr val="7030A0"/>
                </a:solidFill>
                <a:ea typeface="+mn-ea"/>
                <a:cs typeface="+mn-cs"/>
              </a:rPr>
              <a:t>another point</a:t>
            </a:r>
            <a:r>
              <a:rPr lang="en-US" altLang="ko-KR" dirty="0"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858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Communications </a:t>
            </a:r>
            <a:br>
              <a:rPr lang="en-US" altLang="ko-KR" dirty="0"/>
            </a:br>
            <a:r>
              <a:rPr lang="en-US" altLang="ko-KR" dirty="0">
                <a:ea typeface="굴림" pitchFamily="50" charset="-127"/>
              </a:rPr>
              <a:t>Network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A </a:t>
            </a:r>
            <a:r>
              <a:rPr kumimoji="1" lang="en-GB" altLang="ko-KR" dirty="0"/>
              <a:t>Metropolitan Area Network (MAN) provides a middle ground between LANs and WANs, typically spanning a town, city,  suburb or metro area with higher speed connections</a:t>
            </a:r>
          </a:p>
          <a:p>
            <a:pPr lvl="1"/>
            <a:r>
              <a:rPr kumimoji="1" lang="en-GB" altLang="ko-KR" dirty="0"/>
              <a:t>Private or public network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648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IEEE 802 Reference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Informational</a:t>
            </a:r>
          </a:p>
          <a:p>
            <a:r>
              <a:rPr lang="en-US" altLang="ko-KR" dirty="0"/>
              <a:t>Nested Layering - Sublayers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102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Physical Layer </a:t>
            </a:r>
            <a:br>
              <a:rPr lang="en-US" altLang="ko-KR" dirty="0"/>
            </a:br>
            <a:r>
              <a:rPr lang="en-US" altLang="ko-KR" dirty="0"/>
              <a:t>IEEE 802-2014 </a:t>
            </a:r>
            <a:r>
              <a:rPr lang="en-NZ" altLang="ko-KR" dirty="0"/>
              <a:t>Reference models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43714"/>
            <a:ext cx="8229600" cy="403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85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Physical Layer </a:t>
            </a:r>
            <a:br>
              <a:rPr lang="en-US" altLang="ko-KR" dirty="0"/>
            </a:br>
            <a:r>
              <a:rPr lang="en-US" altLang="ko-KR" dirty="0"/>
              <a:t>IEEE 802-2014 </a:t>
            </a:r>
            <a:r>
              <a:rPr lang="en-NZ" altLang="ko-KR" dirty="0"/>
              <a:t>Reference models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5" y="1916832"/>
            <a:ext cx="560307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62261" y="5682787"/>
            <a:ext cx="61796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/>
              <a:t>IEEE Standard for Local and Metropolitan Area Networks: Overview and Architecture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7134934" y="2041336"/>
            <a:ext cx="480363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altLang="ko-KR" sz="1100" dirty="0"/>
              <a:t>DLL data link layer </a:t>
            </a:r>
          </a:p>
          <a:p>
            <a:r>
              <a:rPr lang="en-US" altLang="ko-KR" sz="1100" dirty="0"/>
              <a:t>PHY physical layer (OSI reference model and IEEE 802® RM)</a:t>
            </a:r>
          </a:p>
          <a:p>
            <a:endParaRPr lang="en-US" altLang="ko-KR" sz="1100" dirty="0"/>
          </a:p>
          <a:p>
            <a:r>
              <a:rPr lang="en-US" altLang="ko-KR" sz="1100" dirty="0"/>
              <a:t>LSAP link service access point </a:t>
            </a:r>
          </a:p>
          <a:p>
            <a:r>
              <a:rPr lang="en-US" altLang="ko-KR" sz="1100" dirty="0"/>
              <a:t>MSAP MAC service access point</a:t>
            </a:r>
          </a:p>
          <a:p>
            <a:r>
              <a:rPr lang="en-US" altLang="ko-KR" sz="1100" dirty="0"/>
              <a:t>PSAP physical service access point </a:t>
            </a:r>
          </a:p>
          <a:p>
            <a:endParaRPr lang="en-US" altLang="ko-KR" sz="1100" dirty="0"/>
          </a:p>
          <a:p>
            <a:r>
              <a:rPr lang="en-NZ" altLang="ko-KR" sz="1100" dirty="0"/>
              <a:t>MIB management information base </a:t>
            </a:r>
            <a:r>
              <a:rPr lang="en-US" altLang="ko-KR" sz="1100" dirty="0"/>
              <a:t> </a:t>
            </a:r>
            <a:endParaRPr lang="en-NZ" altLang="ko-KR" sz="1100" dirty="0"/>
          </a:p>
          <a:p>
            <a:endParaRPr lang="en-NZ" altLang="ko-KR" sz="1100" dirty="0"/>
          </a:p>
          <a:p>
            <a:r>
              <a:rPr lang="en-NZ" altLang="ko-KR" sz="1100" dirty="0"/>
              <a:t>MICF       media-independent control function </a:t>
            </a:r>
          </a:p>
          <a:p>
            <a:r>
              <a:rPr lang="en-NZ" altLang="ko-KR" sz="1100" dirty="0"/>
              <a:t>MICLSAP  media-independent control link service access point </a:t>
            </a:r>
          </a:p>
          <a:p>
            <a:r>
              <a:rPr lang="en-NZ" altLang="ko-KR" sz="1100" dirty="0"/>
              <a:t>MICPSAP  media-independent control physical service access point </a:t>
            </a:r>
          </a:p>
          <a:p>
            <a:r>
              <a:rPr lang="en-NZ" altLang="ko-KR" sz="1100" dirty="0"/>
              <a:t>MICSAP   media-independent control service access point </a:t>
            </a:r>
          </a:p>
          <a:p>
            <a:r>
              <a:rPr lang="en-NZ" altLang="ko-KR" sz="1100" dirty="0"/>
              <a:t>MIH        media-independent handover </a:t>
            </a:r>
          </a:p>
          <a:p>
            <a:r>
              <a:rPr lang="en-NZ" altLang="ko-KR" sz="1100" dirty="0"/>
              <a:t>MIHF       media-independent handover function </a:t>
            </a:r>
          </a:p>
        </p:txBody>
      </p:sp>
    </p:spTree>
    <p:extLst>
      <p:ext uri="{BB962C8B-B14F-4D97-AF65-F5344CB8AC3E}">
        <p14:creationId xmlns:p14="http://schemas.microsoft.com/office/powerpoint/2010/main" val="4213082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Physical Layer</a:t>
            </a:r>
            <a:br>
              <a:rPr lang="en-US" altLang="ko-KR" dirty="0"/>
            </a:br>
            <a:r>
              <a:rPr lang="en-US" altLang="ko-KR" dirty="0"/>
              <a:t>IEEE 802.3 Ethernet Example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85" y="1600201"/>
            <a:ext cx="71368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6200" y="1628800"/>
            <a:ext cx="12426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IEEE </a:t>
            </a:r>
            <a:r>
              <a:rPr lang="en-US" altLang="ko-KR" sz="600" dirty="0" err="1"/>
              <a:t>Std</a:t>
            </a:r>
            <a:r>
              <a:rPr lang="en-US" altLang="ko-KR" sz="600" dirty="0"/>
              <a:t> 802.3-2008 CSMA/CD</a:t>
            </a:r>
            <a:endParaRPr lang="ko-KR" altLang="en-US" sz="600" dirty="0"/>
          </a:p>
        </p:txBody>
      </p:sp>
      <p:sp>
        <p:nvSpPr>
          <p:cNvPr id="5" name="직사각형 4"/>
          <p:cNvSpPr/>
          <p:nvPr/>
        </p:nvSpPr>
        <p:spPr>
          <a:xfrm>
            <a:off x="2999656" y="5145544"/>
            <a:ext cx="2664296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96520" y="3334124"/>
            <a:ext cx="1656184" cy="1785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08168" y="4123841"/>
            <a:ext cx="1656184" cy="1341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02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Physical Layer</a:t>
            </a:r>
            <a:br>
              <a:rPr lang="en-US" altLang="ko-KR" dirty="0"/>
            </a:br>
            <a:r>
              <a:rPr lang="en-US" altLang="ko-KR" dirty="0"/>
              <a:t>IEEE 802.3 Ethernet Example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67869"/>
            <a:ext cx="8229600" cy="379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320136" y="1556793"/>
            <a:ext cx="2736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sz="600" dirty="0"/>
              <a:t>IEEE Std 802-2014 </a:t>
            </a:r>
            <a:r>
              <a:rPr lang="en-NZ" altLang="ko-KR" sz="600" dirty="0"/>
              <a:t>OVERVIEW AND ARCHITECTURE </a:t>
            </a:r>
          </a:p>
          <a:p>
            <a:r>
              <a:rPr lang="en-US" altLang="ko-KR" sz="600" dirty="0"/>
              <a:t>an example of an end-station </a:t>
            </a:r>
            <a:r>
              <a:rPr lang="en-NZ" altLang="ko-KR" sz="600" dirty="0"/>
              <a:t>implementation model (UM) </a:t>
            </a:r>
            <a:r>
              <a:rPr lang="en-US" altLang="ko-KR" sz="600" dirty="0"/>
              <a:t>(100 Gb/s)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65561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Physical Layer</a:t>
            </a:r>
            <a:br>
              <a:rPr lang="en-US" altLang="ko-KR" dirty="0"/>
            </a:br>
            <a:r>
              <a:rPr lang="en-US" altLang="ko-KR" dirty="0"/>
              <a:t>IEEE 802.11-2020 WLAN Example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484396"/>
            <a:ext cx="26260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IEEE </a:t>
            </a:r>
            <a:r>
              <a:rPr lang="en-US" altLang="ko-KR" sz="600" dirty="0" err="1"/>
              <a:t>Std</a:t>
            </a:r>
            <a:r>
              <a:rPr lang="en-US" altLang="ko-KR" sz="600" dirty="0"/>
              <a:t> 802.11-2012 WIRELESS LAN MAC AND PHY SPECIFICATIONS</a:t>
            </a:r>
            <a:endParaRPr lang="ko-KR" altLang="en-US" sz="6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32267"/>
            <a:ext cx="8229600" cy="446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55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A7377-B73D-4200-A6E0-DC887C0FF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Communication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FC631-89A4-4A4D-8680-3EE6565B8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67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</a:t>
            </a:r>
            <a:r>
              <a:rPr lang="en-US" altLang="ko-KR" dirty="0"/>
              <a:t> Communications</a:t>
            </a:r>
            <a:br>
              <a:rPr lang="en-US" altLang="ko-KR" dirty="0"/>
            </a:br>
            <a:r>
              <a:rPr lang="en-US" altLang="ko-KR" dirty="0"/>
              <a:t>Data and Data Standards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Digital Data</a:t>
            </a:r>
          </a:p>
          <a:p>
            <a:pPr lvl="1"/>
            <a:r>
              <a:rPr lang="en-US" altLang="ko-KR" dirty="0"/>
              <a:t>Text : Characters</a:t>
            </a:r>
          </a:p>
          <a:p>
            <a:pPr lvl="1"/>
            <a:r>
              <a:rPr lang="en-US" altLang="ko-KR" dirty="0"/>
              <a:t>Numbers</a:t>
            </a:r>
          </a:p>
          <a:p>
            <a:r>
              <a:rPr lang="en-US" altLang="ko-KR" dirty="0"/>
              <a:t>Audio</a:t>
            </a:r>
          </a:p>
          <a:p>
            <a:pPr lvl="1"/>
            <a:r>
              <a:rPr lang="en-US" altLang="ko-KR" dirty="0"/>
              <a:t>Voice (Speech) : Phone</a:t>
            </a:r>
          </a:p>
          <a:p>
            <a:pPr lvl="1"/>
            <a:r>
              <a:rPr lang="en-US" altLang="ko-KR" dirty="0"/>
              <a:t>Music</a:t>
            </a:r>
          </a:p>
          <a:p>
            <a:pPr lvl="1"/>
            <a:r>
              <a:rPr lang="en-US" altLang="ko-KR" dirty="0"/>
              <a:t>Sound</a:t>
            </a:r>
          </a:p>
          <a:p>
            <a:r>
              <a:rPr lang="en-US" altLang="ko-KR" dirty="0"/>
              <a:t>Image</a:t>
            </a:r>
          </a:p>
          <a:p>
            <a:pPr lvl="1"/>
            <a:r>
              <a:rPr lang="en-US" altLang="ko-KR" dirty="0"/>
              <a:t>Still Image (Photo, Drawings)</a:t>
            </a:r>
          </a:p>
          <a:p>
            <a:pPr lvl="1"/>
            <a:r>
              <a:rPr lang="en-US" altLang="ko-KR" dirty="0"/>
              <a:t>Moving Picture (Movie): real-time or non-real-time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21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</a:t>
            </a:r>
            <a:r>
              <a:rPr lang="en-US" altLang="ko-KR" dirty="0"/>
              <a:t> Communications</a:t>
            </a:r>
            <a:br>
              <a:rPr lang="en-US" altLang="ko-KR" dirty="0"/>
            </a:br>
            <a:r>
              <a:rPr lang="en-US" altLang="ko-KR" dirty="0"/>
              <a:t>Data Standards :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altLang="ko-KR" b="1" dirty="0"/>
              <a:t>Unicode encoding model</a:t>
            </a:r>
          </a:p>
          <a:p>
            <a:pPr lvl="1"/>
            <a:r>
              <a:rPr lang="en-NZ" altLang="ko-KR" dirty="0"/>
              <a:t>character repertoire</a:t>
            </a:r>
          </a:p>
          <a:p>
            <a:pPr lvl="2"/>
            <a:r>
              <a:rPr lang="en-US" altLang="ko-KR" b="1" dirty="0"/>
              <a:t>the full set of abstract characters </a:t>
            </a:r>
            <a:r>
              <a:rPr lang="en-US" altLang="ko-KR" dirty="0"/>
              <a:t>that a system supports</a:t>
            </a:r>
          </a:p>
          <a:p>
            <a:pPr lvl="1"/>
            <a:r>
              <a:rPr lang="en-NZ" altLang="ko-KR" dirty="0"/>
              <a:t>coded character set (CCS; U+0000 to U+</a:t>
            </a:r>
            <a:r>
              <a:rPr lang="en-NZ" altLang="ko-KR" b="1" dirty="0"/>
              <a:t>10</a:t>
            </a:r>
            <a:r>
              <a:rPr lang="en-NZ" altLang="ko-KR" dirty="0"/>
              <a:t>FFFF [17 planes])</a:t>
            </a:r>
          </a:p>
          <a:p>
            <a:pPr lvl="2"/>
            <a:r>
              <a:rPr lang="en-US" altLang="ko-KR" dirty="0"/>
              <a:t>a function that maps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characters</a:t>
            </a:r>
            <a:r>
              <a:rPr lang="en-US" altLang="ko-KR" dirty="0"/>
              <a:t> to </a:t>
            </a:r>
            <a:r>
              <a:rPr lang="en-US" altLang="ko-KR" b="1" i="1" dirty="0"/>
              <a:t>code points</a:t>
            </a:r>
            <a:endParaRPr lang="en-US" altLang="ko-KR" b="1" dirty="0"/>
          </a:p>
          <a:p>
            <a:pPr lvl="3"/>
            <a:r>
              <a:rPr lang="en-US" altLang="ko-KR" dirty="0"/>
              <a:t>each code point represents one character</a:t>
            </a:r>
          </a:p>
          <a:p>
            <a:pPr lvl="3"/>
            <a:r>
              <a:rPr lang="en-US" altLang="ko-KR" b="1" dirty="0"/>
              <a:t>Basic Multilingual Plane</a:t>
            </a:r>
            <a:r>
              <a:rPr lang="en-US" altLang="ko-KR" dirty="0"/>
              <a:t> (BMP; plane 0) : U+0000 to U+FFFF</a:t>
            </a:r>
          </a:p>
          <a:p>
            <a:pPr lvl="4"/>
            <a:r>
              <a:rPr lang="en-NZ" altLang="ko-KR" b="1" dirty="0"/>
              <a:t>CJK Unified Ideographs</a:t>
            </a:r>
            <a:r>
              <a:rPr lang="en-NZ" altLang="ko-KR" dirty="0"/>
              <a:t> (4E00–9FFF)</a:t>
            </a:r>
            <a:endParaRPr lang="en-US" altLang="ko-KR" dirty="0"/>
          </a:p>
          <a:p>
            <a:pPr lvl="1"/>
            <a:r>
              <a:rPr lang="en-NZ" altLang="ko-KR" dirty="0"/>
              <a:t> character encoding form (CEF)</a:t>
            </a:r>
          </a:p>
          <a:p>
            <a:pPr lvl="2"/>
            <a:r>
              <a:rPr lang="en-US" altLang="ko-KR" dirty="0"/>
              <a:t>the mapping of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points </a:t>
            </a:r>
            <a:r>
              <a:rPr lang="en-US" altLang="ko-KR" dirty="0"/>
              <a:t>to </a:t>
            </a:r>
            <a:r>
              <a:rPr lang="en-US" altLang="ko-KR" b="1" i="1" dirty="0"/>
              <a:t>code units</a:t>
            </a:r>
            <a:r>
              <a:rPr lang="en-US" altLang="ko-KR" dirty="0"/>
              <a:t> to facilitate storage in a system that represents numbers as bit sequences of </a:t>
            </a:r>
            <a:r>
              <a:rPr lang="en-US" altLang="ko-KR" b="1" dirty="0"/>
              <a:t>fixed length</a:t>
            </a:r>
          </a:p>
          <a:p>
            <a:pPr lvl="3"/>
            <a:r>
              <a:rPr lang="en-US" altLang="ko-KR" dirty="0"/>
              <a:t>For example, a system that stores numeric information in 16-bit units can only directly represent code points 0 to 65,535 in each unit, but larger code points (say, 65,536 to 1.4 million) could be represented by using multiple 16-bit units</a:t>
            </a:r>
            <a:endParaRPr lang="en-US" altLang="ko-KR" b="1" dirty="0"/>
          </a:p>
          <a:p>
            <a:pPr lvl="1"/>
            <a:r>
              <a:rPr lang="en-NZ" altLang="ko-KR" dirty="0"/>
              <a:t>character encoding scheme (CES)</a:t>
            </a:r>
          </a:p>
          <a:p>
            <a:pPr lvl="2"/>
            <a:r>
              <a:rPr lang="en-US" altLang="ko-KR" dirty="0"/>
              <a:t>the mapping of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units </a:t>
            </a:r>
            <a:r>
              <a:rPr lang="en-US" altLang="ko-KR" dirty="0"/>
              <a:t>to </a:t>
            </a:r>
            <a:r>
              <a:rPr lang="en-US" altLang="ko-KR" b="1" dirty="0"/>
              <a:t>a sequence of octets </a:t>
            </a:r>
            <a:r>
              <a:rPr lang="en-US" altLang="ko-KR" dirty="0"/>
              <a:t>to facilitate storage on an octet-based file system or transmission over an octet-based network</a:t>
            </a:r>
          </a:p>
          <a:p>
            <a:pPr lvl="3"/>
            <a:r>
              <a:rPr lang="en-NZ" altLang="ko-KR" dirty="0"/>
              <a:t>Unicode Transformation Format (UTF-8, UTF-16BE, UTF-32B)</a:t>
            </a:r>
          </a:p>
        </p:txBody>
      </p:sp>
    </p:spTree>
    <p:extLst>
      <p:ext uri="{BB962C8B-B14F-4D97-AF65-F5344CB8AC3E}">
        <p14:creationId xmlns:p14="http://schemas.microsoft.com/office/powerpoint/2010/main" val="37924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</a:t>
            </a:r>
            <a:r>
              <a:rPr lang="en-US" altLang="ko-KR" dirty="0"/>
              <a:t> Communications</a:t>
            </a:r>
            <a:br>
              <a:rPr lang="en-US" altLang="ko-KR" dirty="0"/>
            </a:br>
            <a:r>
              <a:rPr lang="en-US" altLang="ko-KR" dirty="0"/>
              <a:t>Data Standards :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Integers</a:t>
            </a:r>
          </a:p>
          <a:p>
            <a:pPr lvl="1"/>
            <a:r>
              <a:rPr lang="en-NZ" altLang="ko-KR" dirty="0"/>
              <a:t>Sign-magnitude, (sign:-(1),+(0))(magnitude) </a:t>
            </a:r>
          </a:p>
          <a:p>
            <a:pPr lvl="2"/>
            <a:r>
              <a:rPr lang="en-NZ" altLang="ko-KR" dirty="0"/>
              <a:t>(1)(11):(-3)..(1)(00):(-0),(0)(00):(+0)..(0)(11):(+3)</a:t>
            </a:r>
          </a:p>
          <a:p>
            <a:pPr lvl="2"/>
            <a:r>
              <a:rPr lang="en-NZ" altLang="ko-KR" dirty="0"/>
              <a:t>(-0)+(+0)=100+000=100 (-0), (-3)+(+3)=111+011=(1)010 (??)</a:t>
            </a:r>
          </a:p>
          <a:p>
            <a:pPr lvl="1"/>
            <a:r>
              <a:rPr lang="en-NZ" altLang="ko-KR" dirty="0"/>
              <a:t>One’s complement (-n..-0,+0..n) </a:t>
            </a:r>
          </a:p>
          <a:p>
            <a:pPr lvl="2"/>
            <a:r>
              <a:rPr lang="en-NZ" altLang="ko-KR" dirty="0"/>
              <a:t>100:(-3),101:(-2),110:(-1),111:(-1),000:(+0)..011:(+3))</a:t>
            </a:r>
          </a:p>
          <a:p>
            <a:pPr lvl="2"/>
            <a:r>
              <a:rPr lang="en-NZ" altLang="ko-KR" dirty="0"/>
              <a:t>(-0)+(+0)=111+000=111 (-0), (-3)+(+3)=100+011=111 (-0)</a:t>
            </a:r>
          </a:p>
          <a:p>
            <a:pPr lvl="2"/>
            <a:r>
              <a:rPr lang="en-NZ" altLang="ko-KR" dirty="0"/>
              <a:t>(-3)+(+1)=011+001 = 100 (-3)?? Overflow</a:t>
            </a:r>
          </a:p>
          <a:p>
            <a:pPr lvl="2"/>
            <a:r>
              <a:rPr lang="en-NZ" altLang="ko-KR" dirty="0"/>
              <a:t>(-1)+(+2)=110+010 = (1)(000)=&gt;adding the carry bit: 000+(1) = 001</a:t>
            </a:r>
          </a:p>
          <a:p>
            <a:pPr lvl="2"/>
            <a:r>
              <a:rPr lang="en-NZ" altLang="ko-KR" dirty="0"/>
              <a:t>111:(0) 110:(-1) 101:(-2) 100:(-3)</a:t>
            </a:r>
          </a:p>
          <a:p>
            <a:pPr lvl="1"/>
            <a:r>
              <a:rPr lang="en-NZ" altLang="ko-KR" dirty="0"/>
              <a:t>Two’s complement  (-n..-1,0..n-1) </a:t>
            </a:r>
          </a:p>
          <a:p>
            <a:pPr lvl="2"/>
            <a:r>
              <a:rPr lang="en-NZ" altLang="ko-KR" dirty="0"/>
              <a:t>100:(-4) 101:(-3),110:(-2),111:(-1),000:(0)..011:(+3))</a:t>
            </a:r>
          </a:p>
          <a:p>
            <a:pPr lvl="2"/>
            <a:r>
              <a:rPr lang="en-NZ" altLang="ko-KR" dirty="0"/>
              <a:t>(-1)+(+2)=111+010 =(1)001 (discarding the carry bit) </a:t>
            </a:r>
          </a:p>
          <a:p>
            <a:pPr lvl="2"/>
            <a:endParaRPr lang="en-NZ" altLang="ko-KR" dirty="0"/>
          </a:p>
        </p:txBody>
      </p:sp>
    </p:spTree>
    <p:extLst>
      <p:ext uri="{BB962C8B-B14F-4D97-AF65-F5344CB8AC3E}">
        <p14:creationId xmlns:p14="http://schemas.microsoft.com/office/powerpoint/2010/main" val="5964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3342</Words>
  <Application>Microsoft Office PowerPoint</Application>
  <PresentationFormat>와이드스크린</PresentationFormat>
  <Paragraphs>409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Apple SD Gothic Neo</vt:lpstr>
      <vt:lpstr>맑은 고딕</vt:lpstr>
      <vt:lpstr>Arial</vt:lpstr>
      <vt:lpstr>Cambria Math</vt:lpstr>
      <vt:lpstr>Comic Sans MS</vt:lpstr>
      <vt:lpstr>Office 테마</vt:lpstr>
      <vt:lpstr>Lecture  00 Data Communications</vt:lpstr>
      <vt:lpstr>References</vt:lpstr>
      <vt:lpstr>Contents</vt:lpstr>
      <vt:lpstr>Data Communication</vt:lpstr>
      <vt:lpstr>Data Communications Definition</vt:lpstr>
      <vt:lpstr>Data Communication</vt:lpstr>
      <vt:lpstr>Data Communications Data and Data Standards</vt:lpstr>
      <vt:lpstr>Data Communications Data Standards : Characters</vt:lpstr>
      <vt:lpstr>Data Communications Data Standards : Numbers</vt:lpstr>
      <vt:lpstr>Data Communications Data Standards : Numbers</vt:lpstr>
      <vt:lpstr>Data Communications Data Standards : Numbers</vt:lpstr>
      <vt:lpstr>Data Communications Data Standards : Numbers</vt:lpstr>
      <vt:lpstr>Data Communications Data Standards : Image</vt:lpstr>
      <vt:lpstr>Data Communications Data Standards : Video</vt:lpstr>
      <vt:lpstr>Data Communications Data Description Standards : Audio</vt:lpstr>
      <vt:lpstr>Data Communications Data Description Standards : Media Type</vt:lpstr>
      <vt:lpstr>Data Communications Data Description Standards : Media Type</vt:lpstr>
      <vt:lpstr>Data Communications Data Description Standards : AVP</vt:lpstr>
      <vt:lpstr>Data Communication</vt:lpstr>
      <vt:lpstr>Data Communications Components</vt:lpstr>
      <vt:lpstr>Protocol : definition</vt:lpstr>
      <vt:lpstr>Protocol : the rules message format, order, actions</vt:lpstr>
      <vt:lpstr>Protocol : Sending a letter</vt:lpstr>
      <vt:lpstr>Layering</vt:lpstr>
      <vt:lpstr>Data Communications ISO OSI reference model</vt:lpstr>
      <vt:lpstr>Data Communications ISO OSI reference model</vt:lpstr>
      <vt:lpstr>Data Communications Principles of protocol layering</vt:lpstr>
      <vt:lpstr>Data Communications N Layering</vt:lpstr>
      <vt:lpstr>Data Communications Layering : Sending a letter (example)</vt:lpstr>
      <vt:lpstr>ISO OSI 7 Layer Reference Model</vt:lpstr>
      <vt:lpstr>Data Communications ISO OSI reference model (7 layers)</vt:lpstr>
      <vt:lpstr>Data Communications Seven layers and Networking protocols</vt:lpstr>
      <vt:lpstr>Data Communications ISO OSI reference model (7 layers)</vt:lpstr>
      <vt:lpstr>Data Communications ISO OSI reference model (7 layers)</vt:lpstr>
      <vt:lpstr>Data Communications ISO OSI reference model (7 layers)</vt:lpstr>
      <vt:lpstr>Data Communications Physical layer</vt:lpstr>
      <vt:lpstr>Data Communications Physical layer</vt:lpstr>
      <vt:lpstr>Data Communications Ethernet Physical layers names</vt:lpstr>
      <vt:lpstr>Data Communications Physical layer : Ethernet Example</vt:lpstr>
      <vt:lpstr>Data Communications Physical layer : Ethernet Example</vt:lpstr>
      <vt:lpstr>Data Communications  Physical layer : Transmission Model</vt:lpstr>
      <vt:lpstr>Data Communications  Physical layer : network topology</vt:lpstr>
      <vt:lpstr>Data Communications Data Link Layer</vt:lpstr>
      <vt:lpstr>Data Communications Standards for Physical / Data Link Layer</vt:lpstr>
      <vt:lpstr>Data Communications Data Link Layer</vt:lpstr>
      <vt:lpstr>Data Communications Standards for Physical / Data Link Layer</vt:lpstr>
      <vt:lpstr>Data Communications  Network Types</vt:lpstr>
      <vt:lpstr>Data Communications  Network Types</vt:lpstr>
      <vt:lpstr>Data Communications  Network Types</vt:lpstr>
      <vt:lpstr>Data Communications  Network Types</vt:lpstr>
      <vt:lpstr>IEEE 802 Reference Model</vt:lpstr>
      <vt:lpstr>Physical Layer  IEEE 802-2014 Reference models</vt:lpstr>
      <vt:lpstr>Physical Layer  IEEE 802-2014 Reference models</vt:lpstr>
      <vt:lpstr>Physical Layer IEEE 802.3 Ethernet Example</vt:lpstr>
      <vt:lpstr>Physical Layer IEEE 802.3 Ethernet Example</vt:lpstr>
      <vt:lpstr>Physical Layer IEEE 802.11-2020 WLAN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 00 Data Communications</dc:title>
  <dc:creator>민성기[ 교수 / 컴퓨터학과 ]</dc:creator>
  <cp:lastModifiedBy>민성기[ 교수 / 컴퓨터학과 ]</cp:lastModifiedBy>
  <cp:revision>3</cp:revision>
  <dcterms:created xsi:type="dcterms:W3CDTF">2023-09-04T00:50:46Z</dcterms:created>
  <dcterms:modified xsi:type="dcterms:W3CDTF">2023-09-04T03:25:27Z</dcterms:modified>
</cp:coreProperties>
</file>