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94" r:id="rId4"/>
    <p:sldId id="266" r:id="rId5"/>
    <p:sldId id="296" r:id="rId6"/>
    <p:sldId id="265" r:id="rId7"/>
    <p:sldId id="267" r:id="rId8"/>
    <p:sldId id="297" r:id="rId9"/>
    <p:sldId id="273" r:id="rId10"/>
    <p:sldId id="271" r:id="rId11"/>
    <p:sldId id="272" r:id="rId12"/>
    <p:sldId id="334" r:id="rId13"/>
    <p:sldId id="270" r:id="rId14"/>
    <p:sldId id="268" r:id="rId15"/>
    <p:sldId id="295" r:id="rId16"/>
    <p:sldId id="269" r:id="rId17"/>
    <p:sldId id="336" r:id="rId18"/>
    <p:sldId id="337" r:id="rId19"/>
    <p:sldId id="275" r:id="rId20"/>
    <p:sldId id="339" r:id="rId21"/>
    <p:sldId id="340" r:id="rId22"/>
    <p:sldId id="276" r:id="rId23"/>
    <p:sldId id="278" r:id="rId24"/>
    <p:sldId id="281" r:id="rId25"/>
    <p:sldId id="279" r:id="rId26"/>
    <p:sldId id="289" r:id="rId27"/>
    <p:sldId id="277" r:id="rId28"/>
    <p:sldId id="338" r:id="rId29"/>
    <p:sldId id="280" r:id="rId30"/>
    <p:sldId id="260" r:id="rId31"/>
    <p:sldId id="316" r:id="rId32"/>
    <p:sldId id="317" r:id="rId33"/>
    <p:sldId id="318" r:id="rId34"/>
    <p:sldId id="282" r:id="rId35"/>
    <p:sldId id="319" r:id="rId36"/>
    <p:sldId id="320" r:id="rId37"/>
    <p:sldId id="261" r:id="rId38"/>
    <p:sldId id="292" r:id="rId39"/>
    <p:sldId id="321" r:id="rId40"/>
    <p:sldId id="259" r:id="rId41"/>
    <p:sldId id="322" r:id="rId42"/>
    <p:sldId id="323" r:id="rId43"/>
    <p:sldId id="324" r:id="rId44"/>
    <p:sldId id="325" r:id="rId45"/>
    <p:sldId id="315" r:id="rId46"/>
    <p:sldId id="262" r:id="rId47"/>
    <p:sldId id="298" r:id="rId48"/>
    <p:sldId id="258" r:id="rId49"/>
    <p:sldId id="299" r:id="rId50"/>
    <p:sldId id="300" r:id="rId51"/>
    <p:sldId id="304" r:id="rId52"/>
    <p:sldId id="301" r:id="rId53"/>
    <p:sldId id="302" r:id="rId54"/>
    <p:sldId id="303" r:id="rId55"/>
    <p:sldId id="305" r:id="rId56"/>
    <p:sldId id="307" r:id="rId57"/>
    <p:sldId id="306" r:id="rId58"/>
    <p:sldId id="308" r:id="rId59"/>
    <p:sldId id="333" r:id="rId60"/>
    <p:sldId id="309" r:id="rId61"/>
    <p:sldId id="310" r:id="rId62"/>
    <p:sldId id="311" r:id="rId63"/>
    <p:sldId id="331" r:id="rId64"/>
    <p:sldId id="284" r:id="rId65"/>
    <p:sldId id="286" r:id="rId66"/>
    <p:sldId id="341" r:id="rId67"/>
    <p:sldId id="288" r:id="rId68"/>
    <p:sldId id="287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87" d="100"/>
          <a:sy n="187" d="100"/>
        </p:scale>
        <p:origin x="23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5288C-2BC4-B4DA-69C0-02DB6E14E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38928-630C-E9C6-01DD-0F91055C3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9D931-A3F0-DB44-1733-2F9BE2A5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5222-AAFA-482F-B03A-D689FE6D455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3F56-C9B4-ACF6-0DD9-C02B8D4E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AF97B-5B91-D28A-6D1C-286D8F4A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12F3-DCA1-4263-BE03-EB322F9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9A208-6DE4-E755-3E9B-C8CD4CDE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2F5600-9A99-6F24-8702-BB03A361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80E40-748D-99F6-62D4-20058BC0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5222-AAFA-482F-B03A-D689FE6D455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C0954-CB63-EB5F-DD5C-81485B89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02F69-CE27-A68A-2332-3D2F38AC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12F3-DCA1-4263-BE03-EB322F9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7C733E-8A3F-9CE6-6448-E302EDBBA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67179-2575-5FDF-1221-0E7251E20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E769C-C68E-243D-14C7-AF0BA1B5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5222-AAFA-482F-B03A-D689FE6D455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7CDF2-6973-8457-A74B-C913EB09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2ECB2-92C2-2714-4A03-A67B9A8F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12F3-DCA1-4263-BE03-EB322F9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45D4E-61CF-08E1-9929-731C1A4A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07343-EE60-29F0-36C9-04B42A5E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DE5A8-6DC7-DF97-2B30-7D5FA40A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5222-AAFA-482F-B03A-D689FE6D455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0BF03-CA64-1C42-F1B2-5987882C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80378-C0B5-9D57-7EEE-E72D8EDB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12F3-DCA1-4263-BE03-EB322F9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8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E68F9-E841-A2F9-8D6B-D6A65C53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1D0AB-D002-A57C-7070-8A7172CDC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F3633-BDEF-B00D-E0A8-7A26069C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5222-AAFA-482F-B03A-D689FE6D455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BA204-ABC4-C3ED-5C69-4509E10B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25EA1-546C-52DC-5970-103A9F2E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12F3-DCA1-4263-BE03-EB322F9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6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5D50B-F110-62D5-6236-BA75D36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B3605-EA5C-0E3F-5447-FB2D19D1A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574A5-C4E8-D96A-53DA-26934CD08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4DBC2-870A-B661-39D1-57846421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5222-AAFA-482F-B03A-D689FE6D455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F5EBE-E23D-7798-2E9B-6E9B7CE6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B1BC0-4A75-2889-BEBD-AC179015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12F3-DCA1-4263-BE03-EB322F9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5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35B5B-87CE-06DD-6558-14701DAA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8EAC0-E826-FA8D-AF14-2BB1CECD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BAFC8-9D11-9EFD-770D-231A045A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5B1FB8-1AEE-087F-505C-08338A3F3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AF0384-29E2-CECA-D808-37101E4FB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BF800-9569-B055-D6F5-B03F7F04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5222-AAFA-482F-B03A-D689FE6D455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DF84BC-019F-D351-735C-3047995A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0EBC24-E894-97D1-ED81-A31E601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12F3-DCA1-4263-BE03-EB322F9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8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11BF1-9527-6269-14A2-F8AACECB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6DB680-1331-68CC-9B6F-7FCAF6E1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5222-AAFA-482F-B03A-D689FE6D455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3920-28C5-EC72-6600-53F5B6B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1D659-A917-CF5C-0663-89AA7AA6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12F3-DCA1-4263-BE03-EB322F9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5BD9EF-116C-480F-93D0-670218B4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5222-AAFA-482F-B03A-D689FE6D455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5C8F5-E143-458B-FFEE-C9E080EE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8DD4D7-B1F4-1761-7AF2-154CB11D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12F3-DCA1-4263-BE03-EB322F9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9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1EC35-AC96-4309-7095-822907F9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78393-DEAA-508E-93F6-969E0E403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70C9C-F35B-A42F-D5F9-09B32104C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EA19D-42D8-7356-AAAA-A79F5F3E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5222-AAFA-482F-B03A-D689FE6D455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C7F5F-7DE0-EE53-A0E4-7F277F9D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CE570-89BF-33AC-3C08-CB06D2A2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12F3-DCA1-4263-BE03-EB322F9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92D4C-AC4F-2269-1A3F-C52EFD6D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5DAE36-3310-FA4E-BD8A-DD5025AE5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2890A-EAA3-6AD3-7BC2-B25AC2EC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A3693-9FA8-3894-B645-1C024902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5222-AAFA-482F-B03A-D689FE6D455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923CE-1750-9EBC-8B21-C497C6FF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0341E5-22F8-A34F-551F-D4869630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12F3-DCA1-4263-BE03-EB322F9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8F9302-D748-5A4E-475B-EE8E1CE9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01026-FE91-85F7-1322-A19C4745A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7A2AF-81FC-F862-4274-435F814F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5222-AAFA-482F-B03A-D689FE6D455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0EEB2-41A8-3C81-9159-CA7A8674E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5AA80-061F-D11F-E6F6-54D53159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12F3-DCA1-4263-BE03-EB322F9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HDLC and IEEE Frames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99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Operation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Normal Response Mode (NRM)</a:t>
            </a:r>
          </a:p>
          <a:p>
            <a:pPr lvl="1"/>
            <a:r>
              <a:rPr lang="en-US" altLang="ko-KR" dirty="0"/>
              <a:t>The computer </a:t>
            </a:r>
            <a:r>
              <a:rPr lang="en-US" altLang="ko-KR" dirty="0">
                <a:solidFill>
                  <a:srgbClr val="7030A0"/>
                </a:solidFill>
              </a:rPr>
              <a:t>gives</a:t>
            </a:r>
            <a:r>
              <a:rPr lang="en-US" altLang="ko-KR" dirty="0"/>
              <a:t> each peripheral </a:t>
            </a:r>
            <a:r>
              <a:rPr lang="en-US" altLang="ko-KR" dirty="0">
                <a:solidFill>
                  <a:srgbClr val="7030A0"/>
                </a:solidFill>
              </a:rPr>
              <a:t>permission</a:t>
            </a:r>
            <a:r>
              <a:rPr lang="en-US" altLang="ko-KR" dirty="0">
                <a:solidFill>
                  <a:srgbClr val="0070C0"/>
                </a:solidFill>
              </a:rPr>
              <a:t> to speak </a:t>
            </a:r>
            <a:r>
              <a:rPr lang="en-US" altLang="ko-KR" dirty="0">
                <a:solidFill>
                  <a:srgbClr val="FF0000"/>
                </a:solidFill>
              </a:rPr>
              <a:t>in turn</a:t>
            </a:r>
          </a:p>
          <a:p>
            <a:pPr lvl="1"/>
            <a:r>
              <a:rPr lang="en-US" altLang="ko-KR" dirty="0"/>
              <a:t>Commands and responses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indistinguishable</a:t>
            </a:r>
          </a:p>
          <a:p>
            <a:pPr lvl="2"/>
            <a:r>
              <a:rPr lang="en-US" altLang="ko-KR" dirty="0"/>
              <a:t>The only difference is the direction in which they are transmitted</a:t>
            </a:r>
          </a:p>
          <a:p>
            <a:pPr lvl="1"/>
            <a:r>
              <a:rPr lang="en-US" altLang="ko-KR" dirty="0"/>
              <a:t>Normal response mode allows operation over </a:t>
            </a:r>
            <a:r>
              <a:rPr lang="en-US" altLang="ko-KR" b="1" dirty="0"/>
              <a:t>half-duplex</a:t>
            </a:r>
            <a:r>
              <a:rPr lang="en-US" altLang="ko-KR" dirty="0"/>
              <a:t> communication links</a:t>
            </a:r>
          </a:p>
        </p:txBody>
      </p:sp>
    </p:spTree>
    <p:extLst>
      <p:ext uri="{BB962C8B-B14F-4D97-AF65-F5344CB8AC3E}">
        <p14:creationId xmlns:p14="http://schemas.microsoft.com/office/powerpoint/2010/main" val="60855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Operation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Asynchronous Response Mode (ARM)</a:t>
            </a:r>
          </a:p>
          <a:p>
            <a:pPr lvl="1"/>
            <a:r>
              <a:rPr lang="en-US" altLang="ko-KR" dirty="0"/>
              <a:t>Master-slave mode </a:t>
            </a:r>
          </a:p>
          <a:p>
            <a:pPr lvl="1"/>
            <a:r>
              <a:rPr lang="en-US" altLang="ko-KR" dirty="0"/>
              <a:t>It allows operation over  </a:t>
            </a:r>
            <a:r>
              <a:rPr lang="en-US" altLang="ko-KR" b="1" dirty="0"/>
              <a:t>full-duplex</a:t>
            </a:r>
            <a:r>
              <a:rPr lang="en-US" altLang="ko-KR" dirty="0"/>
              <a:t> communication links</a:t>
            </a:r>
          </a:p>
          <a:p>
            <a:pPr lvl="2"/>
            <a:r>
              <a:rPr lang="en-US" altLang="ko-KR" dirty="0"/>
              <a:t>It allows </a:t>
            </a:r>
            <a:r>
              <a:rPr lang="en-US" altLang="ko-KR" b="1" dirty="0"/>
              <a:t>the slave computer </a:t>
            </a:r>
            <a:r>
              <a:rPr lang="en-US" altLang="ko-KR" dirty="0"/>
              <a:t>to transmit </a:t>
            </a:r>
            <a:r>
              <a:rPr lang="en-US" altLang="ko-KR" dirty="0">
                <a:solidFill>
                  <a:srgbClr val="FF0000"/>
                </a:solidFill>
              </a:rPr>
              <a:t>at any time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79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Operation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Asynchronous balanced mode (ABM)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concept of a </a:t>
            </a:r>
            <a:r>
              <a:rPr lang="en-US" altLang="ko-KR" b="1" dirty="0">
                <a:solidFill>
                  <a:srgbClr val="7030A0"/>
                </a:solidFill>
              </a:rPr>
              <a:t>combined terminal</a:t>
            </a:r>
            <a:r>
              <a:rPr lang="en-US" altLang="ko-KR" dirty="0">
                <a:solidFill>
                  <a:srgbClr val="7030A0"/>
                </a:solidFill>
              </a:rPr>
              <a:t> </a:t>
            </a:r>
            <a:r>
              <a:rPr lang="en-US" altLang="ko-KR" dirty="0">
                <a:solidFill>
                  <a:srgbClr val="0070C0"/>
                </a:solidFill>
              </a:rPr>
              <a:t>which can act as </a:t>
            </a:r>
            <a:r>
              <a:rPr lang="en-US" altLang="ko-KR" dirty="0">
                <a:solidFill>
                  <a:srgbClr val="7030A0"/>
                </a:solidFill>
              </a:rPr>
              <a:t>both a primary and a secondary.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The address field </a:t>
            </a:r>
            <a:r>
              <a:rPr lang="en-US" altLang="ko-KR" dirty="0">
                <a:solidFill>
                  <a:srgbClr val="7030A0"/>
                </a:solidFill>
              </a:rPr>
              <a:t>of a received frame </a:t>
            </a:r>
            <a:r>
              <a:rPr lang="en-US" altLang="ko-KR" dirty="0">
                <a:solidFill>
                  <a:srgbClr val="0070C0"/>
                </a:solidFill>
              </a:rPr>
              <a:t>must be examined </a:t>
            </a:r>
            <a:r>
              <a:rPr lang="en-US" altLang="ko-KR" b="1" dirty="0">
                <a:solidFill>
                  <a:srgbClr val="0070C0"/>
                </a:solidFill>
              </a:rPr>
              <a:t>to determine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70C0"/>
                </a:solidFill>
              </a:rPr>
              <a:t>whether</a:t>
            </a:r>
            <a:r>
              <a:rPr lang="en-US" altLang="ko-KR" dirty="0">
                <a:solidFill>
                  <a:srgbClr val="7030A0"/>
                </a:solidFill>
              </a:rPr>
              <a:t> it </a:t>
            </a:r>
            <a:r>
              <a:rPr lang="en-US" altLang="ko-KR" dirty="0">
                <a:solidFill>
                  <a:srgbClr val="0070C0"/>
                </a:solidFill>
              </a:rPr>
              <a:t>contains</a:t>
            </a:r>
            <a:r>
              <a:rPr lang="en-US" altLang="ko-KR" dirty="0">
                <a:solidFill>
                  <a:srgbClr val="7030A0"/>
                </a:solidFill>
              </a:rPr>
              <a:t> a </a:t>
            </a:r>
            <a:r>
              <a:rPr lang="en-US" altLang="ko-KR" b="1" dirty="0">
                <a:solidFill>
                  <a:srgbClr val="7030A0"/>
                </a:solidFill>
              </a:rPr>
              <a:t>command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or</a:t>
            </a:r>
            <a:r>
              <a:rPr lang="en-US" altLang="ko-KR" dirty="0">
                <a:solidFill>
                  <a:srgbClr val="7030A0"/>
                </a:solidFill>
              </a:rPr>
              <a:t> a </a:t>
            </a:r>
            <a:r>
              <a:rPr lang="en-US" altLang="ko-KR" b="1" dirty="0">
                <a:solidFill>
                  <a:srgbClr val="7030A0"/>
                </a:solidFill>
              </a:rPr>
              <a:t>response</a:t>
            </a:r>
            <a:r>
              <a:rPr lang="en-US" altLang="ko-KR" dirty="0">
                <a:solidFill>
                  <a:srgbClr val="7030A0"/>
                </a:solidFill>
              </a:rPr>
              <a:t>]. </a:t>
            </a:r>
          </a:p>
          <a:p>
            <a:pPr lvl="2"/>
            <a:r>
              <a:rPr lang="en-US" altLang="ko-KR" dirty="0"/>
              <a:t>If the address = mine,  command</a:t>
            </a:r>
          </a:p>
          <a:p>
            <a:pPr lvl="2"/>
            <a:r>
              <a:rPr lang="en-US" altLang="ko-KR" dirty="0"/>
              <a:t>Otherwise, response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96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Frame structure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772816"/>
            <a:ext cx="8229600" cy="90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74003" y="2830042"/>
            <a:ext cx="86433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Flag : Start/end frame delimiter (0x7E)</a:t>
            </a:r>
          </a:p>
          <a:p>
            <a:r>
              <a:rPr lang="en-US" altLang="ko-KR" dirty="0"/>
              <a:t>Address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Command : receiver’s address, Response: the sender’s address</a:t>
            </a:r>
          </a:p>
          <a:p>
            <a:r>
              <a:rPr lang="en-US" altLang="ko-KR" dirty="0"/>
              <a:t>Control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HDLC control information including frame type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8 bits : normal mode (use 3-bit sequence number)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16 bits: extended mode (use 7-bit sequence number)</a:t>
            </a:r>
          </a:p>
          <a:p>
            <a:r>
              <a:rPr lang="en-US" altLang="ko-KR" dirty="0"/>
              <a:t>FCS (Frame Check Sequence)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16 bits : CRC-CCITT; </a:t>
            </a:r>
            <a:r>
              <a:rPr lang="ko-KR" altLang="en-US" dirty="0"/>
              <a:t> 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32 bits : CRC-32; </a:t>
            </a:r>
          </a:p>
          <a:p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79" y="5428972"/>
            <a:ext cx="5544616" cy="23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79" y="5127681"/>
            <a:ext cx="1512168" cy="26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37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Framing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HDLC frames </a:t>
            </a:r>
            <a:r>
              <a:rPr lang="en-US" altLang="ko-KR" dirty="0">
                <a:solidFill>
                  <a:srgbClr val="0070C0"/>
                </a:solidFill>
              </a:rPr>
              <a:t>can be transmitted over </a:t>
            </a:r>
            <a:r>
              <a:rPr lang="en-US" altLang="ko-KR" dirty="0">
                <a:solidFill>
                  <a:srgbClr val="7030A0"/>
                </a:solidFill>
              </a:rPr>
              <a:t>synchronous or </a:t>
            </a:r>
            <a:r>
              <a:rPr lang="en-US" altLang="ko-KR" b="1" dirty="0">
                <a:solidFill>
                  <a:srgbClr val="7030A0"/>
                </a:solidFill>
              </a:rPr>
              <a:t>asynchronous serial</a:t>
            </a:r>
            <a:r>
              <a:rPr lang="en-US" altLang="ko-KR" dirty="0">
                <a:solidFill>
                  <a:srgbClr val="7030A0"/>
                </a:solidFill>
              </a:rPr>
              <a:t> communication links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‘0x7E’ is used to delimiter frames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Synchronous </a:t>
            </a:r>
            <a:r>
              <a:rPr lang="en-US" altLang="ko-KR" dirty="0">
                <a:solidFill>
                  <a:srgbClr val="7030A0"/>
                </a:solidFill>
              </a:rPr>
              <a:t>serial communication link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Sending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empty</a:t>
            </a:r>
            <a:r>
              <a:rPr lang="en-US" altLang="ko-KR" dirty="0">
                <a:solidFill>
                  <a:srgbClr val="7030A0"/>
                </a:solidFill>
              </a:rPr>
              <a:t> frames </a:t>
            </a:r>
            <a:r>
              <a:rPr lang="en-US" altLang="ko-KR" dirty="0">
                <a:solidFill>
                  <a:srgbClr val="0070C0"/>
                </a:solidFill>
              </a:rPr>
              <a:t>even if there </a:t>
            </a:r>
            <a:r>
              <a:rPr lang="en-US" altLang="ko-KR" dirty="0"/>
              <a:t>is </a:t>
            </a:r>
            <a:r>
              <a:rPr lang="en-US" altLang="ko-KR" dirty="0">
                <a:solidFill>
                  <a:srgbClr val="FF0000"/>
                </a:solidFill>
              </a:rPr>
              <a:t>no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data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available to be sent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Asynchronous </a:t>
            </a:r>
            <a:r>
              <a:rPr lang="en-US" altLang="ko-KR" dirty="0">
                <a:solidFill>
                  <a:srgbClr val="7030A0"/>
                </a:solidFill>
              </a:rPr>
              <a:t>serial communication link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No</a:t>
            </a:r>
            <a:r>
              <a:rPr lang="en-US" altLang="ko-KR" dirty="0">
                <a:solidFill>
                  <a:srgbClr val="7030A0"/>
                </a:solidFill>
              </a:rPr>
              <a:t> frame </a:t>
            </a:r>
            <a:r>
              <a:rPr lang="en-US" altLang="ko-KR" dirty="0">
                <a:solidFill>
                  <a:srgbClr val="0070C0"/>
                </a:solidFill>
              </a:rPr>
              <a:t>is sent if there is </a:t>
            </a:r>
            <a:r>
              <a:rPr lang="en-US" altLang="ko-KR" dirty="0">
                <a:solidFill>
                  <a:srgbClr val="FF0000"/>
                </a:solidFill>
              </a:rPr>
              <a:t>no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data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available to be sent</a:t>
            </a:r>
            <a:endParaRPr lang="ko-KR" altLang="en-US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26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Framing: </a:t>
            </a:r>
            <a:r>
              <a:rPr lang="en-US" altLang="ko-KR" dirty="0">
                <a:solidFill>
                  <a:srgbClr val="7030A0"/>
                </a:solidFill>
              </a:rPr>
              <a:t>Synchronous link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no frames </a:t>
            </a:r>
            <a:r>
              <a:rPr lang="en-US" altLang="ko-KR" dirty="0">
                <a:solidFill>
                  <a:srgbClr val="0070C0"/>
                </a:solidFill>
              </a:rPr>
              <a:t>are being transmitted on </a:t>
            </a:r>
            <a:r>
              <a:rPr lang="en-US" altLang="ko-KR" dirty="0">
                <a:solidFill>
                  <a:srgbClr val="7030A0"/>
                </a:solidFill>
              </a:rPr>
              <a:t>a simplex or full-duplex </a:t>
            </a:r>
            <a:r>
              <a:rPr lang="en-US" altLang="ko-KR" b="1" dirty="0">
                <a:solidFill>
                  <a:srgbClr val="7030A0"/>
                </a:solidFill>
              </a:rPr>
              <a:t>synchronous</a:t>
            </a:r>
            <a:r>
              <a:rPr lang="en-US" altLang="ko-KR" dirty="0">
                <a:solidFill>
                  <a:srgbClr val="7030A0"/>
                </a:solidFill>
              </a:rPr>
              <a:t> link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7030A0"/>
                </a:solidFill>
              </a:rPr>
              <a:t>a frame delimiter (0x7E)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is continuously transmitted on </a:t>
            </a:r>
            <a:r>
              <a:rPr lang="en-US" altLang="ko-KR" dirty="0">
                <a:solidFill>
                  <a:srgbClr val="7030A0"/>
                </a:solidFill>
              </a:rPr>
              <a:t>the link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1026" name="Picture 2" descr="NrziEncodedFla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71" y="3652221"/>
            <a:ext cx="71342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04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Framing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Escaping control characters in user data</a:t>
                </a:r>
              </a:p>
              <a:p>
                <a:pPr lvl="1"/>
                <a:r>
                  <a:rPr lang="en-US" altLang="ko-KR" dirty="0"/>
                  <a:t>"control-octet transparency“</a:t>
                </a:r>
              </a:p>
              <a:p>
                <a:pPr lvl="1"/>
                <a:r>
                  <a:rPr lang="en-US" altLang="ko-KR" dirty="0"/>
                  <a:t>Synchronous framing:  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bit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stuffing</a:t>
                </a:r>
              </a:p>
              <a:p>
                <a:pPr lvl="2"/>
                <a:r>
                  <a:rPr lang="en-US" altLang="ko-KR" dirty="0"/>
                  <a:t>Any time that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5 consecutive 1-bits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appear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in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transmitted data</a:t>
                </a:r>
                <a:r>
                  <a:rPr lang="en-US" altLang="ko-KR" dirty="0"/>
                  <a:t>, the data is paused and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a 0-bit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 transmitted</a:t>
                </a:r>
              </a:p>
              <a:p>
                <a:pPr lvl="2"/>
                <a:r>
                  <a:rPr lang="en-US" altLang="ko-KR" dirty="0"/>
                  <a:t>(sender) 0111 1110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0111 11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ko-KR" dirty="0"/>
                  <a:t>1 0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(receiver) 0111 11</a:t>
                </a:r>
                <a:r>
                  <a:rPr lang="en-US" altLang="ko-KR" b="1" strike="sngStrike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ko-KR" dirty="0"/>
                  <a:t>1 0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0111 1110 </a:t>
                </a:r>
              </a:p>
              <a:p>
                <a:pPr lvl="1"/>
                <a:r>
                  <a:rPr lang="en-US" altLang="ko-KR" dirty="0"/>
                  <a:t>Asynchronous framing: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byte/octet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stuffing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lvl="2"/>
                <a:r>
                  <a:rPr lang="en-US" altLang="ko-KR" dirty="0"/>
                  <a:t>"control escape octet“ : '01111101', (0x7D)</a:t>
                </a:r>
              </a:p>
              <a:p>
                <a:pPr lvl="2"/>
                <a:r>
                  <a:rPr lang="en-US" altLang="ko-KR" dirty="0"/>
                  <a:t>If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either of 0x7E/0x7D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appears in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transmitted data</a:t>
                </a:r>
                <a:r>
                  <a:rPr lang="en-US" altLang="ko-KR" dirty="0"/>
                  <a:t>,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an escape octet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 sent</a:t>
                </a:r>
                <a:r>
                  <a:rPr lang="en-US" altLang="ko-KR" dirty="0"/>
                  <a:t>, followed by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original data octet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with</a:t>
                </a:r>
                <a:r>
                  <a:rPr lang="en-US" altLang="ko-KR" b="1" dirty="0"/>
                  <a:t>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bit 5 (7..0)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inverted</a:t>
                </a:r>
              </a:p>
              <a:p>
                <a:pPr lvl="3"/>
                <a:r>
                  <a:rPr lang="en-US" altLang="ko-KR" dirty="0"/>
                  <a:t>Example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 "01111110“ (0x7E) would be transmitted as "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01111101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01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11110</a:t>
                </a:r>
                <a:r>
                  <a:rPr lang="en-US" altLang="ko-KR" dirty="0"/>
                  <a:t>" (0x7D 0x5E)</a:t>
                </a:r>
                <a:endParaRPr lang="en-US" altLang="ko-KR" b="1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8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E20FD-451F-49DF-A5BB-2BA49B7E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Framing: Bit Stuffing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930A3A-9688-46BF-B375-8A9AB1D77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86062"/>
            <a:ext cx="8229600" cy="435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5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9A13A-D1F5-4F13-A04F-A72269C2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Framing: Byte Stuffing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E50D87-FD9D-4EC0-A502-A70E28CE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738907"/>
            <a:ext cx="6362700" cy="2305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35615E-F9F2-4212-B054-3EBBF93FB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9" y="4360107"/>
            <a:ext cx="40290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6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Frame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Information frames (or </a:t>
            </a:r>
            <a:r>
              <a:rPr lang="en-US" altLang="ko-KR" b="1" dirty="0"/>
              <a:t>I-frames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User Information frame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connection-oriented service</a:t>
            </a:r>
          </a:p>
          <a:p>
            <a:r>
              <a:rPr lang="en-US" altLang="ko-KR" dirty="0"/>
              <a:t>Supervisory Frames(or </a:t>
            </a:r>
            <a:r>
              <a:rPr lang="en-US" altLang="ko-KR" b="1" dirty="0"/>
              <a:t>S-frames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Control frame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flow and error control</a:t>
            </a:r>
          </a:p>
          <a:p>
            <a:pPr lvl="1"/>
            <a:r>
              <a:rPr lang="en-US" altLang="ko-KR" dirty="0"/>
              <a:t>It is used </a:t>
            </a:r>
            <a:r>
              <a:rPr lang="en-US" altLang="ko-KR" dirty="0">
                <a:solidFill>
                  <a:srgbClr val="0070C0"/>
                </a:solidFill>
              </a:rPr>
              <a:t>whenever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piggybacking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control information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impossible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or</a:t>
            </a:r>
            <a:r>
              <a:rPr lang="en-US" altLang="ko-KR" dirty="0">
                <a:solidFill>
                  <a:srgbClr val="7030A0"/>
                </a:solidFill>
              </a:rPr>
              <a:t> inappropriate.</a:t>
            </a:r>
          </a:p>
          <a:p>
            <a:r>
              <a:rPr lang="en-US" altLang="ko-KR" dirty="0"/>
              <a:t>Unnumbered frames(or </a:t>
            </a:r>
            <a:r>
              <a:rPr lang="en-US" altLang="ko-KR" b="1" dirty="0"/>
              <a:t>U-frames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Various miscellaneous purposes</a:t>
            </a:r>
          </a:p>
          <a:p>
            <a:pPr lvl="2"/>
            <a:r>
              <a:rPr lang="en-US" altLang="ko-KR" dirty="0"/>
              <a:t>Link management frame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User Information frame (UI frame)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connectionless</a:t>
            </a:r>
            <a:r>
              <a:rPr lang="en-US" altLang="ko-KR" dirty="0">
                <a:solidFill>
                  <a:srgbClr val="7030A0"/>
                </a:solidFill>
              </a:rPr>
              <a:t> service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3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4AE6E-0C6D-4BBE-9BEE-17020277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F32C4-5736-42E1-8EE9-C875744D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High-level Data Link Control (HDLC)</a:t>
            </a:r>
          </a:p>
          <a:p>
            <a:pPr lvl="1"/>
            <a:r>
              <a:rPr lang="en-US" altLang="ko-KR" dirty="0"/>
              <a:t>The reference model of data link layer protocols</a:t>
            </a:r>
          </a:p>
          <a:p>
            <a:r>
              <a:rPr lang="en-US" altLang="ko-KR" dirty="0"/>
              <a:t>Data Link Layer Standards</a:t>
            </a:r>
          </a:p>
          <a:p>
            <a:pPr lvl="1"/>
            <a:r>
              <a:rPr lang="en-US" altLang="ko-KR" dirty="0"/>
              <a:t>ISO/IEC 8802-2 (IEEE 802.2 obsoleted) </a:t>
            </a:r>
          </a:p>
          <a:p>
            <a:pPr lvl="2"/>
            <a:r>
              <a:rPr lang="en-US" altLang="ko-KR" dirty="0"/>
              <a:t>Logical Link Control Sublayer</a:t>
            </a:r>
          </a:p>
          <a:p>
            <a:pPr lvl="1"/>
            <a:r>
              <a:rPr lang="en-US" altLang="ko-KR" dirty="0"/>
              <a:t>IEEE 802-2014 </a:t>
            </a:r>
          </a:p>
          <a:p>
            <a:pPr lvl="2"/>
            <a:r>
              <a:rPr lang="en-US" altLang="ko-KR" dirty="0"/>
              <a:t>IEEE Standard for Local and Metropolitan Area Networks: Overview and Architecture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04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3E8A5-95BD-2A48-4D63-4D7C76EA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Frame 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B6736-A0E0-FDCF-BAB3-A3DF80C4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 frame types at the data link layer</a:t>
            </a:r>
          </a:p>
          <a:p>
            <a:pPr lvl="1"/>
            <a:r>
              <a:rPr lang="en-US" altLang="ko-KR" dirty="0"/>
              <a:t>Control Frame</a:t>
            </a:r>
          </a:p>
          <a:p>
            <a:pPr lvl="2"/>
            <a:r>
              <a:rPr lang="en-US" altLang="ko-KR" dirty="0"/>
              <a:t>Controlling </a:t>
            </a:r>
            <a:r>
              <a:rPr lang="en-US" altLang="ko-KR" dirty="0">
                <a:solidFill>
                  <a:srgbClr val="7030A0"/>
                </a:solidFill>
              </a:rPr>
              <a:t>data frame transfer</a:t>
            </a:r>
          </a:p>
          <a:p>
            <a:pPr lvl="2"/>
            <a:r>
              <a:rPr lang="en-US" altLang="ko-KR" dirty="0"/>
              <a:t>HDLC: Supervisory Frames (they can be piggybacked at the I-frames)</a:t>
            </a:r>
          </a:p>
          <a:p>
            <a:pPr lvl="1"/>
            <a:r>
              <a:rPr lang="en-US" altLang="ko-KR" dirty="0"/>
              <a:t>Data Frame</a:t>
            </a:r>
          </a:p>
          <a:p>
            <a:pPr lvl="2"/>
            <a:r>
              <a:rPr lang="en-US" altLang="ko-KR" dirty="0"/>
              <a:t>Containing user date to be transferred.</a:t>
            </a:r>
          </a:p>
          <a:p>
            <a:pPr lvl="2"/>
            <a:r>
              <a:rPr lang="en-US" altLang="ko-KR" dirty="0"/>
              <a:t>HDLC: Information frames or UI (Unnumbered Information) frame </a:t>
            </a:r>
          </a:p>
          <a:p>
            <a:pPr lvl="1"/>
            <a:r>
              <a:rPr lang="en-US" altLang="ko-KR" dirty="0"/>
              <a:t>Management Frame</a:t>
            </a:r>
          </a:p>
          <a:p>
            <a:pPr lvl="2"/>
            <a:r>
              <a:rPr lang="en-US" altLang="ko-KR" dirty="0"/>
              <a:t>Maintaining </a:t>
            </a:r>
            <a:r>
              <a:rPr lang="en-US" altLang="ko-KR" dirty="0">
                <a:solidFill>
                  <a:srgbClr val="7030A0"/>
                </a:solidFill>
              </a:rPr>
              <a:t>a connection (or an association)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peer nodes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Establishing/tearing down </a:t>
            </a:r>
            <a:r>
              <a:rPr lang="en-US" altLang="ko-KR" dirty="0"/>
              <a:t>a connection 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Negotiating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optional configurations or functions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peer nodes</a:t>
            </a:r>
          </a:p>
          <a:p>
            <a:pPr lvl="2"/>
            <a:r>
              <a:rPr lang="en-US" altLang="ko-KR" dirty="0"/>
              <a:t>HDLC: Unnumbered frames except UI frames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345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3E8A5-95BD-2A48-4D63-4D7C76EA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Control Field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B6736-A0E0-FDCF-BAB3-A3DF80C4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Contents of the HDLC Control Field depend on a frame type.</a:t>
            </a:r>
          </a:p>
          <a:p>
            <a:pPr lvl="1"/>
            <a:r>
              <a:rPr lang="en-US" altLang="ko-KR" dirty="0"/>
              <a:t>Supervisory Frames</a:t>
            </a:r>
          </a:p>
          <a:p>
            <a:pPr lvl="2"/>
            <a:r>
              <a:rPr lang="en-US" altLang="ko-KR" dirty="0"/>
              <a:t>The status of the data frame delivery operation</a:t>
            </a:r>
          </a:p>
          <a:p>
            <a:pPr lvl="1"/>
            <a:r>
              <a:rPr lang="en-US" altLang="ko-KR" dirty="0"/>
              <a:t>Information frames</a:t>
            </a:r>
          </a:p>
          <a:p>
            <a:pPr lvl="2"/>
            <a:r>
              <a:rPr lang="en-US" altLang="ko-KR" dirty="0"/>
              <a:t>I-frames: the current data position for the sending data stream (connection-oriented).</a:t>
            </a:r>
          </a:p>
          <a:p>
            <a:pPr lvl="3"/>
            <a:r>
              <a:rPr lang="en-US" altLang="ko-KR" dirty="0"/>
              <a:t>If an S-frame is piggybacked, the current data position of the received data stream</a:t>
            </a:r>
          </a:p>
          <a:p>
            <a:pPr lvl="2"/>
            <a:r>
              <a:rPr lang="en-US" altLang="ko-KR" dirty="0"/>
              <a:t>UI-frame: no status information (connectionless)</a:t>
            </a:r>
          </a:p>
          <a:p>
            <a:pPr lvl="1"/>
            <a:r>
              <a:rPr lang="en-US" altLang="ko-KR" dirty="0"/>
              <a:t> Management Frame</a:t>
            </a:r>
          </a:p>
          <a:p>
            <a:pPr lvl="2"/>
            <a:r>
              <a:rPr lang="en-US" altLang="ko-KR" dirty="0"/>
              <a:t>The type of Management frames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5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Control Field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266684"/>
            <a:ext cx="3960440" cy="17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267505"/>
            <a:ext cx="491131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20647" y="2496917"/>
            <a:ext cx="15841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5801" y="3216997"/>
            <a:ext cx="58326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20336" y="2497770"/>
            <a:ext cx="15841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07913" y="3218703"/>
            <a:ext cx="370842" cy="430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01604" y="2261771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/>
              <a:t>LSB</a:t>
            </a:r>
            <a:endParaRPr lang="ko-KR" altLang="en-US" sz="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941485" y="2261771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/>
              <a:t>LSB</a:t>
            </a:r>
            <a:endParaRPr lang="ko-KR" altLang="en-US" sz="8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639616" y="4221088"/>
            <a:ext cx="237626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9896" y="4067200"/>
            <a:ext cx="3295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Transmission direction: </a:t>
            </a:r>
            <a:r>
              <a:rPr lang="en-US" altLang="ko-KR" sz="1400" b="1" dirty="0">
                <a:solidFill>
                  <a:srgbClr val="7030A0"/>
                </a:solidFill>
              </a:rPr>
              <a:t>LSB</a:t>
            </a:r>
            <a:r>
              <a:rPr lang="en-US" altLang="ko-KR" sz="1400" dirty="0">
                <a:solidFill>
                  <a:srgbClr val="7030A0"/>
                </a:solidFill>
              </a:rPr>
              <a:t> (bit0) first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31505" y="4447447"/>
            <a:ext cx="86618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The P/F bit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Poll/Final is a single bit with two names. 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Poll (command) : when </a:t>
            </a:r>
            <a:r>
              <a:rPr lang="en-US" altLang="ko-KR" sz="1600" dirty="0">
                <a:solidFill>
                  <a:srgbClr val="0070C0"/>
                </a:solidFill>
              </a:rPr>
              <a:t>set by </a:t>
            </a:r>
            <a:r>
              <a:rPr lang="en-US" altLang="ko-KR" sz="1600" dirty="0">
                <a:solidFill>
                  <a:srgbClr val="7030A0"/>
                </a:solidFill>
              </a:rPr>
              <a:t>the primary station </a:t>
            </a:r>
            <a:r>
              <a:rPr lang="en-US" altLang="ko-KR" sz="1600" dirty="0">
                <a:solidFill>
                  <a:srgbClr val="0070C0"/>
                </a:solidFill>
              </a:rPr>
              <a:t>to obtain </a:t>
            </a:r>
            <a:r>
              <a:rPr lang="en-US" altLang="ko-KR" sz="1600" dirty="0"/>
              <a:t>a response from a secondary station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Final (response) : when </a:t>
            </a:r>
            <a:r>
              <a:rPr lang="en-US" altLang="ko-KR" sz="1600" dirty="0">
                <a:solidFill>
                  <a:srgbClr val="0070C0"/>
                </a:solidFill>
              </a:rPr>
              <a:t>set by </a:t>
            </a:r>
            <a:r>
              <a:rPr lang="en-US" altLang="ko-KR" sz="1600" dirty="0">
                <a:solidFill>
                  <a:srgbClr val="7030A0"/>
                </a:solidFill>
              </a:rPr>
              <a:t>the secondary station </a:t>
            </a:r>
            <a:r>
              <a:rPr lang="en-US" altLang="ko-KR" sz="1600" b="1" dirty="0">
                <a:solidFill>
                  <a:srgbClr val="0070C0"/>
                </a:solidFill>
              </a:rPr>
              <a:t>to indicate </a:t>
            </a:r>
            <a:r>
              <a:rPr lang="en-US" altLang="ko-KR" sz="1600" dirty="0">
                <a:solidFill>
                  <a:srgbClr val="7030A0"/>
                </a:solidFill>
              </a:rPr>
              <a:t>a response or the end of transmission.</a:t>
            </a:r>
            <a:r>
              <a:rPr lang="en-US" altLang="ko-KR" sz="16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In all other cases, the bit is clear.</a:t>
            </a:r>
            <a:endParaRPr lang="en-US" altLang="ko-KR" sz="1600" b="1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8D480CB9-4B01-4CE0-8DE9-039F01D6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37" y="1599347"/>
            <a:ext cx="4608512" cy="5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90F048A-1698-433C-B511-2A5EB410D545}"/>
              </a:ext>
            </a:extLst>
          </p:cNvPr>
          <p:cNvSpPr/>
          <p:nvPr/>
        </p:nvSpPr>
        <p:spPr>
          <a:xfrm>
            <a:off x="2927648" y="1578164"/>
            <a:ext cx="720080" cy="579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02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Control Field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The P/F bit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bit </a:t>
            </a:r>
            <a:r>
              <a:rPr lang="en-US" altLang="ko-KR" dirty="0">
                <a:solidFill>
                  <a:srgbClr val="0070C0"/>
                </a:solidFill>
              </a:rPr>
              <a:t>is used as </a:t>
            </a:r>
            <a:r>
              <a:rPr lang="en-US" altLang="ko-KR" b="1" dirty="0">
                <a:solidFill>
                  <a:srgbClr val="7030A0"/>
                </a:solidFill>
              </a:rPr>
              <a:t>a token </a:t>
            </a:r>
            <a:r>
              <a:rPr lang="en-US" altLang="ko-KR" dirty="0">
                <a:solidFill>
                  <a:srgbClr val="7030A0"/>
                </a:solidFill>
              </a:rPr>
              <a:t>[</a:t>
            </a:r>
            <a:r>
              <a:rPr lang="en-US" altLang="ko-KR" dirty="0"/>
              <a:t>that is passed back and forth between the stations].</a:t>
            </a:r>
          </a:p>
          <a:p>
            <a:pPr lvl="2"/>
            <a:r>
              <a:rPr lang="en-US" altLang="ko-KR" dirty="0"/>
              <a:t>The primary station </a:t>
            </a:r>
            <a:r>
              <a:rPr lang="en-US" altLang="ko-KR" dirty="0">
                <a:solidFill>
                  <a:srgbClr val="0070C0"/>
                </a:solidFill>
              </a:rPr>
              <a:t>sets</a:t>
            </a:r>
            <a:r>
              <a:rPr lang="en-US" altLang="ko-KR" dirty="0"/>
              <a:t> the POLL to obtain a response from a secondary station</a:t>
            </a:r>
          </a:p>
          <a:p>
            <a:pPr lvl="2"/>
            <a:r>
              <a:rPr lang="en-US" altLang="ko-KR" dirty="0"/>
              <a:t>The secondary station </a:t>
            </a:r>
            <a:r>
              <a:rPr lang="en-US" altLang="ko-KR" dirty="0">
                <a:solidFill>
                  <a:srgbClr val="0070C0"/>
                </a:solidFill>
              </a:rPr>
              <a:t>only sets </a:t>
            </a:r>
            <a:r>
              <a:rPr lang="en-US" altLang="ko-KR" dirty="0"/>
              <a:t>the FINAL </a:t>
            </a:r>
            <a:r>
              <a:rPr lang="en-US" altLang="ko-KR" b="1" dirty="0"/>
              <a:t>to indicate </a:t>
            </a:r>
            <a:r>
              <a:rPr lang="en-US" altLang="ko-KR" dirty="0">
                <a:solidFill>
                  <a:srgbClr val="7030A0"/>
                </a:solidFill>
              </a:rPr>
              <a:t>the end of transmission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Only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one token </a:t>
            </a:r>
            <a:r>
              <a:rPr lang="en-US" altLang="ko-KR" dirty="0">
                <a:solidFill>
                  <a:srgbClr val="0070C0"/>
                </a:solidFill>
              </a:rPr>
              <a:t>should exist 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time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The primary </a:t>
            </a:r>
            <a:r>
              <a:rPr lang="en-US" altLang="ko-KR" dirty="0">
                <a:solidFill>
                  <a:srgbClr val="0070C0"/>
                </a:solidFill>
              </a:rPr>
              <a:t>only sends </a:t>
            </a:r>
            <a:r>
              <a:rPr lang="en-US" altLang="ko-KR" b="1" dirty="0">
                <a:solidFill>
                  <a:srgbClr val="7030A0"/>
                </a:solidFill>
              </a:rPr>
              <a:t>a Poll </a:t>
            </a:r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it </a:t>
            </a:r>
            <a:r>
              <a:rPr lang="en-US" altLang="ko-KR" dirty="0">
                <a:solidFill>
                  <a:srgbClr val="0070C0"/>
                </a:solidFill>
              </a:rPr>
              <a:t>has received </a:t>
            </a:r>
            <a:r>
              <a:rPr lang="en-US" altLang="ko-KR" b="1" dirty="0">
                <a:solidFill>
                  <a:srgbClr val="7030A0"/>
                </a:solidFill>
              </a:rPr>
              <a:t>a Final </a:t>
            </a:r>
            <a:r>
              <a:rPr lang="en-US" altLang="ko-KR" dirty="0">
                <a:solidFill>
                  <a:srgbClr val="0070C0"/>
                </a:solidFill>
              </a:rPr>
              <a:t>back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from </a:t>
            </a:r>
            <a:r>
              <a:rPr lang="en-US" altLang="ko-KR" dirty="0"/>
              <a:t>the secondary, </a:t>
            </a:r>
            <a:r>
              <a:rPr lang="en-US" altLang="ko-KR" dirty="0">
                <a:solidFill>
                  <a:srgbClr val="0070C0"/>
                </a:solidFill>
              </a:rPr>
              <a:t>or after </a:t>
            </a:r>
            <a:r>
              <a:rPr lang="en-US" altLang="ko-KR" dirty="0">
                <a:solidFill>
                  <a:srgbClr val="7030A0"/>
                </a:solidFill>
              </a:rPr>
              <a:t>a timeout </a:t>
            </a:r>
            <a:r>
              <a:rPr lang="en-US" altLang="ko-KR" dirty="0">
                <a:solidFill>
                  <a:srgbClr val="0070C0"/>
                </a:solidFill>
              </a:rPr>
              <a:t>indicating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bit </a:t>
            </a:r>
            <a:r>
              <a:rPr lang="en-US" altLang="ko-KR" dirty="0">
                <a:solidFill>
                  <a:srgbClr val="0070C0"/>
                </a:solidFill>
              </a:rPr>
              <a:t>has been </a:t>
            </a:r>
            <a:r>
              <a:rPr lang="en-US" altLang="ko-KR" b="1" dirty="0">
                <a:solidFill>
                  <a:srgbClr val="0070C0"/>
                </a:solidFill>
              </a:rPr>
              <a:t>lost</a:t>
            </a:r>
          </a:p>
        </p:txBody>
      </p:sp>
    </p:spTree>
    <p:extLst>
      <p:ext uri="{BB962C8B-B14F-4D97-AF65-F5344CB8AC3E}">
        <p14:creationId xmlns:p14="http://schemas.microsoft.com/office/powerpoint/2010/main" val="305166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Data Link Layer Protocols</a:t>
            </a:r>
            <a:br>
              <a:rPr lang="en-US" altLang="ko-KR" sz="3200" dirty="0"/>
            </a:br>
            <a:r>
              <a:rPr lang="en-US" altLang="ko-KR" sz="3200" dirty="0"/>
              <a:t>HDLC Connection Management (U-Frame)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A connection initialization </a:t>
            </a:r>
            <a:r>
              <a:rPr lang="en-US" altLang="ko-KR" dirty="0">
                <a:solidFill>
                  <a:srgbClr val="0070C0"/>
                </a:solidFill>
              </a:rPr>
              <a:t>can be requested by </a:t>
            </a:r>
            <a:r>
              <a:rPr lang="en-US" altLang="ko-KR" b="1" dirty="0">
                <a:solidFill>
                  <a:srgbClr val="7030A0"/>
                </a:solidFill>
              </a:rPr>
              <a:t>either side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 station </a:t>
            </a:r>
            <a:r>
              <a:rPr lang="en-US" altLang="ko-KR" dirty="0">
                <a:solidFill>
                  <a:srgbClr val="0070C0"/>
                </a:solidFill>
              </a:rPr>
              <a:t>sends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‘set’ (U-frame) </a:t>
            </a:r>
            <a:r>
              <a:rPr lang="en-US" altLang="ko-KR" dirty="0"/>
              <a:t>specifying the operation mode to the other side</a:t>
            </a:r>
          </a:p>
          <a:p>
            <a:pPr lvl="2"/>
            <a:r>
              <a:rPr lang="en-US" altLang="ko-KR" dirty="0"/>
              <a:t> (NRM, ARM, ABM)</a:t>
            </a:r>
          </a:p>
          <a:p>
            <a:pPr lvl="3"/>
            <a:r>
              <a:rPr lang="en-US" altLang="ko-KR" dirty="0"/>
              <a:t>Specifies 3-bit sequence numbers are in use </a:t>
            </a:r>
          </a:p>
          <a:p>
            <a:pPr lvl="2"/>
            <a:r>
              <a:rPr lang="en-US" altLang="ko-KR" dirty="0"/>
              <a:t>NRME, ARME, ABME (</a:t>
            </a:r>
            <a:r>
              <a:rPr lang="en-US" altLang="ko-KR" b="1" dirty="0"/>
              <a:t>Extended</a:t>
            </a:r>
            <a:r>
              <a:rPr lang="en-US" altLang="ko-KR" dirty="0"/>
              <a:t> mode) </a:t>
            </a:r>
          </a:p>
          <a:p>
            <a:pPr lvl="3"/>
            <a:r>
              <a:rPr lang="en-US" altLang="ko-KR" dirty="0"/>
              <a:t>Specifies </a:t>
            </a:r>
            <a:r>
              <a:rPr lang="en-US" altLang="ko-KR" b="1" dirty="0"/>
              <a:t>7-bit sequence numbers </a:t>
            </a:r>
            <a:r>
              <a:rPr lang="en-US" altLang="ko-KR" dirty="0"/>
              <a:t>are in use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other </a:t>
            </a:r>
            <a:r>
              <a:rPr lang="en-US" altLang="ko-KR" dirty="0">
                <a:solidFill>
                  <a:srgbClr val="0070C0"/>
                </a:solidFill>
              </a:rPr>
              <a:t>responses with </a:t>
            </a:r>
            <a:r>
              <a:rPr lang="en-US" altLang="ko-KR" dirty="0">
                <a:solidFill>
                  <a:srgbClr val="7030A0"/>
                </a:solidFill>
              </a:rPr>
              <a:t>‘Unnumbered Acknowledgement’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7030A0"/>
                </a:solidFill>
              </a:rPr>
              <a:t>UA</a:t>
            </a:r>
            <a:r>
              <a:rPr lang="en-US" altLang="ko-KR" dirty="0"/>
              <a:t>; U-frame)</a:t>
            </a:r>
          </a:p>
        </p:txBody>
      </p:sp>
    </p:spTree>
    <p:extLst>
      <p:ext uri="{BB962C8B-B14F-4D97-AF65-F5344CB8AC3E}">
        <p14:creationId xmlns:p14="http://schemas.microsoft.com/office/powerpoint/2010/main" val="1768414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Data Link Layer Protocols</a:t>
            </a:r>
            <a:br>
              <a:rPr lang="en-US" altLang="ko-KR" sz="3200" dirty="0"/>
            </a:br>
            <a:r>
              <a:rPr lang="en-US" altLang="ko-KR" sz="3200" dirty="0"/>
              <a:t>HDLC Connection Management (U-Frame)</a:t>
            </a:r>
            <a:endParaRPr lang="ko-KR" alt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10241"/>
            <a:ext cx="8229600" cy="410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19536" y="2276872"/>
            <a:ext cx="8352928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99683" y="3752733"/>
            <a:ext cx="8352928" cy="22835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9683" y="4229004"/>
            <a:ext cx="8352928" cy="3927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1484784"/>
            <a:ext cx="399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Connection </a:t>
            </a:r>
            <a:r>
              <a:rPr lang="en-US" altLang="ko-KR" dirty="0">
                <a:solidFill>
                  <a:srgbClr val="7030A0"/>
                </a:solidFill>
              </a:rPr>
              <a:t>initialization/termination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07812" y="3992734"/>
            <a:ext cx="8352928" cy="228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84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Protocols</a:t>
            </a:r>
            <a:br>
              <a:rPr lang="en-US" altLang="ko-KR" sz="3600" dirty="0"/>
            </a:br>
            <a:r>
              <a:rPr lang="en-US" altLang="ko-KR" sz="3600" dirty="0"/>
              <a:t>HDLC Connection Establishment and termination</a:t>
            </a:r>
            <a:endParaRPr lang="ko-KR" alt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61" y="1600201"/>
            <a:ext cx="424367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371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S-frame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47461"/>
            <a:ext cx="8229600" cy="173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91544" y="1660158"/>
            <a:ext cx="434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Connection oriented service : User data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459935" y="2780928"/>
            <a:ext cx="320795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76707" y="4043680"/>
            <a:ext cx="9330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S-Frame: (bit1..bit0:[01])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S-frame subtype: (bit3..bit2) – used for Flow Control and Error Control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RR(00): the frame N(R) </a:t>
            </a:r>
            <a:r>
              <a:rPr lang="en-US" altLang="ko-KR" sz="1400" dirty="0">
                <a:solidFill>
                  <a:srgbClr val="0070C0"/>
                </a:solidFill>
              </a:rPr>
              <a:t>is </a:t>
            </a:r>
            <a:r>
              <a:rPr lang="en-US" altLang="ko-KR" sz="1400" b="1" dirty="0">
                <a:solidFill>
                  <a:srgbClr val="0070C0"/>
                </a:solidFill>
              </a:rPr>
              <a:t>expected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/>
              <a:t>(N(R)-1 is received), and the sender may send new frame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RNR(01): the frame N(R) </a:t>
            </a:r>
            <a:r>
              <a:rPr lang="en-US" altLang="ko-KR" sz="1400" dirty="0">
                <a:solidFill>
                  <a:srgbClr val="0070C0"/>
                </a:solidFill>
              </a:rPr>
              <a:t>is </a:t>
            </a:r>
            <a:r>
              <a:rPr lang="en-US" altLang="ko-KR" sz="1400" b="1" dirty="0">
                <a:solidFill>
                  <a:srgbClr val="0070C0"/>
                </a:solidFill>
              </a:rPr>
              <a:t>expected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/>
              <a:t>(N(R)-1 is received), </a:t>
            </a:r>
            <a:r>
              <a:rPr lang="en-US" altLang="ko-KR" sz="1400" dirty="0">
                <a:solidFill>
                  <a:srgbClr val="FF0000"/>
                </a:solidFill>
              </a:rPr>
              <a:t>but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7030A0"/>
                </a:solidFill>
              </a:rPr>
              <a:t>the sender </a:t>
            </a:r>
            <a:r>
              <a:rPr lang="en-US" altLang="ko-KR" sz="1400" dirty="0">
                <a:solidFill>
                  <a:srgbClr val="0070C0"/>
                </a:solidFill>
              </a:rPr>
              <a:t>is </a:t>
            </a:r>
            <a:r>
              <a:rPr lang="en-US" altLang="ko-KR" sz="1400" b="1" dirty="0">
                <a:solidFill>
                  <a:srgbClr val="0070C0"/>
                </a:solidFill>
              </a:rPr>
              <a:t>prohibited</a:t>
            </a:r>
            <a:r>
              <a:rPr lang="en-US" altLang="ko-KR" sz="1400" dirty="0">
                <a:solidFill>
                  <a:srgbClr val="0070C0"/>
                </a:solidFill>
              </a:rPr>
              <a:t> to send </a:t>
            </a:r>
            <a:r>
              <a:rPr lang="en-US" altLang="ko-KR" sz="1400" dirty="0">
                <a:solidFill>
                  <a:srgbClr val="7030A0"/>
                </a:solidFill>
              </a:rPr>
              <a:t>new frame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until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7030A0"/>
                </a:solidFill>
              </a:rPr>
              <a:t>new S-frame with (RR) </a:t>
            </a:r>
            <a:r>
              <a:rPr lang="en-US" altLang="ko-KR" sz="1400" dirty="0">
                <a:solidFill>
                  <a:srgbClr val="0070C0"/>
                </a:solidFill>
              </a:rPr>
              <a:t>is arrived.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REJ(10): the frame N(R) </a:t>
            </a:r>
            <a:r>
              <a:rPr lang="en-US" altLang="ko-KR" sz="1400" dirty="0">
                <a:solidFill>
                  <a:srgbClr val="0070C0"/>
                </a:solidFill>
              </a:rPr>
              <a:t>is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in </a:t>
            </a:r>
            <a:r>
              <a:rPr lang="en-US" altLang="ko-KR" sz="1400" dirty="0">
                <a:solidFill>
                  <a:srgbClr val="FF0000"/>
                </a:solidFill>
              </a:rPr>
              <a:t>error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/>
              <a:t>(corrupted or lost): see flow-control ppt</a:t>
            </a:r>
          </a:p>
          <a:p>
            <a:pPr marL="1200150" lvl="2" indent="-285750">
              <a:buFontTx/>
              <a:buChar char="-"/>
            </a:pPr>
            <a:r>
              <a:rPr lang="en-US" altLang="ko-KR" sz="1400" dirty="0"/>
              <a:t>the sender retransmits frames from N(R) to the last transmitted frame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SREJ(11):  the frame N(R) </a:t>
            </a:r>
            <a:r>
              <a:rPr lang="en-US" altLang="ko-KR" sz="1400" dirty="0">
                <a:solidFill>
                  <a:srgbClr val="0070C0"/>
                </a:solidFill>
              </a:rPr>
              <a:t>is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in </a:t>
            </a:r>
            <a:r>
              <a:rPr lang="en-US" altLang="ko-KR" sz="1400" dirty="0">
                <a:solidFill>
                  <a:srgbClr val="FF0000"/>
                </a:solidFill>
              </a:rPr>
              <a:t>error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/>
              <a:t>(corrupted or lost): see flow-control ppt</a:t>
            </a:r>
          </a:p>
          <a:p>
            <a:pPr marL="1200150" lvl="2" indent="-285750">
              <a:buFontTx/>
              <a:buChar char="-"/>
            </a:pPr>
            <a:r>
              <a:rPr lang="en-US" altLang="ko-KR" sz="1400" dirty="0"/>
              <a:t>the sender retransmits the frame N(R)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8703F-9D83-4D15-8DC5-ECBB555600B5}"/>
              </a:ext>
            </a:extLst>
          </p:cNvPr>
          <p:cNvSpPr/>
          <p:nvPr/>
        </p:nvSpPr>
        <p:spPr>
          <a:xfrm>
            <a:off x="1991544" y="2785705"/>
            <a:ext cx="81369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6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I-frame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47461"/>
            <a:ext cx="8229600" cy="173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91544" y="1660158"/>
            <a:ext cx="434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Connection oriented service : User data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84434" y="2552548"/>
            <a:ext cx="144015" cy="228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63553" y="4005064"/>
            <a:ext cx="79075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I-Frame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It is used to transfer user information of </a:t>
            </a:r>
            <a:r>
              <a:rPr lang="en-US" altLang="ko-KR" dirty="0">
                <a:solidFill>
                  <a:srgbClr val="7030A0"/>
                </a:solidFill>
              </a:rPr>
              <a:t>a connection-oriented </a:t>
            </a:r>
            <a:r>
              <a:rPr lang="en-US" altLang="ko-KR" sz="1800" dirty="0">
                <a:solidFill>
                  <a:srgbClr val="7030A0"/>
                </a:solidFill>
              </a:rPr>
              <a:t>service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N(R): the frame N(R)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b="1" dirty="0">
                <a:solidFill>
                  <a:srgbClr val="0070C0"/>
                </a:solidFill>
              </a:rPr>
              <a:t>expected</a:t>
            </a:r>
            <a:r>
              <a:rPr lang="en-US" altLang="ko-KR" dirty="0">
                <a:solidFill>
                  <a:srgbClr val="0070C0"/>
                </a:solidFill>
              </a:rPr>
              <a:t> from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other side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Eliminating a S-frame with RR (N(R))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N(S): the sequence number of the transmitting frame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5CE835-50BA-4136-96E2-394578E7F339}"/>
              </a:ext>
            </a:extLst>
          </p:cNvPr>
          <p:cNvSpPr/>
          <p:nvPr/>
        </p:nvSpPr>
        <p:spPr>
          <a:xfrm>
            <a:off x="1991544" y="2556376"/>
            <a:ext cx="8126560" cy="224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5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UI-frame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FBB9008-6382-4E06-81BE-975241B4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UI-frame </a:t>
            </a:r>
          </a:p>
          <a:p>
            <a:pPr lvl="1"/>
            <a:r>
              <a:rPr lang="en-US" altLang="ko-KR" sz="2000" dirty="0"/>
              <a:t>(U-frame (bit1..bits0(11)); subtype(bit7..bit5, bit3..bit2(000 00)): Information)</a:t>
            </a:r>
          </a:p>
          <a:p>
            <a:pPr lvl="1"/>
            <a:r>
              <a:rPr lang="en-US" altLang="ko-KR" sz="2000" dirty="0"/>
              <a:t>It is used to transfer user information for </a:t>
            </a:r>
            <a:r>
              <a:rPr lang="en-US" altLang="ko-KR" sz="2000" dirty="0">
                <a:solidFill>
                  <a:srgbClr val="7030A0"/>
                </a:solidFill>
              </a:rPr>
              <a:t>connectionless service</a:t>
            </a:r>
          </a:p>
          <a:p>
            <a:pPr lvl="1"/>
            <a:r>
              <a:rPr lang="en-US" altLang="ko-KR" sz="2000" dirty="0">
                <a:solidFill>
                  <a:srgbClr val="7030A0"/>
                </a:solidFill>
              </a:rPr>
              <a:t>The connectionless service </a:t>
            </a:r>
            <a:r>
              <a:rPr lang="en-US" altLang="ko-KR" sz="2000" dirty="0">
                <a:solidFill>
                  <a:srgbClr val="0070C0"/>
                </a:solidFill>
              </a:rPr>
              <a:t>does </a:t>
            </a:r>
            <a:r>
              <a:rPr lang="en-US" altLang="ko-KR" sz="2000" dirty="0">
                <a:solidFill>
                  <a:srgbClr val="FF0000"/>
                </a:solidFill>
              </a:rPr>
              <a:t>not</a:t>
            </a:r>
            <a:r>
              <a:rPr lang="en-US" altLang="ko-KR" sz="2000" dirty="0">
                <a:solidFill>
                  <a:srgbClr val="0070C0"/>
                </a:solidFill>
              </a:rPr>
              <a:t> need </a:t>
            </a:r>
            <a:r>
              <a:rPr lang="en-US" altLang="ko-KR" sz="2000" dirty="0">
                <a:solidFill>
                  <a:srgbClr val="7030A0"/>
                </a:solidFill>
              </a:rPr>
              <a:t>the P/F field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7030A0"/>
                </a:solidFill>
              </a:rPr>
              <a:t>the sequence number field </a:t>
            </a:r>
            <a:r>
              <a:rPr lang="en-US" altLang="ko-KR" sz="2000" dirty="0"/>
              <a:t>as well as </a:t>
            </a:r>
            <a:r>
              <a:rPr lang="en-US" altLang="ko-KR" sz="2000" dirty="0">
                <a:solidFill>
                  <a:srgbClr val="7030A0"/>
                </a:solidFill>
              </a:rPr>
              <a:t>S-frame.</a:t>
            </a:r>
          </a:p>
          <a:p>
            <a:pPr lvl="2"/>
            <a:r>
              <a:rPr lang="en-US" altLang="ko-KR" sz="1600" dirty="0"/>
              <a:t>C-Field (bit7..bit1(0000 0011; 0x03)</a:t>
            </a:r>
            <a:endParaRPr lang="ko-KR" altLang="en-US" sz="1600" dirty="0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93F529C9-99FA-4A38-89FB-C6435323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123" y="4653136"/>
            <a:ext cx="8229600" cy="10784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2161B9-A452-443E-872D-1C1B705CAF5E}"/>
              </a:ext>
            </a:extLst>
          </p:cNvPr>
          <p:cNvSpPr/>
          <p:nvPr/>
        </p:nvSpPr>
        <p:spPr>
          <a:xfrm>
            <a:off x="1999795" y="5334226"/>
            <a:ext cx="83529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099CA1-B3DF-40E0-8715-E35665A09B9B}"/>
              </a:ext>
            </a:extLst>
          </p:cNvPr>
          <p:cNvSpPr/>
          <p:nvPr/>
        </p:nvSpPr>
        <p:spPr>
          <a:xfrm>
            <a:off x="9959721" y="5328706"/>
            <a:ext cx="279780" cy="228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9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Data Link Layer fundamental functions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Frame</a:t>
            </a:r>
          </a:p>
          <a:p>
            <a:pPr lvl="1"/>
            <a:r>
              <a:rPr lang="en-US" altLang="ko-KR" dirty="0"/>
              <a:t>The unit of data to be sent by a DLL protocol</a:t>
            </a:r>
          </a:p>
          <a:p>
            <a:r>
              <a:rPr lang="en-US" altLang="ko-KR" dirty="0"/>
              <a:t>Addressing</a:t>
            </a:r>
          </a:p>
          <a:p>
            <a:pPr lvl="1"/>
            <a:r>
              <a:rPr lang="en-US" altLang="ko-KR" dirty="0"/>
              <a:t>Identifying an entity on the DLL network</a:t>
            </a:r>
          </a:p>
          <a:p>
            <a:r>
              <a:rPr lang="en-US" altLang="ko-KR" dirty="0"/>
              <a:t>Data transfer</a:t>
            </a:r>
          </a:p>
          <a:p>
            <a:r>
              <a:rPr lang="en-US" altLang="ko-KR" dirty="0"/>
              <a:t>Media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Controlling the transmission of the frames</a:t>
            </a:r>
          </a:p>
          <a:p>
            <a:r>
              <a:rPr lang="en-US" altLang="ko-KR" dirty="0"/>
              <a:t>Flow control</a:t>
            </a:r>
          </a:p>
          <a:p>
            <a:pPr lvl="1"/>
            <a:r>
              <a:rPr lang="en-US" altLang="ko-KR" dirty="0"/>
              <a:t>Controlling the transmission speed of a sender</a:t>
            </a:r>
          </a:p>
          <a:p>
            <a:r>
              <a:rPr lang="en-US" altLang="ko-KR" dirty="0"/>
              <a:t>Error control</a:t>
            </a:r>
          </a:p>
          <a:p>
            <a:pPr lvl="1"/>
            <a:r>
              <a:rPr lang="en-US" altLang="ko-KR" dirty="0"/>
              <a:t>Detecting and correcting transmission errors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Management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Maintaining the data link layer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567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Standards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IEEE 802-2014</a:t>
            </a:r>
          </a:p>
          <a:p>
            <a:r>
              <a:rPr lang="en-US" altLang="ko-KR" dirty="0"/>
              <a:t>ISO/IEC 8802-2 (IEEE 802.2 obsoleted)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878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77B-45AE-47D8-92E8-8ACCD38CE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IEEE 802-2014</a:t>
            </a:r>
            <a:br>
              <a:rPr lang="en-US" altLang="ko-KR" dirty="0"/>
            </a:br>
            <a:r>
              <a:rPr lang="en-US" altLang="ko-KR" dirty="0"/>
              <a:t>Data Link and Physical Layers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0541F3-EB0C-40EF-BF36-3169A97A4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IEEE Standard for Local and Metropolitan Area Networks: Overview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81566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FC53B-067C-4C97-82B7-14965F34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802-2014</a:t>
            </a:r>
            <a:br>
              <a:rPr lang="en-US" altLang="ko-KR" sz="3600" dirty="0"/>
            </a:br>
            <a:r>
              <a:rPr lang="en-US" altLang="ko-KR" sz="3600" dirty="0"/>
              <a:t>Current family of IEEE 802 standards </a:t>
            </a:r>
            <a:endParaRPr lang="ko-KR" altLang="en-US" sz="36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8EC5203-0347-4D9A-B1FB-107E0B7A6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357" y="1600201"/>
            <a:ext cx="704928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47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F449F-E2B5-4FC7-AA33-F3BA3E82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 Standards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21F89-2EB4-41B1-A7E5-0BDC3BEF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IEEE 802-2014</a:t>
            </a:r>
          </a:p>
          <a:p>
            <a:pPr lvl="1"/>
            <a:r>
              <a:rPr lang="en-US" altLang="ko-KR" dirty="0"/>
              <a:t>Overview and Architecture</a:t>
            </a:r>
          </a:p>
          <a:p>
            <a:r>
              <a:rPr lang="en-US" altLang="ko-KR" dirty="0"/>
              <a:t>ISO/IEC 8802-2 (IEEE 802.2)</a:t>
            </a:r>
          </a:p>
          <a:p>
            <a:pPr lvl="1"/>
            <a:r>
              <a:rPr lang="en-US" altLang="ko-KR" dirty="0"/>
              <a:t>Logical Link Control</a:t>
            </a:r>
          </a:p>
          <a:p>
            <a:r>
              <a:rPr lang="en-US" altLang="ko-KR" dirty="0"/>
              <a:t>IEEE 802.1AC-2016 (the Internal Sublayer Services)</a:t>
            </a:r>
          </a:p>
          <a:p>
            <a:pPr lvl="1"/>
            <a:r>
              <a:rPr lang="en-US" altLang="ko-KR" dirty="0"/>
              <a:t>Medium Independent Access Control(MAC) - ISS</a:t>
            </a:r>
          </a:p>
          <a:p>
            <a:r>
              <a:rPr lang="en-US" altLang="ko-KR" dirty="0"/>
              <a:t>IEEE 802.3-2022 Ethernet</a:t>
            </a:r>
          </a:p>
          <a:p>
            <a:pPr lvl="1"/>
            <a:r>
              <a:rPr lang="en-US" altLang="ko-KR" dirty="0"/>
              <a:t>Medium Access Control for Ethernet</a:t>
            </a:r>
          </a:p>
          <a:p>
            <a:r>
              <a:rPr lang="en-US" altLang="ko-KR" dirty="0"/>
              <a:t>IEEE 802.11-2020 WLAN</a:t>
            </a:r>
          </a:p>
          <a:p>
            <a:pPr lvl="1"/>
            <a:r>
              <a:rPr lang="en-US" altLang="ko-KR" dirty="0"/>
              <a:t>Medium Access Control for Wireless Medium</a:t>
            </a:r>
          </a:p>
        </p:txBody>
      </p:sp>
    </p:spTree>
    <p:extLst>
      <p:ext uri="{BB962C8B-B14F-4D97-AF65-F5344CB8AC3E}">
        <p14:creationId xmlns:p14="http://schemas.microsoft.com/office/powerpoint/2010/main" val="408665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Physical Layer </a:t>
            </a:r>
            <a:br>
              <a:rPr lang="en-US" altLang="ko-KR" dirty="0"/>
            </a:br>
            <a:r>
              <a:rPr lang="en-US" altLang="ko-KR" dirty="0"/>
              <a:t>IEEE 802-2014 </a:t>
            </a:r>
            <a:r>
              <a:rPr lang="en-NZ" altLang="ko-KR" dirty="0"/>
              <a:t>Reference models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43714"/>
            <a:ext cx="8229600" cy="403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184233" y="1484785"/>
            <a:ext cx="2005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ko-KR" sz="600" dirty="0"/>
              <a:t>IEEE Std 802-2014 </a:t>
            </a:r>
            <a:r>
              <a:rPr lang="en-NZ" altLang="ko-KR" sz="600" dirty="0"/>
              <a:t>OVERVIEW AND ARCHITECTURE </a:t>
            </a:r>
          </a:p>
          <a:p>
            <a:r>
              <a:rPr lang="da-DK" altLang="ko-KR" sz="600" dirty="0"/>
              <a:t>IEEE 802 Reference Model (RM)  for end stations 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844666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41A4B-E8E0-4751-A0D6-CF699CE0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802-2014</a:t>
            </a:r>
            <a:br>
              <a:rPr lang="en-US" altLang="ko-KR" sz="3600" dirty="0"/>
            </a:br>
            <a:r>
              <a:rPr lang="en-US" altLang="ko-KR" sz="3600" dirty="0"/>
              <a:t>Reference Model description for </a:t>
            </a:r>
            <a:r>
              <a:rPr lang="en-US" altLang="ko-KR" sz="3600" b="1" dirty="0"/>
              <a:t>end stations</a:t>
            </a:r>
            <a:endParaRPr lang="ko-KR" altLang="en-US" sz="36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91A507B-37F2-4986-863F-4643F72C0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445371"/>
            <a:ext cx="8229600" cy="28356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3F7209-F90F-4078-BD11-E47D3BD9ACD8}"/>
              </a:ext>
            </a:extLst>
          </p:cNvPr>
          <p:cNvSpPr/>
          <p:nvPr/>
        </p:nvSpPr>
        <p:spPr>
          <a:xfrm>
            <a:off x="3791745" y="1746838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LLC sublayer in 802 Reference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29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 </a:t>
            </a:r>
            <a:br>
              <a:rPr lang="en-US" altLang="ko-KR" sz="3600" dirty="0"/>
            </a:br>
            <a:r>
              <a:rPr lang="en-US" altLang="ko-KR" sz="3600" dirty="0"/>
              <a:t>ISO/IEC 8802-2 (IEEE 802.2) </a:t>
            </a:r>
            <a:r>
              <a:rPr lang="en-NZ" altLang="ko-KR" sz="3600" dirty="0"/>
              <a:t>logical link control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LSAP(Link Service Access Point) : 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The logical concatenation </a:t>
            </a:r>
            <a:r>
              <a:rPr lang="en-US" altLang="ko-KR" dirty="0">
                <a:solidFill>
                  <a:srgbClr val="7030A0"/>
                </a:solidFill>
              </a:rPr>
              <a:t>of the LLC address field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MAC address field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Identifiers </a:t>
            </a:r>
            <a:r>
              <a:rPr lang="en-US" altLang="ko-KR" b="1" dirty="0">
                <a:solidFill>
                  <a:srgbClr val="0070C0"/>
                </a:solidFill>
              </a:rPr>
              <a:t>for</a:t>
            </a:r>
            <a:r>
              <a:rPr lang="en-US" altLang="ko-KR" b="1" dirty="0">
                <a:solidFill>
                  <a:srgbClr val="7030A0"/>
                </a:solidFill>
              </a:rPr>
              <a:t> Upper layers</a:t>
            </a:r>
          </a:p>
          <a:p>
            <a:pPr lvl="2"/>
            <a:r>
              <a:rPr lang="en-US" altLang="ko-KR" dirty="0"/>
              <a:t>LLC address field </a:t>
            </a:r>
          </a:p>
          <a:p>
            <a:pPr lvl="2"/>
            <a:r>
              <a:rPr lang="en-US" altLang="ko-KR" dirty="0"/>
              <a:t>LLC address with SNAP (Subnetwork Access Protocol) (IEEE 802.11)</a:t>
            </a:r>
          </a:p>
          <a:p>
            <a:pPr lvl="3"/>
            <a:r>
              <a:rPr lang="en-US" altLang="ko-KR" dirty="0"/>
              <a:t>LLC: 0xAAAA03; DSAP-SSAP-Control (0xAA/AB = SNAP identifier)</a:t>
            </a:r>
          </a:p>
          <a:p>
            <a:pPr lvl="3"/>
            <a:r>
              <a:rPr lang="en-US" altLang="ko-KR" dirty="0"/>
              <a:t>SNAP: Protocol identifier (5octets); </a:t>
            </a:r>
          </a:p>
          <a:p>
            <a:pPr lvl="4"/>
            <a:r>
              <a:rPr lang="en-US" altLang="ko-KR" dirty="0"/>
              <a:t>an OUI field (3octets:00-00-00) and an </a:t>
            </a:r>
            <a:r>
              <a:rPr lang="en-US" altLang="ko-KR" dirty="0" err="1"/>
              <a:t>Ethertype</a:t>
            </a:r>
            <a:r>
              <a:rPr lang="en-US" altLang="ko-KR" dirty="0"/>
              <a:t> field (2octets)</a:t>
            </a:r>
          </a:p>
          <a:p>
            <a:pPr lvl="2"/>
            <a:r>
              <a:rPr lang="en-US" altLang="ko-KR" dirty="0" err="1"/>
              <a:t>Ethertype</a:t>
            </a:r>
            <a:r>
              <a:rPr lang="en-US" altLang="ko-KR" dirty="0"/>
              <a:t> (IEEE 802.3)</a:t>
            </a:r>
          </a:p>
        </p:txBody>
      </p:sp>
    </p:spTree>
    <p:extLst>
      <p:ext uri="{BB962C8B-B14F-4D97-AF65-F5344CB8AC3E}">
        <p14:creationId xmlns:p14="http://schemas.microsoft.com/office/powerpoint/2010/main" val="1060600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IEEE 802-2014</a:t>
            </a:r>
            <a:br>
              <a:rPr lang="en-US" altLang="ko-KR" sz="2800" dirty="0"/>
            </a:br>
            <a:r>
              <a:rPr lang="en-US" altLang="ko-KR" sz="2800" dirty="0"/>
              <a:t>Reference Model description for </a:t>
            </a:r>
            <a:r>
              <a:rPr lang="en-US" altLang="ko-KR" sz="2800" b="1" dirty="0"/>
              <a:t>end stations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Higher Layer Protocol Discrimination Entity (HLPDE)</a:t>
            </a:r>
          </a:p>
          <a:p>
            <a:pPr lvl="1"/>
            <a:r>
              <a:rPr lang="en-NZ" altLang="ko-KR" dirty="0" err="1"/>
              <a:t>EtherType</a:t>
            </a:r>
            <a:r>
              <a:rPr lang="en-NZ" altLang="ko-KR" dirty="0"/>
              <a:t> protocol discrimination (EPD)</a:t>
            </a:r>
          </a:p>
          <a:p>
            <a:pPr lvl="2"/>
            <a:r>
              <a:rPr lang="en-NZ" altLang="ko-KR" dirty="0" err="1"/>
              <a:t>Ethertype</a:t>
            </a:r>
            <a:endParaRPr lang="en-NZ" altLang="ko-KR" dirty="0"/>
          </a:p>
          <a:p>
            <a:pPr lvl="1"/>
            <a:r>
              <a:rPr lang="en-NZ" altLang="ko-KR" dirty="0"/>
              <a:t>LLC protocol discrimination (LPD)</a:t>
            </a:r>
          </a:p>
          <a:p>
            <a:pPr lvl="2"/>
            <a:r>
              <a:rPr lang="en-US" altLang="ko-KR" dirty="0"/>
              <a:t>LLC address field </a:t>
            </a:r>
          </a:p>
          <a:p>
            <a:pPr lvl="2"/>
            <a:r>
              <a:rPr lang="en-US" altLang="ko-KR" dirty="0"/>
              <a:t>LLC address with SNAP (Subnetwork Access Protocol)</a:t>
            </a:r>
            <a:endParaRPr lang="en-NZ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Each IEEE 802 standard describes the HLPDE.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32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C3C42-983B-442A-AF20-EF16E8D0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IEEE 802-2014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DB60C-7F1F-4D14-866A-DA6DA34E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IEEE 802 networks </a:t>
            </a:r>
            <a:r>
              <a:rPr lang="en-US" altLang="ko-KR" dirty="0">
                <a:solidFill>
                  <a:srgbClr val="0070C0"/>
                </a:solidFill>
              </a:rPr>
              <a:t>use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frame-based communications </a:t>
            </a:r>
            <a:r>
              <a:rPr lang="en-US" altLang="ko-KR" dirty="0">
                <a:solidFill>
                  <a:srgbClr val="0070C0"/>
                </a:solidFill>
              </a:rPr>
              <a:t>over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variety of media </a:t>
            </a:r>
            <a:r>
              <a:rPr lang="en-US" altLang="ko-KR" dirty="0">
                <a:solidFill>
                  <a:srgbClr val="0070C0"/>
                </a:solidFill>
              </a:rPr>
              <a:t>to connect </a:t>
            </a:r>
            <a:r>
              <a:rPr lang="en-US" altLang="ko-KR" dirty="0">
                <a:solidFill>
                  <a:srgbClr val="7030A0"/>
                </a:solidFill>
              </a:rPr>
              <a:t>various digital apparatus </a:t>
            </a:r>
            <a:r>
              <a:rPr lang="en-US" altLang="ko-KR" dirty="0"/>
              <a:t>regardless of computer technology and data type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The basic communications capabilities </a:t>
            </a:r>
            <a:r>
              <a:rPr lang="en-US" altLang="ko-KR" dirty="0">
                <a:solidFill>
                  <a:srgbClr val="0070C0"/>
                </a:solidFill>
              </a:rPr>
              <a:t>provided by </a:t>
            </a:r>
            <a:r>
              <a:rPr lang="en-US" altLang="ko-KR" dirty="0"/>
              <a:t>all IEEE 802 standards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frame based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source and destination addressing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asynchronous timing (no common clock)</a:t>
            </a:r>
          </a:p>
          <a:p>
            <a:r>
              <a:rPr lang="en-US" altLang="ko-KR" dirty="0"/>
              <a:t>In a frame-based system, the format is a variable-length sequence of data octets.</a:t>
            </a:r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89D17-5F0C-76CC-DE1B-9F907AF24DEF}"/>
              </a:ext>
            </a:extLst>
          </p:cNvPr>
          <p:cNvSpPr txBox="1"/>
          <p:nvPr/>
        </p:nvSpPr>
        <p:spPr>
          <a:xfrm>
            <a:off x="9869905" y="6249357"/>
            <a:ext cx="14838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7030A0"/>
                </a:solidFill>
              </a:rPr>
              <a:t>Apparatus </a:t>
            </a:r>
            <a:r>
              <a:rPr lang="en-US" altLang="ko-KR" sz="800" dirty="0"/>
              <a:t>[</a:t>
            </a:r>
            <a:r>
              <a:rPr lang="ko-KR" altLang="en-US" sz="800" dirty="0"/>
              <a:t>명사</a:t>
            </a:r>
            <a:r>
              <a:rPr lang="en-US" altLang="ko-KR" sz="800" dirty="0"/>
              <a:t>] </a:t>
            </a:r>
            <a:r>
              <a:rPr lang="ko-KR" altLang="en-US" sz="800" dirty="0"/>
              <a:t>기구</a:t>
            </a:r>
            <a:r>
              <a:rPr lang="en-US" altLang="ko-KR" sz="800" dirty="0"/>
              <a:t>, </a:t>
            </a:r>
            <a:r>
              <a:rPr lang="ko-KR" altLang="en-US" sz="800" dirty="0"/>
              <a:t>장치</a:t>
            </a:r>
          </a:p>
        </p:txBody>
      </p:sp>
    </p:spTree>
    <p:extLst>
      <p:ext uri="{BB962C8B-B14F-4D97-AF65-F5344CB8AC3E}">
        <p14:creationId xmlns:p14="http://schemas.microsoft.com/office/powerpoint/2010/main" val="3367641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26C8B-B003-403A-9E21-456E0629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/>
              <a:t>IEEE 802-2014</a:t>
            </a:r>
            <a:br>
              <a:rPr lang="en-US" altLang="ko-KR" sz="3600" dirty="0"/>
            </a:br>
            <a:r>
              <a:rPr lang="en-US" altLang="ko-KR" sz="3600" dirty="0"/>
              <a:t>Reference Model description for </a:t>
            </a:r>
            <a:r>
              <a:rPr lang="en-US" altLang="ko-KR" sz="3600" b="1" dirty="0"/>
              <a:t>end stations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FAFA0-4441-4888-9EE4-6F0A4732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MAC sublayer </a:t>
            </a:r>
            <a:r>
              <a:rPr lang="en-US" altLang="ko-KR" dirty="0">
                <a:solidFill>
                  <a:srgbClr val="0070C0"/>
                </a:solidFill>
              </a:rPr>
              <a:t>performs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functions </a:t>
            </a:r>
            <a:r>
              <a:rPr lang="en-US" altLang="ko-KR" dirty="0">
                <a:solidFill>
                  <a:srgbClr val="0070C0"/>
                </a:solidFill>
              </a:rPr>
              <a:t>necessary to provide</a:t>
            </a:r>
            <a:r>
              <a:rPr lang="en-US" altLang="ko-KR" dirty="0"/>
              <a:t> </a:t>
            </a:r>
            <a:r>
              <a:rPr lang="en-US" altLang="ko-KR" b="1" dirty="0"/>
              <a:t>frame-based</a:t>
            </a:r>
            <a:r>
              <a:rPr lang="en-US" altLang="ko-KR" dirty="0"/>
              <a:t>, </a:t>
            </a:r>
            <a:r>
              <a:rPr lang="en-US" altLang="ko-KR" b="1" dirty="0"/>
              <a:t>connectionless-mode‌ data transfer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stations</a:t>
            </a:r>
            <a:r>
              <a:rPr lang="en-US" altLang="ko-KR" dirty="0"/>
              <a:t> in support of the LLC sublayer for networks that support 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34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400" dirty="0"/>
              <a:t>Data Link Layer Protocols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</a:rPr>
              <a:t>High-level Data Link Control (HDLC)</a:t>
            </a:r>
            <a:br>
              <a:rPr lang="en-US" altLang="ko-KR" sz="2800" dirty="0"/>
            </a:br>
            <a:r>
              <a:rPr lang="en-US" altLang="ko-KR" sz="2800" dirty="0"/>
              <a:t>the reference model of data link layer protocols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6135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802-2014</a:t>
            </a:r>
            <a:br>
              <a:rPr lang="en-US" altLang="ko-KR" sz="3600" dirty="0"/>
            </a:br>
            <a:r>
              <a:rPr lang="en-US" altLang="ko-KR" sz="3600" dirty="0"/>
              <a:t>Reference Model description for </a:t>
            </a:r>
            <a:r>
              <a:rPr lang="en-US" altLang="ko-KR" sz="3600" b="1" dirty="0"/>
              <a:t>end stations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principal</a:t>
            </a:r>
            <a:r>
              <a:rPr lang="en-US" altLang="ko-KR" dirty="0">
                <a:solidFill>
                  <a:srgbClr val="7030A0"/>
                </a:solidFill>
              </a:rPr>
              <a:t> functions </a:t>
            </a:r>
            <a:r>
              <a:rPr lang="en-US" altLang="ko-KR" dirty="0"/>
              <a:t>of the MAC sublayer</a:t>
            </a:r>
          </a:p>
          <a:p>
            <a:pPr lvl="1"/>
            <a:r>
              <a:rPr lang="en-NZ" altLang="ko-KR" b="1" dirty="0">
                <a:solidFill>
                  <a:srgbClr val="7030A0"/>
                </a:solidFill>
              </a:rPr>
              <a:t>Frame</a:t>
            </a:r>
            <a:r>
              <a:rPr lang="en-NZ" altLang="ko-KR" dirty="0">
                <a:solidFill>
                  <a:srgbClr val="7030A0"/>
                </a:solidFill>
              </a:rPr>
              <a:t> delimiting and recognition 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Addressing</a:t>
            </a:r>
            <a:r>
              <a:rPr lang="en-US" altLang="ko-KR" dirty="0">
                <a:solidFill>
                  <a:srgbClr val="7030A0"/>
                </a:solidFill>
              </a:rPr>
              <a:t> of destination stations </a:t>
            </a:r>
            <a:r>
              <a:rPr lang="en-US" altLang="ko-KR" dirty="0"/>
              <a:t>(both as individual stations and as groups of stations) </a:t>
            </a:r>
          </a:p>
          <a:p>
            <a:pPr lvl="1"/>
            <a:r>
              <a:rPr lang="en-US" altLang="ko-KR" dirty="0"/>
              <a:t>Conveyance of source-station addressing information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Transparent data transfer of PDUs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the next higher sublayer 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Protection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against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errors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generally by </a:t>
            </a:r>
            <a:r>
              <a:rPr lang="en-US" altLang="ko-KR" dirty="0">
                <a:solidFill>
                  <a:srgbClr val="7030A0"/>
                </a:solidFill>
              </a:rPr>
              <a:t>means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of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generating and checking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frame check sequences 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Control of access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physical transmission medium  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78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E64B3-FE3F-4B19-B783-4AF7EF24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/>
              <a:t>IEEE 802-2014</a:t>
            </a:r>
            <a:br>
              <a:rPr lang="en-US" altLang="ko-KR" sz="3600" dirty="0"/>
            </a:br>
            <a:r>
              <a:rPr lang="en-US" altLang="ko-KR" sz="3600" dirty="0"/>
              <a:t>Reference Model description for </a:t>
            </a:r>
            <a:r>
              <a:rPr lang="en-US" altLang="ko-KR" sz="3600" b="1" dirty="0"/>
              <a:t>end stations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8CED-C453-4E74-9682-04409C3D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MAC entities </a:t>
            </a:r>
            <a:r>
              <a:rPr lang="en-US" altLang="ko-KR" dirty="0">
                <a:solidFill>
                  <a:srgbClr val="0070C0"/>
                </a:solidFill>
              </a:rPr>
              <a:t>use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their respective PHY entities </a:t>
            </a:r>
            <a:r>
              <a:rPr lang="en-US" altLang="ko-KR" dirty="0">
                <a:solidFill>
                  <a:srgbClr val="0070C0"/>
                </a:solidFill>
              </a:rPr>
              <a:t>to exchange </a:t>
            </a:r>
            <a:r>
              <a:rPr lang="en-US" altLang="ko-KR" b="1" dirty="0">
                <a:solidFill>
                  <a:srgbClr val="7030A0"/>
                </a:solidFill>
              </a:rPr>
              <a:t>bits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their peers. </a:t>
            </a:r>
          </a:p>
          <a:p>
            <a:r>
              <a:rPr lang="en-US" altLang="ko-KR" dirty="0"/>
              <a:t>The PHY 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capability </a:t>
            </a:r>
            <a:r>
              <a:rPr lang="en-US" altLang="ko-KR" dirty="0">
                <a:solidFill>
                  <a:srgbClr val="0070C0"/>
                </a:solidFill>
              </a:rPr>
              <a:t>to transmit and receive </a:t>
            </a:r>
            <a:r>
              <a:rPr lang="en-US" altLang="ko-KR" b="1" dirty="0"/>
              <a:t>modulated signals </a:t>
            </a:r>
            <a:r>
              <a:rPr lang="en-US" altLang="ko-KR" dirty="0">
                <a:solidFill>
                  <a:srgbClr val="0070C0"/>
                </a:solidFill>
              </a:rPr>
              <a:t>assigned to </a:t>
            </a:r>
            <a:r>
              <a:rPr lang="en-US" altLang="ko-KR" dirty="0"/>
              <a:t>specific frequency channels for broadband or wireless media </a:t>
            </a:r>
            <a:r>
              <a:rPr lang="en-US" altLang="ko-KR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a single baseband-channel.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989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E64B3-FE3F-4B19-B783-4AF7EF24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/>
              <a:t>IEEE 802-2014</a:t>
            </a:r>
            <a:br>
              <a:rPr lang="en-US" altLang="ko-KR" sz="3600" dirty="0"/>
            </a:br>
            <a:r>
              <a:rPr lang="en-US" altLang="ko-KR" sz="3600" dirty="0"/>
              <a:t>Reference Model description for </a:t>
            </a:r>
            <a:r>
              <a:rPr lang="en-US" altLang="ko-KR" sz="3600" b="1" dirty="0"/>
              <a:t>end stations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8CED-C453-4E74-9682-04409C3D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PHY service </a:t>
            </a:r>
            <a:r>
              <a:rPr lang="en-US" altLang="ko-KR" dirty="0">
                <a:solidFill>
                  <a:srgbClr val="0070C0"/>
                </a:solidFill>
              </a:rPr>
              <a:t>offered to </a:t>
            </a:r>
            <a:r>
              <a:rPr lang="en-US" altLang="ko-KR" dirty="0"/>
              <a:t>the MAC sublayer </a:t>
            </a:r>
            <a:r>
              <a:rPr lang="en-US" altLang="ko-KR" dirty="0">
                <a:solidFill>
                  <a:srgbClr val="0070C0"/>
                </a:solidFill>
              </a:rPr>
              <a:t>is expressed as </a:t>
            </a:r>
            <a:r>
              <a:rPr lang="en-US" altLang="ko-KR" dirty="0">
                <a:solidFill>
                  <a:srgbClr val="7030A0"/>
                </a:solidFill>
              </a:rPr>
              <a:t>the transfer of bits </a:t>
            </a:r>
            <a:r>
              <a:rPr lang="en-US" altLang="ko-KR" dirty="0"/>
              <a:t>(in sequences representing MAC frames)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The symbols </a:t>
            </a:r>
            <a:r>
              <a:rPr lang="en-US" altLang="ko-KR" dirty="0"/>
              <a:t>[that are encoded for transmission] </a:t>
            </a:r>
            <a:r>
              <a:rPr lang="en-US" altLang="ko-KR" dirty="0">
                <a:solidFill>
                  <a:srgbClr val="0070C0"/>
                </a:solidFill>
              </a:rPr>
              <a:t>do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always represent </a:t>
            </a:r>
            <a:r>
              <a:rPr lang="en-US" altLang="ko-KR" dirty="0">
                <a:solidFill>
                  <a:srgbClr val="7030A0"/>
                </a:solidFill>
              </a:rPr>
              <a:t>individual bits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Symbol: </a:t>
            </a:r>
          </a:p>
          <a:p>
            <a:pPr lvl="2"/>
            <a:r>
              <a:rPr lang="en-US" altLang="ko-KR" dirty="0"/>
              <a:t>It is the basic unit of transmitted modulated signal at the PHY.</a:t>
            </a:r>
          </a:p>
          <a:p>
            <a:pPr lvl="2"/>
            <a:r>
              <a:rPr lang="en-US" altLang="ko-KR" dirty="0"/>
              <a:t>It usually contains several data bits.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161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6F7D2-D970-4B2C-AE7C-B9CDF2D8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Common Interconnection and interworking with several links or networks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44B30-44B1-4BEE-B554-0942288D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PHY interconnection</a:t>
            </a:r>
          </a:p>
          <a:p>
            <a:pPr lvl="1"/>
            <a:r>
              <a:rPr lang="en-US" altLang="ko-KR" dirty="0"/>
              <a:t>Repeaters: extending the distance of a link by connection two segment links.</a:t>
            </a:r>
          </a:p>
          <a:p>
            <a:r>
              <a:rPr lang="en-US" altLang="ko-KR" dirty="0"/>
              <a:t>MAC interconnection</a:t>
            </a:r>
          </a:p>
          <a:p>
            <a:pPr lvl="1"/>
            <a:r>
              <a:rPr lang="en-US" altLang="ko-KR" dirty="0"/>
              <a:t>Bridges: extending the coverage of a local area network</a:t>
            </a:r>
          </a:p>
          <a:p>
            <a:r>
              <a:rPr lang="en-US" altLang="ko-KR" dirty="0"/>
              <a:t>Network-layer inter-networking</a:t>
            </a:r>
          </a:p>
          <a:p>
            <a:pPr lvl="1"/>
            <a:r>
              <a:rPr lang="en-US" altLang="ko-KR" dirty="0"/>
              <a:t>Routers: extending the coverage of a network layer consisting of several networks.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667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CF689-6A69-43BB-BE92-A2492CDE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>
                <a:latin typeface="+mn-lt"/>
              </a:rPr>
              <a:t>IEEE 802-2014</a:t>
            </a:r>
            <a:br>
              <a:rPr lang="ko-KR" altLang="en-US" sz="3600" dirty="0">
                <a:latin typeface="+mn-lt"/>
              </a:rPr>
            </a:br>
            <a:r>
              <a:rPr lang="en-US" altLang="ko-KR" sz="3600" dirty="0">
                <a:latin typeface="+mn-lt"/>
              </a:rPr>
              <a:t>MAC-sublayer interconnection: Bridges</a:t>
            </a:r>
            <a:endParaRPr lang="ko-KR" altLang="en-US" sz="3600" dirty="0">
              <a:latin typeface="+mn-lt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6D7D8D-29E2-4502-968B-C3B2FBEFC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488152"/>
            <a:ext cx="8229600" cy="27500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F36E80-4697-4A3B-8830-9C8ADCD47B57}"/>
              </a:ext>
            </a:extLst>
          </p:cNvPr>
          <p:cNvSpPr/>
          <p:nvPr/>
        </p:nvSpPr>
        <p:spPr>
          <a:xfrm>
            <a:off x="2495600" y="1844824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Internal organization of the MAC sublayer with bridging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625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8FBA5-2331-4A33-A189-2B494ED27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Link Layer Standards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2CDE6-F481-4F6B-8B62-51D246529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1273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 </a:t>
            </a:r>
            <a:r>
              <a:rPr lang="en-US" altLang="ko-KR" b="1" dirty="0"/>
              <a:t>ISO/IEC 8802-2:1998</a:t>
            </a:r>
            <a:r>
              <a:rPr lang="en-US" altLang="ko-KR" dirty="0"/>
              <a:t> standard</a:t>
            </a:r>
          </a:p>
          <a:p>
            <a:pPr lvl="1"/>
            <a:r>
              <a:rPr lang="en-US" altLang="ko-KR" dirty="0"/>
              <a:t>define Logical Link Control (LLC) as </a:t>
            </a:r>
            <a:r>
              <a:rPr lang="en-US" altLang="ko-KR" b="1" dirty="0"/>
              <a:t>the upper portion of the data link layer</a:t>
            </a:r>
            <a:r>
              <a:rPr lang="en-US" altLang="ko-KR" dirty="0"/>
              <a:t> of the OSI Model</a:t>
            </a:r>
          </a:p>
          <a:p>
            <a:r>
              <a:rPr lang="en-US" altLang="ko-KR" dirty="0"/>
              <a:t>The LLC 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 </a:t>
            </a:r>
            <a:r>
              <a:rPr lang="en-US" altLang="ko-KR" b="1" dirty="0"/>
              <a:t>a uniform interface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the user of the data link service, </a:t>
            </a:r>
            <a:r>
              <a:rPr lang="en-NZ" altLang="ko-KR" dirty="0"/>
              <a:t>usually </a:t>
            </a:r>
            <a:r>
              <a:rPr lang="en-NZ" altLang="ko-KR" b="1" dirty="0"/>
              <a:t>the network layer</a:t>
            </a:r>
            <a:r>
              <a:rPr lang="en-NZ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74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BD079-9F22-4FC2-8B05-2D701942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D6706-31D8-4F60-8D39-7D1E61FA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This International Standard describes the functions, features, protocol, and services of the Logical Link Control (LLC) sublayer in the ISO/IEC 8802 LAN Protocol</a:t>
            </a:r>
          </a:p>
          <a:p>
            <a:pPr lvl="1"/>
            <a:r>
              <a:rPr lang="en-US" altLang="ko-KR" dirty="0"/>
              <a:t>The LLC sublayer constitutes </a:t>
            </a:r>
            <a:r>
              <a:rPr lang="en-US" altLang="ko-KR" b="1" dirty="0">
                <a:solidFill>
                  <a:srgbClr val="7030A0"/>
                </a:solidFill>
              </a:rPr>
              <a:t>the top sublayer </a:t>
            </a:r>
            <a:r>
              <a:rPr lang="en-US" altLang="ko-KR" b="1" dirty="0">
                <a:solidFill>
                  <a:srgbClr val="0070C0"/>
                </a:solidFill>
              </a:rPr>
              <a:t>in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data link layer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/>
              <a:t>It is common to the various medium access methods (MAC) that are defined and supported by the ISO/IEC 8802 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090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8F79FA5-0C6B-4C5D-93DF-0435B5A4C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39061"/>
            <a:ext cx="8229600" cy="444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91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07226-89B8-482E-B05D-422CDC84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E230F84-2365-438C-9790-9D967A26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529" y="2240868"/>
            <a:ext cx="4645987" cy="32043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53DD92-93AA-4748-83DC-382B327BC3BD}"/>
              </a:ext>
            </a:extLst>
          </p:cNvPr>
          <p:cNvSpPr/>
          <p:nvPr/>
        </p:nvSpPr>
        <p:spPr>
          <a:xfrm>
            <a:off x="2783632" y="1556792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</a:rPr>
              <a:t>Service primitives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712972-42F7-4019-B87C-549FD8CF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5334"/>
            <a:ext cx="4510024" cy="18252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75024C-0355-4768-A9FC-FDE71C0E06E0}"/>
              </a:ext>
            </a:extLst>
          </p:cNvPr>
          <p:cNvSpPr/>
          <p:nvPr/>
        </p:nvSpPr>
        <p:spPr>
          <a:xfrm>
            <a:off x="6744072" y="3223980"/>
            <a:ext cx="2950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</a:rPr>
              <a:t>Time-sequence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42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Protocols</a:t>
            </a:r>
            <a:br>
              <a:rPr lang="en-US" altLang="ko-KR" sz="3600" dirty="0"/>
            </a:br>
            <a:r>
              <a:rPr lang="en-US" altLang="ko-KR" sz="3600" dirty="0"/>
              <a:t>High-level Data Link Control (HDLC)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HDLC is based on IBM's Synchronous Data Link Control (SDLC) protocol, which is the layer 2 protocol for IBM's Systems Network Architecture (SNA).</a:t>
            </a:r>
          </a:p>
          <a:p>
            <a:r>
              <a:rPr lang="en-US" altLang="ko-KR" dirty="0"/>
              <a:t>Synchronous Data Link Control (SDLC) </a:t>
            </a:r>
            <a:r>
              <a:rPr lang="en-US" altLang="ko-KR" dirty="0">
                <a:solidFill>
                  <a:srgbClr val="0070C0"/>
                </a:solidFill>
              </a:rPr>
              <a:t>was originally designed</a:t>
            </a:r>
            <a:r>
              <a:rPr lang="en-US" altLang="ko-KR" b="1" dirty="0">
                <a:solidFill>
                  <a:srgbClr val="0070C0"/>
                </a:solidFill>
              </a:rPr>
              <a:t> to connect </a:t>
            </a:r>
            <a:r>
              <a:rPr lang="en-US" altLang="ko-KR" dirty="0">
                <a:solidFill>
                  <a:srgbClr val="7030A0"/>
                </a:solidFill>
              </a:rPr>
              <a:t>one computer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multiple peripherals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2922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C028-60E4-4E93-AFF0-CE9CBC3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97797-7FAC-4297-B4F5-1D492A9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Three forms of service</a:t>
            </a:r>
          </a:p>
          <a:p>
            <a:pPr lvl="1"/>
            <a:r>
              <a:rPr lang="en-US" altLang="ko-KR" b="1" dirty="0"/>
              <a:t>Unacknowledged connectionless-mode services</a:t>
            </a:r>
          </a:p>
          <a:p>
            <a:pPr lvl="1"/>
            <a:r>
              <a:rPr lang="en-US" altLang="ko-KR" dirty="0"/>
              <a:t>Connection-mode services</a:t>
            </a:r>
          </a:p>
          <a:p>
            <a:pPr lvl="1"/>
            <a:r>
              <a:rPr lang="en-US" altLang="ko-KR" dirty="0"/>
              <a:t>Acknowledged connectionless-mode services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6560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C028-60E4-4E93-AFF0-CE9CBC3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97797-7FAC-4297-B4F5-1D492A9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Unacknowledged connectionless-mode services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This set of data transfer services 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 the means </a:t>
            </a:r>
            <a:r>
              <a:rPr lang="en-US" altLang="ko-KR" dirty="0">
                <a:solidFill>
                  <a:srgbClr val="0070C0"/>
                </a:solidFill>
              </a:rPr>
              <a:t>by which </a:t>
            </a:r>
            <a:r>
              <a:rPr lang="en-US" altLang="ko-KR" dirty="0">
                <a:solidFill>
                  <a:srgbClr val="7030A0"/>
                </a:solidFill>
              </a:rPr>
              <a:t>network entities </a:t>
            </a:r>
            <a:r>
              <a:rPr lang="en-US" altLang="ko-KR" dirty="0">
                <a:solidFill>
                  <a:srgbClr val="0070C0"/>
                </a:solidFill>
              </a:rPr>
              <a:t>can exchange </a:t>
            </a:r>
            <a:r>
              <a:rPr lang="en-US" altLang="ko-KR" dirty="0"/>
              <a:t>link service data units (LSDUs) </a:t>
            </a:r>
            <a:r>
              <a:rPr lang="en-US" altLang="ko-KR" dirty="0">
                <a:solidFill>
                  <a:srgbClr val="0070C0"/>
                </a:solidFill>
              </a:rPr>
              <a:t>without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establishment of a data link level connection.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data transfer </a:t>
            </a:r>
            <a:r>
              <a:rPr lang="en-US" altLang="ko-KR" dirty="0">
                <a:solidFill>
                  <a:srgbClr val="0070C0"/>
                </a:solidFill>
              </a:rPr>
              <a:t>can be </a:t>
            </a:r>
            <a:r>
              <a:rPr lang="en-US" altLang="ko-KR" b="1" dirty="0"/>
              <a:t>point-to-point, multicast, or broadcast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2052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C028-60E4-4E93-AFF0-CE9CBC3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97797-7FAC-4297-B4F5-1D492A9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Connection-mode services</a:t>
            </a:r>
          </a:p>
          <a:p>
            <a:pPr lvl="1"/>
            <a:r>
              <a:rPr lang="en-US" altLang="ko-KR" dirty="0"/>
              <a:t>This set of services 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 the means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establishing, using, resetting, and terminating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data link layer connections</a:t>
            </a:r>
          </a:p>
          <a:p>
            <a:pPr lvl="1"/>
            <a:r>
              <a:rPr lang="en-US" altLang="ko-KR" dirty="0"/>
              <a:t>These connections </a:t>
            </a:r>
            <a:r>
              <a:rPr lang="en-US" altLang="ko-KR" dirty="0">
                <a:solidFill>
                  <a:srgbClr val="00B0F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point-to-point</a:t>
            </a:r>
            <a:r>
              <a:rPr lang="en-US" altLang="ko-KR" dirty="0">
                <a:solidFill>
                  <a:srgbClr val="7030A0"/>
                </a:solidFill>
              </a:rPr>
              <a:t> connections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LSAPs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7342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C028-60E4-4E93-AFF0-CE9CBC3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97797-7FAC-4297-B4F5-1D492A9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Connection-mode services</a:t>
            </a:r>
          </a:p>
          <a:p>
            <a:pPr lvl="1"/>
            <a:r>
              <a:rPr lang="en-US" altLang="ko-KR" dirty="0"/>
              <a:t>connection establishment service</a:t>
            </a:r>
          </a:p>
          <a:p>
            <a:pPr lvl="1"/>
            <a:r>
              <a:rPr lang="en-US" altLang="ko-KR" dirty="0"/>
              <a:t>connection termination service</a:t>
            </a:r>
          </a:p>
          <a:p>
            <a:pPr lvl="1"/>
            <a:r>
              <a:rPr lang="en-US" altLang="ko-KR" dirty="0"/>
              <a:t>connection reset service</a:t>
            </a:r>
          </a:p>
          <a:p>
            <a:pPr lvl="1"/>
            <a:r>
              <a:rPr lang="en-US" altLang="ko-KR" dirty="0"/>
              <a:t>connection-oriented data transfer service</a:t>
            </a:r>
          </a:p>
          <a:p>
            <a:pPr lvl="2"/>
            <a:r>
              <a:rPr lang="en-US" altLang="ko-KR" dirty="0"/>
              <a:t>This service </a:t>
            </a:r>
            <a:r>
              <a:rPr lang="en-US" altLang="ko-KR" dirty="0">
                <a:solidFill>
                  <a:srgbClr val="7030A0"/>
                </a:solidFill>
              </a:rPr>
              <a:t>also provides </a:t>
            </a:r>
            <a:r>
              <a:rPr lang="en-US" altLang="ko-KR" dirty="0"/>
              <a:t>data link layer </a:t>
            </a:r>
            <a:r>
              <a:rPr lang="en-US" altLang="ko-KR" b="1" dirty="0"/>
              <a:t>sequencing</a:t>
            </a:r>
            <a:r>
              <a:rPr lang="en-US" altLang="ko-KR" dirty="0"/>
              <a:t>, </a:t>
            </a:r>
            <a:r>
              <a:rPr lang="en-US" altLang="ko-KR" b="1" dirty="0"/>
              <a:t>flow control</a:t>
            </a:r>
            <a:r>
              <a:rPr lang="en-US" altLang="ko-KR" dirty="0"/>
              <a:t>, and </a:t>
            </a:r>
            <a:r>
              <a:rPr lang="en-US" altLang="ko-KR" b="1" dirty="0"/>
              <a:t>error recovery</a:t>
            </a:r>
          </a:p>
          <a:p>
            <a:pPr lvl="1"/>
            <a:r>
              <a:rPr lang="en-US" altLang="ko-KR" dirty="0"/>
              <a:t>connection flow control service</a:t>
            </a:r>
            <a:endParaRPr lang="en-US" altLang="ko-KR" b="1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584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C028-60E4-4E93-AFF0-CE9CBC3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97797-7FAC-4297-B4F5-1D492A9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Acknowledged connectionless-mode services</a:t>
            </a:r>
          </a:p>
          <a:p>
            <a:pPr lvl="1"/>
            <a:r>
              <a:rPr lang="en-US" altLang="ko-KR" dirty="0"/>
              <a:t>The acknowledged connectionless-mode data unit exchange services </a:t>
            </a:r>
            <a:r>
              <a:rPr lang="en-US" altLang="ko-KR" dirty="0">
                <a:solidFill>
                  <a:srgbClr val="0070C0"/>
                </a:solidFill>
              </a:rPr>
              <a:t>provide</a:t>
            </a:r>
            <a:r>
              <a:rPr lang="en-US" altLang="ko-KR" dirty="0"/>
              <a:t> the means </a:t>
            </a:r>
            <a:r>
              <a:rPr lang="en-US" altLang="ko-KR" dirty="0">
                <a:solidFill>
                  <a:srgbClr val="0070C0"/>
                </a:solidFill>
              </a:rPr>
              <a:t>by which </a:t>
            </a:r>
            <a:r>
              <a:rPr lang="en-US" altLang="ko-KR" dirty="0"/>
              <a:t>network layer entities </a:t>
            </a:r>
            <a:r>
              <a:rPr lang="en-US" altLang="ko-KR" dirty="0">
                <a:solidFill>
                  <a:srgbClr val="0070C0"/>
                </a:solidFill>
              </a:rPr>
              <a:t>can exchange </a:t>
            </a:r>
            <a:r>
              <a:rPr lang="en-US" altLang="ko-KR" dirty="0"/>
              <a:t>link service data units (LSDUs) </a:t>
            </a:r>
            <a:r>
              <a:rPr lang="en-US" altLang="ko-KR" dirty="0">
                <a:solidFill>
                  <a:srgbClr val="0070C0"/>
                </a:solidFill>
              </a:rPr>
              <a:t>that are </a:t>
            </a:r>
            <a:r>
              <a:rPr lang="en-US" altLang="ko-KR" b="1" dirty="0">
                <a:solidFill>
                  <a:srgbClr val="0070C0"/>
                </a:solidFill>
              </a:rPr>
              <a:t>acknowledged</a:t>
            </a:r>
            <a:r>
              <a:rPr lang="en-US" altLang="ko-KR" dirty="0">
                <a:solidFill>
                  <a:srgbClr val="0070C0"/>
                </a:solidFill>
              </a:rPr>
              <a:t> at </a:t>
            </a:r>
            <a:r>
              <a:rPr lang="en-US" altLang="ko-KR" dirty="0">
                <a:solidFill>
                  <a:srgbClr val="7030A0"/>
                </a:solidFill>
              </a:rPr>
              <a:t>the LLC sublayer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without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establishment of a data link connection.</a:t>
            </a:r>
          </a:p>
          <a:p>
            <a:pPr lvl="1"/>
            <a:r>
              <a:rPr lang="en-US" altLang="ko-KR" dirty="0"/>
              <a:t>The data unit transfer is point-to-point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266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7A7F-F868-4C8E-A04D-B74E1A80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507A3-5E8F-42C1-B197-7C948EE6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Data Transfer Primitives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Network Layer</a:t>
            </a:r>
          </a:p>
          <a:p>
            <a:pPr lvl="1"/>
            <a:r>
              <a:rPr lang="en-US" altLang="ko-KR" dirty="0"/>
              <a:t>Unacknowledged connectionless-mode data transfer</a:t>
            </a:r>
          </a:p>
          <a:p>
            <a:pPr lvl="2"/>
            <a:r>
              <a:rPr lang="en-US" altLang="ko-KR" dirty="0"/>
              <a:t>DL-</a:t>
            </a:r>
            <a:r>
              <a:rPr lang="en-US" altLang="ko-KR" dirty="0" err="1"/>
              <a:t>UNITDATA.request</a:t>
            </a:r>
            <a:endParaRPr lang="en-US" altLang="ko-KR" dirty="0"/>
          </a:p>
          <a:p>
            <a:pPr lvl="2"/>
            <a:r>
              <a:rPr lang="en-US" altLang="ko-KR" dirty="0"/>
              <a:t>DL-</a:t>
            </a:r>
            <a:r>
              <a:rPr lang="en-US" altLang="ko-KR" dirty="0" err="1"/>
              <a:t>UNITDATA.indication</a:t>
            </a:r>
            <a:endParaRPr lang="en-US" altLang="ko-KR" dirty="0"/>
          </a:p>
          <a:p>
            <a:pPr lvl="1"/>
            <a:r>
              <a:rPr lang="en-US" altLang="ko-KR" dirty="0"/>
              <a:t>Connection-mode data transfer</a:t>
            </a:r>
          </a:p>
          <a:p>
            <a:pPr lvl="2"/>
            <a:r>
              <a:rPr lang="en-US" altLang="ko-KR" dirty="0"/>
              <a:t>DL-</a:t>
            </a:r>
            <a:r>
              <a:rPr lang="en-US" altLang="ko-KR" dirty="0" err="1"/>
              <a:t>DATA.request</a:t>
            </a:r>
            <a:endParaRPr lang="en-US" altLang="ko-KR" dirty="0"/>
          </a:p>
          <a:p>
            <a:pPr lvl="2"/>
            <a:r>
              <a:rPr lang="en-US" altLang="ko-KR" dirty="0"/>
              <a:t>DL-</a:t>
            </a:r>
            <a:r>
              <a:rPr lang="en-US" altLang="ko-KR" dirty="0" err="1"/>
              <a:t>DATA.indication</a:t>
            </a:r>
            <a:endParaRPr lang="en-US" altLang="ko-KR" dirty="0"/>
          </a:p>
          <a:p>
            <a:pPr lvl="1"/>
            <a:r>
              <a:rPr lang="en-US" altLang="ko-KR" dirty="0"/>
              <a:t>Acknowledged connectionless-mode data transfer</a:t>
            </a:r>
          </a:p>
          <a:p>
            <a:pPr lvl="2"/>
            <a:r>
              <a:rPr lang="en-US" altLang="ko-KR" dirty="0"/>
              <a:t>DL-DATA-</a:t>
            </a:r>
            <a:r>
              <a:rPr lang="en-US" altLang="ko-KR" dirty="0" err="1"/>
              <a:t>ACK.request</a:t>
            </a:r>
            <a:endParaRPr lang="en-US" altLang="ko-KR" dirty="0"/>
          </a:p>
          <a:p>
            <a:pPr lvl="2"/>
            <a:r>
              <a:rPr lang="en-US" altLang="ko-KR" dirty="0"/>
              <a:t>DL-DATA-</a:t>
            </a:r>
            <a:r>
              <a:rPr lang="en-US" altLang="ko-KR" dirty="0" err="1"/>
              <a:t>ACK.indication</a:t>
            </a:r>
            <a:endParaRPr lang="en-US" altLang="ko-KR" dirty="0"/>
          </a:p>
          <a:p>
            <a:pPr lvl="2"/>
            <a:r>
              <a:rPr lang="en-US" altLang="ko-KR" dirty="0"/>
              <a:t>DL-DATA-ACK-</a:t>
            </a:r>
            <a:r>
              <a:rPr lang="en-US" altLang="ko-KR" dirty="0" err="1"/>
              <a:t>STATUS.indication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5820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868EB-B3A5-4BBF-BCD1-9719C5EC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E8ED1-E365-4D72-974F-B617BF3D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DL-</a:t>
            </a:r>
            <a:r>
              <a:rPr lang="en-US" altLang="ko-KR" dirty="0" err="1"/>
              <a:t>UNITDATA.request</a:t>
            </a:r>
            <a:r>
              <a:rPr lang="en-US" altLang="ko-KR" dirty="0"/>
              <a:t>/indication </a:t>
            </a:r>
            <a:r>
              <a:rPr lang="en-US" altLang="ko-KR" b="1" dirty="0">
                <a:solidFill>
                  <a:srgbClr val="7030A0"/>
                </a:solidFill>
              </a:rPr>
              <a:t>parameters</a:t>
            </a:r>
          </a:p>
          <a:p>
            <a:pPr lvl="1"/>
            <a:r>
              <a:rPr lang="en-US" altLang="ko-KR" dirty="0" err="1"/>
              <a:t>source_address</a:t>
            </a:r>
            <a:endParaRPr lang="en-US" altLang="ko-KR" dirty="0"/>
          </a:p>
          <a:p>
            <a:pPr lvl="2"/>
            <a:r>
              <a:rPr lang="en-US" altLang="ko-KR" dirty="0"/>
              <a:t>the local LSAP</a:t>
            </a:r>
          </a:p>
          <a:p>
            <a:pPr lvl="3"/>
            <a:r>
              <a:rPr lang="en-US" altLang="ko-KR" dirty="0"/>
              <a:t>LSAP(Link Service Access Point) : the logical concatenation of </a:t>
            </a:r>
            <a:r>
              <a:rPr lang="en-US" altLang="ko-KR" b="1" dirty="0"/>
              <a:t>the MAC address field</a:t>
            </a:r>
            <a:r>
              <a:rPr lang="en-US" altLang="ko-KR" dirty="0"/>
              <a:t> and </a:t>
            </a:r>
            <a:r>
              <a:rPr lang="en-US" altLang="ko-KR" b="1" dirty="0"/>
              <a:t>the LLC address field</a:t>
            </a:r>
          </a:p>
          <a:p>
            <a:pPr lvl="1"/>
            <a:r>
              <a:rPr lang="en-US" altLang="ko-KR" dirty="0" err="1"/>
              <a:t>destination_address</a:t>
            </a:r>
            <a:endParaRPr lang="en-US" altLang="ko-KR" dirty="0"/>
          </a:p>
          <a:p>
            <a:pPr lvl="2"/>
            <a:r>
              <a:rPr lang="en-US" altLang="ko-KR" dirty="0"/>
              <a:t>the remote LSAP</a:t>
            </a:r>
          </a:p>
          <a:p>
            <a:pPr lvl="2"/>
            <a:r>
              <a:rPr lang="en-US" altLang="ko-KR" dirty="0"/>
              <a:t>either an individual or group address</a:t>
            </a:r>
          </a:p>
          <a:p>
            <a:pPr lvl="1"/>
            <a:r>
              <a:rPr lang="en-US" altLang="ko-KR" dirty="0"/>
              <a:t>Data</a:t>
            </a:r>
          </a:p>
          <a:p>
            <a:pPr lvl="2"/>
            <a:r>
              <a:rPr lang="en-US" altLang="ko-KR" dirty="0"/>
              <a:t>the link service data unit to be transferred by the data link layer entity</a:t>
            </a:r>
          </a:p>
          <a:p>
            <a:pPr lvl="1"/>
            <a:r>
              <a:rPr lang="en-US" altLang="ko-KR" dirty="0"/>
              <a:t>Priority</a:t>
            </a:r>
          </a:p>
          <a:p>
            <a:pPr lvl="2"/>
            <a:r>
              <a:rPr lang="en-US" altLang="ko-KR" dirty="0"/>
              <a:t>the priority desired for the data unit transfer</a:t>
            </a:r>
          </a:p>
        </p:txBody>
      </p:sp>
    </p:spTree>
    <p:extLst>
      <p:ext uri="{BB962C8B-B14F-4D97-AF65-F5344CB8AC3E}">
        <p14:creationId xmlns:p14="http://schemas.microsoft.com/office/powerpoint/2010/main" val="2267410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7A7F-F868-4C8E-A04D-B74E1A80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507A3-5E8F-42C1-B197-7C948EE6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Primitives for the MAC sublayer</a:t>
            </a:r>
          </a:p>
          <a:p>
            <a:pPr lvl="1"/>
            <a:r>
              <a:rPr lang="en-US" altLang="ko-KR" dirty="0"/>
              <a:t>MA-</a:t>
            </a:r>
            <a:r>
              <a:rPr lang="en-US" altLang="ko-KR" dirty="0" err="1"/>
              <a:t>UNITDATA.request</a:t>
            </a:r>
            <a:endParaRPr lang="en-US" altLang="ko-KR" dirty="0"/>
          </a:p>
          <a:p>
            <a:pPr lvl="1"/>
            <a:r>
              <a:rPr lang="en-US" altLang="ko-KR" dirty="0"/>
              <a:t>MA-</a:t>
            </a:r>
            <a:r>
              <a:rPr lang="en-US" altLang="ko-KR" dirty="0" err="1"/>
              <a:t>UNITDATA.indication</a:t>
            </a:r>
            <a:endParaRPr lang="en-US" altLang="ko-KR" dirty="0"/>
          </a:p>
          <a:p>
            <a:pPr lvl="1"/>
            <a:r>
              <a:rPr lang="en-US" altLang="ko-KR" dirty="0"/>
              <a:t>MA-UNITDATA-</a:t>
            </a:r>
            <a:r>
              <a:rPr lang="en-US" altLang="ko-KR" dirty="0" err="1"/>
              <a:t>STATUS.indication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6273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7D4D-4AFD-4A56-AB9B-78904212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CA43C-07DA-454A-92DC-DA6ED4E0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MA-</a:t>
            </a:r>
            <a:r>
              <a:rPr lang="en-US" altLang="ko-KR" dirty="0" err="1"/>
              <a:t>UNITDATA.request</a:t>
            </a:r>
            <a:r>
              <a:rPr lang="en-US" altLang="ko-KR" dirty="0"/>
              <a:t>/indication</a:t>
            </a:r>
          </a:p>
          <a:p>
            <a:pPr lvl="1"/>
            <a:r>
              <a:rPr lang="en-US" altLang="ko-KR" dirty="0" err="1">
                <a:solidFill>
                  <a:srgbClr val="00B050"/>
                </a:solidFill>
              </a:rPr>
              <a:t>source_address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r>
              <a:rPr lang="en-US" altLang="ko-KR" dirty="0"/>
              <a:t>an individual MAC sublayer entity address</a:t>
            </a:r>
          </a:p>
          <a:p>
            <a:pPr lvl="1"/>
            <a:r>
              <a:rPr lang="en-US" altLang="ko-KR" dirty="0" err="1">
                <a:solidFill>
                  <a:srgbClr val="00B050"/>
                </a:solidFill>
              </a:rPr>
              <a:t>destination_address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r>
              <a:rPr lang="en-US" altLang="ko-KR" dirty="0"/>
              <a:t>either an individual or a group MAC sublayer entity address</a:t>
            </a:r>
          </a:p>
          <a:p>
            <a:pPr lvl="1"/>
            <a:r>
              <a:rPr lang="en-US" altLang="ko-KR" dirty="0" err="1">
                <a:solidFill>
                  <a:srgbClr val="7030A0"/>
                </a:solidFill>
              </a:rPr>
              <a:t>routing_information</a:t>
            </a:r>
            <a:endParaRPr lang="en-US" altLang="ko-KR" dirty="0">
              <a:solidFill>
                <a:srgbClr val="7030A0"/>
              </a:solidFill>
            </a:endParaRPr>
          </a:p>
          <a:p>
            <a:pPr lvl="2"/>
            <a:r>
              <a:rPr lang="en-US" altLang="ko-KR" dirty="0"/>
              <a:t>the route desired for the data unit transfer (source-routing only – token ring)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Data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Priority</a:t>
            </a:r>
          </a:p>
          <a:p>
            <a:pPr lvl="1"/>
            <a:r>
              <a:rPr lang="en-US" altLang="ko-KR" dirty="0" err="1">
                <a:solidFill>
                  <a:srgbClr val="7030A0"/>
                </a:solidFill>
              </a:rPr>
              <a:t>service_class</a:t>
            </a:r>
            <a:endParaRPr lang="en-US" altLang="ko-KR" dirty="0">
              <a:solidFill>
                <a:srgbClr val="7030A0"/>
              </a:solidFill>
            </a:endParaRPr>
          </a:p>
          <a:p>
            <a:pPr lvl="2"/>
            <a:r>
              <a:rPr lang="en-US" altLang="ko-KR" dirty="0"/>
              <a:t>the class of service desired for the data unit transfer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74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ACD7F-340D-4CB8-8B3F-BA5677C7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IEEE 802.1AC-2016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9BA1D-E322-4345-802F-B050D943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IEEE 802.1AC-2016 </a:t>
            </a:r>
          </a:p>
          <a:p>
            <a:pPr lvl="1"/>
            <a:r>
              <a:rPr lang="en-US" altLang="ko-KR" dirty="0"/>
              <a:t>Media Access Control (MAC) Service Definition</a:t>
            </a:r>
          </a:p>
          <a:p>
            <a:pPr lvl="1"/>
            <a:r>
              <a:rPr lang="en-US" altLang="ko-KR" dirty="0"/>
              <a:t>It defines the Internal Sublayer Services</a:t>
            </a:r>
          </a:p>
          <a:p>
            <a:pPr lvl="1"/>
            <a:r>
              <a:rPr lang="en-US" altLang="ko-KR" dirty="0"/>
              <a:t>It also defines mapping parameters between the ISS MSAP and the MSAP of each media dependent standards (IEEE 802.3, IEEE 802.11, </a:t>
            </a:r>
            <a:r>
              <a:rPr lang="en-US" altLang="ko-KR" dirty="0" err="1"/>
              <a:t>etc</a:t>
            </a:r>
            <a:r>
              <a:rPr lang="en-US" altLang="ko-KR" dirty="0"/>
              <a:t>).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MAC service definition was first standardized as ISO/IEC 15802-1:1995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47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Protocols</a:t>
            </a:r>
            <a:br>
              <a:rPr lang="en-US" altLang="ko-KR" sz="3600" dirty="0"/>
            </a:br>
            <a:r>
              <a:rPr lang="en-US" altLang="ko-KR" sz="3600" dirty="0"/>
              <a:t>High-level Data Link Control (HDLC)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A </a:t>
            </a:r>
            <a:r>
              <a:rPr lang="en-US" altLang="ko-KR" b="1" dirty="0">
                <a:solidFill>
                  <a:srgbClr val="7030A0"/>
                </a:solidFill>
              </a:rPr>
              <a:t>bit-oriented</a:t>
            </a:r>
            <a:r>
              <a:rPr lang="en-US" altLang="ko-KR" dirty="0">
                <a:solidFill>
                  <a:srgbClr val="7030A0"/>
                </a:solidFill>
              </a:rPr>
              <a:t> code-transparent synchronous </a:t>
            </a:r>
            <a:r>
              <a:rPr lang="en-US" altLang="ko-KR" b="1" dirty="0">
                <a:solidFill>
                  <a:srgbClr val="7030A0"/>
                </a:solidFill>
              </a:rPr>
              <a:t>data link layer protocol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developed by ISO</a:t>
            </a:r>
          </a:p>
          <a:p>
            <a:pPr lvl="1"/>
            <a:r>
              <a:rPr lang="en-US" altLang="ko-KR" dirty="0"/>
              <a:t>The original standards for HDLC</a:t>
            </a:r>
          </a:p>
          <a:p>
            <a:pPr lvl="2"/>
            <a:r>
              <a:rPr lang="en-US" altLang="ko-KR" dirty="0"/>
              <a:t>ISO 3309 – Frame Structure</a:t>
            </a:r>
          </a:p>
          <a:p>
            <a:pPr lvl="2"/>
            <a:r>
              <a:rPr lang="en-US" altLang="ko-KR" dirty="0"/>
              <a:t>ISO 4335 – Elements of Procedure</a:t>
            </a:r>
          </a:p>
          <a:p>
            <a:pPr lvl="2"/>
            <a:r>
              <a:rPr lang="en-US" altLang="ko-KR" dirty="0"/>
              <a:t>ISO 6159 – Unbalanced Classes of Procedure</a:t>
            </a:r>
          </a:p>
          <a:p>
            <a:pPr lvl="2"/>
            <a:r>
              <a:rPr lang="en-US" altLang="ko-KR" dirty="0"/>
              <a:t>ISO 6256 – Balanced Classes of Procedure</a:t>
            </a:r>
          </a:p>
          <a:p>
            <a:pPr lvl="1"/>
            <a:r>
              <a:rPr lang="en-US" altLang="ko-KR" dirty="0"/>
              <a:t>The current standard for HDLC is ISO 13239</a:t>
            </a:r>
          </a:p>
        </p:txBody>
      </p:sp>
    </p:spTree>
    <p:extLst>
      <p:ext uri="{BB962C8B-B14F-4D97-AF65-F5344CB8AC3E}">
        <p14:creationId xmlns:p14="http://schemas.microsoft.com/office/powerpoint/2010/main" val="3102849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7941E-1375-45B7-8AD0-E4914B9A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LLC Protocol Data Unit (PDU)</a:t>
            </a:r>
            <a:endParaRPr lang="ko-KR" altLang="en-US" sz="36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A55D978-61E9-48B7-A848-6BDA26A99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725" y="1600201"/>
            <a:ext cx="721455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46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7941E-1375-45B7-8AD0-E4914B9A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LLC PDU LLC address field</a:t>
            </a:r>
            <a:endParaRPr lang="ko-KR" alt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F03A9A4-553F-492F-B627-8A9467D7C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800" y="1700808"/>
            <a:ext cx="5650282" cy="41861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BC3428-D014-4F78-B1E2-B486913A9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22" y="1930011"/>
            <a:ext cx="2410119" cy="5653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779957-67EB-49C7-86AE-D7CC637E8AC6}"/>
              </a:ext>
            </a:extLst>
          </p:cNvPr>
          <p:cNvSpPr/>
          <p:nvPr/>
        </p:nvSpPr>
        <p:spPr>
          <a:xfrm>
            <a:off x="1628708" y="1955707"/>
            <a:ext cx="1018456" cy="513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BEDE1B-0CC7-4109-B55D-FDC9B444735E}"/>
              </a:ext>
            </a:extLst>
          </p:cNvPr>
          <p:cNvCxnSpPr/>
          <p:nvPr/>
        </p:nvCxnSpPr>
        <p:spPr>
          <a:xfrm>
            <a:off x="5663952" y="4005064"/>
            <a:ext cx="936104" cy="0"/>
          </a:xfrm>
          <a:prstGeom prst="line">
            <a:avLst/>
          </a:prstGeom>
          <a:ln w="285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B1ED30-1DE1-4A76-B63C-20A7CB83A472}"/>
              </a:ext>
            </a:extLst>
          </p:cNvPr>
          <p:cNvSpPr txBox="1"/>
          <p:nvPr/>
        </p:nvSpPr>
        <p:spPr>
          <a:xfrm>
            <a:off x="1496791" y="2734640"/>
            <a:ext cx="2593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DSAP | SSAP=0xAAAA</a:t>
            </a:r>
          </a:p>
          <a:p>
            <a:r>
              <a:rPr lang="en-US" altLang="ko-KR" dirty="0"/>
              <a:t>1010101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 1010101</a:t>
            </a:r>
            <a:r>
              <a:rPr lang="en-US" altLang="ko-KR" dirty="0">
                <a:solidFill>
                  <a:srgbClr val="7030A0"/>
                </a:solidFill>
              </a:rPr>
              <a:t>0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I/G=(0)Individual DSAP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C/R=(0)Command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80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FA1E5-E6AE-486F-94B4-91E8AE91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Standards</a:t>
            </a:r>
            <a:br>
              <a:rPr lang="en-US" altLang="ko-KR" sz="3600" dirty="0"/>
            </a:br>
            <a:r>
              <a:rPr lang="en-US" altLang="ko-KR" sz="3600" dirty="0"/>
              <a:t>ISO/IEC 8802-2 LLC PDU LLC Control field</a:t>
            </a:r>
            <a:endParaRPr lang="ko-KR" altLang="en-US" sz="36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7081F44-9628-4750-901E-8D90854A8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5" y="2276872"/>
            <a:ext cx="6864743" cy="414321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721F0F5-A48B-4781-BEFE-E89BED9E2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77" y="1273309"/>
            <a:ext cx="1820164" cy="80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E9FCA28E-918F-49A4-87B9-8079802E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1271978"/>
            <a:ext cx="2257173" cy="66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29F0A2-B25B-4A64-901F-2C967C7C6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248" y="1711566"/>
            <a:ext cx="2410119" cy="5653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B3CDDC3-4CFE-41C3-A7C9-06958E1A0E58}"/>
              </a:ext>
            </a:extLst>
          </p:cNvPr>
          <p:cNvSpPr/>
          <p:nvPr/>
        </p:nvSpPr>
        <p:spPr>
          <a:xfrm>
            <a:off x="2878838" y="1737262"/>
            <a:ext cx="507458" cy="513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16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2A516-1500-4C70-8CD1-08CB84839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Link Layer Standards</a:t>
            </a:r>
            <a:br>
              <a:rPr lang="en-US" altLang="ko-KR" dirty="0"/>
            </a:br>
            <a:r>
              <a:rPr lang="en-US" altLang="ko-KR" dirty="0"/>
              <a:t>MAC Sublayer Standards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93472-1A88-4088-AC75-5FDD4565E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IEEE 802.3 and IEEE 802.11 MAC frames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51276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MAC Sublayer Standards</a:t>
            </a:r>
            <a:br>
              <a:rPr lang="en-US" altLang="ko-KR" sz="4000" dirty="0"/>
            </a:br>
            <a:r>
              <a:rPr lang="en-NZ" altLang="ko-KR" sz="4000" dirty="0"/>
              <a:t>MAC sublayers : Wired and Wireless LAN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7455BE-09DE-D7FE-075A-9B975985C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985" y="1620895"/>
            <a:ext cx="3923707" cy="5013875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31F8A8B-EC01-E28E-BD85-C0199D6A3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6864" y="1644898"/>
            <a:ext cx="3854334" cy="5037878"/>
          </a:xfrm>
        </p:spPr>
      </p:pic>
    </p:spTree>
    <p:extLst>
      <p:ext uri="{BB962C8B-B14F-4D97-AF65-F5344CB8AC3E}">
        <p14:creationId xmlns:p14="http://schemas.microsoft.com/office/powerpoint/2010/main" val="11045010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MAC Sublayer Standards</a:t>
            </a:r>
            <a:br>
              <a:rPr lang="en-US" altLang="ko-KR" sz="3200" dirty="0"/>
            </a:br>
            <a:r>
              <a:rPr lang="en-NZ" altLang="ko-KR" sz="3200" dirty="0"/>
              <a:t>802.3-2022 Ethernet</a:t>
            </a:r>
            <a:br>
              <a:rPr lang="en-NZ" altLang="ko-KR" sz="3200" dirty="0"/>
            </a:br>
            <a:r>
              <a:rPr lang="en-NZ" altLang="ko-KR" sz="3200" dirty="0"/>
              <a:t>3.1.1 Packet format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48" y="1600201"/>
            <a:ext cx="72843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59696" y="2348880"/>
            <a:ext cx="5040560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2363" y="4597345"/>
            <a:ext cx="36840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altLang="ko-KR" sz="1000" dirty="0"/>
              <a:t>46 : </a:t>
            </a:r>
            <a:r>
              <a:rPr lang="en-NZ" altLang="ko-KR" sz="1000" dirty="0" err="1"/>
              <a:t>minFrameSize</a:t>
            </a:r>
            <a:r>
              <a:rPr lang="en-NZ" altLang="ko-KR" sz="1000" dirty="0"/>
              <a:t> (64 octets) – (</a:t>
            </a:r>
            <a:r>
              <a:rPr lang="en-NZ" altLang="ko-KR" sz="1000" dirty="0" err="1"/>
              <a:t>DA+SA+Length</a:t>
            </a:r>
            <a:r>
              <a:rPr lang="en-NZ" altLang="ko-KR" sz="1000" dirty="0"/>
              <a:t>/</a:t>
            </a:r>
            <a:r>
              <a:rPr lang="en-NZ" altLang="ko-KR" sz="1000" dirty="0" err="1"/>
              <a:t>Type+FCS</a:t>
            </a:r>
            <a:r>
              <a:rPr lang="en-NZ" altLang="ko-KR" sz="1000" dirty="0"/>
              <a:t>)</a:t>
            </a:r>
          </a:p>
          <a:p>
            <a:r>
              <a:rPr lang="en-NZ" altLang="ko-KR" sz="1000" dirty="0"/>
              <a:t>1500 decimal—basic frames</a:t>
            </a:r>
          </a:p>
          <a:p>
            <a:r>
              <a:rPr lang="en-NZ" altLang="ko-KR" sz="1000" dirty="0"/>
              <a:t>1504 decimal—Q-tagged frames</a:t>
            </a:r>
          </a:p>
          <a:p>
            <a:r>
              <a:rPr lang="en-NZ" altLang="ko-KR" sz="1000" dirty="0"/>
              <a:t>1982 decimal—envelope frames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371B4-97DC-5216-48B2-B226606EE38B}"/>
              </a:ext>
            </a:extLst>
          </p:cNvPr>
          <p:cNvSpPr txBox="1"/>
          <p:nvPr/>
        </p:nvSpPr>
        <p:spPr>
          <a:xfrm>
            <a:off x="4997116" y="6204102"/>
            <a:ext cx="350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3–1—Packet format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9151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7CDFA-59A4-C61E-E67E-39706518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MAC Sublayer Standards</a:t>
            </a:r>
            <a:br>
              <a:rPr lang="en-US" altLang="ko-KR" sz="3200" dirty="0"/>
            </a:br>
            <a:r>
              <a:rPr lang="en-NZ" altLang="ko-KR" sz="3200" dirty="0"/>
              <a:t>802.3-2022 Ethernet</a:t>
            </a:r>
            <a:br>
              <a:rPr lang="en-NZ" altLang="ko-KR" sz="3200" dirty="0"/>
            </a:br>
            <a:r>
              <a:rPr lang="en-NZ" altLang="ko-KR" sz="3200" dirty="0"/>
              <a:t>3.1.2 Service interface mappings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EF3C9-558B-4C5E-6F87-DCEDE48FB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802752"/>
            <a:ext cx="9382125" cy="4398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B4C5A1-145E-1457-AA74-CBAE7BF2887E}"/>
              </a:ext>
            </a:extLst>
          </p:cNvPr>
          <p:cNvSpPr txBox="1"/>
          <p:nvPr/>
        </p:nvSpPr>
        <p:spPr>
          <a:xfrm>
            <a:off x="4203031" y="6201056"/>
            <a:ext cx="447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3–2—Service primitive mappings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2853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MAC Sublayer Standards</a:t>
            </a:r>
            <a:br>
              <a:rPr lang="en-US" altLang="ko-KR" dirty="0"/>
            </a:br>
            <a:r>
              <a:rPr lang="en-NZ" altLang="ko-KR" dirty="0"/>
              <a:t>802.11-2020 WLAN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682035"/>
            <a:ext cx="10582697" cy="149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995308" y="2204864"/>
            <a:ext cx="3126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altLang="ko-KR" b="1" dirty="0"/>
              <a:t>Genera MAC frame format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4394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summary of DLL/MAC frames</a:t>
            </a:r>
            <a:br>
              <a:rPr lang="en-US" altLang="ko-KR" dirty="0"/>
            </a:br>
            <a:r>
              <a:rPr lang="en-US" altLang="ko-KR" dirty="0"/>
              <a:t>HDLC, 802.3/Ethernet, 802.11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36837" y="17644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Address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48771" y="23765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56883" y="23765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53060" y="1764432"/>
            <a:ext cx="48838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SDU</a:t>
            </a:r>
          </a:p>
          <a:p>
            <a:pPr algn="ctr"/>
            <a:r>
              <a:rPr lang="en-US" altLang="ko-KR" sz="1000" dirty="0"/>
              <a:t>PPP[</a:t>
            </a:r>
            <a:r>
              <a:rPr lang="en-US" altLang="ko-KR" sz="1000" dirty="0">
                <a:solidFill>
                  <a:srgbClr val="FFFF00"/>
                </a:solidFill>
              </a:rPr>
              <a:t>Protocol</a:t>
            </a:r>
            <a:r>
              <a:rPr lang="en-US" altLang="ko-KR" sz="1000" dirty="0"/>
              <a:t>/SDU]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61140" y="2376500"/>
            <a:ext cx="292251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SDU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136933" y="1764432"/>
            <a:ext cx="5603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FCS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131726" y="237650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FCS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48300" y="3420616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52697" y="3420095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56753" y="3420616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384" y="3417278"/>
            <a:ext cx="500703" cy="3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845492" y="3420616"/>
            <a:ext cx="1291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SDU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136932" y="3417278"/>
            <a:ext cx="576064" cy="36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FCS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42281" y="1764432"/>
            <a:ext cx="1008112" cy="36004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Control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64995" y="2376500"/>
            <a:ext cx="1296144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</a:rPr>
              <a:t>(Length)</a:t>
            </a:r>
            <a:r>
              <a:rPr lang="en-US" altLang="ko-KR" sz="1000" dirty="0"/>
              <a:t>/</a:t>
            </a:r>
            <a:r>
              <a:rPr lang="en-US" altLang="ko-KR" sz="1000" dirty="0">
                <a:solidFill>
                  <a:srgbClr val="FFFF00"/>
                </a:solidFill>
              </a:rPr>
              <a:t>Type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483654" y="2376500"/>
            <a:ext cx="648072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PAD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68545" y="3420616"/>
            <a:ext cx="501627" cy="36004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FC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70171" y="3420616"/>
            <a:ext cx="690266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Duration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974286" y="3417278"/>
            <a:ext cx="857906" cy="36337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Sequence</a:t>
            </a:r>
          </a:p>
          <a:p>
            <a:pPr algn="ctr"/>
            <a:r>
              <a:rPr lang="en-US" altLang="ko-KR" sz="1000" dirty="0"/>
              <a:t>Control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30225" y="3417278"/>
            <a:ext cx="763703" cy="36337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QoS</a:t>
            </a:r>
            <a:endParaRPr lang="en-US" altLang="ko-KR" sz="1000" dirty="0"/>
          </a:p>
          <a:p>
            <a:pPr algn="ctr"/>
            <a:r>
              <a:rPr lang="en-US" altLang="ko-KR" sz="1000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93928" y="3420616"/>
            <a:ext cx="763703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HT</a:t>
            </a:r>
          </a:p>
          <a:p>
            <a:pPr algn="ctr"/>
            <a:r>
              <a:rPr lang="en-US" altLang="ko-KR" sz="1000" dirty="0"/>
              <a:t>Control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19918"/>
              </p:ext>
            </p:extLst>
          </p:nvPr>
        </p:nvGraphicFramePr>
        <p:xfrm>
          <a:off x="1363580" y="3966563"/>
          <a:ext cx="9990220" cy="268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8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8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HDLC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IEEE 802.3 frame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IEEE 802.11 frame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I-frame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N/A (only connectionless)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N/A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64585"/>
                  </a:ext>
                </a:extLst>
              </a:tr>
              <a:tr h="222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S-frame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N/A (no flow control &amp; error</a:t>
                      </a:r>
                      <a:r>
                        <a:rPr lang="en-US" altLang="ko-KR" sz="1000" baseline="0" dirty="0">
                          <a:latin typeface="+mn-lt"/>
                        </a:rPr>
                        <a:t> correction)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Control frame (no flow control)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U-frame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Management frame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Management frame (N/A)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UI-frame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lt"/>
                        </a:rPr>
                        <a:t>MAC </a:t>
                      </a:r>
                      <a:r>
                        <a:rPr lang="en-US" altLang="ko-KR" sz="1000" b="1" baseline="0" dirty="0">
                          <a:latin typeface="+mn-lt"/>
                        </a:rPr>
                        <a:t>frame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Data frames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Control Field: Frame Type(bit0 or</a:t>
                      </a:r>
                      <a:r>
                        <a:rPr lang="en-US" altLang="ko-KR" sz="1000" baseline="0" dirty="0">
                          <a:latin typeface="+mn-lt"/>
                        </a:rPr>
                        <a:t> bit[1..0])</a:t>
                      </a:r>
                      <a:endParaRPr lang="en-US" altLang="ko-KR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N/A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Type subfield of Frame Control field </a:t>
                      </a:r>
                      <a:r>
                        <a:rPr lang="en-US" altLang="ko-KR" sz="1000" baseline="0" dirty="0">
                          <a:latin typeface="+mn-lt"/>
                        </a:rPr>
                        <a:t> (Type bit[3..2])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Control Field:</a:t>
                      </a:r>
                      <a:r>
                        <a:rPr lang="en-US" altLang="ko-KR" sz="1000" baseline="0" dirty="0">
                          <a:latin typeface="+mn-lt"/>
                        </a:rPr>
                        <a:t> </a:t>
                      </a:r>
                      <a:r>
                        <a:rPr lang="en-US" altLang="ko-KR" sz="1000" dirty="0">
                          <a:latin typeface="+mn-lt"/>
                        </a:rPr>
                        <a:t>Frame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N/A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Sequence Control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Control Field:</a:t>
                      </a:r>
                      <a:r>
                        <a:rPr lang="en-US" altLang="ko-KR" sz="1000" baseline="0" dirty="0">
                          <a:latin typeface="+mn-lt"/>
                        </a:rPr>
                        <a:t> Poll/Final</a:t>
                      </a:r>
                      <a:endParaRPr lang="en-US" altLang="ko-KR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N/A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Control frame (QoS +Poll)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Upper Layer Identifier: Not in HDLC (Protocol field of PPP frame)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lt"/>
                        </a:rPr>
                        <a:t>Ethertype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LLC/SNAP (</a:t>
                      </a:r>
                      <a:r>
                        <a:rPr lang="en-US" altLang="ko-KR" sz="1000" dirty="0" err="1">
                          <a:latin typeface="+mn-lt"/>
                        </a:rPr>
                        <a:t>Ehthertype</a:t>
                      </a:r>
                      <a:r>
                        <a:rPr lang="en-US" altLang="ko-KR" sz="1000" dirty="0">
                          <a:latin typeface="+mn-lt"/>
                        </a:rPr>
                        <a:t>) 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0356"/>
                  </a:ext>
                </a:extLst>
              </a:tr>
              <a:tr h="2100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Peer entity address: address field (DA or SA)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DA field (and SA field for a response frame) 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DA field (and SA field for a response frame) 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5142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BF96809-63FB-408D-99A0-0D3D5CD784A2}"/>
              </a:ext>
            </a:extLst>
          </p:cNvPr>
          <p:cNvSpPr/>
          <p:nvPr/>
        </p:nvSpPr>
        <p:spPr>
          <a:xfrm>
            <a:off x="5581841" y="2874148"/>
            <a:ext cx="50070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DSAP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5603A-D33E-420F-887F-F2D5B2D19887}"/>
              </a:ext>
            </a:extLst>
          </p:cNvPr>
          <p:cNvSpPr/>
          <p:nvPr/>
        </p:nvSpPr>
        <p:spPr>
          <a:xfrm>
            <a:off x="6088504" y="2875350"/>
            <a:ext cx="50070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SSAP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8B62B6-52AE-42E5-A04F-3AD6496FFB76}"/>
              </a:ext>
            </a:extLst>
          </p:cNvPr>
          <p:cNvSpPr/>
          <p:nvPr/>
        </p:nvSpPr>
        <p:spPr>
          <a:xfrm>
            <a:off x="6595698" y="2874148"/>
            <a:ext cx="500703" cy="36004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CTL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B902E2-A783-4434-B49B-EAB11A1F558C}"/>
              </a:ext>
            </a:extLst>
          </p:cNvPr>
          <p:cNvSpPr/>
          <p:nvPr/>
        </p:nvSpPr>
        <p:spPr>
          <a:xfrm>
            <a:off x="7113428" y="2874148"/>
            <a:ext cx="9665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SNAP</a:t>
            </a:r>
          </a:p>
          <a:p>
            <a:pPr algn="ctr"/>
            <a:r>
              <a:rPr lang="en-US" altLang="ko-KR" sz="1000" dirty="0"/>
              <a:t>[000000/</a:t>
            </a:r>
            <a:r>
              <a:rPr lang="en-US" altLang="ko-KR" sz="1000" dirty="0">
                <a:solidFill>
                  <a:srgbClr val="FFFF00"/>
                </a:solidFill>
              </a:rPr>
              <a:t>Type</a:t>
            </a:r>
            <a:r>
              <a:rPr lang="en-US" altLang="ko-KR" sz="1000" dirty="0"/>
              <a:t>]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B6266B-6F3F-4D2C-8461-6BF0E5A3CE9F}"/>
              </a:ext>
            </a:extLst>
          </p:cNvPr>
          <p:cNvSpPr/>
          <p:nvPr/>
        </p:nvSpPr>
        <p:spPr>
          <a:xfrm>
            <a:off x="8091864" y="2874625"/>
            <a:ext cx="9665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SDU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C3587DC-B07C-4D13-A2B1-9374A8FD6980}"/>
              </a:ext>
            </a:extLst>
          </p:cNvPr>
          <p:cNvCxnSpPr>
            <a:cxnSpLocks/>
          </p:cNvCxnSpPr>
          <p:nvPr/>
        </p:nvCxnSpPr>
        <p:spPr>
          <a:xfrm>
            <a:off x="5589018" y="3241053"/>
            <a:ext cx="2268613" cy="1746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A9AE70A-93CF-4A6D-B409-9D1465CBAF2F}"/>
              </a:ext>
            </a:extLst>
          </p:cNvPr>
          <p:cNvCxnSpPr>
            <a:cxnSpLocks/>
          </p:cNvCxnSpPr>
          <p:nvPr/>
        </p:nvCxnSpPr>
        <p:spPr>
          <a:xfrm flipH="1" flipV="1">
            <a:off x="9058366" y="3204593"/>
            <a:ext cx="73360" cy="21108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994C9B1-D773-4843-B1EA-42235C93780F}"/>
              </a:ext>
            </a:extLst>
          </p:cNvPr>
          <p:cNvCxnSpPr/>
          <p:nvPr/>
        </p:nvCxnSpPr>
        <p:spPr>
          <a:xfrm>
            <a:off x="8483654" y="2723973"/>
            <a:ext cx="574712" cy="14905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3217813-C0C2-429E-BD04-BCE88A32D5EB}"/>
              </a:ext>
            </a:extLst>
          </p:cNvPr>
          <p:cNvCxnSpPr>
            <a:cxnSpLocks/>
          </p:cNvCxnSpPr>
          <p:nvPr/>
        </p:nvCxnSpPr>
        <p:spPr>
          <a:xfrm>
            <a:off x="5561140" y="2723973"/>
            <a:ext cx="2530725" cy="14905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6ACF86-6656-4BFA-8654-F53A0A81BA06}"/>
              </a:ext>
            </a:extLst>
          </p:cNvPr>
          <p:cNvSpPr txBox="1"/>
          <p:nvPr/>
        </p:nvSpPr>
        <p:spPr>
          <a:xfrm>
            <a:off x="9370334" y="3071041"/>
            <a:ext cx="2265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</a:rPr>
              <a:t>LLC Frame (802.2 Frame )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6D8811-11B6-4697-B5A2-7FE9CBB4140E}"/>
              </a:ext>
            </a:extLst>
          </p:cNvPr>
          <p:cNvSpPr txBox="1"/>
          <p:nvPr/>
        </p:nvSpPr>
        <p:spPr>
          <a:xfrm>
            <a:off x="2204116" y="2894734"/>
            <a:ext cx="1143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</a:rPr>
              <a:t>MAC Frame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82EEFCE-903F-4D8B-A7D3-5345FD836428}"/>
              </a:ext>
            </a:extLst>
          </p:cNvPr>
          <p:cNvCxnSpPr>
            <a:cxnSpLocks/>
          </p:cNvCxnSpPr>
          <p:nvPr/>
        </p:nvCxnSpPr>
        <p:spPr>
          <a:xfrm>
            <a:off x="5561140" y="2750175"/>
            <a:ext cx="20701" cy="1563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8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Protocols</a:t>
            </a:r>
            <a:br>
              <a:rPr lang="en-US" altLang="ko-KR" sz="3600" dirty="0"/>
            </a:br>
            <a:r>
              <a:rPr lang="en-US" altLang="ko-KR" sz="3600" dirty="0"/>
              <a:t>High-level Data Link Control (HDLC)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HDLC services </a:t>
            </a:r>
          </a:p>
          <a:p>
            <a:pPr lvl="1"/>
            <a:r>
              <a:rPr lang="en-US" altLang="ko-KR" dirty="0"/>
              <a:t>Connection-oriented service</a:t>
            </a:r>
          </a:p>
          <a:p>
            <a:pPr lvl="2"/>
            <a:r>
              <a:rPr lang="en-US" altLang="ko-KR" dirty="0"/>
              <a:t>(Reliable) in-sequence frame delivery</a:t>
            </a:r>
          </a:p>
          <a:p>
            <a:pPr lvl="3"/>
            <a:r>
              <a:rPr lang="en-US" altLang="ko-KR" dirty="0"/>
              <a:t>Flow Control</a:t>
            </a:r>
          </a:p>
          <a:p>
            <a:pPr lvl="4"/>
            <a:r>
              <a:rPr lang="en-US" altLang="ko-KR" dirty="0"/>
              <a:t>Controlling the sender’s Tx speed by the receiver</a:t>
            </a:r>
          </a:p>
          <a:p>
            <a:pPr lvl="4"/>
            <a:r>
              <a:rPr lang="en-US" altLang="ko-KR" dirty="0"/>
              <a:t>(point-to-multipoint) in turn</a:t>
            </a:r>
          </a:p>
          <a:p>
            <a:pPr lvl="4"/>
            <a:r>
              <a:rPr lang="en-US" altLang="ko-KR" dirty="0"/>
              <a:t>(point-to-point) flow control</a:t>
            </a:r>
          </a:p>
          <a:p>
            <a:pPr lvl="3"/>
            <a:r>
              <a:rPr lang="en-US" altLang="ko-KR" dirty="0"/>
              <a:t>Error Control</a:t>
            </a:r>
          </a:p>
          <a:p>
            <a:pPr lvl="4"/>
            <a:r>
              <a:rPr lang="en-US" altLang="ko-KR" dirty="0"/>
              <a:t>Frames with errored bits: FCS (CRC)</a:t>
            </a:r>
          </a:p>
          <a:p>
            <a:pPr lvl="4"/>
            <a:r>
              <a:rPr lang="en-US" altLang="ko-KR" dirty="0"/>
              <a:t>Lost frames: Frame sequence and retransmission timer</a:t>
            </a:r>
          </a:p>
          <a:p>
            <a:pPr lvl="1"/>
            <a:r>
              <a:rPr lang="en-US" altLang="ko-KR" dirty="0"/>
              <a:t>Connectionless service</a:t>
            </a:r>
          </a:p>
          <a:p>
            <a:pPr lvl="2"/>
            <a:r>
              <a:rPr lang="en-US" altLang="ko-KR" dirty="0"/>
              <a:t>No guarantee for the frame delivery</a:t>
            </a:r>
          </a:p>
        </p:txBody>
      </p:sp>
    </p:spTree>
    <p:extLst>
      <p:ext uri="{BB962C8B-B14F-4D97-AF65-F5344CB8AC3E}">
        <p14:creationId xmlns:p14="http://schemas.microsoft.com/office/powerpoint/2010/main" val="164173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Protocols</a:t>
            </a:r>
            <a:br>
              <a:rPr lang="en-US" altLang="ko-KR" sz="3600" dirty="0"/>
            </a:br>
            <a:r>
              <a:rPr lang="en-US" altLang="ko-KR" sz="3600" dirty="0"/>
              <a:t>High-level Data Link Control (HDLC)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HDLC operation </a:t>
            </a:r>
            <a:r>
              <a:rPr lang="en-US" altLang="ko-KR" b="1" dirty="0"/>
              <a:t>mode</a:t>
            </a:r>
          </a:p>
          <a:p>
            <a:pPr lvl="1"/>
            <a:r>
              <a:rPr lang="en-US" altLang="ko-KR" dirty="0"/>
              <a:t>(point to multipoint connections) </a:t>
            </a:r>
          </a:p>
          <a:p>
            <a:pPr lvl="2"/>
            <a:r>
              <a:rPr lang="en-US" altLang="ko-KR" dirty="0"/>
              <a:t>Master-slave mode</a:t>
            </a:r>
          </a:p>
          <a:p>
            <a:pPr lvl="3"/>
            <a:r>
              <a:rPr lang="en-US" altLang="ko-KR" dirty="0"/>
              <a:t>Normal Response Mode (NRM)  </a:t>
            </a:r>
          </a:p>
          <a:p>
            <a:pPr lvl="3"/>
            <a:r>
              <a:rPr lang="en-US" altLang="ko-KR" dirty="0"/>
              <a:t>Asynchronous Response Mode (ARM) </a:t>
            </a:r>
          </a:p>
          <a:p>
            <a:pPr lvl="1"/>
            <a:r>
              <a:rPr lang="en-US" altLang="ko-KR" dirty="0"/>
              <a:t>(point-to-point mode)</a:t>
            </a:r>
          </a:p>
          <a:p>
            <a:pPr lvl="2"/>
            <a:r>
              <a:rPr lang="en-US" altLang="ko-KR" dirty="0"/>
              <a:t>Peer-to-peer mode</a:t>
            </a:r>
          </a:p>
          <a:p>
            <a:pPr lvl="3"/>
            <a:r>
              <a:rPr lang="en-US" altLang="ko-KR" dirty="0"/>
              <a:t>Asynchronous </a:t>
            </a:r>
            <a:r>
              <a:rPr lang="en-US" altLang="ko-KR" b="1" dirty="0"/>
              <a:t>Balanced</a:t>
            </a:r>
            <a:r>
              <a:rPr lang="en-US" altLang="ko-KR" dirty="0"/>
              <a:t> Mode (ABM)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3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888539-9ECD-4457-B19B-B6E99D3E5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343" y="1782980"/>
            <a:ext cx="8229600" cy="1408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Data Link Layer Protocols</a:t>
            </a:r>
            <a:br>
              <a:rPr lang="en-US" altLang="ko-KR" dirty="0"/>
            </a:br>
            <a:r>
              <a:rPr lang="en-US" altLang="ko-KR" dirty="0"/>
              <a:t>HDLC Operation Mode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0257" y="5528530"/>
            <a:ext cx="149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Receiver/Sender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143673" y="2060849"/>
            <a:ext cx="857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Receiver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6451" y="2924945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Sender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30016" y="3140968"/>
            <a:ext cx="462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NRM/NRME (normal response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</a:t>
            </a:r>
            <a:r>
              <a:rPr lang="en-US" altLang="ko-KR" sz="1400" dirty="0"/>
              <a:t> mode)</a:t>
            </a:r>
          </a:p>
          <a:p>
            <a:r>
              <a:rPr lang="en-US" altLang="ko-KR" sz="1400" dirty="0"/>
              <a:t>ARM/ARME (asynchronous response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</a:t>
            </a:r>
            <a:r>
              <a:rPr lang="en-US" altLang="ko-KR" sz="1400" dirty="0"/>
              <a:t> mode)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35560" y="5229200"/>
            <a:ext cx="579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ABM/ABME (asynchronous balanced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</a:t>
            </a:r>
            <a:r>
              <a:rPr lang="en-US" altLang="ko-KR" dirty="0"/>
              <a:t> mode)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7568" y="5856115"/>
            <a:ext cx="3717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Balanced</a:t>
            </a:r>
            <a:r>
              <a:rPr lang="en-US" altLang="ko-KR" sz="1000" dirty="0"/>
              <a:t>, which consists of two peer terminals.</a:t>
            </a:r>
          </a:p>
          <a:p>
            <a:r>
              <a:rPr lang="en-US" altLang="ko-KR" sz="1000" b="1" dirty="0"/>
              <a:t>Extended</a:t>
            </a:r>
            <a:r>
              <a:rPr lang="en-US" altLang="ko-KR" sz="1000" dirty="0"/>
              <a:t> mode : 7-bit sequence number in the control field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30015" y="3644989"/>
            <a:ext cx="58681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Unbalanced, which consists of one primary terminal, and one or more secondary terminals.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307516-A368-4BB7-B0C2-AAA7B8E0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6" y="3963498"/>
            <a:ext cx="8626588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2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3494</Words>
  <Application>Microsoft Office PowerPoint</Application>
  <PresentationFormat>와이드스크린</PresentationFormat>
  <Paragraphs>446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2" baseType="lpstr">
      <vt:lpstr>맑은 고딕</vt:lpstr>
      <vt:lpstr>Arial</vt:lpstr>
      <vt:lpstr>Cambria Math</vt:lpstr>
      <vt:lpstr>Office 테마</vt:lpstr>
      <vt:lpstr>Data Link Layer HDLC and IEEE Frames</vt:lpstr>
      <vt:lpstr>Content</vt:lpstr>
      <vt:lpstr>Data Link Layer Data Link Layer fundamental functions </vt:lpstr>
      <vt:lpstr>Data Link Layer Protocols</vt:lpstr>
      <vt:lpstr>Data Link Layer Protocols High-level Data Link Control (HDLC)</vt:lpstr>
      <vt:lpstr>Data Link Layer Protocols High-level Data Link Control (HDLC)</vt:lpstr>
      <vt:lpstr>Data Link Layer Protocols High-level Data Link Control (HDLC)</vt:lpstr>
      <vt:lpstr>Data Link Layer Protocols High-level Data Link Control (HDLC)</vt:lpstr>
      <vt:lpstr>Data Link Layer Protocols HDLC Operation Mode</vt:lpstr>
      <vt:lpstr>Data Link Layer Protocols HDLC Operation Mode</vt:lpstr>
      <vt:lpstr>Data Link Layer Protocols HDLC Operation Mode</vt:lpstr>
      <vt:lpstr>Data Link Layer Protocols HDLC Operation Mode</vt:lpstr>
      <vt:lpstr>Data Link Layer Protocols HDLC Frame structure</vt:lpstr>
      <vt:lpstr>Data Link Layer Protocols HDLC Framing</vt:lpstr>
      <vt:lpstr>Data Link Layer Protocols HDLC Framing: Synchronous link</vt:lpstr>
      <vt:lpstr>Data Link Layer Protocols HDLC Framing</vt:lpstr>
      <vt:lpstr>Data Link Layer Protocols HDLC Framing: Bit Stuffing</vt:lpstr>
      <vt:lpstr>Data Link Layer Protocols HDLC Framing: Byte Stuffing</vt:lpstr>
      <vt:lpstr>Data Link Layer Protocols HDLC Frame Types</vt:lpstr>
      <vt:lpstr>Data Link Layer Protocols HDLC Frame Types</vt:lpstr>
      <vt:lpstr>Data Link Layer Protocols HDLC Control Field</vt:lpstr>
      <vt:lpstr>Data Link Layer Protocols HDLC Control Field</vt:lpstr>
      <vt:lpstr>Data Link Layer Protocols HDLC Control Field</vt:lpstr>
      <vt:lpstr>Data Link Layer Protocols HDLC Connection Management (U-Frame)</vt:lpstr>
      <vt:lpstr>Data Link Layer Protocols HDLC Connection Management (U-Frame)</vt:lpstr>
      <vt:lpstr>Data Link Layer Protocols HDLC Connection Establishment and termination</vt:lpstr>
      <vt:lpstr>Data Link Layer Protocols HDLC S-frame</vt:lpstr>
      <vt:lpstr>Data Link Layer Protocols HDLC I-frame</vt:lpstr>
      <vt:lpstr>Data Link Layer Protocols HDLC UI-frame</vt:lpstr>
      <vt:lpstr>Data Link Layer Standards</vt:lpstr>
      <vt:lpstr>IEEE 802-2014 Data Link and Physical Layers</vt:lpstr>
      <vt:lpstr>IEEE 802-2014 Current family of IEEE 802 standards </vt:lpstr>
      <vt:lpstr>Data Link Layer Standards</vt:lpstr>
      <vt:lpstr>Physical Layer  IEEE 802-2014 Reference models</vt:lpstr>
      <vt:lpstr>IEEE 802-2014 Reference Model description for end stations</vt:lpstr>
      <vt:lpstr>Data Link Layer Standards  ISO/IEC 8802-2 (IEEE 802.2) logical link control</vt:lpstr>
      <vt:lpstr>IEEE 802-2014 Reference Model description for end stations</vt:lpstr>
      <vt:lpstr>Data Link Layer IEEE 802-2014</vt:lpstr>
      <vt:lpstr>IEEE 802-2014 Reference Model description for end stations</vt:lpstr>
      <vt:lpstr>IEEE 802-2014 Reference Model description for end stations</vt:lpstr>
      <vt:lpstr>IEEE 802-2014 Reference Model description for end stations</vt:lpstr>
      <vt:lpstr>IEEE 802-2014 Reference Model description for end stations</vt:lpstr>
      <vt:lpstr>Common Interconnection and interworking with several links or networks</vt:lpstr>
      <vt:lpstr>IEEE 802-2014 MAC-sublayer interconnection: Bridges</vt:lpstr>
      <vt:lpstr>Data Link Layer Standards</vt:lpstr>
      <vt:lpstr>Data Link Layer Standards ISO/IEC 8802-2 Logical Link Control</vt:lpstr>
      <vt:lpstr>Data Link Layer Standards ISO/IEC 8802-2 Logical Link Control</vt:lpstr>
      <vt:lpstr>Data Link Layer Standards ISO/IEC 8802-2 Logical Link Control</vt:lpstr>
      <vt:lpstr>Data Link Layer Standards ISO/IEC 8802-2 Logical Link Control</vt:lpstr>
      <vt:lpstr>Data Link Layer Standards ISO/IEC 8802-2 Logical Link Control</vt:lpstr>
      <vt:lpstr>Data Link Layer Standards ISO/IEC 8802-2 Logical Link Control</vt:lpstr>
      <vt:lpstr>Data Link Layer Standards ISO/IEC 8802-2 Logical Link Control</vt:lpstr>
      <vt:lpstr>Data Link Layer Standards ISO/IEC 8802-2 Logical Link Control</vt:lpstr>
      <vt:lpstr>Data Link Layer Standards ISO/IEC 8802-2 Logical Link Control</vt:lpstr>
      <vt:lpstr>Data Link Layer Standards ISO/IEC 8802-2 Logical Link Control</vt:lpstr>
      <vt:lpstr>Data Link Layer Standards ISO/IEC 8802-2 Logical Link Control</vt:lpstr>
      <vt:lpstr>Data Link Layer Standards ISO/IEC 8802-2 Logical Link Control</vt:lpstr>
      <vt:lpstr>Data Link Layer Standards ISO/IEC 8802-2 Logical Link Control</vt:lpstr>
      <vt:lpstr>Data Link Layer Standards IEEE 802.1AC-2016</vt:lpstr>
      <vt:lpstr>Data Link Layer Standards ISO/IEC 8802-2 LLC Protocol Data Unit (PDU)</vt:lpstr>
      <vt:lpstr>Data Link Layer Standards ISO/IEC 8802-2 LLC PDU LLC address field</vt:lpstr>
      <vt:lpstr>Data Link Layer Standards ISO/IEC 8802-2 LLC PDU LLC Control field</vt:lpstr>
      <vt:lpstr>Data Link Layer Standards MAC Sublayer Standards</vt:lpstr>
      <vt:lpstr>MAC Sublayer Standards MAC sublayers : Wired and Wireless LAN</vt:lpstr>
      <vt:lpstr>MAC Sublayer Standards 802.3-2022 Ethernet 3.1.1 Packet format</vt:lpstr>
      <vt:lpstr>MAC Sublayer Standards 802.3-2022 Ethernet 3.1.2 Service interface mappings</vt:lpstr>
      <vt:lpstr>MAC Sublayer Standards 802.11-2020 WLAN</vt:lpstr>
      <vt:lpstr>The summary of DLL/MAC frames HDLC, 802.3/Ethernet, 802.11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 Basic concepts</dc:title>
  <dc:creator>민성기[ 교수 / 컴퓨터학과 ]</dc:creator>
  <cp:lastModifiedBy>민성기[ 교수 / 컴퓨터학과 ]</cp:lastModifiedBy>
  <cp:revision>10</cp:revision>
  <dcterms:created xsi:type="dcterms:W3CDTF">2023-09-04T03:20:25Z</dcterms:created>
  <dcterms:modified xsi:type="dcterms:W3CDTF">2023-09-26T00:50:40Z</dcterms:modified>
</cp:coreProperties>
</file>