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60" r:id="rId3"/>
    <p:sldId id="317" r:id="rId4"/>
    <p:sldId id="259" r:id="rId5"/>
    <p:sldId id="280" r:id="rId6"/>
    <p:sldId id="318" r:id="rId7"/>
    <p:sldId id="304" r:id="rId8"/>
    <p:sldId id="329" r:id="rId9"/>
    <p:sldId id="319" r:id="rId10"/>
    <p:sldId id="324" r:id="rId11"/>
    <p:sldId id="305" r:id="rId12"/>
    <p:sldId id="320" r:id="rId13"/>
    <p:sldId id="390" r:id="rId14"/>
    <p:sldId id="323" r:id="rId15"/>
    <p:sldId id="325" r:id="rId16"/>
    <p:sldId id="326" r:id="rId17"/>
    <p:sldId id="303" r:id="rId18"/>
    <p:sldId id="391" r:id="rId19"/>
    <p:sldId id="332" r:id="rId20"/>
    <p:sldId id="359" r:id="rId21"/>
    <p:sldId id="384" r:id="rId22"/>
    <p:sldId id="389" r:id="rId23"/>
    <p:sldId id="385" r:id="rId24"/>
    <p:sldId id="386" r:id="rId25"/>
    <p:sldId id="387" r:id="rId26"/>
    <p:sldId id="388" r:id="rId27"/>
    <p:sldId id="260" r:id="rId28"/>
    <p:sldId id="261" r:id="rId29"/>
    <p:sldId id="346" r:id="rId30"/>
    <p:sldId id="361" r:id="rId31"/>
    <p:sldId id="362" r:id="rId32"/>
    <p:sldId id="363" r:id="rId33"/>
    <p:sldId id="333" r:id="rId34"/>
    <p:sldId id="334" r:id="rId35"/>
    <p:sldId id="335" r:id="rId36"/>
    <p:sldId id="281" r:id="rId37"/>
    <p:sldId id="336" r:id="rId38"/>
    <p:sldId id="337" r:id="rId39"/>
    <p:sldId id="264" r:id="rId40"/>
    <p:sldId id="287" r:id="rId41"/>
    <p:sldId id="338" r:id="rId42"/>
    <p:sldId id="262" r:id="rId43"/>
    <p:sldId id="282" r:id="rId44"/>
    <p:sldId id="339" r:id="rId45"/>
    <p:sldId id="340" r:id="rId46"/>
    <p:sldId id="283" r:id="rId47"/>
    <p:sldId id="285" r:id="rId48"/>
    <p:sldId id="286" r:id="rId49"/>
    <p:sldId id="341" r:id="rId50"/>
    <p:sldId id="342" r:id="rId51"/>
    <p:sldId id="343" r:id="rId52"/>
    <p:sldId id="345" r:id="rId53"/>
    <p:sldId id="392" r:id="rId54"/>
    <p:sldId id="301" r:id="rId55"/>
    <p:sldId id="393" r:id="rId56"/>
    <p:sldId id="302" r:id="rId57"/>
    <p:sldId id="344" r:id="rId58"/>
    <p:sldId id="288" r:id="rId59"/>
    <p:sldId id="348" r:id="rId60"/>
    <p:sldId id="292" r:id="rId61"/>
    <p:sldId id="349" r:id="rId62"/>
    <p:sldId id="350" r:id="rId63"/>
    <p:sldId id="351" r:id="rId64"/>
    <p:sldId id="352" r:id="rId65"/>
    <p:sldId id="355" r:id="rId66"/>
    <p:sldId id="299" r:id="rId67"/>
    <p:sldId id="296" r:id="rId68"/>
    <p:sldId id="353" r:id="rId69"/>
    <p:sldId id="300" r:id="rId70"/>
    <p:sldId id="394" r:id="rId71"/>
    <p:sldId id="514" r:id="rId72"/>
    <p:sldId id="542" r:id="rId73"/>
    <p:sldId id="543" r:id="rId74"/>
    <p:sldId id="515" r:id="rId75"/>
    <p:sldId id="364" r:id="rId76"/>
    <p:sldId id="365" r:id="rId77"/>
    <p:sldId id="366" r:id="rId78"/>
    <p:sldId id="367" r:id="rId79"/>
    <p:sldId id="368" r:id="rId80"/>
    <p:sldId id="374" r:id="rId81"/>
    <p:sldId id="370" r:id="rId82"/>
    <p:sldId id="371" r:id="rId83"/>
    <p:sldId id="457" r:id="rId84"/>
    <p:sldId id="372" r:id="rId85"/>
    <p:sldId id="373" r:id="rId86"/>
    <p:sldId id="358" r:id="rId87"/>
    <p:sldId id="306" r:id="rId88"/>
    <p:sldId id="396" r:id="rId89"/>
    <p:sldId id="395" r:id="rId9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87" d="100"/>
          <a:sy n="187" d="100"/>
        </p:scale>
        <p:origin x="230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949AF38-3DA8-EC35-71AA-3F80D072127C}"/>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E4892BCA-44DF-4CE2-C0F3-19217B5B4C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3EB854ED-A070-4836-1724-348325A1B2FD}"/>
              </a:ext>
            </a:extLst>
          </p:cNvPr>
          <p:cNvSpPr>
            <a:spLocks noGrp="1"/>
          </p:cNvSpPr>
          <p:nvPr>
            <p:ph type="dt" sz="half" idx="10"/>
          </p:nvPr>
        </p:nvSpPr>
        <p:spPr/>
        <p:txBody>
          <a:bodyPr/>
          <a:lstStyle/>
          <a:p>
            <a:fld id="{D8A7FC55-FAA9-457B-ABAD-C6FC626F3152}" type="datetimeFigureOut">
              <a:rPr lang="ko-KR" altLang="en-US" smtClean="0"/>
              <a:t>2023-10-11</a:t>
            </a:fld>
            <a:endParaRPr lang="ko-KR" altLang="en-US"/>
          </a:p>
        </p:txBody>
      </p:sp>
      <p:sp>
        <p:nvSpPr>
          <p:cNvPr id="5" name="바닥글 개체 틀 4">
            <a:extLst>
              <a:ext uri="{FF2B5EF4-FFF2-40B4-BE49-F238E27FC236}">
                <a16:creationId xmlns:a16="http://schemas.microsoft.com/office/drawing/2014/main" id="{978BF61A-3249-0150-92D3-39B06E23944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9437817-AE6D-A6F2-1E40-F5A33FFA2064}"/>
              </a:ext>
            </a:extLst>
          </p:cNvPr>
          <p:cNvSpPr>
            <a:spLocks noGrp="1"/>
          </p:cNvSpPr>
          <p:nvPr>
            <p:ph type="sldNum" sz="quarter" idx="12"/>
          </p:nvPr>
        </p:nvSpPr>
        <p:spPr/>
        <p:txBody>
          <a:bodyPr/>
          <a:lstStyle/>
          <a:p>
            <a:fld id="{02D9A201-CAD4-4EE6-B2FF-370F2EE85813}" type="slidenum">
              <a:rPr lang="ko-KR" altLang="en-US" smtClean="0"/>
              <a:t>‹#›</a:t>
            </a:fld>
            <a:endParaRPr lang="ko-KR" altLang="en-US"/>
          </a:p>
        </p:txBody>
      </p:sp>
    </p:spTree>
    <p:extLst>
      <p:ext uri="{BB962C8B-B14F-4D97-AF65-F5344CB8AC3E}">
        <p14:creationId xmlns:p14="http://schemas.microsoft.com/office/powerpoint/2010/main" val="697815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DDDFA4-70C2-9ADA-7537-6AE37A3E111C}"/>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76172E6E-FBBD-4C0C-2B90-81CF92CBD0FB}"/>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D25DC7D-2733-32DE-5671-838F898B2C36}"/>
              </a:ext>
            </a:extLst>
          </p:cNvPr>
          <p:cNvSpPr>
            <a:spLocks noGrp="1"/>
          </p:cNvSpPr>
          <p:nvPr>
            <p:ph type="dt" sz="half" idx="10"/>
          </p:nvPr>
        </p:nvSpPr>
        <p:spPr/>
        <p:txBody>
          <a:bodyPr/>
          <a:lstStyle/>
          <a:p>
            <a:fld id="{D8A7FC55-FAA9-457B-ABAD-C6FC626F3152}" type="datetimeFigureOut">
              <a:rPr lang="ko-KR" altLang="en-US" smtClean="0"/>
              <a:t>2023-10-11</a:t>
            </a:fld>
            <a:endParaRPr lang="ko-KR" altLang="en-US"/>
          </a:p>
        </p:txBody>
      </p:sp>
      <p:sp>
        <p:nvSpPr>
          <p:cNvPr id="5" name="바닥글 개체 틀 4">
            <a:extLst>
              <a:ext uri="{FF2B5EF4-FFF2-40B4-BE49-F238E27FC236}">
                <a16:creationId xmlns:a16="http://schemas.microsoft.com/office/drawing/2014/main" id="{14C361B1-BBBE-71E0-4CCE-BBC6C2118F8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9E60C7C-D7C0-B1C2-1863-E62EEAC966D2}"/>
              </a:ext>
            </a:extLst>
          </p:cNvPr>
          <p:cNvSpPr>
            <a:spLocks noGrp="1"/>
          </p:cNvSpPr>
          <p:nvPr>
            <p:ph type="sldNum" sz="quarter" idx="12"/>
          </p:nvPr>
        </p:nvSpPr>
        <p:spPr/>
        <p:txBody>
          <a:bodyPr/>
          <a:lstStyle/>
          <a:p>
            <a:fld id="{02D9A201-CAD4-4EE6-B2FF-370F2EE85813}" type="slidenum">
              <a:rPr lang="ko-KR" altLang="en-US" smtClean="0"/>
              <a:t>‹#›</a:t>
            </a:fld>
            <a:endParaRPr lang="ko-KR" altLang="en-US"/>
          </a:p>
        </p:txBody>
      </p:sp>
    </p:spTree>
    <p:extLst>
      <p:ext uri="{BB962C8B-B14F-4D97-AF65-F5344CB8AC3E}">
        <p14:creationId xmlns:p14="http://schemas.microsoft.com/office/powerpoint/2010/main" val="133037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D5F79226-159C-C11E-9B73-689168E8531B}"/>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C93EA8A4-FFD3-582A-BA79-E4C7074D4D78}"/>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3987162-D569-F45D-4400-9131A065AFD4}"/>
              </a:ext>
            </a:extLst>
          </p:cNvPr>
          <p:cNvSpPr>
            <a:spLocks noGrp="1"/>
          </p:cNvSpPr>
          <p:nvPr>
            <p:ph type="dt" sz="half" idx="10"/>
          </p:nvPr>
        </p:nvSpPr>
        <p:spPr/>
        <p:txBody>
          <a:bodyPr/>
          <a:lstStyle/>
          <a:p>
            <a:fld id="{D8A7FC55-FAA9-457B-ABAD-C6FC626F3152}" type="datetimeFigureOut">
              <a:rPr lang="ko-KR" altLang="en-US" smtClean="0"/>
              <a:t>2023-10-11</a:t>
            </a:fld>
            <a:endParaRPr lang="ko-KR" altLang="en-US"/>
          </a:p>
        </p:txBody>
      </p:sp>
      <p:sp>
        <p:nvSpPr>
          <p:cNvPr id="5" name="바닥글 개체 틀 4">
            <a:extLst>
              <a:ext uri="{FF2B5EF4-FFF2-40B4-BE49-F238E27FC236}">
                <a16:creationId xmlns:a16="http://schemas.microsoft.com/office/drawing/2014/main" id="{68C3154E-9C5F-3739-92C5-9C36501C904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F22BC46-0F6B-9CFA-CAA0-EA6B8703A176}"/>
              </a:ext>
            </a:extLst>
          </p:cNvPr>
          <p:cNvSpPr>
            <a:spLocks noGrp="1"/>
          </p:cNvSpPr>
          <p:nvPr>
            <p:ph type="sldNum" sz="quarter" idx="12"/>
          </p:nvPr>
        </p:nvSpPr>
        <p:spPr/>
        <p:txBody>
          <a:bodyPr/>
          <a:lstStyle/>
          <a:p>
            <a:fld id="{02D9A201-CAD4-4EE6-B2FF-370F2EE85813}" type="slidenum">
              <a:rPr lang="ko-KR" altLang="en-US" smtClean="0"/>
              <a:t>‹#›</a:t>
            </a:fld>
            <a:endParaRPr lang="ko-KR" altLang="en-US"/>
          </a:p>
        </p:txBody>
      </p:sp>
    </p:spTree>
    <p:extLst>
      <p:ext uri="{BB962C8B-B14F-4D97-AF65-F5344CB8AC3E}">
        <p14:creationId xmlns:p14="http://schemas.microsoft.com/office/powerpoint/2010/main" val="1663250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D26100-318D-176A-DD6C-9A7F8EB8C5D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11585B9-0558-F107-0D83-F0BA4E8B74E5}"/>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3D6182A-57B2-9385-F312-B1C79B31DEC0}"/>
              </a:ext>
            </a:extLst>
          </p:cNvPr>
          <p:cNvSpPr>
            <a:spLocks noGrp="1"/>
          </p:cNvSpPr>
          <p:nvPr>
            <p:ph type="dt" sz="half" idx="10"/>
          </p:nvPr>
        </p:nvSpPr>
        <p:spPr/>
        <p:txBody>
          <a:bodyPr/>
          <a:lstStyle/>
          <a:p>
            <a:fld id="{D8A7FC55-FAA9-457B-ABAD-C6FC626F3152}" type="datetimeFigureOut">
              <a:rPr lang="ko-KR" altLang="en-US" smtClean="0"/>
              <a:t>2023-10-11</a:t>
            </a:fld>
            <a:endParaRPr lang="ko-KR" altLang="en-US"/>
          </a:p>
        </p:txBody>
      </p:sp>
      <p:sp>
        <p:nvSpPr>
          <p:cNvPr id="5" name="바닥글 개체 틀 4">
            <a:extLst>
              <a:ext uri="{FF2B5EF4-FFF2-40B4-BE49-F238E27FC236}">
                <a16:creationId xmlns:a16="http://schemas.microsoft.com/office/drawing/2014/main" id="{C6B375BC-9596-5217-9383-37291F2490F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CBA0A09-D840-E81E-3A05-A9ED8CCAE6E1}"/>
              </a:ext>
            </a:extLst>
          </p:cNvPr>
          <p:cNvSpPr>
            <a:spLocks noGrp="1"/>
          </p:cNvSpPr>
          <p:nvPr>
            <p:ph type="sldNum" sz="quarter" idx="12"/>
          </p:nvPr>
        </p:nvSpPr>
        <p:spPr/>
        <p:txBody>
          <a:bodyPr/>
          <a:lstStyle/>
          <a:p>
            <a:fld id="{02D9A201-CAD4-4EE6-B2FF-370F2EE85813}" type="slidenum">
              <a:rPr lang="ko-KR" altLang="en-US" smtClean="0"/>
              <a:t>‹#›</a:t>
            </a:fld>
            <a:endParaRPr lang="ko-KR" altLang="en-US"/>
          </a:p>
        </p:txBody>
      </p:sp>
    </p:spTree>
    <p:extLst>
      <p:ext uri="{BB962C8B-B14F-4D97-AF65-F5344CB8AC3E}">
        <p14:creationId xmlns:p14="http://schemas.microsoft.com/office/powerpoint/2010/main" val="2842096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5FA20E-4766-8CD9-F905-0CEC61084ECC}"/>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1AF424EF-B245-4858-C75D-2ED5397592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1764F4A6-3680-161F-A5B9-1CA830FFB85A}"/>
              </a:ext>
            </a:extLst>
          </p:cNvPr>
          <p:cNvSpPr>
            <a:spLocks noGrp="1"/>
          </p:cNvSpPr>
          <p:nvPr>
            <p:ph type="dt" sz="half" idx="10"/>
          </p:nvPr>
        </p:nvSpPr>
        <p:spPr/>
        <p:txBody>
          <a:bodyPr/>
          <a:lstStyle/>
          <a:p>
            <a:fld id="{D8A7FC55-FAA9-457B-ABAD-C6FC626F3152}" type="datetimeFigureOut">
              <a:rPr lang="ko-KR" altLang="en-US" smtClean="0"/>
              <a:t>2023-10-11</a:t>
            </a:fld>
            <a:endParaRPr lang="ko-KR" altLang="en-US"/>
          </a:p>
        </p:txBody>
      </p:sp>
      <p:sp>
        <p:nvSpPr>
          <p:cNvPr id="5" name="바닥글 개체 틀 4">
            <a:extLst>
              <a:ext uri="{FF2B5EF4-FFF2-40B4-BE49-F238E27FC236}">
                <a16:creationId xmlns:a16="http://schemas.microsoft.com/office/drawing/2014/main" id="{97F08842-0BF1-5F36-CC50-AEE9B052A94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056FE08-495C-31F4-518D-7DA195319D2A}"/>
              </a:ext>
            </a:extLst>
          </p:cNvPr>
          <p:cNvSpPr>
            <a:spLocks noGrp="1"/>
          </p:cNvSpPr>
          <p:nvPr>
            <p:ph type="sldNum" sz="quarter" idx="12"/>
          </p:nvPr>
        </p:nvSpPr>
        <p:spPr/>
        <p:txBody>
          <a:bodyPr/>
          <a:lstStyle/>
          <a:p>
            <a:fld id="{02D9A201-CAD4-4EE6-B2FF-370F2EE85813}" type="slidenum">
              <a:rPr lang="ko-KR" altLang="en-US" smtClean="0"/>
              <a:t>‹#›</a:t>
            </a:fld>
            <a:endParaRPr lang="ko-KR" altLang="en-US"/>
          </a:p>
        </p:txBody>
      </p:sp>
    </p:spTree>
    <p:extLst>
      <p:ext uri="{BB962C8B-B14F-4D97-AF65-F5344CB8AC3E}">
        <p14:creationId xmlns:p14="http://schemas.microsoft.com/office/powerpoint/2010/main" val="78658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C2277EB-0F66-7C46-BF97-46518C33FE4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2EA5DDF-9C6F-251C-88CC-EEB3C9FB2CB4}"/>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EE410EDA-48D8-E74F-2703-79B42C9F3F1A}"/>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38DA09E6-8D72-C760-72EB-19EA4161D1F1}"/>
              </a:ext>
            </a:extLst>
          </p:cNvPr>
          <p:cNvSpPr>
            <a:spLocks noGrp="1"/>
          </p:cNvSpPr>
          <p:nvPr>
            <p:ph type="dt" sz="half" idx="10"/>
          </p:nvPr>
        </p:nvSpPr>
        <p:spPr/>
        <p:txBody>
          <a:bodyPr/>
          <a:lstStyle/>
          <a:p>
            <a:fld id="{D8A7FC55-FAA9-457B-ABAD-C6FC626F3152}" type="datetimeFigureOut">
              <a:rPr lang="ko-KR" altLang="en-US" smtClean="0"/>
              <a:t>2023-10-11</a:t>
            </a:fld>
            <a:endParaRPr lang="ko-KR" altLang="en-US"/>
          </a:p>
        </p:txBody>
      </p:sp>
      <p:sp>
        <p:nvSpPr>
          <p:cNvPr id="6" name="바닥글 개체 틀 5">
            <a:extLst>
              <a:ext uri="{FF2B5EF4-FFF2-40B4-BE49-F238E27FC236}">
                <a16:creationId xmlns:a16="http://schemas.microsoft.com/office/drawing/2014/main" id="{169B0C05-93CA-E2F5-4DF0-625A65BBE7A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7DBDC35-17D8-4B18-D679-09BC8AF5BEB7}"/>
              </a:ext>
            </a:extLst>
          </p:cNvPr>
          <p:cNvSpPr>
            <a:spLocks noGrp="1"/>
          </p:cNvSpPr>
          <p:nvPr>
            <p:ph type="sldNum" sz="quarter" idx="12"/>
          </p:nvPr>
        </p:nvSpPr>
        <p:spPr/>
        <p:txBody>
          <a:bodyPr/>
          <a:lstStyle/>
          <a:p>
            <a:fld id="{02D9A201-CAD4-4EE6-B2FF-370F2EE85813}" type="slidenum">
              <a:rPr lang="ko-KR" altLang="en-US" smtClean="0"/>
              <a:t>‹#›</a:t>
            </a:fld>
            <a:endParaRPr lang="ko-KR" altLang="en-US"/>
          </a:p>
        </p:txBody>
      </p:sp>
    </p:spTree>
    <p:extLst>
      <p:ext uri="{BB962C8B-B14F-4D97-AF65-F5344CB8AC3E}">
        <p14:creationId xmlns:p14="http://schemas.microsoft.com/office/powerpoint/2010/main" val="3095908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36628A-0BFA-3558-5CE8-CC785E632D56}"/>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BC1F304C-1B99-0297-92CC-521DDC20ED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995DD0D8-704A-1388-0A20-F0C3AAE74544}"/>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12DD4F31-CD5B-63FD-0EFE-773403C974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41D7214C-ACBE-ECED-9C56-37666A288CCC}"/>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73CC0B58-2A7D-7C76-3A69-9BB37C459A62}"/>
              </a:ext>
            </a:extLst>
          </p:cNvPr>
          <p:cNvSpPr>
            <a:spLocks noGrp="1"/>
          </p:cNvSpPr>
          <p:nvPr>
            <p:ph type="dt" sz="half" idx="10"/>
          </p:nvPr>
        </p:nvSpPr>
        <p:spPr/>
        <p:txBody>
          <a:bodyPr/>
          <a:lstStyle/>
          <a:p>
            <a:fld id="{D8A7FC55-FAA9-457B-ABAD-C6FC626F3152}" type="datetimeFigureOut">
              <a:rPr lang="ko-KR" altLang="en-US" smtClean="0"/>
              <a:t>2023-10-11</a:t>
            </a:fld>
            <a:endParaRPr lang="ko-KR" altLang="en-US"/>
          </a:p>
        </p:txBody>
      </p:sp>
      <p:sp>
        <p:nvSpPr>
          <p:cNvPr id="8" name="바닥글 개체 틀 7">
            <a:extLst>
              <a:ext uri="{FF2B5EF4-FFF2-40B4-BE49-F238E27FC236}">
                <a16:creationId xmlns:a16="http://schemas.microsoft.com/office/drawing/2014/main" id="{C148CDF3-6D42-F03D-E861-B57C73C0C096}"/>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DD4770E4-9F50-6036-8394-747B311BDD11}"/>
              </a:ext>
            </a:extLst>
          </p:cNvPr>
          <p:cNvSpPr>
            <a:spLocks noGrp="1"/>
          </p:cNvSpPr>
          <p:nvPr>
            <p:ph type="sldNum" sz="quarter" idx="12"/>
          </p:nvPr>
        </p:nvSpPr>
        <p:spPr/>
        <p:txBody>
          <a:bodyPr/>
          <a:lstStyle/>
          <a:p>
            <a:fld id="{02D9A201-CAD4-4EE6-B2FF-370F2EE85813}" type="slidenum">
              <a:rPr lang="ko-KR" altLang="en-US" smtClean="0"/>
              <a:t>‹#›</a:t>
            </a:fld>
            <a:endParaRPr lang="ko-KR" altLang="en-US"/>
          </a:p>
        </p:txBody>
      </p:sp>
    </p:spTree>
    <p:extLst>
      <p:ext uri="{BB962C8B-B14F-4D97-AF65-F5344CB8AC3E}">
        <p14:creationId xmlns:p14="http://schemas.microsoft.com/office/powerpoint/2010/main" val="2723445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AE20F7-B4C3-BEA0-3E87-A88070327D3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445BEDC7-523A-C09B-2E85-9C0730C3AD01}"/>
              </a:ext>
            </a:extLst>
          </p:cNvPr>
          <p:cNvSpPr>
            <a:spLocks noGrp="1"/>
          </p:cNvSpPr>
          <p:nvPr>
            <p:ph type="dt" sz="half" idx="10"/>
          </p:nvPr>
        </p:nvSpPr>
        <p:spPr/>
        <p:txBody>
          <a:bodyPr/>
          <a:lstStyle/>
          <a:p>
            <a:fld id="{D8A7FC55-FAA9-457B-ABAD-C6FC626F3152}" type="datetimeFigureOut">
              <a:rPr lang="ko-KR" altLang="en-US" smtClean="0"/>
              <a:t>2023-10-11</a:t>
            </a:fld>
            <a:endParaRPr lang="ko-KR" altLang="en-US"/>
          </a:p>
        </p:txBody>
      </p:sp>
      <p:sp>
        <p:nvSpPr>
          <p:cNvPr id="4" name="바닥글 개체 틀 3">
            <a:extLst>
              <a:ext uri="{FF2B5EF4-FFF2-40B4-BE49-F238E27FC236}">
                <a16:creationId xmlns:a16="http://schemas.microsoft.com/office/drawing/2014/main" id="{6E96B575-0442-9106-2F4A-DB5A59CB8E37}"/>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8A7901D3-A5C2-5848-7584-CAADD2EFAEE8}"/>
              </a:ext>
            </a:extLst>
          </p:cNvPr>
          <p:cNvSpPr>
            <a:spLocks noGrp="1"/>
          </p:cNvSpPr>
          <p:nvPr>
            <p:ph type="sldNum" sz="quarter" idx="12"/>
          </p:nvPr>
        </p:nvSpPr>
        <p:spPr/>
        <p:txBody>
          <a:bodyPr/>
          <a:lstStyle/>
          <a:p>
            <a:fld id="{02D9A201-CAD4-4EE6-B2FF-370F2EE85813}" type="slidenum">
              <a:rPr lang="ko-KR" altLang="en-US" smtClean="0"/>
              <a:t>‹#›</a:t>
            </a:fld>
            <a:endParaRPr lang="ko-KR" altLang="en-US"/>
          </a:p>
        </p:txBody>
      </p:sp>
    </p:spTree>
    <p:extLst>
      <p:ext uri="{BB962C8B-B14F-4D97-AF65-F5344CB8AC3E}">
        <p14:creationId xmlns:p14="http://schemas.microsoft.com/office/powerpoint/2010/main" val="237889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71FC516A-C179-FB3B-A148-ECAD24A70024}"/>
              </a:ext>
            </a:extLst>
          </p:cNvPr>
          <p:cNvSpPr>
            <a:spLocks noGrp="1"/>
          </p:cNvSpPr>
          <p:nvPr>
            <p:ph type="dt" sz="half" idx="10"/>
          </p:nvPr>
        </p:nvSpPr>
        <p:spPr/>
        <p:txBody>
          <a:bodyPr/>
          <a:lstStyle/>
          <a:p>
            <a:fld id="{D8A7FC55-FAA9-457B-ABAD-C6FC626F3152}" type="datetimeFigureOut">
              <a:rPr lang="ko-KR" altLang="en-US" smtClean="0"/>
              <a:t>2023-10-11</a:t>
            </a:fld>
            <a:endParaRPr lang="ko-KR" altLang="en-US"/>
          </a:p>
        </p:txBody>
      </p:sp>
      <p:sp>
        <p:nvSpPr>
          <p:cNvPr id="3" name="바닥글 개체 틀 2">
            <a:extLst>
              <a:ext uri="{FF2B5EF4-FFF2-40B4-BE49-F238E27FC236}">
                <a16:creationId xmlns:a16="http://schemas.microsoft.com/office/drawing/2014/main" id="{CE57A740-52F6-A7EC-A7A8-B820B74718EE}"/>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A4D3F673-8118-907F-21A6-54711CCBFD88}"/>
              </a:ext>
            </a:extLst>
          </p:cNvPr>
          <p:cNvSpPr>
            <a:spLocks noGrp="1"/>
          </p:cNvSpPr>
          <p:nvPr>
            <p:ph type="sldNum" sz="quarter" idx="12"/>
          </p:nvPr>
        </p:nvSpPr>
        <p:spPr/>
        <p:txBody>
          <a:bodyPr/>
          <a:lstStyle/>
          <a:p>
            <a:fld id="{02D9A201-CAD4-4EE6-B2FF-370F2EE85813}" type="slidenum">
              <a:rPr lang="ko-KR" altLang="en-US" smtClean="0"/>
              <a:t>‹#›</a:t>
            </a:fld>
            <a:endParaRPr lang="ko-KR" altLang="en-US"/>
          </a:p>
        </p:txBody>
      </p:sp>
    </p:spTree>
    <p:extLst>
      <p:ext uri="{BB962C8B-B14F-4D97-AF65-F5344CB8AC3E}">
        <p14:creationId xmlns:p14="http://schemas.microsoft.com/office/powerpoint/2010/main" val="3261548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16E65E4-436D-30BA-FC2A-AAD99D328F0A}"/>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1793A147-A20D-2EB1-6610-3C2E54C21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E2E63D83-09C5-A5AC-B16E-8C51F23763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BA2BAB6-6309-0370-1349-1D13CECDF19E}"/>
              </a:ext>
            </a:extLst>
          </p:cNvPr>
          <p:cNvSpPr>
            <a:spLocks noGrp="1"/>
          </p:cNvSpPr>
          <p:nvPr>
            <p:ph type="dt" sz="half" idx="10"/>
          </p:nvPr>
        </p:nvSpPr>
        <p:spPr/>
        <p:txBody>
          <a:bodyPr/>
          <a:lstStyle/>
          <a:p>
            <a:fld id="{D8A7FC55-FAA9-457B-ABAD-C6FC626F3152}" type="datetimeFigureOut">
              <a:rPr lang="ko-KR" altLang="en-US" smtClean="0"/>
              <a:t>2023-10-11</a:t>
            </a:fld>
            <a:endParaRPr lang="ko-KR" altLang="en-US"/>
          </a:p>
        </p:txBody>
      </p:sp>
      <p:sp>
        <p:nvSpPr>
          <p:cNvPr id="6" name="바닥글 개체 틀 5">
            <a:extLst>
              <a:ext uri="{FF2B5EF4-FFF2-40B4-BE49-F238E27FC236}">
                <a16:creationId xmlns:a16="http://schemas.microsoft.com/office/drawing/2014/main" id="{B82DAB8B-E698-AB2A-E8D6-CE315443C07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5E904B6-22A8-3A83-D85B-7E53D0235259}"/>
              </a:ext>
            </a:extLst>
          </p:cNvPr>
          <p:cNvSpPr>
            <a:spLocks noGrp="1"/>
          </p:cNvSpPr>
          <p:nvPr>
            <p:ph type="sldNum" sz="quarter" idx="12"/>
          </p:nvPr>
        </p:nvSpPr>
        <p:spPr/>
        <p:txBody>
          <a:bodyPr/>
          <a:lstStyle/>
          <a:p>
            <a:fld id="{02D9A201-CAD4-4EE6-B2FF-370F2EE85813}" type="slidenum">
              <a:rPr lang="ko-KR" altLang="en-US" smtClean="0"/>
              <a:t>‹#›</a:t>
            </a:fld>
            <a:endParaRPr lang="ko-KR" altLang="en-US"/>
          </a:p>
        </p:txBody>
      </p:sp>
    </p:spTree>
    <p:extLst>
      <p:ext uri="{BB962C8B-B14F-4D97-AF65-F5344CB8AC3E}">
        <p14:creationId xmlns:p14="http://schemas.microsoft.com/office/powerpoint/2010/main" val="310184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1C8595-DA05-BC58-B5F3-53CDABE1B0E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6A1B9D6-0DA3-63FC-2799-371FD28FAE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8158888D-51E2-7DF4-3BFB-CB65ED07C3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F65325C3-6421-248E-228A-54AD445C5C14}"/>
              </a:ext>
            </a:extLst>
          </p:cNvPr>
          <p:cNvSpPr>
            <a:spLocks noGrp="1"/>
          </p:cNvSpPr>
          <p:nvPr>
            <p:ph type="dt" sz="half" idx="10"/>
          </p:nvPr>
        </p:nvSpPr>
        <p:spPr/>
        <p:txBody>
          <a:bodyPr/>
          <a:lstStyle/>
          <a:p>
            <a:fld id="{D8A7FC55-FAA9-457B-ABAD-C6FC626F3152}" type="datetimeFigureOut">
              <a:rPr lang="ko-KR" altLang="en-US" smtClean="0"/>
              <a:t>2023-10-11</a:t>
            </a:fld>
            <a:endParaRPr lang="ko-KR" altLang="en-US"/>
          </a:p>
        </p:txBody>
      </p:sp>
      <p:sp>
        <p:nvSpPr>
          <p:cNvPr id="6" name="바닥글 개체 틀 5">
            <a:extLst>
              <a:ext uri="{FF2B5EF4-FFF2-40B4-BE49-F238E27FC236}">
                <a16:creationId xmlns:a16="http://schemas.microsoft.com/office/drawing/2014/main" id="{22F12A2A-BDEE-9752-E8CC-14A7B5662D5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3703156-6699-DBA5-9F12-74CD4DF94D84}"/>
              </a:ext>
            </a:extLst>
          </p:cNvPr>
          <p:cNvSpPr>
            <a:spLocks noGrp="1"/>
          </p:cNvSpPr>
          <p:nvPr>
            <p:ph type="sldNum" sz="quarter" idx="12"/>
          </p:nvPr>
        </p:nvSpPr>
        <p:spPr/>
        <p:txBody>
          <a:bodyPr/>
          <a:lstStyle/>
          <a:p>
            <a:fld id="{02D9A201-CAD4-4EE6-B2FF-370F2EE85813}" type="slidenum">
              <a:rPr lang="ko-KR" altLang="en-US" smtClean="0"/>
              <a:t>‹#›</a:t>
            </a:fld>
            <a:endParaRPr lang="ko-KR" altLang="en-US"/>
          </a:p>
        </p:txBody>
      </p:sp>
    </p:spTree>
    <p:extLst>
      <p:ext uri="{BB962C8B-B14F-4D97-AF65-F5344CB8AC3E}">
        <p14:creationId xmlns:p14="http://schemas.microsoft.com/office/powerpoint/2010/main" val="334415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5B50D114-F93A-13D1-27D0-72F4DA320E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FDF807FA-8354-BF71-60F7-D15D5ADA48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DBEC1EA-56BD-A8FD-909F-7F7DDEB575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7FC55-FAA9-457B-ABAD-C6FC626F3152}" type="datetimeFigureOut">
              <a:rPr lang="ko-KR" altLang="en-US" smtClean="0"/>
              <a:t>2023-10-11</a:t>
            </a:fld>
            <a:endParaRPr lang="ko-KR" altLang="en-US"/>
          </a:p>
        </p:txBody>
      </p:sp>
      <p:sp>
        <p:nvSpPr>
          <p:cNvPr id="5" name="바닥글 개체 틀 4">
            <a:extLst>
              <a:ext uri="{FF2B5EF4-FFF2-40B4-BE49-F238E27FC236}">
                <a16:creationId xmlns:a16="http://schemas.microsoft.com/office/drawing/2014/main" id="{D12BBF7A-A62F-2E87-A1E7-5524F0BC0C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FBC1B87C-4378-3DE3-D64E-C325F5E794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D9A201-CAD4-4EE6-B2FF-370F2EE85813}" type="slidenum">
              <a:rPr lang="ko-KR" altLang="en-US" smtClean="0"/>
              <a:t>‹#›</a:t>
            </a:fld>
            <a:endParaRPr lang="ko-KR" altLang="en-US"/>
          </a:p>
        </p:txBody>
      </p:sp>
    </p:spTree>
    <p:extLst>
      <p:ext uri="{BB962C8B-B14F-4D97-AF65-F5344CB8AC3E}">
        <p14:creationId xmlns:p14="http://schemas.microsoft.com/office/powerpoint/2010/main" val="3075268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standards-oui.ieee.org/"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regauth.standards.ieee.org/standards-ra-web/pub/view.html#registries"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a:t>Data Link Layer</a:t>
            </a:r>
            <a:br>
              <a:rPr lang="en-US" altLang="ko-KR" dirty="0"/>
            </a:br>
            <a:r>
              <a:rPr lang="en-US" altLang="ko-KR" dirty="0"/>
              <a:t>MAC Address</a:t>
            </a:r>
            <a:endParaRPr lang="ko-KR" altLang="en-US" dirty="0"/>
          </a:p>
        </p:txBody>
      </p:sp>
      <p:sp>
        <p:nvSpPr>
          <p:cNvPr id="3" name="부제목 2"/>
          <p:cNvSpPr>
            <a:spLocks noGrp="1"/>
          </p:cNvSpPr>
          <p:nvPr>
            <p:ph type="subTitle" idx="1"/>
          </p:nvPr>
        </p:nvSpPr>
        <p:spPr/>
        <p:txBody>
          <a:bodyPr/>
          <a:lstStyle/>
          <a:p>
            <a:r>
              <a:rPr lang="en-US" altLang="ko-KR" dirty="0"/>
              <a:t>Lecture 02</a:t>
            </a:r>
            <a:endParaRPr lang="ko-KR" altLang="en-US" dirty="0"/>
          </a:p>
        </p:txBody>
      </p:sp>
    </p:spTree>
    <p:extLst>
      <p:ext uri="{BB962C8B-B14F-4D97-AF65-F5344CB8AC3E}">
        <p14:creationId xmlns:p14="http://schemas.microsoft.com/office/powerpoint/2010/main" val="3364995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l"/>
            <a:r>
              <a:rPr lang="en-US" altLang="ko-KR" dirty="0"/>
              <a:t>MAC Address</a:t>
            </a:r>
            <a:br>
              <a:rPr lang="en-US" altLang="ko-KR" dirty="0"/>
            </a:br>
            <a:r>
              <a:rPr lang="en-NZ" altLang="ko-KR" dirty="0"/>
              <a:t>ISO/IEC 13239:2002 </a:t>
            </a:r>
            <a:r>
              <a:rPr lang="en-US" altLang="ko-KR" dirty="0"/>
              <a:t>HDLC address</a:t>
            </a:r>
            <a:endParaRPr lang="ko-KR" altLang="en-US" dirty="0"/>
          </a:p>
        </p:txBody>
      </p:sp>
      <p:sp>
        <p:nvSpPr>
          <p:cNvPr id="3" name="내용 개체 틀 2"/>
          <p:cNvSpPr>
            <a:spLocks noGrp="1"/>
          </p:cNvSpPr>
          <p:nvPr>
            <p:ph idx="1"/>
          </p:nvPr>
        </p:nvSpPr>
        <p:spPr/>
        <p:txBody>
          <a:bodyPr>
            <a:normAutofit/>
          </a:bodyPr>
          <a:lstStyle/>
          <a:p>
            <a:r>
              <a:rPr lang="en-US" altLang="ko-KR" b="1" dirty="0"/>
              <a:t>Order of bit transmission</a:t>
            </a:r>
          </a:p>
          <a:p>
            <a:pPr lvl="1"/>
            <a:r>
              <a:rPr lang="en-US" altLang="ko-KR" dirty="0">
                <a:solidFill>
                  <a:srgbClr val="7030A0"/>
                </a:solidFill>
              </a:rPr>
              <a:t>Addresses</a:t>
            </a:r>
            <a:r>
              <a:rPr lang="en-US" altLang="ko-KR" dirty="0"/>
              <a:t> </a:t>
            </a:r>
            <a:r>
              <a:rPr lang="en-US" altLang="ko-KR" dirty="0">
                <a:solidFill>
                  <a:srgbClr val="0070C0"/>
                </a:solidFill>
              </a:rPr>
              <a:t>shall be transmitted </a:t>
            </a:r>
            <a:r>
              <a:rPr lang="en-US" altLang="ko-KR" dirty="0">
                <a:solidFill>
                  <a:srgbClr val="7030A0"/>
                </a:solidFill>
              </a:rPr>
              <a:t>low-order bit (LSB) </a:t>
            </a:r>
            <a:r>
              <a:rPr lang="en-US" altLang="ko-KR" b="1" dirty="0">
                <a:solidFill>
                  <a:srgbClr val="7030A0"/>
                </a:solidFill>
              </a:rPr>
              <a:t>first</a:t>
            </a:r>
            <a:endParaRPr lang="en-US" altLang="ko-KR" dirty="0">
              <a:solidFill>
                <a:srgbClr val="7030A0"/>
              </a:solidFill>
            </a:endParaRPr>
          </a:p>
        </p:txBody>
      </p:sp>
      <p:sp>
        <p:nvSpPr>
          <p:cNvPr id="4" name="직사각형 3">
            <a:extLst>
              <a:ext uri="{FF2B5EF4-FFF2-40B4-BE49-F238E27FC236}">
                <a16:creationId xmlns:a16="http://schemas.microsoft.com/office/drawing/2014/main" id="{259AC0F3-BB89-4207-9276-6D204B1AB82E}"/>
              </a:ext>
            </a:extLst>
          </p:cNvPr>
          <p:cNvSpPr/>
          <p:nvPr/>
        </p:nvSpPr>
        <p:spPr>
          <a:xfrm>
            <a:off x="3071664" y="3861049"/>
            <a:ext cx="2232248" cy="431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20A5DA7D-FD2B-4409-BFED-2B53DD8737ED}"/>
              </a:ext>
            </a:extLst>
          </p:cNvPr>
          <p:cNvSpPr/>
          <p:nvPr/>
        </p:nvSpPr>
        <p:spPr>
          <a:xfrm>
            <a:off x="5308675" y="3861049"/>
            <a:ext cx="279648" cy="431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E</a:t>
            </a:r>
            <a:endParaRPr lang="ko-KR" altLang="en-US" dirty="0"/>
          </a:p>
        </p:txBody>
      </p:sp>
      <p:cxnSp>
        <p:nvCxnSpPr>
          <p:cNvPr id="6" name="직선 화살표 연결선 5">
            <a:extLst>
              <a:ext uri="{FF2B5EF4-FFF2-40B4-BE49-F238E27FC236}">
                <a16:creationId xmlns:a16="http://schemas.microsoft.com/office/drawing/2014/main" id="{8C8A4072-F0A7-415F-B8B2-A64444B046FF}"/>
              </a:ext>
            </a:extLst>
          </p:cNvPr>
          <p:cNvCxnSpPr/>
          <p:nvPr/>
        </p:nvCxnSpPr>
        <p:spPr>
          <a:xfrm flipH="1">
            <a:off x="3071665" y="4509120"/>
            <a:ext cx="25166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35D1A1E-56C8-48D8-87EC-A5F335080AA4}"/>
              </a:ext>
            </a:extLst>
          </p:cNvPr>
          <p:cNvSpPr txBox="1"/>
          <p:nvPr/>
        </p:nvSpPr>
        <p:spPr>
          <a:xfrm>
            <a:off x="5159897" y="3501008"/>
            <a:ext cx="585417" cy="369332"/>
          </a:xfrm>
          <a:prstGeom prst="rect">
            <a:avLst/>
          </a:prstGeom>
          <a:noFill/>
        </p:spPr>
        <p:txBody>
          <a:bodyPr wrap="none" rtlCol="0">
            <a:spAutoFit/>
          </a:bodyPr>
          <a:lstStyle/>
          <a:p>
            <a:r>
              <a:rPr lang="en-US" altLang="ko-KR" dirty="0"/>
              <a:t>bit1</a:t>
            </a:r>
            <a:endParaRPr lang="ko-KR" altLang="en-US" dirty="0"/>
          </a:p>
        </p:txBody>
      </p:sp>
      <p:sp>
        <p:nvSpPr>
          <p:cNvPr id="8" name="TextBox 7">
            <a:extLst>
              <a:ext uri="{FF2B5EF4-FFF2-40B4-BE49-F238E27FC236}">
                <a16:creationId xmlns:a16="http://schemas.microsoft.com/office/drawing/2014/main" id="{B78467F7-C53C-42AD-8711-D0392C9113EA}"/>
              </a:ext>
            </a:extLst>
          </p:cNvPr>
          <p:cNvSpPr txBox="1"/>
          <p:nvPr/>
        </p:nvSpPr>
        <p:spPr>
          <a:xfrm>
            <a:off x="2914675" y="3504897"/>
            <a:ext cx="585417" cy="369332"/>
          </a:xfrm>
          <a:prstGeom prst="rect">
            <a:avLst/>
          </a:prstGeom>
          <a:noFill/>
        </p:spPr>
        <p:txBody>
          <a:bodyPr wrap="none" rtlCol="0">
            <a:spAutoFit/>
          </a:bodyPr>
          <a:lstStyle/>
          <a:p>
            <a:r>
              <a:rPr lang="en-US" altLang="ko-KR" dirty="0"/>
              <a:t>bit8</a:t>
            </a:r>
            <a:endParaRPr lang="ko-KR" altLang="en-US" dirty="0"/>
          </a:p>
        </p:txBody>
      </p:sp>
      <p:sp>
        <p:nvSpPr>
          <p:cNvPr id="9" name="TextBox 8">
            <a:extLst>
              <a:ext uri="{FF2B5EF4-FFF2-40B4-BE49-F238E27FC236}">
                <a16:creationId xmlns:a16="http://schemas.microsoft.com/office/drawing/2014/main" id="{9A3B7163-8323-4B02-B4FF-B8CFA4222532}"/>
              </a:ext>
            </a:extLst>
          </p:cNvPr>
          <p:cNvSpPr txBox="1"/>
          <p:nvPr/>
        </p:nvSpPr>
        <p:spPr>
          <a:xfrm>
            <a:off x="2927470" y="4628992"/>
            <a:ext cx="2877967" cy="369332"/>
          </a:xfrm>
          <a:prstGeom prst="rect">
            <a:avLst/>
          </a:prstGeom>
          <a:noFill/>
        </p:spPr>
        <p:txBody>
          <a:bodyPr wrap="none" rtlCol="0">
            <a:spAutoFit/>
          </a:bodyPr>
          <a:lstStyle/>
          <a:p>
            <a:r>
              <a:rPr lang="en-US" altLang="ko-KR" dirty="0"/>
              <a:t>The order of transmission</a:t>
            </a:r>
            <a:endParaRPr lang="ko-KR" altLang="en-US" dirty="0"/>
          </a:p>
        </p:txBody>
      </p:sp>
      <p:sp>
        <p:nvSpPr>
          <p:cNvPr id="10" name="TextBox 9">
            <a:extLst>
              <a:ext uri="{FF2B5EF4-FFF2-40B4-BE49-F238E27FC236}">
                <a16:creationId xmlns:a16="http://schemas.microsoft.com/office/drawing/2014/main" id="{8B067E98-8399-7215-9C3F-D124E5616D97}"/>
              </a:ext>
            </a:extLst>
          </p:cNvPr>
          <p:cNvSpPr txBox="1"/>
          <p:nvPr/>
        </p:nvSpPr>
        <p:spPr>
          <a:xfrm>
            <a:off x="6649206" y="3724627"/>
            <a:ext cx="1934825" cy="923330"/>
          </a:xfrm>
          <a:prstGeom prst="rect">
            <a:avLst/>
          </a:prstGeom>
          <a:noFill/>
        </p:spPr>
        <p:txBody>
          <a:bodyPr wrap="none" rtlCol="0">
            <a:spAutoFit/>
          </a:bodyPr>
          <a:lstStyle/>
          <a:p>
            <a:r>
              <a:rPr lang="en-US" altLang="ko-KR" dirty="0"/>
              <a:t>E: Extension bit</a:t>
            </a:r>
          </a:p>
          <a:p>
            <a:r>
              <a:rPr lang="en-US" altLang="ko-KR" dirty="0"/>
              <a:t>(1) not extended</a:t>
            </a:r>
          </a:p>
          <a:p>
            <a:r>
              <a:rPr lang="en-US" altLang="ko-KR" dirty="0"/>
              <a:t>(0) extended</a:t>
            </a:r>
            <a:endParaRPr lang="ko-KR" altLang="en-US" dirty="0"/>
          </a:p>
        </p:txBody>
      </p:sp>
    </p:spTree>
    <p:extLst>
      <p:ext uri="{BB962C8B-B14F-4D97-AF65-F5344CB8AC3E}">
        <p14:creationId xmlns:p14="http://schemas.microsoft.com/office/powerpoint/2010/main" val="3141313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l"/>
            <a:r>
              <a:rPr lang="en-US" altLang="ko-KR"/>
              <a:t>MAC Address</a:t>
            </a:r>
            <a:br>
              <a:rPr lang="en-US" altLang="ko-KR"/>
            </a:br>
            <a:r>
              <a:rPr lang="en-NZ" altLang="ko-KR"/>
              <a:t>ISO/IEC 13239:2002 </a:t>
            </a:r>
            <a:r>
              <a:rPr lang="en-US" altLang="ko-KR"/>
              <a:t>HDLC address</a:t>
            </a:r>
            <a:endParaRPr lang="ko-KR" altLang="en-US" dirty="0"/>
          </a:p>
        </p:txBody>
      </p:sp>
      <p:sp>
        <p:nvSpPr>
          <p:cNvPr id="3" name="내용 개체 틀 2"/>
          <p:cNvSpPr>
            <a:spLocks noGrp="1"/>
          </p:cNvSpPr>
          <p:nvPr>
            <p:ph idx="1"/>
          </p:nvPr>
        </p:nvSpPr>
        <p:spPr/>
        <p:txBody>
          <a:bodyPr>
            <a:normAutofit/>
          </a:bodyPr>
          <a:lstStyle/>
          <a:p>
            <a:r>
              <a:rPr lang="en-US" altLang="ko-KR" dirty="0"/>
              <a:t>Address field(s)</a:t>
            </a:r>
          </a:p>
          <a:p>
            <a:pPr lvl="1"/>
            <a:r>
              <a:rPr lang="en-US" altLang="ko-KR" dirty="0"/>
              <a:t>Frames [</a:t>
            </a:r>
            <a:r>
              <a:rPr lang="en-US" altLang="ko-KR" dirty="0">
                <a:solidFill>
                  <a:srgbClr val="0070C0"/>
                </a:solidFill>
              </a:rPr>
              <a:t>using</a:t>
            </a:r>
            <a:r>
              <a:rPr lang="en-US" altLang="ko-KR" dirty="0"/>
              <a:t> </a:t>
            </a:r>
            <a:r>
              <a:rPr lang="en-US" altLang="ko-KR" b="1" dirty="0">
                <a:solidFill>
                  <a:srgbClr val="7030A0"/>
                </a:solidFill>
              </a:rPr>
              <a:t>the basic frame format</a:t>
            </a:r>
            <a:r>
              <a:rPr lang="en-US" altLang="ko-KR" dirty="0"/>
              <a:t>]</a:t>
            </a:r>
            <a:r>
              <a:rPr lang="en-US" altLang="ko-KR" b="1" dirty="0">
                <a:solidFill>
                  <a:srgbClr val="7030A0"/>
                </a:solidFill>
              </a:rPr>
              <a:t> </a:t>
            </a:r>
            <a:r>
              <a:rPr lang="en-US" altLang="ko-KR" dirty="0">
                <a:solidFill>
                  <a:srgbClr val="0070C0"/>
                </a:solidFill>
              </a:rPr>
              <a:t>shall have </a:t>
            </a:r>
            <a:r>
              <a:rPr lang="en-US" altLang="ko-KR" b="1" dirty="0">
                <a:solidFill>
                  <a:srgbClr val="7030A0"/>
                </a:solidFill>
              </a:rPr>
              <a:t>one address field </a:t>
            </a:r>
            <a:r>
              <a:rPr lang="en-US" altLang="ko-KR" dirty="0"/>
              <a:t>immediately following the opening flag</a:t>
            </a:r>
          </a:p>
          <a:p>
            <a:pPr lvl="1"/>
            <a:r>
              <a:rPr lang="en-US" altLang="ko-KR" dirty="0"/>
              <a:t>A single octet address field </a:t>
            </a:r>
            <a:r>
              <a:rPr lang="en-US" altLang="ko-KR" dirty="0">
                <a:solidFill>
                  <a:srgbClr val="0070C0"/>
                </a:solidFill>
              </a:rPr>
              <a:t>shall </a:t>
            </a:r>
            <a:r>
              <a:rPr lang="en-US" altLang="ko-KR" b="1" dirty="0">
                <a:solidFill>
                  <a:srgbClr val="0070C0"/>
                </a:solidFill>
              </a:rPr>
              <a:t>normally</a:t>
            </a:r>
            <a:r>
              <a:rPr lang="en-US" altLang="ko-KR" dirty="0">
                <a:solidFill>
                  <a:srgbClr val="0070C0"/>
                </a:solidFill>
              </a:rPr>
              <a:t> be used </a:t>
            </a:r>
            <a:r>
              <a:rPr lang="en-US" altLang="ko-KR" b="1" dirty="0">
                <a:solidFill>
                  <a:srgbClr val="0070C0"/>
                </a:solidFill>
              </a:rPr>
              <a:t>and</a:t>
            </a:r>
            <a:r>
              <a:rPr lang="en-US" altLang="ko-KR" dirty="0">
                <a:solidFill>
                  <a:srgbClr val="0070C0"/>
                </a:solidFill>
              </a:rPr>
              <a:t> </a:t>
            </a:r>
            <a:r>
              <a:rPr lang="en-US" altLang="ko-KR" dirty="0">
                <a:solidFill>
                  <a:srgbClr val="7030A0"/>
                </a:solidFill>
              </a:rPr>
              <a:t>all 256 combinations</a:t>
            </a:r>
            <a:r>
              <a:rPr lang="en-US" altLang="ko-KR" dirty="0"/>
              <a:t> </a:t>
            </a:r>
            <a:r>
              <a:rPr lang="en-US" altLang="ko-KR" dirty="0">
                <a:solidFill>
                  <a:srgbClr val="0070C0"/>
                </a:solidFill>
              </a:rPr>
              <a:t>shall be </a:t>
            </a:r>
            <a:r>
              <a:rPr lang="en-US" altLang="ko-KR" dirty="0"/>
              <a:t>available.</a:t>
            </a:r>
          </a:p>
          <a:p>
            <a:pPr lvl="1"/>
            <a:r>
              <a:rPr lang="en-US" altLang="ko-KR" dirty="0"/>
              <a:t>Frames </a:t>
            </a:r>
            <a:r>
              <a:rPr lang="en-US" altLang="ko-KR" dirty="0">
                <a:solidFill>
                  <a:srgbClr val="0070C0"/>
                </a:solidFill>
              </a:rPr>
              <a:t>using</a:t>
            </a:r>
            <a:r>
              <a:rPr lang="en-US" altLang="ko-KR" dirty="0"/>
              <a:t> </a:t>
            </a:r>
            <a:r>
              <a:rPr lang="en-US" altLang="ko-KR" dirty="0">
                <a:solidFill>
                  <a:srgbClr val="7030A0"/>
                </a:solidFill>
              </a:rPr>
              <a:t>the non-basic frame format</a:t>
            </a:r>
          </a:p>
          <a:p>
            <a:pPr lvl="2"/>
            <a:r>
              <a:rPr lang="en-US" altLang="ko-KR" dirty="0">
                <a:solidFill>
                  <a:srgbClr val="7030A0"/>
                </a:solidFill>
              </a:rPr>
              <a:t>more than one address field</a:t>
            </a:r>
          </a:p>
          <a:p>
            <a:pPr lvl="3"/>
            <a:r>
              <a:rPr lang="en-US" altLang="ko-KR" dirty="0"/>
              <a:t>they shall be present in the frame in </a:t>
            </a:r>
            <a:r>
              <a:rPr lang="en-US" altLang="ko-KR" dirty="0">
                <a:solidFill>
                  <a:srgbClr val="7030A0"/>
                </a:solidFill>
              </a:rPr>
              <a:t>a </a:t>
            </a:r>
            <a:r>
              <a:rPr lang="en-US" altLang="ko-KR" b="1" dirty="0">
                <a:solidFill>
                  <a:srgbClr val="7030A0"/>
                </a:solidFill>
              </a:rPr>
              <a:t>consecutive</a:t>
            </a:r>
            <a:r>
              <a:rPr lang="en-US" altLang="ko-KR" dirty="0">
                <a:solidFill>
                  <a:srgbClr val="7030A0"/>
                </a:solidFill>
              </a:rPr>
              <a:t> manner</a:t>
            </a:r>
          </a:p>
          <a:p>
            <a:pPr lvl="2"/>
            <a:r>
              <a:rPr lang="en-US" altLang="ko-KR" dirty="0"/>
              <a:t>an extended address field consisting of one or more octets</a:t>
            </a:r>
          </a:p>
        </p:txBody>
      </p:sp>
    </p:spTree>
    <p:extLst>
      <p:ext uri="{BB962C8B-B14F-4D97-AF65-F5344CB8AC3E}">
        <p14:creationId xmlns:p14="http://schemas.microsoft.com/office/powerpoint/2010/main" val="2168802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l"/>
            <a:r>
              <a:rPr lang="en-US" altLang="ko-KR" dirty="0"/>
              <a:t>MAC Address</a:t>
            </a:r>
            <a:br>
              <a:rPr lang="en-US" altLang="ko-KR" dirty="0"/>
            </a:br>
            <a:r>
              <a:rPr lang="en-NZ" altLang="ko-KR" dirty="0"/>
              <a:t>ISO/IEC 13239:2002 </a:t>
            </a:r>
            <a:r>
              <a:rPr lang="en-US" altLang="ko-KR" dirty="0"/>
              <a:t>HDLC address</a:t>
            </a:r>
            <a:endParaRPr lang="ko-KR" altLang="en-US" dirty="0"/>
          </a:p>
        </p:txBody>
      </p:sp>
      <p:sp>
        <p:nvSpPr>
          <p:cNvPr id="3" name="내용 개체 틀 2"/>
          <p:cNvSpPr>
            <a:spLocks noGrp="1"/>
          </p:cNvSpPr>
          <p:nvPr>
            <p:ph idx="1"/>
          </p:nvPr>
        </p:nvSpPr>
        <p:spPr/>
        <p:txBody>
          <a:bodyPr>
            <a:normAutofit/>
          </a:bodyPr>
          <a:lstStyle/>
          <a:p>
            <a:r>
              <a:rPr lang="en-US" altLang="ko-KR" dirty="0">
                <a:solidFill>
                  <a:schemeClr val="bg1">
                    <a:lumMod val="65000"/>
                  </a:schemeClr>
                </a:solidFill>
              </a:rPr>
              <a:t>Address field(s)</a:t>
            </a:r>
          </a:p>
          <a:p>
            <a:pPr lvl="1"/>
            <a:r>
              <a:rPr lang="en-US" altLang="ko-KR" dirty="0"/>
              <a:t>In command frames, the address(</a:t>
            </a:r>
            <a:r>
              <a:rPr lang="en-US" altLang="ko-KR" dirty="0" err="1"/>
              <a:t>es</a:t>
            </a:r>
            <a:r>
              <a:rPr lang="en-US" altLang="ko-KR" dirty="0"/>
              <a:t>) shall identify the data station(s) </a:t>
            </a:r>
            <a:r>
              <a:rPr lang="en-US" altLang="ko-KR" dirty="0">
                <a:solidFill>
                  <a:srgbClr val="0070C0"/>
                </a:solidFill>
              </a:rPr>
              <a:t>for which </a:t>
            </a:r>
            <a:r>
              <a:rPr lang="en-US" altLang="ko-KR" dirty="0">
                <a:solidFill>
                  <a:srgbClr val="7030A0"/>
                </a:solidFill>
              </a:rPr>
              <a:t>the command </a:t>
            </a:r>
            <a:r>
              <a:rPr lang="en-US" altLang="ko-KR" dirty="0">
                <a:solidFill>
                  <a:srgbClr val="0070C0"/>
                </a:solidFill>
              </a:rPr>
              <a:t>is </a:t>
            </a:r>
            <a:r>
              <a:rPr lang="en-US" altLang="ko-KR" b="1" dirty="0">
                <a:solidFill>
                  <a:srgbClr val="0070C0"/>
                </a:solidFill>
              </a:rPr>
              <a:t>intended</a:t>
            </a:r>
          </a:p>
          <a:p>
            <a:pPr lvl="1"/>
            <a:r>
              <a:rPr lang="en-US" altLang="ko-KR" dirty="0"/>
              <a:t>In response frames, the address shall identify the data station </a:t>
            </a:r>
            <a:r>
              <a:rPr lang="en-US" altLang="ko-KR" dirty="0">
                <a:solidFill>
                  <a:srgbClr val="0070C0"/>
                </a:solidFill>
              </a:rPr>
              <a:t>from which</a:t>
            </a:r>
            <a:r>
              <a:rPr lang="en-US" altLang="ko-KR" dirty="0"/>
              <a:t> </a:t>
            </a:r>
            <a:r>
              <a:rPr lang="en-US" altLang="ko-KR" b="1" dirty="0">
                <a:solidFill>
                  <a:srgbClr val="7030A0"/>
                </a:solidFill>
              </a:rPr>
              <a:t>the response </a:t>
            </a:r>
            <a:r>
              <a:rPr lang="en-US" altLang="ko-KR" b="1" dirty="0">
                <a:solidFill>
                  <a:srgbClr val="0070C0"/>
                </a:solidFill>
              </a:rPr>
              <a:t>originated</a:t>
            </a:r>
          </a:p>
        </p:txBody>
      </p:sp>
    </p:spTree>
    <p:extLst>
      <p:ext uri="{BB962C8B-B14F-4D97-AF65-F5344CB8AC3E}">
        <p14:creationId xmlns:p14="http://schemas.microsoft.com/office/powerpoint/2010/main" val="4257983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DA21DF0-18C8-B934-1338-BDA8CCA0D58B}"/>
              </a:ext>
            </a:extLst>
          </p:cNvPr>
          <p:cNvSpPr>
            <a:spLocks noGrp="1"/>
          </p:cNvSpPr>
          <p:nvPr>
            <p:ph type="title"/>
          </p:nvPr>
        </p:nvSpPr>
        <p:spPr/>
        <p:txBody>
          <a:bodyPr/>
          <a:lstStyle/>
          <a:p>
            <a:r>
              <a:rPr lang="en-US" altLang="ko-KR" dirty="0"/>
              <a:t>MAC Address</a:t>
            </a:r>
            <a:br>
              <a:rPr lang="en-US" altLang="ko-KR" dirty="0"/>
            </a:br>
            <a:r>
              <a:rPr lang="en-NZ" altLang="ko-KR" dirty="0"/>
              <a:t>ISO/IEC 13239:2002 </a:t>
            </a:r>
            <a:r>
              <a:rPr lang="en-US" altLang="ko-KR" dirty="0"/>
              <a:t>HDLC address</a:t>
            </a:r>
            <a:endParaRPr lang="ko-KR" altLang="en-US" dirty="0"/>
          </a:p>
        </p:txBody>
      </p:sp>
      <p:sp>
        <p:nvSpPr>
          <p:cNvPr id="3" name="내용 개체 틀 2">
            <a:extLst>
              <a:ext uri="{FF2B5EF4-FFF2-40B4-BE49-F238E27FC236}">
                <a16:creationId xmlns:a16="http://schemas.microsoft.com/office/drawing/2014/main" id="{B363368C-41A4-DB1C-879B-4641BF1258BE}"/>
              </a:ext>
            </a:extLst>
          </p:cNvPr>
          <p:cNvSpPr>
            <a:spLocks noGrp="1"/>
          </p:cNvSpPr>
          <p:nvPr>
            <p:ph idx="1"/>
          </p:nvPr>
        </p:nvSpPr>
        <p:spPr/>
        <p:txBody>
          <a:bodyPr/>
          <a:lstStyle/>
          <a:p>
            <a:r>
              <a:rPr lang="en-US" altLang="ko-KR" dirty="0"/>
              <a:t>Extended address field</a:t>
            </a:r>
          </a:p>
          <a:p>
            <a:pPr lvl="1"/>
            <a:r>
              <a:rPr lang="en-US" altLang="ko-KR" b="1" dirty="0">
                <a:solidFill>
                  <a:srgbClr val="7030A0"/>
                </a:solidFill>
              </a:rPr>
              <a:t>By prior agreement</a:t>
            </a:r>
            <a:r>
              <a:rPr lang="en-US" altLang="ko-KR" dirty="0"/>
              <a:t>, </a:t>
            </a:r>
            <a:r>
              <a:rPr lang="en-US" altLang="ko-KR" dirty="0">
                <a:solidFill>
                  <a:srgbClr val="0070C0"/>
                </a:solidFill>
              </a:rPr>
              <a:t>the address field range can be </a:t>
            </a:r>
            <a:r>
              <a:rPr lang="en-US" altLang="ko-KR" b="1" dirty="0">
                <a:solidFill>
                  <a:srgbClr val="0070C0"/>
                </a:solidFill>
              </a:rPr>
              <a:t>extended</a:t>
            </a:r>
            <a:r>
              <a:rPr lang="en-US" altLang="ko-KR" dirty="0">
                <a:solidFill>
                  <a:srgbClr val="0070C0"/>
                </a:solidFill>
              </a:rPr>
              <a:t> by reserving</a:t>
            </a:r>
            <a:r>
              <a:rPr lang="en-US" altLang="ko-KR" dirty="0"/>
              <a:t> </a:t>
            </a:r>
            <a:r>
              <a:rPr lang="en-US" altLang="ko-KR" b="1" dirty="0">
                <a:solidFill>
                  <a:srgbClr val="7030A0"/>
                </a:solidFill>
              </a:rPr>
              <a:t>the first transmitted bit (low-order)</a:t>
            </a:r>
            <a:r>
              <a:rPr lang="en-US" altLang="ko-KR" dirty="0">
                <a:solidFill>
                  <a:srgbClr val="7030A0"/>
                </a:solidFill>
              </a:rPr>
              <a:t> of each address octet</a:t>
            </a:r>
            <a:r>
              <a:rPr lang="en-US" altLang="ko-KR" dirty="0"/>
              <a:t> </a:t>
            </a:r>
            <a:r>
              <a:rPr lang="en-US" altLang="ko-KR" dirty="0">
                <a:solidFill>
                  <a:srgbClr val="0070C0"/>
                </a:solidFill>
              </a:rPr>
              <a:t>which would then be set to</a:t>
            </a:r>
            <a:r>
              <a:rPr lang="en-US" altLang="ko-KR" dirty="0"/>
              <a:t> </a:t>
            </a:r>
            <a:r>
              <a:rPr lang="en-US" altLang="ko-KR" b="1" dirty="0"/>
              <a:t>binary zero</a:t>
            </a:r>
            <a:r>
              <a:rPr lang="en-US" altLang="ko-KR" dirty="0"/>
              <a:t> </a:t>
            </a:r>
            <a:r>
              <a:rPr lang="en-US" altLang="ko-KR" dirty="0">
                <a:solidFill>
                  <a:srgbClr val="0070C0"/>
                </a:solidFill>
              </a:rPr>
              <a:t>to indicate </a:t>
            </a:r>
            <a:r>
              <a:rPr lang="en-US" altLang="ko-KR" dirty="0"/>
              <a:t>that </a:t>
            </a:r>
            <a:r>
              <a:rPr lang="en-US" altLang="ko-KR" dirty="0">
                <a:solidFill>
                  <a:srgbClr val="7030A0"/>
                </a:solidFill>
              </a:rPr>
              <a:t>the following octet</a:t>
            </a:r>
            <a:r>
              <a:rPr lang="en-US" altLang="ko-KR" dirty="0"/>
              <a:t> </a:t>
            </a:r>
            <a:r>
              <a:rPr lang="en-US" altLang="ko-KR" dirty="0">
                <a:solidFill>
                  <a:srgbClr val="0070C0"/>
                </a:solidFill>
              </a:rPr>
              <a:t>is</a:t>
            </a:r>
            <a:r>
              <a:rPr lang="en-US" altLang="ko-KR" dirty="0"/>
              <a:t> </a:t>
            </a:r>
            <a:r>
              <a:rPr lang="en-US" altLang="ko-KR" dirty="0">
                <a:solidFill>
                  <a:srgbClr val="7030A0"/>
                </a:solidFill>
              </a:rPr>
              <a:t>an extension of the address field</a:t>
            </a:r>
          </a:p>
          <a:p>
            <a:endParaRPr lang="en-US" altLang="ko-KR" dirty="0"/>
          </a:p>
          <a:p>
            <a:pPr lvl="1"/>
            <a:endParaRPr lang="ko-KR" altLang="en-US" dirty="0"/>
          </a:p>
        </p:txBody>
      </p:sp>
      <p:sp>
        <p:nvSpPr>
          <p:cNvPr id="4" name="직사각형 3">
            <a:extLst>
              <a:ext uri="{FF2B5EF4-FFF2-40B4-BE49-F238E27FC236}">
                <a16:creationId xmlns:a16="http://schemas.microsoft.com/office/drawing/2014/main" id="{69E6170B-C766-FAE4-C74E-8748E1CA45BB}"/>
              </a:ext>
            </a:extLst>
          </p:cNvPr>
          <p:cNvSpPr/>
          <p:nvPr/>
        </p:nvSpPr>
        <p:spPr>
          <a:xfrm>
            <a:off x="2783450" y="4282535"/>
            <a:ext cx="2232248" cy="431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EF6A072E-B003-0AA0-50F6-40E1962596F4}"/>
              </a:ext>
            </a:extLst>
          </p:cNvPr>
          <p:cNvSpPr/>
          <p:nvPr/>
        </p:nvSpPr>
        <p:spPr>
          <a:xfrm>
            <a:off x="5020461" y="4282535"/>
            <a:ext cx="279648" cy="431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0</a:t>
            </a:r>
            <a:endParaRPr lang="ko-KR" altLang="en-US" dirty="0"/>
          </a:p>
        </p:txBody>
      </p:sp>
      <p:cxnSp>
        <p:nvCxnSpPr>
          <p:cNvPr id="6" name="직선 화살표 연결선 5" title="1">
            <a:extLst>
              <a:ext uri="{FF2B5EF4-FFF2-40B4-BE49-F238E27FC236}">
                <a16:creationId xmlns:a16="http://schemas.microsoft.com/office/drawing/2014/main" id="{CEC97B4F-63A1-78CE-CA35-3D11131A6B80}"/>
              </a:ext>
            </a:extLst>
          </p:cNvPr>
          <p:cNvCxnSpPr/>
          <p:nvPr/>
        </p:nvCxnSpPr>
        <p:spPr>
          <a:xfrm flipH="1">
            <a:off x="2783451" y="4930606"/>
            <a:ext cx="25166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A33EA58-FBA1-8A74-019F-6CFF54AB16C7}"/>
              </a:ext>
            </a:extLst>
          </p:cNvPr>
          <p:cNvSpPr txBox="1"/>
          <p:nvPr/>
        </p:nvSpPr>
        <p:spPr>
          <a:xfrm>
            <a:off x="4837122" y="3918093"/>
            <a:ext cx="585417" cy="369332"/>
          </a:xfrm>
          <a:prstGeom prst="rect">
            <a:avLst/>
          </a:prstGeom>
          <a:noFill/>
        </p:spPr>
        <p:txBody>
          <a:bodyPr wrap="none" rtlCol="0">
            <a:spAutoFit/>
          </a:bodyPr>
          <a:lstStyle/>
          <a:p>
            <a:r>
              <a:rPr lang="en-US" altLang="ko-KR" dirty="0"/>
              <a:t>bit1</a:t>
            </a:r>
            <a:endParaRPr lang="ko-KR" altLang="en-US" dirty="0"/>
          </a:p>
        </p:txBody>
      </p:sp>
      <p:sp>
        <p:nvSpPr>
          <p:cNvPr id="8" name="TextBox 7">
            <a:extLst>
              <a:ext uri="{FF2B5EF4-FFF2-40B4-BE49-F238E27FC236}">
                <a16:creationId xmlns:a16="http://schemas.microsoft.com/office/drawing/2014/main" id="{A84C3DB1-9ED8-AE38-8DE8-0CEF02364C13}"/>
              </a:ext>
            </a:extLst>
          </p:cNvPr>
          <p:cNvSpPr txBox="1"/>
          <p:nvPr/>
        </p:nvSpPr>
        <p:spPr>
          <a:xfrm>
            <a:off x="2626461" y="3926383"/>
            <a:ext cx="585417" cy="369332"/>
          </a:xfrm>
          <a:prstGeom prst="rect">
            <a:avLst/>
          </a:prstGeom>
          <a:noFill/>
        </p:spPr>
        <p:txBody>
          <a:bodyPr wrap="none" rtlCol="0">
            <a:spAutoFit/>
          </a:bodyPr>
          <a:lstStyle/>
          <a:p>
            <a:r>
              <a:rPr lang="en-US" altLang="ko-KR" dirty="0"/>
              <a:t>bit8</a:t>
            </a:r>
            <a:endParaRPr lang="ko-KR" altLang="en-US" dirty="0"/>
          </a:p>
        </p:txBody>
      </p:sp>
      <p:sp>
        <p:nvSpPr>
          <p:cNvPr id="9" name="직사각형 8">
            <a:extLst>
              <a:ext uri="{FF2B5EF4-FFF2-40B4-BE49-F238E27FC236}">
                <a16:creationId xmlns:a16="http://schemas.microsoft.com/office/drawing/2014/main" id="{0BEB60BA-97DD-7AB2-C1CB-B8741C0DA2AD}"/>
              </a:ext>
            </a:extLst>
          </p:cNvPr>
          <p:cNvSpPr/>
          <p:nvPr/>
        </p:nvSpPr>
        <p:spPr>
          <a:xfrm>
            <a:off x="5333433" y="4281649"/>
            <a:ext cx="2232248" cy="431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A0573050-D867-6BCA-AA30-CC3CF4C72DE4}"/>
              </a:ext>
            </a:extLst>
          </p:cNvPr>
          <p:cNvSpPr/>
          <p:nvPr/>
        </p:nvSpPr>
        <p:spPr>
          <a:xfrm>
            <a:off x="7570444" y="4281649"/>
            <a:ext cx="279648" cy="431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
        <p:nvSpPr>
          <p:cNvPr id="11" name="TextBox 10">
            <a:extLst>
              <a:ext uri="{FF2B5EF4-FFF2-40B4-BE49-F238E27FC236}">
                <a16:creationId xmlns:a16="http://schemas.microsoft.com/office/drawing/2014/main" id="{B6D20A46-C35E-F3A0-0A7B-CD58D1F5289B}"/>
              </a:ext>
            </a:extLst>
          </p:cNvPr>
          <p:cNvSpPr txBox="1"/>
          <p:nvPr/>
        </p:nvSpPr>
        <p:spPr>
          <a:xfrm>
            <a:off x="7421666" y="3921608"/>
            <a:ext cx="585417" cy="369332"/>
          </a:xfrm>
          <a:prstGeom prst="rect">
            <a:avLst/>
          </a:prstGeom>
          <a:noFill/>
        </p:spPr>
        <p:txBody>
          <a:bodyPr wrap="none" rtlCol="0">
            <a:spAutoFit/>
          </a:bodyPr>
          <a:lstStyle/>
          <a:p>
            <a:r>
              <a:rPr lang="en-US" altLang="ko-KR" dirty="0"/>
              <a:t>bit1</a:t>
            </a:r>
            <a:endParaRPr lang="ko-KR" altLang="en-US" dirty="0"/>
          </a:p>
        </p:txBody>
      </p:sp>
      <p:sp>
        <p:nvSpPr>
          <p:cNvPr id="12" name="TextBox 11">
            <a:extLst>
              <a:ext uri="{FF2B5EF4-FFF2-40B4-BE49-F238E27FC236}">
                <a16:creationId xmlns:a16="http://schemas.microsoft.com/office/drawing/2014/main" id="{4421C3DD-6053-6391-1F57-0004EB025258}"/>
              </a:ext>
            </a:extLst>
          </p:cNvPr>
          <p:cNvSpPr txBox="1"/>
          <p:nvPr/>
        </p:nvSpPr>
        <p:spPr>
          <a:xfrm>
            <a:off x="5243961" y="3926331"/>
            <a:ext cx="585417" cy="369332"/>
          </a:xfrm>
          <a:prstGeom prst="rect">
            <a:avLst/>
          </a:prstGeom>
          <a:noFill/>
        </p:spPr>
        <p:txBody>
          <a:bodyPr wrap="none" rtlCol="0">
            <a:spAutoFit/>
          </a:bodyPr>
          <a:lstStyle/>
          <a:p>
            <a:r>
              <a:rPr lang="en-US" altLang="ko-KR" dirty="0"/>
              <a:t>bit8</a:t>
            </a:r>
            <a:endParaRPr lang="ko-KR" altLang="en-US" dirty="0"/>
          </a:p>
        </p:txBody>
      </p:sp>
      <p:cxnSp>
        <p:nvCxnSpPr>
          <p:cNvPr id="13" name="직선 화살표 연결선 12">
            <a:extLst>
              <a:ext uri="{FF2B5EF4-FFF2-40B4-BE49-F238E27FC236}">
                <a16:creationId xmlns:a16="http://schemas.microsoft.com/office/drawing/2014/main" id="{DF38CAB7-546A-30D1-9F39-581C698EF2F8}"/>
              </a:ext>
            </a:extLst>
          </p:cNvPr>
          <p:cNvCxnSpPr/>
          <p:nvPr/>
        </p:nvCxnSpPr>
        <p:spPr>
          <a:xfrm flipH="1">
            <a:off x="5333434" y="4930606"/>
            <a:ext cx="25166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551B63C-ECC2-A019-2998-C6CD3D888E0A}"/>
              </a:ext>
            </a:extLst>
          </p:cNvPr>
          <p:cNvSpPr txBox="1"/>
          <p:nvPr/>
        </p:nvSpPr>
        <p:spPr>
          <a:xfrm>
            <a:off x="3753307" y="4876539"/>
            <a:ext cx="1005403" cy="369332"/>
          </a:xfrm>
          <a:prstGeom prst="rect">
            <a:avLst/>
          </a:prstGeom>
          <a:noFill/>
        </p:spPr>
        <p:txBody>
          <a:bodyPr wrap="none" rtlCol="0">
            <a:spAutoFit/>
          </a:bodyPr>
          <a:lstStyle/>
          <a:p>
            <a:r>
              <a:rPr lang="en-US" altLang="ko-KR" dirty="0"/>
              <a:t>1 (MSB)</a:t>
            </a:r>
            <a:endParaRPr lang="ko-KR" altLang="en-US" dirty="0"/>
          </a:p>
        </p:txBody>
      </p:sp>
      <p:sp>
        <p:nvSpPr>
          <p:cNvPr id="15" name="TextBox 14">
            <a:extLst>
              <a:ext uri="{FF2B5EF4-FFF2-40B4-BE49-F238E27FC236}">
                <a16:creationId xmlns:a16="http://schemas.microsoft.com/office/drawing/2014/main" id="{17716513-CC0E-F5E7-1F5F-A491FB5E89DF}"/>
              </a:ext>
            </a:extLst>
          </p:cNvPr>
          <p:cNvSpPr txBox="1"/>
          <p:nvPr/>
        </p:nvSpPr>
        <p:spPr>
          <a:xfrm>
            <a:off x="6269966" y="4891034"/>
            <a:ext cx="904415" cy="369332"/>
          </a:xfrm>
          <a:prstGeom prst="rect">
            <a:avLst/>
          </a:prstGeom>
          <a:noFill/>
        </p:spPr>
        <p:txBody>
          <a:bodyPr wrap="none" rtlCol="0">
            <a:spAutoFit/>
          </a:bodyPr>
          <a:lstStyle/>
          <a:p>
            <a:r>
              <a:rPr lang="en-US" altLang="ko-KR" dirty="0"/>
              <a:t>2 (LSB)</a:t>
            </a:r>
            <a:endParaRPr lang="ko-KR" altLang="en-US" dirty="0"/>
          </a:p>
        </p:txBody>
      </p:sp>
    </p:spTree>
    <p:extLst>
      <p:ext uri="{BB962C8B-B14F-4D97-AF65-F5344CB8AC3E}">
        <p14:creationId xmlns:p14="http://schemas.microsoft.com/office/powerpoint/2010/main" val="2149605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17FF352-5C81-4355-98F7-924E3669362F}"/>
              </a:ext>
            </a:extLst>
          </p:cNvPr>
          <p:cNvSpPr>
            <a:spLocks noGrp="1"/>
          </p:cNvSpPr>
          <p:nvPr>
            <p:ph type="title"/>
          </p:nvPr>
        </p:nvSpPr>
        <p:spPr/>
        <p:txBody>
          <a:bodyPr>
            <a:normAutofit/>
          </a:bodyPr>
          <a:lstStyle/>
          <a:p>
            <a:pPr algn="l"/>
            <a:r>
              <a:rPr lang="en-US" altLang="ko-KR"/>
              <a:t>MAC Address</a:t>
            </a:r>
            <a:br>
              <a:rPr lang="en-US" altLang="ko-KR"/>
            </a:br>
            <a:r>
              <a:rPr lang="en-NZ" altLang="ko-KR"/>
              <a:t>ISO/IEC 13239:2002 </a:t>
            </a:r>
            <a:r>
              <a:rPr lang="en-US" altLang="ko-KR"/>
              <a:t>HDLC address</a:t>
            </a:r>
            <a:endParaRPr lang="ko-KR" altLang="en-US" dirty="0"/>
          </a:p>
        </p:txBody>
      </p:sp>
      <p:sp>
        <p:nvSpPr>
          <p:cNvPr id="3" name="내용 개체 틀 2">
            <a:extLst>
              <a:ext uri="{FF2B5EF4-FFF2-40B4-BE49-F238E27FC236}">
                <a16:creationId xmlns:a16="http://schemas.microsoft.com/office/drawing/2014/main" id="{8603B23D-7507-4B20-AD13-044CD4F954CE}"/>
              </a:ext>
            </a:extLst>
          </p:cNvPr>
          <p:cNvSpPr>
            <a:spLocks noGrp="1"/>
          </p:cNvSpPr>
          <p:nvPr>
            <p:ph idx="1"/>
          </p:nvPr>
        </p:nvSpPr>
        <p:spPr/>
        <p:txBody>
          <a:bodyPr>
            <a:normAutofit/>
          </a:bodyPr>
          <a:lstStyle/>
          <a:p>
            <a:r>
              <a:rPr lang="en-US" altLang="ko-KR" dirty="0"/>
              <a:t>Addressing conventions</a:t>
            </a:r>
          </a:p>
          <a:p>
            <a:pPr lvl="1"/>
            <a:r>
              <a:rPr lang="en-US" altLang="ko-KR" dirty="0"/>
              <a:t>All-station address: all 1s (0xFF) (a broadcast address)</a:t>
            </a:r>
          </a:p>
          <a:p>
            <a:pPr lvl="2"/>
            <a:r>
              <a:rPr lang="en-US" altLang="ko-KR" dirty="0"/>
              <a:t>The all-station address </a:t>
            </a:r>
            <a:r>
              <a:rPr lang="en-US" altLang="ko-KR" dirty="0">
                <a:solidFill>
                  <a:srgbClr val="0070C0"/>
                </a:solidFill>
              </a:rPr>
              <a:t>shall </a:t>
            </a:r>
            <a:r>
              <a:rPr lang="en-US" altLang="ko-KR" b="1" dirty="0">
                <a:solidFill>
                  <a:srgbClr val="0070C0"/>
                </a:solidFill>
              </a:rPr>
              <a:t>only</a:t>
            </a:r>
            <a:r>
              <a:rPr lang="en-US" altLang="ko-KR" dirty="0">
                <a:solidFill>
                  <a:srgbClr val="0070C0"/>
                </a:solidFill>
              </a:rPr>
              <a:t> be used with </a:t>
            </a:r>
            <a:r>
              <a:rPr lang="en-US" altLang="ko-KR" dirty="0">
                <a:solidFill>
                  <a:srgbClr val="7030A0"/>
                </a:solidFill>
              </a:rPr>
              <a:t>command frames</a:t>
            </a:r>
          </a:p>
          <a:p>
            <a:pPr lvl="2"/>
            <a:r>
              <a:rPr lang="en-US" altLang="ko-KR" dirty="0"/>
              <a:t>It </a:t>
            </a:r>
            <a:r>
              <a:rPr lang="en-US" altLang="ko-KR" dirty="0">
                <a:solidFill>
                  <a:srgbClr val="0070C0"/>
                </a:solidFill>
              </a:rPr>
              <a:t>shall instruct </a:t>
            </a:r>
            <a:r>
              <a:rPr lang="en-US" altLang="ko-KR" dirty="0">
                <a:solidFill>
                  <a:srgbClr val="7030A0"/>
                </a:solidFill>
              </a:rPr>
              <a:t>all receiving data stations </a:t>
            </a:r>
            <a:r>
              <a:rPr lang="en-US" altLang="ko-KR" dirty="0">
                <a:solidFill>
                  <a:srgbClr val="0070C0"/>
                </a:solidFill>
              </a:rPr>
              <a:t>to accept and action </a:t>
            </a:r>
            <a:r>
              <a:rPr lang="en-US" altLang="ko-KR" dirty="0">
                <a:solidFill>
                  <a:srgbClr val="7030A0"/>
                </a:solidFill>
              </a:rPr>
              <a:t>the associated command frame</a:t>
            </a:r>
          </a:p>
          <a:p>
            <a:pPr lvl="2"/>
            <a:r>
              <a:rPr lang="en-US" altLang="ko-KR" dirty="0">
                <a:solidFill>
                  <a:srgbClr val="7030A0"/>
                </a:solidFill>
              </a:rPr>
              <a:t>Any response [</a:t>
            </a:r>
            <a:r>
              <a:rPr lang="en-US" altLang="ko-KR" dirty="0"/>
              <a:t>to a command with the all-station address] </a:t>
            </a:r>
            <a:r>
              <a:rPr lang="en-US" altLang="ko-KR" dirty="0">
                <a:solidFill>
                  <a:srgbClr val="0070C0"/>
                </a:solidFill>
              </a:rPr>
              <a:t>shall contain </a:t>
            </a:r>
            <a:r>
              <a:rPr lang="en-US" altLang="ko-KR" dirty="0">
                <a:solidFill>
                  <a:srgbClr val="7030A0"/>
                </a:solidFill>
              </a:rPr>
              <a:t>the assigned individual address of the data station </a:t>
            </a:r>
            <a:r>
              <a:rPr lang="en-US" altLang="ko-KR" b="1" dirty="0">
                <a:solidFill>
                  <a:srgbClr val="0070C0"/>
                </a:solidFill>
              </a:rPr>
              <a:t>transmitting</a:t>
            </a:r>
            <a:r>
              <a:rPr lang="en-US" altLang="ko-KR" dirty="0"/>
              <a:t> </a:t>
            </a:r>
            <a:r>
              <a:rPr lang="en-US" altLang="ko-KR" dirty="0">
                <a:solidFill>
                  <a:srgbClr val="7030A0"/>
                </a:solidFill>
              </a:rPr>
              <a:t>the response</a:t>
            </a:r>
          </a:p>
          <a:p>
            <a:pPr lvl="3"/>
            <a:r>
              <a:rPr lang="en-US" altLang="ko-KR" dirty="0"/>
              <a:t>Any responses from these data stations shall not interfere with one another</a:t>
            </a:r>
          </a:p>
          <a:p>
            <a:pPr lvl="2"/>
            <a:r>
              <a:rPr lang="en-US" altLang="ko-KR" dirty="0"/>
              <a:t>The all-station address may be used for all-station polling</a:t>
            </a:r>
            <a:endParaRPr lang="ko-KR" altLang="en-US" dirty="0"/>
          </a:p>
        </p:txBody>
      </p:sp>
    </p:spTree>
    <p:extLst>
      <p:ext uri="{BB962C8B-B14F-4D97-AF65-F5344CB8AC3E}">
        <p14:creationId xmlns:p14="http://schemas.microsoft.com/office/powerpoint/2010/main" val="485026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17FF352-5C81-4355-98F7-924E3669362F}"/>
              </a:ext>
            </a:extLst>
          </p:cNvPr>
          <p:cNvSpPr>
            <a:spLocks noGrp="1"/>
          </p:cNvSpPr>
          <p:nvPr>
            <p:ph type="title"/>
          </p:nvPr>
        </p:nvSpPr>
        <p:spPr/>
        <p:txBody>
          <a:bodyPr>
            <a:normAutofit/>
          </a:bodyPr>
          <a:lstStyle/>
          <a:p>
            <a:pPr algn="l"/>
            <a:r>
              <a:rPr lang="en-US" altLang="ko-KR"/>
              <a:t>MAC Address</a:t>
            </a:r>
            <a:br>
              <a:rPr lang="en-US" altLang="ko-KR"/>
            </a:br>
            <a:r>
              <a:rPr lang="en-NZ" altLang="ko-KR"/>
              <a:t>ISO/IEC 13239:2002 </a:t>
            </a:r>
            <a:r>
              <a:rPr lang="en-US" altLang="ko-KR"/>
              <a:t>HDLC address</a:t>
            </a:r>
            <a:endParaRPr lang="ko-KR" altLang="en-US" dirty="0"/>
          </a:p>
        </p:txBody>
      </p:sp>
      <p:sp>
        <p:nvSpPr>
          <p:cNvPr id="3" name="내용 개체 틀 2">
            <a:extLst>
              <a:ext uri="{FF2B5EF4-FFF2-40B4-BE49-F238E27FC236}">
                <a16:creationId xmlns:a16="http://schemas.microsoft.com/office/drawing/2014/main" id="{8603B23D-7507-4B20-AD13-044CD4F954CE}"/>
              </a:ext>
            </a:extLst>
          </p:cNvPr>
          <p:cNvSpPr>
            <a:spLocks noGrp="1"/>
          </p:cNvSpPr>
          <p:nvPr>
            <p:ph idx="1"/>
          </p:nvPr>
        </p:nvSpPr>
        <p:spPr/>
        <p:txBody>
          <a:bodyPr>
            <a:normAutofit/>
          </a:bodyPr>
          <a:lstStyle/>
          <a:p>
            <a:r>
              <a:rPr lang="en-US" altLang="ko-KR" dirty="0">
                <a:solidFill>
                  <a:schemeClr val="bg1">
                    <a:lumMod val="65000"/>
                  </a:schemeClr>
                </a:solidFill>
              </a:rPr>
              <a:t>Addressing conventions</a:t>
            </a:r>
          </a:p>
          <a:p>
            <a:pPr lvl="1"/>
            <a:r>
              <a:rPr lang="en-US" altLang="ko-KR" dirty="0"/>
              <a:t>No-station address: all 0s (0x00)</a:t>
            </a:r>
          </a:p>
          <a:p>
            <a:pPr lvl="2"/>
            <a:r>
              <a:rPr lang="en-US" altLang="ko-KR" dirty="0">
                <a:solidFill>
                  <a:srgbClr val="7030A0"/>
                </a:solidFill>
              </a:rPr>
              <a:t>The bit pattern 00000000 </a:t>
            </a:r>
            <a:r>
              <a:rPr lang="en-US" altLang="ko-KR" dirty="0"/>
              <a:t>in </a:t>
            </a:r>
            <a:r>
              <a:rPr lang="en-US" altLang="ko-KR" dirty="0">
                <a:solidFill>
                  <a:srgbClr val="7030A0"/>
                </a:solidFill>
              </a:rPr>
              <a:t>the first octet of the extended or non-extended address field </a:t>
            </a:r>
            <a:r>
              <a:rPr lang="en-US" altLang="ko-KR" dirty="0">
                <a:solidFill>
                  <a:srgbClr val="0070C0"/>
                </a:solidFill>
              </a:rPr>
              <a:t>is defined as </a:t>
            </a:r>
            <a:r>
              <a:rPr lang="en-US" altLang="ko-KR" dirty="0">
                <a:solidFill>
                  <a:srgbClr val="7030A0"/>
                </a:solidFill>
              </a:rPr>
              <a:t>the no-station address</a:t>
            </a:r>
          </a:p>
          <a:p>
            <a:pPr lvl="2"/>
            <a:r>
              <a:rPr lang="en-US" altLang="ko-KR" dirty="0"/>
              <a:t>The no-station address </a:t>
            </a:r>
            <a:r>
              <a:rPr lang="en-US" altLang="ko-KR" dirty="0">
                <a:solidFill>
                  <a:srgbClr val="0070C0"/>
                </a:solidFill>
              </a:rPr>
              <a:t>shall </a:t>
            </a:r>
            <a:r>
              <a:rPr lang="en-US" altLang="ko-KR" b="1" dirty="0">
                <a:solidFill>
                  <a:srgbClr val="0070C0"/>
                </a:solidFill>
              </a:rPr>
              <a:t>never</a:t>
            </a:r>
            <a:r>
              <a:rPr lang="en-US" altLang="ko-KR" dirty="0">
                <a:solidFill>
                  <a:srgbClr val="0070C0"/>
                </a:solidFill>
              </a:rPr>
              <a:t> be assigned to </a:t>
            </a:r>
            <a:r>
              <a:rPr lang="en-US" altLang="ko-KR" dirty="0"/>
              <a:t>a data station</a:t>
            </a:r>
          </a:p>
          <a:p>
            <a:pPr lvl="2"/>
            <a:r>
              <a:rPr lang="en-US" altLang="ko-KR" dirty="0"/>
              <a:t>The no-station address </a:t>
            </a:r>
            <a:r>
              <a:rPr lang="en-US" altLang="ko-KR" dirty="0">
                <a:solidFill>
                  <a:srgbClr val="0070C0"/>
                </a:solidFill>
              </a:rPr>
              <a:t>may be used for </a:t>
            </a:r>
            <a:r>
              <a:rPr lang="en-US" altLang="ko-KR" dirty="0">
                <a:solidFill>
                  <a:srgbClr val="7030A0"/>
                </a:solidFill>
              </a:rPr>
              <a:t>testing</a:t>
            </a:r>
            <a:r>
              <a:rPr lang="en-US" altLang="ko-KR" dirty="0"/>
              <a:t> when it is intended that no data station react or respond to a frame containing the no-station address</a:t>
            </a:r>
            <a:endParaRPr lang="ko-KR" altLang="en-US" dirty="0"/>
          </a:p>
        </p:txBody>
      </p:sp>
    </p:spTree>
    <p:extLst>
      <p:ext uri="{BB962C8B-B14F-4D97-AF65-F5344CB8AC3E}">
        <p14:creationId xmlns:p14="http://schemas.microsoft.com/office/powerpoint/2010/main" val="3361422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17FF352-5C81-4355-98F7-924E3669362F}"/>
              </a:ext>
            </a:extLst>
          </p:cNvPr>
          <p:cNvSpPr>
            <a:spLocks noGrp="1"/>
          </p:cNvSpPr>
          <p:nvPr>
            <p:ph type="title"/>
          </p:nvPr>
        </p:nvSpPr>
        <p:spPr/>
        <p:txBody>
          <a:bodyPr>
            <a:normAutofit/>
          </a:bodyPr>
          <a:lstStyle/>
          <a:p>
            <a:pPr algn="l"/>
            <a:r>
              <a:rPr lang="en-US" altLang="ko-KR"/>
              <a:t>MAC Address</a:t>
            </a:r>
            <a:br>
              <a:rPr lang="en-US" altLang="ko-KR"/>
            </a:br>
            <a:r>
              <a:rPr lang="en-NZ" altLang="ko-KR"/>
              <a:t>ISO/IEC 13239:2002 </a:t>
            </a:r>
            <a:r>
              <a:rPr lang="en-US" altLang="ko-KR"/>
              <a:t>HDLC address</a:t>
            </a:r>
            <a:endParaRPr lang="ko-KR" altLang="en-US" dirty="0"/>
          </a:p>
        </p:txBody>
      </p:sp>
      <p:sp>
        <p:nvSpPr>
          <p:cNvPr id="3" name="내용 개체 틀 2">
            <a:extLst>
              <a:ext uri="{FF2B5EF4-FFF2-40B4-BE49-F238E27FC236}">
                <a16:creationId xmlns:a16="http://schemas.microsoft.com/office/drawing/2014/main" id="{8603B23D-7507-4B20-AD13-044CD4F954CE}"/>
              </a:ext>
            </a:extLst>
          </p:cNvPr>
          <p:cNvSpPr>
            <a:spLocks noGrp="1"/>
          </p:cNvSpPr>
          <p:nvPr>
            <p:ph idx="1"/>
          </p:nvPr>
        </p:nvSpPr>
        <p:spPr/>
        <p:txBody>
          <a:bodyPr>
            <a:normAutofit/>
          </a:bodyPr>
          <a:lstStyle/>
          <a:p>
            <a:r>
              <a:rPr lang="en-US" altLang="ko-KR" dirty="0">
                <a:solidFill>
                  <a:schemeClr val="bg1">
                    <a:lumMod val="65000"/>
                  </a:schemeClr>
                </a:solidFill>
              </a:rPr>
              <a:t>Addressing conventions</a:t>
            </a:r>
          </a:p>
          <a:p>
            <a:pPr lvl="1"/>
            <a:r>
              <a:rPr lang="en-US" altLang="ko-KR" dirty="0"/>
              <a:t>Group addresses (Multicast address)</a:t>
            </a:r>
          </a:p>
          <a:p>
            <a:pPr lvl="2"/>
            <a:r>
              <a:rPr lang="en-US" altLang="ko-KR" dirty="0"/>
              <a:t>One or more data stations </a:t>
            </a:r>
            <a:r>
              <a:rPr lang="en-US" altLang="ko-KR" dirty="0">
                <a:solidFill>
                  <a:srgbClr val="0070C0"/>
                </a:solidFill>
              </a:rPr>
              <a:t>may be assigned </a:t>
            </a:r>
            <a:r>
              <a:rPr lang="en-US" altLang="ko-KR" dirty="0"/>
              <a:t>one or more group addresses</a:t>
            </a:r>
          </a:p>
          <a:p>
            <a:pPr lvl="2"/>
            <a:r>
              <a:rPr lang="en-US" altLang="ko-KR" dirty="0">
                <a:solidFill>
                  <a:srgbClr val="7030A0"/>
                </a:solidFill>
              </a:rPr>
              <a:t>Any address field bit pattern</a:t>
            </a:r>
            <a:r>
              <a:rPr lang="en-US" altLang="ko-KR" dirty="0"/>
              <a:t>, </a:t>
            </a:r>
            <a:r>
              <a:rPr lang="en-US" altLang="ko-KR" b="1" dirty="0">
                <a:solidFill>
                  <a:srgbClr val="0070C0"/>
                </a:solidFill>
              </a:rPr>
              <a:t>except</a:t>
            </a:r>
            <a:r>
              <a:rPr lang="en-US" altLang="ko-KR" dirty="0"/>
              <a:t> the all-station address, the no-station address, and any individual address </a:t>
            </a:r>
            <a:r>
              <a:rPr lang="en-US" altLang="ko-KR" dirty="0">
                <a:solidFill>
                  <a:srgbClr val="0070C0"/>
                </a:solidFill>
              </a:rPr>
              <a:t>already assigned</a:t>
            </a:r>
            <a:r>
              <a:rPr lang="en-US" altLang="ko-KR" dirty="0"/>
              <a:t>, </a:t>
            </a:r>
            <a:r>
              <a:rPr lang="en-US" altLang="ko-KR" dirty="0">
                <a:solidFill>
                  <a:srgbClr val="0070C0"/>
                </a:solidFill>
              </a:rPr>
              <a:t>may be assigned as </a:t>
            </a:r>
            <a:r>
              <a:rPr lang="en-US" altLang="ko-KR" dirty="0">
                <a:solidFill>
                  <a:srgbClr val="7030A0"/>
                </a:solidFill>
              </a:rPr>
              <a:t>a group address</a:t>
            </a:r>
          </a:p>
          <a:p>
            <a:pPr lvl="2"/>
            <a:r>
              <a:rPr lang="en-US" altLang="ko-KR" dirty="0"/>
              <a:t>A group address </a:t>
            </a:r>
            <a:r>
              <a:rPr lang="en-US" altLang="ko-KR" dirty="0">
                <a:solidFill>
                  <a:srgbClr val="0070C0"/>
                </a:solidFill>
              </a:rPr>
              <a:t>may be used for </a:t>
            </a:r>
            <a:r>
              <a:rPr lang="en-US" altLang="ko-KR" dirty="0"/>
              <a:t>group polling</a:t>
            </a:r>
          </a:p>
        </p:txBody>
      </p:sp>
    </p:spTree>
    <p:extLst>
      <p:ext uri="{BB962C8B-B14F-4D97-AF65-F5344CB8AC3E}">
        <p14:creationId xmlns:p14="http://schemas.microsoft.com/office/powerpoint/2010/main" val="2433675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l"/>
            <a:r>
              <a:rPr lang="en-US" altLang="ko-KR" dirty="0"/>
              <a:t>MAC Address</a:t>
            </a:r>
            <a:br>
              <a:rPr lang="en-US" altLang="ko-KR" dirty="0"/>
            </a:br>
            <a:r>
              <a:rPr lang="en-NZ" altLang="ko-KR" dirty="0"/>
              <a:t>ISO/IEC 13239:2002 </a:t>
            </a:r>
            <a:r>
              <a:rPr lang="en-US" altLang="ko-KR" dirty="0"/>
              <a:t>HDLC address</a:t>
            </a:r>
            <a:endParaRPr lang="ko-KR" altLang="en-US" dirty="0"/>
          </a:p>
        </p:txBody>
      </p:sp>
      <p:sp>
        <p:nvSpPr>
          <p:cNvPr id="3" name="내용 개체 틀 2"/>
          <p:cNvSpPr>
            <a:spLocks noGrp="1"/>
          </p:cNvSpPr>
          <p:nvPr>
            <p:ph idx="1"/>
          </p:nvPr>
        </p:nvSpPr>
        <p:spPr/>
        <p:txBody>
          <a:bodyPr/>
          <a:lstStyle/>
          <a:p>
            <a:r>
              <a:rPr lang="en-US" altLang="ko-KR" dirty="0"/>
              <a:t>HDLC address </a:t>
            </a:r>
            <a:r>
              <a:rPr lang="en-US" altLang="ko-KR" dirty="0">
                <a:solidFill>
                  <a:srgbClr val="0070C0"/>
                </a:solidFill>
              </a:rPr>
              <a:t>does </a:t>
            </a:r>
            <a:r>
              <a:rPr lang="en-US" altLang="ko-KR" dirty="0">
                <a:solidFill>
                  <a:srgbClr val="FF0000"/>
                </a:solidFill>
              </a:rPr>
              <a:t>not</a:t>
            </a:r>
            <a:r>
              <a:rPr lang="en-US" altLang="ko-KR" dirty="0">
                <a:solidFill>
                  <a:srgbClr val="0070C0"/>
                </a:solidFill>
              </a:rPr>
              <a:t> define </a:t>
            </a:r>
            <a:r>
              <a:rPr lang="en-US" altLang="ko-KR" dirty="0"/>
              <a:t>the upper layer (protocol) Identifier.</a:t>
            </a:r>
          </a:p>
          <a:p>
            <a:r>
              <a:rPr lang="en-US" altLang="ko-KR" dirty="0"/>
              <a:t>It means that the HDLC requires another protocol which defines the upper layer (protocol) Identifier.</a:t>
            </a:r>
          </a:p>
          <a:p>
            <a:pPr lvl="1"/>
            <a:r>
              <a:rPr lang="en-US" altLang="ko-KR" dirty="0"/>
              <a:t>(RFC1661) The Point-to-Point Protocol (PPP)</a:t>
            </a:r>
          </a:p>
          <a:p>
            <a:pPr lvl="1"/>
            <a:r>
              <a:rPr lang="en-US" altLang="ko-KR" dirty="0"/>
              <a:t>(RFC1662) PPP in HDLC-like Framing</a:t>
            </a:r>
          </a:p>
        </p:txBody>
      </p:sp>
      <p:pic>
        <p:nvPicPr>
          <p:cNvPr id="5" name="그림 4">
            <a:extLst>
              <a:ext uri="{FF2B5EF4-FFF2-40B4-BE49-F238E27FC236}">
                <a16:creationId xmlns:a16="http://schemas.microsoft.com/office/drawing/2014/main" id="{84AAEE86-136A-8E51-B81E-DBD532C08DAF}"/>
              </a:ext>
            </a:extLst>
          </p:cNvPr>
          <p:cNvPicPr>
            <a:picLocks noChangeAspect="1"/>
          </p:cNvPicPr>
          <p:nvPr/>
        </p:nvPicPr>
        <p:blipFill>
          <a:blip r:embed="rId2"/>
          <a:stretch>
            <a:fillRect/>
          </a:stretch>
        </p:blipFill>
        <p:spPr>
          <a:xfrm>
            <a:off x="2032836" y="4463832"/>
            <a:ext cx="9320964" cy="633740"/>
          </a:xfrm>
          <a:prstGeom prst="rect">
            <a:avLst/>
          </a:prstGeom>
        </p:spPr>
      </p:pic>
      <p:sp>
        <p:nvSpPr>
          <p:cNvPr id="6" name="TextBox 5">
            <a:extLst>
              <a:ext uri="{FF2B5EF4-FFF2-40B4-BE49-F238E27FC236}">
                <a16:creationId xmlns:a16="http://schemas.microsoft.com/office/drawing/2014/main" id="{7E4E2A46-E74C-220F-4F1D-13133820E629}"/>
              </a:ext>
            </a:extLst>
          </p:cNvPr>
          <p:cNvSpPr txBox="1"/>
          <p:nvPr/>
        </p:nvSpPr>
        <p:spPr>
          <a:xfrm>
            <a:off x="5391462" y="5144823"/>
            <a:ext cx="1904689" cy="307777"/>
          </a:xfrm>
          <a:prstGeom prst="rect">
            <a:avLst/>
          </a:prstGeom>
          <a:noFill/>
        </p:spPr>
        <p:txBody>
          <a:bodyPr wrap="none" rtlCol="0">
            <a:spAutoFit/>
          </a:bodyPr>
          <a:lstStyle/>
          <a:p>
            <a:r>
              <a:rPr lang="en-US" altLang="ko-KR" sz="1400" dirty="0"/>
              <a:t>PPP frame (RFC1661)</a:t>
            </a:r>
            <a:endParaRPr lang="ko-KR" altLang="en-US" sz="1400" dirty="0"/>
          </a:p>
        </p:txBody>
      </p:sp>
      <p:cxnSp>
        <p:nvCxnSpPr>
          <p:cNvPr id="8" name="직선 연결선 7">
            <a:extLst>
              <a:ext uri="{FF2B5EF4-FFF2-40B4-BE49-F238E27FC236}">
                <a16:creationId xmlns:a16="http://schemas.microsoft.com/office/drawing/2014/main" id="{57E5E6C5-D57B-0961-0ACF-9F3A2594C4CB}"/>
              </a:ext>
            </a:extLst>
          </p:cNvPr>
          <p:cNvCxnSpPr/>
          <p:nvPr/>
        </p:nvCxnSpPr>
        <p:spPr>
          <a:xfrm>
            <a:off x="4895850" y="5097572"/>
            <a:ext cx="0" cy="59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직선 연결선 8">
            <a:extLst>
              <a:ext uri="{FF2B5EF4-FFF2-40B4-BE49-F238E27FC236}">
                <a16:creationId xmlns:a16="http://schemas.microsoft.com/office/drawing/2014/main" id="{43E74A6A-D0C9-8329-13D4-11D4133C96F3}"/>
              </a:ext>
            </a:extLst>
          </p:cNvPr>
          <p:cNvCxnSpPr/>
          <p:nvPr/>
        </p:nvCxnSpPr>
        <p:spPr>
          <a:xfrm>
            <a:off x="7911766" y="5064080"/>
            <a:ext cx="0" cy="59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66E3ED82-8BCC-DCF7-6000-BB3D6A75A878}"/>
              </a:ext>
            </a:extLst>
          </p:cNvPr>
          <p:cNvCxnSpPr/>
          <p:nvPr/>
        </p:nvCxnSpPr>
        <p:spPr>
          <a:xfrm>
            <a:off x="4895850" y="5466904"/>
            <a:ext cx="30530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id="{9C6492A0-ADFD-D19E-8825-DC08C482A2C8}"/>
              </a:ext>
            </a:extLst>
          </p:cNvPr>
          <p:cNvSpPr/>
          <p:nvPr/>
        </p:nvSpPr>
        <p:spPr>
          <a:xfrm>
            <a:off x="4895850" y="4463832"/>
            <a:ext cx="967538" cy="598378"/>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F3202E7C-B836-1D5C-E05B-1BD3906FEB04}"/>
              </a:ext>
            </a:extLst>
          </p:cNvPr>
          <p:cNvSpPr txBox="1"/>
          <p:nvPr/>
        </p:nvSpPr>
        <p:spPr>
          <a:xfrm>
            <a:off x="3949634" y="5055492"/>
            <a:ext cx="901209" cy="307777"/>
          </a:xfrm>
          <a:prstGeom prst="rect">
            <a:avLst/>
          </a:prstGeom>
          <a:noFill/>
        </p:spPr>
        <p:txBody>
          <a:bodyPr wrap="none" rtlCol="0">
            <a:spAutoFit/>
          </a:bodyPr>
          <a:lstStyle/>
          <a:p>
            <a:r>
              <a:rPr lang="en-US" altLang="ko-KR" sz="1400" dirty="0"/>
              <a:t>UI-frame</a:t>
            </a:r>
            <a:endParaRPr lang="ko-KR" altLang="en-US" sz="1400" dirty="0"/>
          </a:p>
        </p:txBody>
      </p:sp>
    </p:spTree>
    <p:extLst>
      <p:ext uri="{BB962C8B-B14F-4D97-AF65-F5344CB8AC3E}">
        <p14:creationId xmlns:p14="http://schemas.microsoft.com/office/powerpoint/2010/main" val="3947835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62004-C718-BE9E-6D3C-970069B87BC8}"/>
              </a:ext>
            </a:extLst>
          </p:cNvPr>
          <p:cNvSpPr>
            <a:spLocks noGrp="1"/>
          </p:cNvSpPr>
          <p:nvPr>
            <p:ph type="title"/>
          </p:nvPr>
        </p:nvSpPr>
        <p:spPr/>
        <p:txBody>
          <a:bodyPr>
            <a:normAutofit fontScale="90000"/>
          </a:bodyPr>
          <a:lstStyle/>
          <a:p>
            <a:r>
              <a:rPr lang="en-US" altLang="ko-KR" dirty="0"/>
              <a:t>MAC Address</a:t>
            </a:r>
            <a:br>
              <a:rPr lang="en-US" altLang="ko-KR" dirty="0"/>
            </a:br>
            <a:r>
              <a:rPr lang="en-US" altLang="ko-KR" dirty="0"/>
              <a:t>(RFC1661) The Point-to-Point Protocol (PPP)</a:t>
            </a:r>
            <a:endParaRPr lang="ko-KR" altLang="en-US" dirty="0"/>
          </a:p>
        </p:txBody>
      </p:sp>
      <p:sp>
        <p:nvSpPr>
          <p:cNvPr id="3" name="내용 개체 틀 2">
            <a:extLst>
              <a:ext uri="{FF2B5EF4-FFF2-40B4-BE49-F238E27FC236}">
                <a16:creationId xmlns:a16="http://schemas.microsoft.com/office/drawing/2014/main" id="{65860216-2F05-B20D-1BFE-56ADE60D974F}"/>
              </a:ext>
            </a:extLst>
          </p:cNvPr>
          <p:cNvSpPr>
            <a:spLocks noGrp="1"/>
          </p:cNvSpPr>
          <p:nvPr>
            <p:ph idx="1"/>
          </p:nvPr>
        </p:nvSpPr>
        <p:spPr/>
        <p:txBody>
          <a:bodyPr/>
          <a:lstStyle/>
          <a:p>
            <a:r>
              <a:rPr lang="en-US" altLang="ko-KR" dirty="0"/>
              <a:t>Protocol Field</a:t>
            </a:r>
          </a:p>
          <a:p>
            <a:pPr marL="285750" indent="-285750">
              <a:buFontTx/>
              <a:buChar char="-"/>
            </a:pPr>
            <a:r>
              <a:rPr lang="en-US" altLang="ko-KR" dirty="0"/>
              <a:t>The Protocol field </a:t>
            </a:r>
            <a:r>
              <a:rPr lang="en-US" altLang="ko-KR" dirty="0">
                <a:solidFill>
                  <a:srgbClr val="0070C0"/>
                </a:solidFill>
              </a:rPr>
              <a:t>is</a:t>
            </a:r>
            <a:r>
              <a:rPr lang="en-US" altLang="ko-KR" dirty="0"/>
              <a:t> </a:t>
            </a:r>
            <a:r>
              <a:rPr lang="en-US" altLang="ko-KR" dirty="0">
                <a:solidFill>
                  <a:srgbClr val="7030A0"/>
                </a:solidFill>
              </a:rPr>
              <a:t>one or two octets</a:t>
            </a:r>
            <a:r>
              <a:rPr lang="en-US" altLang="ko-KR" dirty="0"/>
              <a:t>, </a:t>
            </a:r>
            <a:r>
              <a:rPr lang="en-US" altLang="ko-KR" dirty="0">
                <a:solidFill>
                  <a:srgbClr val="0070C0"/>
                </a:solidFill>
              </a:rPr>
              <a:t>and</a:t>
            </a:r>
            <a:r>
              <a:rPr lang="en-US" altLang="ko-KR" dirty="0"/>
              <a:t> </a:t>
            </a:r>
            <a:r>
              <a:rPr lang="en-US" altLang="ko-KR" dirty="0">
                <a:solidFill>
                  <a:srgbClr val="7030A0"/>
                </a:solidFill>
              </a:rPr>
              <a:t>its value </a:t>
            </a:r>
            <a:r>
              <a:rPr lang="en-US" altLang="ko-KR" b="1" dirty="0">
                <a:solidFill>
                  <a:srgbClr val="0070C0"/>
                </a:solidFill>
              </a:rPr>
              <a:t>identifies</a:t>
            </a:r>
            <a:r>
              <a:rPr lang="en-US" altLang="ko-KR" dirty="0"/>
              <a:t> </a:t>
            </a:r>
            <a:r>
              <a:rPr lang="en-US" altLang="ko-KR" dirty="0">
                <a:solidFill>
                  <a:srgbClr val="7030A0"/>
                </a:solidFill>
              </a:rPr>
              <a:t>the datagram</a:t>
            </a:r>
            <a:r>
              <a:rPr lang="en-US" altLang="ko-KR" dirty="0"/>
              <a:t> </a:t>
            </a:r>
            <a:r>
              <a:rPr lang="en-US" altLang="ko-KR" dirty="0">
                <a:solidFill>
                  <a:srgbClr val="0070C0"/>
                </a:solidFill>
              </a:rPr>
              <a:t>encapsulated in </a:t>
            </a:r>
            <a:r>
              <a:rPr lang="en-US" altLang="ko-KR" dirty="0">
                <a:solidFill>
                  <a:srgbClr val="7030A0"/>
                </a:solidFill>
              </a:rPr>
              <a:t>the Information field of the packet.</a:t>
            </a:r>
          </a:p>
          <a:p>
            <a:pPr marL="285750" indent="-285750">
              <a:buFontTx/>
              <a:buChar char="-"/>
            </a:pPr>
            <a:r>
              <a:rPr lang="en-US" altLang="ko-KR" dirty="0"/>
              <a:t>The structure of this field </a:t>
            </a:r>
            <a:r>
              <a:rPr lang="en-US" altLang="ko-KR" dirty="0">
                <a:solidFill>
                  <a:srgbClr val="0070C0"/>
                </a:solidFill>
              </a:rPr>
              <a:t>is consistent with </a:t>
            </a:r>
            <a:r>
              <a:rPr lang="en-US" altLang="ko-KR" dirty="0">
                <a:solidFill>
                  <a:srgbClr val="7030A0"/>
                </a:solidFill>
              </a:rPr>
              <a:t>the </a:t>
            </a:r>
            <a:r>
              <a:rPr lang="en-US" altLang="ko-KR" b="1" dirty="0">
                <a:solidFill>
                  <a:srgbClr val="7030A0"/>
                </a:solidFill>
              </a:rPr>
              <a:t>ISO 3309 extension mechanism</a:t>
            </a:r>
            <a:r>
              <a:rPr lang="en-US" altLang="ko-KR" b="1" dirty="0"/>
              <a:t> </a:t>
            </a:r>
            <a:r>
              <a:rPr lang="en-US" altLang="ko-KR" b="1" dirty="0">
                <a:solidFill>
                  <a:srgbClr val="0070C0"/>
                </a:solidFill>
              </a:rPr>
              <a:t>for</a:t>
            </a:r>
            <a:r>
              <a:rPr lang="en-US" altLang="ko-KR" b="1" dirty="0"/>
              <a:t> </a:t>
            </a:r>
            <a:r>
              <a:rPr lang="en-US" altLang="ko-KR" dirty="0">
                <a:solidFill>
                  <a:srgbClr val="7030A0"/>
                </a:solidFill>
              </a:rPr>
              <a:t>address fields</a:t>
            </a:r>
          </a:p>
          <a:p>
            <a:pPr marL="742950" lvl="1" indent="-285750">
              <a:buFontTx/>
              <a:buChar char="-"/>
            </a:pPr>
            <a:r>
              <a:rPr lang="en-US" altLang="ko-KR" dirty="0"/>
              <a:t>(8bits) </a:t>
            </a:r>
            <a:r>
              <a:rPr lang="en-US" altLang="ko-KR" dirty="0" err="1"/>
              <a:t>xxxx</a:t>
            </a:r>
            <a:r>
              <a:rPr lang="en-US" altLang="ko-KR" dirty="0"/>
              <a:t> xxx1, (16bits) </a:t>
            </a:r>
            <a:r>
              <a:rPr lang="en-US" altLang="ko-KR" dirty="0" err="1"/>
              <a:t>xxxx</a:t>
            </a:r>
            <a:r>
              <a:rPr lang="en-US" altLang="ko-KR" dirty="0"/>
              <a:t> xxx0 </a:t>
            </a:r>
            <a:r>
              <a:rPr lang="en-US" altLang="ko-KR" dirty="0" err="1"/>
              <a:t>xxxx</a:t>
            </a:r>
            <a:r>
              <a:rPr lang="en-US" altLang="ko-KR" dirty="0"/>
              <a:t> xxx1</a:t>
            </a:r>
            <a:endParaRPr lang="ko-KR" altLang="en-US" dirty="0"/>
          </a:p>
        </p:txBody>
      </p:sp>
      <p:pic>
        <p:nvPicPr>
          <p:cNvPr id="4" name="내용 개체 틀 3">
            <a:extLst>
              <a:ext uri="{FF2B5EF4-FFF2-40B4-BE49-F238E27FC236}">
                <a16:creationId xmlns:a16="http://schemas.microsoft.com/office/drawing/2014/main" id="{2720C78D-9EE3-5996-5A60-126EF6CDCF66}"/>
              </a:ext>
            </a:extLst>
          </p:cNvPr>
          <p:cNvPicPr>
            <a:picLocks noChangeAspect="1"/>
          </p:cNvPicPr>
          <p:nvPr/>
        </p:nvPicPr>
        <p:blipFill>
          <a:blip r:embed="rId2"/>
          <a:stretch>
            <a:fillRect/>
          </a:stretch>
        </p:blipFill>
        <p:spPr>
          <a:xfrm>
            <a:off x="2956176" y="4955894"/>
            <a:ext cx="5778349" cy="1132837"/>
          </a:xfrm>
          <a:prstGeom prst="rect">
            <a:avLst/>
          </a:prstGeom>
        </p:spPr>
      </p:pic>
    </p:spTree>
    <p:extLst>
      <p:ext uri="{BB962C8B-B14F-4D97-AF65-F5344CB8AC3E}">
        <p14:creationId xmlns:p14="http://schemas.microsoft.com/office/powerpoint/2010/main" val="674427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D730244-F9D2-4AD3-B927-6A35800073AC}"/>
              </a:ext>
            </a:extLst>
          </p:cNvPr>
          <p:cNvSpPr>
            <a:spLocks noGrp="1"/>
          </p:cNvSpPr>
          <p:nvPr>
            <p:ph type="title"/>
          </p:nvPr>
        </p:nvSpPr>
        <p:spPr/>
        <p:txBody>
          <a:bodyPr>
            <a:normAutofit fontScale="90000"/>
          </a:bodyPr>
          <a:lstStyle/>
          <a:p>
            <a:pPr algn="l"/>
            <a:r>
              <a:rPr lang="en-US" altLang="ko-KR"/>
              <a:t>MAC Address</a:t>
            </a:r>
            <a:br>
              <a:rPr lang="en-US" altLang="ko-KR"/>
            </a:br>
            <a:r>
              <a:rPr lang="en-US" altLang="ko-KR"/>
              <a:t>(RFC1661) The Point-to-Point Protocol (PPP)</a:t>
            </a:r>
            <a:endParaRPr lang="ko-KR" altLang="en-US" dirty="0"/>
          </a:p>
        </p:txBody>
      </p:sp>
      <p:pic>
        <p:nvPicPr>
          <p:cNvPr id="4" name="내용 개체 틀 3">
            <a:extLst>
              <a:ext uri="{FF2B5EF4-FFF2-40B4-BE49-F238E27FC236}">
                <a16:creationId xmlns:a16="http://schemas.microsoft.com/office/drawing/2014/main" id="{31AF2ACB-0100-45E6-B51C-F5EEC1B6324C}"/>
              </a:ext>
            </a:extLst>
          </p:cNvPr>
          <p:cNvPicPr>
            <a:picLocks noGrp="1" noChangeAspect="1"/>
          </p:cNvPicPr>
          <p:nvPr>
            <p:ph idx="1"/>
          </p:nvPr>
        </p:nvPicPr>
        <p:blipFill>
          <a:blip r:embed="rId2"/>
          <a:stretch>
            <a:fillRect/>
          </a:stretch>
        </p:blipFill>
        <p:spPr>
          <a:xfrm>
            <a:off x="1950572" y="1690688"/>
            <a:ext cx="7986057" cy="4525963"/>
          </a:xfrm>
          <a:prstGeom prst="rect">
            <a:avLst/>
          </a:prstGeom>
        </p:spPr>
      </p:pic>
    </p:spTree>
    <p:extLst>
      <p:ext uri="{BB962C8B-B14F-4D97-AF65-F5344CB8AC3E}">
        <p14:creationId xmlns:p14="http://schemas.microsoft.com/office/powerpoint/2010/main" val="4042141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Data Link Layer (DLL) functions</a:t>
            </a:r>
          </a:p>
        </p:txBody>
      </p:sp>
      <p:sp>
        <p:nvSpPr>
          <p:cNvPr id="3" name="내용 개체 틀 2"/>
          <p:cNvSpPr>
            <a:spLocks noGrp="1"/>
          </p:cNvSpPr>
          <p:nvPr>
            <p:ph idx="1"/>
          </p:nvPr>
        </p:nvSpPr>
        <p:spPr/>
        <p:txBody>
          <a:bodyPr>
            <a:normAutofit fontScale="85000" lnSpcReduction="20000"/>
          </a:bodyPr>
          <a:lstStyle/>
          <a:p>
            <a:r>
              <a:rPr lang="en-US" altLang="ko-KR" dirty="0">
                <a:solidFill>
                  <a:schemeClr val="bg1">
                    <a:lumMod val="75000"/>
                  </a:schemeClr>
                </a:solidFill>
              </a:rPr>
              <a:t>Frame</a:t>
            </a:r>
          </a:p>
          <a:p>
            <a:pPr lvl="1"/>
            <a:r>
              <a:rPr lang="en-US" altLang="ko-KR" dirty="0">
                <a:solidFill>
                  <a:schemeClr val="bg1">
                    <a:lumMod val="75000"/>
                  </a:schemeClr>
                </a:solidFill>
              </a:rPr>
              <a:t>The unit of data to be sent by a DLL protocol</a:t>
            </a:r>
          </a:p>
          <a:p>
            <a:r>
              <a:rPr lang="en-US" altLang="ko-KR" dirty="0"/>
              <a:t>Addressing</a:t>
            </a:r>
          </a:p>
          <a:p>
            <a:pPr lvl="1"/>
            <a:r>
              <a:rPr lang="en-US" altLang="ko-KR" dirty="0"/>
              <a:t>Identifying an entity on the DLL network</a:t>
            </a:r>
          </a:p>
          <a:p>
            <a:r>
              <a:rPr lang="en-US" altLang="ko-KR" dirty="0">
                <a:solidFill>
                  <a:schemeClr val="bg1">
                    <a:lumMod val="65000"/>
                  </a:schemeClr>
                </a:solidFill>
              </a:rPr>
              <a:t>Data transfer</a:t>
            </a:r>
          </a:p>
          <a:p>
            <a:r>
              <a:rPr lang="en-US" altLang="ko-KR" dirty="0">
                <a:solidFill>
                  <a:schemeClr val="bg1">
                    <a:lumMod val="65000"/>
                  </a:schemeClr>
                </a:solidFill>
              </a:rPr>
              <a:t>Medium access control</a:t>
            </a:r>
          </a:p>
          <a:p>
            <a:pPr lvl="1"/>
            <a:r>
              <a:rPr lang="en-US" altLang="ko-KR" dirty="0">
                <a:solidFill>
                  <a:schemeClr val="bg1">
                    <a:lumMod val="65000"/>
                  </a:schemeClr>
                </a:solidFill>
              </a:rPr>
              <a:t>Accessing the physical medium to transmit frames</a:t>
            </a:r>
          </a:p>
          <a:p>
            <a:r>
              <a:rPr lang="en-US" altLang="ko-KR" dirty="0">
                <a:solidFill>
                  <a:schemeClr val="bg1">
                    <a:lumMod val="65000"/>
                  </a:schemeClr>
                </a:solidFill>
              </a:rPr>
              <a:t>Flow control</a:t>
            </a:r>
          </a:p>
          <a:p>
            <a:pPr lvl="1"/>
            <a:r>
              <a:rPr lang="en-US" altLang="ko-KR" dirty="0">
                <a:solidFill>
                  <a:schemeClr val="bg1">
                    <a:lumMod val="65000"/>
                  </a:schemeClr>
                </a:solidFill>
              </a:rPr>
              <a:t>Controlling the transmission speed of a sender</a:t>
            </a:r>
          </a:p>
          <a:p>
            <a:r>
              <a:rPr lang="en-US" altLang="ko-KR" dirty="0">
                <a:solidFill>
                  <a:schemeClr val="bg1">
                    <a:lumMod val="65000"/>
                  </a:schemeClr>
                </a:solidFill>
              </a:rPr>
              <a:t>Error control</a:t>
            </a:r>
          </a:p>
          <a:p>
            <a:pPr lvl="1"/>
            <a:r>
              <a:rPr lang="en-US" altLang="ko-KR" dirty="0">
                <a:solidFill>
                  <a:schemeClr val="bg1">
                    <a:lumMod val="65000"/>
                  </a:schemeClr>
                </a:solidFill>
              </a:rPr>
              <a:t>Detecting and correcting transmission errors</a:t>
            </a:r>
          </a:p>
          <a:p>
            <a:r>
              <a:rPr lang="en-US" altLang="ko-KR" dirty="0">
                <a:solidFill>
                  <a:schemeClr val="bg1">
                    <a:lumMod val="65000"/>
                  </a:schemeClr>
                </a:solidFill>
              </a:rPr>
              <a:t>Management</a:t>
            </a:r>
          </a:p>
          <a:p>
            <a:pPr lvl="1"/>
            <a:r>
              <a:rPr lang="en-US" altLang="ko-KR" dirty="0">
                <a:solidFill>
                  <a:schemeClr val="bg1">
                    <a:lumMod val="65000"/>
                  </a:schemeClr>
                </a:solidFill>
              </a:rPr>
              <a:t>Maintaining the data link layer </a:t>
            </a:r>
          </a:p>
          <a:p>
            <a:pPr lvl="1"/>
            <a:endParaRPr lang="ko-KR" altLang="en-US" dirty="0"/>
          </a:p>
        </p:txBody>
      </p:sp>
    </p:spTree>
    <p:extLst>
      <p:ext uri="{BB962C8B-B14F-4D97-AF65-F5344CB8AC3E}">
        <p14:creationId xmlns:p14="http://schemas.microsoft.com/office/powerpoint/2010/main" val="1887312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63651C-59BA-4CC4-A4CC-2B78E15E88DC}"/>
              </a:ext>
            </a:extLst>
          </p:cNvPr>
          <p:cNvSpPr>
            <a:spLocks noGrp="1"/>
          </p:cNvSpPr>
          <p:nvPr>
            <p:ph type="title"/>
          </p:nvPr>
        </p:nvSpPr>
        <p:spPr/>
        <p:txBody>
          <a:bodyPr>
            <a:normAutofit/>
          </a:bodyPr>
          <a:lstStyle/>
          <a:p>
            <a:pPr algn="l"/>
            <a:r>
              <a:rPr lang="en-US" altLang="ko-KR" dirty="0"/>
              <a:t>RFC1340 </a:t>
            </a:r>
            <a:r>
              <a:rPr lang="en-US" altLang="ko-KR" dirty="0">
                <a:solidFill>
                  <a:srgbClr val="7030A0"/>
                </a:solidFill>
              </a:rPr>
              <a:t>ASSIGNED NUMBERS</a:t>
            </a:r>
            <a:br>
              <a:rPr lang="en-US" altLang="ko-KR" dirty="0"/>
            </a:br>
            <a:r>
              <a:rPr lang="en-US" altLang="ko-KR" dirty="0"/>
              <a:t>PPP DLL PROTOCOL NUMBERS</a:t>
            </a:r>
            <a:endParaRPr lang="ko-KR" altLang="en-US" dirty="0"/>
          </a:p>
        </p:txBody>
      </p:sp>
      <p:pic>
        <p:nvPicPr>
          <p:cNvPr id="4" name="내용 개체 틀 3">
            <a:extLst>
              <a:ext uri="{FF2B5EF4-FFF2-40B4-BE49-F238E27FC236}">
                <a16:creationId xmlns:a16="http://schemas.microsoft.com/office/drawing/2014/main" id="{4A6CBA14-4E67-431D-893D-7D87F27EC71F}"/>
              </a:ext>
            </a:extLst>
          </p:cNvPr>
          <p:cNvPicPr>
            <a:picLocks noGrp="1" noChangeAspect="1"/>
          </p:cNvPicPr>
          <p:nvPr>
            <p:ph idx="1"/>
          </p:nvPr>
        </p:nvPicPr>
        <p:blipFill>
          <a:blip r:embed="rId2"/>
          <a:stretch>
            <a:fillRect/>
          </a:stretch>
        </p:blipFill>
        <p:spPr>
          <a:xfrm>
            <a:off x="1198005" y="1821088"/>
            <a:ext cx="4375265" cy="3384376"/>
          </a:xfrm>
          <a:prstGeom prst="rect">
            <a:avLst/>
          </a:prstGeom>
        </p:spPr>
      </p:pic>
      <p:pic>
        <p:nvPicPr>
          <p:cNvPr id="5" name="그림 4">
            <a:extLst>
              <a:ext uri="{FF2B5EF4-FFF2-40B4-BE49-F238E27FC236}">
                <a16:creationId xmlns:a16="http://schemas.microsoft.com/office/drawing/2014/main" id="{4F7D2EF8-8DCF-45E6-978D-8835BE747A5B}"/>
              </a:ext>
            </a:extLst>
          </p:cNvPr>
          <p:cNvPicPr>
            <a:picLocks noChangeAspect="1"/>
          </p:cNvPicPr>
          <p:nvPr/>
        </p:nvPicPr>
        <p:blipFill>
          <a:blip r:embed="rId3"/>
          <a:stretch>
            <a:fillRect/>
          </a:stretch>
        </p:blipFill>
        <p:spPr>
          <a:xfrm>
            <a:off x="6328793" y="2200402"/>
            <a:ext cx="4306572" cy="2088232"/>
          </a:xfrm>
          <a:prstGeom prst="rect">
            <a:avLst/>
          </a:prstGeom>
        </p:spPr>
      </p:pic>
      <p:cxnSp>
        <p:nvCxnSpPr>
          <p:cNvPr id="6" name="직선 연결선 5">
            <a:extLst>
              <a:ext uri="{FF2B5EF4-FFF2-40B4-BE49-F238E27FC236}">
                <a16:creationId xmlns:a16="http://schemas.microsoft.com/office/drawing/2014/main" id="{4DD0FFD9-02A5-60B4-5551-FD5D08440F55}"/>
              </a:ext>
            </a:extLst>
          </p:cNvPr>
          <p:cNvCxnSpPr/>
          <p:nvPr/>
        </p:nvCxnSpPr>
        <p:spPr>
          <a:xfrm>
            <a:off x="1291390" y="2502571"/>
            <a:ext cx="2703094"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 name="직선 연결선 6">
            <a:extLst>
              <a:ext uri="{FF2B5EF4-FFF2-40B4-BE49-F238E27FC236}">
                <a16:creationId xmlns:a16="http://schemas.microsoft.com/office/drawing/2014/main" id="{DD467D05-2309-2806-1521-D181CDEE1038}"/>
              </a:ext>
            </a:extLst>
          </p:cNvPr>
          <p:cNvCxnSpPr>
            <a:cxnSpLocks/>
          </p:cNvCxnSpPr>
          <p:nvPr/>
        </p:nvCxnSpPr>
        <p:spPr>
          <a:xfrm>
            <a:off x="6392780" y="2358192"/>
            <a:ext cx="3858125"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1FA4584-42BC-301D-A4EE-DB89D6D52F49}"/>
              </a:ext>
            </a:extLst>
          </p:cNvPr>
          <p:cNvSpPr txBox="1"/>
          <p:nvPr/>
        </p:nvSpPr>
        <p:spPr>
          <a:xfrm>
            <a:off x="5791200" y="4570602"/>
            <a:ext cx="6064161" cy="1077218"/>
          </a:xfrm>
          <a:prstGeom prst="rect">
            <a:avLst/>
          </a:prstGeom>
          <a:noFill/>
        </p:spPr>
        <p:txBody>
          <a:bodyPr wrap="none" rtlCol="0">
            <a:spAutoFit/>
          </a:bodyPr>
          <a:lstStyle/>
          <a:p>
            <a:r>
              <a:rPr lang="en-US" altLang="ko-KR" sz="1600" dirty="0"/>
              <a:t>Note that the last bit has always ‘1’.</a:t>
            </a:r>
          </a:p>
          <a:p>
            <a:r>
              <a:rPr lang="en-US" altLang="ko-KR" sz="1600" dirty="0"/>
              <a:t>The first bit </a:t>
            </a:r>
          </a:p>
          <a:p>
            <a:r>
              <a:rPr lang="en-US" altLang="ko-KR" sz="1600" dirty="0"/>
              <a:t>- (0) the data frame of the specified protocol (0x0021:IP)</a:t>
            </a:r>
          </a:p>
          <a:p>
            <a:r>
              <a:rPr lang="en-US" altLang="ko-KR" sz="1600" dirty="0"/>
              <a:t>- (1) the control frame of the specified protocol  (0x8021:IPCP)</a:t>
            </a:r>
            <a:endParaRPr lang="ko-KR" altLang="en-US" sz="1600" dirty="0"/>
          </a:p>
        </p:txBody>
      </p:sp>
    </p:spTree>
    <p:extLst>
      <p:ext uri="{BB962C8B-B14F-4D97-AF65-F5344CB8AC3E}">
        <p14:creationId xmlns:p14="http://schemas.microsoft.com/office/powerpoint/2010/main" val="3723910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136F936-3CCD-4FAC-A5CF-A0E5A501F8BA}"/>
              </a:ext>
            </a:extLst>
          </p:cNvPr>
          <p:cNvSpPr>
            <a:spLocks noGrp="1"/>
          </p:cNvSpPr>
          <p:nvPr>
            <p:ph type="ctrTitle"/>
          </p:nvPr>
        </p:nvSpPr>
        <p:spPr/>
        <p:txBody>
          <a:bodyPr/>
          <a:lstStyle/>
          <a:p>
            <a:r>
              <a:rPr lang="en-US" altLang="ko-KR" dirty="0"/>
              <a:t>Original Ethernet Address</a:t>
            </a:r>
            <a:endParaRPr lang="ko-KR" altLang="en-US" dirty="0"/>
          </a:p>
        </p:txBody>
      </p:sp>
      <p:sp>
        <p:nvSpPr>
          <p:cNvPr id="3" name="부제목 2">
            <a:extLst>
              <a:ext uri="{FF2B5EF4-FFF2-40B4-BE49-F238E27FC236}">
                <a16:creationId xmlns:a16="http://schemas.microsoft.com/office/drawing/2014/main" id="{4EC0B6C7-8072-4D85-9CAE-DE6EF94B669C}"/>
              </a:ext>
            </a:extLst>
          </p:cNvPr>
          <p:cNvSpPr>
            <a:spLocks noGrp="1"/>
          </p:cNvSpPr>
          <p:nvPr>
            <p:ph type="subTitle" idx="1"/>
          </p:nvPr>
        </p:nvSpPr>
        <p:spPr/>
        <p:txBody>
          <a:bodyPr>
            <a:normAutofit/>
          </a:bodyPr>
          <a:lstStyle/>
          <a:p>
            <a:r>
              <a:rPr lang="en-US" altLang="ko-KR" dirty="0"/>
              <a:t>The Ethernet : A Local Area Network</a:t>
            </a:r>
          </a:p>
          <a:p>
            <a:pPr lvl="1"/>
            <a:r>
              <a:rPr lang="en-US" altLang="ko-KR" sz="2400" dirty="0">
                <a:solidFill>
                  <a:srgbClr val="C00000"/>
                </a:solidFill>
              </a:rPr>
              <a:t>Data Link and Physical Layer Specification</a:t>
            </a:r>
          </a:p>
          <a:p>
            <a:pPr lvl="1"/>
            <a:r>
              <a:rPr lang="en-US" altLang="ko-KR" sz="2400" dirty="0">
                <a:solidFill>
                  <a:srgbClr val="C00000"/>
                </a:solidFill>
              </a:rPr>
              <a:t>Version 2, 1982.11</a:t>
            </a:r>
          </a:p>
        </p:txBody>
      </p:sp>
      <p:pic>
        <p:nvPicPr>
          <p:cNvPr id="5" name="그림 4">
            <a:extLst>
              <a:ext uri="{FF2B5EF4-FFF2-40B4-BE49-F238E27FC236}">
                <a16:creationId xmlns:a16="http://schemas.microsoft.com/office/drawing/2014/main" id="{D78170A1-18AD-409E-A323-D36D2FC2265C}"/>
              </a:ext>
            </a:extLst>
          </p:cNvPr>
          <p:cNvPicPr>
            <a:picLocks noChangeAspect="1"/>
          </p:cNvPicPr>
          <p:nvPr/>
        </p:nvPicPr>
        <p:blipFill>
          <a:blip r:embed="rId2"/>
          <a:stretch>
            <a:fillRect/>
          </a:stretch>
        </p:blipFill>
        <p:spPr>
          <a:xfrm>
            <a:off x="4076042" y="1222707"/>
            <a:ext cx="4039916" cy="1093456"/>
          </a:xfrm>
          <a:prstGeom prst="rect">
            <a:avLst/>
          </a:prstGeom>
        </p:spPr>
      </p:pic>
    </p:spTree>
    <p:extLst>
      <p:ext uri="{BB962C8B-B14F-4D97-AF65-F5344CB8AC3E}">
        <p14:creationId xmlns:p14="http://schemas.microsoft.com/office/powerpoint/2010/main" val="3022236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EA269F2-CB37-4933-9AE3-6D67348D992A}"/>
              </a:ext>
            </a:extLst>
          </p:cNvPr>
          <p:cNvSpPr>
            <a:spLocks noGrp="1"/>
          </p:cNvSpPr>
          <p:nvPr>
            <p:ph type="title"/>
          </p:nvPr>
        </p:nvSpPr>
        <p:spPr/>
        <p:txBody>
          <a:bodyPr/>
          <a:lstStyle/>
          <a:p>
            <a:r>
              <a:rPr lang="en-US" altLang="ko-KR" dirty="0"/>
              <a:t>MAC Address</a:t>
            </a:r>
            <a:br>
              <a:rPr lang="en-US" altLang="ko-KR" dirty="0"/>
            </a:br>
            <a:r>
              <a:rPr lang="en-US" altLang="ko-KR" dirty="0"/>
              <a:t>Ethernet II (or DIX) frame format</a:t>
            </a:r>
            <a:endParaRPr lang="ko-KR" altLang="en-US" dirty="0"/>
          </a:p>
        </p:txBody>
      </p:sp>
      <p:pic>
        <p:nvPicPr>
          <p:cNvPr id="5" name="그림 4">
            <a:extLst>
              <a:ext uri="{FF2B5EF4-FFF2-40B4-BE49-F238E27FC236}">
                <a16:creationId xmlns:a16="http://schemas.microsoft.com/office/drawing/2014/main" id="{985C4BCA-CD97-4823-9464-9BA21165252F}"/>
              </a:ext>
            </a:extLst>
          </p:cNvPr>
          <p:cNvPicPr>
            <a:picLocks noChangeAspect="1"/>
          </p:cNvPicPr>
          <p:nvPr/>
        </p:nvPicPr>
        <p:blipFill>
          <a:blip r:embed="rId2"/>
          <a:stretch>
            <a:fillRect/>
          </a:stretch>
        </p:blipFill>
        <p:spPr>
          <a:xfrm>
            <a:off x="2399894" y="1596716"/>
            <a:ext cx="6503476" cy="5047122"/>
          </a:xfrm>
          <a:prstGeom prst="rect">
            <a:avLst/>
          </a:prstGeom>
        </p:spPr>
      </p:pic>
    </p:spTree>
    <p:extLst>
      <p:ext uri="{BB962C8B-B14F-4D97-AF65-F5344CB8AC3E}">
        <p14:creationId xmlns:p14="http://schemas.microsoft.com/office/powerpoint/2010/main" val="2015980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B36DA61-BC04-44B2-8BA5-69896A77C62B}"/>
              </a:ext>
            </a:extLst>
          </p:cNvPr>
          <p:cNvSpPr>
            <a:spLocks noGrp="1"/>
          </p:cNvSpPr>
          <p:nvPr>
            <p:ph type="title"/>
          </p:nvPr>
        </p:nvSpPr>
        <p:spPr/>
        <p:txBody>
          <a:bodyPr/>
          <a:lstStyle/>
          <a:p>
            <a:r>
              <a:rPr lang="en-US" altLang="ko-KR" dirty="0"/>
              <a:t>MAC Address</a:t>
            </a:r>
            <a:br>
              <a:rPr lang="en-US" altLang="ko-KR" dirty="0"/>
            </a:br>
            <a:r>
              <a:rPr lang="en-US" altLang="ko-KR" dirty="0"/>
              <a:t>Ethernet II (or DIX) frame format</a:t>
            </a:r>
            <a:endParaRPr lang="ko-KR" altLang="en-US" dirty="0"/>
          </a:p>
        </p:txBody>
      </p:sp>
      <p:sp>
        <p:nvSpPr>
          <p:cNvPr id="3" name="내용 개체 틀 2">
            <a:extLst>
              <a:ext uri="{FF2B5EF4-FFF2-40B4-BE49-F238E27FC236}">
                <a16:creationId xmlns:a16="http://schemas.microsoft.com/office/drawing/2014/main" id="{0E9B6841-5F0C-4C84-91E7-2D745AF882B5}"/>
              </a:ext>
            </a:extLst>
          </p:cNvPr>
          <p:cNvSpPr>
            <a:spLocks noGrp="1"/>
          </p:cNvSpPr>
          <p:nvPr>
            <p:ph idx="1"/>
          </p:nvPr>
        </p:nvSpPr>
        <p:spPr/>
        <p:txBody>
          <a:bodyPr>
            <a:normAutofit/>
          </a:bodyPr>
          <a:lstStyle/>
          <a:p>
            <a:r>
              <a:rPr lang="en-US" altLang="ko-KR" dirty="0"/>
              <a:t>Address Field (Ethernet II, Section 6.2.1)</a:t>
            </a:r>
          </a:p>
          <a:p>
            <a:pPr lvl="1"/>
            <a:r>
              <a:rPr lang="en-US" altLang="ko-KR" b="1" dirty="0">
                <a:solidFill>
                  <a:srgbClr val="7030A0"/>
                </a:solidFill>
              </a:rPr>
              <a:t>The first bit </a:t>
            </a:r>
            <a:r>
              <a:rPr lang="en-US" altLang="ko-KR" dirty="0">
                <a:solidFill>
                  <a:srgbClr val="7030A0"/>
                </a:solidFill>
              </a:rPr>
              <a:t>of a data link address </a:t>
            </a:r>
            <a:r>
              <a:rPr lang="en-US" altLang="ko-KR" b="1" dirty="0">
                <a:solidFill>
                  <a:srgbClr val="0070C0"/>
                </a:solidFill>
              </a:rPr>
              <a:t>distinguishes</a:t>
            </a:r>
            <a:r>
              <a:rPr lang="en-US" altLang="ko-KR" dirty="0"/>
              <a:t> </a:t>
            </a:r>
            <a:r>
              <a:rPr lang="en-US" altLang="ko-KR" dirty="0">
                <a:solidFill>
                  <a:srgbClr val="7030A0"/>
                </a:solidFill>
              </a:rPr>
              <a:t>physical</a:t>
            </a:r>
            <a:r>
              <a:rPr lang="en-US" altLang="ko-KR" dirty="0"/>
              <a:t> </a:t>
            </a:r>
            <a:r>
              <a:rPr lang="en-US" altLang="ko-KR" dirty="0">
                <a:solidFill>
                  <a:srgbClr val="0070C0"/>
                </a:solidFill>
              </a:rPr>
              <a:t>from</a:t>
            </a:r>
            <a:r>
              <a:rPr lang="en-US" altLang="ko-KR" dirty="0"/>
              <a:t> </a:t>
            </a:r>
            <a:r>
              <a:rPr lang="en-US" altLang="ko-KR" dirty="0">
                <a:solidFill>
                  <a:srgbClr val="7030A0"/>
                </a:solidFill>
              </a:rPr>
              <a:t>multicast addresses</a:t>
            </a:r>
            <a:r>
              <a:rPr lang="en-US" altLang="ko-KR" dirty="0"/>
              <a:t>: (I/G bit or M bit) </a:t>
            </a:r>
          </a:p>
          <a:p>
            <a:pPr lvl="2"/>
            <a:r>
              <a:rPr lang="en-US" altLang="ko-KR" dirty="0"/>
              <a:t>0 =&gt; physical address, 1 =&gt; multicast address</a:t>
            </a:r>
          </a:p>
          <a:p>
            <a:pPr lvl="1"/>
            <a:r>
              <a:rPr lang="en-US" altLang="ko-KR" dirty="0"/>
              <a:t>Human-readable form (hexadecimal form)</a:t>
            </a:r>
          </a:p>
          <a:p>
            <a:pPr lvl="2"/>
            <a:r>
              <a:rPr lang="en-US" altLang="ko-KR" dirty="0">
                <a:solidFill>
                  <a:srgbClr val="7030A0"/>
                </a:solidFill>
              </a:rPr>
              <a:t>12 hexadecimal digits </a:t>
            </a:r>
            <a:r>
              <a:rPr lang="en-US" altLang="ko-KR" dirty="0">
                <a:solidFill>
                  <a:srgbClr val="0070C0"/>
                </a:solidFill>
              </a:rPr>
              <a:t>with</a:t>
            </a:r>
            <a:r>
              <a:rPr lang="en-US" altLang="ko-KR" dirty="0"/>
              <a:t> </a:t>
            </a:r>
            <a:r>
              <a:rPr lang="en-US" altLang="ko-KR" dirty="0">
                <a:solidFill>
                  <a:srgbClr val="7030A0"/>
                </a:solidFill>
              </a:rPr>
              <a:t>the digits </a:t>
            </a:r>
            <a:r>
              <a:rPr lang="en-US" altLang="ko-KR" dirty="0">
                <a:solidFill>
                  <a:srgbClr val="0070C0"/>
                </a:solidFill>
              </a:rPr>
              <a:t>paired in </a:t>
            </a:r>
            <a:r>
              <a:rPr lang="en-US" altLang="ko-KR" dirty="0">
                <a:solidFill>
                  <a:srgbClr val="7030A0"/>
                </a:solidFill>
              </a:rPr>
              <a:t>groups of 2</a:t>
            </a:r>
            <a:r>
              <a:rPr lang="en-US" altLang="ko-KR" dirty="0"/>
              <a:t>.</a:t>
            </a:r>
          </a:p>
          <a:p>
            <a:pPr lvl="2"/>
            <a:r>
              <a:rPr lang="en-US" altLang="ko-KR" dirty="0"/>
              <a:t>These digit pairs (representing octets) </a:t>
            </a:r>
            <a:r>
              <a:rPr lang="en-US" altLang="ko-KR" dirty="0">
                <a:solidFill>
                  <a:srgbClr val="0070C0"/>
                </a:solidFill>
              </a:rPr>
              <a:t>shall be </a:t>
            </a:r>
            <a:r>
              <a:rPr lang="en-US" altLang="ko-KR" b="1" dirty="0">
                <a:solidFill>
                  <a:srgbClr val="0070C0"/>
                </a:solidFill>
              </a:rPr>
              <a:t>separated</a:t>
            </a:r>
            <a:r>
              <a:rPr lang="en-US" altLang="ko-KR" dirty="0">
                <a:solidFill>
                  <a:srgbClr val="0070C0"/>
                </a:solidFill>
              </a:rPr>
              <a:t> by </a:t>
            </a:r>
            <a:r>
              <a:rPr lang="en-US" altLang="ko-KR" b="1" dirty="0">
                <a:solidFill>
                  <a:srgbClr val="7030A0"/>
                </a:solidFill>
              </a:rPr>
              <a:t>single</a:t>
            </a:r>
            <a:r>
              <a:rPr lang="en-US" altLang="ko-KR" dirty="0">
                <a:solidFill>
                  <a:srgbClr val="7030A0"/>
                </a:solidFill>
              </a:rPr>
              <a:t> </a:t>
            </a:r>
            <a:r>
              <a:rPr lang="en-US" altLang="ko-KR" b="1" dirty="0">
                <a:solidFill>
                  <a:srgbClr val="7030A0"/>
                </a:solidFill>
              </a:rPr>
              <a:t>hyphens</a:t>
            </a:r>
            <a:r>
              <a:rPr lang="en-US" altLang="ko-KR" dirty="0"/>
              <a:t>.</a:t>
            </a:r>
          </a:p>
          <a:p>
            <a:pPr lvl="1"/>
            <a:r>
              <a:rPr lang="en-US" altLang="ko-KR" dirty="0"/>
              <a:t>The order of transmission on the Ethernet (bit-reversed from)</a:t>
            </a:r>
          </a:p>
          <a:p>
            <a:pPr lvl="2"/>
            <a:r>
              <a:rPr lang="en-US" altLang="ko-KR" dirty="0">
                <a:solidFill>
                  <a:srgbClr val="7030A0"/>
                </a:solidFill>
              </a:rPr>
              <a:t>The leftmost </a:t>
            </a:r>
            <a:r>
              <a:rPr lang="en-US" altLang="ko-KR" b="1" dirty="0">
                <a:solidFill>
                  <a:srgbClr val="7030A0"/>
                </a:solidFill>
              </a:rPr>
              <a:t>octet</a:t>
            </a:r>
            <a:r>
              <a:rPr lang="en-US" altLang="ko-KR" dirty="0">
                <a:solidFill>
                  <a:srgbClr val="7030A0"/>
                </a:solidFill>
              </a:rPr>
              <a:t> </a:t>
            </a:r>
            <a:r>
              <a:rPr lang="en-US" altLang="ko-KR" dirty="0"/>
              <a:t>(as written or displayed) </a:t>
            </a:r>
            <a:r>
              <a:rPr lang="en-US" altLang="ko-KR" dirty="0">
                <a:solidFill>
                  <a:srgbClr val="0070C0"/>
                </a:solidFill>
              </a:rPr>
              <a:t>to</a:t>
            </a:r>
            <a:r>
              <a:rPr lang="en-US" altLang="ko-KR" dirty="0"/>
              <a:t> </a:t>
            </a:r>
            <a:r>
              <a:rPr lang="en-US" altLang="ko-KR" dirty="0">
                <a:solidFill>
                  <a:srgbClr val="7030A0"/>
                </a:solidFill>
              </a:rPr>
              <a:t>the rightmost </a:t>
            </a:r>
            <a:r>
              <a:rPr lang="en-US" altLang="ko-KR" b="1" dirty="0">
                <a:solidFill>
                  <a:srgbClr val="7030A0"/>
                </a:solidFill>
              </a:rPr>
              <a:t>octet</a:t>
            </a:r>
            <a:r>
              <a:rPr lang="en-US" altLang="ko-KR" dirty="0"/>
              <a:t>.</a:t>
            </a:r>
          </a:p>
          <a:p>
            <a:pPr lvl="2"/>
            <a:r>
              <a:rPr lang="en-US" altLang="ko-KR" dirty="0">
                <a:solidFill>
                  <a:srgbClr val="0070C0"/>
                </a:solidFill>
              </a:rPr>
              <a:t>From </a:t>
            </a:r>
            <a:r>
              <a:rPr lang="en-US" altLang="ko-KR" dirty="0">
                <a:solidFill>
                  <a:srgbClr val="7030A0"/>
                </a:solidFill>
              </a:rPr>
              <a:t>the least significant bit of </a:t>
            </a:r>
            <a:r>
              <a:rPr lang="en-US" altLang="ko-KR" dirty="0">
                <a:solidFill>
                  <a:srgbClr val="FF0000"/>
                </a:solidFill>
              </a:rPr>
              <a:t>the rightmost digit</a:t>
            </a:r>
            <a:r>
              <a:rPr lang="en-US" altLang="ko-KR" dirty="0"/>
              <a:t> </a:t>
            </a:r>
            <a:r>
              <a:rPr lang="en-US" altLang="ko-KR" dirty="0">
                <a:solidFill>
                  <a:srgbClr val="0070C0"/>
                </a:solidFill>
              </a:rPr>
              <a:t>to</a:t>
            </a:r>
            <a:r>
              <a:rPr lang="en-US" altLang="ko-KR" dirty="0"/>
              <a:t> </a:t>
            </a:r>
            <a:r>
              <a:rPr lang="en-US" altLang="ko-KR" dirty="0">
                <a:solidFill>
                  <a:srgbClr val="7030A0"/>
                </a:solidFill>
              </a:rPr>
              <a:t>the most significant bit of the leftmost digit </a:t>
            </a:r>
            <a:r>
              <a:rPr lang="en-US" altLang="ko-KR" b="1" dirty="0">
                <a:solidFill>
                  <a:srgbClr val="0070C0"/>
                </a:solidFill>
              </a:rPr>
              <a:t>within</a:t>
            </a:r>
            <a:r>
              <a:rPr lang="en-US" altLang="ko-KR" dirty="0">
                <a:solidFill>
                  <a:srgbClr val="7030A0"/>
                </a:solidFill>
              </a:rPr>
              <a:t> </a:t>
            </a:r>
            <a:r>
              <a:rPr lang="en-US" altLang="ko-KR" b="1" dirty="0">
                <a:solidFill>
                  <a:srgbClr val="7030A0"/>
                </a:solidFill>
              </a:rPr>
              <a:t>an octet (two digits)</a:t>
            </a:r>
            <a:r>
              <a:rPr lang="en-US" altLang="ko-KR" dirty="0"/>
              <a:t>.</a:t>
            </a:r>
          </a:p>
          <a:p>
            <a:pPr lvl="1"/>
            <a:endParaRPr lang="en-US" altLang="ko-KR" dirty="0"/>
          </a:p>
        </p:txBody>
      </p:sp>
    </p:spTree>
    <p:extLst>
      <p:ext uri="{BB962C8B-B14F-4D97-AF65-F5344CB8AC3E}">
        <p14:creationId xmlns:p14="http://schemas.microsoft.com/office/powerpoint/2010/main" val="1368624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B36DA61-BC04-44B2-8BA5-69896A77C62B}"/>
              </a:ext>
            </a:extLst>
          </p:cNvPr>
          <p:cNvSpPr>
            <a:spLocks noGrp="1"/>
          </p:cNvSpPr>
          <p:nvPr>
            <p:ph type="title"/>
          </p:nvPr>
        </p:nvSpPr>
        <p:spPr/>
        <p:txBody>
          <a:bodyPr/>
          <a:lstStyle/>
          <a:p>
            <a:r>
              <a:rPr lang="en-US" altLang="ko-KR" dirty="0"/>
              <a:t>MAC Address</a:t>
            </a:r>
            <a:br>
              <a:rPr lang="en-US" altLang="ko-KR" dirty="0"/>
            </a:br>
            <a:r>
              <a:rPr lang="en-US" altLang="ko-KR" dirty="0"/>
              <a:t>Ethernet II (or DIX) frame format</a:t>
            </a:r>
            <a:endParaRPr lang="ko-KR" altLang="en-US" dirty="0"/>
          </a:p>
        </p:txBody>
      </p:sp>
      <p:sp>
        <p:nvSpPr>
          <p:cNvPr id="3" name="내용 개체 틀 2">
            <a:extLst>
              <a:ext uri="{FF2B5EF4-FFF2-40B4-BE49-F238E27FC236}">
                <a16:creationId xmlns:a16="http://schemas.microsoft.com/office/drawing/2014/main" id="{0E9B6841-5F0C-4C84-91E7-2D745AF882B5}"/>
              </a:ext>
            </a:extLst>
          </p:cNvPr>
          <p:cNvSpPr>
            <a:spLocks noGrp="1"/>
          </p:cNvSpPr>
          <p:nvPr>
            <p:ph idx="1"/>
          </p:nvPr>
        </p:nvSpPr>
        <p:spPr/>
        <p:txBody>
          <a:bodyPr>
            <a:normAutofit/>
          </a:bodyPr>
          <a:lstStyle/>
          <a:p>
            <a:r>
              <a:rPr lang="en-US" altLang="ko-KR" dirty="0"/>
              <a:t>Address Field (Ethernet II, Section 6.2.1)</a:t>
            </a:r>
          </a:p>
          <a:p>
            <a:pPr lvl="1"/>
            <a:r>
              <a:rPr lang="en-US" altLang="ko-KR" dirty="0"/>
              <a:t>Example</a:t>
            </a:r>
          </a:p>
          <a:p>
            <a:pPr lvl="2"/>
            <a:r>
              <a:rPr lang="en-US" altLang="ko-KR" dirty="0"/>
              <a:t>F0-2E-15-6C-77-9B</a:t>
            </a:r>
          </a:p>
          <a:p>
            <a:pPr lvl="2"/>
            <a:r>
              <a:rPr lang="en-US" altLang="ko-KR" dirty="0"/>
              <a:t>Hexadecimal format (separated by single hyphens(-))</a:t>
            </a:r>
          </a:p>
          <a:p>
            <a:pPr lvl="3"/>
            <a:r>
              <a:rPr lang="en-US" altLang="ko-KR" dirty="0"/>
              <a:t>1111 0000 </a:t>
            </a:r>
            <a:r>
              <a:rPr lang="en-US" altLang="ko-KR" b="1" dirty="0">
                <a:solidFill>
                  <a:srgbClr val="00B050"/>
                </a:solidFill>
              </a:rPr>
              <a:t>-</a:t>
            </a:r>
            <a:r>
              <a:rPr lang="en-US" altLang="ko-KR" dirty="0"/>
              <a:t> 0010 1110 …</a:t>
            </a:r>
          </a:p>
          <a:p>
            <a:pPr lvl="2"/>
            <a:r>
              <a:rPr lang="en-US" altLang="ko-KR" dirty="0"/>
              <a:t>Transmission order (separated by single colons(:))</a:t>
            </a:r>
          </a:p>
          <a:p>
            <a:pPr lvl="3"/>
            <a:r>
              <a:rPr lang="en-US" altLang="ko-KR" dirty="0"/>
              <a:t>0F:2E:…</a:t>
            </a:r>
          </a:p>
          <a:p>
            <a:pPr lvl="3"/>
            <a:r>
              <a:rPr lang="en-US" altLang="ko-KR" dirty="0"/>
              <a:t>0000 1111 </a:t>
            </a:r>
            <a:r>
              <a:rPr lang="en-US" altLang="ko-KR" b="1" dirty="0">
                <a:solidFill>
                  <a:srgbClr val="00B050"/>
                </a:solidFill>
              </a:rPr>
              <a:t>:</a:t>
            </a:r>
            <a:r>
              <a:rPr lang="en-US" altLang="ko-KR" dirty="0"/>
              <a:t> 0111 0100 …..</a:t>
            </a:r>
          </a:p>
        </p:txBody>
      </p:sp>
      <p:cxnSp>
        <p:nvCxnSpPr>
          <p:cNvPr id="5" name="직선 화살표 연결선 4">
            <a:extLst>
              <a:ext uri="{FF2B5EF4-FFF2-40B4-BE49-F238E27FC236}">
                <a16:creationId xmlns:a16="http://schemas.microsoft.com/office/drawing/2014/main" id="{6A6AF9FA-BE10-4159-B99C-F5125D5BF793}"/>
              </a:ext>
            </a:extLst>
          </p:cNvPr>
          <p:cNvCxnSpPr>
            <a:cxnSpLocks/>
          </p:cNvCxnSpPr>
          <p:nvPr/>
        </p:nvCxnSpPr>
        <p:spPr>
          <a:xfrm flipH="1">
            <a:off x="2574758" y="3623195"/>
            <a:ext cx="10396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직선 화살표 연결선 5">
            <a:extLst>
              <a:ext uri="{FF2B5EF4-FFF2-40B4-BE49-F238E27FC236}">
                <a16:creationId xmlns:a16="http://schemas.microsoft.com/office/drawing/2014/main" id="{B6F7D0C1-6875-4190-ADEA-C3B98D18C50E}"/>
              </a:ext>
            </a:extLst>
          </p:cNvPr>
          <p:cNvCxnSpPr>
            <a:cxnSpLocks/>
          </p:cNvCxnSpPr>
          <p:nvPr/>
        </p:nvCxnSpPr>
        <p:spPr>
          <a:xfrm flipH="1">
            <a:off x="3882189" y="3623195"/>
            <a:ext cx="10622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448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B36DA61-BC04-44B2-8BA5-69896A77C62B}"/>
              </a:ext>
            </a:extLst>
          </p:cNvPr>
          <p:cNvSpPr>
            <a:spLocks noGrp="1"/>
          </p:cNvSpPr>
          <p:nvPr>
            <p:ph type="title"/>
          </p:nvPr>
        </p:nvSpPr>
        <p:spPr/>
        <p:txBody>
          <a:bodyPr/>
          <a:lstStyle/>
          <a:p>
            <a:r>
              <a:rPr lang="en-US" altLang="ko-KR" dirty="0"/>
              <a:t>MAC Address</a:t>
            </a:r>
            <a:br>
              <a:rPr lang="en-US" altLang="ko-KR" dirty="0"/>
            </a:br>
            <a:r>
              <a:rPr lang="en-US" altLang="ko-KR" dirty="0"/>
              <a:t>Ethernet II (or DIX) frame format</a:t>
            </a:r>
            <a:endParaRPr lang="ko-KR" altLang="en-US" dirty="0"/>
          </a:p>
        </p:txBody>
      </p:sp>
      <p:sp>
        <p:nvSpPr>
          <p:cNvPr id="3" name="내용 개체 틀 2">
            <a:extLst>
              <a:ext uri="{FF2B5EF4-FFF2-40B4-BE49-F238E27FC236}">
                <a16:creationId xmlns:a16="http://schemas.microsoft.com/office/drawing/2014/main" id="{0E9B6841-5F0C-4C84-91E7-2D745AF882B5}"/>
              </a:ext>
            </a:extLst>
          </p:cNvPr>
          <p:cNvSpPr>
            <a:spLocks noGrp="1"/>
          </p:cNvSpPr>
          <p:nvPr>
            <p:ph idx="1"/>
          </p:nvPr>
        </p:nvSpPr>
        <p:spPr/>
        <p:txBody>
          <a:bodyPr>
            <a:normAutofit/>
          </a:bodyPr>
          <a:lstStyle/>
          <a:p>
            <a:r>
              <a:rPr lang="en-US" altLang="ko-KR" dirty="0"/>
              <a:t>Type Field (Ethernet II, Section 6.2.2)</a:t>
            </a:r>
          </a:p>
          <a:p>
            <a:pPr lvl="1"/>
            <a:r>
              <a:rPr lang="en-US" altLang="ko-KR" dirty="0">
                <a:solidFill>
                  <a:srgbClr val="7030A0"/>
                </a:solidFill>
              </a:rPr>
              <a:t>The type field </a:t>
            </a:r>
            <a:r>
              <a:rPr lang="en-US" altLang="ko-KR" dirty="0">
                <a:solidFill>
                  <a:srgbClr val="0070C0"/>
                </a:solidFill>
              </a:rPr>
              <a:t>consists of </a:t>
            </a:r>
            <a:r>
              <a:rPr lang="en-US" altLang="ko-KR" dirty="0">
                <a:solidFill>
                  <a:srgbClr val="7030A0"/>
                </a:solidFill>
              </a:rPr>
              <a:t>a two-octet value</a:t>
            </a:r>
            <a:r>
              <a:rPr lang="en-US" altLang="ko-KR" dirty="0"/>
              <a:t> </a:t>
            </a:r>
            <a:r>
              <a:rPr lang="en-US" altLang="ko-KR" dirty="0">
                <a:solidFill>
                  <a:srgbClr val="0070C0"/>
                </a:solidFill>
              </a:rPr>
              <a:t>reserved for </a:t>
            </a:r>
            <a:r>
              <a:rPr lang="en-US" altLang="ko-KR" dirty="0">
                <a:solidFill>
                  <a:srgbClr val="7030A0"/>
                </a:solidFill>
              </a:rPr>
              <a:t>use</a:t>
            </a:r>
            <a:r>
              <a:rPr lang="en-US" altLang="ko-KR" dirty="0"/>
              <a:t> </a:t>
            </a:r>
            <a:r>
              <a:rPr lang="en-US" altLang="ko-KR" dirty="0">
                <a:solidFill>
                  <a:srgbClr val="0070C0"/>
                </a:solidFill>
              </a:rPr>
              <a:t>by</a:t>
            </a:r>
            <a:r>
              <a:rPr lang="en-US" altLang="ko-KR" dirty="0"/>
              <a:t> </a:t>
            </a:r>
            <a:r>
              <a:rPr lang="en-US" altLang="ko-KR" b="1" dirty="0">
                <a:solidFill>
                  <a:srgbClr val="7030A0"/>
                </a:solidFill>
              </a:rPr>
              <a:t>higher levels </a:t>
            </a:r>
            <a:r>
              <a:rPr lang="en-US" altLang="ko-KR" dirty="0">
                <a:solidFill>
                  <a:srgbClr val="0070C0"/>
                </a:solidFill>
              </a:rPr>
              <a:t>to identify the Client Layer protocol </a:t>
            </a:r>
            <a:r>
              <a:rPr lang="en-US" altLang="ko-KR" dirty="0"/>
              <a:t>associated with the frame.</a:t>
            </a:r>
          </a:p>
          <a:p>
            <a:pPr lvl="1"/>
            <a:r>
              <a:rPr lang="en-US" altLang="ko-KR" dirty="0"/>
              <a:t>The type field </a:t>
            </a:r>
            <a:r>
              <a:rPr lang="en-US" altLang="ko-KR" dirty="0">
                <a:solidFill>
                  <a:srgbClr val="0070C0"/>
                </a:solidFill>
              </a:rPr>
              <a:t>is </a:t>
            </a:r>
            <a:r>
              <a:rPr lang="en-US" altLang="ko-KR" b="1" dirty="0">
                <a:solidFill>
                  <a:srgbClr val="0070C0"/>
                </a:solidFill>
              </a:rPr>
              <a:t>uninterpreted</a:t>
            </a:r>
            <a:r>
              <a:rPr lang="en-US" altLang="ko-KR" dirty="0">
                <a:solidFill>
                  <a:srgbClr val="0070C0"/>
                </a:solidFill>
              </a:rPr>
              <a:t> at </a:t>
            </a:r>
            <a:r>
              <a:rPr lang="en-US" altLang="ko-KR" dirty="0">
                <a:solidFill>
                  <a:srgbClr val="7030A0"/>
                </a:solidFill>
              </a:rPr>
              <a:t>the Data Link Layer</a:t>
            </a:r>
          </a:p>
        </p:txBody>
      </p:sp>
    </p:spTree>
    <p:extLst>
      <p:ext uri="{BB962C8B-B14F-4D97-AF65-F5344CB8AC3E}">
        <p14:creationId xmlns:p14="http://schemas.microsoft.com/office/powerpoint/2010/main" val="3699513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B36DA61-BC04-44B2-8BA5-69896A77C62B}"/>
              </a:ext>
            </a:extLst>
          </p:cNvPr>
          <p:cNvSpPr>
            <a:spLocks noGrp="1"/>
          </p:cNvSpPr>
          <p:nvPr>
            <p:ph type="title"/>
          </p:nvPr>
        </p:nvSpPr>
        <p:spPr/>
        <p:txBody>
          <a:bodyPr/>
          <a:lstStyle/>
          <a:p>
            <a:r>
              <a:rPr lang="en-US" altLang="ko-KR" dirty="0"/>
              <a:t>MAC Address</a:t>
            </a:r>
            <a:br>
              <a:rPr lang="en-US" altLang="ko-KR" dirty="0"/>
            </a:br>
            <a:r>
              <a:rPr lang="en-US" altLang="ko-KR" dirty="0"/>
              <a:t>Ethernet II (or DIX) frame format</a:t>
            </a:r>
            <a:endParaRPr lang="ko-KR" altLang="en-US" dirty="0"/>
          </a:p>
        </p:txBody>
      </p:sp>
      <p:sp>
        <p:nvSpPr>
          <p:cNvPr id="3" name="내용 개체 틀 2">
            <a:extLst>
              <a:ext uri="{FF2B5EF4-FFF2-40B4-BE49-F238E27FC236}">
                <a16:creationId xmlns:a16="http://schemas.microsoft.com/office/drawing/2014/main" id="{0E9B6841-5F0C-4C84-91E7-2D745AF882B5}"/>
              </a:ext>
            </a:extLst>
          </p:cNvPr>
          <p:cNvSpPr>
            <a:spLocks noGrp="1"/>
          </p:cNvSpPr>
          <p:nvPr>
            <p:ph idx="1"/>
          </p:nvPr>
        </p:nvSpPr>
        <p:spPr/>
        <p:txBody>
          <a:bodyPr>
            <a:normAutofit/>
          </a:bodyPr>
          <a:lstStyle/>
          <a:p>
            <a:r>
              <a:rPr lang="en-US" altLang="ko-KR" dirty="0"/>
              <a:t>Address and Type Assignment (Ethernet II, </a:t>
            </a:r>
            <a:r>
              <a:rPr lang="en-US" altLang="ko-KR" dirty="0" err="1"/>
              <a:t>Appendex</a:t>
            </a:r>
            <a:r>
              <a:rPr lang="en-US" altLang="ko-KR" dirty="0"/>
              <a:t> B)</a:t>
            </a:r>
          </a:p>
          <a:p>
            <a:pPr lvl="1"/>
            <a:r>
              <a:rPr lang="en-US" altLang="ko-KR" dirty="0">
                <a:solidFill>
                  <a:srgbClr val="7030A0"/>
                </a:solidFill>
              </a:rPr>
              <a:t>The procedures </a:t>
            </a:r>
            <a:r>
              <a:rPr lang="en-US" altLang="ko-KR" dirty="0">
                <a:solidFill>
                  <a:srgbClr val="0070C0"/>
                </a:solidFill>
              </a:rPr>
              <a:t>for assigning </a:t>
            </a:r>
            <a:r>
              <a:rPr lang="en-US" altLang="ko-KR" b="1" dirty="0">
                <a:solidFill>
                  <a:srgbClr val="7030A0"/>
                </a:solidFill>
              </a:rPr>
              <a:t>unique</a:t>
            </a:r>
            <a:r>
              <a:rPr lang="en-US" altLang="ko-KR" dirty="0">
                <a:solidFill>
                  <a:srgbClr val="7030A0"/>
                </a:solidFill>
              </a:rPr>
              <a:t> </a:t>
            </a:r>
            <a:r>
              <a:rPr lang="en-US" altLang="ko-KR" b="1" dirty="0">
                <a:solidFill>
                  <a:srgbClr val="7030A0"/>
                </a:solidFill>
              </a:rPr>
              <a:t>values</a:t>
            </a:r>
            <a:r>
              <a:rPr lang="en-US" altLang="ko-KR" dirty="0">
                <a:solidFill>
                  <a:srgbClr val="7030A0"/>
                </a:solidFill>
              </a:rPr>
              <a:t> </a:t>
            </a:r>
            <a:r>
              <a:rPr lang="en-US" altLang="ko-KR" dirty="0">
                <a:solidFill>
                  <a:srgbClr val="0070C0"/>
                </a:solidFill>
              </a:rPr>
              <a:t>for</a:t>
            </a:r>
            <a:r>
              <a:rPr lang="en-US" altLang="ko-KR" dirty="0"/>
              <a:t> </a:t>
            </a:r>
            <a:r>
              <a:rPr lang="en-US" altLang="ko-KR" dirty="0">
                <a:solidFill>
                  <a:srgbClr val="7030A0"/>
                </a:solidFill>
              </a:rPr>
              <a:t>physical and multicast </a:t>
            </a:r>
            <a:r>
              <a:rPr lang="en-US" altLang="ko-KR" b="1" dirty="0">
                <a:solidFill>
                  <a:srgbClr val="7030A0"/>
                </a:solidFill>
              </a:rPr>
              <a:t>addresses</a:t>
            </a:r>
            <a:r>
              <a:rPr lang="en-US" altLang="ko-KR" dirty="0"/>
              <a:t>.</a:t>
            </a:r>
          </a:p>
          <a:p>
            <a:pPr lvl="2"/>
            <a:r>
              <a:rPr lang="en-US" altLang="ko-KR" dirty="0"/>
              <a:t>The address and type fields </a:t>
            </a:r>
            <a:r>
              <a:rPr lang="en-US" altLang="ko-KR" dirty="0">
                <a:solidFill>
                  <a:srgbClr val="0070C0"/>
                </a:solidFill>
              </a:rPr>
              <a:t>will be administered by </a:t>
            </a:r>
            <a:r>
              <a:rPr lang="en-US" altLang="ko-KR" dirty="0">
                <a:solidFill>
                  <a:srgbClr val="7030A0"/>
                </a:solidFill>
              </a:rPr>
              <a:t>Xerox Corporation</a:t>
            </a:r>
          </a:p>
          <a:p>
            <a:pPr lvl="2"/>
            <a:r>
              <a:rPr lang="en-US" altLang="ko-KR" dirty="0"/>
              <a:t> An address </a:t>
            </a:r>
            <a:r>
              <a:rPr lang="en-US" altLang="ko-KR" dirty="0">
                <a:solidFill>
                  <a:srgbClr val="0070C0"/>
                </a:solidFill>
              </a:rPr>
              <a:t>may be represented as </a:t>
            </a:r>
            <a:r>
              <a:rPr lang="en-US" altLang="ko-KR" dirty="0">
                <a:solidFill>
                  <a:srgbClr val="7030A0"/>
                </a:solidFill>
              </a:rPr>
              <a:t>a string of six octets</a:t>
            </a:r>
            <a:r>
              <a:rPr lang="en-US" altLang="ko-KR" dirty="0"/>
              <a:t>, </a:t>
            </a:r>
            <a:r>
              <a:rPr lang="en-US" altLang="ko-KR" dirty="0">
                <a:solidFill>
                  <a:srgbClr val="00B050"/>
                </a:solidFill>
              </a:rPr>
              <a:t>A-B-C-D-E-F</a:t>
            </a:r>
            <a:r>
              <a:rPr lang="en-US" altLang="ko-KR" dirty="0"/>
              <a:t>.</a:t>
            </a:r>
          </a:p>
          <a:p>
            <a:pPr lvl="3"/>
            <a:r>
              <a:rPr lang="en-US" altLang="ko-KR" dirty="0">
                <a:solidFill>
                  <a:srgbClr val="7030A0"/>
                </a:solidFill>
              </a:rPr>
              <a:t>The least significant bit of the first octet</a:t>
            </a:r>
            <a:r>
              <a:rPr lang="en-US" altLang="ko-KR" dirty="0"/>
              <a:t>, A, </a:t>
            </a:r>
            <a:r>
              <a:rPr lang="en-US" altLang="ko-KR" dirty="0">
                <a:solidFill>
                  <a:srgbClr val="0070C0"/>
                </a:solidFill>
              </a:rPr>
              <a:t>is</a:t>
            </a:r>
            <a:r>
              <a:rPr lang="en-US" altLang="ko-KR" dirty="0"/>
              <a:t> </a:t>
            </a:r>
            <a:r>
              <a:rPr lang="en-US" altLang="ko-KR" dirty="0">
                <a:solidFill>
                  <a:srgbClr val="7030A0"/>
                </a:solidFill>
              </a:rPr>
              <a:t>the multicast bit</a:t>
            </a:r>
            <a:r>
              <a:rPr lang="en-US" altLang="ko-KR" dirty="0"/>
              <a:t>.</a:t>
            </a:r>
          </a:p>
          <a:p>
            <a:pPr lvl="3"/>
            <a:r>
              <a:rPr lang="en-US" altLang="ko-KR" dirty="0"/>
              <a:t> </a:t>
            </a:r>
            <a:r>
              <a:rPr lang="en-US" altLang="ko-KR" b="1" dirty="0">
                <a:solidFill>
                  <a:srgbClr val="7030A0"/>
                </a:solidFill>
              </a:rPr>
              <a:t>The numbers A-B-C </a:t>
            </a:r>
            <a:r>
              <a:rPr lang="en-US" altLang="ko-KR" dirty="0">
                <a:solidFill>
                  <a:srgbClr val="0070C0"/>
                </a:solidFill>
              </a:rPr>
              <a:t>are</a:t>
            </a:r>
            <a:r>
              <a:rPr lang="en-US" altLang="ko-KR" dirty="0"/>
              <a:t> </a:t>
            </a:r>
            <a:r>
              <a:rPr lang="en-US" altLang="ko-KR" dirty="0">
                <a:solidFill>
                  <a:srgbClr val="0070C0"/>
                </a:solidFill>
              </a:rPr>
              <a:t>assigned by the Ethernet Address Administration Office </a:t>
            </a:r>
            <a:r>
              <a:rPr lang="en-US" altLang="ko-KR" dirty="0"/>
              <a:t>at the above address.</a:t>
            </a:r>
          </a:p>
          <a:p>
            <a:pPr lvl="3"/>
            <a:r>
              <a:rPr lang="en-US" altLang="ko-KR" dirty="0"/>
              <a:t>The remaining octets, D-E-F </a:t>
            </a:r>
            <a:r>
              <a:rPr lang="en-US" altLang="ko-KR" dirty="0">
                <a:solidFill>
                  <a:srgbClr val="0070C0"/>
                </a:solidFill>
              </a:rPr>
              <a:t>are assigned </a:t>
            </a:r>
            <a:r>
              <a:rPr lang="en-US" altLang="ko-KR" b="1" dirty="0">
                <a:solidFill>
                  <a:srgbClr val="0070C0"/>
                </a:solidFill>
              </a:rPr>
              <a:t>locally</a:t>
            </a:r>
            <a:r>
              <a:rPr lang="en-US" altLang="ko-KR" dirty="0">
                <a:solidFill>
                  <a:srgbClr val="0070C0"/>
                </a:solidFill>
              </a:rPr>
              <a:t> by </a:t>
            </a:r>
            <a:r>
              <a:rPr lang="en-US" altLang="ko-KR" dirty="0"/>
              <a:t>the organization </a:t>
            </a:r>
            <a:r>
              <a:rPr lang="en-US" altLang="ko-KR" dirty="0">
                <a:solidFill>
                  <a:srgbClr val="0070C0"/>
                </a:solidFill>
              </a:rPr>
              <a:t>assigned </a:t>
            </a:r>
            <a:r>
              <a:rPr lang="en-US" altLang="ko-KR" dirty="0">
                <a:solidFill>
                  <a:srgbClr val="7030A0"/>
                </a:solidFill>
              </a:rPr>
              <a:t>the blocks</a:t>
            </a:r>
            <a:r>
              <a:rPr lang="en-US" altLang="ko-KR" dirty="0">
                <a:solidFill>
                  <a:srgbClr val="0070C0"/>
                </a:solidFill>
              </a:rPr>
              <a:t> identified by </a:t>
            </a:r>
            <a:r>
              <a:rPr lang="en-US" altLang="ko-KR" dirty="0"/>
              <a:t>A-B-C.</a:t>
            </a:r>
          </a:p>
        </p:txBody>
      </p:sp>
    </p:spTree>
    <p:extLst>
      <p:ext uri="{BB962C8B-B14F-4D97-AF65-F5344CB8AC3E}">
        <p14:creationId xmlns:p14="http://schemas.microsoft.com/office/powerpoint/2010/main" val="2939321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MAC Address</a:t>
            </a:r>
            <a:endParaRPr lang="ko-KR" altLang="en-US" dirty="0"/>
          </a:p>
        </p:txBody>
      </p:sp>
      <p:sp>
        <p:nvSpPr>
          <p:cNvPr id="3" name="부제목 2"/>
          <p:cNvSpPr>
            <a:spLocks noGrp="1"/>
          </p:cNvSpPr>
          <p:nvPr>
            <p:ph type="subTitle" idx="1"/>
          </p:nvPr>
        </p:nvSpPr>
        <p:spPr/>
        <p:txBody>
          <a:bodyPr>
            <a:normAutofit/>
          </a:bodyPr>
          <a:lstStyle/>
          <a:p>
            <a:r>
              <a:rPr lang="en-US" altLang="ko-KR" sz="3200" dirty="0"/>
              <a:t>IEEE 802-2014 Addresses</a:t>
            </a:r>
          </a:p>
        </p:txBody>
      </p:sp>
    </p:spTree>
    <p:extLst>
      <p:ext uri="{BB962C8B-B14F-4D97-AF65-F5344CB8AC3E}">
        <p14:creationId xmlns:p14="http://schemas.microsoft.com/office/powerpoint/2010/main" val="1160872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l"/>
            <a:r>
              <a:rPr lang="en-US" altLang="ko-KR" dirty="0"/>
              <a:t>MAC Address</a:t>
            </a:r>
            <a:br>
              <a:rPr lang="en-US" altLang="ko-KR" dirty="0"/>
            </a:br>
            <a:r>
              <a:rPr lang="en-US" altLang="ko-KR" dirty="0"/>
              <a:t>IEEE 802-2014 address</a:t>
            </a:r>
            <a:endParaRPr lang="ko-KR" altLang="en-US" dirty="0"/>
          </a:p>
        </p:txBody>
      </p:sp>
      <p:sp>
        <p:nvSpPr>
          <p:cNvPr id="3" name="내용 개체 틀 2"/>
          <p:cNvSpPr>
            <a:spLocks noGrp="1"/>
          </p:cNvSpPr>
          <p:nvPr>
            <p:ph idx="1"/>
          </p:nvPr>
        </p:nvSpPr>
        <p:spPr/>
        <p:txBody>
          <a:bodyPr>
            <a:normAutofit/>
          </a:bodyPr>
          <a:lstStyle/>
          <a:p>
            <a:r>
              <a:rPr lang="en-NZ" altLang="ko-KR" dirty="0"/>
              <a:t>Three types of identifiers are defined</a:t>
            </a:r>
          </a:p>
          <a:p>
            <a:pPr lvl="1"/>
            <a:r>
              <a:rPr lang="en-US" altLang="ko-KR" dirty="0"/>
              <a:t>Interface Address</a:t>
            </a:r>
          </a:p>
          <a:p>
            <a:pPr lvl="2"/>
            <a:r>
              <a:rPr lang="en-NZ" altLang="ko-KR" dirty="0"/>
              <a:t>Clause 8 MAC Addresses</a:t>
            </a:r>
          </a:p>
          <a:p>
            <a:pPr lvl="1"/>
            <a:r>
              <a:rPr lang="en-US" altLang="ko-KR" dirty="0"/>
              <a:t>Protocol identifiers</a:t>
            </a:r>
          </a:p>
          <a:p>
            <a:pPr lvl="2"/>
            <a:r>
              <a:rPr lang="en-NZ" altLang="ko-KR" dirty="0"/>
              <a:t>Clause</a:t>
            </a:r>
            <a:r>
              <a:rPr lang="en-US" altLang="ko-KR" dirty="0"/>
              <a:t> 9 Protocol Identifiers</a:t>
            </a:r>
          </a:p>
          <a:p>
            <a:pPr lvl="1"/>
            <a:r>
              <a:rPr lang="en-US" altLang="ko-KR" dirty="0">
                <a:solidFill>
                  <a:schemeClr val="bg1">
                    <a:lumMod val="65000"/>
                  </a:schemeClr>
                </a:solidFill>
              </a:rPr>
              <a:t>Managed Object </a:t>
            </a:r>
            <a:r>
              <a:rPr lang="en-US" altLang="ko-KR" dirty="0" err="1">
                <a:solidFill>
                  <a:schemeClr val="bg1">
                    <a:lumMod val="65000"/>
                  </a:schemeClr>
                </a:solidFill>
              </a:rPr>
              <a:t>IDentifier</a:t>
            </a:r>
            <a:r>
              <a:rPr lang="en-US" altLang="ko-KR" dirty="0">
                <a:solidFill>
                  <a:schemeClr val="bg1">
                    <a:lumMod val="65000"/>
                  </a:schemeClr>
                </a:solidFill>
              </a:rPr>
              <a:t> (type identifiers of MIB)</a:t>
            </a:r>
          </a:p>
          <a:p>
            <a:pPr lvl="2"/>
            <a:r>
              <a:rPr lang="en-NZ" altLang="ko-KR" dirty="0">
                <a:solidFill>
                  <a:schemeClr val="bg1">
                    <a:lumMod val="65000"/>
                  </a:schemeClr>
                </a:solidFill>
              </a:rPr>
              <a:t>Clause</a:t>
            </a:r>
            <a:r>
              <a:rPr lang="en-US" altLang="ko-KR" dirty="0">
                <a:solidFill>
                  <a:schemeClr val="bg1">
                    <a:lumMod val="65000"/>
                  </a:schemeClr>
                </a:solidFill>
              </a:rPr>
              <a:t> 10 Allocation of </a:t>
            </a:r>
            <a:r>
              <a:rPr lang="en-US" altLang="ko-KR" b="1" dirty="0">
                <a:solidFill>
                  <a:schemeClr val="bg1">
                    <a:lumMod val="65000"/>
                  </a:schemeClr>
                </a:solidFill>
              </a:rPr>
              <a:t>OID values </a:t>
            </a:r>
            <a:r>
              <a:rPr lang="en-US" altLang="ko-KR" dirty="0">
                <a:solidFill>
                  <a:schemeClr val="bg1">
                    <a:lumMod val="65000"/>
                  </a:schemeClr>
                </a:solidFill>
              </a:rPr>
              <a:t>in IEEE 802 standards</a:t>
            </a:r>
          </a:p>
        </p:txBody>
      </p:sp>
    </p:spTree>
    <p:extLst>
      <p:ext uri="{BB962C8B-B14F-4D97-AF65-F5344CB8AC3E}">
        <p14:creationId xmlns:p14="http://schemas.microsoft.com/office/powerpoint/2010/main" val="818692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CF62A25-441A-46C0-ABE0-C3CD695577AB}"/>
              </a:ext>
            </a:extLst>
          </p:cNvPr>
          <p:cNvSpPr>
            <a:spLocks noGrp="1"/>
          </p:cNvSpPr>
          <p:nvPr>
            <p:ph type="title"/>
          </p:nvPr>
        </p:nvSpPr>
        <p:spPr/>
        <p:txBody>
          <a:bodyPr/>
          <a:lstStyle/>
          <a:p>
            <a:pPr algn="l"/>
            <a:r>
              <a:rPr lang="en-US" altLang="ko-KR" dirty="0"/>
              <a:t>MAC Address</a:t>
            </a:r>
            <a:br>
              <a:rPr lang="en-US" altLang="ko-KR" dirty="0"/>
            </a:br>
            <a:r>
              <a:rPr lang="en-US" altLang="ko-KR" dirty="0"/>
              <a:t>IEEE Registration Authority</a:t>
            </a:r>
            <a:endParaRPr lang="ko-KR" altLang="en-US" dirty="0"/>
          </a:p>
        </p:txBody>
      </p:sp>
      <p:sp>
        <p:nvSpPr>
          <p:cNvPr id="3" name="내용 개체 틀 2">
            <a:extLst>
              <a:ext uri="{FF2B5EF4-FFF2-40B4-BE49-F238E27FC236}">
                <a16:creationId xmlns:a16="http://schemas.microsoft.com/office/drawing/2014/main" id="{518BA24D-A320-43F5-90B8-BC30338142BD}"/>
              </a:ext>
            </a:extLst>
          </p:cNvPr>
          <p:cNvSpPr>
            <a:spLocks noGrp="1"/>
          </p:cNvSpPr>
          <p:nvPr>
            <p:ph idx="1"/>
          </p:nvPr>
        </p:nvSpPr>
        <p:spPr/>
        <p:txBody>
          <a:bodyPr/>
          <a:lstStyle/>
          <a:p>
            <a:r>
              <a:rPr lang="en-US" altLang="ko-KR" dirty="0"/>
              <a:t>IEEE-SA - Registration Authority </a:t>
            </a:r>
          </a:p>
          <a:p>
            <a:pPr lvl="1"/>
            <a:r>
              <a:rPr lang="en-US" altLang="ko-KR" dirty="0"/>
              <a:t>Your trusted source for </a:t>
            </a:r>
            <a:r>
              <a:rPr lang="en-US" altLang="ko-KR" b="1" dirty="0">
                <a:solidFill>
                  <a:srgbClr val="0070C0"/>
                </a:solidFill>
              </a:rPr>
              <a:t>acquiring</a:t>
            </a:r>
            <a:r>
              <a:rPr lang="en-US" altLang="ko-KR" dirty="0"/>
              <a:t> </a:t>
            </a:r>
            <a:r>
              <a:rPr lang="en-US" altLang="ko-KR" dirty="0">
                <a:solidFill>
                  <a:srgbClr val="7030A0"/>
                </a:solidFill>
              </a:rPr>
              <a:t>MAC Addresses </a:t>
            </a:r>
            <a:r>
              <a:rPr lang="en-US" altLang="ko-KR" dirty="0">
                <a:solidFill>
                  <a:srgbClr val="0070C0"/>
                </a:solidFill>
              </a:rPr>
              <a:t>and</a:t>
            </a:r>
            <a:r>
              <a:rPr lang="en-US" altLang="ko-KR" dirty="0"/>
              <a:t> </a:t>
            </a:r>
            <a:r>
              <a:rPr lang="en-US" altLang="ko-KR" dirty="0">
                <a:solidFill>
                  <a:srgbClr val="7030A0"/>
                </a:solidFill>
              </a:rPr>
              <a:t>Unique Identifiers</a:t>
            </a:r>
          </a:p>
          <a:p>
            <a:r>
              <a:rPr lang="en-US" altLang="ko-KR" dirty="0"/>
              <a:t>https://standards.ieee.org/products-services/regauth/index.html</a:t>
            </a:r>
            <a:endParaRPr lang="ko-KR" altLang="en-US" dirty="0"/>
          </a:p>
        </p:txBody>
      </p:sp>
    </p:spTree>
    <p:extLst>
      <p:ext uri="{BB962C8B-B14F-4D97-AF65-F5344CB8AC3E}">
        <p14:creationId xmlns:p14="http://schemas.microsoft.com/office/powerpoint/2010/main" val="3759788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BC9EDA2-04F8-4633-B307-D0C924C41381}"/>
              </a:ext>
            </a:extLst>
          </p:cNvPr>
          <p:cNvSpPr>
            <a:spLocks noGrp="1"/>
          </p:cNvSpPr>
          <p:nvPr>
            <p:ph type="ctrTitle"/>
          </p:nvPr>
        </p:nvSpPr>
        <p:spPr/>
        <p:txBody>
          <a:bodyPr/>
          <a:lstStyle/>
          <a:p>
            <a:r>
              <a:rPr lang="en-US" altLang="ko-KR" dirty="0"/>
              <a:t>Identity</a:t>
            </a:r>
            <a:endParaRPr lang="ko-KR" altLang="en-US" dirty="0"/>
          </a:p>
        </p:txBody>
      </p:sp>
      <p:sp>
        <p:nvSpPr>
          <p:cNvPr id="3" name="부제목 2">
            <a:extLst>
              <a:ext uri="{FF2B5EF4-FFF2-40B4-BE49-F238E27FC236}">
                <a16:creationId xmlns:a16="http://schemas.microsoft.com/office/drawing/2014/main" id="{3BDF38E0-60BD-46EE-8DD4-D076D4A45EA9}"/>
              </a:ext>
            </a:extLst>
          </p:cNvPr>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2311040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E7A7F3-9318-4AA8-866B-05DC2F27B68F}"/>
              </a:ext>
            </a:extLst>
          </p:cNvPr>
          <p:cNvSpPr>
            <a:spLocks noGrp="1"/>
          </p:cNvSpPr>
          <p:nvPr>
            <p:ph type="title"/>
          </p:nvPr>
        </p:nvSpPr>
        <p:spPr/>
        <p:txBody>
          <a:bodyPr>
            <a:normAutofit/>
          </a:bodyPr>
          <a:lstStyle/>
          <a:p>
            <a:pPr algn="l"/>
            <a:r>
              <a:rPr lang="en-US" altLang="ko-KR" dirty="0"/>
              <a:t>MAC Address</a:t>
            </a:r>
            <a:br>
              <a:rPr lang="en-US" altLang="ko-KR" dirty="0"/>
            </a:br>
            <a:r>
              <a:rPr lang="en-US" altLang="ko-KR" dirty="0"/>
              <a:t>IEEE 802.3-2022 Ethernet Frame</a:t>
            </a:r>
            <a:endParaRPr lang="ko-KR" altLang="en-US" dirty="0"/>
          </a:p>
        </p:txBody>
      </p:sp>
      <p:pic>
        <p:nvPicPr>
          <p:cNvPr id="4" name="내용 개체 틀 3">
            <a:extLst>
              <a:ext uri="{FF2B5EF4-FFF2-40B4-BE49-F238E27FC236}">
                <a16:creationId xmlns:a16="http://schemas.microsoft.com/office/drawing/2014/main" id="{8509C57D-5753-49F7-91B6-2146F546EC85}"/>
              </a:ext>
            </a:extLst>
          </p:cNvPr>
          <p:cNvPicPr>
            <a:picLocks noGrp="1" noChangeAspect="1"/>
          </p:cNvPicPr>
          <p:nvPr>
            <p:ph idx="1"/>
          </p:nvPr>
        </p:nvPicPr>
        <p:blipFill>
          <a:blip r:embed="rId2"/>
          <a:stretch>
            <a:fillRect/>
          </a:stretch>
        </p:blipFill>
        <p:spPr>
          <a:xfrm>
            <a:off x="2725399" y="1600201"/>
            <a:ext cx="6741202" cy="4525963"/>
          </a:xfrm>
          <a:prstGeom prst="rect">
            <a:avLst/>
          </a:prstGeom>
        </p:spPr>
      </p:pic>
      <p:sp>
        <p:nvSpPr>
          <p:cNvPr id="5" name="직사각형 4">
            <a:extLst>
              <a:ext uri="{FF2B5EF4-FFF2-40B4-BE49-F238E27FC236}">
                <a16:creationId xmlns:a16="http://schemas.microsoft.com/office/drawing/2014/main" id="{BA02FF1A-E956-4BDB-935D-F0FFA9D9D79E}"/>
              </a:ext>
            </a:extLst>
          </p:cNvPr>
          <p:cNvSpPr/>
          <p:nvPr/>
        </p:nvSpPr>
        <p:spPr>
          <a:xfrm>
            <a:off x="4422344" y="2354704"/>
            <a:ext cx="2773368" cy="9361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82C518D4-37E2-433A-AB67-9ADBF7B92FB6}"/>
              </a:ext>
            </a:extLst>
          </p:cNvPr>
          <p:cNvSpPr/>
          <p:nvPr/>
        </p:nvSpPr>
        <p:spPr>
          <a:xfrm>
            <a:off x="4367808" y="2348880"/>
            <a:ext cx="2880320" cy="187220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7030A0"/>
              </a:solidFill>
            </a:endParaRPr>
          </a:p>
        </p:txBody>
      </p:sp>
    </p:spTree>
    <p:extLst>
      <p:ext uri="{BB962C8B-B14F-4D97-AF65-F5344CB8AC3E}">
        <p14:creationId xmlns:p14="http://schemas.microsoft.com/office/powerpoint/2010/main" val="3118183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616F26-B7CC-4727-8569-0C5DA609ED91}"/>
              </a:ext>
            </a:extLst>
          </p:cNvPr>
          <p:cNvSpPr>
            <a:spLocks noGrp="1"/>
          </p:cNvSpPr>
          <p:nvPr>
            <p:ph type="title"/>
          </p:nvPr>
        </p:nvSpPr>
        <p:spPr/>
        <p:txBody>
          <a:bodyPr>
            <a:normAutofit/>
          </a:bodyPr>
          <a:lstStyle/>
          <a:p>
            <a:pPr algn="l"/>
            <a:r>
              <a:rPr lang="en-US" altLang="ko-KR" dirty="0"/>
              <a:t>MAC Address</a:t>
            </a:r>
            <a:br>
              <a:rPr lang="en-US" altLang="ko-KR" dirty="0"/>
            </a:br>
            <a:r>
              <a:rPr lang="en-US" altLang="ko-KR" dirty="0"/>
              <a:t>IEEE 802.11-2020 WLAN MAC Frames</a:t>
            </a:r>
            <a:endParaRPr lang="ko-KR" altLang="en-US" dirty="0"/>
          </a:p>
        </p:txBody>
      </p:sp>
      <p:pic>
        <p:nvPicPr>
          <p:cNvPr id="4" name="내용 개체 틀 3">
            <a:extLst>
              <a:ext uri="{FF2B5EF4-FFF2-40B4-BE49-F238E27FC236}">
                <a16:creationId xmlns:a16="http://schemas.microsoft.com/office/drawing/2014/main" id="{D1AC0AF8-4BE5-442C-9E4E-7022D75A5E56}"/>
              </a:ext>
            </a:extLst>
          </p:cNvPr>
          <p:cNvPicPr>
            <a:picLocks noGrp="1" noChangeAspect="1"/>
          </p:cNvPicPr>
          <p:nvPr>
            <p:ph idx="1"/>
          </p:nvPr>
        </p:nvPicPr>
        <p:blipFill>
          <a:blip r:embed="rId2"/>
          <a:stretch>
            <a:fillRect/>
          </a:stretch>
        </p:blipFill>
        <p:spPr>
          <a:xfrm>
            <a:off x="1951018" y="1700809"/>
            <a:ext cx="8229600" cy="1330145"/>
          </a:xfrm>
          <a:prstGeom prst="rect">
            <a:avLst/>
          </a:prstGeom>
        </p:spPr>
      </p:pic>
      <p:pic>
        <p:nvPicPr>
          <p:cNvPr id="5" name="그림 4">
            <a:extLst>
              <a:ext uri="{FF2B5EF4-FFF2-40B4-BE49-F238E27FC236}">
                <a16:creationId xmlns:a16="http://schemas.microsoft.com/office/drawing/2014/main" id="{03FCDB4E-85EE-4CE3-B2E0-88C5BEA47B3B}"/>
              </a:ext>
            </a:extLst>
          </p:cNvPr>
          <p:cNvPicPr>
            <a:picLocks noChangeAspect="1"/>
          </p:cNvPicPr>
          <p:nvPr/>
        </p:nvPicPr>
        <p:blipFill>
          <a:blip r:embed="rId3"/>
          <a:stretch>
            <a:fillRect/>
          </a:stretch>
        </p:blipFill>
        <p:spPr>
          <a:xfrm>
            <a:off x="1981201" y="4293096"/>
            <a:ext cx="4222587" cy="1474256"/>
          </a:xfrm>
          <a:prstGeom prst="rect">
            <a:avLst/>
          </a:prstGeom>
        </p:spPr>
      </p:pic>
      <p:sp>
        <p:nvSpPr>
          <p:cNvPr id="6" name="TextBox 5">
            <a:extLst>
              <a:ext uri="{FF2B5EF4-FFF2-40B4-BE49-F238E27FC236}">
                <a16:creationId xmlns:a16="http://schemas.microsoft.com/office/drawing/2014/main" id="{B8C565CF-439F-4AE8-BE13-92625291FE15}"/>
              </a:ext>
            </a:extLst>
          </p:cNvPr>
          <p:cNvSpPr txBox="1"/>
          <p:nvPr/>
        </p:nvSpPr>
        <p:spPr>
          <a:xfrm>
            <a:off x="2063552" y="3933057"/>
            <a:ext cx="3053208" cy="276999"/>
          </a:xfrm>
          <a:prstGeom prst="rect">
            <a:avLst/>
          </a:prstGeom>
          <a:noFill/>
        </p:spPr>
        <p:txBody>
          <a:bodyPr wrap="none" rtlCol="0">
            <a:spAutoFit/>
          </a:bodyPr>
          <a:lstStyle/>
          <a:p>
            <a:r>
              <a:rPr lang="en-US" altLang="ko-KR" sz="1200" dirty="0"/>
              <a:t>OFDM (11a/g/n/ac) Physical Layer Frame</a:t>
            </a:r>
            <a:endParaRPr lang="ko-KR" altLang="en-US" sz="1200" dirty="0"/>
          </a:p>
        </p:txBody>
      </p:sp>
      <p:pic>
        <p:nvPicPr>
          <p:cNvPr id="7" name="그림 6">
            <a:extLst>
              <a:ext uri="{FF2B5EF4-FFF2-40B4-BE49-F238E27FC236}">
                <a16:creationId xmlns:a16="http://schemas.microsoft.com/office/drawing/2014/main" id="{434B567D-4A4B-4B09-9DB2-CE99B7AACCF2}"/>
              </a:ext>
            </a:extLst>
          </p:cNvPr>
          <p:cNvPicPr>
            <a:picLocks noChangeAspect="1"/>
          </p:cNvPicPr>
          <p:nvPr/>
        </p:nvPicPr>
        <p:blipFill>
          <a:blip r:embed="rId4"/>
          <a:stretch>
            <a:fillRect/>
          </a:stretch>
        </p:blipFill>
        <p:spPr>
          <a:xfrm>
            <a:off x="6430156" y="4488854"/>
            <a:ext cx="3750463" cy="1406682"/>
          </a:xfrm>
          <a:prstGeom prst="rect">
            <a:avLst/>
          </a:prstGeom>
        </p:spPr>
      </p:pic>
      <p:sp>
        <p:nvSpPr>
          <p:cNvPr id="8" name="TextBox 7">
            <a:extLst>
              <a:ext uri="{FF2B5EF4-FFF2-40B4-BE49-F238E27FC236}">
                <a16:creationId xmlns:a16="http://schemas.microsoft.com/office/drawing/2014/main" id="{18B8BF91-3751-4C20-A560-186F609FEA43}"/>
              </a:ext>
            </a:extLst>
          </p:cNvPr>
          <p:cNvSpPr txBox="1"/>
          <p:nvPr/>
        </p:nvSpPr>
        <p:spPr>
          <a:xfrm>
            <a:off x="6882978" y="4016098"/>
            <a:ext cx="2461700" cy="276999"/>
          </a:xfrm>
          <a:prstGeom prst="rect">
            <a:avLst/>
          </a:prstGeom>
          <a:noFill/>
        </p:spPr>
        <p:txBody>
          <a:bodyPr wrap="none" rtlCol="0">
            <a:spAutoFit/>
          </a:bodyPr>
          <a:lstStyle/>
          <a:p>
            <a:r>
              <a:rPr lang="en-US" altLang="ko-KR" sz="1200" dirty="0"/>
              <a:t>DSSS (11b) Physical Layer Frame</a:t>
            </a:r>
            <a:endParaRPr lang="ko-KR" altLang="en-US" sz="1200" dirty="0"/>
          </a:p>
        </p:txBody>
      </p:sp>
      <p:cxnSp>
        <p:nvCxnSpPr>
          <p:cNvPr id="10" name="직선 연결선 9">
            <a:extLst>
              <a:ext uri="{FF2B5EF4-FFF2-40B4-BE49-F238E27FC236}">
                <a16:creationId xmlns:a16="http://schemas.microsoft.com/office/drawing/2014/main" id="{A46AF296-D117-4B3C-AB50-0E0491B5E3D1}"/>
              </a:ext>
            </a:extLst>
          </p:cNvPr>
          <p:cNvCxnSpPr>
            <a:cxnSpLocks/>
          </p:cNvCxnSpPr>
          <p:nvPr/>
        </p:nvCxnSpPr>
        <p:spPr>
          <a:xfrm flipH="1" flipV="1">
            <a:off x="2207568" y="2636912"/>
            <a:ext cx="2232248" cy="194421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B9C51AFE-6372-45DE-A972-A5E36E90A235}"/>
              </a:ext>
            </a:extLst>
          </p:cNvPr>
          <p:cNvCxnSpPr>
            <a:cxnSpLocks/>
          </p:cNvCxnSpPr>
          <p:nvPr/>
        </p:nvCxnSpPr>
        <p:spPr>
          <a:xfrm flipV="1">
            <a:off x="5375920" y="2564904"/>
            <a:ext cx="4608512" cy="201622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직선 연결선 14">
            <a:extLst>
              <a:ext uri="{FF2B5EF4-FFF2-40B4-BE49-F238E27FC236}">
                <a16:creationId xmlns:a16="http://schemas.microsoft.com/office/drawing/2014/main" id="{A01E0A3B-CFFB-48B9-A6BA-8A6DAFBE2EE1}"/>
              </a:ext>
            </a:extLst>
          </p:cNvPr>
          <p:cNvCxnSpPr>
            <a:cxnSpLocks/>
          </p:cNvCxnSpPr>
          <p:nvPr/>
        </p:nvCxnSpPr>
        <p:spPr>
          <a:xfrm flipH="1" flipV="1">
            <a:off x="2207568" y="2635913"/>
            <a:ext cx="6276452" cy="252128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직선 연결선 16">
            <a:extLst>
              <a:ext uri="{FF2B5EF4-FFF2-40B4-BE49-F238E27FC236}">
                <a16:creationId xmlns:a16="http://schemas.microsoft.com/office/drawing/2014/main" id="{9ACB6AD7-1F10-4D2C-898F-3D3975ED02BF}"/>
              </a:ext>
            </a:extLst>
          </p:cNvPr>
          <p:cNvCxnSpPr>
            <a:cxnSpLocks/>
          </p:cNvCxnSpPr>
          <p:nvPr/>
        </p:nvCxnSpPr>
        <p:spPr>
          <a:xfrm flipV="1">
            <a:off x="9571046" y="2600908"/>
            <a:ext cx="413386" cy="255628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8" name="직사각형 17">
            <a:extLst>
              <a:ext uri="{FF2B5EF4-FFF2-40B4-BE49-F238E27FC236}">
                <a16:creationId xmlns:a16="http://schemas.microsoft.com/office/drawing/2014/main" id="{0F521DF1-90FA-4B60-92E3-86149AC376D4}"/>
              </a:ext>
            </a:extLst>
          </p:cNvPr>
          <p:cNvSpPr/>
          <p:nvPr/>
        </p:nvSpPr>
        <p:spPr>
          <a:xfrm>
            <a:off x="3724252" y="2127069"/>
            <a:ext cx="2149900" cy="4855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A140906F-130E-4983-B52D-AB2907171C5D}"/>
              </a:ext>
            </a:extLst>
          </p:cNvPr>
          <p:cNvSpPr/>
          <p:nvPr/>
        </p:nvSpPr>
        <p:spPr>
          <a:xfrm>
            <a:off x="6742468" y="2115362"/>
            <a:ext cx="727508" cy="4855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Box 19">
            <a:extLst>
              <a:ext uri="{FF2B5EF4-FFF2-40B4-BE49-F238E27FC236}">
                <a16:creationId xmlns:a16="http://schemas.microsoft.com/office/drawing/2014/main" id="{6C4D2E84-AA7C-443F-8DD3-D06DE0A67E36}"/>
              </a:ext>
            </a:extLst>
          </p:cNvPr>
          <p:cNvSpPr txBox="1"/>
          <p:nvPr/>
        </p:nvSpPr>
        <p:spPr>
          <a:xfrm>
            <a:off x="8459194" y="1532038"/>
            <a:ext cx="1322285" cy="276999"/>
          </a:xfrm>
          <a:prstGeom prst="rect">
            <a:avLst/>
          </a:prstGeom>
          <a:noFill/>
        </p:spPr>
        <p:txBody>
          <a:bodyPr wrap="none" rtlCol="0">
            <a:spAutoFit/>
          </a:bodyPr>
          <a:lstStyle/>
          <a:p>
            <a:r>
              <a:rPr lang="en-US" altLang="ko-KR" sz="1200" dirty="0">
                <a:solidFill>
                  <a:srgbClr val="7030A0"/>
                </a:solidFill>
              </a:rPr>
              <a:t>LLC SNAP frame</a:t>
            </a:r>
            <a:endParaRPr lang="ko-KR" altLang="en-US" sz="1200" dirty="0">
              <a:solidFill>
                <a:srgbClr val="7030A0"/>
              </a:solidFill>
            </a:endParaRPr>
          </a:p>
        </p:txBody>
      </p:sp>
      <p:cxnSp>
        <p:nvCxnSpPr>
          <p:cNvPr id="22" name="직선 화살표 연결선 21">
            <a:extLst>
              <a:ext uri="{FF2B5EF4-FFF2-40B4-BE49-F238E27FC236}">
                <a16:creationId xmlns:a16="http://schemas.microsoft.com/office/drawing/2014/main" id="{CB69A251-9101-4726-81B6-19CE543E599A}"/>
              </a:ext>
            </a:extLst>
          </p:cNvPr>
          <p:cNvCxnSpPr>
            <a:cxnSpLocks/>
          </p:cNvCxnSpPr>
          <p:nvPr/>
        </p:nvCxnSpPr>
        <p:spPr>
          <a:xfrm>
            <a:off x="9120336" y="1809037"/>
            <a:ext cx="1" cy="34643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 name="직사각형 2">
            <a:extLst>
              <a:ext uri="{FF2B5EF4-FFF2-40B4-BE49-F238E27FC236}">
                <a16:creationId xmlns:a16="http://schemas.microsoft.com/office/drawing/2014/main" id="{F5E3F893-1577-610E-8684-715DC6DA9E5E}"/>
              </a:ext>
            </a:extLst>
          </p:cNvPr>
          <p:cNvSpPr/>
          <p:nvPr/>
        </p:nvSpPr>
        <p:spPr>
          <a:xfrm>
            <a:off x="4471900" y="4605191"/>
            <a:ext cx="871230" cy="239525"/>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6949A58C-BAAD-FE07-3653-DD38838665F5}"/>
              </a:ext>
            </a:extLst>
          </p:cNvPr>
          <p:cNvSpPr/>
          <p:nvPr/>
        </p:nvSpPr>
        <p:spPr>
          <a:xfrm>
            <a:off x="8459194" y="5197677"/>
            <a:ext cx="1111852" cy="239525"/>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903471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pPr algn="l"/>
            <a:r>
              <a:rPr lang="en-US" altLang="ko-KR" sz="3200" dirty="0"/>
              <a:t>MAC Address</a:t>
            </a:r>
            <a:br>
              <a:rPr lang="en-US" altLang="ko-KR" sz="3200" dirty="0"/>
            </a:br>
            <a:r>
              <a:rPr lang="en-US" altLang="ko-KR" sz="3200" dirty="0"/>
              <a:t>IEEE 802-2014 Protocol identifiers</a:t>
            </a:r>
            <a:br>
              <a:rPr lang="en-US" altLang="ko-KR" sz="3200" dirty="0"/>
            </a:br>
            <a:r>
              <a:rPr lang="en-US" altLang="ko-KR" sz="3200" dirty="0"/>
              <a:t>Encapsulation of Ethernet frames with LPD</a:t>
            </a:r>
            <a:endParaRPr lang="ko-KR" altLang="en-US" sz="3200" dirty="0"/>
          </a:p>
        </p:txBody>
      </p:sp>
      <p:pic>
        <p:nvPicPr>
          <p:cNvPr id="717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100728" y="1916832"/>
            <a:ext cx="6061258"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3593" y="2884768"/>
            <a:ext cx="7993571" cy="15469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7568" y="4725145"/>
            <a:ext cx="7704856" cy="1462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직선 화살표 연결선 4"/>
          <p:cNvCxnSpPr/>
          <p:nvPr/>
        </p:nvCxnSpPr>
        <p:spPr>
          <a:xfrm flipH="1" flipV="1">
            <a:off x="5159896" y="4293096"/>
            <a:ext cx="3384376"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직선 화살표 연결선 6"/>
          <p:cNvCxnSpPr/>
          <p:nvPr/>
        </p:nvCxnSpPr>
        <p:spPr>
          <a:xfrm flipV="1">
            <a:off x="9192344" y="4221088"/>
            <a:ext cx="648072"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079777" y="5925591"/>
            <a:ext cx="909223" cy="261610"/>
          </a:xfrm>
          <a:prstGeom prst="rect">
            <a:avLst/>
          </a:prstGeom>
          <a:noFill/>
        </p:spPr>
        <p:txBody>
          <a:bodyPr wrap="none" rtlCol="0">
            <a:spAutoFit/>
          </a:bodyPr>
          <a:lstStyle/>
          <a:p>
            <a:r>
              <a:rPr lang="en-US" altLang="ko-KR" sz="1100" dirty="0"/>
              <a:t>IEEE 802.11</a:t>
            </a:r>
            <a:endParaRPr lang="ko-KR" altLang="en-US" sz="1100" dirty="0"/>
          </a:p>
        </p:txBody>
      </p:sp>
      <p:cxnSp>
        <p:nvCxnSpPr>
          <p:cNvPr id="11" name="직선 화살표 연결선 10"/>
          <p:cNvCxnSpPr/>
          <p:nvPr/>
        </p:nvCxnSpPr>
        <p:spPr>
          <a:xfrm flipV="1">
            <a:off x="9846392" y="2564904"/>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직선 화살표 연결선 13"/>
          <p:cNvCxnSpPr/>
          <p:nvPr/>
        </p:nvCxnSpPr>
        <p:spPr>
          <a:xfrm flipH="1" flipV="1">
            <a:off x="4583832" y="2564904"/>
            <a:ext cx="2268252"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id="{E12224FA-FC43-4FC0-91E1-1E16DC8776AB}"/>
              </a:ext>
            </a:extLst>
          </p:cNvPr>
          <p:cNvSpPr/>
          <p:nvPr/>
        </p:nvSpPr>
        <p:spPr>
          <a:xfrm>
            <a:off x="4547823" y="2204864"/>
            <a:ext cx="1740905"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1A118632-FAA4-4A25-819E-5B360C608954}"/>
              </a:ext>
            </a:extLst>
          </p:cNvPr>
          <p:cNvSpPr/>
          <p:nvPr/>
        </p:nvSpPr>
        <p:spPr>
          <a:xfrm>
            <a:off x="5093712" y="3340336"/>
            <a:ext cx="1200819" cy="3708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8C20B3A5-7A7F-0931-D234-B1994E60B5E4}"/>
              </a:ext>
            </a:extLst>
          </p:cNvPr>
          <p:cNvSpPr txBox="1"/>
          <p:nvPr/>
        </p:nvSpPr>
        <p:spPr>
          <a:xfrm>
            <a:off x="2001204" y="2036749"/>
            <a:ext cx="2323072" cy="600164"/>
          </a:xfrm>
          <a:prstGeom prst="rect">
            <a:avLst/>
          </a:prstGeom>
          <a:noFill/>
        </p:spPr>
        <p:txBody>
          <a:bodyPr wrap="none" rtlCol="0">
            <a:spAutoFit/>
          </a:bodyPr>
          <a:lstStyle/>
          <a:p>
            <a:r>
              <a:rPr lang="en-US" altLang="ko-KR" sz="1100" dirty="0"/>
              <a:t>Protocol Identifier fields (5octets)</a:t>
            </a:r>
          </a:p>
          <a:p>
            <a:r>
              <a:rPr lang="en-US" altLang="ko-KR" sz="1100" dirty="0"/>
              <a:t>OUI(3octets)+</a:t>
            </a:r>
            <a:r>
              <a:rPr lang="en-US" altLang="ko-KR" sz="1100" dirty="0" err="1"/>
              <a:t>Ethertype</a:t>
            </a:r>
            <a:r>
              <a:rPr lang="en-US" altLang="ko-KR" sz="1100" dirty="0"/>
              <a:t>(2octets)</a:t>
            </a:r>
          </a:p>
          <a:p>
            <a:r>
              <a:rPr lang="en-US" altLang="ko-KR" sz="1100" dirty="0"/>
              <a:t>IEEE 802.11: (000000)+Ethertype</a:t>
            </a:r>
            <a:endParaRPr lang="ko-KR" altLang="en-US" sz="1100" dirty="0"/>
          </a:p>
        </p:txBody>
      </p:sp>
    </p:spTree>
    <p:extLst>
      <p:ext uri="{BB962C8B-B14F-4D97-AF65-F5344CB8AC3E}">
        <p14:creationId xmlns:p14="http://schemas.microsoft.com/office/powerpoint/2010/main" val="1906114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l"/>
            <a:r>
              <a:rPr lang="en-US" altLang="ko-KR" sz="4400" dirty="0"/>
              <a:t>MAC Address</a:t>
            </a:r>
            <a:br>
              <a:rPr lang="en-US" altLang="ko-KR" dirty="0"/>
            </a:br>
            <a:r>
              <a:rPr lang="en-US" altLang="ko-KR" dirty="0"/>
              <a:t>IEEE 802-2014 MAC address</a:t>
            </a:r>
            <a:endParaRPr lang="ko-KR" altLang="en-US" dirty="0"/>
          </a:p>
        </p:txBody>
      </p:sp>
      <p:sp>
        <p:nvSpPr>
          <p:cNvPr id="3" name="내용 개체 틀 2"/>
          <p:cNvSpPr>
            <a:spLocks noGrp="1"/>
          </p:cNvSpPr>
          <p:nvPr>
            <p:ph idx="1"/>
          </p:nvPr>
        </p:nvSpPr>
        <p:spPr/>
        <p:txBody>
          <a:bodyPr>
            <a:normAutofit/>
          </a:bodyPr>
          <a:lstStyle/>
          <a:p>
            <a:r>
              <a:rPr lang="en-US" altLang="ko-KR" dirty="0"/>
              <a:t>MAC</a:t>
            </a:r>
            <a:r>
              <a:rPr lang="ko-KR" altLang="en-US" dirty="0"/>
              <a:t> </a:t>
            </a:r>
            <a:r>
              <a:rPr lang="en-US" altLang="ko-KR" dirty="0"/>
              <a:t>address</a:t>
            </a:r>
          </a:p>
          <a:p>
            <a:pPr lvl="1"/>
            <a:r>
              <a:rPr lang="en-US" altLang="ko-KR" dirty="0"/>
              <a:t>It is used to refer to a 48-bit or 64-bit number that is used to identify the source and destination MAC entities</a:t>
            </a:r>
          </a:p>
          <a:p>
            <a:pPr lvl="2"/>
            <a:r>
              <a:rPr lang="en-US" altLang="ko-KR" dirty="0"/>
              <a:t>MAC address: a 48-bit MAC address</a:t>
            </a:r>
          </a:p>
          <a:p>
            <a:pPr lvl="2"/>
            <a:r>
              <a:rPr lang="en-US" altLang="ko-KR" dirty="0"/>
              <a:t>Extended address: a 64-bit (EUI-64) or 48-bit (EUI-48) address</a:t>
            </a:r>
          </a:p>
          <a:p>
            <a:pPr lvl="3"/>
            <a:r>
              <a:rPr lang="en-US" altLang="ko-KR" dirty="0"/>
              <a:t>EUI: Extended Unique Identifier (</a:t>
            </a:r>
            <a:r>
              <a:rPr lang="en-US" altLang="ko-KR" dirty="0">
                <a:solidFill>
                  <a:srgbClr val="7030A0"/>
                </a:solidFill>
              </a:rPr>
              <a:t>X bit of </a:t>
            </a:r>
            <a:r>
              <a:rPr lang="en-US" altLang="ko-KR" b="1" dirty="0">
                <a:solidFill>
                  <a:srgbClr val="7030A0"/>
                </a:solidFill>
              </a:rPr>
              <a:t>first octet </a:t>
            </a:r>
            <a:r>
              <a:rPr lang="en-US" altLang="ko-KR" dirty="0">
                <a:solidFill>
                  <a:srgbClr val="7030A0"/>
                </a:solidFill>
              </a:rPr>
              <a:t>of the OUI </a:t>
            </a:r>
            <a:r>
              <a:rPr lang="en-US" altLang="ko-KR" dirty="0"/>
              <a:t>:0)</a:t>
            </a:r>
          </a:p>
          <a:p>
            <a:pPr lvl="4"/>
            <a:r>
              <a:rPr lang="en-US" altLang="ko-KR" dirty="0" err="1"/>
              <a:t>xxxx</a:t>
            </a:r>
            <a:r>
              <a:rPr lang="en-US" altLang="ko-KR" dirty="0"/>
              <a:t> </a:t>
            </a:r>
            <a:r>
              <a:rPr lang="en-US" altLang="ko-KR" dirty="0" err="1"/>
              <a:t>xx</a:t>
            </a:r>
            <a:r>
              <a:rPr lang="en-US" altLang="ko-KR" dirty="0" err="1">
                <a:solidFill>
                  <a:srgbClr val="00B050"/>
                </a:solidFill>
              </a:rPr>
              <a:t>XM</a:t>
            </a:r>
            <a:r>
              <a:rPr lang="en-US" altLang="ko-KR" dirty="0">
                <a:solidFill>
                  <a:srgbClr val="00B050"/>
                </a:solidFill>
              </a:rPr>
              <a:t>, X: Universal/Local bit, M: Individual/Group bit</a:t>
            </a:r>
          </a:p>
          <a:p>
            <a:pPr lvl="3"/>
            <a:r>
              <a:rPr lang="en-US" altLang="ko-KR" dirty="0"/>
              <a:t>ELI: Extended Local Identifier (X bits of first octet of the OUI :1)</a:t>
            </a:r>
          </a:p>
          <a:p>
            <a:pPr lvl="1"/>
            <a:r>
              <a:rPr lang="en-US" altLang="ko-KR" dirty="0"/>
              <a:t>It may also be used to identify peer MAC entities. </a:t>
            </a:r>
          </a:p>
        </p:txBody>
      </p:sp>
    </p:spTree>
    <p:extLst>
      <p:ext uri="{BB962C8B-B14F-4D97-AF65-F5344CB8AC3E}">
        <p14:creationId xmlns:p14="http://schemas.microsoft.com/office/powerpoint/2010/main" val="585003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l"/>
            <a:r>
              <a:rPr lang="en-US" altLang="ko-KR" sz="4400" dirty="0"/>
              <a:t>MAC Address</a:t>
            </a:r>
            <a:br>
              <a:rPr lang="en-US" altLang="ko-KR" dirty="0"/>
            </a:br>
            <a:r>
              <a:rPr lang="en-US" altLang="ko-KR" dirty="0"/>
              <a:t>IEEE 802-2014 MAC address</a:t>
            </a:r>
            <a:endParaRPr lang="ko-KR" altLang="en-US" dirty="0"/>
          </a:p>
        </p:txBody>
      </p:sp>
      <p:sp>
        <p:nvSpPr>
          <p:cNvPr id="3" name="내용 개체 틀 2"/>
          <p:cNvSpPr>
            <a:spLocks noGrp="1"/>
          </p:cNvSpPr>
          <p:nvPr>
            <p:ph idx="1"/>
          </p:nvPr>
        </p:nvSpPr>
        <p:spPr/>
        <p:txBody>
          <a:bodyPr>
            <a:normAutofit/>
          </a:bodyPr>
          <a:lstStyle/>
          <a:p>
            <a:r>
              <a:rPr lang="en-US" altLang="ko-KR" dirty="0"/>
              <a:t>If </a:t>
            </a:r>
            <a:r>
              <a:rPr lang="en-US" altLang="ko-KR" dirty="0">
                <a:solidFill>
                  <a:srgbClr val="7030A0"/>
                </a:solidFill>
              </a:rPr>
              <a:t>interoperability</a:t>
            </a:r>
            <a:r>
              <a:rPr lang="en-US" altLang="ko-KR" dirty="0"/>
              <a:t> </a:t>
            </a:r>
            <a:r>
              <a:rPr lang="en-US" altLang="ko-KR" dirty="0">
                <a:solidFill>
                  <a:srgbClr val="0070C0"/>
                </a:solidFill>
              </a:rPr>
              <a:t>through</a:t>
            </a:r>
            <a:r>
              <a:rPr lang="en-US" altLang="ko-KR" dirty="0"/>
              <a:t> </a:t>
            </a:r>
            <a:r>
              <a:rPr lang="en-US" altLang="ko-KR" b="1" dirty="0">
                <a:solidFill>
                  <a:srgbClr val="7030A0"/>
                </a:solidFill>
              </a:rPr>
              <a:t>bridges</a:t>
            </a:r>
            <a:r>
              <a:rPr lang="en-US" altLang="ko-KR" b="1" dirty="0"/>
              <a:t> </a:t>
            </a:r>
            <a:r>
              <a:rPr lang="en-US" altLang="ko-KR" dirty="0"/>
              <a:t>(IEEE802.1Q/1D) </a:t>
            </a:r>
            <a:r>
              <a:rPr lang="en-US" altLang="ko-KR" dirty="0">
                <a:solidFill>
                  <a:srgbClr val="0070C0"/>
                </a:solidFill>
              </a:rPr>
              <a:t>is required for </a:t>
            </a:r>
            <a:r>
              <a:rPr lang="en-US" altLang="ko-KR" dirty="0">
                <a:solidFill>
                  <a:srgbClr val="7030A0"/>
                </a:solidFill>
              </a:rPr>
              <a:t>a standard</a:t>
            </a:r>
            <a:r>
              <a:rPr lang="en-US" altLang="ko-KR" dirty="0"/>
              <a:t>, </a:t>
            </a:r>
            <a:r>
              <a:rPr lang="en-US" altLang="ko-KR" dirty="0">
                <a:solidFill>
                  <a:srgbClr val="0070C0"/>
                </a:solidFill>
              </a:rPr>
              <a:t>then</a:t>
            </a:r>
            <a:r>
              <a:rPr lang="en-US" altLang="ko-KR" dirty="0"/>
              <a:t> 48-bit MAC addressing </a:t>
            </a:r>
            <a:r>
              <a:rPr lang="en-US" altLang="ko-KR" dirty="0">
                <a:solidFill>
                  <a:srgbClr val="0070C0"/>
                </a:solidFill>
              </a:rPr>
              <a:t>is required.</a:t>
            </a:r>
          </a:p>
          <a:p>
            <a:r>
              <a:rPr lang="en-US" altLang="ko-KR" b="1" dirty="0"/>
              <a:t>New standards [</a:t>
            </a:r>
            <a:r>
              <a:rPr lang="en-US" altLang="ko-KR" dirty="0">
                <a:solidFill>
                  <a:srgbClr val="0070C0"/>
                </a:solidFill>
              </a:rPr>
              <a:t>that only require </a:t>
            </a:r>
            <a:r>
              <a:rPr lang="en-US" altLang="ko-KR" dirty="0">
                <a:solidFill>
                  <a:srgbClr val="7030A0"/>
                </a:solidFill>
              </a:rPr>
              <a:t>routed connectivity] </a:t>
            </a:r>
            <a:r>
              <a:rPr lang="en-US" altLang="ko-KR" dirty="0">
                <a:solidFill>
                  <a:srgbClr val="0070C0"/>
                </a:solidFill>
              </a:rPr>
              <a:t>should use </a:t>
            </a:r>
            <a:r>
              <a:rPr lang="en-US" altLang="ko-KR" dirty="0"/>
              <a:t>64-bit MAC addressing.</a:t>
            </a:r>
          </a:p>
          <a:p>
            <a:pPr lvl="1"/>
            <a:r>
              <a:rPr lang="en-US" altLang="ko-KR" dirty="0"/>
              <a:t>IEEE 802.15.4 uses 64-bit MAC addressing</a:t>
            </a:r>
          </a:p>
        </p:txBody>
      </p:sp>
    </p:spTree>
    <p:extLst>
      <p:ext uri="{BB962C8B-B14F-4D97-AF65-F5344CB8AC3E}">
        <p14:creationId xmlns:p14="http://schemas.microsoft.com/office/powerpoint/2010/main" val="1503853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l"/>
            <a:r>
              <a:rPr lang="en-US" altLang="ko-KR" sz="4400" dirty="0"/>
              <a:t>MAC Address</a:t>
            </a:r>
            <a:br>
              <a:rPr lang="en-US" altLang="ko-KR" dirty="0"/>
            </a:br>
            <a:r>
              <a:rPr lang="en-US" altLang="ko-KR" dirty="0"/>
              <a:t>IEEE 802-2014 MAC address</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normAutofit/>
              </a:bodyPr>
              <a:lstStyle/>
              <a:p>
                <a:r>
                  <a:rPr lang="en-US" altLang="ko-KR" dirty="0"/>
                  <a:t>Two representation of an MAC address</a:t>
                </a:r>
              </a:p>
              <a:p>
                <a:pPr lvl="1"/>
                <a:r>
                  <a:rPr lang="en-US" altLang="ko-KR" dirty="0"/>
                  <a:t>Hexadecimal representation</a:t>
                </a:r>
              </a:p>
              <a:p>
                <a:pPr lvl="2"/>
                <a:r>
                  <a:rPr lang="en-US" altLang="ko-KR" dirty="0"/>
                  <a:t>The order of the hexadecimal digits in each pair is derived by interpreting the bits of the octet value as a binary numeral using the normal mathematical rules for digit significance</a:t>
                </a:r>
              </a:p>
              <a:p>
                <a:pPr lvl="3"/>
                <a:r>
                  <a:rPr lang="en-US" altLang="ko-KR" dirty="0"/>
                  <a:t>(bit7..bit0) 0001 0010 - 0011 0100 </a:t>
                </a:r>
                <a14:m>
                  <m:oMath xmlns:m="http://schemas.openxmlformats.org/officeDocument/2006/math">
                    <m:r>
                      <a:rPr lang="en-US" altLang="ko-KR" i="1" smtClean="0">
                        <a:latin typeface="Cambria Math" panose="02040503050406030204" pitchFamily="18" charset="0"/>
                        <a:ea typeface="Cambria Math" panose="02040503050406030204" pitchFamily="18" charset="0"/>
                      </a:rPr>
                      <m:t>→</m:t>
                    </m:r>
                  </m:oMath>
                </a14:m>
                <a:r>
                  <a:rPr lang="en-US" altLang="ko-KR" dirty="0"/>
                  <a:t> 12</a:t>
                </a:r>
                <a:r>
                  <a:rPr lang="en-US" altLang="ko-KR" dirty="0">
                    <a:solidFill>
                      <a:srgbClr val="FF0000"/>
                    </a:solidFill>
                  </a:rPr>
                  <a:t>-</a:t>
                </a:r>
                <a:r>
                  <a:rPr lang="en-US" altLang="ko-KR" dirty="0"/>
                  <a:t>34 </a:t>
                </a:r>
              </a:p>
              <a:p>
                <a:pPr lvl="1"/>
                <a:r>
                  <a:rPr lang="en-US" altLang="ko-KR" dirty="0"/>
                  <a:t>Bit-reversed representation </a:t>
                </a:r>
              </a:p>
              <a:p>
                <a:pPr lvl="2"/>
                <a:r>
                  <a:rPr lang="en-US" altLang="ko-KR" dirty="0"/>
                  <a:t>The order of the hexadecimal digits in each pair </a:t>
                </a:r>
                <a:r>
                  <a:rPr lang="en-US" altLang="ko-KR" dirty="0">
                    <a:solidFill>
                      <a:srgbClr val="0070C0"/>
                    </a:solidFill>
                  </a:rPr>
                  <a:t>is derived by </a:t>
                </a:r>
                <a:r>
                  <a:rPr lang="en-US" altLang="ko-KR" b="1" dirty="0">
                    <a:solidFill>
                      <a:srgbClr val="0070C0"/>
                    </a:solidFill>
                  </a:rPr>
                  <a:t>reversing </a:t>
                </a:r>
                <a:r>
                  <a:rPr lang="en-US" altLang="ko-KR" b="1" dirty="0">
                    <a:solidFill>
                      <a:srgbClr val="7030A0"/>
                    </a:solidFill>
                  </a:rPr>
                  <a:t>the order of the bits </a:t>
                </a:r>
                <a:r>
                  <a:rPr lang="en-US" altLang="ko-KR" b="1" dirty="0">
                    <a:solidFill>
                      <a:srgbClr val="0070C0"/>
                    </a:solidFill>
                  </a:rPr>
                  <a:t>in</a:t>
                </a:r>
                <a:r>
                  <a:rPr lang="en-US" altLang="ko-KR" b="1" dirty="0">
                    <a:solidFill>
                      <a:srgbClr val="7030A0"/>
                    </a:solidFill>
                  </a:rPr>
                  <a:t> the octet value</a:t>
                </a:r>
              </a:p>
              <a:p>
                <a:pPr lvl="3"/>
                <a:r>
                  <a:rPr lang="en-US" altLang="ko-KR" dirty="0"/>
                  <a:t>(bit7..bit0) 0100 1000 : 0010 1100 </a:t>
                </a:r>
                <a14:m>
                  <m:oMath xmlns:m="http://schemas.openxmlformats.org/officeDocument/2006/math">
                    <m:r>
                      <a:rPr lang="en-US" altLang="ko-KR" i="1">
                        <a:latin typeface="Cambria Math" panose="02040503050406030204" pitchFamily="18" charset="0"/>
                        <a:ea typeface="Cambria Math" panose="02040503050406030204" pitchFamily="18" charset="0"/>
                      </a:rPr>
                      <m:t>→</m:t>
                    </m:r>
                  </m:oMath>
                </a14:m>
                <a:r>
                  <a:rPr lang="en-US" altLang="ko-KR" dirty="0"/>
                  <a:t> 48</a:t>
                </a:r>
                <a:r>
                  <a:rPr lang="en-US" altLang="ko-KR" dirty="0">
                    <a:solidFill>
                      <a:srgbClr val="FF0000"/>
                    </a:solidFill>
                  </a:rPr>
                  <a:t>:</a:t>
                </a:r>
                <a:r>
                  <a:rPr lang="en-US" altLang="ko-KR" dirty="0"/>
                  <a:t>2C </a:t>
                </a:r>
              </a:p>
              <a:p>
                <a:pPr lvl="3"/>
                <a:endParaRPr lang="en-US" altLang="ko-KR"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l="-1043" t="-2381" r="-58"/>
                </a:stretch>
              </a:blipFill>
            </p:spPr>
            <p:txBody>
              <a:bodyPr/>
              <a:lstStyle/>
              <a:p>
                <a:r>
                  <a:rPr lang="ko-KR" altLang="en-US">
                    <a:noFill/>
                  </a:rPr>
                  <a:t> </a:t>
                </a:r>
              </a:p>
            </p:txBody>
          </p:sp>
        </mc:Fallback>
      </mc:AlternateContent>
      <p:cxnSp>
        <p:nvCxnSpPr>
          <p:cNvPr id="5" name="직선 화살표 연결선 4">
            <a:extLst>
              <a:ext uri="{FF2B5EF4-FFF2-40B4-BE49-F238E27FC236}">
                <a16:creationId xmlns:a16="http://schemas.microsoft.com/office/drawing/2014/main" id="{38736C94-F9FC-487E-A141-CF6E0C8B2A47}"/>
              </a:ext>
            </a:extLst>
          </p:cNvPr>
          <p:cNvCxnSpPr/>
          <p:nvPr/>
        </p:nvCxnSpPr>
        <p:spPr>
          <a:xfrm flipH="1">
            <a:off x="4999838" y="3939910"/>
            <a:ext cx="1080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직선 화살표 연결선 6">
            <a:extLst>
              <a:ext uri="{FF2B5EF4-FFF2-40B4-BE49-F238E27FC236}">
                <a16:creationId xmlns:a16="http://schemas.microsoft.com/office/drawing/2014/main" id="{AD6571D6-6BEC-4064-997D-784C2D3D041A}"/>
              </a:ext>
            </a:extLst>
          </p:cNvPr>
          <p:cNvCxnSpPr/>
          <p:nvPr/>
        </p:nvCxnSpPr>
        <p:spPr>
          <a:xfrm>
            <a:off x="3620038" y="3844461"/>
            <a:ext cx="1152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53253D8B-36B3-4F51-B7E0-FDA898CB0325}"/>
              </a:ext>
            </a:extLst>
          </p:cNvPr>
          <p:cNvCxnSpPr/>
          <p:nvPr/>
        </p:nvCxnSpPr>
        <p:spPr>
          <a:xfrm flipH="1">
            <a:off x="3658329" y="3939910"/>
            <a:ext cx="1080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직선 화살표 연결선 3">
            <a:extLst>
              <a:ext uri="{FF2B5EF4-FFF2-40B4-BE49-F238E27FC236}">
                <a16:creationId xmlns:a16="http://schemas.microsoft.com/office/drawing/2014/main" id="{8BA0E4D8-4D89-878E-D2EB-A78D4BBC645D}"/>
              </a:ext>
            </a:extLst>
          </p:cNvPr>
          <p:cNvCxnSpPr/>
          <p:nvPr/>
        </p:nvCxnSpPr>
        <p:spPr>
          <a:xfrm>
            <a:off x="4943872" y="3844461"/>
            <a:ext cx="1152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0649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l"/>
            <a:r>
              <a:rPr lang="en-US" altLang="ko-KR" sz="4400" dirty="0"/>
              <a:t>MAC Address</a:t>
            </a:r>
            <a:br>
              <a:rPr lang="en-US" altLang="ko-KR" dirty="0"/>
            </a:br>
            <a:r>
              <a:rPr lang="en-US" altLang="ko-KR" dirty="0"/>
              <a:t>IEEE 802-2014 address</a:t>
            </a:r>
            <a:endParaRPr lang="ko-KR" altLang="en-US" dirty="0"/>
          </a:p>
        </p:txBody>
      </p:sp>
      <p:sp>
        <p:nvSpPr>
          <p:cNvPr id="3" name="내용 개체 틀 2"/>
          <p:cNvSpPr>
            <a:spLocks noGrp="1"/>
          </p:cNvSpPr>
          <p:nvPr>
            <p:ph idx="1"/>
          </p:nvPr>
        </p:nvSpPr>
        <p:spPr/>
        <p:txBody>
          <a:bodyPr/>
          <a:lstStyle/>
          <a:p>
            <a:r>
              <a:rPr lang="en-NZ" altLang="ko-KR" dirty="0"/>
              <a:t>Universal addresses</a:t>
            </a:r>
          </a:p>
          <a:p>
            <a:pPr lvl="1"/>
            <a:r>
              <a:rPr lang="en-US" altLang="ko-KR" dirty="0"/>
              <a:t>The concept of universal addressing </a:t>
            </a:r>
            <a:r>
              <a:rPr lang="en-US" altLang="ko-KR" dirty="0">
                <a:solidFill>
                  <a:srgbClr val="0070C0"/>
                </a:solidFill>
              </a:rPr>
              <a:t>is based on </a:t>
            </a:r>
            <a:r>
              <a:rPr lang="en-US" altLang="ko-KR" dirty="0"/>
              <a:t>the idea </a:t>
            </a:r>
            <a:r>
              <a:rPr lang="en-US" altLang="ko-KR" dirty="0">
                <a:solidFill>
                  <a:srgbClr val="0070C0"/>
                </a:solidFill>
              </a:rPr>
              <a:t>that</a:t>
            </a:r>
            <a:r>
              <a:rPr lang="en-US" altLang="ko-KR" dirty="0"/>
              <a:t> </a:t>
            </a:r>
            <a:r>
              <a:rPr lang="en-US" altLang="ko-KR" dirty="0">
                <a:solidFill>
                  <a:srgbClr val="7030A0"/>
                </a:solidFill>
              </a:rPr>
              <a:t>all potential members of a network</a:t>
            </a:r>
            <a:r>
              <a:rPr lang="en-US" altLang="ko-KR" dirty="0"/>
              <a:t> </a:t>
            </a:r>
            <a:r>
              <a:rPr lang="en-US" altLang="ko-KR" dirty="0">
                <a:solidFill>
                  <a:srgbClr val="0070C0"/>
                </a:solidFill>
              </a:rPr>
              <a:t>need to have </a:t>
            </a:r>
            <a:r>
              <a:rPr lang="en-US" altLang="ko-KR" dirty="0">
                <a:solidFill>
                  <a:srgbClr val="7030A0"/>
                </a:solidFill>
              </a:rPr>
              <a:t>a unique identifier</a:t>
            </a:r>
            <a:r>
              <a:rPr lang="en-US" altLang="ko-KR" dirty="0"/>
              <a:t>. </a:t>
            </a:r>
          </a:p>
          <a:p>
            <a:r>
              <a:rPr lang="en-US" altLang="ko-KR" dirty="0">
                <a:solidFill>
                  <a:srgbClr val="7030A0"/>
                </a:solidFill>
              </a:rPr>
              <a:t>A universal address </a:t>
            </a:r>
            <a:r>
              <a:rPr lang="en-US" altLang="ko-KR" dirty="0">
                <a:solidFill>
                  <a:srgbClr val="0070C0"/>
                </a:solidFill>
              </a:rPr>
              <a:t>is</a:t>
            </a:r>
            <a:r>
              <a:rPr lang="en-US" altLang="ko-KR" dirty="0"/>
              <a:t> </a:t>
            </a:r>
            <a:r>
              <a:rPr lang="en-US" altLang="ko-KR" dirty="0">
                <a:solidFill>
                  <a:srgbClr val="7030A0"/>
                </a:solidFill>
              </a:rPr>
              <a:t>a MAC address </a:t>
            </a:r>
            <a:r>
              <a:rPr lang="en-US" altLang="ko-KR" dirty="0">
                <a:solidFill>
                  <a:srgbClr val="0070C0"/>
                </a:solidFill>
              </a:rPr>
              <a:t>that is </a:t>
            </a:r>
            <a:r>
              <a:rPr lang="en-US" altLang="ko-KR" b="1" dirty="0">
                <a:solidFill>
                  <a:srgbClr val="7030A0"/>
                </a:solidFill>
              </a:rPr>
              <a:t>globally</a:t>
            </a:r>
            <a:r>
              <a:rPr lang="en-US" altLang="ko-KR" dirty="0">
                <a:solidFill>
                  <a:srgbClr val="7030A0"/>
                </a:solidFill>
              </a:rPr>
              <a:t> </a:t>
            </a:r>
            <a:r>
              <a:rPr lang="en-US" altLang="ko-KR" b="1" dirty="0">
                <a:solidFill>
                  <a:srgbClr val="7030A0"/>
                </a:solidFill>
              </a:rPr>
              <a:t>unique</a:t>
            </a:r>
            <a:r>
              <a:rPr lang="en-US" altLang="ko-KR" dirty="0">
                <a:solidFill>
                  <a:srgbClr val="7030A0"/>
                </a:solidFill>
              </a:rPr>
              <a:t> </a:t>
            </a:r>
            <a:endParaRPr lang="ko-KR" altLang="en-US" dirty="0">
              <a:solidFill>
                <a:srgbClr val="7030A0"/>
              </a:solidFill>
            </a:endParaRPr>
          </a:p>
        </p:txBody>
      </p:sp>
    </p:spTree>
    <p:extLst>
      <p:ext uri="{BB962C8B-B14F-4D97-AF65-F5344CB8AC3E}">
        <p14:creationId xmlns:p14="http://schemas.microsoft.com/office/powerpoint/2010/main" val="14579471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l"/>
            <a:r>
              <a:rPr lang="en-US" altLang="ko-KR" sz="4400" dirty="0"/>
              <a:t>MAC Address</a:t>
            </a:r>
            <a:br>
              <a:rPr lang="en-US" altLang="ko-KR" dirty="0"/>
            </a:br>
            <a:r>
              <a:rPr lang="en-US" altLang="ko-KR" dirty="0"/>
              <a:t>IEEE 802-2014 address</a:t>
            </a:r>
            <a:endParaRPr lang="ko-KR" altLang="en-US" dirty="0"/>
          </a:p>
        </p:txBody>
      </p:sp>
      <p:sp>
        <p:nvSpPr>
          <p:cNvPr id="3" name="내용 개체 틀 2"/>
          <p:cNvSpPr>
            <a:spLocks noGrp="1"/>
          </p:cNvSpPr>
          <p:nvPr>
            <p:ph idx="1"/>
          </p:nvPr>
        </p:nvSpPr>
        <p:spPr/>
        <p:txBody>
          <a:bodyPr/>
          <a:lstStyle/>
          <a:p>
            <a:r>
              <a:rPr lang="en-US" altLang="ko-KR" dirty="0">
                <a:solidFill>
                  <a:srgbClr val="7030A0"/>
                </a:solidFill>
              </a:rPr>
              <a:t>Two different </a:t>
            </a:r>
            <a:r>
              <a:rPr lang="en-US" altLang="ko-KR" b="1" dirty="0">
                <a:solidFill>
                  <a:srgbClr val="7030A0"/>
                </a:solidFill>
              </a:rPr>
              <a:t>lengths</a:t>
            </a:r>
            <a:r>
              <a:rPr lang="en-US" altLang="ko-KR" dirty="0">
                <a:solidFill>
                  <a:srgbClr val="7030A0"/>
                </a:solidFill>
              </a:rPr>
              <a:t> </a:t>
            </a:r>
            <a:r>
              <a:rPr lang="en-US" altLang="ko-KR" dirty="0"/>
              <a:t>of universal addresses </a:t>
            </a:r>
          </a:p>
          <a:p>
            <a:pPr lvl="1"/>
            <a:r>
              <a:rPr lang="en-US" altLang="ko-KR" dirty="0"/>
              <a:t>(the IEEE Registration Authority (RA)) </a:t>
            </a:r>
          </a:p>
          <a:p>
            <a:pPr lvl="1"/>
            <a:r>
              <a:rPr lang="fr-FR" altLang="ko-KR" dirty="0"/>
              <a:t>48-bit extended unique identifier (EUI-48) </a:t>
            </a:r>
          </a:p>
          <a:p>
            <a:pPr lvl="1"/>
            <a:r>
              <a:rPr lang="fr-FR" altLang="ko-KR" dirty="0"/>
              <a:t>64-bit extended unique identifier (EUI-64)</a:t>
            </a:r>
            <a:r>
              <a:rPr lang="en-US" altLang="ko-KR" dirty="0"/>
              <a:t> </a:t>
            </a:r>
            <a:endParaRPr lang="ko-KR" altLang="en-US" dirty="0"/>
          </a:p>
        </p:txBody>
      </p:sp>
    </p:spTree>
    <p:extLst>
      <p:ext uri="{BB962C8B-B14F-4D97-AF65-F5344CB8AC3E}">
        <p14:creationId xmlns:p14="http://schemas.microsoft.com/office/powerpoint/2010/main" val="29651731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E8CC7DD-40E5-4A5F-91C4-F5C06A80BE6A}"/>
              </a:ext>
            </a:extLst>
          </p:cNvPr>
          <p:cNvSpPr>
            <a:spLocks noGrp="1"/>
          </p:cNvSpPr>
          <p:nvPr>
            <p:ph type="title"/>
          </p:nvPr>
        </p:nvSpPr>
        <p:spPr/>
        <p:txBody>
          <a:bodyPr>
            <a:normAutofit/>
          </a:bodyPr>
          <a:lstStyle/>
          <a:p>
            <a:pPr algn="l"/>
            <a:r>
              <a:rPr lang="en-US" altLang="ko-KR" sz="4400" dirty="0"/>
              <a:t>MAC Address</a:t>
            </a:r>
            <a:br>
              <a:rPr lang="en-US" altLang="ko-KR" dirty="0"/>
            </a:br>
            <a:r>
              <a:rPr lang="en-US" altLang="ko-KR" dirty="0"/>
              <a:t>IEEE 802-2014 address</a:t>
            </a:r>
            <a:endParaRPr lang="ko-KR" altLang="en-US" dirty="0"/>
          </a:p>
        </p:txBody>
      </p:sp>
      <p:pic>
        <p:nvPicPr>
          <p:cNvPr id="4" name="내용 개체 틀 3">
            <a:extLst>
              <a:ext uri="{FF2B5EF4-FFF2-40B4-BE49-F238E27FC236}">
                <a16:creationId xmlns:a16="http://schemas.microsoft.com/office/drawing/2014/main" id="{FEEEDD7B-82B9-47BD-B204-498596BE78E5}"/>
              </a:ext>
            </a:extLst>
          </p:cNvPr>
          <p:cNvPicPr>
            <a:picLocks noGrp="1" noChangeAspect="1"/>
          </p:cNvPicPr>
          <p:nvPr>
            <p:ph idx="1"/>
          </p:nvPr>
        </p:nvPicPr>
        <p:blipFill>
          <a:blip r:embed="rId2"/>
          <a:stretch>
            <a:fillRect/>
          </a:stretch>
        </p:blipFill>
        <p:spPr>
          <a:xfrm>
            <a:off x="1981200" y="2114765"/>
            <a:ext cx="8229600" cy="2776755"/>
          </a:xfrm>
          <a:prstGeom prst="rect">
            <a:avLst/>
          </a:prstGeom>
        </p:spPr>
      </p:pic>
      <p:sp>
        <p:nvSpPr>
          <p:cNvPr id="5" name="직사각형 4">
            <a:extLst>
              <a:ext uri="{FF2B5EF4-FFF2-40B4-BE49-F238E27FC236}">
                <a16:creationId xmlns:a16="http://schemas.microsoft.com/office/drawing/2014/main" id="{459127E6-1BEE-4198-AEDB-305DE1915C15}"/>
              </a:ext>
            </a:extLst>
          </p:cNvPr>
          <p:cNvSpPr/>
          <p:nvPr/>
        </p:nvSpPr>
        <p:spPr>
          <a:xfrm>
            <a:off x="4328016" y="1734248"/>
            <a:ext cx="3339440" cy="369332"/>
          </a:xfrm>
          <a:prstGeom prst="rect">
            <a:avLst/>
          </a:prstGeom>
        </p:spPr>
        <p:txBody>
          <a:bodyPr wrap="none">
            <a:spAutoFit/>
          </a:bodyPr>
          <a:lstStyle/>
          <a:p>
            <a:r>
              <a:rPr lang="en-US" altLang="ko-KR" dirty="0">
                <a:solidFill>
                  <a:srgbClr val="000000"/>
                </a:solidFill>
                <a:latin typeface="Arial" panose="020B0604020202020204" pitchFamily="34" charset="0"/>
              </a:rPr>
              <a:t>IEEE RA assignment summary</a:t>
            </a:r>
            <a:endParaRPr lang="ko-KR" altLang="en-US" dirty="0"/>
          </a:p>
        </p:txBody>
      </p:sp>
      <p:sp>
        <p:nvSpPr>
          <p:cNvPr id="6" name="직사각형 5">
            <a:extLst>
              <a:ext uri="{FF2B5EF4-FFF2-40B4-BE49-F238E27FC236}">
                <a16:creationId xmlns:a16="http://schemas.microsoft.com/office/drawing/2014/main" id="{812F73B6-5396-4251-A630-E85765605334}"/>
              </a:ext>
            </a:extLst>
          </p:cNvPr>
          <p:cNvSpPr/>
          <p:nvPr/>
        </p:nvSpPr>
        <p:spPr>
          <a:xfrm>
            <a:off x="2063552" y="5738322"/>
            <a:ext cx="8064896" cy="646331"/>
          </a:xfrm>
          <a:prstGeom prst="rect">
            <a:avLst/>
          </a:prstGeom>
        </p:spPr>
        <p:txBody>
          <a:bodyPr wrap="square">
            <a:spAutoFit/>
          </a:bodyPr>
          <a:lstStyle/>
          <a:p>
            <a:r>
              <a:rPr lang="en-US" altLang="ko-KR" dirty="0">
                <a:solidFill>
                  <a:srgbClr val="000000"/>
                </a:solidFill>
                <a:latin typeface="Times New Roman" panose="02020603050405020304" pitchFamily="18" charset="0"/>
              </a:rPr>
              <a:t>The standard representation of MA-L, MA-M, and MA-S is to use the </a:t>
            </a:r>
            <a:r>
              <a:rPr lang="en-US" altLang="ko-KR" b="1" dirty="0">
                <a:solidFill>
                  <a:srgbClr val="000000"/>
                </a:solidFill>
                <a:latin typeface="Times New Roman" panose="02020603050405020304" pitchFamily="18" charset="0"/>
              </a:rPr>
              <a:t>hexadecimal representation </a:t>
            </a:r>
            <a:endParaRPr lang="ko-KR" altLang="en-US" b="1" dirty="0"/>
          </a:p>
        </p:txBody>
      </p:sp>
      <p:sp>
        <p:nvSpPr>
          <p:cNvPr id="7" name="직사각형 6">
            <a:extLst>
              <a:ext uri="{FF2B5EF4-FFF2-40B4-BE49-F238E27FC236}">
                <a16:creationId xmlns:a16="http://schemas.microsoft.com/office/drawing/2014/main" id="{67562555-3296-4F6E-820F-BE4A50289C07}"/>
              </a:ext>
            </a:extLst>
          </p:cNvPr>
          <p:cNvSpPr/>
          <p:nvPr/>
        </p:nvSpPr>
        <p:spPr>
          <a:xfrm>
            <a:off x="4295800" y="5041625"/>
            <a:ext cx="2160240" cy="300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OUI (24)</a:t>
            </a:r>
            <a:endParaRPr lang="ko-KR" altLang="en-US" dirty="0"/>
          </a:p>
        </p:txBody>
      </p:sp>
      <p:sp>
        <p:nvSpPr>
          <p:cNvPr id="8" name="직사각형 7">
            <a:extLst>
              <a:ext uri="{FF2B5EF4-FFF2-40B4-BE49-F238E27FC236}">
                <a16:creationId xmlns:a16="http://schemas.microsoft.com/office/drawing/2014/main" id="{47B1BA95-91AC-4E5E-A20B-BB210A5E62DD}"/>
              </a:ext>
            </a:extLst>
          </p:cNvPr>
          <p:cNvSpPr/>
          <p:nvPr/>
        </p:nvSpPr>
        <p:spPr>
          <a:xfrm>
            <a:off x="6487766" y="5041624"/>
            <a:ext cx="2160240" cy="300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Local ID (24)</a:t>
            </a:r>
            <a:endParaRPr lang="ko-KR" altLang="en-US" dirty="0"/>
          </a:p>
        </p:txBody>
      </p:sp>
      <p:sp>
        <p:nvSpPr>
          <p:cNvPr id="9" name="직사각형 8">
            <a:extLst>
              <a:ext uri="{FF2B5EF4-FFF2-40B4-BE49-F238E27FC236}">
                <a16:creationId xmlns:a16="http://schemas.microsoft.com/office/drawing/2014/main" id="{1DF469F2-9D24-4F1E-B427-C5134DA7261A}"/>
              </a:ext>
            </a:extLst>
          </p:cNvPr>
          <p:cNvSpPr/>
          <p:nvPr/>
        </p:nvSpPr>
        <p:spPr>
          <a:xfrm>
            <a:off x="4106778" y="3155144"/>
            <a:ext cx="1564107" cy="576064"/>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CB342F74-46BD-F3BF-9E88-E540EB0369CF}"/>
              </a:ext>
            </a:extLst>
          </p:cNvPr>
          <p:cNvSpPr/>
          <p:nvPr/>
        </p:nvSpPr>
        <p:spPr>
          <a:xfrm>
            <a:off x="4295932" y="5395512"/>
            <a:ext cx="2160240" cy="300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OUI (24)</a:t>
            </a:r>
            <a:endParaRPr lang="ko-KR" altLang="en-US" dirty="0"/>
          </a:p>
        </p:txBody>
      </p:sp>
      <p:sp>
        <p:nvSpPr>
          <p:cNvPr id="10" name="직사각형 9">
            <a:extLst>
              <a:ext uri="{FF2B5EF4-FFF2-40B4-BE49-F238E27FC236}">
                <a16:creationId xmlns:a16="http://schemas.microsoft.com/office/drawing/2014/main" id="{804EABE0-4EBC-8E22-5362-1A33F720F4C0}"/>
              </a:ext>
            </a:extLst>
          </p:cNvPr>
          <p:cNvSpPr/>
          <p:nvPr/>
        </p:nvSpPr>
        <p:spPr>
          <a:xfrm>
            <a:off x="6487897" y="5395511"/>
            <a:ext cx="4709491" cy="300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Local ID (40)</a:t>
            </a:r>
            <a:endParaRPr lang="ko-KR" altLang="en-US" dirty="0"/>
          </a:p>
        </p:txBody>
      </p:sp>
      <p:sp>
        <p:nvSpPr>
          <p:cNvPr id="11" name="직사각형 10">
            <a:extLst>
              <a:ext uri="{FF2B5EF4-FFF2-40B4-BE49-F238E27FC236}">
                <a16:creationId xmlns:a16="http://schemas.microsoft.com/office/drawing/2014/main" id="{F2616C63-5122-88CE-FD8A-8A21833C93AF}"/>
              </a:ext>
            </a:extLst>
          </p:cNvPr>
          <p:cNvSpPr/>
          <p:nvPr/>
        </p:nvSpPr>
        <p:spPr>
          <a:xfrm>
            <a:off x="4101299" y="4289978"/>
            <a:ext cx="1569586" cy="576064"/>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1007047B-ED57-596E-0A75-82BC4D7AF0EE}"/>
              </a:ext>
            </a:extLst>
          </p:cNvPr>
          <p:cNvSpPr/>
          <p:nvPr/>
        </p:nvSpPr>
        <p:spPr>
          <a:xfrm>
            <a:off x="6882663" y="4289978"/>
            <a:ext cx="1202558" cy="57606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5DC6F45E-291D-1CC1-5425-12772F68C374}"/>
              </a:ext>
            </a:extLst>
          </p:cNvPr>
          <p:cNvSpPr/>
          <p:nvPr/>
        </p:nvSpPr>
        <p:spPr>
          <a:xfrm>
            <a:off x="5670885" y="3155144"/>
            <a:ext cx="2414336" cy="57606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833966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pPr algn="l"/>
            <a:r>
              <a:rPr lang="en-US" altLang="ko-KR" sz="3600" dirty="0"/>
              <a:t>MAC Address</a:t>
            </a:r>
            <a:br>
              <a:rPr lang="en-US" altLang="ko-KR" sz="3600" dirty="0"/>
            </a:br>
            <a:r>
              <a:rPr lang="en-NZ" altLang="ko-KR" sz="3600" dirty="0"/>
              <a:t>Ethernet Address and </a:t>
            </a:r>
            <a:r>
              <a:rPr lang="en-US" altLang="ko-KR" sz="3600" dirty="0"/>
              <a:t>IEEE 802-2014 address </a:t>
            </a:r>
            <a:r>
              <a:rPr lang="en-NZ" altLang="ko-KR" sz="3600" dirty="0"/>
              <a:t>Schemes</a:t>
            </a:r>
            <a:endParaRPr lang="ko-KR" altLang="en-US" sz="3600" dirty="0"/>
          </a:p>
        </p:txBody>
      </p:sp>
      <p:sp>
        <p:nvSpPr>
          <p:cNvPr id="3" name="내용 개체 틀 2"/>
          <p:cNvSpPr>
            <a:spLocks noGrp="1"/>
          </p:cNvSpPr>
          <p:nvPr>
            <p:ph idx="1"/>
          </p:nvPr>
        </p:nvSpPr>
        <p:spPr/>
        <p:txBody>
          <a:bodyPr>
            <a:normAutofit lnSpcReduction="10000"/>
          </a:bodyPr>
          <a:lstStyle/>
          <a:p>
            <a:r>
              <a:rPr lang="en-US" altLang="ko-KR" dirty="0"/>
              <a:t>The original IEEE 802 MAC address comes from the original Xerox Ethernet addressing scheme</a:t>
            </a:r>
          </a:p>
          <a:p>
            <a:pPr lvl="1"/>
            <a:r>
              <a:rPr lang="en-US" altLang="ko-KR" dirty="0"/>
              <a:t>The term MAC-48 </a:t>
            </a:r>
            <a:r>
              <a:rPr lang="en-US" altLang="ko-KR" dirty="0">
                <a:solidFill>
                  <a:srgbClr val="0070C0"/>
                </a:solidFill>
              </a:rPr>
              <a:t>is now </a:t>
            </a:r>
            <a:r>
              <a:rPr lang="en-US" altLang="ko-KR" dirty="0">
                <a:solidFill>
                  <a:srgbClr val="FF0000"/>
                </a:solidFill>
              </a:rPr>
              <a:t>obsolete</a:t>
            </a:r>
            <a:r>
              <a:rPr lang="en-US" altLang="ko-KR" dirty="0"/>
              <a:t>.</a:t>
            </a:r>
          </a:p>
          <a:p>
            <a:pPr lvl="2"/>
            <a:r>
              <a:rPr lang="en-US" altLang="ko-KR" dirty="0"/>
              <a:t>It was used to address </a:t>
            </a:r>
            <a:r>
              <a:rPr lang="en-US" altLang="ko-KR" dirty="0">
                <a:solidFill>
                  <a:srgbClr val="7030A0"/>
                </a:solidFill>
              </a:rPr>
              <a:t>hardware interfaces </a:t>
            </a:r>
            <a:r>
              <a:rPr lang="en-US" altLang="ko-KR" dirty="0"/>
              <a:t>within existing 802-based networking applications</a:t>
            </a:r>
          </a:p>
          <a:p>
            <a:pPr lvl="1"/>
            <a:r>
              <a:rPr lang="en-US" altLang="ko-KR" dirty="0"/>
              <a:t>The term EUI-48 </a:t>
            </a:r>
            <a:r>
              <a:rPr lang="en-US" altLang="ko-KR" dirty="0">
                <a:solidFill>
                  <a:srgbClr val="0070C0"/>
                </a:solidFill>
              </a:rPr>
              <a:t>was historically used to identify </a:t>
            </a:r>
            <a:r>
              <a:rPr lang="en-US" altLang="ko-KR" dirty="0">
                <a:solidFill>
                  <a:srgbClr val="7030A0"/>
                </a:solidFill>
              </a:rPr>
              <a:t>a design instance</a:t>
            </a:r>
            <a:r>
              <a:rPr lang="en-US" altLang="ko-KR" dirty="0"/>
              <a:t>, </a:t>
            </a:r>
            <a:r>
              <a:rPr lang="en-US" altLang="ko-KR" dirty="0">
                <a:solidFill>
                  <a:srgbClr val="0070C0"/>
                </a:solidFill>
              </a:rPr>
              <a:t>as opposed to </a:t>
            </a:r>
            <a:r>
              <a:rPr lang="en-US" altLang="ko-KR" dirty="0"/>
              <a:t>a hardware interface.</a:t>
            </a:r>
          </a:p>
          <a:p>
            <a:pPr lvl="2"/>
            <a:r>
              <a:rPr lang="en-US" altLang="ko-KR" dirty="0"/>
              <a:t>It includes software interface standards (such as VGA), the model number for a product, and the form/function of vendor-specific content.</a:t>
            </a:r>
          </a:p>
          <a:p>
            <a:r>
              <a:rPr lang="en-US" altLang="ko-KR" dirty="0"/>
              <a:t>The subtle difference between MAC-48 and EUI-48 </a:t>
            </a:r>
            <a:r>
              <a:rPr lang="en-US" altLang="ko-KR" dirty="0">
                <a:solidFill>
                  <a:srgbClr val="0070C0"/>
                </a:solidFill>
              </a:rPr>
              <a:t>was </a:t>
            </a:r>
            <a:r>
              <a:rPr lang="en-US" altLang="ko-KR" dirty="0">
                <a:solidFill>
                  <a:srgbClr val="FF0000"/>
                </a:solidFill>
              </a:rPr>
              <a:t>not</a:t>
            </a:r>
            <a:r>
              <a:rPr lang="en-US" altLang="ko-KR" dirty="0">
                <a:solidFill>
                  <a:srgbClr val="0070C0"/>
                </a:solidFill>
              </a:rPr>
              <a:t> well </a:t>
            </a:r>
            <a:r>
              <a:rPr lang="en-US" altLang="ko-KR" b="1" dirty="0">
                <a:solidFill>
                  <a:srgbClr val="0070C0"/>
                </a:solidFill>
              </a:rPr>
              <a:t>understood</a:t>
            </a:r>
            <a:r>
              <a:rPr lang="en-US" altLang="ko-KR" dirty="0"/>
              <a:t>, so </a:t>
            </a:r>
            <a:r>
              <a:rPr lang="en-US" altLang="ko-KR" dirty="0">
                <a:solidFill>
                  <a:srgbClr val="7030A0"/>
                </a:solidFill>
              </a:rPr>
              <a:t>the term EUI-48 </a:t>
            </a:r>
            <a:r>
              <a:rPr lang="en-US" altLang="ko-KR" dirty="0">
                <a:solidFill>
                  <a:srgbClr val="0070C0"/>
                </a:solidFill>
              </a:rPr>
              <a:t>is now used for </a:t>
            </a:r>
            <a:r>
              <a:rPr lang="en-US" altLang="ko-KR" dirty="0">
                <a:solidFill>
                  <a:srgbClr val="7030A0"/>
                </a:solidFill>
              </a:rPr>
              <a:t>both uses</a:t>
            </a:r>
            <a:r>
              <a:rPr lang="en-US" altLang="ko-KR" dirty="0"/>
              <a:t>, and the term MAC-48 identifier is now </a:t>
            </a:r>
            <a:r>
              <a:rPr lang="en-US" altLang="ko-KR" dirty="0">
                <a:solidFill>
                  <a:srgbClr val="FF0000"/>
                </a:solidFill>
              </a:rPr>
              <a:t>obsolete</a:t>
            </a:r>
            <a:r>
              <a:rPr lang="en-US" altLang="ko-KR" dirty="0"/>
              <a:t>.</a:t>
            </a:r>
          </a:p>
        </p:txBody>
      </p:sp>
    </p:spTree>
    <p:extLst>
      <p:ext uri="{BB962C8B-B14F-4D97-AF65-F5344CB8AC3E}">
        <p14:creationId xmlns:p14="http://schemas.microsoft.com/office/powerpoint/2010/main" val="317193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l"/>
            <a:r>
              <a:rPr lang="en-US" altLang="ko-KR" dirty="0"/>
              <a:t>Identity</a:t>
            </a:r>
            <a:endParaRPr lang="ko-KR" altLang="en-US" dirty="0"/>
          </a:p>
        </p:txBody>
      </p:sp>
      <p:sp>
        <p:nvSpPr>
          <p:cNvPr id="3" name="내용 개체 틀 2"/>
          <p:cNvSpPr>
            <a:spLocks noGrp="1"/>
          </p:cNvSpPr>
          <p:nvPr>
            <p:ph idx="1"/>
          </p:nvPr>
        </p:nvSpPr>
        <p:spPr/>
        <p:txBody>
          <a:bodyPr>
            <a:normAutofit fontScale="92500" lnSpcReduction="20000"/>
          </a:bodyPr>
          <a:lstStyle/>
          <a:p>
            <a:r>
              <a:rPr lang="en-US" altLang="ko-KR" dirty="0"/>
              <a:t>Who are </a:t>
            </a:r>
            <a:r>
              <a:rPr lang="en-US" altLang="ko-KR" b="1" dirty="0"/>
              <a:t>you</a:t>
            </a:r>
            <a:r>
              <a:rPr lang="en-US" altLang="ko-KR" dirty="0"/>
              <a:t>? (identifier)</a:t>
            </a:r>
          </a:p>
          <a:p>
            <a:pPr lvl="1"/>
            <a:r>
              <a:rPr lang="en-US" altLang="ko-KR" dirty="0"/>
              <a:t>Name (identifier)</a:t>
            </a:r>
          </a:p>
          <a:p>
            <a:pPr lvl="1"/>
            <a:r>
              <a:rPr lang="en-US" altLang="ko-KR" dirty="0"/>
              <a:t>Phone Number</a:t>
            </a:r>
          </a:p>
          <a:p>
            <a:pPr lvl="1"/>
            <a:r>
              <a:rPr lang="en-US" altLang="ko-KR" dirty="0"/>
              <a:t>Network Access Identifier</a:t>
            </a:r>
          </a:p>
          <a:p>
            <a:pPr lvl="1"/>
            <a:r>
              <a:rPr lang="en-US" altLang="ko-KR" dirty="0"/>
              <a:t>Email address (identifier @ address)</a:t>
            </a:r>
          </a:p>
          <a:p>
            <a:r>
              <a:rPr lang="en-US" altLang="ko-KR" dirty="0"/>
              <a:t>Where are </a:t>
            </a:r>
            <a:r>
              <a:rPr lang="en-US" altLang="ko-KR" b="1" dirty="0"/>
              <a:t>you</a:t>
            </a:r>
            <a:r>
              <a:rPr lang="en-US" altLang="ko-KR" dirty="0"/>
              <a:t>? (locator)</a:t>
            </a:r>
          </a:p>
          <a:p>
            <a:pPr lvl="1"/>
            <a:r>
              <a:rPr lang="en-US" altLang="ko-KR" dirty="0"/>
              <a:t>Address</a:t>
            </a:r>
          </a:p>
          <a:p>
            <a:pPr lvl="1"/>
            <a:r>
              <a:rPr lang="en-US" altLang="ko-KR" dirty="0"/>
              <a:t>Domain Names</a:t>
            </a:r>
          </a:p>
          <a:p>
            <a:endParaRPr lang="en-US" altLang="ko-KR" i="1" dirty="0"/>
          </a:p>
          <a:p>
            <a:r>
              <a:rPr lang="en-US" altLang="ko-KR" i="1" dirty="0"/>
              <a:t>Collins </a:t>
            </a:r>
            <a:r>
              <a:rPr lang="en-US" altLang="ko-KR" i="1" dirty="0" err="1"/>
              <a:t>Cobuild</a:t>
            </a:r>
            <a:r>
              <a:rPr lang="en-US" altLang="ko-KR" i="1" dirty="0"/>
              <a:t> Advanced Learner's English Dictionary 6th Edition © Harper Collins Publishers 2009</a:t>
            </a:r>
          </a:p>
          <a:p>
            <a:pPr lvl="1"/>
            <a:r>
              <a:rPr lang="en-US" altLang="ko-KR" i="1" dirty="0"/>
              <a:t>A</a:t>
            </a:r>
            <a:r>
              <a:rPr lang="en-US" altLang="ko-KR" dirty="0"/>
              <a:t> </a:t>
            </a:r>
            <a:r>
              <a:rPr lang="en-US" altLang="ko-KR" i="1" dirty="0"/>
              <a:t>speaker</a:t>
            </a:r>
            <a:r>
              <a:rPr lang="en-US" altLang="ko-KR" dirty="0"/>
              <a:t> </a:t>
            </a:r>
            <a:r>
              <a:rPr lang="en-US" altLang="ko-KR" i="1" dirty="0"/>
              <a:t>or</a:t>
            </a:r>
            <a:r>
              <a:rPr lang="en-US" altLang="ko-KR" dirty="0"/>
              <a:t> </a:t>
            </a:r>
            <a:r>
              <a:rPr lang="en-US" altLang="ko-KR" i="1" dirty="0"/>
              <a:t>writer</a:t>
            </a:r>
            <a:r>
              <a:rPr lang="en-US" altLang="ko-KR" dirty="0"/>
              <a:t> </a:t>
            </a:r>
            <a:r>
              <a:rPr lang="en-US" altLang="ko-KR" i="1" dirty="0"/>
              <a:t>uses</a:t>
            </a:r>
            <a:r>
              <a:rPr lang="en-US" altLang="ko-KR" dirty="0"/>
              <a:t> </a:t>
            </a:r>
            <a:r>
              <a:rPr lang="en-US" altLang="ko-KR" b="1" i="1" dirty="0"/>
              <a:t>you</a:t>
            </a:r>
            <a:r>
              <a:rPr lang="en-US" altLang="ko-KR" dirty="0"/>
              <a:t> </a:t>
            </a:r>
            <a:r>
              <a:rPr lang="en-US" altLang="ko-KR" i="1" dirty="0"/>
              <a:t>to</a:t>
            </a:r>
            <a:r>
              <a:rPr lang="en-US" altLang="ko-KR" dirty="0"/>
              <a:t> </a:t>
            </a:r>
            <a:r>
              <a:rPr lang="en-US" altLang="ko-KR" i="1" dirty="0"/>
              <a:t>refer to</a:t>
            </a:r>
            <a:r>
              <a:rPr lang="en-US" altLang="ko-KR" dirty="0"/>
              <a:t> </a:t>
            </a:r>
            <a:r>
              <a:rPr lang="en-US" altLang="ko-KR" b="1" i="1" dirty="0">
                <a:effectLst>
                  <a:outerShdw blurRad="38100" dist="38100" dir="2700000" algn="tl">
                    <a:srgbClr val="000000">
                      <a:alpha val="43137"/>
                    </a:srgbClr>
                  </a:outerShdw>
                </a:effectLst>
              </a:rPr>
              <a:t>the</a:t>
            </a:r>
            <a:r>
              <a:rPr lang="en-US" altLang="ko-KR" b="1" dirty="0">
                <a:effectLst>
                  <a:outerShdw blurRad="38100" dist="38100" dir="2700000" algn="tl">
                    <a:srgbClr val="000000">
                      <a:alpha val="43137"/>
                    </a:srgbClr>
                  </a:outerShdw>
                </a:effectLst>
              </a:rPr>
              <a:t> </a:t>
            </a:r>
            <a:r>
              <a:rPr lang="en-US" altLang="ko-KR" b="1" i="1" dirty="0">
                <a:effectLst>
                  <a:outerShdw blurRad="38100" dist="38100" dir="2700000" algn="tl">
                    <a:srgbClr val="000000">
                      <a:alpha val="43137"/>
                    </a:srgbClr>
                  </a:outerShdw>
                </a:effectLst>
              </a:rPr>
              <a:t>person</a:t>
            </a:r>
            <a:r>
              <a:rPr lang="en-US" altLang="ko-KR" b="1" dirty="0">
                <a:effectLst>
                  <a:outerShdw blurRad="38100" dist="38100" dir="2700000" algn="tl">
                    <a:srgbClr val="000000">
                      <a:alpha val="43137"/>
                    </a:srgbClr>
                  </a:outerShdw>
                </a:effectLst>
              </a:rPr>
              <a:t> </a:t>
            </a:r>
            <a:r>
              <a:rPr lang="en-US" altLang="ko-KR" i="1" dirty="0"/>
              <a:t>or</a:t>
            </a:r>
            <a:r>
              <a:rPr lang="en-US" altLang="ko-KR" dirty="0"/>
              <a:t> </a:t>
            </a:r>
            <a:r>
              <a:rPr lang="en-US" altLang="ko-KR" b="1" i="1" dirty="0">
                <a:effectLst>
                  <a:outerShdw blurRad="38100" dist="38100" dir="2700000" algn="tl">
                    <a:srgbClr val="000000">
                      <a:alpha val="43137"/>
                    </a:srgbClr>
                  </a:outerShdw>
                </a:effectLst>
              </a:rPr>
              <a:t>people</a:t>
            </a:r>
            <a:r>
              <a:rPr lang="en-US" altLang="ko-KR" b="1" dirty="0">
                <a:effectLst>
                  <a:outerShdw blurRad="38100" dist="38100" dir="2700000" algn="tl">
                    <a:srgbClr val="000000">
                      <a:alpha val="43137"/>
                    </a:srgbClr>
                  </a:outerShdw>
                </a:effectLst>
              </a:rPr>
              <a:t> </a:t>
            </a:r>
            <a:r>
              <a:rPr lang="en-US" altLang="ko-KR" i="1" dirty="0"/>
              <a:t>that</a:t>
            </a:r>
            <a:r>
              <a:rPr lang="en-US" altLang="ko-KR" dirty="0"/>
              <a:t> </a:t>
            </a:r>
            <a:r>
              <a:rPr lang="en-US" altLang="ko-KR" i="1" dirty="0"/>
              <a:t>they</a:t>
            </a:r>
            <a:r>
              <a:rPr lang="en-US" altLang="ko-KR" dirty="0"/>
              <a:t> </a:t>
            </a:r>
            <a:r>
              <a:rPr lang="en-US" altLang="ko-KR" i="1" dirty="0"/>
              <a:t>are</a:t>
            </a:r>
            <a:r>
              <a:rPr lang="en-US" altLang="ko-KR" dirty="0"/>
              <a:t> </a:t>
            </a:r>
            <a:r>
              <a:rPr lang="en-US" altLang="ko-KR" i="1" dirty="0"/>
              <a:t>talking</a:t>
            </a:r>
            <a:r>
              <a:rPr lang="en-US" altLang="ko-KR" dirty="0"/>
              <a:t> </a:t>
            </a:r>
            <a:r>
              <a:rPr lang="en-US" altLang="ko-KR" i="1" dirty="0"/>
              <a:t>or</a:t>
            </a:r>
            <a:r>
              <a:rPr lang="en-US" altLang="ko-KR" dirty="0"/>
              <a:t> </a:t>
            </a:r>
            <a:r>
              <a:rPr lang="en-US" altLang="ko-KR" i="1" dirty="0"/>
              <a:t>writing</a:t>
            </a:r>
            <a:r>
              <a:rPr lang="en-US" altLang="ko-KR" dirty="0"/>
              <a:t> </a:t>
            </a:r>
            <a:r>
              <a:rPr lang="en-US" altLang="ko-KR" i="1" dirty="0"/>
              <a:t>to</a:t>
            </a:r>
            <a:r>
              <a:rPr lang="en-US" altLang="ko-KR" dirty="0"/>
              <a:t>.</a:t>
            </a:r>
          </a:p>
        </p:txBody>
      </p:sp>
      <p:sp>
        <p:nvSpPr>
          <p:cNvPr id="4" name="AutoShape 2" descr="사람에 대한 이미지 검색결과"/>
          <p:cNvSpPr>
            <a:spLocks noChangeAspect="1" noChangeArrowheads="1"/>
          </p:cNvSpPr>
          <p:nvPr/>
        </p:nvSpPr>
        <p:spPr bwMode="auto">
          <a:xfrm>
            <a:off x="16922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5" name="AutoShape 5" descr="사람에 대한 이미지 검색결과"/>
          <p:cNvSpPr>
            <a:spLocks noChangeAspect="1" noChangeArrowheads="1"/>
          </p:cNvSpPr>
          <p:nvPr/>
        </p:nvSpPr>
        <p:spPr bwMode="auto">
          <a:xfrm>
            <a:off x="18446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2224" y="1844824"/>
            <a:ext cx="1619704" cy="165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8435405" y="1372126"/>
            <a:ext cx="973343" cy="369332"/>
          </a:xfrm>
          <a:prstGeom prst="rect">
            <a:avLst/>
          </a:prstGeom>
          <a:noFill/>
        </p:spPr>
        <p:txBody>
          <a:bodyPr wrap="none" rtlCol="0">
            <a:spAutoFit/>
          </a:bodyPr>
          <a:lstStyle/>
          <a:p>
            <a:r>
              <a:rPr lang="en-US" altLang="ko-KR" dirty="0"/>
              <a:t>Identity</a:t>
            </a:r>
            <a:endParaRPr lang="ko-KR" altLang="en-US" dirty="0"/>
          </a:p>
        </p:txBody>
      </p:sp>
    </p:spTree>
    <p:extLst>
      <p:ext uri="{BB962C8B-B14F-4D97-AF65-F5344CB8AC3E}">
        <p14:creationId xmlns:p14="http://schemas.microsoft.com/office/powerpoint/2010/main" val="3651711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pPr algn="l"/>
            <a:r>
              <a:rPr lang="en-US" altLang="ko-KR" sz="3200" dirty="0"/>
              <a:t>MAC Address</a:t>
            </a:r>
            <a:br>
              <a:rPr lang="en-US" altLang="ko-KR" sz="3200" dirty="0"/>
            </a:br>
            <a:r>
              <a:rPr lang="en-US" altLang="ko-KR" sz="3200" dirty="0"/>
              <a:t>IEEE 802-2014 address </a:t>
            </a:r>
            <a:br>
              <a:rPr lang="en-US" altLang="ko-KR" sz="3200" dirty="0"/>
            </a:br>
            <a:r>
              <a:rPr lang="en-US" altLang="ko-KR" sz="3200" dirty="0"/>
              <a:t>Organization Unique Identifier (OUI)</a:t>
            </a:r>
            <a:endParaRPr lang="ko-KR" altLang="en-US" sz="3200" dirty="0"/>
          </a:p>
        </p:txBody>
      </p:sp>
      <p:sp>
        <p:nvSpPr>
          <p:cNvPr id="3" name="내용 개체 틀 2"/>
          <p:cNvSpPr>
            <a:spLocks noGrp="1"/>
          </p:cNvSpPr>
          <p:nvPr>
            <p:ph idx="1"/>
          </p:nvPr>
        </p:nvSpPr>
        <p:spPr/>
        <p:txBody>
          <a:bodyPr>
            <a:normAutofit fontScale="92500" lnSpcReduction="10000"/>
          </a:bodyPr>
          <a:lstStyle/>
          <a:p>
            <a:r>
              <a:rPr lang="en-US" altLang="ko-KR" dirty="0"/>
              <a:t>Globally Unique </a:t>
            </a:r>
            <a:r>
              <a:rPr lang="en-US" altLang="ko-KR" sz="2800" dirty="0"/>
              <a:t>Identifier</a:t>
            </a:r>
            <a:endParaRPr lang="en-US" altLang="ko-KR" dirty="0"/>
          </a:p>
          <a:p>
            <a:pPr lvl="1"/>
            <a:r>
              <a:rPr lang="en-US" altLang="ko-KR" dirty="0"/>
              <a:t>How? </a:t>
            </a:r>
          </a:p>
          <a:p>
            <a:pPr lvl="2"/>
            <a:r>
              <a:rPr lang="en-US" altLang="ko-KR" sz="2300" dirty="0"/>
              <a:t>Global Unique Identifier + Local Identifier</a:t>
            </a:r>
          </a:p>
          <a:p>
            <a:pPr lvl="2"/>
            <a:r>
              <a:rPr lang="en-US" altLang="ko-KR" sz="2300" dirty="0"/>
              <a:t>Global ID = Organization Unique Identifier (OUI)</a:t>
            </a:r>
          </a:p>
          <a:p>
            <a:pPr lvl="3"/>
            <a:r>
              <a:rPr lang="en-US" altLang="ko-KR" sz="2300" dirty="0"/>
              <a:t>It is assigned by IEEE-SA. </a:t>
            </a:r>
          </a:p>
          <a:p>
            <a:pPr lvl="3"/>
            <a:r>
              <a:rPr lang="en-US" altLang="ko-KR" sz="2300" dirty="0">
                <a:hlinkClick r:id="rId2"/>
              </a:rPr>
              <a:t>https://standards-oui.ieee.org/</a:t>
            </a:r>
            <a:endParaRPr lang="en-US" altLang="ko-KR" sz="2300" dirty="0"/>
          </a:p>
          <a:p>
            <a:pPr lvl="4"/>
            <a:r>
              <a:rPr lang="en-US" altLang="ko-KR" sz="1200" b="1" dirty="0">
                <a:solidFill>
                  <a:srgbClr val="00B0F0"/>
                </a:solidFill>
              </a:rPr>
              <a:t>64</a:t>
            </a:r>
            <a:r>
              <a:rPr lang="en-US" altLang="ko-KR" sz="1200" dirty="0"/>
              <a:t>-1B-2F   (hex)	Samsung Electronics </a:t>
            </a:r>
            <a:r>
              <a:rPr lang="en-US" altLang="ko-KR" sz="1200" dirty="0" err="1"/>
              <a:t>Co.,Ltd</a:t>
            </a:r>
            <a:r>
              <a:rPr lang="en-US" altLang="ko-KR" sz="1200" dirty="0"/>
              <a:t> (0110 01</a:t>
            </a:r>
            <a:r>
              <a:rPr lang="en-US" altLang="ko-KR" sz="1200" b="1" dirty="0">
                <a:solidFill>
                  <a:srgbClr val="00B0F0"/>
                </a:solidFill>
              </a:rPr>
              <a:t>00</a:t>
            </a:r>
            <a:r>
              <a:rPr lang="en-US" altLang="ko-KR" sz="1200" dirty="0"/>
              <a:t>)</a:t>
            </a:r>
          </a:p>
          <a:p>
            <a:pPr lvl="4"/>
            <a:r>
              <a:rPr lang="en-US" altLang="ko-KR" sz="1200" dirty="0"/>
              <a:t>641B2F     (base 16)	Samsung Electronics </a:t>
            </a:r>
            <a:r>
              <a:rPr lang="en-US" altLang="ko-KR" sz="1200" dirty="0" err="1"/>
              <a:t>Co.,Ltd</a:t>
            </a:r>
            <a:endParaRPr lang="en-US" altLang="ko-KR" sz="1200" dirty="0"/>
          </a:p>
          <a:p>
            <a:pPr lvl="4"/>
            <a:r>
              <a:rPr lang="en-US" altLang="ko-KR" sz="1200" dirty="0"/>
              <a:t>		#94-1, </a:t>
            </a:r>
            <a:r>
              <a:rPr lang="en-US" altLang="ko-KR" sz="1200" dirty="0" err="1"/>
              <a:t>Imsoo</a:t>
            </a:r>
            <a:r>
              <a:rPr lang="en-US" altLang="ko-KR" sz="1200" dirty="0"/>
              <a:t>-Dong, Gumi  </a:t>
            </a:r>
            <a:r>
              <a:rPr lang="en-US" altLang="ko-KR" sz="1200" dirty="0" err="1"/>
              <a:t>Gyeongbuk</a:t>
            </a:r>
            <a:r>
              <a:rPr lang="en-US" altLang="ko-KR" sz="1200" dirty="0"/>
              <a:t>  730-350, KR</a:t>
            </a:r>
          </a:p>
          <a:p>
            <a:pPr lvl="4"/>
            <a:endParaRPr lang="en-US" altLang="ko-KR" sz="1200" dirty="0"/>
          </a:p>
          <a:p>
            <a:pPr lvl="4"/>
            <a:r>
              <a:rPr lang="en-US" altLang="ko-KR" sz="1200" b="1" dirty="0">
                <a:solidFill>
                  <a:srgbClr val="00B0F0"/>
                </a:solidFill>
              </a:rPr>
              <a:t>9C</a:t>
            </a:r>
            <a:r>
              <a:rPr lang="en-US" altLang="ko-KR" sz="1200" dirty="0"/>
              <a:t>-73-B1   (hex)	Samsung Electronics </a:t>
            </a:r>
            <a:r>
              <a:rPr lang="en-US" altLang="ko-KR" sz="1200" dirty="0" err="1"/>
              <a:t>Co.,Ltd</a:t>
            </a:r>
            <a:r>
              <a:rPr lang="en-US" altLang="ko-KR" sz="1200" dirty="0"/>
              <a:t> (1001 11</a:t>
            </a:r>
            <a:r>
              <a:rPr lang="en-US" altLang="ko-KR" sz="1200" b="1" dirty="0">
                <a:solidFill>
                  <a:srgbClr val="00B0F0"/>
                </a:solidFill>
              </a:rPr>
              <a:t>00</a:t>
            </a:r>
            <a:r>
              <a:rPr lang="en-US" altLang="ko-KR" sz="1200" dirty="0"/>
              <a:t>)</a:t>
            </a:r>
          </a:p>
          <a:p>
            <a:pPr lvl="4"/>
            <a:r>
              <a:rPr lang="en-US" altLang="ko-KR" sz="1200" dirty="0"/>
              <a:t>9C73B1     (base 16)	Samsung Electronics </a:t>
            </a:r>
            <a:r>
              <a:rPr lang="en-US" altLang="ko-KR" sz="1200" dirty="0" err="1"/>
              <a:t>Co.,Ltd</a:t>
            </a:r>
            <a:endParaRPr lang="en-US" altLang="ko-KR" sz="1200" dirty="0"/>
          </a:p>
          <a:p>
            <a:pPr lvl="4"/>
            <a:r>
              <a:rPr lang="en-US" altLang="ko-KR" sz="1200" dirty="0"/>
              <a:t>		#94-1, </a:t>
            </a:r>
            <a:r>
              <a:rPr lang="en-US" altLang="ko-KR" sz="1200" dirty="0" err="1"/>
              <a:t>Imsoo</a:t>
            </a:r>
            <a:r>
              <a:rPr lang="en-US" altLang="ko-KR" sz="1200" dirty="0"/>
              <a:t>-Dong, Gumi  </a:t>
            </a:r>
            <a:r>
              <a:rPr lang="en-US" altLang="ko-KR" sz="1200" dirty="0" err="1"/>
              <a:t>Gyeongbuk</a:t>
            </a:r>
            <a:r>
              <a:rPr lang="en-US" altLang="ko-KR" sz="1200" dirty="0"/>
              <a:t>  730-350, KR</a:t>
            </a:r>
          </a:p>
          <a:p>
            <a:pPr lvl="4"/>
            <a:endParaRPr lang="en-US" altLang="ko-KR" sz="1200" dirty="0"/>
          </a:p>
          <a:p>
            <a:pPr lvl="4"/>
            <a:r>
              <a:rPr lang="en-US" altLang="ko-KR" sz="1200" b="1" dirty="0">
                <a:solidFill>
                  <a:srgbClr val="00B0F0"/>
                </a:solidFill>
              </a:rPr>
              <a:t>38</a:t>
            </a:r>
            <a:r>
              <a:rPr lang="en-US" altLang="ko-KR" sz="1200" dirty="0"/>
              <a:t>-8A-06   (hex)	Samsung Electronics </a:t>
            </a:r>
            <a:r>
              <a:rPr lang="en-US" altLang="ko-KR" sz="1200" dirty="0" err="1"/>
              <a:t>Co.,Ltd</a:t>
            </a:r>
            <a:r>
              <a:rPr lang="en-US" altLang="ko-KR" sz="1200" dirty="0"/>
              <a:t> (0011 10</a:t>
            </a:r>
            <a:r>
              <a:rPr lang="en-US" altLang="ko-KR" sz="1200" b="1" dirty="0">
                <a:solidFill>
                  <a:srgbClr val="00B0F0"/>
                </a:solidFill>
              </a:rPr>
              <a:t>00</a:t>
            </a:r>
            <a:r>
              <a:rPr lang="en-US" altLang="ko-KR" sz="1200" dirty="0"/>
              <a:t>)</a:t>
            </a:r>
          </a:p>
          <a:p>
            <a:pPr lvl="4"/>
            <a:r>
              <a:rPr lang="en-US" altLang="ko-KR" sz="1200" dirty="0"/>
              <a:t>388A06     (base 16)	Samsung Electronics </a:t>
            </a:r>
            <a:r>
              <a:rPr lang="en-US" altLang="ko-KR" sz="1200" dirty="0" err="1"/>
              <a:t>Co.,Ltd</a:t>
            </a:r>
            <a:endParaRPr lang="en-US" altLang="ko-KR" sz="1200" dirty="0"/>
          </a:p>
          <a:p>
            <a:pPr lvl="4"/>
            <a:r>
              <a:rPr lang="en-US" altLang="ko-KR" sz="1200" dirty="0"/>
              <a:t>		#94-1, </a:t>
            </a:r>
            <a:r>
              <a:rPr lang="en-US" altLang="ko-KR" sz="1200" dirty="0" err="1"/>
              <a:t>Imsoo</a:t>
            </a:r>
            <a:r>
              <a:rPr lang="en-US" altLang="ko-KR" sz="1200" dirty="0"/>
              <a:t>-Dong, Gumi  </a:t>
            </a:r>
            <a:r>
              <a:rPr lang="en-US" altLang="ko-KR" sz="1200" dirty="0" err="1"/>
              <a:t>Gyeongbuk</a:t>
            </a:r>
            <a:r>
              <a:rPr lang="en-US" altLang="ko-KR" sz="1200" dirty="0"/>
              <a:t>  730-350, KR</a:t>
            </a:r>
          </a:p>
        </p:txBody>
      </p:sp>
    </p:spTree>
    <p:extLst>
      <p:ext uri="{BB962C8B-B14F-4D97-AF65-F5344CB8AC3E}">
        <p14:creationId xmlns:p14="http://schemas.microsoft.com/office/powerpoint/2010/main" val="5331605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pPr algn="l"/>
            <a:r>
              <a:rPr lang="en-US" altLang="ko-KR" sz="3200"/>
              <a:t>MAC Address</a:t>
            </a:r>
            <a:br>
              <a:rPr lang="en-US" altLang="ko-KR" sz="3200"/>
            </a:br>
            <a:r>
              <a:rPr lang="en-US" altLang="ko-KR" sz="3200"/>
              <a:t>IEEE 802-2014 address </a:t>
            </a:r>
            <a:br>
              <a:rPr lang="en-US" altLang="ko-KR" sz="3200"/>
            </a:br>
            <a:r>
              <a:rPr lang="en-US" altLang="ko-KR" sz="3200"/>
              <a:t>Organization Unique Identifier (OUI)</a:t>
            </a:r>
            <a:endParaRPr lang="ko-KR" altLang="en-US" sz="3200" dirty="0"/>
          </a:p>
        </p:txBody>
      </p:sp>
      <p:sp>
        <p:nvSpPr>
          <p:cNvPr id="3" name="내용 개체 틀 2"/>
          <p:cNvSpPr>
            <a:spLocks noGrp="1"/>
          </p:cNvSpPr>
          <p:nvPr>
            <p:ph idx="1"/>
          </p:nvPr>
        </p:nvSpPr>
        <p:spPr/>
        <p:txBody>
          <a:bodyPr>
            <a:normAutofit/>
          </a:bodyPr>
          <a:lstStyle/>
          <a:p>
            <a:r>
              <a:rPr lang="en-NZ" altLang="ko-KR" dirty="0"/>
              <a:t>Organizationally Unique Identifiers (OUIs)</a:t>
            </a:r>
          </a:p>
          <a:p>
            <a:pPr lvl="1"/>
            <a:r>
              <a:rPr lang="en-US" altLang="ko-KR" dirty="0"/>
              <a:t>The IEEE makes it possible </a:t>
            </a:r>
            <a:r>
              <a:rPr lang="en-US" altLang="ko-KR" dirty="0">
                <a:solidFill>
                  <a:srgbClr val="0070C0"/>
                </a:solidFill>
              </a:rPr>
              <a:t>for</a:t>
            </a:r>
            <a:r>
              <a:rPr lang="en-US" altLang="ko-KR" dirty="0"/>
              <a:t> </a:t>
            </a:r>
            <a:r>
              <a:rPr lang="en-US" altLang="ko-KR" dirty="0">
                <a:solidFill>
                  <a:srgbClr val="7030A0"/>
                </a:solidFill>
              </a:rPr>
              <a:t>organizations</a:t>
            </a:r>
            <a:r>
              <a:rPr lang="en-US" altLang="ko-KR" dirty="0"/>
              <a:t> </a:t>
            </a:r>
            <a:r>
              <a:rPr lang="en-US" altLang="ko-KR" dirty="0">
                <a:solidFill>
                  <a:srgbClr val="0070C0"/>
                </a:solidFill>
              </a:rPr>
              <a:t>to employ </a:t>
            </a:r>
            <a:r>
              <a:rPr lang="en-US" altLang="ko-KR" b="1" dirty="0">
                <a:solidFill>
                  <a:srgbClr val="7030A0"/>
                </a:solidFill>
              </a:rPr>
              <a:t>unique</a:t>
            </a:r>
            <a:r>
              <a:rPr lang="en-US" altLang="ko-KR" dirty="0">
                <a:solidFill>
                  <a:srgbClr val="7030A0"/>
                </a:solidFill>
              </a:rPr>
              <a:t> individual LAN MAC addresses</a:t>
            </a:r>
            <a:r>
              <a:rPr lang="en-US" altLang="ko-KR" dirty="0"/>
              <a:t>, </a:t>
            </a:r>
            <a:r>
              <a:rPr lang="en-US" altLang="ko-KR" dirty="0">
                <a:solidFill>
                  <a:srgbClr val="7030A0"/>
                </a:solidFill>
              </a:rPr>
              <a:t>group addresses, and protocol identifiers</a:t>
            </a:r>
          </a:p>
          <a:p>
            <a:pPr lvl="1"/>
            <a:r>
              <a:rPr lang="en-US" altLang="ko-KR" dirty="0"/>
              <a:t>24 bits (OUI) or 36 bits (OUI-36)</a:t>
            </a:r>
          </a:p>
        </p:txBody>
      </p:sp>
    </p:spTree>
    <p:extLst>
      <p:ext uri="{BB962C8B-B14F-4D97-AF65-F5344CB8AC3E}">
        <p14:creationId xmlns:p14="http://schemas.microsoft.com/office/powerpoint/2010/main" val="5670133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pPr algn="l"/>
            <a:r>
              <a:rPr lang="en-US" altLang="ko-KR" sz="3200" dirty="0"/>
              <a:t>MAC Address</a:t>
            </a:r>
            <a:br>
              <a:rPr lang="en-US" altLang="ko-KR" sz="3200" dirty="0"/>
            </a:br>
            <a:r>
              <a:rPr lang="en-US" altLang="ko-KR" sz="3200" dirty="0"/>
              <a:t>IEEE 802-2014 address </a:t>
            </a:r>
            <a:br>
              <a:rPr lang="en-US" altLang="ko-KR" sz="3200" dirty="0"/>
            </a:br>
            <a:r>
              <a:rPr lang="en-US" altLang="ko-KR" sz="3200" dirty="0"/>
              <a:t>Organization Unique Identifier (OUI)</a:t>
            </a:r>
            <a:endParaRPr lang="ko-KR" altLang="en-US" sz="3200" dirty="0"/>
          </a:p>
        </p:txBody>
      </p:sp>
      <p:sp>
        <p:nvSpPr>
          <p:cNvPr id="5" name="직사각형 4"/>
          <p:cNvSpPr/>
          <p:nvPr/>
        </p:nvSpPr>
        <p:spPr>
          <a:xfrm>
            <a:off x="2134724" y="3895888"/>
            <a:ext cx="7776864" cy="1477328"/>
          </a:xfrm>
          <a:prstGeom prst="rect">
            <a:avLst/>
          </a:prstGeom>
        </p:spPr>
        <p:txBody>
          <a:bodyPr wrap="square">
            <a:spAutoFit/>
          </a:bodyPr>
          <a:lstStyle/>
          <a:p>
            <a:pPr marL="285750" indent="-285750">
              <a:buFont typeface="Arial" panose="020B0604020202020204" pitchFamily="34" charset="0"/>
              <a:buChar char="•"/>
            </a:pPr>
            <a:r>
              <a:rPr lang="en-US" altLang="ko-KR" dirty="0"/>
              <a:t>The structures for the first octet of OUI and OUI-36 are the same</a:t>
            </a:r>
          </a:p>
          <a:p>
            <a:pPr marL="742950" lvl="1" indent="-285750">
              <a:buFont typeface="Arial" panose="020B0604020202020204" pitchFamily="34" charset="0"/>
              <a:buChar char="•"/>
            </a:pPr>
            <a:r>
              <a:rPr lang="en-US" altLang="ko-KR" b="1" dirty="0"/>
              <a:t>(M bit) </a:t>
            </a:r>
            <a:r>
              <a:rPr lang="en-US" altLang="ko-KR" dirty="0"/>
              <a:t>the least significant bit (LSB) of the first octet is the individual/group (I/G) address bit</a:t>
            </a:r>
          </a:p>
          <a:p>
            <a:pPr marL="742950" lvl="1" indent="-285750">
              <a:buFont typeface="Arial" panose="020B0604020202020204" pitchFamily="34" charset="0"/>
              <a:buChar char="•"/>
            </a:pPr>
            <a:r>
              <a:rPr lang="en-US" altLang="ko-KR" b="1" dirty="0"/>
              <a:t>(X bit) </a:t>
            </a:r>
            <a:r>
              <a:rPr lang="en-US" altLang="ko-KR" dirty="0"/>
              <a:t>The next-to-LSB of the first octet for the assignment is the universal/local (U/L) address bit</a:t>
            </a:r>
            <a:endParaRPr lang="ko-KR" altLang="en-US" b="1" dirty="0"/>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63552" y="1772816"/>
            <a:ext cx="8229600" cy="1500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직사각형 3"/>
          <p:cNvSpPr/>
          <p:nvPr/>
        </p:nvSpPr>
        <p:spPr>
          <a:xfrm>
            <a:off x="2138343" y="2096083"/>
            <a:ext cx="1692188" cy="2164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6744072" y="2096082"/>
            <a:ext cx="1692188" cy="2164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350C3B92-5259-22A2-3D40-A7905900ADC0}"/>
              </a:ext>
            </a:extLst>
          </p:cNvPr>
          <p:cNvSpPr txBox="1"/>
          <p:nvPr/>
        </p:nvSpPr>
        <p:spPr>
          <a:xfrm>
            <a:off x="6160239" y="3217008"/>
            <a:ext cx="431528" cy="276999"/>
          </a:xfrm>
          <a:prstGeom prst="rect">
            <a:avLst/>
          </a:prstGeom>
          <a:noFill/>
        </p:spPr>
        <p:txBody>
          <a:bodyPr wrap="none" rtlCol="0">
            <a:spAutoFit/>
          </a:bodyPr>
          <a:lstStyle/>
          <a:p>
            <a:r>
              <a:rPr lang="en-US" altLang="ko-KR" sz="1200" dirty="0"/>
              <a:t>LSB</a:t>
            </a:r>
            <a:endParaRPr lang="ko-KR" altLang="en-US" sz="1200" dirty="0"/>
          </a:p>
        </p:txBody>
      </p:sp>
      <p:sp>
        <p:nvSpPr>
          <p:cNvPr id="6" name="TextBox 5">
            <a:extLst>
              <a:ext uri="{FF2B5EF4-FFF2-40B4-BE49-F238E27FC236}">
                <a16:creationId xmlns:a16="http://schemas.microsoft.com/office/drawing/2014/main" id="{9E2EDF9E-2875-2EF1-C410-FF9395D810C7}"/>
              </a:ext>
            </a:extLst>
          </p:cNvPr>
          <p:cNvSpPr txBox="1"/>
          <p:nvPr/>
        </p:nvSpPr>
        <p:spPr>
          <a:xfrm>
            <a:off x="4473622" y="3217007"/>
            <a:ext cx="498855" cy="276999"/>
          </a:xfrm>
          <a:prstGeom prst="rect">
            <a:avLst/>
          </a:prstGeom>
          <a:noFill/>
        </p:spPr>
        <p:txBody>
          <a:bodyPr wrap="none" rtlCol="0">
            <a:spAutoFit/>
          </a:bodyPr>
          <a:lstStyle/>
          <a:p>
            <a:r>
              <a:rPr lang="en-US" altLang="ko-KR" sz="1200" dirty="0"/>
              <a:t>MSB</a:t>
            </a:r>
            <a:endParaRPr lang="ko-KR" altLang="en-US" sz="1200" dirty="0"/>
          </a:p>
        </p:txBody>
      </p:sp>
    </p:spTree>
    <p:extLst>
      <p:ext uri="{BB962C8B-B14F-4D97-AF65-F5344CB8AC3E}">
        <p14:creationId xmlns:p14="http://schemas.microsoft.com/office/powerpoint/2010/main" val="36096790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pPr algn="l"/>
            <a:r>
              <a:rPr lang="en-US" altLang="ko-KR" sz="3200" dirty="0"/>
              <a:t>MAC Address</a:t>
            </a:r>
            <a:br>
              <a:rPr lang="en-US" altLang="ko-KR" sz="3200" dirty="0"/>
            </a:br>
            <a:r>
              <a:rPr lang="en-US" altLang="ko-KR" sz="3200" dirty="0"/>
              <a:t>IEEE 802-2014 address </a:t>
            </a:r>
            <a:br>
              <a:rPr lang="en-US" altLang="ko-KR" sz="3200" dirty="0"/>
            </a:br>
            <a:r>
              <a:rPr lang="en-US" altLang="ko-KR" sz="3200" dirty="0"/>
              <a:t>Organization Unique Identifier (OUI)</a:t>
            </a:r>
            <a:endParaRPr lang="ko-KR" altLang="en-US" sz="3200" dirty="0"/>
          </a:p>
        </p:txBody>
      </p:sp>
      <p:sp>
        <p:nvSpPr>
          <p:cNvPr id="6" name="내용 개체 틀 5">
            <a:extLst>
              <a:ext uri="{FF2B5EF4-FFF2-40B4-BE49-F238E27FC236}">
                <a16:creationId xmlns:a16="http://schemas.microsoft.com/office/drawing/2014/main" id="{AE00A2BA-8E87-4C95-A9B1-89192378777D}"/>
              </a:ext>
            </a:extLst>
          </p:cNvPr>
          <p:cNvSpPr>
            <a:spLocks noGrp="1"/>
          </p:cNvSpPr>
          <p:nvPr>
            <p:ph idx="1"/>
          </p:nvPr>
        </p:nvSpPr>
        <p:spPr/>
        <p:txBody>
          <a:bodyPr/>
          <a:lstStyle/>
          <a:p>
            <a:r>
              <a:rPr lang="en-US" altLang="ko-KR" dirty="0"/>
              <a:t>The I/G address (M) bit </a:t>
            </a:r>
            <a:r>
              <a:rPr lang="en-US" altLang="ko-KR" dirty="0">
                <a:solidFill>
                  <a:srgbClr val="0070C0"/>
                </a:solidFill>
              </a:rPr>
              <a:t>is used to identify </a:t>
            </a:r>
            <a:r>
              <a:rPr lang="en-US" altLang="ko-KR" dirty="0">
                <a:solidFill>
                  <a:srgbClr val="7030A0"/>
                </a:solidFill>
              </a:rPr>
              <a:t>the </a:t>
            </a:r>
            <a:r>
              <a:rPr lang="en-US" altLang="ko-KR" b="1" dirty="0">
                <a:solidFill>
                  <a:srgbClr val="7030A0"/>
                </a:solidFill>
              </a:rPr>
              <a:t>destination</a:t>
            </a:r>
            <a:r>
              <a:rPr lang="en-US" altLang="ko-KR" dirty="0">
                <a:solidFill>
                  <a:srgbClr val="7030A0"/>
                </a:solidFill>
              </a:rPr>
              <a:t> MAC address</a:t>
            </a:r>
            <a:r>
              <a:rPr lang="en-US" altLang="ko-KR" dirty="0"/>
              <a:t> </a:t>
            </a:r>
            <a:r>
              <a:rPr lang="en-US" altLang="ko-KR" dirty="0">
                <a:solidFill>
                  <a:srgbClr val="0070C0"/>
                </a:solidFill>
              </a:rPr>
              <a:t>as</a:t>
            </a:r>
            <a:r>
              <a:rPr lang="en-US" altLang="ko-KR" dirty="0"/>
              <a:t> </a:t>
            </a:r>
            <a:r>
              <a:rPr lang="en-US" altLang="ko-KR" dirty="0">
                <a:solidFill>
                  <a:srgbClr val="7030A0"/>
                </a:solidFill>
              </a:rPr>
              <a:t>an individual MAC address </a:t>
            </a:r>
            <a:r>
              <a:rPr lang="en-US" altLang="ko-KR" dirty="0">
                <a:solidFill>
                  <a:srgbClr val="0070C0"/>
                </a:solidFill>
              </a:rPr>
              <a:t>or</a:t>
            </a:r>
            <a:r>
              <a:rPr lang="en-US" altLang="ko-KR" dirty="0"/>
              <a:t> </a:t>
            </a:r>
            <a:r>
              <a:rPr lang="en-US" altLang="ko-KR" dirty="0">
                <a:solidFill>
                  <a:srgbClr val="7030A0"/>
                </a:solidFill>
              </a:rPr>
              <a:t>a group MAC address.</a:t>
            </a:r>
          </a:p>
          <a:p>
            <a:r>
              <a:rPr lang="en-US" altLang="ko-KR" dirty="0"/>
              <a:t>The all-stations broadcast MAC address is </a:t>
            </a:r>
            <a:r>
              <a:rPr lang="en-US" altLang="ko-KR" dirty="0">
                <a:solidFill>
                  <a:srgbClr val="7030A0"/>
                </a:solidFill>
              </a:rPr>
              <a:t>a </a:t>
            </a:r>
            <a:r>
              <a:rPr lang="en-US" altLang="ko-KR" b="1" dirty="0">
                <a:solidFill>
                  <a:srgbClr val="7030A0"/>
                </a:solidFill>
              </a:rPr>
              <a:t>special</a:t>
            </a:r>
            <a:r>
              <a:rPr lang="en-US" altLang="ko-KR" dirty="0">
                <a:solidFill>
                  <a:srgbClr val="7030A0"/>
                </a:solidFill>
              </a:rPr>
              <a:t> group MAC address</a:t>
            </a:r>
            <a:r>
              <a:rPr lang="en-US" altLang="ko-KR" dirty="0"/>
              <a:t> </a:t>
            </a:r>
            <a:r>
              <a:rPr lang="en-US" altLang="ko-KR" dirty="0">
                <a:solidFill>
                  <a:srgbClr val="7030A0"/>
                </a:solidFill>
              </a:rPr>
              <a:t>of all 1’s</a:t>
            </a:r>
            <a:r>
              <a:rPr lang="en-US" altLang="ko-KR" dirty="0"/>
              <a:t>.</a:t>
            </a:r>
            <a:endParaRPr lang="ko-KR" altLang="en-US" dirty="0"/>
          </a:p>
        </p:txBody>
      </p:sp>
    </p:spTree>
    <p:extLst>
      <p:ext uri="{BB962C8B-B14F-4D97-AF65-F5344CB8AC3E}">
        <p14:creationId xmlns:p14="http://schemas.microsoft.com/office/powerpoint/2010/main" val="25529720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pPr algn="l"/>
            <a:r>
              <a:rPr lang="en-US" altLang="ko-KR" sz="3200" dirty="0"/>
              <a:t>MAC Address</a:t>
            </a:r>
            <a:br>
              <a:rPr lang="en-US" altLang="ko-KR" sz="3200" dirty="0"/>
            </a:br>
            <a:r>
              <a:rPr lang="en-US" altLang="ko-KR" sz="3200" dirty="0"/>
              <a:t>IEEE 802-2014 address </a:t>
            </a:r>
            <a:br>
              <a:rPr lang="en-US" altLang="ko-KR" sz="3200" dirty="0"/>
            </a:br>
            <a:r>
              <a:rPr lang="en-US" altLang="ko-KR" sz="3200" dirty="0"/>
              <a:t>Organization Unique Identifier (OUI)</a:t>
            </a:r>
            <a:endParaRPr lang="ko-KR" altLang="en-US" sz="3200" dirty="0"/>
          </a:p>
        </p:txBody>
      </p:sp>
      <p:sp>
        <p:nvSpPr>
          <p:cNvPr id="6" name="내용 개체 틀 5">
            <a:extLst>
              <a:ext uri="{FF2B5EF4-FFF2-40B4-BE49-F238E27FC236}">
                <a16:creationId xmlns:a16="http://schemas.microsoft.com/office/drawing/2014/main" id="{AE00A2BA-8E87-4C95-A9B1-89192378777D}"/>
              </a:ext>
            </a:extLst>
          </p:cNvPr>
          <p:cNvSpPr>
            <a:spLocks noGrp="1"/>
          </p:cNvSpPr>
          <p:nvPr>
            <p:ph idx="1"/>
          </p:nvPr>
        </p:nvSpPr>
        <p:spPr/>
        <p:txBody>
          <a:bodyPr>
            <a:normAutofit/>
          </a:bodyPr>
          <a:lstStyle/>
          <a:p>
            <a:r>
              <a:rPr lang="en-US" altLang="ko-KR" dirty="0"/>
              <a:t>The U/L bit indicates whether the MAC address has been assigned by a local or universal administrator.</a:t>
            </a:r>
          </a:p>
          <a:p>
            <a:pPr lvl="1"/>
            <a:r>
              <a:rPr lang="en-US" altLang="ko-KR" dirty="0"/>
              <a:t>(U/L=0) Universal address (Extended Unique Identifier (EUI))</a:t>
            </a:r>
          </a:p>
          <a:p>
            <a:pPr lvl="1"/>
            <a:r>
              <a:rPr lang="en-US" altLang="ko-KR" dirty="0"/>
              <a:t>(U/L=1) Local Address (Extended Local Identifier (ELI))</a:t>
            </a:r>
          </a:p>
          <a:p>
            <a:pPr lvl="2"/>
            <a:r>
              <a:rPr lang="en-US" altLang="ko-KR" dirty="0"/>
              <a:t>All bits [</a:t>
            </a:r>
            <a:r>
              <a:rPr lang="en-US" altLang="ko-KR" b="1" dirty="0">
                <a:solidFill>
                  <a:srgbClr val="0070C0"/>
                </a:solidFill>
              </a:rPr>
              <a:t>except</a:t>
            </a:r>
            <a:r>
              <a:rPr lang="en-US" altLang="ko-KR" dirty="0"/>
              <a:t> </a:t>
            </a:r>
            <a:r>
              <a:rPr lang="en-US" altLang="ko-KR" dirty="0">
                <a:solidFill>
                  <a:srgbClr val="7030A0"/>
                </a:solidFill>
              </a:rPr>
              <a:t>the I/G (X) and U/L (M) bits] </a:t>
            </a:r>
            <a:r>
              <a:rPr lang="en-US" altLang="ko-KR" dirty="0">
                <a:solidFill>
                  <a:srgbClr val="0070C0"/>
                </a:solidFill>
              </a:rPr>
              <a:t>are locally administered </a:t>
            </a:r>
          </a:p>
          <a:p>
            <a:pPr lvl="2"/>
            <a:r>
              <a:rPr lang="en-US" altLang="ko-KR" dirty="0"/>
              <a:t>It </a:t>
            </a:r>
            <a:r>
              <a:rPr lang="en-US" altLang="ko-KR" dirty="0">
                <a:solidFill>
                  <a:srgbClr val="0070C0"/>
                </a:solidFill>
              </a:rPr>
              <a:t>should </a:t>
            </a:r>
            <a:r>
              <a:rPr lang="en-US" altLang="ko-KR" b="1" dirty="0">
                <a:solidFill>
                  <a:srgbClr val="FF0000"/>
                </a:solidFill>
              </a:rPr>
              <a:t>not</a:t>
            </a:r>
            <a:r>
              <a:rPr lang="en-US" altLang="ko-KR" dirty="0">
                <a:solidFill>
                  <a:srgbClr val="0070C0"/>
                </a:solidFill>
              </a:rPr>
              <a:t> be expected to meet </a:t>
            </a:r>
            <a:r>
              <a:rPr lang="en-US" altLang="ko-KR" dirty="0">
                <a:solidFill>
                  <a:srgbClr val="7030A0"/>
                </a:solidFill>
              </a:rPr>
              <a:t>the </a:t>
            </a:r>
            <a:r>
              <a:rPr lang="en-US" altLang="ko-KR" b="1" dirty="0">
                <a:solidFill>
                  <a:srgbClr val="7030A0"/>
                </a:solidFill>
              </a:rPr>
              <a:t>uniqueness</a:t>
            </a:r>
            <a:r>
              <a:rPr lang="en-US" altLang="ko-KR" dirty="0">
                <a:solidFill>
                  <a:srgbClr val="7030A0"/>
                </a:solidFill>
              </a:rPr>
              <a:t> requirement </a:t>
            </a:r>
            <a:r>
              <a:rPr lang="en-US" altLang="ko-KR" dirty="0"/>
              <a:t>of the IEEE RA-assigned values</a:t>
            </a:r>
            <a:endParaRPr lang="ko-KR" altLang="en-US" dirty="0"/>
          </a:p>
        </p:txBody>
      </p:sp>
    </p:spTree>
    <p:extLst>
      <p:ext uri="{BB962C8B-B14F-4D97-AF65-F5344CB8AC3E}">
        <p14:creationId xmlns:p14="http://schemas.microsoft.com/office/powerpoint/2010/main" val="17547323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pPr algn="l"/>
            <a:r>
              <a:rPr lang="en-US" altLang="ko-KR" sz="3200" dirty="0"/>
              <a:t>MAC Address</a:t>
            </a:r>
            <a:br>
              <a:rPr lang="en-US" altLang="ko-KR" sz="3200" dirty="0"/>
            </a:br>
            <a:r>
              <a:rPr lang="en-US" altLang="ko-KR" sz="3200" dirty="0"/>
              <a:t>IEEE 802-2014 address </a:t>
            </a:r>
            <a:br>
              <a:rPr lang="en-US" altLang="ko-KR" sz="3200" dirty="0"/>
            </a:br>
            <a:r>
              <a:rPr lang="en-US" altLang="ko-KR" sz="3200" dirty="0"/>
              <a:t>Extended Unique Identifier (EUI)</a:t>
            </a:r>
            <a:endParaRPr lang="ko-KR" altLang="en-US" sz="3200" dirty="0"/>
          </a:p>
        </p:txBody>
      </p:sp>
      <p:sp>
        <p:nvSpPr>
          <p:cNvPr id="6" name="내용 개체 틀 5">
            <a:extLst>
              <a:ext uri="{FF2B5EF4-FFF2-40B4-BE49-F238E27FC236}">
                <a16:creationId xmlns:a16="http://schemas.microsoft.com/office/drawing/2014/main" id="{AE00A2BA-8E87-4C95-A9B1-89192378777D}"/>
              </a:ext>
            </a:extLst>
          </p:cNvPr>
          <p:cNvSpPr>
            <a:spLocks noGrp="1"/>
          </p:cNvSpPr>
          <p:nvPr>
            <p:ph idx="1"/>
          </p:nvPr>
        </p:nvSpPr>
        <p:spPr/>
        <p:txBody>
          <a:bodyPr>
            <a:normAutofit/>
          </a:bodyPr>
          <a:lstStyle/>
          <a:p>
            <a:r>
              <a:rPr lang="en-US" altLang="ko-KR" dirty="0"/>
              <a:t>A universal address (or EUI) consists of two parts: </a:t>
            </a:r>
          </a:p>
          <a:p>
            <a:pPr lvl="1"/>
            <a:r>
              <a:rPr lang="en-US" altLang="ko-KR" dirty="0"/>
              <a:t>The leading bits (24, 28, or 36) </a:t>
            </a:r>
            <a:r>
              <a:rPr lang="en-US" altLang="ko-KR" dirty="0">
                <a:solidFill>
                  <a:srgbClr val="0070C0"/>
                </a:solidFill>
              </a:rPr>
              <a:t>are assigned by </a:t>
            </a:r>
            <a:r>
              <a:rPr lang="en-US" altLang="ko-KR" dirty="0"/>
              <a:t>the IEEE RA </a:t>
            </a:r>
            <a:r>
              <a:rPr lang="en-US" altLang="ko-KR" dirty="0">
                <a:solidFill>
                  <a:srgbClr val="0070C0"/>
                </a:solidFill>
              </a:rPr>
              <a:t>with</a:t>
            </a:r>
            <a:r>
              <a:rPr lang="en-US" altLang="ko-KR" dirty="0"/>
              <a:t> </a:t>
            </a:r>
            <a:r>
              <a:rPr lang="en-US" altLang="ko-KR" dirty="0">
                <a:solidFill>
                  <a:srgbClr val="7030A0"/>
                </a:solidFill>
              </a:rPr>
              <a:t>the U/L bit (X) </a:t>
            </a:r>
            <a:r>
              <a:rPr lang="en-US" altLang="ko-KR" dirty="0">
                <a:solidFill>
                  <a:srgbClr val="0070C0"/>
                </a:solidFill>
              </a:rPr>
              <a:t>set</a:t>
            </a:r>
            <a:r>
              <a:rPr lang="en-US" altLang="ko-KR" dirty="0"/>
              <a:t> </a:t>
            </a:r>
            <a:r>
              <a:rPr lang="en-US" altLang="ko-KR" dirty="0">
                <a:solidFill>
                  <a:srgbClr val="0070C0"/>
                </a:solidFill>
              </a:rPr>
              <a:t>to</a:t>
            </a:r>
            <a:r>
              <a:rPr lang="en-US" altLang="ko-KR" dirty="0"/>
              <a:t> </a:t>
            </a:r>
            <a:r>
              <a:rPr lang="en-US" altLang="ko-KR" b="1" dirty="0">
                <a:solidFill>
                  <a:srgbClr val="7030A0"/>
                </a:solidFill>
              </a:rPr>
              <a:t>zero</a:t>
            </a:r>
          </a:p>
          <a:p>
            <a:pPr lvl="1"/>
            <a:r>
              <a:rPr lang="en-US" altLang="ko-KR" dirty="0"/>
              <a:t>The remaining bits by that assignee</a:t>
            </a:r>
            <a:endParaRPr lang="ko-KR" altLang="en-US" dirty="0"/>
          </a:p>
        </p:txBody>
      </p:sp>
    </p:spTree>
    <p:extLst>
      <p:ext uri="{BB962C8B-B14F-4D97-AF65-F5344CB8AC3E}">
        <p14:creationId xmlns:p14="http://schemas.microsoft.com/office/powerpoint/2010/main" val="13644971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pPr algn="l"/>
            <a:r>
              <a:rPr lang="en-US" altLang="ko-KR" sz="3200" dirty="0"/>
              <a:t>MAC Address</a:t>
            </a:r>
            <a:br>
              <a:rPr lang="en-US" altLang="ko-KR" sz="3200" dirty="0"/>
            </a:br>
            <a:r>
              <a:rPr lang="en-US" altLang="ko-KR" sz="3200" dirty="0"/>
              <a:t>IEEE 802-2014 address </a:t>
            </a:r>
            <a:br>
              <a:rPr lang="en-US" altLang="ko-KR" sz="3200" dirty="0"/>
            </a:br>
            <a:r>
              <a:rPr lang="en-US" altLang="ko-KR" sz="3200" dirty="0"/>
              <a:t>Extended Unique Identifier (EUI)</a:t>
            </a:r>
            <a:endParaRPr lang="ko-KR" altLang="en-US" sz="3200" dirty="0"/>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232915" y="1772815"/>
            <a:ext cx="5935807"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511744" y="2864582"/>
            <a:ext cx="1224136" cy="461665"/>
          </a:xfrm>
          <a:prstGeom prst="rect">
            <a:avLst/>
          </a:prstGeom>
          <a:noFill/>
        </p:spPr>
        <p:txBody>
          <a:bodyPr wrap="square" rtlCol="0">
            <a:spAutoFit/>
          </a:bodyPr>
          <a:lstStyle/>
          <a:p>
            <a:r>
              <a:rPr lang="en-US" altLang="ko-KR" sz="1200" dirty="0">
                <a:solidFill>
                  <a:srgbClr val="FF0000"/>
                </a:solidFill>
              </a:rPr>
              <a:t>Bit-reversed representation</a:t>
            </a:r>
            <a:endParaRPr lang="ko-KR" altLang="en-US" sz="1200" dirty="0">
              <a:solidFill>
                <a:srgbClr val="FF0000"/>
              </a:solidFill>
            </a:endParaRPr>
          </a:p>
        </p:txBody>
      </p:sp>
      <p:sp>
        <p:nvSpPr>
          <p:cNvPr id="5" name="직사각형 4"/>
          <p:cNvSpPr/>
          <p:nvPr/>
        </p:nvSpPr>
        <p:spPr>
          <a:xfrm>
            <a:off x="1919536" y="3645025"/>
            <a:ext cx="1095172" cy="276999"/>
          </a:xfrm>
          <a:prstGeom prst="rect">
            <a:avLst/>
          </a:prstGeom>
        </p:spPr>
        <p:txBody>
          <a:bodyPr wrap="none">
            <a:spAutoFit/>
          </a:bodyPr>
          <a:lstStyle/>
          <a:p>
            <a:r>
              <a:rPr lang="en-NZ" altLang="ko-KR" sz="600" dirty="0"/>
              <a:t>most significant bit (MSB)</a:t>
            </a:r>
          </a:p>
          <a:p>
            <a:r>
              <a:rPr lang="en-NZ" altLang="ko-KR" sz="600" dirty="0"/>
              <a:t>Least significant bit (LSB)</a:t>
            </a:r>
            <a:endParaRPr lang="ko-KR" altLang="en-US" sz="600" dirty="0"/>
          </a:p>
        </p:txBody>
      </p:sp>
      <p:sp>
        <p:nvSpPr>
          <p:cNvPr id="6" name="TextBox 5">
            <a:extLst>
              <a:ext uri="{FF2B5EF4-FFF2-40B4-BE49-F238E27FC236}">
                <a16:creationId xmlns:a16="http://schemas.microsoft.com/office/drawing/2014/main" id="{7BA85349-217D-4218-A0F7-3B5E3A2992EC}"/>
              </a:ext>
            </a:extLst>
          </p:cNvPr>
          <p:cNvSpPr txBox="1"/>
          <p:nvPr/>
        </p:nvSpPr>
        <p:spPr>
          <a:xfrm>
            <a:off x="2511744" y="5109248"/>
            <a:ext cx="1224136" cy="461665"/>
          </a:xfrm>
          <a:prstGeom prst="rect">
            <a:avLst/>
          </a:prstGeom>
          <a:noFill/>
        </p:spPr>
        <p:txBody>
          <a:bodyPr wrap="square" rtlCol="0">
            <a:spAutoFit/>
          </a:bodyPr>
          <a:lstStyle/>
          <a:p>
            <a:r>
              <a:rPr lang="en-US" altLang="ko-KR" sz="1200" dirty="0">
                <a:solidFill>
                  <a:srgbClr val="00B050"/>
                </a:solidFill>
              </a:rPr>
              <a:t>Hexadecimal representation</a:t>
            </a:r>
            <a:endParaRPr lang="ko-KR" altLang="en-US" sz="1200" dirty="0">
              <a:solidFill>
                <a:srgbClr val="00B050"/>
              </a:solidFill>
            </a:endParaRPr>
          </a:p>
        </p:txBody>
      </p:sp>
      <p:sp>
        <p:nvSpPr>
          <p:cNvPr id="3" name="TextBox 2">
            <a:extLst>
              <a:ext uri="{FF2B5EF4-FFF2-40B4-BE49-F238E27FC236}">
                <a16:creationId xmlns:a16="http://schemas.microsoft.com/office/drawing/2014/main" id="{69DAD999-FEE8-471B-AA92-27B8F00EB406}"/>
              </a:ext>
            </a:extLst>
          </p:cNvPr>
          <p:cNvSpPr txBox="1"/>
          <p:nvPr/>
        </p:nvSpPr>
        <p:spPr>
          <a:xfrm>
            <a:off x="2912073" y="3515113"/>
            <a:ext cx="771365" cy="738664"/>
          </a:xfrm>
          <a:prstGeom prst="rect">
            <a:avLst/>
          </a:prstGeom>
          <a:noFill/>
        </p:spPr>
        <p:txBody>
          <a:bodyPr wrap="none" rtlCol="0">
            <a:spAutoFit/>
          </a:bodyPr>
          <a:lstStyle/>
          <a:p>
            <a:r>
              <a:rPr lang="en-US" altLang="ko-KR" sz="1400" dirty="0"/>
              <a:t>OUI-24</a:t>
            </a:r>
          </a:p>
          <a:p>
            <a:r>
              <a:rPr lang="en-US" altLang="ko-KR" sz="1400" dirty="0"/>
              <a:t>OUI-28</a:t>
            </a:r>
          </a:p>
          <a:p>
            <a:r>
              <a:rPr lang="en-US" altLang="ko-KR" sz="1400" dirty="0"/>
              <a:t>OUI-36</a:t>
            </a:r>
            <a:endParaRPr lang="ko-KR" altLang="en-US" sz="1400" dirty="0"/>
          </a:p>
        </p:txBody>
      </p:sp>
    </p:spTree>
    <p:extLst>
      <p:ext uri="{BB962C8B-B14F-4D97-AF65-F5344CB8AC3E}">
        <p14:creationId xmlns:p14="http://schemas.microsoft.com/office/powerpoint/2010/main" val="3041993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pPr algn="l"/>
            <a:r>
              <a:rPr lang="en-US" altLang="ko-KR" sz="3200" dirty="0"/>
              <a:t>MAC Address</a:t>
            </a:r>
            <a:br>
              <a:rPr lang="en-US" altLang="ko-KR" sz="3200" dirty="0"/>
            </a:br>
            <a:r>
              <a:rPr lang="en-US" altLang="ko-KR" sz="3200" dirty="0"/>
              <a:t>IEEE 802-2014 address </a:t>
            </a:r>
            <a:br>
              <a:rPr lang="en-US" altLang="ko-KR" sz="3200" dirty="0"/>
            </a:br>
            <a:r>
              <a:rPr lang="en-US" altLang="ko-KR" sz="3200" dirty="0"/>
              <a:t>Extended Unique Identifier (EUI)</a:t>
            </a:r>
            <a:endParaRPr lang="ko-KR" altLang="en-US" sz="3200" dirty="0"/>
          </a:p>
        </p:txBody>
      </p:sp>
      <p:sp>
        <p:nvSpPr>
          <p:cNvPr id="3" name="내용 개체 틀 2"/>
          <p:cNvSpPr>
            <a:spLocks noGrp="1"/>
          </p:cNvSpPr>
          <p:nvPr>
            <p:ph idx="1"/>
          </p:nvPr>
        </p:nvSpPr>
        <p:spPr/>
        <p:txBody>
          <a:bodyPr>
            <a:normAutofit/>
          </a:bodyPr>
          <a:lstStyle/>
          <a:p>
            <a:r>
              <a:rPr lang="en-US" altLang="ko-KR" dirty="0"/>
              <a:t>Interworking with 48-bit and 64-bit MAC addresses</a:t>
            </a:r>
          </a:p>
          <a:p>
            <a:pPr lvl="1"/>
            <a:r>
              <a:rPr lang="en-US" altLang="ko-KR" dirty="0"/>
              <a:t>Initially, </a:t>
            </a:r>
            <a:r>
              <a:rPr lang="en-US" altLang="ko-KR" dirty="0">
                <a:solidFill>
                  <a:srgbClr val="7030A0"/>
                </a:solidFill>
              </a:rPr>
              <a:t>new IEEE standards projects [</a:t>
            </a:r>
            <a:r>
              <a:rPr lang="en-US" altLang="ko-KR" dirty="0">
                <a:solidFill>
                  <a:srgbClr val="0070C0"/>
                </a:solidFill>
              </a:rPr>
              <a:t>that did </a:t>
            </a:r>
            <a:r>
              <a:rPr lang="en-US" altLang="ko-KR" dirty="0">
                <a:solidFill>
                  <a:srgbClr val="FF0000"/>
                </a:solidFill>
              </a:rPr>
              <a:t>not</a:t>
            </a:r>
            <a:r>
              <a:rPr lang="en-US" altLang="ko-KR" dirty="0">
                <a:solidFill>
                  <a:srgbClr val="0070C0"/>
                </a:solidFill>
              </a:rPr>
              <a:t> require </a:t>
            </a:r>
            <a:r>
              <a:rPr lang="en-US" altLang="ko-KR" dirty="0">
                <a:solidFill>
                  <a:srgbClr val="7030A0"/>
                </a:solidFill>
              </a:rPr>
              <a:t>backward compatibility</a:t>
            </a:r>
            <a:r>
              <a:rPr lang="en-US" altLang="ko-KR" dirty="0">
                <a:solidFill>
                  <a:srgbClr val="0070C0"/>
                </a:solidFill>
              </a:rPr>
              <a:t> with </a:t>
            </a:r>
            <a:r>
              <a:rPr lang="en-US" altLang="ko-KR" dirty="0">
                <a:solidFill>
                  <a:srgbClr val="7030A0"/>
                </a:solidFill>
              </a:rPr>
              <a:t>EUI-48</a:t>
            </a:r>
            <a:r>
              <a:rPr lang="en-US" altLang="ko-KR" dirty="0"/>
              <a:t>]</a:t>
            </a:r>
            <a:r>
              <a:rPr lang="en-US" altLang="ko-KR" dirty="0">
                <a:solidFill>
                  <a:srgbClr val="0070C0"/>
                </a:solidFill>
              </a:rPr>
              <a:t> were requested to use </a:t>
            </a:r>
            <a:r>
              <a:rPr lang="en-US" altLang="ko-KR" dirty="0"/>
              <a:t>64-bit MAC addresses. </a:t>
            </a:r>
          </a:p>
          <a:p>
            <a:pPr lvl="1"/>
            <a:r>
              <a:rPr lang="en-US" altLang="ko-KR" dirty="0">
                <a:solidFill>
                  <a:srgbClr val="0070C0"/>
                </a:solidFill>
              </a:rPr>
              <a:t>Bridging for </a:t>
            </a:r>
            <a:r>
              <a:rPr lang="en-US" altLang="ko-KR" dirty="0"/>
              <a:t>an IEEE 802 network </a:t>
            </a:r>
            <a:r>
              <a:rPr lang="en-US" altLang="ko-KR" dirty="0">
                <a:solidFill>
                  <a:srgbClr val="0070C0"/>
                </a:solidFill>
              </a:rPr>
              <a:t>with</a:t>
            </a:r>
            <a:r>
              <a:rPr lang="en-US" altLang="ko-KR" dirty="0"/>
              <a:t> 64-bit MAC addresses </a:t>
            </a:r>
            <a:r>
              <a:rPr lang="en-US" altLang="ko-KR" dirty="0">
                <a:solidFill>
                  <a:srgbClr val="0070C0"/>
                </a:solidFill>
              </a:rPr>
              <a:t>is currently </a:t>
            </a:r>
            <a:r>
              <a:rPr lang="en-US" altLang="ko-KR" dirty="0">
                <a:solidFill>
                  <a:srgbClr val="FF0000"/>
                </a:solidFill>
              </a:rPr>
              <a:t>not</a:t>
            </a:r>
            <a:r>
              <a:rPr lang="en-US" altLang="ko-KR" dirty="0">
                <a:solidFill>
                  <a:srgbClr val="0070C0"/>
                </a:solidFill>
              </a:rPr>
              <a:t> specified.</a:t>
            </a:r>
          </a:p>
          <a:p>
            <a:pPr lvl="2"/>
            <a:r>
              <a:rPr lang="en-US" altLang="ko-KR" dirty="0"/>
              <a:t>Traffic between 64-bit and 48-bit MAC addressed networks </a:t>
            </a:r>
            <a:r>
              <a:rPr lang="en-US" altLang="ko-KR" dirty="0">
                <a:solidFill>
                  <a:srgbClr val="0070C0"/>
                </a:solidFill>
              </a:rPr>
              <a:t>needs to be routed at </a:t>
            </a:r>
            <a:r>
              <a:rPr lang="en-US" altLang="ko-KR" dirty="0">
                <a:solidFill>
                  <a:srgbClr val="7030A0"/>
                </a:solidFill>
              </a:rPr>
              <a:t>a layer (a network layer) </a:t>
            </a:r>
            <a:r>
              <a:rPr lang="en-US" altLang="ko-KR" b="1" dirty="0">
                <a:solidFill>
                  <a:srgbClr val="0070C0"/>
                </a:solidFill>
              </a:rPr>
              <a:t>above</a:t>
            </a:r>
            <a:r>
              <a:rPr lang="en-US" altLang="ko-KR" dirty="0"/>
              <a:t> </a:t>
            </a:r>
            <a:r>
              <a:rPr lang="en-US" altLang="ko-KR" dirty="0">
                <a:solidFill>
                  <a:srgbClr val="7030A0"/>
                </a:solidFill>
              </a:rPr>
              <a:t>the DLL.</a:t>
            </a:r>
            <a:endParaRPr lang="ko-KR" altLang="en-US" dirty="0">
              <a:solidFill>
                <a:srgbClr val="7030A0"/>
              </a:solidFill>
            </a:endParaRPr>
          </a:p>
        </p:txBody>
      </p:sp>
    </p:spTree>
    <p:extLst>
      <p:ext uri="{BB962C8B-B14F-4D97-AF65-F5344CB8AC3E}">
        <p14:creationId xmlns:p14="http://schemas.microsoft.com/office/powerpoint/2010/main" val="11690868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pPr algn="l"/>
            <a:r>
              <a:rPr lang="en-US" altLang="ko-KR" sz="3200" dirty="0"/>
              <a:t>MAC Address</a:t>
            </a:r>
            <a:br>
              <a:rPr lang="en-US" altLang="ko-KR" sz="3200" dirty="0"/>
            </a:br>
            <a:r>
              <a:rPr lang="en-US" altLang="ko-KR" sz="3200" dirty="0"/>
              <a:t>Guidelines for Use of EUI, OUI, and CID (2017-08-03)</a:t>
            </a:r>
            <a:br>
              <a:rPr lang="en-US" altLang="ko-KR" sz="3200" dirty="0"/>
            </a:br>
            <a:r>
              <a:rPr lang="en-US" altLang="ko-KR" sz="2000" dirty="0"/>
              <a:t>https://standards.ieee.org/wp-content/uploads/import/documents/tutorials/eui.pdf</a:t>
            </a:r>
            <a:endParaRPr lang="ko-KR" altLang="en-US" sz="3200" dirty="0"/>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0160" y="2390274"/>
            <a:ext cx="6458436" cy="3377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직사각형 3">
            <a:extLst>
              <a:ext uri="{FF2B5EF4-FFF2-40B4-BE49-F238E27FC236}">
                <a16:creationId xmlns:a16="http://schemas.microsoft.com/office/drawing/2014/main" id="{7C4E57FE-7CF4-46E4-8744-5782FCFFA6F8}"/>
              </a:ext>
            </a:extLst>
          </p:cNvPr>
          <p:cNvSpPr/>
          <p:nvPr/>
        </p:nvSpPr>
        <p:spPr>
          <a:xfrm>
            <a:off x="2640160" y="1949905"/>
            <a:ext cx="5029838" cy="369332"/>
          </a:xfrm>
          <a:prstGeom prst="rect">
            <a:avLst/>
          </a:prstGeom>
        </p:spPr>
        <p:txBody>
          <a:bodyPr wrap="none">
            <a:spAutoFit/>
          </a:bodyPr>
          <a:lstStyle/>
          <a:p>
            <a:r>
              <a:rPr lang="en-US" altLang="ko-KR" dirty="0"/>
              <a:t>Mapping an EUI-48 to an EUI-64 (</a:t>
            </a:r>
            <a:r>
              <a:rPr lang="en-US" altLang="ko-KR" dirty="0">
                <a:solidFill>
                  <a:srgbClr val="FF0000"/>
                </a:solidFill>
              </a:rPr>
              <a:t>deprecated</a:t>
            </a:r>
            <a:r>
              <a:rPr lang="en-US" altLang="ko-KR" dirty="0"/>
              <a:t>)</a:t>
            </a:r>
            <a:endParaRPr lang="ko-KR" altLang="en-US" dirty="0"/>
          </a:p>
        </p:txBody>
      </p:sp>
    </p:spTree>
    <p:extLst>
      <p:ext uri="{BB962C8B-B14F-4D97-AF65-F5344CB8AC3E}">
        <p14:creationId xmlns:p14="http://schemas.microsoft.com/office/powerpoint/2010/main" val="5698841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20FE7EC-DCA3-4B2C-87A5-81743758808C}"/>
              </a:ext>
            </a:extLst>
          </p:cNvPr>
          <p:cNvSpPr>
            <a:spLocks noGrp="1"/>
          </p:cNvSpPr>
          <p:nvPr>
            <p:ph type="title"/>
          </p:nvPr>
        </p:nvSpPr>
        <p:spPr/>
        <p:txBody>
          <a:bodyPr>
            <a:noAutofit/>
          </a:bodyPr>
          <a:lstStyle/>
          <a:p>
            <a:pPr algn="l"/>
            <a:r>
              <a:rPr lang="en-US" altLang="ko-KR" sz="3200" dirty="0"/>
              <a:t>MAC Address</a:t>
            </a:r>
            <a:br>
              <a:rPr lang="en-US" altLang="ko-KR" sz="2000" dirty="0"/>
            </a:br>
            <a:r>
              <a:rPr lang="en-US" altLang="ko-KR" sz="3200" dirty="0"/>
              <a:t>Guidelines for Use of EUI, OUI, and CID (2017-08-03)</a:t>
            </a:r>
            <a:br>
              <a:rPr lang="en-US" altLang="ko-KR" sz="3200" dirty="0"/>
            </a:br>
            <a:r>
              <a:rPr lang="en-US" altLang="ko-KR" sz="2000" dirty="0"/>
              <a:t>https://standards.ieee.org/wp-content/uploads/import/documents/tutorials/eui.pdf</a:t>
            </a:r>
            <a:endParaRPr lang="ko-KR" altLang="en-US" sz="2000" dirty="0"/>
          </a:p>
        </p:txBody>
      </p:sp>
      <p:pic>
        <p:nvPicPr>
          <p:cNvPr id="4" name="내용 개체 틀 3">
            <a:extLst>
              <a:ext uri="{FF2B5EF4-FFF2-40B4-BE49-F238E27FC236}">
                <a16:creationId xmlns:a16="http://schemas.microsoft.com/office/drawing/2014/main" id="{C63B545F-E11B-4459-809D-EBCED573179E}"/>
              </a:ext>
            </a:extLst>
          </p:cNvPr>
          <p:cNvPicPr>
            <a:picLocks noGrp="1" noChangeAspect="1"/>
          </p:cNvPicPr>
          <p:nvPr>
            <p:ph idx="1"/>
          </p:nvPr>
        </p:nvPicPr>
        <p:blipFill>
          <a:blip r:embed="rId2"/>
          <a:stretch>
            <a:fillRect/>
          </a:stretch>
        </p:blipFill>
        <p:spPr>
          <a:xfrm>
            <a:off x="2431613" y="4239733"/>
            <a:ext cx="6919812" cy="2448272"/>
          </a:xfrm>
          <a:prstGeom prst="rect">
            <a:avLst/>
          </a:prstGeom>
        </p:spPr>
      </p:pic>
      <p:pic>
        <p:nvPicPr>
          <p:cNvPr id="6" name="그림 5">
            <a:extLst>
              <a:ext uri="{FF2B5EF4-FFF2-40B4-BE49-F238E27FC236}">
                <a16:creationId xmlns:a16="http://schemas.microsoft.com/office/drawing/2014/main" id="{46A43544-9FF0-49E7-91DB-0E63EB4BFD43}"/>
              </a:ext>
            </a:extLst>
          </p:cNvPr>
          <p:cNvPicPr>
            <a:picLocks noChangeAspect="1"/>
          </p:cNvPicPr>
          <p:nvPr/>
        </p:nvPicPr>
        <p:blipFill>
          <a:blip r:embed="rId3"/>
          <a:stretch>
            <a:fillRect/>
          </a:stretch>
        </p:blipFill>
        <p:spPr>
          <a:xfrm>
            <a:off x="2503622" y="1890929"/>
            <a:ext cx="6593343" cy="2348804"/>
          </a:xfrm>
          <a:prstGeom prst="rect">
            <a:avLst/>
          </a:prstGeom>
        </p:spPr>
      </p:pic>
      <p:sp>
        <p:nvSpPr>
          <p:cNvPr id="7" name="TextBox 6">
            <a:extLst>
              <a:ext uri="{FF2B5EF4-FFF2-40B4-BE49-F238E27FC236}">
                <a16:creationId xmlns:a16="http://schemas.microsoft.com/office/drawing/2014/main" id="{08E02460-70A2-4954-BD4D-F1A32F6EE533}"/>
              </a:ext>
            </a:extLst>
          </p:cNvPr>
          <p:cNvSpPr txBox="1"/>
          <p:nvPr/>
        </p:nvSpPr>
        <p:spPr>
          <a:xfrm>
            <a:off x="8760296" y="4334046"/>
            <a:ext cx="1346844" cy="369332"/>
          </a:xfrm>
          <a:prstGeom prst="rect">
            <a:avLst/>
          </a:prstGeom>
          <a:noFill/>
        </p:spPr>
        <p:txBody>
          <a:bodyPr wrap="none" rtlCol="0">
            <a:spAutoFit/>
          </a:bodyPr>
          <a:lstStyle/>
          <a:p>
            <a:r>
              <a:rPr lang="en-US" altLang="ko-KR" dirty="0"/>
              <a:t>Fixed value</a:t>
            </a:r>
            <a:endParaRPr lang="ko-KR" altLang="en-US" dirty="0"/>
          </a:p>
        </p:txBody>
      </p:sp>
      <p:sp>
        <p:nvSpPr>
          <p:cNvPr id="3" name="직사각형 2">
            <a:extLst>
              <a:ext uri="{FF2B5EF4-FFF2-40B4-BE49-F238E27FC236}">
                <a16:creationId xmlns:a16="http://schemas.microsoft.com/office/drawing/2014/main" id="{B5F60918-60FD-03C8-E190-2A7C25754928}"/>
              </a:ext>
            </a:extLst>
          </p:cNvPr>
          <p:cNvSpPr/>
          <p:nvPr/>
        </p:nvSpPr>
        <p:spPr>
          <a:xfrm>
            <a:off x="6071937" y="4382172"/>
            <a:ext cx="1346844" cy="369332"/>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F8CC6679-6D93-80DA-B0DA-921169520D86}"/>
              </a:ext>
            </a:extLst>
          </p:cNvPr>
          <p:cNvSpPr txBox="1"/>
          <p:nvPr/>
        </p:nvSpPr>
        <p:spPr>
          <a:xfrm>
            <a:off x="581078" y="6373093"/>
            <a:ext cx="2054846" cy="215444"/>
          </a:xfrm>
          <a:prstGeom prst="rect">
            <a:avLst/>
          </a:prstGeom>
          <a:noFill/>
        </p:spPr>
        <p:txBody>
          <a:bodyPr wrap="square">
            <a:spAutoFit/>
          </a:bodyPr>
          <a:lstStyle/>
          <a:p>
            <a:r>
              <a:rPr lang="en-US" altLang="ko-KR" sz="800" dirty="0"/>
              <a:t>CID Company ID </a:t>
            </a:r>
            <a:endParaRPr lang="ko-KR" altLang="en-US" sz="800" dirty="0"/>
          </a:p>
        </p:txBody>
      </p:sp>
    </p:spTree>
    <p:extLst>
      <p:ext uri="{BB962C8B-B14F-4D97-AF65-F5344CB8AC3E}">
        <p14:creationId xmlns:p14="http://schemas.microsoft.com/office/powerpoint/2010/main" val="2063344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l"/>
            <a:r>
              <a:rPr lang="en-US" altLang="ko-KR" dirty="0"/>
              <a:t>Data Link Layer</a:t>
            </a:r>
            <a:br>
              <a:rPr lang="en-US" altLang="ko-KR" dirty="0"/>
            </a:br>
            <a:r>
              <a:rPr lang="en-US" altLang="ko-KR" dirty="0"/>
              <a:t>MAC Address</a:t>
            </a:r>
            <a:endParaRPr lang="ko-KR" altLang="en-US" dirty="0"/>
          </a:p>
        </p:txBody>
      </p:sp>
      <p:sp>
        <p:nvSpPr>
          <p:cNvPr id="3" name="내용 개체 틀 2"/>
          <p:cNvSpPr>
            <a:spLocks noGrp="1"/>
          </p:cNvSpPr>
          <p:nvPr>
            <p:ph idx="1"/>
          </p:nvPr>
        </p:nvSpPr>
        <p:spPr/>
        <p:txBody>
          <a:bodyPr>
            <a:normAutofit/>
          </a:bodyPr>
          <a:lstStyle/>
          <a:p>
            <a:r>
              <a:rPr lang="en-US" altLang="ko-KR" dirty="0"/>
              <a:t>Data Link Layer Address</a:t>
            </a:r>
          </a:p>
          <a:p>
            <a:pPr lvl="1"/>
            <a:r>
              <a:rPr lang="en-US" altLang="ko-KR" dirty="0"/>
              <a:t>It is an identifier of receivers or the sender of a frame.</a:t>
            </a:r>
          </a:p>
          <a:p>
            <a:pPr lvl="1"/>
            <a:r>
              <a:rPr lang="en-US" altLang="ko-KR" dirty="0"/>
              <a:t>It is an identifier of an entity connected to the link.</a:t>
            </a:r>
          </a:p>
          <a:p>
            <a:pPr lvl="1"/>
            <a:r>
              <a:rPr lang="en-US" altLang="ko-KR" dirty="0"/>
              <a:t>It is an identifier, not a locator.  </a:t>
            </a:r>
          </a:p>
          <a:p>
            <a:pPr lvl="2"/>
            <a:r>
              <a:rPr lang="en-US" altLang="ko-KR" dirty="0"/>
              <a:t>Why? The receivers </a:t>
            </a:r>
            <a:r>
              <a:rPr lang="en-US" altLang="ko-KR" dirty="0">
                <a:solidFill>
                  <a:srgbClr val="0070C0"/>
                </a:solidFill>
              </a:rPr>
              <a:t>are connected to </a:t>
            </a:r>
            <a:r>
              <a:rPr lang="en-US" altLang="ko-KR" b="1" dirty="0">
                <a:solidFill>
                  <a:srgbClr val="7030A0"/>
                </a:solidFill>
              </a:rPr>
              <a:t>the same link</a:t>
            </a:r>
            <a:r>
              <a:rPr lang="en-US" altLang="ko-KR" dirty="0"/>
              <a:t>, so </a:t>
            </a:r>
            <a:r>
              <a:rPr lang="en-US" altLang="ko-KR" dirty="0">
                <a:solidFill>
                  <a:srgbClr val="7030A0"/>
                </a:solidFill>
              </a:rPr>
              <a:t>the sender </a:t>
            </a:r>
            <a:r>
              <a:rPr lang="en-US" altLang="ko-KR" dirty="0">
                <a:solidFill>
                  <a:srgbClr val="0070C0"/>
                </a:solidFill>
              </a:rPr>
              <a:t>knows</a:t>
            </a:r>
            <a:r>
              <a:rPr lang="en-US" altLang="ko-KR" dirty="0"/>
              <a:t> </a:t>
            </a:r>
            <a:r>
              <a:rPr lang="en-US" altLang="ko-KR" dirty="0">
                <a:solidFill>
                  <a:srgbClr val="0070C0"/>
                </a:solidFill>
              </a:rPr>
              <a:t>where</a:t>
            </a:r>
            <a:r>
              <a:rPr lang="en-US" altLang="ko-KR" dirty="0"/>
              <a:t> </a:t>
            </a:r>
            <a:r>
              <a:rPr lang="en-US" altLang="ko-KR" dirty="0">
                <a:solidFill>
                  <a:srgbClr val="7030A0"/>
                </a:solidFill>
              </a:rPr>
              <a:t>they</a:t>
            </a:r>
            <a:r>
              <a:rPr lang="en-US" altLang="ko-KR" dirty="0"/>
              <a:t> </a:t>
            </a:r>
            <a:r>
              <a:rPr lang="en-US" altLang="ko-KR" dirty="0">
                <a:solidFill>
                  <a:srgbClr val="0070C0"/>
                </a:solidFill>
              </a:rPr>
              <a:t>are.</a:t>
            </a:r>
          </a:p>
          <a:p>
            <a:pPr lvl="1"/>
            <a:r>
              <a:rPr lang="en-US" altLang="ko-KR" dirty="0">
                <a:solidFill>
                  <a:srgbClr val="7030A0"/>
                </a:solidFill>
              </a:rPr>
              <a:t>Multiple receivers </a:t>
            </a:r>
            <a:r>
              <a:rPr lang="en-US" altLang="ko-KR" dirty="0">
                <a:solidFill>
                  <a:srgbClr val="0070C0"/>
                </a:solidFill>
              </a:rPr>
              <a:t>may receive </a:t>
            </a:r>
            <a:r>
              <a:rPr lang="en-US" altLang="ko-KR" dirty="0">
                <a:solidFill>
                  <a:srgbClr val="7030A0"/>
                </a:solidFill>
              </a:rPr>
              <a:t>the same frame</a:t>
            </a:r>
            <a:r>
              <a:rPr lang="en-US" altLang="ko-KR" dirty="0">
                <a:solidFill>
                  <a:srgbClr val="0070C0"/>
                </a:solidFill>
              </a:rPr>
              <a:t>.</a:t>
            </a:r>
          </a:p>
          <a:p>
            <a:pPr lvl="2"/>
            <a:r>
              <a:rPr lang="en-US" altLang="ko-KR" dirty="0"/>
              <a:t>The destination address</a:t>
            </a:r>
            <a:r>
              <a:rPr lang="en-US" altLang="ko-KR" dirty="0">
                <a:solidFill>
                  <a:srgbClr val="7030A0"/>
                </a:solidFill>
              </a:rPr>
              <a:t> </a:t>
            </a:r>
            <a:r>
              <a:rPr lang="en-US" altLang="ko-KR" dirty="0">
                <a:solidFill>
                  <a:srgbClr val="0070C0"/>
                </a:solidFill>
              </a:rPr>
              <a:t>may be </a:t>
            </a:r>
            <a:r>
              <a:rPr lang="en-US" altLang="ko-KR" dirty="0">
                <a:solidFill>
                  <a:srgbClr val="7030A0"/>
                </a:solidFill>
              </a:rPr>
              <a:t>an individual, multicast or broadcast address.</a:t>
            </a:r>
          </a:p>
          <a:p>
            <a:pPr lvl="1"/>
            <a:r>
              <a:rPr lang="en-US" altLang="ko-KR" dirty="0">
                <a:solidFill>
                  <a:srgbClr val="7030A0"/>
                </a:solidFill>
              </a:rPr>
              <a:t>The sender must be one.</a:t>
            </a:r>
          </a:p>
          <a:p>
            <a:pPr lvl="2"/>
            <a:r>
              <a:rPr lang="en-US" altLang="ko-KR" dirty="0">
                <a:solidFill>
                  <a:srgbClr val="7030A0"/>
                </a:solidFill>
              </a:rPr>
              <a:t>The source address </a:t>
            </a:r>
            <a:r>
              <a:rPr lang="en-US" altLang="ko-KR" dirty="0">
                <a:solidFill>
                  <a:srgbClr val="0070C0"/>
                </a:solidFill>
              </a:rPr>
              <a:t>must be </a:t>
            </a:r>
            <a:r>
              <a:rPr lang="en-US" altLang="ko-KR" dirty="0">
                <a:solidFill>
                  <a:srgbClr val="7030A0"/>
                </a:solidFill>
              </a:rPr>
              <a:t>an individual (unicast) address</a:t>
            </a:r>
          </a:p>
        </p:txBody>
      </p:sp>
    </p:spTree>
    <p:extLst>
      <p:ext uri="{BB962C8B-B14F-4D97-AF65-F5344CB8AC3E}">
        <p14:creationId xmlns:p14="http://schemas.microsoft.com/office/powerpoint/2010/main" val="9161475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20FE7EC-DCA3-4B2C-87A5-81743758808C}"/>
              </a:ext>
            </a:extLst>
          </p:cNvPr>
          <p:cNvSpPr>
            <a:spLocks noGrp="1"/>
          </p:cNvSpPr>
          <p:nvPr>
            <p:ph type="title"/>
          </p:nvPr>
        </p:nvSpPr>
        <p:spPr/>
        <p:txBody>
          <a:bodyPr>
            <a:noAutofit/>
          </a:bodyPr>
          <a:lstStyle/>
          <a:p>
            <a:pPr algn="l"/>
            <a:r>
              <a:rPr lang="en-US" altLang="ko-KR" sz="3200" dirty="0"/>
              <a:t>MAC Address</a:t>
            </a:r>
            <a:br>
              <a:rPr lang="en-US" altLang="ko-KR" sz="3200" dirty="0"/>
            </a:br>
            <a:r>
              <a:rPr lang="en-US" altLang="ko-KR" sz="3200" dirty="0"/>
              <a:t>Guidelines for Use of EUI, OUI, and CID (2017-08-03)</a:t>
            </a:r>
            <a:br>
              <a:rPr lang="en-US" altLang="ko-KR" sz="4000" dirty="0"/>
            </a:br>
            <a:r>
              <a:rPr lang="en-US" altLang="ko-KR" sz="2000" dirty="0"/>
              <a:t>https://standards.ieee.org/wp-content/uploads/import/documents/tutorials/eui.pdf</a:t>
            </a:r>
            <a:endParaRPr lang="ko-KR" altLang="en-US" sz="2800" dirty="0"/>
          </a:p>
        </p:txBody>
      </p:sp>
      <p:sp>
        <p:nvSpPr>
          <p:cNvPr id="7" name="내용 개체 틀 6">
            <a:extLst>
              <a:ext uri="{FF2B5EF4-FFF2-40B4-BE49-F238E27FC236}">
                <a16:creationId xmlns:a16="http://schemas.microsoft.com/office/drawing/2014/main" id="{E5A72C79-FA3D-4091-8D7B-FAADC74F2271}"/>
              </a:ext>
            </a:extLst>
          </p:cNvPr>
          <p:cNvSpPr>
            <a:spLocks noGrp="1"/>
          </p:cNvSpPr>
          <p:nvPr>
            <p:ph idx="1"/>
          </p:nvPr>
        </p:nvSpPr>
        <p:spPr/>
        <p:txBody>
          <a:bodyPr>
            <a:normAutofit/>
          </a:bodyPr>
          <a:lstStyle/>
          <a:p>
            <a:r>
              <a:rPr lang="en-US" altLang="ko-KR" dirty="0"/>
              <a:t>Extended Local Identifier (ELI)</a:t>
            </a:r>
          </a:p>
          <a:p>
            <a:pPr lvl="1"/>
            <a:r>
              <a:rPr lang="en-US" altLang="ko-KR" dirty="0"/>
              <a:t>An Extended Local Identifier (ELI) </a:t>
            </a:r>
            <a:r>
              <a:rPr lang="en-US" altLang="ko-KR" dirty="0">
                <a:solidFill>
                  <a:srgbClr val="0070C0"/>
                </a:solidFill>
              </a:rPr>
              <a:t>is created by </a:t>
            </a:r>
            <a:r>
              <a:rPr lang="en-US" altLang="ko-KR" dirty="0">
                <a:solidFill>
                  <a:srgbClr val="7030A0"/>
                </a:solidFill>
              </a:rPr>
              <a:t>concatenation</a:t>
            </a:r>
            <a:r>
              <a:rPr lang="en-US" altLang="ko-KR" dirty="0"/>
              <a:t> </a:t>
            </a:r>
            <a:r>
              <a:rPr lang="en-US" altLang="ko-KR" dirty="0">
                <a:solidFill>
                  <a:srgbClr val="0070C0"/>
                </a:solidFill>
              </a:rPr>
              <a:t>from</a:t>
            </a:r>
            <a:r>
              <a:rPr lang="en-US" altLang="ko-KR" dirty="0"/>
              <a:t> </a:t>
            </a:r>
            <a:r>
              <a:rPr lang="en-US" altLang="ko-KR" dirty="0">
                <a:solidFill>
                  <a:srgbClr val="7030A0"/>
                </a:solidFill>
              </a:rPr>
              <a:t>a </a:t>
            </a:r>
            <a:r>
              <a:rPr lang="en-US" altLang="ko-KR" b="1" dirty="0">
                <a:solidFill>
                  <a:srgbClr val="7030A0"/>
                </a:solidFill>
              </a:rPr>
              <a:t>Company ID </a:t>
            </a:r>
            <a:r>
              <a:rPr lang="en-US" altLang="ko-KR" dirty="0">
                <a:solidFill>
                  <a:srgbClr val="7030A0"/>
                </a:solidFill>
              </a:rPr>
              <a:t>(CID)</a:t>
            </a:r>
            <a:r>
              <a:rPr lang="en-US" altLang="ko-KR" dirty="0"/>
              <a:t>, </a:t>
            </a:r>
            <a:r>
              <a:rPr lang="en-US" altLang="ko-KR" dirty="0">
                <a:solidFill>
                  <a:srgbClr val="0070C0"/>
                </a:solidFill>
              </a:rPr>
              <a:t>which comprises </a:t>
            </a:r>
            <a:r>
              <a:rPr lang="en-US" altLang="ko-KR" dirty="0">
                <a:solidFill>
                  <a:srgbClr val="7030A0"/>
                </a:solidFill>
              </a:rPr>
              <a:t>the initial </a:t>
            </a:r>
            <a:r>
              <a:rPr lang="en-US" altLang="ko-KR" b="1" dirty="0">
                <a:solidFill>
                  <a:srgbClr val="7030A0"/>
                </a:solidFill>
              </a:rPr>
              <a:t>three</a:t>
            </a:r>
            <a:r>
              <a:rPr lang="en-US" altLang="ko-KR" dirty="0">
                <a:solidFill>
                  <a:srgbClr val="7030A0"/>
                </a:solidFill>
              </a:rPr>
              <a:t> (most significant) </a:t>
            </a:r>
            <a:r>
              <a:rPr lang="en-US" altLang="ko-KR" b="1" dirty="0">
                <a:solidFill>
                  <a:srgbClr val="7030A0"/>
                </a:solidFill>
              </a:rPr>
              <a:t>octets</a:t>
            </a:r>
            <a:r>
              <a:rPr lang="en-US" altLang="ko-KR" dirty="0">
                <a:solidFill>
                  <a:srgbClr val="7030A0"/>
                </a:solidFill>
              </a:rPr>
              <a:t>.</a:t>
            </a:r>
          </a:p>
          <a:p>
            <a:pPr lvl="2"/>
            <a:r>
              <a:rPr lang="en-US" altLang="ko-KR" dirty="0"/>
              <a:t>ZYXM:(1010 (A)) X(U/</a:t>
            </a:r>
            <a:r>
              <a:rPr lang="en-US" altLang="ko-KR" b="1" dirty="0"/>
              <a:t>L</a:t>
            </a:r>
            <a:r>
              <a:rPr lang="en-US" altLang="ko-KR" dirty="0"/>
              <a:t>)=</a:t>
            </a:r>
            <a:r>
              <a:rPr lang="en-US" altLang="ko-KR" b="1" dirty="0">
                <a:solidFill>
                  <a:srgbClr val="7030A0"/>
                </a:solidFill>
              </a:rPr>
              <a:t>1</a:t>
            </a:r>
            <a:r>
              <a:rPr lang="en-US" altLang="ko-KR" dirty="0"/>
              <a:t>, M(I/G)=</a:t>
            </a:r>
            <a:r>
              <a:rPr lang="en-US" altLang="ko-KR" b="1" dirty="0">
                <a:solidFill>
                  <a:srgbClr val="7030A0"/>
                </a:solidFill>
              </a:rPr>
              <a:t>0</a:t>
            </a:r>
            <a:r>
              <a:rPr lang="en-US" altLang="ko-KR" dirty="0"/>
              <a:t>; ELI-48 ELI-64</a:t>
            </a:r>
          </a:p>
          <a:p>
            <a:pPr lvl="1"/>
            <a:r>
              <a:rPr lang="en-US" altLang="ko-KR" dirty="0"/>
              <a:t>An ELI is a local address</a:t>
            </a:r>
          </a:p>
          <a:p>
            <a:pPr lvl="2"/>
            <a:r>
              <a:rPr lang="en-US" altLang="ko-KR" dirty="0"/>
              <a:t>Local addresses </a:t>
            </a:r>
            <a:r>
              <a:rPr lang="en-US" altLang="ko-KR" dirty="0">
                <a:solidFill>
                  <a:srgbClr val="0070C0"/>
                </a:solidFill>
              </a:rPr>
              <a:t>are </a:t>
            </a:r>
            <a:r>
              <a:rPr lang="en-US" altLang="ko-KR" dirty="0">
                <a:solidFill>
                  <a:srgbClr val="FF0000"/>
                </a:solidFill>
              </a:rPr>
              <a:t>not</a:t>
            </a:r>
            <a:r>
              <a:rPr lang="en-US" altLang="ko-KR" dirty="0">
                <a:solidFill>
                  <a:srgbClr val="0070C0"/>
                </a:solidFill>
              </a:rPr>
              <a:t> </a:t>
            </a:r>
            <a:r>
              <a:rPr lang="en-US" altLang="ko-KR" dirty="0">
                <a:solidFill>
                  <a:srgbClr val="7030A0"/>
                </a:solidFill>
              </a:rPr>
              <a:t>globally unique</a:t>
            </a:r>
            <a:r>
              <a:rPr lang="en-US" altLang="ko-KR" dirty="0"/>
              <a:t>, and </a:t>
            </a:r>
          </a:p>
          <a:p>
            <a:pPr lvl="2"/>
            <a:r>
              <a:rPr lang="en-US" altLang="ko-KR" dirty="0"/>
              <a:t>A network administrator is responsible for assuring that </a:t>
            </a:r>
            <a:r>
              <a:rPr lang="en-US" altLang="ko-KR" dirty="0">
                <a:solidFill>
                  <a:srgbClr val="7030A0"/>
                </a:solidFill>
              </a:rPr>
              <a:t>any local addresses </a:t>
            </a:r>
            <a:r>
              <a:rPr lang="en-US" altLang="ko-KR" dirty="0">
                <a:solidFill>
                  <a:srgbClr val="0070C0"/>
                </a:solidFill>
              </a:rPr>
              <a:t>assigned are </a:t>
            </a:r>
            <a:r>
              <a:rPr lang="en-US" altLang="ko-KR" b="1" dirty="0">
                <a:solidFill>
                  <a:srgbClr val="7030A0"/>
                </a:solidFill>
              </a:rPr>
              <a:t>unique</a:t>
            </a:r>
            <a:r>
              <a:rPr lang="en-US" altLang="ko-KR" dirty="0"/>
              <a:t> </a:t>
            </a:r>
            <a:r>
              <a:rPr lang="en-US" altLang="ko-KR" b="1" dirty="0">
                <a:solidFill>
                  <a:srgbClr val="0070C0"/>
                </a:solidFill>
              </a:rPr>
              <a:t>within</a:t>
            </a:r>
            <a:r>
              <a:rPr lang="en-US" altLang="ko-KR" b="1" dirty="0"/>
              <a:t> </a:t>
            </a:r>
            <a:r>
              <a:rPr lang="en-US" altLang="ko-KR" b="1" dirty="0">
                <a:solidFill>
                  <a:srgbClr val="7030A0"/>
                </a:solidFill>
              </a:rPr>
              <a:t>the span of use</a:t>
            </a:r>
          </a:p>
          <a:p>
            <a:pPr lvl="2"/>
            <a:r>
              <a:rPr lang="en-US" altLang="ko-KR" dirty="0"/>
              <a:t>It may assign M(I/G) bit</a:t>
            </a:r>
          </a:p>
        </p:txBody>
      </p:sp>
    </p:spTree>
    <p:extLst>
      <p:ext uri="{BB962C8B-B14F-4D97-AF65-F5344CB8AC3E}">
        <p14:creationId xmlns:p14="http://schemas.microsoft.com/office/powerpoint/2010/main" val="18338580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20FE7EC-DCA3-4B2C-87A5-81743758808C}"/>
              </a:ext>
            </a:extLst>
          </p:cNvPr>
          <p:cNvSpPr>
            <a:spLocks noGrp="1"/>
          </p:cNvSpPr>
          <p:nvPr>
            <p:ph type="title"/>
          </p:nvPr>
        </p:nvSpPr>
        <p:spPr/>
        <p:txBody>
          <a:bodyPr>
            <a:noAutofit/>
          </a:bodyPr>
          <a:lstStyle/>
          <a:p>
            <a:pPr algn="l"/>
            <a:r>
              <a:rPr lang="en-US" altLang="ko-KR" sz="3200" dirty="0"/>
              <a:t>MAC Address</a:t>
            </a:r>
            <a:br>
              <a:rPr lang="en-US" altLang="ko-KR" sz="3200" dirty="0"/>
            </a:br>
            <a:r>
              <a:rPr lang="en-US" altLang="ko-KR" sz="3200" dirty="0"/>
              <a:t>Guidelines for Use of EUI, OUI, and CID (2017-08-03)</a:t>
            </a:r>
            <a:br>
              <a:rPr lang="en-US" altLang="ko-KR" sz="2800" dirty="0"/>
            </a:br>
            <a:r>
              <a:rPr lang="en-US" altLang="ko-KR" sz="2000" dirty="0"/>
              <a:t>https://standards.ieee.org/wp-content/uploads/import/documents/tutorials/eui.pdf</a:t>
            </a:r>
            <a:endParaRPr lang="ko-KR" altLang="en-US" sz="2800" dirty="0"/>
          </a:p>
        </p:txBody>
      </p:sp>
      <p:sp>
        <p:nvSpPr>
          <p:cNvPr id="7" name="내용 개체 틀 6">
            <a:extLst>
              <a:ext uri="{FF2B5EF4-FFF2-40B4-BE49-F238E27FC236}">
                <a16:creationId xmlns:a16="http://schemas.microsoft.com/office/drawing/2014/main" id="{E5A72C79-FA3D-4091-8D7B-FAADC74F2271}"/>
              </a:ext>
            </a:extLst>
          </p:cNvPr>
          <p:cNvSpPr>
            <a:spLocks noGrp="1"/>
          </p:cNvSpPr>
          <p:nvPr>
            <p:ph idx="1"/>
          </p:nvPr>
        </p:nvSpPr>
        <p:spPr/>
        <p:txBody>
          <a:bodyPr>
            <a:normAutofit fontScale="92500" lnSpcReduction="10000"/>
          </a:bodyPr>
          <a:lstStyle/>
          <a:p>
            <a:r>
              <a:rPr lang="en-US" altLang="ko-KR" dirty="0">
                <a:solidFill>
                  <a:srgbClr val="7030A0"/>
                </a:solidFill>
              </a:rPr>
              <a:t>Structured Local Address Plan (SLAP)</a:t>
            </a:r>
          </a:p>
          <a:p>
            <a:pPr lvl="1"/>
            <a:r>
              <a:rPr lang="en-US" altLang="ko-KR" dirty="0"/>
              <a:t>IEEE Std 802c-2017 </a:t>
            </a:r>
            <a:r>
              <a:rPr lang="en-US" altLang="ko-KR" dirty="0">
                <a:solidFill>
                  <a:srgbClr val="0070C0"/>
                </a:solidFill>
              </a:rPr>
              <a:t>specifies</a:t>
            </a:r>
            <a:r>
              <a:rPr lang="en-US" altLang="ko-KR" dirty="0"/>
              <a:t> </a:t>
            </a:r>
            <a:r>
              <a:rPr lang="en-US" altLang="ko-KR" dirty="0">
                <a:solidFill>
                  <a:srgbClr val="7030A0"/>
                </a:solidFill>
              </a:rPr>
              <a:t>the SLAP, </a:t>
            </a:r>
            <a:r>
              <a:rPr lang="en-US" altLang="ko-KR" dirty="0">
                <a:solidFill>
                  <a:srgbClr val="0070C0"/>
                </a:solidFill>
              </a:rPr>
              <a:t>which describes </a:t>
            </a:r>
            <a:r>
              <a:rPr lang="en-US" altLang="ko-KR" dirty="0">
                <a:solidFill>
                  <a:srgbClr val="7030A0"/>
                </a:solidFill>
              </a:rPr>
              <a:t>the use of </a:t>
            </a:r>
            <a:r>
              <a:rPr lang="en-US" altLang="ko-KR" b="1" dirty="0">
                <a:solidFill>
                  <a:srgbClr val="7030A0"/>
                </a:solidFill>
              </a:rPr>
              <a:t>ELIs</a:t>
            </a:r>
            <a:r>
              <a:rPr lang="en-US" altLang="ko-KR" dirty="0">
                <a:solidFill>
                  <a:srgbClr val="7030A0"/>
                </a:solidFill>
              </a:rPr>
              <a:t> </a:t>
            </a:r>
            <a:r>
              <a:rPr lang="en-US" altLang="ko-KR" dirty="0">
                <a:solidFill>
                  <a:srgbClr val="0070C0"/>
                </a:solidFill>
              </a:rPr>
              <a:t>in</a:t>
            </a:r>
            <a:r>
              <a:rPr lang="en-US" altLang="ko-KR" dirty="0"/>
              <a:t> </a:t>
            </a:r>
            <a:r>
              <a:rPr lang="en-US" altLang="ko-KR" dirty="0">
                <a:solidFill>
                  <a:srgbClr val="7030A0"/>
                </a:solidFill>
              </a:rPr>
              <a:t>one quadrant of local MAC address space</a:t>
            </a:r>
            <a:r>
              <a:rPr lang="en-US" altLang="ko-KR" dirty="0"/>
              <a:t>, </a:t>
            </a:r>
            <a:r>
              <a:rPr lang="en-US" altLang="ko-KR" dirty="0">
                <a:solidFill>
                  <a:srgbClr val="0070C0"/>
                </a:solidFill>
              </a:rPr>
              <a:t>based on </a:t>
            </a:r>
            <a:r>
              <a:rPr lang="en-US" altLang="ko-KR" dirty="0">
                <a:solidFill>
                  <a:srgbClr val="7030A0"/>
                </a:solidFill>
              </a:rPr>
              <a:t>the specified values of </a:t>
            </a:r>
            <a:r>
              <a:rPr lang="en-US" altLang="ko-KR" b="1" dirty="0">
                <a:solidFill>
                  <a:srgbClr val="7030A0"/>
                </a:solidFill>
              </a:rPr>
              <a:t>the CID </a:t>
            </a:r>
            <a:r>
              <a:rPr lang="en-US" altLang="ko-KR" dirty="0">
                <a:solidFill>
                  <a:srgbClr val="7030A0"/>
                </a:solidFill>
              </a:rPr>
              <a:t>(ZYXM:1010 (A))</a:t>
            </a:r>
            <a:r>
              <a:rPr lang="en-US" altLang="ko-KR" dirty="0"/>
              <a:t>.</a:t>
            </a:r>
          </a:p>
          <a:p>
            <a:pPr lvl="2"/>
            <a:r>
              <a:rPr lang="en-US" altLang="ko-KR" dirty="0"/>
              <a:t>(ZYXM:1010) ELI (CID)</a:t>
            </a:r>
            <a:endParaRPr lang="en-US" altLang="ko-KR" dirty="0">
              <a:solidFill>
                <a:srgbClr val="7030A0"/>
              </a:solidFill>
            </a:endParaRPr>
          </a:p>
          <a:p>
            <a:pPr lvl="1"/>
            <a:r>
              <a:rPr lang="en-US" altLang="ko-KR" dirty="0"/>
              <a:t>In other quadrants of local MAC address space, the SLAP describes the use of </a:t>
            </a:r>
            <a:r>
              <a:rPr lang="en-US" altLang="ko-KR" dirty="0">
                <a:solidFill>
                  <a:srgbClr val="7030A0"/>
                </a:solidFill>
              </a:rPr>
              <a:t>Standard Assigned Identifiers (SAIs) </a:t>
            </a:r>
            <a:r>
              <a:rPr lang="en-US" altLang="ko-KR" dirty="0"/>
              <a:t>and </a:t>
            </a:r>
            <a:r>
              <a:rPr lang="en-US" altLang="ko-KR" dirty="0">
                <a:solidFill>
                  <a:srgbClr val="7030A0"/>
                </a:solidFill>
              </a:rPr>
              <a:t>Administratively Assigned Identifiers (AAIs) </a:t>
            </a:r>
            <a:r>
              <a:rPr lang="en-US" altLang="ko-KR" dirty="0">
                <a:solidFill>
                  <a:srgbClr val="FF0000"/>
                </a:solidFill>
              </a:rPr>
              <a:t>not</a:t>
            </a:r>
            <a:r>
              <a:rPr lang="en-US" altLang="ko-KR" dirty="0"/>
              <a:t> </a:t>
            </a:r>
            <a:r>
              <a:rPr lang="en-US" altLang="ko-KR" dirty="0">
                <a:solidFill>
                  <a:srgbClr val="0070C0"/>
                </a:solidFill>
              </a:rPr>
              <a:t>based on </a:t>
            </a:r>
            <a:r>
              <a:rPr lang="en-US" altLang="ko-KR" dirty="0"/>
              <a:t>a CID.</a:t>
            </a:r>
          </a:p>
          <a:p>
            <a:pPr lvl="2"/>
            <a:r>
              <a:rPr lang="en-US" altLang="ko-KR" dirty="0"/>
              <a:t>(ZYXM:</a:t>
            </a:r>
            <a:r>
              <a:rPr lang="en-US" altLang="ko-KR" dirty="0">
                <a:solidFill>
                  <a:srgbClr val="FF0000"/>
                </a:solidFill>
              </a:rPr>
              <a:t>11</a:t>
            </a:r>
            <a:r>
              <a:rPr lang="en-US" altLang="ko-KR" dirty="0"/>
              <a:t>10 (E)) Standard Assigned Identifier (SAI)</a:t>
            </a:r>
          </a:p>
          <a:p>
            <a:pPr lvl="3"/>
            <a:r>
              <a:rPr lang="en-US" altLang="ko-KR" dirty="0"/>
              <a:t>Reserved for the standard forthcoming from IEEE P802.1CQ: Multicast and Local Address Assignment</a:t>
            </a:r>
          </a:p>
          <a:p>
            <a:pPr lvl="2"/>
            <a:r>
              <a:rPr lang="en-US" altLang="ko-KR" dirty="0"/>
              <a:t>(ZYXM:</a:t>
            </a:r>
            <a:r>
              <a:rPr lang="en-US" altLang="ko-KR" dirty="0">
                <a:solidFill>
                  <a:srgbClr val="FF0000"/>
                </a:solidFill>
              </a:rPr>
              <a:t>00</a:t>
            </a:r>
            <a:r>
              <a:rPr lang="en-US" altLang="ko-KR" dirty="0"/>
              <a:t>10 (2)) Administratively Assigned Identifier (AAI)</a:t>
            </a:r>
          </a:p>
          <a:p>
            <a:pPr lvl="3"/>
            <a:r>
              <a:rPr lang="en-US" altLang="ko-KR" dirty="0"/>
              <a:t>The local MAC addresses in an arbitrary fashion (random)</a:t>
            </a:r>
          </a:p>
          <a:p>
            <a:pPr lvl="2"/>
            <a:r>
              <a:rPr lang="en-US" altLang="ko-KR" dirty="0"/>
              <a:t>(ZYXM:</a:t>
            </a:r>
            <a:r>
              <a:rPr lang="en-US" altLang="ko-KR" dirty="0">
                <a:solidFill>
                  <a:srgbClr val="FF0000"/>
                </a:solidFill>
              </a:rPr>
              <a:t>01</a:t>
            </a:r>
            <a:r>
              <a:rPr lang="en-US" altLang="ko-KR" dirty="0"/>
              <a:t>10 (6)) Reserved</a:t>
            </a:r>
          </a:p>
          <a:p>
            <a:pPr lvl="2"/>
            <a:endParaRPr lang="en-US" altLang="ko-KR" dirty="0"/>
          </a:p>
        </p:txBody>
      </p:sp>
    </p:spTree>
    <p:extLst>
      <p:ext uri="{BB962C8B-B14F-4D97-AF65-F5344CB8AC3E}">
        <p14:creationId xmlns:p14="http://schemas.microsoft.com/office/powerpoint/2010/main" val="20446346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1FE217F-D91D-4EF9-88F4-80EF167E5F86}"/>
              </a:ext>
            </a:extLst>
          </p:cNvPr>
          <p:cNvSpPr>
            <a:spLocks noGrp="1"/>
          </p:cNvSpPr>
          <p:nvPr>
            <p:ph type="title"/>
          </p:nvPr>
        </p:nvSpPr>
        <p:spPr/>
        <p:txBody>
          <a:bodyPr>
            <a:noAutofit/>
          </a:bodyPr>
          <a:lstStyle/>
          <a:p>
            <a:pPr algn="l"/>
            <a:r>
              <a:rPr lang="en-US" altLang="ko-KR" sz="3600" dirty="0"/>
              <a:t>MAC Address</a:t>
            </a:r>
            <a:br>
              <a:rPr lang="en-US" altLang="ko-KR" sz="3600" dirty="0"/>
            </a:br>
            <a:r>
              <a:rPr lang="en-US" altLang="ko-KR" sz="3600" dirty="0"/>
              <a:t>Standard Group MAC Addresses: A Tutorial Guide</a:t>
            </a:r>
            <a:br>
              <a:rPr lang="en-US" altLang="ko-KR" sz="3600" dirty="0"/>
            </a:br>
            <a:r>
              <a:rPr lang="en-US" altLang="ko-KR" sz="2000" dirty="0"/>
              <a:t>https://standards.ieee.org/wp-content/uploads/import/documents/tutorials/macgrp.pdf</a:t>
            </a:r>
            <a:endParaRPr lang="ko-KR" altLang="en-US" sz="2000" dirty="0"/>
          </a:p>
        </p:txBody>
      </p:sp>
      <p:sp>
        <p:nvSpPr>
          <p:cNvPr id="3" name="내용 개체 틀 2">
            <a:extLst>
              <a:ext uri="{FF2B5EF4-FFF2-40B4-BE49-F238E27FC236}">
                <a16:creationId xmlns:a16="http://schemas.microsoft.com/office/drawing/2014/main" id="{CCFC1D54-43B8-4E25-A83A-72F69308779B}"/>
              </a:ext>
            </a:extLst>
          </p:cNvPr>
          <p:cNvSpPr>
            <a:spLocks noGrp="1"/>
          </p:cNvSpPr>
          <p:nvPr>
            <p:ph idx="1"/>
          </p:nvPr>
        </p:nvSpPr>
        <p:spPr/>
        <p:txBody>
          <a:bodyPr>
            <a:normAutofit/>
          </a:bodyPr>
          <a:lstStyle/>
          <a:p>
            <a:r>
              <a:rPr lang="en-US" altLang="ko-KR" dirty="0"/>
              <a:t>All MAC protocol data units </a:t>
            </a:r>
            <a:r>
              <a:rPr lang="en-US" altLang="ko-KR" dirty="0">
                <a:solidFill>
                  <a:srgbClr val="0070C0"/>
                </a:solidFill>
              </a:rPr>
              <a:t>contain</a:t>
            </a:r>
            <a:r>
              <a:rPr lang="en-US" altLang="ko-KR" dirty="0"/>
              <a:t> </a:t>
            </a:r>
            <a:r>
              <a:rPr lang="en-US" altLang="ko-KR" dirty="0">
                <a:solidFill>
                  <a:srgbClr val="7030A0"/>
                </a:solidFill>
              </a:rPr>
              <a:t>addressing information</a:t>
            </a:r>
            <a:r>
              <a:rPr lang="en-US" altLang="ko-KR" dirty="0"/>
              <a:t>. </a:t>
            </a:r>
          </a:p>
          <a:p>
            <a:r>
              <a:rPr lang="en-US" altLang="ko-KR" dirty="0"/>
              <a:t>The addressing information </a:t>
            </a:r>
            <a:r>
              <a:rPr lang="en-US" altLang="ko-KR" dirty="0">
                <a:solidFill>
                  <a:srgbClr val="0070C0"/>
                </a:solidFill>
              </a:rPr>
              <a:t>consists of</a:t>
            </a:r>
            <a:r>
              <a:rPr lang="en-US" altLang="ko-KR" dirty="0"/>
              <a:t> </a:t>
            </a:r>
            <a:r>
              <a:rPr lang="en-US" altLang="ko-KR" dirty="0">
                <a:solidFill>
                  <a:srgbClr val="7030A0"/>
                </a:solidFill>
              </a:rPr>
              <a:t>two fields</a:t>
            </a:r>
            <a:r>
              <a:rPr lang="en-US" altLang="ko-KR" dirty="0"/>
              <a:t>: the destination MAC address and the source MAC address. </a:t>
            </a:r>
          </a:p>
          <a:p>
            <a:r>
              <a:rPr lang="en-US" altLang="ko-KR" dirty="0">
                <a:solidFill>
                  <a:srgbClr val="7030A0"/>
                </a:solidFill>
              </a:rPr>
              <a:t>Both of these address fields </a:t>
            </a:r>
            <a:r>
              <a:rPr lang="en-US" altLang="ko-KR" dirty="0">
                <a:solidFill>
                  <a:srgbClr val="0070C0"/>
                </a:solidFill>
              </a:rPr>
              <a:t>are</a:t>
            </a:r>
            <a:r>
              <a:rPr lang="en-US" altLang="ko-KR" dirty="0"/>
              <a:t> </a:t>
            </a:r>
            <a:r>
              <a:rPr lang="en-US" altLang="ko-KR" dirty="0">
                <a:solidFill>
                  <a:srgbClr val="7030A0"/>
                </a:solidFill>
              </a:rPr>
              <a:t>48-bit fields</a:t>
            </a:r>
            <a:r>
              <a:rPr lang="en-US" altLang="ko-KR" dirty="0"/>
              <a:t>; </a:t>
            </a:r>
          </a:p>
          <a:p>
            <a:pPr lvl="1"/>
            <a:r>
              <a:rPr lang="en-US" altLang="ko-KR" dirty="0"/>
              <a:t>The structure and semantics of the address field </a:t>
            </a:r>
            <a:r>
              <a:rPr lang="en-US" altLang="ko-KR" dirty="0">
                <a:solidFill>
                  <a:srgbClr val="0070C0"/>
                </a:solidFill>
              </a:rPr>
              <a:t>are defined in </a:t>
            </a:r>
            <a:r>
              <a:rPr lang="en-US" altLang="ko-KR" dirty="0">
                <a:solidFill>
                  <a:srgbClr val="7030A0"/>
                </a:solidFill>
              </a:rPr>
              <a:t>ISO/IEC 10039</a:t>
            </a:r>
            <a:r>
              <a:rPr lang="en-US" altLang="ko-KR" dirty="0"/>
              <a:t>. </a:t>
            </a:r>
          </a:p>
        </p:txBody>
      </p:sp>
    </p:spTree>
    <p:extLst>
      <p:ext uri="{BB962C8B-B14F-4D97-AF65-F5344CB8AC3E}">
        <p14:creationId xmlns:p14="http://schemas.microsoft.com/office/powerpoint/2010/main" val="26341779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1FE217F-D91D-4EF9-88F4-80EF167E5F86}"/>
              </a:ext>
            </a:extLst>
          </p:cNvPr>
          <p:cNvSpPr>
            <a:spLocks noGrp="1"/>
          </p:cNvSpPr>
          <p:nvPr>
            <p:ph type="title"/>
          </p:nvPr>
        </p:nvSpPr>
        <p:spPr/>
        <p:txBody>
          <a:bodyPr>
            <a:noAutofit/>
          </a:bodyPr>
          <a:lstStyle/>
          <a:p>
            <a:pPr algn="l"/>
            <a:r>
              <a:rPr lang="en-US" altLang="ko-KR" sz="3600" dirty="0"/>
              <a:t>MAC Address</a:t>
            </a:r>
            <a:br>
              <a:rPr lang="en-US" altLang="ko-KR" sz="3600" dirty="0"/>
            </a:br>
            <a:r>
              <a:rPr lang="en-US" altLang="ko-KR" sz="3600" dirty="0"/>
              <a:t>Standard Group MAC Addresses: A Tutorial Guide</a:t>
            </a:r>
            <a:br>
              <a:rPr lang="en-US" altLang="ko-KR" sz="3600" dirty="0"/>
            </a:br>
            <a:r>
              <a:rPr lang="en-US" altLang="ko-KR" sz="2000" dirty="0"/>
              <a:t>https://standards.ieee.org/wp-content/uploads/import/documents/tutorials/macgrp.pdf</a:t>
            </a:r>
            <a:endParaRPr lang="ko-KR" altLang="en-US" sz="2000" dirty="0"/>
          </a:p>
        </p:txBody>
      </p:sp>
      <p:sp>
        <p:nvSpPr>
          <p:cNvPr id="3" name="내용 개체 틀 2">
            <a:extLst>
              <a:ext uri="{FF2B5EF4-FFF2-40B4-BE49-F238E27FC236}">
                <a16:creationId xmlns:a16="http://schemas.microsoft.com/office/drawing/2014/main" id="{CCFC1D54-43B8-4E25-A83A-72F69308779B}"/>
              </a:ext>
            </a:extLst>
          </p:cNvPr>
          <p:cNvSpPr>
            <a:spLocks noGrp="1"/>
          </p:cNvSpPr>
          <p:nvPr>
            <p:ph idx="1"/>
          </p:nvPr>
        </p:nvSpPr>
        <p:spPr/>
        <p:txBody>
          <a:bodyPr>
            <a:normAutofit/>
          </a:bodyPr>
          <a:lstStyle/>
          <a:p>
            <a:r>
              <a:rPr lang="en-US" altLang="ko-KR" dirty="0">
                <a:solidFill>
                  <a:srgbClr val="7030A0"/>
                </a:solidFill>
              </a:rPr>
              <a:t>Standard Group MAC Addresses </a:t>
            </a:r>
            <a:r>
              <a:rPr lang="en-US" altLang="ko-KR" dirty="0">
                <a:solidFill>
                  <a:srgbClr val="0070C0"/>
                </a:solidFill>
              </a:rPr>
              <a:t>are</a:t>
            </a:r>
            <a:r>
              <a:rPr lang="en-US" altLang="ko-KR" dirty="0"/>
              <a:t> MAC addresses </a:t>
            </a:r>
            <a:r>
              <a:rPr lang="en-US" altLang="ko-KR" dirty="0">
                <a:solidFill>
                  <a:srgbClr val="0070C0"/>
                </a:solidFill>
              </a:rPr>
              <a:t>that have been allocated for </a:t>
            </a:r>
            <a:r>
              <a:rPr lang="en-US" altLang="ko-KR" dirty="0"/>
              <a:t>use </a:t>
            </a:r>
            <a:r>
              <a:rPr lang="en-US" altLang="ko-KR" dirty="0">
                <a:solidFill>
                  <a:srgbClr val="0070C0"/>
                </a:solidFill>
              </a:rPr>
              <a:t>by</a:t>
            </a:r>
            <a:r>
              <a:rPr lang="en-US" altLang="ko-KR" dirty="0"/>
              <a:t> </a:t>
            </a:r>
            <a:r>
              <a:rPr lang="en-US" altLang="ko-KR" dirty="0">
                <a:solidFill>
                  <a:srgbClr val="7030A0"/>
                </a:solidFill>
              </a:rPr>
              <a:t>standard protocols </a:t>
            </a:r>
            <a:r>
              <a:rPr lang="en-US" altLang="ko-KR" b="1" dirty="0">
                <a:solidFill>
                  <a:srgbClr val="0070C0"/>
                </a:solidFill>
              </a:rPr>
              <a:t>and</a:t>
            </a:r>
            <a:r>
              <a:rPr lang="en-US" altLang="ko-KR" dirty="0"/>
              <a:t> </a:t>
            </a:r>
            <a:r>
              <a:rPr lang="en-US" altLang="ko-KR" dirty="0">
                <a:solidFill>
                  <a:srgbClr val="7030A0"/>
                </a:solidFill>
              </a:rPr>
              <a:t>consist of the following </a:t>
            </a:r>
            <a:r>
              <a:rPr lang="en-US" altLang="ko-KR" b="1" dirty="0">
                <a:solidFill>
                  <a:srgbClr val="7030A0"/>
                </a:solidFill>
              </a:rPr>
              <a:t>four sets </a:t>
            </a:r>
            <a:r>
              <a:rPr lang="en-US" altLang="ko-KR" dirty="0">
                <a:solidFill>
                  <a:srgbClr val="7030A0"/>
                </a:solidFill>
              </a:rPr>
              <a:t>of MAC Group Addresses</a:t>
            </a:r>
            <a:r>
              <a:rPr lang="en-US" altLang="ko-KR" dirty="0"/>
              <a:t>: </a:t>
            </a:r>
          </a:p>
          <a:p>
            <a:pPr lvl="1"/>
            <a:r>
              <a:rPr lang="en-US" altLang="ko-KR" dirty="0">
                <a:solidFill>
                  <a:srgbClr val="7030A0"/>
                </a:solidFill>
              </a:rPr>
              <a:t>IEEE 802.1D MAC Bridge Filtered MAC Group Addresses</a:t>
            </a:r>
            <a:r>
              <a:rPr lang="en-US" altLang="ko-KR" dirty="0"/>
              <a:t>,</a:t>
            </a:r>
          </a:p>
          <a:p>
            <a:pPr lvl="1"/>
            <a:r>
              <a:rPr lang="en-US" altLang="ko-KR" dirty="0">
                <a:solidFill>
                  <a:srgbClr val="7030A0"/>
                </a:solidFill>
              </a:rPr>
              <a:t>Standard MAC Group Addresses</a:t>
            </a:r>
            <a:r>
              <a:rPr lang="en-US" altLang="ko-KR" dirty="0"/>
              <a:t>, </a:t>
            </a:r>
          </a:p>
          <a:p>
            <a:pPr lvl="1"/>
            <a:r>
              <a:rPr lang="en-US" altLang="ko-KR" dirty="0">
                <a:solidFill>
                  <a:srgbClr val="7030A0"/>
                </a:solidFill>
              </a:rPr>
              <a:t>MAC Group Addresses </a:t>
            </a:r>
            <a:r>
              <a:rPr lang="en-US" altLang="ko-KR" dirty="0">
                <a:solidFill>
                  <a:srgbClr val="0070C0"/>
                </a:solidFill>
              </a:rPr>
              <a:t>used in </a:t>
            </a:r>
            <a:r>
              <a:rPr lang="en-US" altLang="ko-KR" dirty="0"/>
              <a:t>ISO 9542, and </a:t>
            </a:r>
          </a:p>
          <a:p>
            <a:pPr lvl="2"/>
            <a:r>
              <a:rPr lang="en-US" altLang="ko-KR" dirty="0"/>
              <a:t>End system to Intermediate system routing exchange protocol for use in conjunction with the Protocol for providing the connectionless-mode network service (IS0 8473)</a:t>
            </a:r>
          </a:p>
          <a:p>
            <a:pPr lvl="1"/>
            <a:r>
              <a:rPr lang="en-US" altLang="ko-KR" dirty="0"/>
              <a:t>Token Ring LAN Functional Addresses. </a:t>
            </a:r>
          </a:p>
        </p:txBody>
      </p:sp>
    </p:spTree>
    <p:extLst>
      <p:ext uri="{BB962C8B-B14F-4D97-AF65-F5344CB8AC3E}">
        <p14:creationId xmlns:p14="http://schemas.microsoft.com/office/powerpoint/2010/main" val="21232620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pPr algn="l"/>
            <a:r>
              <a:rPr lang="en-US" altLang="ko-KR" sz="3200" dirty="0"/>
              <a:t>MAC Address</a:t>
            </a:r>
            <a:br>
              <a:rPr lang="en-US" altLang="ko-KR" sz="3200" dirty="0"/>
            </a:br>
            <a:r>
              <a:rPr lang="en-US" altLang="ko-KR" sz="3200" dirty="0"/>
              <a:t>Standard Group MAC Addresses: A Tutorial Guide</a:t>
            </a:r>
            <a:br>
              <a:rPr lang="en-US" altLang="ko-KR" sz="3200" dirty="0"/>
            </a:br>
            <a:r>
              <a:rPr lang="en-US" altLang="ko-KR" sz="2000" dirty="0"/>
              <a:t>https://standards.ieee.org/wp-content/uploads/import/documents/tutorials/macgrp.pdf</a:t>
            </a:r>
            <a:endParaRPr lang="ko-KR" altLang="en-US" sz="2000" dirty="0"/>
          </a:p>
        </p:txBody>
      </p:sp>
      <p:sp>
        <p:nvSpPr>
          <p:cNvPr id="3" name="내용 개체 틀 2"/>
          <p:cNvSpPr>
            <a:spLocks noGrp="1"/>
          </p:cNvSpPr>
          <p:nvPr>
            <p:ph idx="1"/>
          </p:nvPr>
        </p:nvSpPr>
        <p:spPr/>
        <p:txBody>
          <a:bodyPr>
            <a:normAutofit/>
          </a:bodyPr>
          <a:lstStyle/>
          <a:p>
            <a:r>
              <a:rPr lang="en-US" altLang="ko-KR" dirty="0"/>
              <a:t>IEEE 802 OUI (0X-80-C20)</a:t>
            </a:r>
          </a:p>
          <a:p>
            <a:pPr lvl="1"/>
            <a:r>
              <a:rPr lang="en-US" altLang="ko-KR" dirty="0"/>
              <a:t>0</a:t>
            </a:r>
            <a:r>
              <a:rPr lang="en-US" altLang="ko-KR" dirty="0">
                <a:solidFill>
                  <a:srgbClr val="FF0000"/>
                </a:solidFill>
              </a:rPr>
              <a:t>X</a:t>
            </a:r>
            <a:r>
              <a:rPr lang="en-US" altLang="ko-KR" dirty="0"/>
              <a:t>-80-C2-00-00-00 to 0</a:t>
            </a:r>
            <a:r>
              <a:rPr lang="en-US" altLang="ko-KR" dirty="0">
                <a:solidFill>
                  <a:srgbClr val="FF0000"/>
                </a:solidFill>
              </a:rPr>
              <a:t>X</a:t>
            </a:r>
            <a:r>
              <a:rPr lang="en-US" altLang="ko-KR" dirty="0"/>
              <a:t>-80-C2-FF-FF-FF</a:t>
            </a:r>
          </a:p>
          <a:p>
            <a:pPr lvl="2"/>
            <a:r>
              <a:rPr lang="en-US" altLang="ko-KR" dirty="0"/>
              <a:t>X(hexadecimal value): </a:t>
            </a:r>
            <a:r>
              <a:rPr lang="en-US" altLang="ko-KR" dirty="0">
                <a:solidFill>
                  <a:srgbClr val="7030A0"/>
                </a:solidFill>
              </a:rPr>
              <a:t>0</a:t>
            </a:r>
            <a:r>
              <a:rPr lang="en-US" altLang="ko-KR" dirty="0"/>
              <a:t> </a:t>
            </a:r>
            <a:r>
              <a:rPr lang="en-US" altLang="ko-KR" dirty="0">
                <a:solidFill>
                  <a:srgbClr val="0070C0"/>
                </a:solidFill>
              </a:rPr>
              <a:t>for</a:t>
            </a:r>
            <a:r>
              <a:rPr lang="en-US" altLang="ko-KR" dirty="0"/>
              <a:t> </a:t>
            </a:r>
            <a:r>
              <a:rPr lang="en-US" altLang="ko-KR" dirty="0">
                <a:solidFill>
                  <a:srgbClr val="7030A0"/>
                </a:solidFill>
              </a:rPr>
              <a:t>individual addresses</a:t>
            </a:r>
            <a:r>
              <a:rPr lang="en-US" altLang="ko-KR" dirty="0"/>
              <a:t>, </a:t>
            </a:r>
            <a:r>
              <a:rPr lang="en-US" altLang="ko-KR" b="1" dirty="0">
                <a:solidFill>
                  <a:srgbClr val="0070C0"/>
                </a:solidFill>
              </a:rPr>
              <a:t>and</a:t>
            </a:r>
            <a:r>
              <a:rPr lang="en-US" altLang="ko-KR" dirty="0"/>
              <a:t> </a:t>
            </a:r>
            <a:r>
              <a:rPr lang="en-US" altLang="ko-KR" dirty="0">
                <a:solidFill>
                  <a:srgbClr val="7030A0"/>
                </a:solidFill>
              </a:rPr>
              <a:t>1</a:t>
            </a:r>
            <a:r>
              <a:rPr lang="en-US" altLang="ko-KR" dirty="0"/>
              <a:t> </a:t>
            </a:r>
            <a:r>
              <a:rPr lang="en-US" altLang="ko-KR" dirty="0">
                <a:solidFill>
                  <a:srgbClr val="0070C0"/>
                </a:solidFill>
              </a:rPr>
              <a:t>for</a:t>
            </a:r>
            <a:r>
              <a:rPr lang="en-US" altLang="ko-KR" dirty="0"/>
              <a:t> </a:t>
            </a:r>
            <a:r>
              <a:rPr lang="en-US" altLang="ko-KR" dirty="0">
                <a:solidFill>
                  <a:srgbClr val="7030A0"/>
                </a:solidFill>
              </a:rPr>
              <a:t>group addresses</a:t>
            </a:r>
            <a:r>
              <a:rPr lang="en-US" altLang="ko-KR" dirty="0"/>
              <a:t>.</a:t>
            </a:r>
          </a:p>
          <a:p>
            <a:r>
              <a:rPr lang="en-US" altLang="ko-KR" dirty="0"/>
              <a:t>IEEE 802.1D MAC Bridge Filtered MAC Group Addresses</a:t>
            </a:r>
          </a:p>
          <a:p>
            <a:pPr lvl="1"/>
            <a:r>
              <a:rPr lang="en-NZ" altLang="ko-KR" dirty="0"/>
              <a:t>0</a:t>
            </a:r>
            <a:r>
              <a:rPr lang="en-NZ" altLang="ko-KR" dirty="0">
                <a:solidFill>
                  <a:srgbClr val="00B050"/>
                </a:solidFill>
              </a:rPr>
              <a:t>1</a:t>
            </a:r>
            <a:r>
              <a:rPr lang="en-NZ" altLang="ko-KR" dirty="0"/>
              <a:t>-80-C2-00-00-00 to 0</a:t>
            </a:r>
            <a:r>
              <a:rPr lang="en-NZ" altLang="ko-KR" dirty="0">
                <a:solidFill>
                  <a:srgbClr val="00B050"/>
                </a:solidFill>
              </a:rPr>
              <a:t>1</a:t>
            </a:r>
            <a:r>
              <a:rPr lang="en-NZ" altLang="ko-KR" dirty="0"/>
              <a:t>-80-C2-00-00-</a:t>
            </a:r>
            <a:r>
              <a:rPr lang="en-NZ" altLang="ko-KR" dirty="0">
                <a:solidFill>
                  <a:srgbClr val="00B050"/>
                </a:solidFill>
              </a:rPr>
              <a:t>0F</a:t>
            </a:r>
            <a:endParaRPr lang="en-US" altLang="ko-KR" dirty="0">
              <a:solidFill>
                <a:srgbClr val="00B050"/>
              </a:solidFill>
            </a:endParaRPr>
          </a:p>
          <a:p>
            <a:r>
              <a:rPr lang="en-NZ" altLang="ko-KR" dirty="0"/>
              <a:t>Standard MAC Group Addresses</a:t>
            </a:r>
            <a:endParaRPr lang="en-US" altLang="ko-KR" dirty="0"/>
          </a:p>
          <a:p>
            <a:pPr lvl="1"/>
            <a:r>
              <a:rPr lang="en-NZ" altLang="ko-KR" dirty="0"/>
              <a:t>0</a:t>
            </a:r>
            <a:r>
              <a:rPr lang="en-NZ" altLang="ko-KR" dirty="0">
                <a:solidFill>
                  <a:srgbClr val="00B050"/>
                </a:solidFill>
              </a:rPr>
              <a:t>1</a:t>
            </a:r>
            <a:r>
              <a:rPr lang="en-NZ" altLang="ko-KR" dirty="0"/>
              <a:t>-80-C2-00-00-</a:t>
            </a:r>
            <a:r>
              <a:rPr lang="en-NZ" altLang="ko-KR" dirty="0">
                <a:solidFill>
                  <a:srgbClr val="00B050"/>
                </a:solidFill>
              </a:rPr>
              <a:t>10</a:t>
            </a:r>
            <a:r>
              <a:rPr lang="en-NZ" altLang="ko-KR" dirty="0"/>
              <a:t> to 0</a:t>
            </a:r>
            <a:r>
              <a:rPr lang="en-NZ" altLang="ko-KR" dirty="0">
                <a:solidFill>
                  <a:srgbClr val="00B050"/>
                </a:solidFill>
              </a:rPr>
              <a:t>1</a:t>
            </a:r>
            <a:r>
              <a:rPr lang="en-NZ" altLang="ko-KR" dirty="0"/>
              <a:t>-80-C2-FF-FF-FF</a:t>
            </a:r>
          </a:p>
          <a:p>
            <a:r>
              <a:rPr lang="en-US" altLang="ko-KR" dirty="0"/>
              <a:t>MAC Group Addresses used in ISO 9542</a:t>
            </a:r>
            <a:endParaRPr lang="en-NZ" altLang="ko-KR" dirty="0"/>
          </a:p>
          <a:p>
            <a:pPr lvl="1"/>
            <a:r>
              <a:rPr lang="en-NZ" altLang="ko-KR" dirty="0">
                <a:solidFill>
                  <a:srgbClr val="7030A0"/>
                </a:solidFill>
              </a:rPr>
              <a:t>09-00-2B</a:t>
            </a:r>
            <a:r>
              <a:rPr lang="en-NZ" altLang="ko-KR" dirty="0"/>
              <a:t>-00-00-04 and </a:t>
            </a:r>
            <a:r>
              <a:rPr lang="en-NZ" altLang="ko-KR" dirty="0">
                <a:solidFill>
                  <a:srgbClr val="7030A0"/>
                </a:solidFill>
              </a:rPr>
              <a:t>09-00-2B</a:t>
            </a:r>
            <a:r>
              <a:rPr lang="en-NZ" altLang="ko-KR" dirty="0"/>
              <a:t>-00-00-05</a:t>
            </a:r>
          </a:p>
        </p:txBody>
      </p:sp>
    </p:spTree>
    <p:extLst>
      <p:ext uri="{BB962C8B-B14F-4D97-AF65-F5344CB8AC3E}">
        <p14:creationId xmlns:p14="http://schemas.microsoft.com/office/powerpoint/2010/main" val="33650032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pPr algn="l"/>
            <a:r>
              <a:rPr lang="en-US" altLang="ko-KR" sz="3200" dirty="0"/>
              <a:t>MAC Address</a:t>
            </a:r>
            <a:br>
              <a:rPr lang="en-US" altLang="ko-KR" sz="3200" dirty="0"/>
            </a:br>
            <a:r>
              <a:rPr lang="en-US" altLang="ko-KR" sz="3200" dirty="0"/>
              <a:t>Standard Group MAC Addresses: A Tutorial Guide</a:t>
            </a:r>
            <a:br>
              <a:rPr lang="en-US" altLang="ko-KR" sz="3200" dirty="0"/>
            </a:br>
            <a:r>
              <a:rPr lang="en-US" altLang="ko-KR" sz="2000" dirty="0"/>
              <a:t>https://standards.ieee.org/wp-content/uploads/import/documents/tutorials/macgrp.pdf</a:t>
            </a:r>
            <a:endParaRPr lang="ko-KR" altLang="en-US" sz="2000" dirty="0"/>
          </a:p>
        </p:txBody>
      </p:sp>
      <p:sp>
        <p:nvSpPr>
          <p:cNvPr id="3" name="내용 개체 틀 2"/>
          <p:cNvSpPr>
            <a:spLocks noGrp="1"/>
          </p:cNvSpPr>
          <p:nvPr>
            <p:ph idx="1"/>
          </p:nvPr>
        </p:nvSpPr>
        <p:spPr/>
        <p:txBody>
          <a:bodyPr>
            <a:normAutofit/>
          </a:bodyPr>
          <a:lstStyle/>
          <a:p>
            <a:r>
              <a:rPr lang="en-US" altLang="ko-KR" dirty="0"/>
              <a:t>Token Ring LAN Functional Addresses</a:t>
            </a:r>
          </a:p>
          <a:p>
            <a:pPr lvl="1"/>
            <a:r>
              <a:rPr lang="en-US" altLang="ko-KR" dirty="0"/>
              <a:t>Due to limitations in existing intermediate systems and end systems that implement IEEE 802.5.</a:t>
            </a:r>
          </a:p>
          <a:p>
            <a:pPr lvl="1"/>
            <a:r>
              <a:rPr lang="en-US" altLang="ko-KR" dirty="0"/>
              <a:t> It is necessary </a:t>
            </a:r>
            <a:r>
              <a:rPr lang="en-US" altLang="ko-KR" dirty="0">
                <a:solidFill>
                  <a:srgbClr val="0070C0"/>
                </a:solidFill>
              </a:rPr>
              <a:t>to allocate </a:t>
            </a:r>
            <a:r>
              <a:rPr lang="en-US" altLang="ko-KR" dirty="0">
                <a:solidFill>
                  <a:srgbClr val="7030A0"/>
                </a:solidFill>
              </a:rPr>
              <a:t>several "functional addresses“ </a:t>
            </a:r>
            <a:r>
              <a:rPr lang="en-US" altLang="ko-KR" dirty="0">
                <a:solidFill>
                  <a:srgbClr val="0070C0"/>
                </a:solidFill>
              </a:rPr>
              <a:t>that correspond to</a:t>
            </a:r>
            <a:r>
              <a:rPr lang="en-US" altLang="ko-KR" dirty="0">
                <a:solidFill>
                  <a:srgbClr val="7030A0"/>
                </a:solidFill>
              </a:rPr>
              <a:t> Standard Group MAC Addresses</a:t>
            </a:r>
            <a:r>
              <a:rPr lang="en-US" altLang="ko-KR" dirty="0"/>
              <a:t> </a:t>
            </a:r>
            <a:r>
              <a:rPr lang="en-US" altLang="ko-KR" dirty="0">
                <a:solidFill>
                  <a:srgbClr val="0070C0"/>
                </a:solidFill>
              </a:rPr>
              <a:t>for</a:t>
            </a:r>
            <a:r>
              <a:rPr lang="en-US" altLang="ko-KR" dirty="0"/>
              <a:t> use </a:t>
            </a:r>
            <a:r>
              <a:rPr lang="en-US" altLang="ko-KR" dirty="0">
                <a:solidFill>
                  <a:srgbClr val="0070C0"/>
                </a:solidFill>
              </a:rPr>
              <a:t>with</a:t>
            </a:r>
            <a:r>
              <a:rPr lang="en-US" altLang="ko-KR" dirty="0"/>
              <a:t> </a:t>
            </a:r>
            <a:r>
              <a:rPr lang="en-US" altLang="ko-KR" dirty="0">
                <a:solidFill>
                  <a:srgbClr val="7030A0"/>
                </a:solidFill>
              </a:rPr>
              <a:t>ISO 9542</a:t>
            </a:r>
            <a:r>
              <a:rPr lang="en-US" altLang="ko-KR" dirty="0"/>
              <a:t> </a:t>
            </a:r>
            <a:r>
              <a:rPr lang="en-US" altLang="ko-KR" dirty="0">
                <a:solidFill>
                  <a:srgbClr val="0070C0"/>
                </a:solidFill>
              </a:rPr>
              <a:t>when operating on </a:t>
            </a:r>
            <a:r>
              <a:rPr lang="en-US" altLang="ko-KR" dirty="0">
                <a:solidFill>
                  <a:srgbClr val="7030A0"/>
                </a:solidFill>
              </a:rPr>
              <a:t>an IEEE 802.5 LAN</a:t>
            </a:r>
            <a:r>
              <a:rPr lang="en-US" altLang="ko-KR" dirty="0"/>
              <a:t>.</a:t>
            </a:r>
            <a:endParaRPr lang="en-NZ" altLang="ko-KR" dirty="0"/>
          </a:p>
        </p:txBody>
      </p:sp>
      <p:pic>
        <p:nvPicPr>
          <p:cNvPr id="5" name="그림 4">
            <a:extLst>
              <a:ext uri="{FF2B5EF4-FFF2-40B4-BE49-F238E27FC236}">
                <a16:creationId xmlns:a16="http://schemas.microsoft.com/office/drawing/2014/main" id="{80B43A85-A7CD-4EE0-86E7-B64FC649E68D}"/>
              </a:ext>
            </a:extLst>
          </p:cNvPr>
          <p:cNvPicPr>
            <a:picLocks noChangeAspect="1"/>
          </p:cNvPicPr>
          <p:nvPr/>
        </p:nvPicPr>
        <p:blipFill>
          <a:blip r:embed="rId2"/>
          <a:stretch>
            <a:fillRect/>
          </a:stretch>
        </p:blipFill>
        <p:spPr>
          <a:xfrm>
            <a:off x="1160546" y="4145380"/>
            <a:ext cx="6229350" cy="2476500"/>
          </a:xfrm>
          <a:prstGeom prst="rect">
            <a:avLst/>
          </a:prstGeom>
        </p:spPr>
      </p:pic>
      <p:sp>
        <p:nvSpPr>
          <p:cNvPr id="6" name="TextBox 5">
            <a:extLst>
              <a:ext uri="{FF2B5EF4-FFF2-40B4-BE49-F238E27FC236}">
                <a16:creationId xmlns:a16="http://schemas.microsoft.com/office/drawing/2014/main" id="{A097FAAA-8C6E-3DE6-E80D-68C17E3E180D}"/>
              </a:ext>
            </a:extLst>
          </p:cNvPr>
          <p:cNvSpPr txBox="1"/>
          <p:nvPr/>
        </p:nvSpPr>
        <p:spPr>
          <a:xfrm>
            <a:off x="470735" y="5511529"/>
            <a:ext cx="2256422" cy="276999"/>
          </a:xfrm>
          <a:prstGeom prst="rect">
            <a:avLst/>
          </a:prstGeom>
          <a:noFill/>
        </p:spPr>
        <p:txBody>
          <a:bodyPr wrap="square" rtlCol="0">
            <a:spAutoFit/>
          </a:bodyPr>
          <a:lstStyle/>
          <a:p>
            <a:r>
              <a:rPr lang="en-US" altLang="ko-KR" sz="1200" dirty="0">
                <a:solidFill>
                  <a:srgbClr val="FF0000"/>
                </a:solidFill>
              </a:rPr>
              <a:t>(Bit-reversed representation)</a:t>
            </a:r>
            <a:endParaRPr lang="ko-KR" altLang="en-US" sz="1200" dirty="0">
              <a:solidFill>
                <a:srgbClr val="FF0000"/>
              </a:solidFill>
            </a:endParaRPr>
          </a:p>
        </p:txBody>
      </p:sp>
      <p:sp>
        <p:nvSpPr>
          <p:cNvPr id="8" name="TextBox 7">
            <a:extLst>
              <a:ext uri="{FF2B5EF4-FFF2-40B4-BE49-F238E27FC236}">
                <a16:creationId xmlns:a16="http://schemas.microsoft.com/office/drawing/2014/main" id="{680FF4F8-A01E-DC54-BC5E-DF555AE0282D}"/>
              </a:ext>
            </a:extLst>
          </p:cNvPr>
          <p:cNvSpPr txBox="1"/>
          <p:nvPr/>
        </p:nvSpPr>
        <p:spPr>
          <a:xfrm>
            <a:off x="5962150" y="5614592"/>
            <a:ext cx="6133597" cy="646331"/>
          </a:xfrm>
          <a:prstGeom prst="rect">
            <a:avLst/>
          </a:prstGeom>
          <a:noFill/>
        </p:spPr>
        <p:txBody>
          <a:bodyPr wrap="square">
            <a:spAutoFit/>
          </a:bodyPr>
          <a:lstStyle/>
          <a:p>
            <a:r>
              <a:rPr lang="en-US" altLang="ko-KR" sz="1200" dirty="0"/>
              <a:t>Figure 2 - Representation of Token Ring LAN Functional Addresses</a:t>
            </a:r>
          </a:p>
          <a:p>
            <a:r>
              <a:rPr lang="en-US" altLang="ko-KR" sz="1200" dirty="0"/>
              <a:t>- Functional Addresses are defined in ISO/IEC 8802-5</a:t>
            </a:r>
          </a:p>
          <a:p>
            <a:r>
              <a:rPr lang="en-US" altLang="ko-KR" sz="1200" dirty="0"/>
              <a:t>  (ISO/IEC 8802-5 Token ring access method and physical layer specifications)</a:t>
            </a:r>
          </a:p>
        </p:txBody>
      </p:sp>
    </p:spTree>
    <p:extLst>
      <p:ext uri="{BB962C8B-B14F-4D97-AF65-F5344CB8AC3E}">
        <p14:creationId xmlns:p14="http://schemas.microsoft.com/office/powerpoint/2010/main" val="30709280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l"/>
            <a:r>
              <a:rPr lang="en-US" altLang="ko-KR" sz="4400" dirty="0"/>
              <a:t>MAC Address</a:t>
            </a:r>
            <a:br>
              <a:rPr lang="en-NZ" altLang="ko-KR" dirty="0"/>
            </a:br>
            <a:r>
              <a:rPr lang="en-NZ" altLang="ko-KR" dirty="0"/>
              <a:t>Standard group MAC addresses</a:t>
            </a:r>
            <a:endParaRPr lang="ko-KR" altLang="en-US" dirty="0"/>
          </a:p>
        </p:txBody>
      </p:sp>
      <p:pic>
        <p:nvPicPr>
          <p:cNvPr id="1229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1692928"/>
            <a:ext cx="8229600" cy="4340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직사각형 3"/>
          <p:cNvSpPr/>
          <p:nvPr/>
        </p:nvSpPr>
        <p:spPr>
          <a:xfrm>
            <a:off x="1991544" y="6093296"/>
            <a:ext cx="6534472" cy="215444"/>
          </a:xfrm>
          <a:prstGeom prst="rect">
            <a:avLst/>
          </a:prstGeom>
        </p:spPr>
        <p:txBody>
          <a:bodyPr wrap="square">
            <a:spAutoFit/>
          </a:bodyPr>
          <a:lstStyle/>
          <a:p>
            <a:r>
              <a:rPr lang="en-NZ" altLang="ko-KR" sz="800" dirty="0"/>
              <a:t>https://en.wikipedia.org/wiki/Multicast_address</a:t>
            </a:r>
            <a:endParaRPr lang="ko-KR" altLang="en-US" sz="800" dirty="0"/>
          </a:p>
        </p:txBody>
      </p:sp>
    </p:spTree>
    <p:extLst>
      <p:ext uri="{BB962C8B-B14F-4D97-AF65-F5344CB8AC3E}">
        <p14:creationId xmlns:p14="http://schemas.microsoft.com/office/powerpoint/2010/main" val="13919090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Protocol Identifiers</a:t>
            </a:r>
            <a:endParaRPr lang="ko-KR" altLang="en-US" dirty="0"/>
          </a:p>
        </p:txBody>
      </p:sp>
      <p:sp>
        <p:nvSpPr>
          <p:cNvPr id="3" name="부제목 2"/>
          <p:cNvSpPr>
            <a:spLocks noGrp="1"/>
          </p:cNvSpPr>
          <p:nvPr>
            <p:ph type="subTitle" idx="1"/>
          </p:nvPr>
        </p:nvSpPr>
        <p:spPr/>
        <p:txBody>
          <a:bodyPr/>
          <a:lstStyle/>
          <a:p>
            <a:r>
              <a:rPr lang="en-US" altLang="ko-KR" dirty="0"/>
              <a:t>IEEE 802-2014 Addresses</a:t>
            </a:r>
          </a:p>
        </p:txBody>
      </p:sp>
    </p:spTree>
    <p:extLst>
      <p:ext uri="{BB962C8B-B14F-4D97-AF65-F5344CB8AC3E}">
        <p14:creationId xmlns:p14="http://schemas.microsoft.com/office/powerpoint/2010/main" val="33857888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pPr algn="l"/>
            <a:r>
              <a:rPr lang="en-US" altLang="ko-KR" sz="3600" dirty="0"/>
              <a:t>Data Link Layer</a:t>
            </a:r>
            <a:br>
              <a:rPr lang="en-US" altLang="ko-KR" sz="3600" dirty="0"/>
            </a:br>
            <a:r>
              <a:rPr lang="en-US" altLang="ko-KR" sz="3600" dirty="0"/>
              <a:t>IEEE 802-2014 Protocol identifiers</a:t>
            </a:r>
            <a:endParaRPr lang="ko-KR" altLang="en-US" sz="3600" dirty="0"/>
          </a:p>
        </p:txBody>
      </p:sp>
      <p:sp>
        <p:nvSpPr>
          <p:cNvPr id="3" name="내용 개체 틀 2"/>
          <p:cNvSpPr>
            <a:spLocks noGrp="1"/>
          </p:cNvSpPr>
          <p:nvPr>
            <p:ph idx="1"/>
          </p:nvPr>
        </p:nvSpPr>
        <p:spPr/>
        <p:txBody>
          <a:bodyPr>
            <a:normAutofit/>
          </a:bodyPr>
          <a:lstStyle/>
          <a:p>
            <a:r>
              <a:rPr lang="en-US" altLang="ko-KR" dirty="0">
                <a:solidFill>
                  <a:srgbClr val="0070C0"/>
                </a:solidFill>
              </a:rPr>
              <a:t>For</a:t>
            </a:r>
            <a:r>
              <a:rPr lang="en-US" altLang="ko-KR" dirty="0"/>
              <a:t> </a:t>
            </a:r>
            <a:r>
              <a:rPr lang="en-US" altLang="ko-KR" dirty="0">
                <a:solidFill>
                  <a:srgbClr val="7030A0"/>
                </a:solidFill>
              </a:rPr>
              <a:t>multiple protocols </a:t>
            </a:r>
            <a:r>
              <a:rPr lang="en-US" altLang="ko-KR" dirty="0">
                <a:solidFill>
                  <a:srgbClr val="0070C0"/>
                </a:solidFill>
              </a:rPr>
              <a:t>to coexist within</a:t>
            </a:r>
            <a:r>
              <a:rPr lang="en-US" altLang="ko-KR" dirty="0"/>
              <a:t> </a:t>
            </a:r>
            <a:r>
              <a:rPr lang="en-US" altLang="ko-KR" dirty="0">
                <a:solidFill>
                  <a:srgbClr val="7030A0"/>
                </a:solidFill>
              </a:rPr>
              <a:t>a layer</a:t>
            </a:r>
            <a:r>
              <a:rPr lang="en-US" altLang="ko-KR" dirty="0"/>
              <a:t>, it </a:t>
            </a:r>
            <a:r>
              <a:rPr lang="en-US" altLang="ko-KR" dirty="0">
                <a:solidFill>
                  <a:srgbClr val="0070C0"/>
                </a:solidFill>
              </a:rPr>
              <a:t>is necessary to determine</a:t>
            </a:r>
            <a:r>
              <a:rPr lang="en-US" altLang="ko-KR" dirty="0"/>
              <a:t> </a:t>
            </a:r>
            <a:r>
              <a:rPr lang="en-US" altLang="ko-KR" dirty="0">
                <a:solidFill>
                  <a:srgbClr val="7030A0"/>
                </a:solidFill>
              </a:rPr>
              <a:t>which protocol </a:t>
            </a:r>
            <a:r>
              <a:rPr lang="en-US" altLang="ko-KR" dirty="0">
                <a:solidFill>
                  <a:srgbClr val="0070C0"/>
                </a:solidFill>
              </a:rPr>
              <a:t>is to be invoked to process </a:t>
            </a:r>
            <a:r>
              <a:rPr lang="en-US" altLang="ko-KR" dirty="0"/>
              <a:t>a service data unit (SDU) </a:t>
            </a:r>
            <a:r>
              <a:rPr lang="en-US" altLang="ko-KR" dirty="0">
                <a:solidFill>
                  <a:srgbClr val="0070C0"/>
                </a:solidFill>
              </a:rPr>
              <a:t>delivered by </a:t>
            </a:r>
            <a:r>
              <a:rPr lang="en-US" altLang="ko-KR" dirty="0">
                <a:solidFill>
                  <a:srgbClr val="7030A0"/>
                </a:solidFill>
              </a:rPr>
              <a:t>the lower layer.</a:t>
            </a:r>
          </a:p>
        </p:txBody>
      </p:sp>
    </p:spTree>
    <p:extLst>
      <p:ext uri="{BB962C8B-B14F-4D97-AF65-F5344CB8AC3E}">
        <p14:creationId xmlns:p14="http://schemas.microsoft.com/office/powerpoint/2010/main" val="24358388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pPr algn="l"/>
            <a:r>
              <a:rPr lang="en-US" altLang="ko-KR" sz="3600" dirty="0"/>
              <a:t>Data Link Layer</a:t>
            </a:r>
            <a:br>
              <a:rPr lang="en-US" altLang="ko-KR" sz="3600" dirty="0"/>
            </a:br>
            <a:r>
              <a:rPr lang="en-US" altLang="ko-KR" sz="3600" dirty="0"/>
              <a:t>IEEE 802-2014 Protocol identifiers</a:t>
            </a:r>
            <a:endParaRPr lang="ko-KR" altLang="en-US" sz="3600" dirty="0"/>
          </a:p>
        </p:txBody>
      </p:sp>
      <p:sp>
        <p:nvSpPr>
          <p:cNvPr id="3" name="내용 개체 틀 2"/>
          <p:cNvSpPr>
            <a:spLocks noGrp="1"/>
          </p:cNvSpPr>
          <p:nvPr>
            <p:ph idx="1"/>
          </p:nvPr>
        </p:nvSpPr>
        <p:spPr/>
        <p:txBody>
          <a:bodyPr>
            <a:normAutofit/>
          </a:bodyPr>
          <a:lstStyle/>
          <a:p>
            <a:r>
              <a:rPr lang="en-US" altLang="ko-KR" dirty="0"/>
              <a:t>Protocol Identifiers </a:t>
            </a:r>
          </a:p>
          <a:p>
            <a:pPr lvl="1"/>
            <a:r>
              <a:rPr lang="en-NZ" altLang="ko-KR" dirty="0"/>
              <a:t>LLC Protocol Discrimination  (LPD)</a:t>
            </a:r>
          </a:p>
          <a:p>
            <a:pPr lvl="1"/>
            <a:r>
              <a:rPr lang="en-NZ" altLang="ko-KR" dirty="0" err="1"/>
              <a:t>EtherType</a:t>
            </a:r>
            <a:r>
              <a:rPr lang="en-NZ" altLang="ko-KR" dirty="0"/>
              <a:t> Protocol Discrimination (EPD)</a:t>
            </a:r>
          </a:p>
          <a:p>
            <a:pPr lvl="2"/>
            <a:r>
              <a:rPr lang="en-NZ" altLang="ko-KR" dirty="0"/>
              <a:t>It </a:t>
            </a:r>
            <a:r>
              <a:rPr lang="en-US" altLang="ko-KR" dirty="0"/>
              <a:t>is based on </a:t>
            </a:r>
            <a:r>
              <a:rPr lang="en-US" altLang="ko-KR" dirty="0" err="1"/>
              <a:t>EtherTypes</a:t>
            </a:r>
            <a:endParaRPr lang="en-NZ" altLang="ko-KR" dirty="0"/>
          </a:p>
        </p:txBody>
      </p:sp>
    </p:spTree>
    <p:extLst>
      <p:ext uri="{BB962C8B-B14F-4D97-AF65-F5344CB8AC3E}">
        <p14:creationId xmlns:p14="http://schemas.microsoft.com/office/powerpoint/2010/main" val="1232992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l"/>
            <a:r>
              <a:rPr lang="en-US" altLang="ko-KR" dirty="0"/>
              <a:t>Data Link Layer</a:t>
            </a:r>
            <a:br>
              <a:rPr lang="en-US" altLang="ko-KR" dirty="0"/>
            </a:br>
            <a:r>
              <a:rPr lang="en-US" altLang="ko-KR" dirty="0"/>
              <a:t>MAC Address</a:t>
            </a:r>
            <a:endParaRPr lang="ko-KR" altLang="en-US" dirty="0"/>
          </a:p>
        </p:txBody>
      </p:sp>
      <p:sp>
        <p:nvSpPr>
          <p:cNvPr id="3" name="내용 개체 틀 2"/>
          <p:cNvSpPr>
            <a:spLocks noGrp="1"/>
          </p:cNvSpPr>
          <p:nvPr>
            <p:ph idx="1"/>
          </p:nvPr>
        </p:nvSpPr>
        <p:spPr/>
        <p:txBody>
          <a:bodyPr>
            <a:normAutofit/>
          </a:bodyPr>
          <a:lstStyle/>
          <a:p>
            <a:r>
              <a:rPr lang="en-US" altLang="ko-KR" dirty="0"/>
              <a:t>Two types of identifiers</a:t>
            </a:r>
          </a:p>
          <a:p>
            <a:pPr lvl="1"/>
            <a:r>
              <a:rPr lang="en-US" altLang="ko-KR" dirty="0"/>
              <a:t>Two identifiers of MAC entities required for the sending frame</a:t>
            </a:r>
          </a:p>
          <a:p>
            <a:pPr lvl="2"/>
            <a:r>
              <a:rPr lang="en-US" altLang="ko-KR" dirty="0"/>
              <a:t>An Identifier u</a:t>
            </a:r>
            <a:r>
              <a:rPr lang="en-US" altLang="ko-KR" dirty="0">
                <a:solidFill>
                  <a:srgbClr val="0070C0"/>
                </a:solidFill>
              </a:rPr>
              <a:t>sed to </a:t>
            </a:r>
            <a:r>
              <a:rPr lang="en-US" altLang="ko-KR" b="1" dirty="0">
                <a:solidFill>
                  <a:srgbClr val="0070C0"/>
                </a:solidFill>
              </a:rPr>
              <a:t>distinguish</a:t>
            </a:r>
            <a:r>
              <a:rPr lang="en-US" altLang="ko-KR" dirty="0">
                <a:solidFill>
                  <a:srgbClr val="0070C0"/>
                </a:solidFill>
              </a:rPr>
              <a:t> </a:t>
            </a:r>
            <a:r>
              <a:rPr lang="en-US" altLang="ko-KR" dirty="0">
                <a:solidFill>
                  <a:srgbClr val="7030A0"/>
                </a:solidFill>
              </a:rPr>
              <a:t>an interface </a:t>
            </a:r>
            <a:r>
              <a:rPr lang="en-US" altLang="ko-KR" dirty="0">
                <a:solidFill>
                  <a:srgbClr val="0070C0"/>
                </a:solidFill>
              </a:rPr>
              <a:t>on</a:t>
            </a:r>
            <a:r>
              <a:rPr lang="en-US" altLang="ko-KR" dirty="0"/>
              <a:t> a network </a:t>
            </a:r>
            <a:r>
              <a:rPr lang="en-US" altLang="ko-KR" dirty="0">
                <a:solidFill>
                  <a:srgbClr val="7030A0"/>
                </a:solidFill>
              </a:rPr>
              <a:t>device</a:t>
            </a:r>
            <a:r>
              <a:rPr lang="en-US" altLang="ko-KR" dirty="0"/>
              <a:t>, </a:t>
            </a:r>
            <a:r>
              <a:rPr lang="en-US" altLang="ko-KR" dirty="0">
                <a:solidFill>
                  <a:srgbClr val="0070C0"/>
                </a:solidFill>
              </a:rPr>
              <a:t>attached to </a:t>
            </a:r>
            <a:r>
              <a:rPr lang="en-US" altLang="ko-KR" dirty="0"/>
              <a:t>the link.</a:t>
            </a:r>
          </a:p>
          <a:p>
            <a:pPr lvl="2"/>
            <a:r>
              <a:rPr lang="en-US" altLang="ko-KR" dirty="0"/>
              <a:t>Two identifiers are usually described at the source and the destination of a frame</a:t>
            </a:r>
          </a:p>
          <a:p>
            <a:pPr lvl="1"/>
            <a:r>
              <a:rPr lang="en-US" altLang="ko-KR" dirty="0"/>
              <a:t>the identifier of the upper layer for a received frame</a:t>
            </a:r>
          </a:p>
          <a:p>
            <a:pPr lvl="2"/>
            <a:r>
              <a:rPr lang="en-US" altLang="ko-KR" dirty="0">
                <a:solidFill>
                  <a:srgbClr val="7030A0"/>
                </a:solidFill>
              </a:rPr>
              <a:t>An identifier </a:t>
            </a:r>
            <a:r>
              <a:rPr lang="en-US" altLang="ko-KR" dirty="0">
                <a:solidFill>
                  <a:srgbClr val="0070C0"/>
                </a:solidFill>
              </a:rPr>
              <a:t>used to distinguish </a:t>
            </a:r>
            <a:r>
              <a:rPr lang="en-US" altLang="ko-KR" dirty="0">
                <a:solidFill>
                  <a:srgbClr val="7030A0"/>
                </a:solidFill>
              </a:rPr>
              <a:t>an upper layer protocol </a:t>
            </a:r>
            <a:r>
              <a:rPr lang="en-US" altLang="ko-KR" dirty="0">
                <a:solidFill>
                  <a:srgbClr val="0070C0"/>
                </a:solidFill>
              </a:rPr>
              <a:t>at</a:t>
            </a:r>
            <a:r>
              <a:rPr lang="en-US" altLang="ko-KR" dirty="0"/>
              <a:t> </a:t>
            </a:r>
            <a:r>
              <a:rPr lang="en-US" altLang="ko-KR" dirty="0">
                <a:solidFill>
                  <a:srgbClr val="7030A0"/>
                </a:solidFill>
              </a:rPr>
              <a:t>a data link layer</a:t>
            </a:r>
          </a:p>
          <a:p>
            <a:pPr lvl="2"/>
            <a:r>
              <a:rPr lang="en-US" altLang="ko-KR" dirty="0"/>
              <a:t>It </a:t>
            </a:r>
            <a:r>
              <a:rPr lang="en-US" altLang="ko-KR" dirty="0">
                <a:solidFill>
                  <a:srgbClr val="0070C0"/>
                </a:solidFill>
              </a:rPr>
              <a:t>is usually </a:t>
            </a:r>
            <a:r>
              <a:rPr lang="en-US" altLang="ko-KR" b="1" dirty="0">
                <a:solidFill>
                  <a:srgbClr val="0070C0"/>
                </a:solidFill>
              </a:rPr>
              <a:t>prepended</a:t>
            </a:r>
            <a:r>
              <a:rPr lang="en-US" altLang="ko-KR" dirty="0">
                <a:solidFill>
                  <a:srgbClr val="0070C0"/>
                </a:solidFill>
              </a:rPr>
              <a:t> to </a:t>
            </a:r>
            <a:r>
              <a:rPr lang="en-US" altLang="ko-KR" b="1" dirty="0">
                <a:solidFill>
                  <a:srgbClr val="7030A0"/>
                </a:solidFill>
              </a:rPr>
              <a:t>the data </a:t>
            </a:r>
            <a:r>
              <a:rPr lang="en-US" altLang="ko-KR" dirty="0">
                <a:solidFill>
                  <a:srgbClr val="0070C0"/>
                </a:solidFill>
              </a:rPr>
              <a:t>by</a:t>
            </a:r>
            <a:r>
              <a:rPr lang="en-US" altLang="ko-KR" dirty="0"/>
              <a:t> the LLC layer </a:t>
            </a:r>
            <a:r>
              <a:rPr lang="en-US" altLang="ko-KR" dirty="0">
                <a:solidFill>
                  <a:srgbClr val="0070C0"/>
                </a:solidFill>
              </a:rPr>
              <a:t>and</a:t>
            </a:r>
            <a:r>
              <a:rPr lang="en-US" altLang="ko-KR" dirty="0"/>
              <a:t> </a:t>
            </a:r>
            <a:r>
              <a:rPr lang="en-US" altLang="ko-KR" dirty="0">
                <a:solidFill>
                  <a:srgbClr val="0070C0"/>
                </a:solidFill>
              </a:rPr>
              <a:t>removed by </a:t>
            </a:r>
            <a:r>
              <a:rPr lang="en-US" altLang="ko-KR" dirty="0"/>
              <a:t>the LLC </a:t>
            </a:r>
            <a:r>
              <a:rPr lang="en-US" altLang="ko-KR" dirty="0">
                <a:solidFill>
                  <a:srgbClr val="0070C0"/>
                </a:solidFill>
              </a:rPr>
              <a:t>before delivering </a:t>
            </a:r>
            <a:r>
              <a:rPr lang="en-US" altLang="ko-KR" dirty="0">
                <a:solidFill>
                  <a:srgbClr val="7030A0"/>
                </a:solidFill>
              </a:rPr>
              <a:t>the frame </a:t>
            </a:r>
            <a:r>
              <a:rPr lang="en-US" altLang="ko-KR" dirty="0">
                <a:solidFill>
                  <a:srgbClr val="0070C0"/>
                </a:solidFill>
              </a:rPr>
              <a:t>to</a:t>
            </a:r>
            <a:r>
              <a:rPr lang="en-US" altLang="ko-KR" dirty="0"/>
              <a:t> </a:t>
            </a:r>
            <a:r>
              <a:rPr lang="en-US" altLang="ko-KR" dirty="0">
                <a:solidFill>
                  <a:srgbClr val="7030A0"/>
                </a:solidFill>
              </a:rPr>
              <a:t>the upper layer protocol </a:t>
            </a:r>
            <a:r>
              <a:rPr lang="en-US" altLang="ko-KR" dirty="0"/>
              <a:t>. </a:t>
            </a:r>
          </a:p>
        </p:txBody>
      </p:sp>
    </p:spTree>
    <p:extLst>
      <p:ext uri="{BB962C8B-B14F-4D97-AF65-F5344CB8AC3E}">
        <p14:creationId xmlns:p14="http://schemas.microsoft.com/office/powerpoint/2010/main" val="25107090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l"/>
            <a:r>
              <a:rPr lang="en-US" altLang="ko-KR" dirty="0"/>
              <a:t>Data Link Layer</a:t>
            </a:r>
            <a:br>
              <a:rPr lang="en-US" altLang="ko-KR" dirty="0"/>
            </a:br>
            <a:r>
              <a:rPr lang="en-US" altLang="ko-KR" dirty="0"/>
              <a:t>IEEE 802-2014 Protocol identifiers</a:t>
            </a:r>
            <a:endParaRPr lang="ko-KR" altLang="en-US" dirty="0"/>
          </a:p>
        </p:txBody>
      </p:sp>
      <p:sp>
        <p:nvSpPr>
          <p:cNvPr id="3" name="내용 개체 틀 2"/>
          <p:cNvSpPr>
            <a:spLocks noGrp="1"/>
          </p:cNvSpPr>
          <p:nvPr>
            <p:ph idx="1"/>
          </p:nvPr>
        </p:nvSpPr>
        <p:spPr/>
        <p:txBody>
          <a:bodyPr>
            <a:normAutofit/>
          </a:bodyPr>
          <a:lstStyle/>
          <a:p>
            <a:r>
              <a:rPr lang="en-US" altLang="ko-KR" dirty="0" err="1"/>
              <a:t>EtherTypes</a:t>
            </a:r>
            <a:endParaRPr lang="en-US" altLang="ko-KR" dirty="0"/>
          </a:p>
          <a:p>
            <a:pPr lvl="1"/>
            <a:r>
              <a:rPr lang="en-US" altLang="ko-KR" dirty="0" err="1"/>
              <a:t>EtherType</a:t>
            </a:r>
            <a:r>
              <a:rPr lang="en-US" altLang="ko-KR" dirty="0"/>
              <a:t> was first defined by the Ethernet II framing standard</a:t>
            </a:r>
          </a:p>
          <a:p>
            <a:pPr lvl="2"/>
            <a:r>
              <a:rPr lang="en-US" altLang="ko-KR" b="1" dirty="0"/>
              <a:t>DIX Ethernet</a:t>
            </a:r>
            <a:r>
              <a:rPr lang="en-US" altLang="ko-KR" dirty="0"/>
              <a:t>, named after </a:t>
            </a:r>
            <a:r>
              <a:rPr lang="en-US" altLang="ko-KR" b="1" dirty="0"/>
              <a:t>D</a:t>
            </a:r>
            <a:r>
              <a:rPr lang="en-US" altLang="ko-KR" dirty="0"/>
              <a:t>EC, </a:t>
            </a:r>
            <a:r>
              <a:rPr lang="en-US" altLang="ko-KR" b="1" dirty="0"/>
              <a:t>I</a:t>
            </a:r>
            <a:r>
              <a:rPr lang="en-US" altLang="ko-KR" dirty="0"/>
              <a:t>ntel and</a:t>
            </a:r>
            <a:r>
              <a:rPr lang="en-US" altLang="ko-KR" b="1" dirty="0"/>
              <a:t> X</a:t>
            </a:r>
            <a:r>
              <a:rPr lang="en-US" altLang="ko-KR" dirty="0"/>
              <a:t>erox</a:t>
            </a:r>
          </a:p>
          <a:p>
            <a:pPr lvl="1"/>
            <a:r>
              <a:rPr lang="en-US" altLang="ko-KR" dirty="0"/>
              <a:t>It was later adapted for the IEEE 802.3 standard</a:t>
            </a:r>
            <a:endParaRPr lang="ko-KR" altLang="en-US" dirty="0"/>
          </a:p>
          <a:p>
            <a:pPr lvl="1"/>
            <a:r>
              <a:rPr lang="en-US" altLang="ko-KR" dirty="0" err="1"/>
              <a:t>Ethertype</a:t>
            </a:r>
            <a:r>
              <a:rPr lang="en-US" altLang="ko-KR" dirty="0"/>
              <a:t> protocol identification values are assigned by the IEEE RA</a:t>
            </a:r>
          </a:p>
          <a:p>
            <a:pPr lvl="2"/>
            <a:r>
              <a:rPr lang="en-NZ" altLang="ko-KR" u="sng" dirty="0">
                <a:hlinkClick r:id="rId2"/>
              </a:rPr>
              <a:t>https://regauth.standards.ieee.org/standards-ra-web/pub/view.html#registries</a:t>
            </a:r>
            <a:endParaRPr lang="en-NZ" altLang="ko-KR" u="sng" dirty="0"/>
          </a:p>
        </p:txBody>
      </p:sp>
    </p:spTree>
    <p:extLst>
      <p:ext uri="{BB962C8B-B14F-4D97-AF65-F5344CB8AC3E}">
        <p14:creationId xmlns:p14="http://schemas.microsoft.com/office/powerpoint/2010/main" val="31757739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D411501-79F1-497F-8E2F-4C85ED331258}"/>
              </a:ext>
            </a:extLst>
          </p:cNvPr>
          <p:cNvSpPr>
            <a:spLocks noGrp="1"/>
          </p:cNvSpPr>
          <p:nvPr>
            <p:ph type="title"/>
          </p:nvPr>
        </p:nvSpPr>
        <p:spPr/>
        <p:txBody>
          <a:bodyPr>
            <a:normAutofit/>
          </a:bodyPr>
          <a:lstStyle/>
          <a:p>
            <a:pPr algn="l"/>
            <a:r>
              <a:rPr lang="en-US" altLang="ko-KR" dirty="0"/>
              <a:t>Data Link Layer</a:t>
            </a:r>
            <a:br>
              <a:rPr lang="en-US" altLang="ko-KR" dirty="0"/>
            </a:br>
            <a:r>
              <a:rPr lang="en-US" altLang="ko-KR" dirty="0"/>
              <a:t>IEEE 802-2014 Protocol identifiers</a:t>
            </a:r>
            <a:endParaRPr lang="ko-KR" altLang="en-US" dirty="0"/>
          </a:p>
        </p:txBody>
      </p:sp>
      <p:sp>
        <p:nvSpPr>
          <p:cNvPr id="3" name="내용 개체 틀 2">
            <a:extLst>
              <a:ext uri="{FF2B5EF4-FFF2-40B4-BE49-F238E27FC236}">
                <a16:creationId xmlns:a16="http://schemas.microsoft.com/office/drawing/2014/main" id="{7C5F37FE-254F-4767-9738-704B9765A8D5}"/>
              </a:ext>
            </a:extLst>
          </p:cNvPr>
          <p:cNvSpPr>
            <a:spLocks noGrp="1"/>
          </p:cNvSpPr>
          <p:nvPr>
            <p:ph idx="1"/>
          </p:nvPr>
        </p:nvSpPr>
        <p:spPr/>
        <p:txBody>
          <a:bodyPr>
            <a:normAutofit/>
          </a:bodyPr>
          <a:lstStyle/>
          <a:p>
            <a:r>
              <a:rPr lang="en-US" altLang="ko-KR" dirty="0" err="1">
                <a:solidFill>
                  <a:schemeClr val="bg1">
                    <a:lumMod val="65000"/>
                  </a:schemeClr>
                </a:solidFill>
              </a:rPr>
              <a:t>Ethertype</a:t>
            </a:r>
            <a:endParaRPr lang="en-US" altLang="ko-KR" dirty="0">
              <a:solidFill>
                <a:schemeClr val="bg1">
                  <a:lumMod val="65000"/>
                </a:schemeClr>
              </a:solidFill>
            </a:endParaRPr>
          </a:p>
          <a:p>
            <a:pPr lvl="1"/>
            <a:r>
              <a:rPr lang="en-US" altLang="ko-KR" dirty="0"/>
              <a:t>A 16-bit numeric value with the first octet containing the most significant 8 bits and the second octet containing the least significant 8 bits </a:t>
            </a:r>
          </a:p>
        </p:txBody>
      </p:sp>
      <p:pic>
        <p:nvPicPr>
          <p:cNvPr id="4" name="Picture 2">
            <a:extLst>
              <a:ext uri="{FF2B5EF4-FFF2-40B4-BE49-F238E27FC236}">
                <a16:creationId xmlns:a16="http://schemas.microsoft.com/office/drawing/2014/main" id="{C01B745A-96D6-4E7E-815E-DC571B1CB2E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0114" y="3600778"/>
            <a:ext cx="6419056" cy="20788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8798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D411501-79F1-497F-8E2F-4C85ED331258}"/>
              </a:ext>
            </a:extLst>
          </p:cNvPr>
          <p:cNvSpPr>
            <a:spLocks noGrp="1"/>
          </p:cNvSpPr>
          <p:nvPr>
            <p:ph type="title"/>
          </p:nvPr>
        </p:nvSpPr>
        <p:spPr/>
        <p:txBody>
          <a:bodyPr>
            <a:normAutofit/>
          </a:bodyPr>
          <a:lstStyle/>
          <a:p>
            <a:pPr algn="l"/>
            <a:r>
              <a:rPr lang="en-US" altLang="ko-KR" dirty="0"/>
              <a:t>Data Link Layer</a:t>
            </a:r>
            <a:br>
              <a:rPr lang="en-US" altLang="ko-KR" dirty="0"/>
            </a:br>
            <a:r>
              <a:rPr lang="en-US" altLang="ko-KR" dirty="0"/>
              <a:t>IEEE 802-2014 Protocol identifiers</a:t>
            </a:r>
            <a:endParaRPr lang="ko-KR" altLang="en-US" dirty="0"/>
          </a:p>
        </p:txBody>
      </p:sp>
      <p:sp>
        <p:nvSpPr>
          <p:cNvPr id="3" name="내용 개체 틀 2">
            <a:extLst>
              <a:ext uri="{FF2B5EF4-FFF2-40B4-BE49-F238E27FC236}">
                <a16:creationId xmlns:a16="http://schemas.microsoft.com/office/drawing/2014/main" id="{7C5F37FE-254F-4767-9738-704B9765A8D5}"/>
              </a:ext>
            </a:extLst>
          </p:cNvPr>
          <p:cNvSpPr>
            <a:spLocks noGrp="1"/>
          </p:cNvSpPr>
          <p:nvPr>
            <p:ph idx="1"/>
          </p:nvPr>
        </p:nvSpPr>
        <p:spPr/>
        <p:txBody>
          <a:bodyPr>
            <a:normAutofit/>
          </a:bodyPr>
          <a:lstStyle/>
          <a:p>
            <a:r>
              <a:rPr lang="en-US" altLang="ko-KR" dirty="0" err="1">
                <a:solidFill>
                  <a:schemeClr val="bg1">
                    <a:lumMod val="50000"/>
                  </a:schemeClr>
                </a:solidFill>
              </a:rPr>
              <a:t>EtherType</a:t>
            </a:r>
            <a:endParaRPr lang="en-US" altLang="ko-KR" dirty="0">
              <a:solidFill>
                <a:schemeClr val="bg1">
                  <a:lumMod val="50000"/>
                </a:schemeClr>
              </a:solidFill>
            </a:endParaRPr>
          </a:p>
          <a:p>
            <a:pPr lvl="1"/>
            <a:r>
              <a:rPr lang="en-US" altLang="ko-KR" dirty="0"/>
              <a:t>Values in the 0–1535 (0x0000-0x05FF) range </a:t>
            </a:r>
            <a:r>
              <a:rPr lang="en-US" altLang="ko-KR" dirty="0">
                <a:solidFill>
                  <a:srgbClr val="0070C0"/>
                </a:solidFill>
              </a:rPr>
              <a:t>are </a:t>
            </a:r>
            <a:r>
              <a:rPr lang="en-US" altLang="ko-KR" dirty="0">
                <a:solidFill>
                  <a:srgbClr val="FF0000"/>
                </a:solidFill>
              </a:rPr>
              <a:t>not</a:t>
            </a:r>
            <a:r>
              <a:rPr lang="en-US" altLang="ko-KR" dirty="0">
                <a:solidFill>
                  <a:srgbClr val="0070C0"/>
                </a:solidFill>
              </a:rPr>
              <a:t> available for </a:t>
            </a:r>
            <a:r>
              <a:rPr lang="en-US" altLang="ko-KR" dirty="0"/>
              <a:t>use </a:t>
            </a:r>
            <a:r>
              <a:rPr lang="en-US" altLang="ko-KR" dirty="0">
                <a:solidFill>
                  <a:srgbClr val="0070C0"/>
                </a:solidFill>
              </a:rPr>
              <a:t>in order to retain </a:t>
            </a:r>
            <a:r>
              <a:rPr lang="en-US" altLang="ko-KR" dirty="0">
                <a:solidFill>
                  <a:srgbClr val="7030A0"/>
                </a:solidFill>
              </a:rPr>
              <a:t>legacy compatibility </a:t>
            </a:r>
            <a:r>
              <a:rPr lang="en-US" altLang="ko-KR" dirty="0">
                <a:solidFill>
                  <a:srgbClr val="0070C0"/>
                </a:solidFill>
              </a:rPr>
              <a:t>with</a:t>
            </a:r>
            <a:r>
              <a:rPr lang="en-US" altLang="ko-KR" dirty="0"/>
              <a:t> </a:t>
            </a:r>
            <a:r>
              <a:rPr lang="en-US" altLang="ko-KR" dirty="0">
                <a:solidFill>
                  <a:srgbClr val="7030A0"/>
                </a:solidFill>
              </a:rPr>
              <a:t>Length field based protocols.</a:t>
            </a:r>
          </a:p>
          <a:p>
            <a:pPr lvl="2"/>
            <a:r>
              <a:rPr lang="en-US" altLang="ko-KR" dirty="0"/>
              <a:t>Length field for IEEE 802.3 CDMA/CD format</a:t>
            </a:r>
          </a:p>
          <a:p>
            <a:pPr lvl="1"/>
            <a:endParaRPr lang="ko-KR" altLang="en-US" dirty="0"/>
          </a:p>
        </p:txBody>
      </p:sp>
      <p:pic>
        <p:nvPicPr>
          <p:cNvPr id="4" name="Picture 2">
            <a:extLst>
              <a:ext uri="{FF2B5EF4-FFF2-40B4-BE49-F238E27FC236}">
                <a16:creationId xmlns:a16="http://schemas.microsoft.com/office/drawing/2014/main" id="{6F96FD00-5986-13DE-BAC3-324B4C12AE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2672" y="3188371"/>
            <a:ext cx="4477715" cy="2755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직사각형 4">
            <a:extLst>
              <a:ext uri="{FF2B5EF4-FFF2-40B4-BE49-F238E27FC236}">
                <a16:creationId xmlns:a16="http://schemas.microsoft.com/office/drawing/2014/main" id="{45D77AF6-AA9A-7666-4B74-E23B8508C11D}"/>
              </a:ext>
            </a:extLst>
          </p:cNvPr>
          <p:cNvSpPr/>
          <p:nvPr/>
        </p:nvSpPr>
        <p:spPr>
          <a:xfrm>
            <a:off x="8133081" y="3998733"/>
            <a:ext cx="1788961" cy="1928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709648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D411501-79F1-497F-8E2F-4C85ED331258}"/>
              </a:ext>
            </a:extLst>
          </p:cNvPr>
          <p:cNvSpPr>
            <a:spLocks noGrp="1"/>
          </p:cNvSpPr>
          <p:nvPr>
            <p:ph type="title"/>
          </p:nvPr>
        </p:nvSpPr>
        <p:spPr/>
        <p:txBody>
          <a:bodyPr>
            <a:normAutofit/>
          </a:bodyPr>
          <a:lstStyle/>
          <a:p>
            <a:pPr algn="l"/>
            <a:r>
              <a:rPr lang="en-US" altLang="ko-KR" dirty="0"/>
              <a:t>Data Link Layer</a:t>
            </a:r>
            <a:br>
              <a:rPr lang="en-US" altLang="ko-KR" dirty="0"/>
            </a:br>
            <a:r>
              <a:rPr lang="en-US" altLang="ko-KR" dirty="0"/>
              <a:t>IEEE 802-2014 Protocol identifiers</a:t>
            </a:r>
            <a:endParaRPr lang="ko-KR" altLang="en-US" dirty="0"/>
          </a:p>
        </p:txBody>
      </p:sp>
      <p:sp>
        <p:nvSpPr>
          <p:cNvPr id="3" name="내용 개체 틀 2">
            <a:extLst>
              <a:ext uri="{FF2B5EF4-FFF2-40B4-BE49-F238E27FC236}">
                <a16:creationId xmlns:a16="http://schemas.microsoft.com/office/drawing/2014/main" id="{7C5F37FE-254F-4767-9738-704B9765A8D5}"/>
              </a:ext>
            </a:extLst>
          </p:cNvPr>
          <p:cNvSpPr>
            <a:spLocks noGrp="1"/>
          </p:cNvSpPr>
          <p:nvPr>
            <p:ph idx="1"/>
          </p:nvPr>
        </p:nvSpPr>
        <p:spPr/>
        <p:txBody>
          <a:bodyPr>
            <a:normAutofit/>
          </a:bodyPr>
          <a:lstStyle/>
          <a:p>
            <a:r>
              <a:rPr lang="en-US" altLang="ko-KR" dirty="0" err="1"/>
              <a:t>EtherTypes</a:t>
            </a:r>
            <a:r>
              <a:rPr lang="en-US" altLang="ko-KR" dirty="0"/>
              <a:t> </a:t>
            </a:r>
            <a:r>
              <a:rPr lang="en-US" altLang="ko-KR" dirty="0">
                <a:solidFill>
                  <a:srgbClr val="0070C0"/>
                </a:solidFill>
              </a:rPr>
              <a:t>for</a:t>
            </a:r>
            <a:r>
              <a:rPr lang="en-US" altLang="ko-KR" dirty="0"/>
              <a:t> prototype and vendor-specific protocol development</a:t>
            </a:r>
            <a:endParaRPr lang="en-US" altLang="ko-KR" dirty="0">
              <a:solidFill>
                <a:schemeClr val="bg1">
                  <a:lumMod val="50000"/>
                </a:schemeClr>
              </a:solidFill>
            </a:endParaRPr>
          </a:p>
          <a:p>
            <a:pPr lvl="1"/>
            <a:r>
              <a:rPr lang="en-US" altLang="ko-KR" dirty="0"/>
              <a:t>It </a:t>
            </a:r>
            <a:r>
              <a:rPr lang="en-US" altLang="ko-KR" dirty="0">
                <a:solidFill>
                  <a:srgbClr val="0070C0"/>
                </a:solidFill>
              </a:rPr>
              <a:t>is strongly recommended when designing </a:t>
            </a:r>
            <a:r>
              <a:rPr lang="en-US" altLang="ko-KR" b="1" dirty="0"/>
              <a:t>new protocols </a:t>
            </a:r>
            <a:r>
              <a:rPr lang="en-US" altLang="ko-KR" dirty="0">
                <a:solidFill>
                  <a:srgbClr val="0070C0"/>
                </a:solidFill>
              </a:rPr>
              <a:t>to be identified by</a:t>
            </a:r>
            <a:r>
              <a:rPr lang="en-US" altLang="ko-KR" dirty="0"/>
              <a:t> </a:t>
            </a:r>
            <a:r>
              <a:rPr lang="en-US" altLang="ko-KR" dirty="0">
                <a:solidFill>
                  <a:srgbClr val="7030A0"/>
                </a:solidFill>
              </a:rPr>
              <a:t>an </a:t>
            </a:r>
            <a:r>
              <a:rPr lang="en-US" altLang="ko-KR" dirty="0" err="1">
                <a:solidFill>
                  <a:srgbClr val="7030A0"/>
                </a:solidFill>
              </a:rPr>
              <a:t>EtherType</a:t>
            </a:r>
            <a:r>
              <a:rPr lang="en-US" altLang="ko-KR" dirty="0"/>
              <a:t>, </a:t>
            </a:r>
            <a:r>
              <a:rPr lang="en-US" altLang="ko-KR" dirty="0">
                <a:solidFill>
                  <a:srgbClr val="7030A0"/>
                </a:solidFill>
              </a:rPr>
              <a:t>that fields </a:t>
            </a:r>
            <a:r>
              <a:rPr lang="en-US" altLang="ko-KR" dirty="0">
                <a:solidFill>
                  <a:srgbClr val="0070C0"/>
                </a:solidFill>
              </a:rPr>
              <a:t>are defined to provide for </a:t>
            </a:r>
            <a:r>
              <a:rPr lang="en-US" altLang="ko-KR" dirty="0">
                <a:solidFill>
                  <a:srgbClr val="7030A0"/>
                </a:solidFill>
              </a:rPr>
              <a:t>subtyping.</a:t>
            </a:r>
            <a:r>
              <a:rPr lang="en-US" altLang="ko-KR" dirty="0"/>
              <a:t> </a:t>
            </a:r>
          </a:p>
          <a:p>
            <a:pPr lvl="2"/>
            <a:r>
              <a:rPr lang="en-US" altLang="ko-KR" dirty="0"/>
              <a:t>Two </a:t>
            </a:r>
            <a:r>
              <a:rPr lang="en-US" altLang="ko-KR" dirty="0" err="1"/>
              <a:t>EtherType</a:t>
            </a:r>
            <a:r>
              <a:rPr lang="en-US" altLang="ko-KR" dirty="0"/>
              <a:t> values</a:t>
            </a:r>
          </a:p>
          <a:p>
            <a:pPr lvl="3"/>
            <a:r>
              <a:rPr lang="en-US" altLang="ko-KR" dirty="0"/>
              <a:t>the </a:t>
            </a:r>
            <a:r>
              <a:rPr lang="en-US" altLang="ko-KR" dirty="0">
                <a:solidFill>
                  <a:srgbClr val="7030A0"/>
                </a:solidFill>
              </a:rPr>
              <a:t>Local Experimental </a:t>
            </a:r>
            <a:r>
              <a:rPr lang="en-US" altLang="ko-KR" dirty="0" err="1"/>
              <a:t>EtherTypes</a:t>
            </a:r>
            <a:r>
              <a:rPr lang="en-US" altLang="ko-KR" dirty="0"/>
              <a:t> </a:t>
            </a:r>
          </a:p>
          <a:p>
            <a:pPr lvl="2"/>
            <a:r>
              <a:rPr lang="en-US" altLang="ko-KR" dirty="0"/>
              <a:t>A single </a:t>
            </a:r>
            <a:r>
              <a:rPr lang="en-US" altLang="ko-KR" dirty="0" err="1"/>
              <a:t>EtherType</a:t>
            </a:r>
            <a:r>
              <a:rPr lang="en-US" altLang="ko-KR" dirty="0"/>
              <a:t> value</a:t>
            </a:r>
          </a:p>
          <a:p>
            <a:pPr lvl="3"/>
            <a:r>
              <a:rPr lang="en-US" altLang="ko-KR" dirty="0"/>
              <a:t>the </a:t>
            </a:r>
            <a:r>
              <a:rPr lang="en-US" altLang="ko-KR" dirty="0">
                <a:solidFill>
                  <a:srgbClr val="7030A0"/>
                </a:solidFill>
              </a:rPr>
              <a:t>OUI Extended </a:t>
            </a:r>
            <a:r>
              <a:rPr lang="en-US" altLang="ko-KR" dirty="0" err="1"/>
              <a:t>EtherType</a:t>
            </a:r>
            <a:r>
              <a:rPr lang="en-US" altLang="ko-KR" dirty="0"/>
              <a:t> </a:t>
            </a:r>
          </a:p>
        </p:txBody>
      </p:sp>
      <p:pic>
        <p:nvPicPr>
          <p:cNvPr id="4" name="내용 개체 틀 3">
            <a:extLst>
              <a:ext uri="{FF2B5EF4-FFF2-40B4-BE49-F238E27FC236}">
                <a16:creationId xmlns:a16="http://schemas.microsoft.com/office/drawing/2014/main" id="{3988232C-76FC-5B75-9E7F-FE1DB037B204}"/>
              </a:ext>
            </a:extLst>
          </p:cNvPr>
          <p:cNvPicPr>
            <a:picLocks noChangeAspect="1"/>
          </p:cNvPicPr>
          <p:nvPr/>
        </p:nvPicPr>
        <p:blipFill>
          <a:blip r:embed="rId2"/>
          <a:stretch>
            <a:fillRect/>
          </a:stretch>
        </p:blipFill>
        <p:spPr>
          <a:xfrm>
            <a:off x="6744134" y="3536593"/>
            <a:ext cx="3970784" cy="1777355"/>
          </a:xfrm>
          <a:prstGeom prst="rect">
            <a:avLst/>
          </a:prstGeom>
        </p:spPr>
      </p:pic>
    </p:spTree>
    <p:extLst>
      <p:ext uri="{BB962C8B-B14F-4D97-AF65-F5344CB8AC3E}">
        <p14:creationId xmlns:p14="http://schemas.microsoft.com/office/powerpoint/2010/main" val="11421793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442E53-7EB9-4D39-A888-0052B49A413A}"/>
              </a:ext>
            </a:extLst>
          </p:cNvPr>
          <p:cNvSpPr>
            <a:spLocks noGrp="1"/>
          </p:cNvSpPr>
          <p:nvPr>
            <p:ph type="title"/>
          </p:nvPr>
        </p:nvSpPr>
        <p:spPr/>
        <p:txBody>
          <a:bodyPr>
            <a:normAutofit/>
          </a:bodyPr>
          <a:lstStyle/>
          <a:p>
            <a:pPr algn="l"/>
            <a:r>
              <a:rPr lang="en-US" altLang="ko-KR" dirty="0"/>
              <a:t>Data Link Layer</a:t>
            </a:r>
            <a:br>
              <a:rPr lang="en-US" altLang="ko-KR" dirty="0"/>
            </a:br>
            <a:r>
              <a:rPr lang="en-US" altLang="ko-KR" dirty="0"/>
              <a:t>IEEE 802-2014 Protocol identifiers</a:t>
            </a:r>
            <a:endParaRPr lang="ko-KR" altLang="en-US" dirty="0"/>
          </a:p>
        </p:txBody>
      </p:sp>
      <p:pic>
        <p:nvPicPr>
          <p:cNvPr id="5" name="그림 4">
            <a:extLst>
              <a:ext uri="{FF2B5EF4-FFF2-40B4-BE49-F238E27FC236}">
                <a16:creationId xmlns:a16="http://schemas.microsoft.com/office/drawing/2014/main" id="{7D1EE55B-EDC0-45F8-BE3C-98F3F9F64CF5}"/>
              </a:ext>
            </a:extLst>
          </p:cNvPr>
          <p:cNvPicPr>
            <a:picLocks noChangeAspect="1"/>
          </p:cNvPicPr>
          <p:nvPr/>
        </p:nvPicPr>
        <p:blipFill>
          <a:blip r:embed="rId2"/>
          <a:stretch>
            <a:fillRect/>
          </a:stretch>
        </p:blipFill>
        <p:spPr>
          <a:xfrm>
            <a:off x="1849910" y="2330692"/>
            <a:ext cx="8134522" cy="1215008"/>
          </a:xfrm>
          <a:prstGeom prst="rect">
            <a:avLst/>
          </a:prstGeom>
        </p:spPr>
      </p:pic>
      <p:pic>
        <p:nvPicPr>
          <p:cNvPr id="6" name="그림 5">
            <a:extLst>
              <a:ext uri="{FF2B5EF4-FFF2-40B4-BE49-F238E27FC236}">
                <a16:creationId xmlns:a16="http://schemas.microsoft.com/office/drawing/2014/main" id="{652EBEBD-688B-45EE-9602-A8ED65F443CE}"/>
              </a:ext>
            </a:extLst>
          </p:cNvPr>
          <p:cNvPicPr>
            <a:picLocks noChangeAspect="1"/>
          </p:cNvPicPr>
          <p:nvPr/>
        </p:nvPicPr>
        <p:blipFill>
          <a:blip r:embed="rId3"/>
          <a:stretch>
            <a:fillRect/>
          </a:stretch>
        </p:blipFill>
        <p:spPr>
          <a:xfrm>
            <a:off x="1849910" y="4185705"/>
            <a:ext cx="7933142" cy="1117404"/>
          </a:xfrm>
          <a:prstGeom prst="rect">
            <a:avLst/>
          </a:prstGeom>
        </p:spPr>
      </p:pic>
      <p:sp>
        <p:nvSpPr>
          <p:cNvPr id="8" name="직사각형 7">
            <a:extLst>
              <a:ext uri="{FF2B5EF4-FFF2-40B4-BE49-F238E27FC236}">
                <a16:creationId xmlns:a16="http://schemas.microsoft.com/office/drawing/2014/main" id="{7C3390B4-D65A-42C3-3FF4-3C9C0DF77DB2}"/>
              </a:ext>
            </a:extLst>
          </p:cNvPr>
          <p:cNvSpPr/>
          <p:nvPr/>
        </p:nvSpPr>
        <p:spPr>
          <a:xfrm>
            <a:off x="3963904" y="2782804"/>
            <a:ext cx="3848100" cy="342900"/>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B4A5224C-F633-F77B-7F54-F8B3AFE7BEA5}"/>
              </a:ext>
            </a:extLst>
          </p:cNvPr>
          <p:cNvSpPr/>
          <p:nvPr/>
        </p:nvSpPr>
        <p:spPr>
          <a:xfrm>
            <a:off x="3963904" y="4572956"/>
            <a:ext cx="2661485" cy="392075"/>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2161770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9A846B8-1779-4A3A-93A8-53FAB448261E}"/>
              </a:ext>
            </a:extLst>
          </p:cNvPr>
          <p:cNvSpPr>
            <a:spLocks noGrp="1"/>
          </p:cNvSpPr>
          <p:nvPr>
            <p:ph type="title"/>
          </p:nvPr>
        </p:nvSpPr>
        <p:spPr/>
        <p:txBody>
          <a:bodyPr>
            <a:noAutofit/>
          </a:bodyPr>
          <a:lstStyle/>
          <a:p>
            <a:pPr algn="l"/>
            <a:r>
              <a:rPr lang="en-US" altLang="ko-KR" sz="3600" dirty="0"/>
              <a:t>Data Link Layer</a:t>
            </a:r>
            <a:br>
              <a:rPr lang="en-US" altLang="ko-KR" sz="3600" dirty="0"/>
            </a:br>
            <a:r>
              <a:rPr lang="en-US" altLang="ko-KR" sz="3600" dirty="0"/>
              <a:t>(RFC1042) A Standard for the Transmission of IP Datagrams over IEEE 802 Networks</a:t>
            </a:r>
            <a:endParaRPr lang="ko-KR" altLang="en-US" sz="3600" dirty="0"/>
          </a:p>
        </p:txBody>
      </p:sp>
      <p:sp>
        <p:nvSpPr>
          <p:cNvPr id="3" name="내용 개체 틀 2">
            <a:extLst>
              <a:ext uri="{FF2B5EF4-FFF2-40B4-BE49-F238E27FC236}">
                <a16:creationId xmlns:a16="http://schemas.microsoft.com/office/drawing/2014/main" id="{AC386F2F-8B27-41C3-9D09-00E53FA8A846}"/>
              </a:ext>
            </a:extLst>
          </p:cNvPr>
          <p:cNvSpPr>
            <a:spLocks noGrp="1"/>
          </p:cNvSpPr>
          <p:nvPr>
            <p:ph idx="1"/>
          </p:nvPr>
        </p:nvSpPr>
        <p:spPr/>
        <p:txBody>
          <a:bodyPr>
            <a:normAutofit/>
          </a:bodyPr>
          <a:lstStyle/>
          <a:p>
            <a:r>
              <a:rPr lang="en-US" altLang="ko-KR" dirty="0"/>
              <a:t>A Standard for the Transmission of </a:t>
            </a:r>
            <a:r>
              <a:rPr lang="en-US" altLang="ko-KR" dirty="0">
                <a:solidFill>
                  <a:srgbClr val="7030A0"/>
                </a:solidFill>
              </a:rPr>
              <a:t>IP Datagrams </a:t>
            </a:r>
            <a:r>
              <a:rPr lang="en-US" altLang="ko-KR" dirty="0"/>
              <a:t>over </a:t>
            </a:r>
            <a:r>
              <a:rPr lang="en-US" altLang="ko-KR" dirty="0">
                <a:solidFill>
                  <a:srgbClr val="7030A0"/>
                </a:solidFill>
              </a:rPr>
              <a:t>IEEE 802 Networks</a:t>
            </a:r>
          </a:p>
          <a:p>
            <a:pPr lvl="1"/>
            <a:r>
              <a:rPr lang="en-US" altLang="ko-KR" dirty="0">
                <a:solidFill>
                  <a:srgbClr val="7030A0"/>
                </a:solidFill>
              </a:rPr>
              <a:t>Sub-Network Access Protocol (SNAP) extends LLC header.</a:t>
            </a:r>
          </a:p>
          <a:p>
            <a:pPr lvl="2"/>
            <a:r>
              <a:rPr lang="en-US" altLang="ko-KR" dirty="0"/>
              <a:t>SNAP provides a method for multiplexing and demultiplexing of private and public protocols among multiple users of the LLC sublayer</a:t>
            </a:r>
            <a:endParaRPr lang="en-US" altLang="ko-KR" dirty="0">
              <a:solidFill>
                <a:srgbClr val="7030A0"/>
              </a:solidFill>
            </a:endParaRPr>
          </a:p>
          <a:p>
            <a:pPr lvl="1"/>
            <a:r>
              <a:rPr lang="en-US" altLang="ko-KR" dirty="0"/>
              <a:t>LLC defines the LSAP of the SNAP</a:t>
            </a:r>
          </a:p>
          <a:p>
            <a:pPr lvl="2"/>
            <a:r>
              <a:rPr lang="en-US" altLang="ko-KR" dirty="0"/>
              <a:t>Decimal (170); 0xAA</a:t>
            </a:r>
          </a:p>
          <a:p>
            <a:pPr lvl="2"/>
            <a:r>
              <a:rPr lang="en-US" altLang="ko-KR" dirty="0"/>
              <a:t>LSAP : 1010 101</a:t>
            </a:r>
            <a:r>
              <a:rPr lang="en-US" altLang="ko-KR" dirty="0">
                <a:solidFill>
                  <a:srgbClr val="FF0000"/>
                </a:solidFill>
              </a:rPr>
              <a:t>0</a:t>
            </a:r>
          </a:p>
          <a:p>
            <a:pPr lvl="3"/>
            <a:r>
              <a:rPr lang="en-US" altLang="ko-KR" dirty="0"/>
              <a:t>I/G=0, C/R=0</a:t>
            </a:r>
          </a:p>
          <a:p>
            <a:pPr marL="457200" lvl="1" indent="0">
              <a:buNone/>
            </a:pPr>
            <a:endParaRPr lang="en-US" altLang="ko-KR" dirty="0"/>
          </a:p>
        </p:txBody>
      </p:sp>
      <p:pic>
        <p:nvPicPr>
          <p:cNvPr id="4" name="그림 3">
            <a:extLst>
              <a:ext uri="{FF2B5EF4-FFF2-40B4-BE49-F238E27FC236}">
                <a16:creationId xmlns:a16="http://schemas.microsoft.com/office/drawing/2014/main" id="{6FF965A7-ADFF-4BC2-8058-5D30A68C7CB5}"/>
              </a:ext>
            </a:extLst>
          </p:cNvPr>
          <p:cNvPicPr>
            <a:picLocks noChangeAspect="1"/>
          </p:cNvPicPr>
          <p:nvPr/>
        </p:nvPicPr>
        <p:blipFill>
          <a:blip r:embed="rId2"/>
          <a:stretch>
            <a:fillRect/>
          </a:stretch>
        </p:blipFill>
        <p:spPr>
          <a:xfrm>
            <a:off x="6503466" y="3779337"/>
            <a:ext cx="5099967" cy="2397626"/>
          </a:xfrm>
          <a:prstGeom prst="rect">
            <a:avLst/>
          </a:prstGeom>
        </p:spPr>
      </p:pic>
    </p:spTree>
    <p:extLst>
      <p:ext uri="{BB962C8B-B14F-4D97-AF65-F5344CB8AC3E}">
        <p14:creationId xmlns:p14="http://schemas.microsoft.com/office/powerpoint/2010/main" val="5598331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pPr algn="l"/>
            <a:r>
              <a:rPr lang="en-US" altLang="ko-KR" sz="2800" dirty="0"/>
              <a:t>Data Link Layer</a:t>
            </a:r>
            <a:br>
              <a:rPr lang="en-US" altLang="ko-KR" sz="2800" dirty="0"/>
            </a:br>
            <a:r>
              <a:rPr lang="en-US" altLang="ko-KR" sz="2800" dirty="0"/>
              <a:t>(RFC1042) A Standard for the Transmission of IP Datagrams over IEEE 802 Networks</a:t>
            </a:r>
            <a:endParaRPr lang="ko-KR" altLang="en-US" sz="2800" dirty="0"/>
          </a:p>
        </p:txBody>
      </p:sp>
      <p:pic>
        <p:nvPicPr>
          <p:cNvPr id="6" name="내용 개체 틀 5">
            <a:extLst>
              <a:ext uri="{FF2B5EF4-FFF2-40B4-BE49-F238E27FC236}">
                <a16:creationId xmlns:a16="http://schemas.microsoft.com/office/drawing/2014/main" id="{CA3445C1-F3F3-4296-A463-ACB11FC3D7B8}"/>
              </a:ext>
            </a:extLst>
          </p:cNvPr>
          <p:cNvPicPr>
            <a:picLocks noGrp="1" noChangeAspect="1"/>
          </p:cNvPicPr>
          <p:nvPr>
            <p:ph idx="1"/>
          </p:nvPr>
        </p:nvPicPr>
        <p:blipFill>
          <a:blip r:embed="rId2"/>
          <a:stretch>
            <a:fillRect/>
          </a:stretch>
        </p:blipFill>
        <p:spPr>
          <a:xfrm>
            <a:off x="2095273" y="2076684"/>
            <a:ext cx="7427168" cy="2161172"/>
          </a:xfrm>
          <a:prstGeom prst="rect">
            <a:avLst/>
          </a:prstGeom>
        </p:spPr>
      </p:pic>
      <p:sp>
        <p:nvSpPr>
          <p:cNvPr id="8" name="TextBox 7">
            <a:extLst>
              <a:ext uri="{FF2B5EF4-FFF2-40B4-BE49-F238E27FC236}">
                <a16:creationId xmlns:a16="http://schemas.microsoft.com/office/drawing/2014/main" id="{FF834F07-6E9C-4706-912D-D8957C6591DD}"/>
              </a:ext>
            </a:extLst>
          </p:cNvPr>
          <p:cNvSpPr txBox="1"/>
          <p:nvPr/>
        </p:nvSpPr>
        <p:spPr>
          <a:xfrm>
            <a:off x="2159441" y="4438382"/>
            <a:ext cx="8226419" cy="1477328"/>
          </a:xfrm>
          <a:prstGeom prst="rect">
            <a:avLst/>
          </a:prstGeom>
          <a:noFill/>
        </p:spPr>
        <p:txBody>
          <a:bodyPr wrap="none" rtlCol="0">
            <a:spAutoFit/>
          </a:bodyPr>
          <a:lstStyle/>
          <a:p>
            <a:r>
              <a:rPr lang="en-US" altLang="ko-KR" dirty="0"/>
              <a:t>K1= 0xAA (decimal 170), Control=UI-frame (0x03), K2=0x000000</a:t>
            </a:r>
          </a:p>
          <a:p>
            <a:r>
              <a:rPr lang="en-US" altLang="ko-KR" dirty="0"/>
              <a:t>LLC header (3 octets) : DSAP | SSAP | Control</a:t>
            </a:r>
          </a:p>
          <a:p>
            <a:pPr marL="285750" indent="-285750">
              <a:buFontTx/>
              <a:buChar char="-"/>
            </a:pPr>
            <a:r>
              <a:rPr lang="en-US" altLang="ko-KR" dirty="0"/>
              <a:t>0xAAAA03</a:t>
            </a:r>
          </a:p>
          <a:p>
            <a:r>
              <a:rPr lang="en-US" altLang="ko-KR" dirty="0"/>
              <a:t>SNAP Protocol Identification (5 octets): OUI (3 octets) &amp; </a:t>
            </a:r>
            <a:r>
              <a:rPr lang="en-US" altLang="ko-KR" dirty="0" err="1"/>
              <a:t>Ethertype</a:t>
            </a:r>
            <a:r>
              <a:rPr lang="en-US" altLang="ko-KR" dirty="0"/>
              <a:t> (2 octets)</a:t>
            </a:r>
          </a:p>
          <a:p>
            <a:pPr marL="285750" indent="-285750">
              <a:buFontTx/>
              <a:buChar char="-"/>
            </a:pPr>
            <a:r>
              <a:rPr lang="en-US" altLang="ko-KR" dirty="0"/>
              <a:t>0x000000 | </a:t>
            </a:r>
            <a:r>
              <a:rPr lang="en-US" altLang="ko-KR" dirty="0" err="1"/>
              <a:t>Ethertype</a:t>
            </a:r>
            <a:endParaRPr lang="en-US" altLang="ko-KR" dirty="0"/>
          </a:p>
        </p:txBody>
      </p:sp>
    </p:spTree>
    <p:extLst>
      <p:ext uri="{BB962C8B-B14F-4D97-AF65-F5344CB8AC3E}">
        <p14:creationId xmlns:p14="http://schemas.microsoft.com/office/powerpoint/2010/main" val="2631730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pPr algn="l"/>
            <a:r>
              <a:rPr lang="en-US" altLang="ko-KR" sz="2800" dirty="0"/>
              <a:t>Data Link Layer</a:t>
            </a:r>
            <a:br>
              <a:rPr lang="en-US" altLang="ko-KR" sz="2800" dirty="0"/>
            </a:br>
            <a:r>
              <a:rPr lang="en-US" altLang="ko-KR" sz="2800" dirty="0"/>
              <a:t>DLL Address : Assigned LLC address  (ISO/IEC 8802-2)</a:t>
            </a:r>
            <a:endParaRPr lang="ko-KR" altLang="en-US" sz="2800"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75229" y="1540345"/>
            <a:ext cx="3605428"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4606" y="2147719"/>
            <a:ext cx="3840562" cy="3690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a:xfrm>
            <a:off x="5405246" y="3012334"/>
            <a:ext cx="3983184" cy="2542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A9CAEAF7-A698-460D-B62F-352754DE2DCE}"/>
              </a:ext>
            </a:extLst>
          </p:cNvPr>
          <p:cNvSpPr/>
          <p:nvPr/>
        </p:nvSpPr>
        <p:spPr>
          <a:xfrm>
            <a:off x="1508382" y="6246340"/>
            <a:ext cx="8208912" cy="276999"/>
          </a:xfrm>
          <a:prstGeom prst="rect">
            <a:avLst/>
          </a:prstGeom>
        </p:spPr>
        <p:txBody>
          <a:bodyPr wrap="square">
            <a:spAutoFit/>
          </a:bodyPr>
          <a:lstStyle/>
          <a:p>
            <a:r>
              <a:rPr lang="en-US" altLang="ko-KR" sz="1200" dirty="0"/>
              <a:t>https://en.wikipedia.org/wiki/IEEE_802.2</a:t>
            </a:r>
          </a:p>
        </p:txBody>
      </p:sp>
    </p:spTree>
    <p:extLst>
      <p:ext uri="{BB962C8B-B14F-4D97-AF65-F5344CB8AC3E}">
        <p14:creationId xmlns:p14="http://schemas.microsoft.com/office/powerpoint/2010/main" val="28819364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2E81F8F-9C3F-4C36-B113-8AB006F5C238}"/>
              </a:ext>
            </a:extLst>
          </p:cNvPr>
          <p:cNvSpPr>
            <a:spLocks noGrp="1"/>
          </p:cNvSpPr>
          <p:nvPr>
            <p:ph type="title"/>
          </p:nvPr>
        </p:nvSpPr>
        <p:spPr/>
        <p:txBody>
          <a:bodyPr>
            <a:normAutofit/>
          </a:bodyPr>
          <a:lstStyle/>
          <a:p>
            <a:pPr algn="l"/>
            <a:r>
              <a:rPr lang="en-US" altLang="ko-KR" dirty="0"/>
              <a:t>Data Link Layer</a:t>
            </a:r>
            <a:br>
              <a:rPr lang="en-US" altLang="ko-KR" dirty="0"/>
            </a:br>
            <a:r>
              <a:rPr lang="en-US" altLang="ko-KR" dirty="0"/>
              <a:t>IEEE 802-2014 Protocol identifiers</a:t>
            </a:r>
            <a:endParaRPr lang="ko-KR" altLang="en-US" dirty="0"/>
          </a:p>
        </p:txBody>
      </p:sp>
      <p:sp>
        <p:nvSpPr>
          <p:cNvPr id="3" name="내용 개체 틀 2">
            <a:extLst>
              <a:ext uri="{FF2B5EF4-FFF2-40B4-BE49-F238E27FC236}">
                <a16:creationId xmlns:a16="http://schemas.microsoft.com/office/drawing/2014/main" id="{303A2CD0-D98C-409D-923F-4BDA58412E03}"/>
              </a:ext>
            </a:extLst>
          </p:cNvPr>
          <p:cNvSpPr>
            <a:spLocks noGrp="1"/>
          </p:cNvSpPr>
          <p:nvPr>
            <p:ph idx="1"/>
          </p:nvPr>
        </p:nvSpPr>
        <p:spPr/>
        <p:txBody>
          <a:bodyPr>
            <a:normAutofit/>
          </a:bodyPr>
          <a:lstStyle/>
          <a:p>
            <a:r>
              <a:rPr lang="en-US" altLang="ko-KR" dirty="0"/>
              <a:t>Encapsulation of Ethernet frames with LPD</a:t>
            </a:r>
          </a:p>
          <a:p>
            <a:pPr lvl="1"/>
            <a:r>
              <a:rPr lang="en-US" altLang="ko-KR" dirty="0"/>
              <a:t>(mapping Ethernet frame to IEEE 802.11 frame)</a:t>
            </a:r>
          </a:p>
          <a:p>
            <a:pPr lvl="1"/>
            <a:r>
              <a:rPr lang="en-US" altLang="ko-KR" dirty="0"/>
              <a:t>An Ethernet frame conveyed on </a:t>
            </a:r>
            <a:r>
              <a:rPr lang="en-US" altLang="ko-KR" dirty="0">
                <a:solidFill>
                  <a:srgbClr val="7030A0"/>
                </a:solidFill>
              </a:rPr>
              <a:t>an </a:t>
            </a:r>
            <a:r>
              <a:rPr lang="en-US" altLang="ko-KR" b="1" dirty="0">
                <a:solidFill>
                  <a:srgbClr val="7030A0"/>
                </a:solidFill>
              </a:rPr>
              <a:t>LPD-only</a:t>
            </a:r>
            <a:r>
              <a:rPr lang="en-US" altLang="ko-KR" dirty="0">
                <a:solidFill>
                  <a:srgbClr val="7030A0"/>
                </a:solidFill>
              </a:rPr>
              <a:t> IEEE 802 network</a:t>
            </a:r>
            <a:r>
              <a:rPr lang="en-US" altLang="ko-KR" dirty="0"/>
              <a:t> </a:t>
            </a:r>
            <a:r>
              <a:rPr lang="en-US" altLang="ko-KR" b="1" dirty="0">
                <a:solidFill>
                  <a:srgbClr val="0070C0"/>
                </a:solidFill>
              </a:rPr>
              <a:t>shall</a:t>
            </a:r>
            <a:r>
              <a:rPr lang="en-US" altLang="ko-KR" dirty="0"/>
              <a:t> </a:t>
            </a:r>
            <a:r>
              <a:rPr lang="en-US" altLang="ko-KR" dirty="0">
                <a:solidFill>
                  <a:srgbClr val="0070C0"/>
                </a:solidFill>
              </a:rPr>
              <a:t>be encapsulated in </a:t>
            </a:r>
            <a:r>
              <a:rPr lang="en-US" altLang="ko-KR" dirty="0">
                <a:solidFill>
                  <a:srgbClr val="7030A0"/>
                </a:solidFill>
              </a:rPr>
              <a:t>a </a:t>
            </a:r>
            <a:r>
              <a:rPr lang="en-US" altLang="ko-KR" b="1" dirty="0">
                <a:solidFill>
                  <a:srgbClr val="7030A0"/>
                </a:solidFill>
              </a:rPr>
              <a:t>SNAP</a:t>
            </a:r>
            <a:r>
              <a:rPr lang="en-US" altLang="ko-KR" dirty="0">
                <a:solidFill>
                  <a:srgbClr val="7030A0"/>
                </a:solidFill>
              </a:rPr>
              <a:t> data unit</a:t>
            </a:r>
            <a:r>
              <a:rPr lang="en-US" altLang="ko-KR" dirty="0"/>
              <a:t> </a:t>
            </a:r>
            <a:r>
              <a:rPr lang="en-US" altLang="ko-KR" dirty="0">
                <a:solidFill>
                  <a:srgbClr val="0070C0"/>
                </a:solidFill>
              </a:rPr>
              <a:t>contained in </a:t>
            </a:r>
            <a:r>
              <a:rPr lang="en-US" altLang="ko-KR" dirty="0"/>
              <a:t>an LPD PDU of type UI-frame</a:t>
            </a:r>
          </a:p>
          <a:p>
            <a:pPr lvl="2"/>
            <a:r>
              <a:rPr lang="en-US" altLang="ko-KR" dirty="0"/>
              <a:t>The Protocol Identification field of the SNAP data unit  </a:t>
            </a:r>
          </a:p>
          <a:p>
            <a:pPr lvl="3"/>
            <a:r>
              <a:rPr lang="en-US" altLang="ko-KR" b="1" dirty="0">
                <a:solidFill>
                  <a:srgbClr val="7030A0"/>
                </a:solidFill>
              </a:rPr>
              <a:t>The three OUI octets </a:t>
            </a:r>
            <a:r>
              <a:rPr lang="en-US" altLang="ko-KR" dirty="0"/>
              <a:t>each </a:t>
            </a:r>
            <a:r>
              <a:rPr lang="en-US" altLang="ko-KR" dirty="0">
                <a:solidFill>
                  <a:srgbClr val="0070C0"/>
                </a:solidFill>
              </a:rPr>
              <a:t>take</a:t>
            </a:r>
            <a:r>
              <a:rPr lang="en-US" altLang="ko-KR" dirty="0"/>
              <a:t> </a:t>
            </a:r>
            <a:r>
              <a:rPr lang="en-US" altLang="ko-KR" dirty="0">
                <a:solidFill>
                  <a:srgbClr val="7030A0"/>
                </a:solidFill>
              </a:rPr>
              <a:t>the value </a:t>
            </a:r>
            <a:r>
              <a:rPr lang="en-US" altLang="ko-KR" b="1" dirty="0">
                <a:solidFill>
                  <a:srgbClr val="7030A0"/>
                </a:solidFill>
              </a:rPr>
              <a:t>zero</a:t>
            </a:r>
            <a:r>
              <a:rPr lang="en-US" altLang="ko-KR" dirty="0">
                <a:solidFill>
                  <a:srgbClr val="7030A0"/>
                </a:solidFill>
              </a:rPr>
              <a:t> </a:t>
            </a:r>
          </a:p>
          <a:p>
            <a:pPr lvl="3"/>
            <a:r>
              <a:rPr lang="en-US" altLang="ko-KR" dirty="0">
                <a:solidFill>
                  <a:srgbClr val="7030A0"/>
                </a:solidFill>
              </a:rPr>
              <a:t>The two remaining octets take</a:t>
            </a:r>
            <a:r>
              <a:rPr lang="en-US" altLang="ko-KR" dirty="0"/>
              <a:t> the values of the 2 octets of the Ethernet frame’s </a:t>
            </a:r>
            <a:r>
              <a:rPr lang="en-US" altLang="ko-KR" b="1" dirty="0" err="1">
                <a:solidFill>
                  <a:srgbClr val="7030A0"/>
                </a:solidFill>
              </a:rPr>
              <a:t>EtherType</a:t>
            </a:r>
            <a:r>
              <a:rPr lang="en-US" altLang="ko-KR" dirty="0"/>
              <a:t>. </a:t>
            </a:r>
          </a:p>
          <a:p>
            <a:pPr lvl="2"/>
            <a:r>
              <a:rPr lang="en-US" altLang="ko-KR" dirty="0"/>
              <a:t>The values of the Destination MAC Address field and Source MAC Address field of the Ethernet frame shall be used in the Destination MAC Address field and Source MAC Address field, respectively, of the MAC frame in which the SNAP data unit is conveyed</a:t>
            </a:r>
            <a:endParaRPr lang="ko-KR" altLang="en-US" dirty="0"/>
          </a:p>
        </p:txBody>
      </p:sp>
      <p:sp>
        <p:nvSpPr>
          <p:cNvPr id="4" name="직사각형 3">
            <a:extLst>
              <a:ext uri="{FF2B5EF4-FFF2-40B4-BE49-F238E27FC236}">
                <a16:creationId xmlns:a16="http://schemas.microsoft.com/office/drawing/2014/main" id="{1FEE8436-3369-4E3E-85B0-5A1D33C2C7BC}"/>
              </a:ext>
            </a:extLst>
          </p:cNvPr>
          <p:cNvSpPr/>
          <p:nvPr/>
        </p:nvSpPr>
        <p:spPr>
          <a:xfrm>
            <a:off x="7766428" y="6170226"/>
            <a:ext cx="2479397" cy="276999"/>
          </a:xfrm>
          <a:prstGeom prst="rect">
            <a:avLst/>
          </a:prstGeom>
        </p:spPr>
        <p:txBody>
          <a:bodyPr wrap="none">
            <a:spAutoFit/>
          </a:bodyPr>
          <a:lstStyle/>
          <a:p>
            <a:r>
              <a:rPr lang="en-US" altLang="ko-KR" sz="1200" dirty="0"/>
              <a:t>LPD(LLC Protocol Discrimination)</a:t>
            </a:r>
            <a:endParaRPr lang="ko-KR" altLang="en-US" sz="1200" dirty="0"/>
          </a:p>
        </p:txBody>
      </p:sp>
    </p:spTree>
    <p:extLst>
      <p:ext uri="{BB962C8B-B14F-4D97-AF65-F5344CB8AC3E}">
        <p14:creationId xmlns:p14="http://schemas.microsoft.com/office/powerpoint/2010/main" val="40949917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pPr algn="l"/>
            <a:r>
              <a:rPr lang="en-US" altLang="ko-KR" sz="2800" dirty="0"/>
              <a:t>Data Link Layer</a:t>
            </a:r>
            <a:br>
              <a:rPr lang="en-US" altLang="ko-KR" sz="2800" dirty="0"/>
            </a:br>
            <a:r>
              <a:rPr lang="en-US" altLang="ko-KR" sz="2800" dirty="0"/>
              <a:t>IEEE 802-2014 Protocol identifiers</a:t>
            </a:r>
            <a:br>
              <a:rPr lang="en-US" altLang="ko-KR" sz="2800" dirty="0"/>
            </a:br>
            <a:r>
              <a:rPr lang="en-US" altLang="ko-KR" sz="2800" dirty="0"/>
              <a:t>Encapsulation of Ethernet frames with LPD</a:t>
            </a:r>
            <a:endParaRPr lang="ko-KR" altLang="en-US" sz="2800" dirty="0"/>
          </a:p>
        </p:txBody>
      </p:sp>
      <p:pic>
        <p:nvPicPr>
          <p:cNvPr id="717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100728" y="1916832"/>
            <a:ext cx="6061258"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3593" y="2884768"/>
            <a:ext cx="7993571" cy="15469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7568" y="4725145"/>
            <a:ext cx="7704856" cy="1462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직선 화살표 연결선 4"/>
          <p:cNvCxnSpPr/>
          <p:nvPr/>
        </p:nvCxnSpPr>
        <p:spPr>
          <a:xfrm flipH="1" flipV="1">
            <a:off x="5159896" y="4293096"/>
            <a:ext cx="3384376"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직선 화살표 연결선 6"/>
          <p:cNvCxnSpPr/>
          <p:nvPr/>
        </p:nvCxnSpPr>
        <p:spPr>
          <a:xfrm flipV="1">
            <a:off x="9192344" y="4221088"/>
            <a:ext cx="648072"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079777" y="5925591"/>
            <a:ext cx="909223" cy="261610"/>
          </a:xfrm>
          <a:prstGeom prst="rect">
            <a:avLst/>
          </a:prstGeom>
          <a:noFill/>
        </p:spPr>
        <p:txBody>
          <a:bodyPr wrap="none" rtlCol="0">
            <a:spAutoFit/>
          </a:bodyPr>
          <a:lstStyle/>
          <a:p>
            <a:r>
              <a:rPr lang="en-US" altLang="ko-KR" sz="1100" dirty="0"/>
              <a:t>IEEE 802.11</a:t>
            </a:r>
            <a:endParaRPr lang="ko-KR" altLang="en-US" sz="1100" dirty="0"/>
          </a:p>
        </p:txBody>
      </p:sp>
      <p:cxnSp>
        <p:nvCxnSpPr>
          <p:cNvPr id="11" name="직선 화살표 연결선 10"/>
          <p:cNvCxnSpPr/>
          <p:nvPr/>
        </p:nvCxnSpPr>
        <p:spPr>
          <a:xfrm flipV="1">
            <a:off x="9846392" y="2564904"/>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직선 화살표 연결선 13"/>
          <p:cNvCxnSpPr/>
          <p:nvPr/>
        </p:nvCxnSpPr>
        <p:spPr>
          <a:xfrm flipH="1" flipV="1">
            <a:off x="4583832" y="2564904"/>
            <a:ext cx="2268252"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53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a:t>HDLC address</a:t>
            </a:r>
            <a:endParaRPr lang="ko-KR" altLang="en-US" dirty="0"/>
          </a:p>
        </p:txBody>
      </p:sp>
      <p:sp>
        <p:nvSpPr>
          <p:cNvPr id="3" name="부제목 2"/>
          <p:cNvSpPr>
            <a:spLocks noGrp="1"/>
          </p:cNvSpPr>
          <p:nvPr>
            <p:ph type="subTitle" idx="1"/>
          </p:nvPr>
        </p:nvSpPr>
        <p:spPr/>
        <p:txBody>
          <a:bodyPr>
            <a:normAutofit/>
          </a:bodyPr>
          <a:lstStyle/>
          <a:p>
            <a:r>
              <a:rPr lang="en-US" altLang="ko-KR" sz="3200" dirty="0"/>
              <a:t>ISO/IEC 13239-2002</a:t>
            </a:r>
          </a:p>
          <a:p>
            <a:endParaRPr lang="ko-KR" altLang="en-US" sz="3200" dirty="0"/>
          </a:p>
        </p:txBody>
      </p:sp>
    </p:spTree>
    <p:extLst>
      <p:ext uri="{BB962C8B-B14F-4D97-AF65-F5344CB8AC3E}">
        <p14:creationId xmlns:p14="http://schemas.microsoft.com/office/powerpoint/2010/main" val="24815595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AEC28B-EF6B-A4CC-2C70-49D53D29785F}"/>
              </a:ext>
            </a:extLst>
          </p:cNvPr>
          <p:cNvSpPr>
            <a:spLocks noGrp="1"/>
          </p:cNvSpPr>
          <p:nvPr>
            <p:ph type="title"/>
          </p:nvPr>
        </p:nvSpPr>
        <p:spPr/>
        <p:txBody>
          <a:bodyPr>
            <a:noAutofit/>
          </a:bodyPr>
          <a:lstStyle/>
          <a:p>
            <a:r>
              <a:rPr lang="en-US" altLang="ko-KR" sz="2800" dirty="0"/>
              <a:t>IEEE Std 802.11-2020 &amp; IEEE Std 802.11ax-2021</a:t>
            </a:r>
            <a:br>
              <a:rPr lang="en-US" altLang="ko-KR" sz="2800" dirty="0"/>
            </a:br>
            <a:r>
              <a:rPr lang="en-US" altLang="ko-KR" sz="2800" dirty="0"/>
              <a:t>Annex M (informative) EPD and LPD headers and the integration function</a:t>
            </a:r>
            <a:endParaRPr lang="ko-KR" altLang="en-US" sz="2800" dirty="0"/>
          </a:p>
        </p:txBody>
      </p:sp>
      <p:pic>
        <p:nvPicPr>
          <p:cNvPr id="7" name="그림 6">
            <a:extLst>
              <a:ext uri="{FF2B5EF4-FFF2-40B4-BE49-F238E27FC236}">
                <a16:creationId xmlns:a16="http://schemas.microsoft.com/office/drawing/2014/main" id="{644CA990-7D89-86E9-85F7-7BD24D52932B}"/>
              </a:ext>
            </a:extLst>
          </p:cNvPr>
          <p:cNvPicPr>
            <a:picLocks noChangeAspect="1"/>
          </p:cNvPicPr>
          <p:nvPr/>
        </p:nvPicPr>
        <p:blipFill>
          <a:blip r:embed="rId2"/>
          <a:stretch>
            <a:fillRect/>
          </a:stretch>
        </p:blipFill>
        <p:spPr>
          <a:xfrm>
            <a:off x="2005452" y="1541616"/>
            <a:ext cx="9954176" cy="5055359"/>
          </a:xfrm>
          <a:prstGeom prst="rect">
            <a:avLst/>
          </a:prstGeom>
        </p:spPr>
      </p:pic>
      <p:cxnSp>
        <p:nvCxnSpPr>
          <p:cNvPr id="10" name="직선 화살표 연결선 9">
            <a:extLst>
              <a:ext uri="{FF2B5EF4-FFF2-40B4-BE49-F238E27FC236}">
                <a16:creationId xmlns:a16="http://schemas.microsoft.com/office/drawing/2014/main" id="{5C077F2C-D796-15B4-4583-36D141DC85A5}"/>
              </a:ext>
            </a:extLst>
          </p:cNvPr>
          <p:cNvCxnSpPr>
            <a:cxnSpLocks/>
            <a:stCxn id="16" idx="3"/>
          </p:cNvCxnSpPr>
          <p:nvPr/>
        </p:nvCxnSpPr>
        <p:spPr>
          <a:xfrm flipV="1">
            <a:off x="2076236" y="2333116"/>
            <a:ext cx="164620" cy="1214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941DB299-03C8-5083-0A16-60DD0A290558}"/>
              </a:ext>
            </a:extLst>
          </p:cNvPr>
          <p:cNvCxnSpPr>
            <a:cxnSpLocks/>
            <a:stCxn id="16" idx="3"/>
          </p:cNvCxnSpPr>
          <p:nvPr/>
        </p:nvCxnSpPr>
        <p:spPr>
          <a:xfrm>
            <a:off x="2076236" y="3547728"/>
            <a:ext cx="138680" cy="623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7AFF5ED-1392-F960-1F95-47C3F27B8426}"/>
              </a:ext>
            </a:extLst>
          </p:cNvPr>
          <p:cNvSpPr txBox="1"/>
          <p:nvPr/>
        </p:nvSpPr>
        <p:spPr>
          <a:xfrm>
            <a:off x="99553" y="3224562"/>
            <a:ext cx="1976683" cy="646331"/>
          </a:xfrm>
          <a:prstGeom prst="rect">
            <a:avLst/>
          </a:prstGeom>
          <a:noFill/>
        </p:spPr>
        <p:txBody>
          <a:bodyPr wrap="square" rtlCol="0">
            <a:spAutoFit/>
          </a:bodyPr>
          <a:lstStyle/>
          <a:p>
            <a:r>
              <a:rPr lang="en-US" altLang="ko-KR" sz="1200" dirty="0">
                <a:solidFill>
                  <a:srgbClr val="FF0000"/>
                </a:solidFill>
              </a:rPr>
              <a:t>No</a:t>
            </a:r>
            <a:r>
              <a:rPr lang="en-US" altLang="ko-KR" sz="1200" dirty="0"/>
              <a:t> </a:t>
            </a:r>
            <a:r>
              <a:rPr lang="en-US" altLang="ko-KR" sz="1200" dirty="0" err="1">
                <a:solidFill>
                  <a:srgbClr val="0070C0"/>
                </a:solidFill>
              </a:rPr>
              <a:t>EtherType</a:t>
            </a:r>
            <a:r>
              <a:rPr lang="en-US" altLang="ko-KR" sz="1200" dirty="0"/>
              <a:t> is allocated</a:t>
            </a:r>
          </a:p>
          <a:p>
            <a:pPr marL="171450" indent="-171450">
              <a:buFontTx/>
              <a:buChar char="-"/>
            </a:pPr>
            <a:r>
              <a:rPr lang="en-US" altLang="ko-KR" sz="1200" dirty="0"/>
              <a:t>They use 802.3/LLC format</a:t>
            </a:r>
          </a:p>
        </p:txBody>
      </p:sp>
      <p:sp>
        <p:nvSpPr>
          <p:cNvPr id="3" name="TextBox 2">
            <a:extLst>
              <a:ext uri="{FF2B5EF4-FFF2-40B4-BE49-F238E27FC236}">
                <a16:creationId xmlns:a16="http://schemas.microsoft.com/office/drawing/2014/main" id="{5C077088-8141-0C43-31FE-BE1EF15D2C7D}"/>
              </a:ext>
            </a:extLst>
          </p:cNvPr>
          <p:cNvSpPr txBox="1"/>
          <p:nvPr/>
        </p:nvSpPr>
        <p:spPr>
          <a:xfrm>
            <a:off x="7497568" y="5747601"/>
            <a:ext cx="4418197" cy="830997"/>
          </a:xfrm>
          <a:prstGeom prst="rect">
            <a:avLst/>
          </a:prstGeom>
          <a:noFill/>
        </p:spPr>
        <p:txBody>
          <a:bodyPr wrap="none" rtlCol="0">
            <a:spAutoFit/>
          </a:bodyPr>
          <a:lstStyle/>
          <a:p>
            <a:r>
              <a:rPr lang="en-US" altLang="ko-KR" sz="1200" dirty="0"/>
              <a:t>LLC Header (3octets): DSAP | SSAP | CTL,</a:t>
            </a:r>
          </a:p>
          <a:p>
            <a:r>
              <a:rPr lang="en-US" altLang="ko-KR" sz="1200" dirty="0"/>
              <a:t>DSAP/SSAP (0xAA): </a:t>
            </a:r>
            <a:r>
              <a:rPr lang="en-US" altLang="ko-KR" sz="1200" b="0" i="0" u="none" strike="noStrike" dirty="0">
                <a:effectLst/>
                <a:latin typeface="Arial" panose="020B0604020202020204" pitchFamily="34" charset="0"/>
              </a:rPr>
              <a:t>Subnetwork Access Protocol</a:t>
            </a:r>
          </a:p>
          <a:p>
            <a:r>
              <a:rPr lang="en-US" altLang="ko-KR" sz="1200" dirty="0">
                <a:latin typeface="Arial" panose="020B0604020202020204" pitchFamily="34" charset="0"/>
              </a:rPr>
              <a:t>CTL (0x03) : Unnumbered Information Frame</a:t>
            </a:r>
          </a:p>
          <a:p>
            <a:r>
              <a:rPr lang="en-US" altLang="ko-KR" sz="1200" dirty="0">
                <a:latin typeface="Arial" panose="020B0604020202020204" pitchFamily="34" charset="0"/>
              </a:rPr>
              <a:t>SNAP Header (5octets): OUI (3octets) | </a:t>
            </a:r>
            <a:r>
              <a:rPr lang="en-US" altLang="ko-KR" sz="1200" dirty="0" err="1">
                <a:latin typeface="Arial" panose="020B0604020202020204" pitchFamily="34" charset="0"/>
              </a:rPr>
              <a:t>EtherType</a:t>
            </a:r>
            <a:r>
              <a:rPr lang="en-US" altLang="ko-KR" sz="1200" dirty="0">
                <a:latin typeface="Arial" panose="020B0604020202020204" pitchFamily="34" charset="0"/>
              </a:rPr>
              <a:t> (2octects)</a:t>
            </a:r>
            <a:endParaRPr lang="ko-KR" altLang="en-US" sz="1200" dirty="0"/>
          </a:p>
        </p:txBody>
      </p:sp>
      <p:sp>
        <p:nvSpPr>
          <p:cNvPr id="5" name="TextBox 4">
            <a:extLst>
              <a:ext uri="{FF2B5EF4-FFF2-40B4-BE49-F238E27FC236}">
                <a16:creationId xmlns:a16="http://schemas.microsoft.com/office/drawing/2014/main" id="{EFB11666-8F78-524E-0528-1C9C636198B5}"/>
              </a:ext>
            </a:extLst>
          </p:cNvPr>
          <p:cNvSpPr txBox="1"/>
          <p:nvPr/>
        </p:nvSpPr>
        <p:spPr>
          <a:xfrm>
            <a:off x="4259125" y="1305042"/>
            <a:ext cx="3648647" cy="307777"/>
          </a:xfrm>
          <a:prstGeom prst="rect">
            <a:avLst/>
          </a:prstGeom>
          <a:noFill/>
        </p:spPr>
        <p:txBody>
          <a:bodyPr wrap="square">
            <a:spAutoFit/>
          </a:bodyPr>
          <a:lstStyle/>
          <a:p>
            <a:r>
              <a:rPr lang="en-US" altLang="ko-KR" sz="1400" dirty="0"/>
              <a:t>Table M-1—EPD and LPD MSDU headers</a:t>
            </a:r>
            <a:endParaRPr lang="ko-KR" altLang="en-US" sz="1400" dirty="0"/>
          </a:p>
        </p:txBody>
      </p:sp>
    </p:spTree>
    <p:extLst>
      <p:ext uri="{BB962C8B-B14F-4D97-AF65-F5344CB8AC3E}">
        <p14:creationId xmlns:p14="http://schemas.microsoft.com/office/powerpoint/2010/main" val="29531947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AEC28B-EF6B-A4CC-2C70-49D53D29785F}"/>
              </a:ext>
            </a:extLst>
          </p:cNvPr>
          <p:cNvSpPr>
            <a:spLocks noGrp="1"/>
          </p:cNvSpPr>
          <p:nvPr>
            <p:ph type="title"/>
          </p:nvPr>
        </p:nvSpPr>
        <p:spPr/>
        <p:txBody>
          <a:bodyPr>
            <a:noAutofit/>
          </a:bodyPr>
          <a:lstStyle/>
          <a:p>
            <a:r>
              <a:rPr lang="en-US" altLang="ko-KR" sz="2800" dirty="0"/>
              <a:t>IEEE Std 802.1AC-2016 </a:t>
            </a:r>
            <a:br>
              <a:rPr lang="en-US" altLang="ko-KR" sz="2800" dirty="0"/>
            </a:br>
            <a:r>
              <a:rPr lang="en-US" altLang="ko-KR" sz="2800" dirty="0"/>
              <a:t>12. Protocol discrimination and media</a:t>
            </a:r>
            <a:endParaRPr lang="ko-KR" altLang="en-US" sz="2800" dirty="0"/>
          </a:p>
        </p:txBody>
      </p:sp>
      <p:sp>
        <p:nvSpPr>
          <p:cNvPr id="3" name="내용 개체 틀 2">
            <a:extLst>
              <a:ext uri="{FF2B5EF4-FFF2-40B4-BE49-F238E27FC236}">
                <a16:creationId xmlns:a16="http://schemas.microsoft.com/office/drawing/2014/main" id="{928F2EDF-993E-9008-E5B5-81E8F5D04666}"/>
              </a:ext>
            </a:extLst>
          </p:cNvPr>
          <p:cNvSpPr>
            <a:spLocks noGrp="1"/>
          </p:cNvSpPr>
          <p:nvPr>
            <p:ph idx="1"/>
          </p:nvPr>
        </p:nvSpPr>
        <p:spPr/>
        <p:txBody>
          <a:bodyPr>
            <a:normAutofit/>
          </a:bodyPr>
          <a:lstStyle/>
          <a:p>
            <a:r>
              <a:rPr lang="en-US" altLang="ko-KR" dirty="0">
                <a:solidFill>
                  <a:srgbClr val="0070C0"/>
                </a:solidFill>
              </a:rPr>
              <a:t>Without</a:t>
            </a:r>
            <a:r>
              <a:rPr lang="en-US" altLang="ko-KR" dirty="0"/>
              <a:t> the LLC encapsulation </a:t>
            </a:r>
            <a:r>
              <a:rPr lang="en-US" altLang="ko-KR" dirty="0" err="1"/>
              <a:t>EtherType</a:t>
            </a:r>
            <a:r>
              <a:rPr lang="en-US" altLang="ko-KR" dirty="0"/>
              <a:t>, </a:t>
            </a:r>
            <a:r>
              <a:rPr lang="en-US" altLang="ko-KR" dirty="0">
                <a:solidFill>
                  <a:srgbClr val="7030A0"/>
                </a:solidFill>
              </a:rPr>
              <a:t>the Length of an indication with </a:t>
            </a:r>
            <a:r>
              <a:rPr lang="en-US" altLang="ko-KR" b="1" dirty="0">
                <a:solidFill>
                  <a:srgbClr val="7030A0"/>
                </a:solidFill>
              </a:rPr>
              <a:t>more than </a:t>
            </a:r>
            <a:r>
              <a:rPr lang="en-US" altLang="ko-KR" dirty="0">
                <a:solidFill>
                  <a:srgbClr val="7030A0"/>
                </a:solidFill>
              </a:rPr>
              <a:t>1500 octets of data </a:t>
            </a:r>
            <a:r>
              <a:rPr lang="en-US" altLang="ko-KR" dirty="0"/>
              <a:t>might be </a:t>
            </a:r>
            <a:r>
              <a:rPr lang="en-US" altLang="ko-KR" b="1" dirty="0">
                <a:solidFill>
                  <a:srgbClr val="0070C0"/>
                </a:solidFill>
              </a:rPr>
              <a:t>mistaken</a:t>
            </a:r>
            <a:r>
              <a:rPr lang="en-US" altLang="ko-KR" dirty="0">
                <a:solidFill>
                  <a:srgbClr val="0070C0"/>
                </a:solidFill>
              </a:rPr>
              <a:t> for </a:t>
            </a:r>
            <a:r>
              <a:rPr lang="en-US" altLang="ko-KR" dirty="0">
                <a:solidFill>
                  <a:srgbClr val="7030A0"/>
                </a:solidFill>
              </a:rPr>
              <a:t>an </a:t>
            </a:r>
            <a:r>
              <a:rPr lang="en-US" altLang="ko-KR" dirty="0" err="1">
                <a:solidFill>
                  <a:srgbClr val="7030A0"/>
                </a:solidFill>
              </a:rPr>
              <a:t>EtherType</a:t>
            </a:r>
            <a:r>
              <a:rPr lang="en-US" altLang="ko-KR" dirty="0"/>
              <a:t>.</a:t>
            </a:r>
          </a:p>
        </p:txBody>
      </p:sp>
      <p:pic>
        <p:nvPicPr>
          <p:cNvPr id="5" name="그림 4">
            <a:extLst>
              <a:ext uri="{FF2B5EF4-FFF2-40B4-BE49-F238E27FC236}">
                <a16:creationId xmlns:a16="http://schemas.microsoft.com/office/drawing/2014/main" id="{360F6143-8835-FCA2-079C-771123E811AA}"/>
              </a:ext>
            </a:extLst>
          </p:cNvPr>
          <p:cNvPicPr>
            <a:picLocks noChangeAspect="1"/>
          </p:cNvPicPr>
          <p:nvPr/>
        </p:nvPicPr>
        <p:blipFill>
          <a:blip r:embed="rId2"/>
          <a:stretch>
            <a:fillRect/>
          </a:stretch>
        </p:blipFill>
        <p:spPr>
          <a:xfrm>
            <a:off x="2857500" y="3742247"/>
            <a:ext cx="6172200" cy="1133475"/>
          </a:xfrm>
          <a:prstGeom prst="rect">
            <a:avLst/>
          </a:prstGeom>
        </p:spPr>
      </p:pic>
      <p:sp>
        <p:nvSpPr>
          <p:cNvPr id="7" name="TextBox 6">
            <a:extLst>
              <a:ext uri="{FF2B5EF4-FFF2-40B4-BE49-F238E27FC236}">
                <a16:creationId xmlns:a16="http://schemas.microsoft.com/office/drawing/2014/main" id="{B292FE5D-0931-65E8-778C-9DBD6815C578}"/>
              </a:ext>
            </a:extLst>
          </p:cNvPr>
          <p:cNvSpPr txBox="1"/>
          <p:nvPr/>
        </p:nvSpPr>
        <p:spPr>
          <a:xfrm>
            <a:off x="3048000" y="3244334"/>
            <a:ext cx="6096000" cy="369332"/>
          </a:xfrm>
          <a:prstGeom prst="rect">
            <a:avLst/>
          </a:prstGeom>
          <a:noFill/>
        </p:spPr>
        <p:txBody>
          <a:bodyPr wrap="square">
            <a:spAutoFit/>
          </a:bodyPr>
          <a:lstStyle/>
          <a:p>
            <a:r>
              <a:rPr lang="en-US" altLang="ko-KR" dirty="0"/>
              <a:t>Table 12-2—LLC encapsulation </a:t>
            </a:r>
            <a:r>
              <a:rPr lang="en-US" altLang="ko-KR" dirty="0" err="1"/>
              <a:t>EtherType</a:t>
            </a:r>
            <a:endParaRPr lang="ko-KR" altLang="en-US" dirty="0"/>
          </a:p>
        </p:txBody>
      </p:sp>
    </p:spTree>
    <p:extLst>
      <p:ext uri="{BB962C8B-B14F-4D97-AF65-F5344CB8AC3E}">
        <p14:creationId xmlns:p14="http://schemas.microsoft.com/office/powerpoint/2010/main" val="534968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AEC28B-EF6B-A4CC-2C70-49D53D29785F}"/>
              </a:ext>
            </a:extLst>
          </p:cNvPr>
          <p:cNvSpPr>
            <a:spLocks noGrp="1"/>
          </p:cNvSpPr>
          <p:nvPr>
            <p:ph type="title"/>
          </p:nvPr>
        </p:nvSpPr>
        <p:spPr/>
        <p:txBody>
          <a:bodyPr>
            <a:noAutofit/>
          </a:bodyPr>
          <a:lstStyle/>
          <a:p>
            <a:r>
              <a:rPr lang="en-US" altLang="ko-KR" sz="2400" dirty="0"/>
              <a:t>IEEE Std 802.1AC-2016 </a:t>
            </a:r>
            <a:br>
              <a:rPr lang="en-US" altLang="ko-KR" sz="2400" dirty="0"/>
            </a:br>
            <a:r>
              <a:rPr lang="en-US" altLang="ko-KR" sz="2400" dirty="0"/>
              <a:t>12. Protocol discrimination and media</a:t>
            </a:r>
            <a:br>
              <a:rPr lang="en-US" altLang="ko-KR" sz="2400" dirty="0"/>
            </a:br>
            <a:r>
              <a:rPr lang="en-US" altLang="ko-KR" sz="2400" dirty="0"/>
              <a:t>12.1 </a:t>
            </a:r>
            <a:r>
              <a:rPr lang="en-US" altLang="ko-KR" sz="2400" dirty="0" err="1"/>
              <a:t>M_UNITDATA.request</a:t>
            </a:r>
            <a:r>
              <a:rPr lang="en-US" altLang="ko-KR" sz="2400" dirty="0"/>
              <a:t> data transformation for LPD media</a:t>
            </a:r>
            <a:endParaRPr lang="ko-KR" altLang="en-US" sz="2400" dirty="0"/>
          </a:p>
        </p:txBody>
      </p:sp>
      <p:sp>
        <p:nvSpPr>
          <p:cNvPr id="3" name="내용 개체 틀 2">
            <a:extLst>
              <a:ext uri="{FF2B5EF4-FFF2-40B4-BE49-F238E27FC236}">
                <a16:creationId xmlns:a16="http://schemas.microsoft.com/office/drawing/2014/main" id="{928F2EDF-993E-9008-E5B5-81E8F5D04666}"/>
              </a:ext>
            </a:extLst>
          </p:cNvPr>
          <p:cNvSpPr>
            <a:spLocks noGrp="1"/>
          </p:cNvSpPr>
          <p:nvPr>
            <p:ph idx="1"/>
          </p:nvPr>
        </p:nvSpPr>
        <p:spPr/>
        <p:txBody>
          <a:bodyPr>
            <a:normAutofit/>
          </a:bodyPr>
          <a:lstStyle/>
          <a:p>
            <a:r>
              <a:rPr lang="en-US" altLang="ko-KR" dirty="0">
                <a:solidFill>
                  <a:srgbClr val="0070C0"/>
                </a:solidFill>
              </a:rPr>
              <a:t>Let</a:t>
            </a:r>
            <a:r>
              <a:rPr lang="en-US" altLang="ko-KR" dirty="0"/>
              <a:t> </a:t>
            </a:r>
            <a:r>
              <a:rPr lang="en-US" altLang="ko-KR" dirty="0" err="1"/>
              <a:t>value_two</a:t>
            </a:r>
            <a:r>
              <a:rPr lang="en-US" altLang="ko-KR" dirty="0"/>
              <a:t> </a:t>
            </a:r>
            <a:r>
              <a:rPr lang="en-US" altLang="ko-KR" dirty="0">
                <a:solidFill>
                  <a:srgbClr val="0070C0"/>
                </a:solidFill>
              </a:rPr>
              <a:t>be</a:t>
            </a:r>
            <a:r>
              <a:rPr lang="en-US" altLang="ko-KR" dirty="0"/>
              <a:t> </a:t>
            </a:r>
            <a:r>
              <a:rPr lang="en-US" altLang="ko-KR" dirty="0">
                <a:solidFill>
                  <a:srgbClr val="7030A0"/>
                </a:solidFill>
              </a:rPr>
              <a:t>the value of the first two octets of the </a:t>
            </a:r>
            <a:r>
              <a:rPr lang="en-US" altLang="ko-KR" dirty="0" err="1">
                <a:solidFill>
                  <a:srgbClr val="7030A0"/>
                </a:solidFill>
              </a:rPr>
              <a:t>mac_service_data_unit</a:t>
            </a:r>
            <a:r>
              <a:rPr lang="en-US" altLang="ko-KR" dirty="0">
                <a:solidFill>
                  <a:srgbClr val="0070C0"/>
                </a:solidFill>
              </a:rPr>
              <a:t>.</a:t>
            </a:r>
            <a:endParaRPr lang="en-US" altLang="ko-KR" dirty="0"/>
          </a:p>
          <a:p>
            <a:r>
              <a:rPr lang="en-US" altLang="ko-KR" dirty="0"/>
              <a:t>a) </a:t>
            </a:r>
            <a:r>
              <a:rPr lang="en-US" altLang="ko-KR" dirty="0">
                <a:solidFill>
                  <a:srgbClr val="0070C0"/>
                </a:solidFill>
              </a:rPr>
              <a:t>If </a:t>
            </a:r>
            <a:r>
              <a:rPr lang="en-US" altLang="ko-KR" dirty="0" err="1"/>
              <a:t>value_two</a:t>
            </a:r>
            <a:r>
              <a:rPr lang="en-US" altLang="ko-KR" dirty="0"/>
              <a:t> </a:t>
            </a:r>
            <a:r>
              <a:rPr lang="en-US" altLang="ko-KR" dirty="0">
                <a:solidFill>
                  <a:srgbClr val="0070C0"/>
                </a:solidFill>
              </a:rPr>
              <a:t>is in </a:t>
            </a:r>
            <a:r>
              <a:rPr lang="en-US" altLang="ko-KR" dirty="0">
                <a:solidFill>
                  <a:srgbClr val="7030A0"/>
                </a:solidFill>
              </a:rPr>
              <a:t>the range hexadecimal 0000–05DC (decimal 0–1500) inclusive</a:t>
            </a:r>
            <a:r>
              <a:rPr lang="en-US" altLang="ko-KR" dirty="0">
                <a:solidFill>
                  <a:srgbClr val="0070C0"/>
                </a:solidFill>
              </a:rPr>
              <a:t>, then </a:t>
            </a:r>
            <a:r>
              <a:rPr lang="en-US" altLang="ko-KR" dirty="0">
                <a:solidFill>
                  <a:srgbClr val="7030A0"/>
                </a:solidFill>
              </a:rPr>
              <a:t>they</a:t>
            </a:r>
            <a:r>
              <a:rPr lang="en-US" altLang="ko-KR" dirty="0">
                <a:solidFill>
                  <a:srgbClr val="0070C0"/>
                </a:solidFill>
              </a:rPr>
              <a:t> constitute </a:t>
            </a:r>
            <a:r>
              <a:rPr lang="en-US" altLang="ko-KR" dirty="0">
                <a:solidFill>
                  <a:srgbClr val="7030A0"/>
                </a:solidFill>
              </a:rPr>
              <a:t>a Length field</a:t>
            </a:r>
            <a:r>
              <a:rPr lang="en-US" altLang="ko-KR" dirty="0">
                <a:solidFill>
                  <a:srgbClr val="0070C0"/>
                </a:solidFill>
              </a:rPr>
              <a:t>. In that case:</a:t>
            </a:r>
          </a:p>
          <a:p>
            <a:pPr lvl="1"/>
            <a:r>
              <a:rPr lang="en-US" altLang="ko-KR" dirty="0"/>
              <a:t>1) The Length field is removed from the </a:t>
            </a:r>
            <a:r>
              <a:rPr lang="en-US" altLang="ko-KR" dirty="0" err="1"/>
              <a:t>mac_service_data_unit</a:t>
            </a:r>
            <a:r>
              <a:rPr lang="en-US" altLang="ko-KR" dirty="0"/>
              <a:t>, reducing its size by 2 octets;</a:t>
            </a:r>
          </a:p>
          <a:p>
            <a:pPr lvl="1"/>
            <a:r>
              <a:rPr lang="en-US" altLang="ko-KR" dirty="0"/>
              <a:t>2) If </a:t>
            </a:r>
            <a:r>
              <a:rPr lang="en-US" altLang="ko-KR" dirty="0">
                <a:solidFill>
                  <a:srgbClr val="7030A0"/>
                </a:solidFill>
              </a:rPr>
              <a:t>the value of the (removed) Length field </a:t>
            </a:r>
            <a:r>
              <a:rPr lang="en-US" altLang="ko-KR" dirty="0">
                <a:solidFill>
                  <a:srgbClr val="0070C0"/>
                </a:solidFill>
              </a:rPr>
              <a:t>is</a:t>
            </a:r>
            <a:r>
              <a:rPr lang="en-US" altLang="ko-KR" dirty="0"/>
              <a:t> </a:t>
            </a:r>
            <a:r>
              <a:rPr lang="en-US" altLang="ko-KR" b="1" dirty="0">
                <a:solidFill>
                  <a:srgbClr val="0070C0"/>
                </a:solidFill>
              </a:rPr>
              <a:t>less than </a:t>
            </a:r>
            <a:r>
              <a:rPr lang="en-US" altLang="ko-KR" dirty="0">
                <a:solidFill>
                  <a:srgbClr val="7030A0"/>
                </a:solidFill>
              </a:rPr>
              <a:t>the number of octets</a:t>
            </a:r>
            <a:r>
              <a:rPr lang="en-US" altLang="ko-KR" dirty="0"/>
              <a:t> </a:t>
            </a:r>
            <a:r>
              <a:rPr lang="en-US" altLang="ko-KR" dirty="0">
                <a:solidFill>
                  <a:srgbClr val="0070C0"/>
                </a:solidFill>
              </a:rPr>
              <a:t>remaining in </a:t>
            </a:r>
            <a:r>
              <a:rPr lang="en-US" altLang="ko-KR" dirty="0">
                <a:solidFill>
                  <a:srgbClr val="7030A0"/>
                </a:solidFill>
              </a:rPr>
              <a:t>the </a:t>
            </a:r>
            <a:r>
              <a:rPr lang="en-US" altLang="ko-KR" dirty="0" err="1">
                <a:solidFill>
                  <a:srgbClr val="7030A0"/>
                </a:solidFill>
              </a:rPr>
              <a:t>mac_service_data_unit</a:t>
            </a:r>
            <a:r>
              <a:rPr lang="en-US" altLang="ko-KR" dirty="0"/>
              <a:t>, </a:t>
            </a:r>
            <a:r>
              <a:rPr lang="en-US" altLang="ko-KR" dirty="0">
                <a:solidFill>
                  <a:srgbClr val="0070C0"/>
                </a:solidFill>
              </a:rPr>
              <a:t>then</a:t>
            </a:r>
            <a:r>
              <a:rPr lang="en-US" altLang="ko-KR" dirty="0"/>
              <a:t> </a:t>
            </a:r>
            <a:r>
              <a:rPr lang="en-US" altLang="ko-KR" dirty="0">
                <a:solidFill>
                  <a:srgbClr val="7030A0"/>
                </a:solidFill>
              </a:rPr>
              <a:t>the </a:t>
            </a:r>
            <a:r>
              <a:rPr lang="en-US" altLang="ko-KR" dirty="0" err="1">
                <a:solidFill>
                  <a:srgbClr val="7030A0"/>
                </a:solidFill>
              </a:rPr>
              <a:t>mac_service_data_unit</a:t>
            </a:r>
            <a:r>
              <a:rPr lang="en-US" altLang="ko-KR" dirty="0">
                <a:solidFill>
                  <a:srgbClr val="7030A0"/>
                </a:solidFill>
              </a:rPr>
              <a:t> </a:t>
            </a:r>
            <a:r>
              <a:rPr lang="en-US" altLang="ko-KR" dirty="0">
                <a:solidFill>
                  <a:srgbClr val="0070C0"/>
                </a:solidFill>
              </a:rPr>
              <a:t>is </a:t>
            </a:r>
            <a:r>
              <a:rPr lang="en-US" altLang="ko-KR" b="1" dirty="0">
                <a:solidFill>
                  <a:srgbClr val="0070C0"/>
                </a:solidFill>
              </a:rPr>
              <a:t>further</a:t>
            </a:r>
            <a:r>
              <a:rPr lang="en-US" altLang="ko-KR" dirty="0">
                <a:solidFill>
                  <a:srgbClr val="0070C0"/>
                </a:solidFill>
              </a:rPr>
              <a:t> </a:t>
            </a:r>
            <a:r>
              <a:rPr lang="en-US" altLang="ko-KR" b="1" dirty="0">
                <a:solidFill>
                  <a:srgbClr val="0070C0"/>
                </a:solidFill>
              </a:rPr>
              <a:t>truncated</a:t>
            </a:r>
            <a:r>
              <a:rPr lang="en-US" altLang="ko-KR" dirty="0"/>
              <a:t>, </a:t>
            </a:r>
            <a:r>
              <a:rPr lang="en-US" altLang="ko-KR" dirty="0">
                <a:solidFill>
                  <a:srgbClr val="0070C0"/>
                </a:solidFill>
              </a:rPr>
              <a:t>from</a:t>
            </a:r>
            <a:r>
              <a:rPr lang="en-US" altLang="ko-KR" dirty="0"/>
              <a:t> </a:t>
            </a:r>
            <a:r>
              <a:rPr lang="en-US" altLang="ko-KR" dirty="0">
                <a:solidFill>
                  <a:srgbClr val="7030A0"/>
                </a:solidFill>
              </a:rPr>
              <a:t>its last octets</a:t>
            </a:r>
            <a:r>
              <a:rPr lang="en-US" altLang="ko-KR" dirty="0"/>
              <a:t>, </a:t>
            </a:r>
            <a:r>
              <a:rPr lang="en-US" altLang="ko-KR" dirty="0">
                <a:solidFill>
                  <a:srgbClr val="0070C0"/>
                </a:solidFill>
              </a:rPr>
              <a:t>to</a:t>
            </a:r>
            <a:r>
              <a:rPr lang="en-US" altLang="ko-KR" dirty="0"/>
              <a:t> the length in the Length field.</a:t>
            </a:r>
          </a:p>
        </p:txBody>
      </p:sp>
    </p:spTree>
    <p:extLst>
      <p:ext uri="{BB962C8B-B14F-4D97-AF65-F5344CB8AC3E}">
        <p14:creationId xmlns:p14="http://schemas.microsoft.com/office/powerpoint/2010/main" val="26814860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AEC28B-EF6B-A4CC-2C70-49D53D29785F}"/>
              </a:ext>
            </a:extLst>
          </p:cNvPr>
          <p:cNvSpPr>
            <a:spLocks noGrp="1"/>
          </p:cNvSpPr>
          <p:nvPr>
            <p:ph type="title"/>
          </p:nvPr>
        </p:nvSpPr>
        <p:spPr/>
        <p:txBody>
          <a:bodyPr>
            <a:noAutofit/>
          </a:bodyPr>
          <a:lstStyle/>
          <a:p>
            <a:r>
              <a:rPr lang="en-US" altLang="ko-KR" sz="2400" dirty="0"/>
              <a:t>IEEE Std 802.1AC-2016 </a:t>
            </a:r>
            <a:br>
              <a:rPr lang="en-US" altLang="ko-KR" sz="2400" dirty="0"/>
            </a:br>
            <a:r>
              <a:rPr lang="en-US" altLang="ko-KR" sz="2400" dirty="0"/>
              <a:t>12. Protocol discrimination and media</a:t>
            </a:r>
            <a:br>
              <a:rPr lang="en-US" altLang="ko-KR" sz="2400" dirty="0"/>
            </a:br>
            <a:r>
              <a:rPr lang="en-US" altLang="ko-KR" sz="2400" dirty="0"/>
              <a:t>12.1 </a:t>
            </a:r>
            <a:r>
              <a:rPr lang="en-US" altLang="ko-KR" sz="2400" dirty="0" err="1"/>
              <a:t>M_UNITDATA.request</a:t>
            </a:r>
            <a:r>
              <a:rPr lang="en-US" altLang="ko-KR" sz="2400" dirty="0"/>
              <a:t> data transformation for LPD media</a:t>
            </a:r>
            <a:endParaRPr lang="ko-KR" altLang="en-US" sz="2400" dirty="0"/>
          </a:p>
        </p:txBody>
      </p:sp>
      <p:sp>
        <p:nvSpPr>
          <p:cNvPr id="3" name="내용 개체 틀 2">
            <a:extLst>
              <a:ext uri="{FF2B5EF4-FFF2-40B4-BE49-F238E27FC236}">
                <a16:creationId xmlns:a16="http://schemas.microsoft.com/office/drawing/2014/main" id="{928F2EDF-993E-9008-E5B5-81E8F5D04666}"/>
              </a:ext>
            </a:extLst>
          </p:cNvPr>
          <p:cNvSpPr>
            <a:spLocks noGrp="1"/>
          </p:cNvSpPr>
          <p:nvPr>
            <p:ph idx="1"/>
          </p:nvPr>
        </p:nvSpPr>
        <p:spPr/>
        <p:txBody>
          <a:bodyPr>
            <a:normAutofit fontScale="92500"/>
          </a:bodyPr>
          <a:lstStyle/>
          <a:p>
            <a:r>
              <a:rPr lang="en-US" altLang="ko-KR" dirty="0"/>
              <a:t>b) Otherwise, if </a:t>
            </a:r>
            <a:r>
              <a:rPr lang="en-US" altLang="ko-KR" dirty="0" err="1"/>
              <a:t>value_two</a:t>
            </a:r>
            <a:r>
              <a:rPr lang="en-US" altLang="ko-KR" dirty="0"/>
              <a:t> </a:t>
            </a:r>
            <a:r>
              <a:rPr lang="en-US" altLang="ko-KR" dirty="0">
                <a:solidFill>
                  <a:srgbClr val="0070C0"/>
                </a:solidFill>
              </a:rPr>
              <a:t>is equal to </a:t>
            </a:r>
            <a:r>
              <a:rPr lang="en-US" altLang="ko-KR" dirty="0">
                <a:solidFill>
                  <a:srgbClr val="7030A0"/>
                </a:solidFill>
              </a:rPr>
              <a:t>the LLC encapsulation </a:t>
            </a:r>
            <a:r>
              <a:rPr lang="en-US" altLang="ko-KR" dirty="0" err="1">
                <a:solidFill>
                  <a:srgbClr val="7030A0"/>
                </a:solidFill>
              </a:rPr>
              <a:t>EtherType</a:t>
            </a:r>
            <a:r>
              <a:rPr lang="en-US" altLang="ko-KR" dirty="0">
                <a:solidFill>
                  <a:srgbClr val="7030A0"/>
                </a:solidFill>
              </a:rPr>
              <a:t> (C9D1)</a:t>
            </a:r>
            <a:r>
              <a:rPr lang="en-US" altLang="ko-KR" dirty="0"/>
              <a:t>, </a:t>
            </a:r>
            <a:r>
              <a:rPr lang="en-US" altLang="ko-KR" dirty="0">
                <a:solidFill>
                  <a:srgbClr val="0070C0"/>
                </a:solidFill>
              </a:rPr>
              <a:t>then</a:t>
            </a:r>
            <a:r>
              <a:rPr lang="en-US" altLang="ko-KR" dirty="0"/>
              <a:t> </a:t>
            </a:r>
            <a:r>
              <a:rPr lang="en-US" altLang="ko-KR" dirty="0">
                <a:solidFill>
                  <a:srgbClr val="7030A0"/>
                </a:solidFill>
              </a:rPr>
              <a:t>those two octets </a:t>
            </a:r>
            <a:r>
              <a:rPr lang="en-US" altLang="ko-KR" dirty="0">
                <a:solidFill>
                  <a:srgbClr val="0070C0"/>
                </a:solidFill>
              </a:rPr>
              <a:t>are removed from </a:t>
            </a:r>
            <a:r>
              <a:rPr lang="en-US" altLang="ko-KR" dirty="0"/>
              <a:t>the </a:t>
            </a:r>
            <a:r>
              <a:rPr lang="en-US" altLang="ko-KR" dirty="0" err="1"/>
              <a:t>mac_service_data_unit</a:t>
            </a:r>
            <a:r>
              <a:rPr lang="en-US" altLang="ko-KR" dirty="0"/>
              <a:t>.</a:t>
            </a:r>
          </a:p>
          <a:p>
            <a:r>
              <a:rPr lang="en-US" altLang="ko-KR" dirty="0"/>
              <a:t>c) Otherwise, if </a:t>
            </a:r>
            <a:r>
              <a:rPr lang="en-US" altLang="ko-KR" dirty="0" err="1"/>
              <a:t>value_two</a:t>
            </a:r>
            <a:r>
              <a:rPr lang="en-US" altLang="ko-KR" dirty="0"/>
              <a:t> </a:t>
            </a:r>
            <a:r>
              <a:rPr lang="en-US" altLang="ko-KR" dirty="0">
                <a:solidFill>
                  <a:srgbClr val="0070C0"/>
                </a:solidFill>
              </a:rPr>
              <a:t>is in </a:t>
            </a:r>
            <a:r>
              <a:rPr lang="en-US" altLang="ko-KR" dirty="0">
                <a:solidFill>
                  <a:srgbClr val="7030A0"/>
                </a:solidFill>
              </a:rPr>
              <a:t>the range hexadecimal 0600–FFFF (decimal 1536–65535) inclusive</a:t>
            </a:r>
            <a:r>
              <a:rPr lang="en-US" altLang="ko-KR" dirty="0"/>
              <a:t>, </a:t>
            </a:r>
            <a:r>
              <a:rPr lang="en-US" altLang="ko-KR" dirty="0">
                <a:solidFill>
                  <a:srgbClr val="0070C0"/>
                </a:solidFill>
              </a:rPr>
              <a:t>then</a:t>
            </a:r>
            <a:r>
              <a:rPr lang="en-US" altLang="ko-KR" dirty="0"/>
              <a:t> they </a:t>
            </a:r>
            <a:r>
              <a:rPr lang="en-US" altLang="ko-KR" dirty="0">
                <a:solidFill>
                  <a:srgbClr val="0070C0"/>
                </a:solidFill>
              </a:rPr>
              <a:t>constitute</a:t>
            </a:r>
            <a:r>
              <a:rPr lang="en-US" altLang="ko-KR" dirty="0"/>
              <a:t> an </a:t>
            </a:r>
            <a:r>
              <a:rPr lang="en-US" altLang="ko-KR" dirty="0" err="1"/>
              <a:t>EtherType</a:t>
            </a:r>
            <a:r>
              <a:rPr lang="en-US" altLang="ko-KR" dirty="0"/>
              <a:t>. </a:t>
            </a:r>
          </a:p>
          <a:p>
            <a:pPr lvl="1"/>
            <a:r>
              <a:rPr lang="en-US" altLang="ko-KR" dirty="0">
                <a:solidFill>
                  <a:srgbClr val="0070C0"/>
                </a:solidFill>
              </a:rPr>
              <a:t>In that case</a:t>
            </a:r>
            <a:r>
              <a:rPr lang="en-US" altLang="ko-KR" dirty="0"/>
              <a:t>, </a:t>
            </a:r>
            <a:r>
              <a:rPr lang="en-US" altLang="ko-KR" dirty="0">
                <a:solidFill>
                  <a:srgbClr val="7030A0"/>
                </a:solidFill>
              </a:rPr>
              <a:t>the six octets hexadecimal AA-AA-03-00-00-00 </a:t>
            </a:r>
            <a:r>
              <a:rPr lang="en-US" altLang="ko-KR" dirty="0">
                <a:solidFill>
                  <a:srgbClr val="0070C0"/>
                </a:solidFill>
              </a:rPr>
              <a:t>are inserted into </a:t>
            </a:r>
            <a:r>
              <a:rPr lang="en-US" altLang="ko-KR" dirty="0"/>
              <a:t>the </a:t>
            </a:r>
            <a:r>
              <a:rPr lang="en-US" altLang="ko-KR" dirty="0" err="1"/>
              <a:t>mac_service_data_unit</a:t>
            </a:r>
            <a:r>
              <a:rPr lang="en-US" altLang="ko-KR" dirty="0"/>
              <a:t> </a:t>
            </a:r>
            <a:r>
              <a:rPr lang="en-US" altLang="ko-KR" dirty="0">
                <a:solidFill>
                  <a:srgbClr val="0070C0"/>
                </a:solidFill>
              </a:rPr>
              <a:t>before</a:t>
            </a:r>
            <a:r>
              <a:rPr lang="en-US" altLang="ko-KR" dirty="0"/>
              <a:t> </a:t>
            </a:r>
            <a:r>
              <a:rPr lang="en-US" altLang="ko-KR" dirty="0">
                <a:solidFill>
                  <a:srgbClr val="7030A0"/>
                </a:solidFill>
              </a:rPr>
              <a:t>that </a:t>
            </a:r>
            <a:r>
              <a:rPr lang="en-US" altLang="ko-KR" dirty="0" err="1">
                <a:solidFill>
                  <a:srgbClr val="7030A0"/>
                </a:solidFill>
              </a:rPr>
              <a:t>EtherType</a:t>
            </a:r>
            <a:r>
              <a:rPr lang="en-US" altLang="ko-KR" dirty="0"/>
              <a:t>, </a:t>
            </a:r>
            <a:r>
              <a:rPr lang="en-US" altLang="ko-KR" dirty="0">
                <a:solidFill>
                  <a:srgbClr val="0070C0"/>
                </a:solidFill>
              </a:rPr>
              <a:t>increasing</a:t>
            </a:r>
            <a:r>
              <a:rPr lang="en-US" altLang="ko-KR" dirty="0"/>
              <a:t> </a:t>
            </a:r>
            <a:r>
              <a:rPr lang="en-US" altLang="ko-KR" dirty="0">
                <a:solidFill>
                  <a:srgbClr val="7030A0"/>
                </a:solidFill>
              </a:rPr>
              <a:t>its length by six octets</a:t>
            </a:r>
            <a:r>
              <a:rPr lang="en-US" altLang="ko-KR" dirty="0"/>
              <a:t>.</a:t>
            </a:r>
          </a:p>
          <a:p>
            <a:r>
              <a:rPr lang="en-US" altLang="ko-KR" dirty="0"/>
              <a:t>d) This standard </a:t>
            </a:r>
            <a:r>
              <a:rPr lang="en-US" altLang="ko-KR" dirty="0">
                <a:solidFill>
                  <a:srgbClr val="0070C0"/>
                </a:solidFill>
              </a:rPr>
              <a:t>does </a:t>
            </a:r>
            <a:r>
              <a:rPr lang="en-US" altLang="ko-KR" dirty="0">
                <a:solidFill>
                  <a:srgbClr val="FF0000"/>
                </a:solidFill>
              </a:rPr>
              <a:t>not</a:t>
            </a:r>
            <a:r>
              <a:rPr lang="en-US" altLang="ko-KR" dirty="0">
                <a:solidFill>
                  <a:srgbClr val="0070C0"/>
                </a:solidFill>
              </a:rPr>
              <a:t> specify </a:t>
            </a:r>
            <a:r>
              <a:rPr lang="en-US" altLang="ko-KR" dirty="0">
                <a:solidFill>
                  <a:srgbClr val="7030A0"/>
                </a:solidFill>
              </a:rPr>
              <a:t>the behavior </a:t>
            </a:r>
            <a:r>
              <a:rPr lang="en-US" altLang="ko-KR" b="1" dirty="0">
                <a:solidFill>
                  <a:srgbClr val="0070C0"/>
                </a:solidFill>
              </a:rPr>
              <a:t>when</a:t>
            </a:r>
            <a:r>
              <a:rPr lang="en-US" altLang="ko-KR" dirty="0"/>
              <a:t> </a:t>
            </a:r>
            <a:r>
              <a:rPr lang="en-US" altLang="ko-KR" dirty="0" err="1"/>
              <a:t>value_two</a:t>
            </a:r>
            <a:r>
              <a:rPr lang="en-US" altLang="ko-KR" dirty="0"/>
              <a:t> </a:t>
            </a:r>
            <a:r>
              <a:rPr lang="en-US" altLang="ko-KR" dirty="0">
                <a:solidFill>
                  <a:srgbClr val="0070C0"/>
                </a:solidFill>
              </a:rPr>
              <a:t>is in </a:t>
            </a:r>
            <a:r>
              <a:rPr lang="en-US" altLang="ko-KR" dirty="0">
                <a:solidFill>
                  <a:srgbClr val="7030A0"/>
                </a:solidFill>
              </a:rPr>
              <a:t>the range hexadecimal 05DD–05FF (decimal 1501–1535) inclusive</a:t>
            </a:r>
            <a:r>
              <a:rPr lang="en-US" altLang="ko-KR" dirty="0"/>
              <a:t>.</a:t>
            </a:r>
          </a:p>
        </p:txBody>
      </p:sp>
    </p:spTree>
    <p:extLst>
      <p:ext uri="{BB962C8B-B14F-4D97-AF65-F5344CB8AC3E}">
        <p14:creationId xmlns:p14="http://schemas.microsoft.com/office/powerpoint/2010/main" val="22202099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AEC28B-EF6B-A4CC-2C70-49D53D29785F}"/>
              </a:ext>
            </a:extLst>
          </p:cNvPr>
          <p:cNvSpPr>
            <a:spLocks noGrp="1"/>
          </p:cNvSpPr>
          <p:nvPr>
            <p:ph type="title"/>
          </p:nvPr>
        </p:nvSpPr>
        <p:spPr/>
        <p:txBody>
          <a:bodyPr>
            <a:noAutofit/>
          </a:bodyPr>
          <a:lstStyle/>
          <a:p>
            <a:r>
              <a:rPr lang="en-US" altLang="ko-KR" sz="2400" dirty="0"/>
              <a:t>IEEE Std 802.1AC-2016 </a:t>
            </a:r>
            <a:br>
              <a:rPr lang="en-US" altLang="ko-KR" sz="2400" dirty="0"/>
            </a:br>
            <a:r>
              <a:rPr lang="en-US" altLang="ko-KR" sz="2400" dirty="0"/>
              <a:t>12. Protocol discrimination and media</a:t>
            </a:r>
            <a:br>
              <a:rPr lang="en-US" altLang="ko-KR" sz="2400" dirty="0"/>
            </a:br>
            <a:r>
              <a:rPr lang="en-US" altLang="ko-KR" sz="2400" dirty="0"/>
              <a:t>12.2 </a:t>
            </a:r>
            <a:r>
              <a:rPr lang="en-US" altLang="ko-KR" sz="2400" dirty="0" err="1"/>
              <a:t>M_UNITDATA.indication</a:t>
            </a:r>
            <a:r>
              <a:rPr lang="en-US" altLang="ko-KR" sz="2400" dirty="0"/>
              <a:t> data transformation for LPD media</a:t>
            </a:r>
            <a:endParaRPr lang="ko-KR" altLang="en-US" sz="2400" dirty="0"/>
          </a:p>
        </p:txBody>
      </p:sp>
      <p:sp>
        <p:nvSpPr>
          <p:cNvPr id="3" name="내용 개체 틀 2">
            <a:extLst>
              <a:ext uri="{FF2B5EF4-FFF2-40B4-BE49-F238E27FC236}">
                <a16:creationId xmlns:a16="http://schemas.microsoft.com/office/drawing/2014/main" id="{928F2EDF-993E-9008-E5B5-81E8F5D04666}"/>
              </a:ext>
            </a:extLst>
          </p:cNvPr>
          <p:cNvSpPr>
            <a:spLocks noGrp="1"/>
          </p:cNvSpPr>
          <p:nvPr>
            <p:ph idx="1"/>
          </p:nvPr>
        </p:nvSpPr>
        <p:spPr/>
        <p:txBody>
          <a:bodyPr>
            <a:normAutofit lnSpcReduction="10000"/>
          </a:bodyPr>
          <a:lstStyle/>
          <a:p>
            <a:r>
              <a:rPr lang="en-US" altLang="ko-KR" dirty="0"/>
              <a:t>a) </a:t>
            </a:r>
            <a:r>
              <a:rPr lang="en-US" altLang="ko-KR" dirty="0">
                <a:solidFill>
                  <a:srgbClr val="0070C0"/>
                </a:solidFill>
              </a:rPr>
              <a:t>If</a:t>
            </a:r>
            <a:r>
              <a:rPr lang="en-US" altLang="ko-KR" dirty="0"/>
              <a:t> the first six octets of the data parameter </a:t>
            </a:r>
            <a:r>
              <a:rPr lang="en-US" altLang="ko-KR" dirty="0">
                <a:solidFill>
                  <a:srgbClr val="0070C0"/>
                </a:solidFill>
              </a:rPr>
              <a:t>are</a:t>
            </a:r>
            <a:r>
              <a:rPr lang="en-US" altLang="ko-KR" dirty="0"/>
              <a:t> </a:t>
            </a:r>
            <a:r>
              <a:rPr lang="en-US" altLang="ko-KR" dirty="0">
                <a:solidFill>
                  <a:srgbClr val="7030A0"/>
                </a:solidFill>
              </a:rPr>
              <a:t>hexadecimal AA-AA-03-00-00-00</a:t>
            </a:r>
            <a:r>
              <a:rPr lang="en-US" altLang="ko-KR" dirty="0"/>
              <a:t>, then </a:t>
            </a:r>
            <a:r>
              <a:rPr lang="en-US" altLang="ko-KR" dirty="0">
                <a:solidFill>
                  <a:srgbClr val="7030A0"/>
                </a:solidFill>
              </a:rPr>
              <a:t>those six octets </a:t>
            </a:r>
            <a:r>
              <a:rPr lang="en-US" altLang="ko-KR" dirty="0">
                <a:solidFill>
                  <a:srgbClr val="0070C0"/>
                </a:solidFill>
              </a:rPr>
              <a:t>are </a:t>
            </a:r>
            <a:r>
              <a:rPr lang="en-US" altLang="ko-KR" b="1" dirty="0">
                <a:solidFill>
                  <a:srgbClr val="0070C0"/>
                </a:solidFill>
              </a:rPr>
              <a:t>removed</a:t>
            </a:r>
            <a:r>
              <a:rPr lang="en-US" altLang="ko-KR" dirty="0">
                <a:solidFill>
                  <a:srgbClr val="0070C0"/>
                </a:solidFill>
              </a:rPr>
              <a:t> from </a:t>
            </a:r>
            <a:r>
              <a:rPr lang="en-US" altLang="ko-KR" dirty="0"/>
              <a:t>the data parameter </a:t>
            </a:r>
            <a:r>
              <a:rPr lang="en-US" altLang="ko-KR" dirty="0">
                <a:solidFill>
                  <a:srgbClr val="0070C0"/>
                </a:solidFill>
              </a:rPr>
              <a:t>to form </a:t>
            </a:r>
            <a:r>
              <a:rPr lang="en-US" altLang="ko-KR" dirty="0"/>
              <a:t>the </a:t>
            </a:r>
            <a:r>
              <a:rPr lang="en-US" altLang="ko-KR" dirty="0" err="1"/>
              <a:t>mac_service_data_unit</a:t>
            </a:r>
            <a:r>
              <a:rPr lang="en-US" altLang="ko-KR" dirty="0"/>
              <a:t>, </a:t>
            </a:r>
            <a:r>
              <a:rPr lang="en-US" altLang="ko-KR" dirty="0">
                <a:solidFill>
                  <a:srgbClr val="0070C0"/>
                </a:solidFill>
              </a:rPr>
              <a:t>thus</a:t>
            </a:r>
            <a:r>
              <a:rPr lang="en-US" altLang="ko-KR" dirty="0"/>
              <a:t> </a:t>
            </a:r>
            <a:r>
              <a:rPr lang="en-US" altLang="ko-KR" dirty="0">
                <a:solidFill>
                  <a:srgbClr val="0070C0"/>
                </a:solidFill>
              </a:rPr>
              <a:t>reducing</a:t>
            </a:r>
            <a:r>
              <a:rPr lang="en-US" altLang="ko-KR" dirty="0"/>
              <a:t> </a:t>
            </a:r>
            <a:r>
              <a:rPr lang="en-US" altLang="ko-KR" dirty="0">
                <a:solidFill>
                  <a:srgbClr val="7030A0"/>
                </a:solidFill>
              </a:rPr>
              <a:t>its size </a:t>
            </a:r>
            <a:r>
              <a:rPr lang="en-US" altLang="ko-KR" dirty="0">
                <a:solidFill>
                  <a:srgbClr val="0070C0"/>
                </a:solidFill>
              </a:rPr>
              <a:t>by</a:t>
            </a:r>
            <a:r>
              <a:rPr lang="en-US" altLang="ko-KR" dirty="0"/>
              <a:t> </a:t>
            </a:r>
            <a:r>
              <a:rPr lang="en-US" altLang="ko-KR" dirty="0">
                <a:solidFill>
                  <a:srgbClr val="7030A0"/>
                </a:solidFill>
              </a:rPr>
              <a:t>6 octets</a:t>
            </a:r>
            <a:r>
              <a:rPr lang="en-US" altLang="ko-KR" dirty="0"/>
              <a:t>.</a:t>
            </a:r>
          </a:p>
          <a:p>
            <a:r>
              <a:rPr lang="en-US" altLang="ko-KR" dirty="0"/>
              <a:t>b) Otherwise, </a:t>
            </a:r>
            <a:r>
              <a:rPr lang="en-US" altLang="ko-KR" dirty="0">
                <a:solidFill>
                  <a:srgbClr val="0070C0"/>
                </a:solidFill>
              </a:rPr>
              <a:t>if</a:t>
            </a:r>
            <a:r>
              <a:rPr lang="en-US" altLang="ko-KR" dirty="0"/>
              <a:t> </a:t>
            </a:r>
            <a:r>
              <a:rPr lang="en-US" altLang="ko-KR" dirty="0">
                <a:solidFill>
                  <a:srgbClr val="7030A0"/>
                </a:solidFill>
              </a:rPr>
              <a:t>the length of </a:t>
            </a:r>
            <a:r>
              <a:rPr lang="en-US" altLang="ko-KR" b="1" dirty="0">
                <a:solidFill>
                  <a:srgbClr val="7030A0"/>
                </a:solidFill>
              </a:rPr>
              <a:t>the data parameter </a:t>
            </a:r>
            <a:r>
              <a:rPr lang="en-US" altLang="ko-KR" dirty="0">
                <a:solidFill>
                  <a:srgbClr val="0070C0"/>
                </a:solidFill>
              </a:rPr>
              <a:t>is in </a:t>
            </a:r>
            <a:r>
              <a:rPr lang="en-US" altLang="ko-KR" dirty="0">
                <a:solidFill>
                  <a:srgbClr val="7030A0"/>
                </a:solidFill>
              </a:rPr>
              <a:t>the range hexadecimal </a:t>
            </a:r>
            <a:r>
              <a:rPr lang="en-US" altLang="ko-KR" b="1" dirty="0">
                <a:solidFill>
                  <a:srgbClr val="7030A0"/>
                </a:solidFill>
              </a:rPr>
              <a:t>0000–05DC</a:t>
            </a:r>
            <a:r>
              <a:rPr lang="en-US" altLang="ko-KR" dirty="0">
                <a:solidFill>
                  <a:srgbClr val="7030A0"/>
                </a:solidFill>
              </a:rPr>
              <a:t> inclusive</a:t>
            </a:r>
            <a:r>
              <a:rPr lang="en-US" altLang="ko-KR" dirty="0"/>
              <a:t>, </a:t>
            </a:r>
            <a:r>
              <a:rPr lang="en-US" altLang="ko-KR" dirty="0">
                <a:solidFill>
                  <a:srgbClr val="0070C0"/>
                </a:solidFill>
              </a:rPr>
              <a:t>then</a:t>
            </a:r>
            <a:r>
              <a:rPr lang="en-US" altLang="ko-KR" dirty="0"/>
              <a:t> </a:t>
            </a:r>
            <a:r>
              <a:rPr lang="en-US" altLang="ko-KR" b="1" dirty="0">
                <a:solidFill>
                  <a:srgbClr val="7030A0"/>
                </a:solidFill>
              </a:rPr>
              <a:t>that length </a:t>
            </a:r>
            <a:r>
              <a:rPr lang="en-US" altLang="ko-KR" dirty="0">
                <a:solidFill>
                  <a:srgbClr val="0070C0"/>
                </a:solidFill>
              </a:rPr>
              <a:t>is </a:t>
            </a:r>
            <a:r>
              <a:rPr lang="en-US" altLang="ko-KR" b="1" dirty="0">
                <a:solidFill>
                  <a:srgbClr val="0070C0"/>
                </a:solidFill>
              </a:rPr>
              <a:t>prepended</a:t>
            </a:r>
            <a:r>
              <a:rPr lang="en-US" altLang="ko-KR" dirty="0">
                <a:solidFill>
                  <a:srgbClr val="0070C0"/>
                </a:solidFill>
              </a:rPr>
              <a:t> to </a:t>
            </a:r>
            <a:r>
              <a:rPr lang="en-US" altLang="ko-KR" dirty="0">
                <a:solidFill>
                  <a:srgbClr val="7030A0"/>
                </a:solidFill>
              </a:rPr>
              <a:t>the data </a:t>
            </a:r>
            <a:r>
              <a:rPr lang="en-US" altLang="ko-KR" dirty="0">
                <a:solidFill>
                  <a:srgbClr val="0070C0"/>
                </a:solidFill>
              </a:rPr>
              <a:t>as</a:t>
            </a:r>
            <a:r>
              <a:rPr lang="en-US" altLang="ko-KR" dirty="0"/>
              <a:t> a 16-bit binary integer (with the first octet being the most significant), </a:t>
            </a:r>
            <a:r>
              <a:rPr lang="en-US" altLang="ko-KR" dirty="0">
                <a:solidFill>
                  <a:srgbClr val="0070C0"/>
                </a:solidFill>
              </a:rPr>
              <a:t>to form </a:t>
            </a:r>
            <a:r>
              <a:rPr lang="en-US" altLang="ko-KR" dirty="0"/>
              <a:t>the ISS </a:t>
            </a:r>
            <a:r>
              <a:rPr lang="en-US" altLang="ko-KR" dirty="0" err="1"/>
              <a:t>mac_service_data_unit</a:t>
            </a:r>
            <a:r>
              <a:rPr lang="en-US" altLang="ko-KR" dirty="0"/>
              <a:t> (EPD).</a:t>
            </a:r>
          </a:p>
          <a:p>
            <a:r>
              <a:rPr lang="en-US" altLang="ko-KR" dirty="0"/>
              <a:t>c) Otherwise, </a:t>
            </a:r>
            <a:r>
              <a:rPr lang="en-US" altLang="ko-KR" dirty="0">
                <a:solidFill>
                  <a:srgbClr val="7030A0"/>
                </a:solidFill>
              </a:rPr>
              <a:t>the LLC encapsulation </a:t>
            </a:r>
            <a:r>
              <a:rPr lang="en-US" altLang="ko-KR" dirty="0" err="1">
                <a:solidFill>
                  <a:srgbClr val="7030A0"/>
                </a:solidFill>
              </a:rPr>
              <a:t>EtherType</a:t>
            </a:r>
            <a:r>
              <a:rPr lang="en-US" altLang="ko-KR" dirty="0">
                <a:solidFill>
                  <a:srgbClr val="7030A0"/>
                </a:solidFill>
              </a:rPr>
              <a:t> </a:t>
            </a:r>
            <a:r>
              <a:rPr lang="en-US" altLang="ko-KR" dirty="0">
                <a:solidFill>
                  <a:srgbClr val="0070C0"/>
                </a:solidFill>
              </a:rPr>
              <a:t>is </a:t>
            </a:r>
            <a:r>
              <a:rPr lang="en-US" altLang="ko-KR" b="1" dirty="0">
                <a:solidFill>
                  <a:srgbClr val="0070C0"/>
                </a:solidFill>
              </a:rPr>
              <a:t>prepended</a:t>
            </a:r>
            <a:r>
              <a:rPr lang="en-US" altLang="ko-KR" dirty="0">
                <a:solidFill>
                  <a:srgbClr val="0070C0"/>
                </a:solidFill>
              </a:rPr>
              <a:t> to </a:t>
            </a:r>
            <a:r>
              <a:rPr lang="en-US" altLang="ko-KR" dirty="0"/>
              <a:t>the data parameter </a:t>
            </a:r>
            <a:r>
              <a:rPr lang="en-US" altLang="ko-KR" dirty="0">
                <a:solidFill>
                  <a:srgbClr val="0070C0"/>
                </a:solidFill>
              </a:rPr>
              <a:t>to form </a:t>
            </a:r>
            <a:r>
              <a:rPr lang="en-US" altLang="ko-KR" dirty="0"/>
              <a:t>the ISS </a:t>
            </a:r>
            <a:r>
              <a:rPr lang="en-US" altLang="ko-KR" dirty="0" err="1"/>
              <a:t>mac_service_data_unit</a:t>
            </a:r>
            <a:r>
              <a:rPr lang="en-US" altLang="ko-KR" dirty="0"/>
              <a:t>.</a:t>
            </a:r>
          </a:p>
        </p:txBody>
      </p:sp>
    </p:spTree>
    <p:extLst>
      <p:ext uri="{BB962C8B-B14F-4D97-AF65-F5344CB8AC3E}">
        <p14:creationId xmlns:p14="http://schemas.microsoft.com/office/powerpoint/2010/main" val="17458531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1A0EAB5-28F0-42A0-B862-D3389591FB7B}"/>
              </a:ext>
            </a:extLst>
          </p:cNvPr>
          <p:cNvSpPr>
            <a:spLocks noGrp="1"/>
          </p:cNvSpPr>
          <p:nvPr>
            <p:ph type="ctrTitle"/>
          </p:nvPr>
        </p:nvSpPr>
        <p:spPr/>
        <p:txBody>
          <a:bodyPr/>
          <a:lstStyle/>
          <a:p>
            <a:r>
              <a:rPr lang="en-US" altLang="ko-KR" dirty="0"/>
              <a:t>Summary</a:t>
            </a:r>
            <a:endParaRPr lang="ko-KR" altLang="en-US" dirty="0"/>
          </a:p>
        </p:txBody>
      </p:sp>
      <p:sp>
        <p:nvSpPr>
          <p:cNvPr id="3" name="부제목 2">
            <a:extLst>
              <a:ext uri="{FF2B5EF4-FFF2-40B4-BE49-F238E27FC236}">
                <a16:creationId xmlns:a16="http://schemas.microsoft.com/office/drawing/2014/main" id="{AA646D08-398B-4B47-8935-4111275FA059}"/>
              </a:ext>
            </a:extLst>
          </p:cNvPr>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695978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EF5AC59-D699-4230-B774-3BE853A7F04A}"/>
              </a:ext>
            </a:extLst>
          </p:cNvPr>
          <p:cNvSpPr>
            <a:spLocks noGrp="1"/>
          </p:cNvSpPr>
          <p:nvPr>
            <p:ph type="title"/>
          </p:nvPr>
        </p:nvSpPr>
        <p:spPr/>
        <p:txBody>
          <a:bodyPr>
            <a:normAutofit/>
          </a:bodyPr>
          <a:lstStyle/>
          <a:p>
            <a:pPr algn="l"/>
            <a:r>
              <a:rPr lang="en-US" altLang="ko-KR" dirty="0"/>
              <a:t>Data Link Layer Identifiers</a:t>
            </a:r>
            <a:endParaRPr lang="ko-KR" altLang="en-US" dirty="0"/>
          </a:p>
        </p:txBody>
      </p:sp>
      <p:sp>
        <p:nvSpPr>
          <p:cNvPr id="3" name="내용 개체 틀 2">
            <a:extLst>
              <a:ext uri="{FF2B5EF4-FFF2-40B4-BE49-F238E27FC236}">
                <a16:creationId xmlns:a16="http://schemas.microsoft.com/office/drawing/2014/main" id="{2370A134-9859-41D5-BFD3-F154C1465B1D}"/>
              </a:ext>
            </a:extLst>
          </p:cNvPr>
          <p:cNvSpPr>
            <a:spLocks noGrp="1"/>
          </p:cNvSpPr>
          <p:nvPr>
            <p:ph idx="1"/>
          </p:nvPr>
        </p:nvSpPr>
        <p:spPr/>
        <p:txBody>
          <a:bodyPr/>
          <a:lstStyle/>
          <a:p>
            <a:r>
              <a:rPr lang="en-US" altLang="ko-KR" dirty="0"/>
              <a:t>The data link layer provides </a:t>
            </a:r>
            <a:r>
              <a:rPr lang="en-US" altLang="ko-KR" dirty="0">
                <a:solidFill>
                  <a:srgbClr val="FF0000"/>
                </a:solidFill>
              </a:rPr>
              <a:t>node-to-node</a:t>
            </a:r>
            <a:r>
              <a:rPr lang="en-US" altLang="ko-KR" dirty="0"/>
              <a:t> data transfer between two directly</a:t>
            </a:r>
            <a:r>
              <a:rPr lang="en-US" altLang="ko-KR" dirty="0">
                <a:solidFill>
                  <a:srgbClr val="FF0000"/>
                </a:solidFill>
              </a:rPr>
              <a:t> </a:t>
            </a:r>
            <a:r>
              <a:rPr lang="en-US" altLang="ko-KR" dirty="0"/>
              <a:t>connected nodes.</a:t>
            </a:r>
          </a:p>
        </p:txBody>
      </p:sp>
      <p:cxnSp>
        <p:nvCxnSpPr>
          <p:cNvPr id="5" name="직선 연결선 4">
            <a:extLst>
              <a:ext uri="{FF2B5EF4-FFF2-40B4-BE49-F238E27FC236}">
                <a16:creationId xmlns:a16="http://schemas.microsoft.com/office/drawing/2014/main" id="{78DAE3B3-2BFD-4563-AAA9-9E9E6FA5A16E}"/>
              </a:ext>
            </a:extLst>
          </p:cNvPr>
          <p:cNvCxnSpPr/>
          <p:nvPr/>
        </p:nvCxnSpPr>
        <p:spPr>
          <a:xfrm>
            <a:off x="2927648" y="4245107"/>
            <a:ext cx="5256584"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C1592E0A-7670-497F-A464-FB271E734004}"/>
              </a:ext>
            </a:extLst>
          </p:cNvPr>
          <p:cNvSpPr/>
          <p:nvPr/>
        </p:nvSpPr>
        <p:spPr>
          <a:xfrm>
            <a:off x="2639616" y="3140968"/>
            <a:ext cx="122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Node</a:t>
            </a:r>
            <a:endParaRPr lang="ko-KR" altLang="en-US" dirty="0"/>
          </a:p>
        </p:txBody>
      </p:sp>
      <p:cxnSp>
        <p:nvCxnSpPr>
          <p:cNvPr id="8" name="직선 연결선 7">
            <a:extLst>
              <a:ext uri="{FF2B5EF4-FFF2-40B4-BE49-F238E27FC236}">
                <a16:creationId xmlns:a16="http://schemas.microsoft.com/office/drawing/2014/main" id="{7E345023-01F8-4366-A374-EB0DB93E44A8}"/>
              </a:ext>
            </a:extLst>
          </p:cNvPr>
          <p:cNvCxnSpPr>
            <a:cxnSpLocks/>
          </p:cNvCxnSpPr>
          <p:nvPr/>
        </p:nvCxnSpPr>
        <p:spPr>
          <a:xfrm>
            <a:off x="3251684" y="3729797"/>
            <a:ext cx="0" cy="515311"/>
          </a:xfrm>
          <a:prstGeom prst="line">
            <a:avLst/>
          </a:prstGeom>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384C1EE0-4D50-4C74-A9A4-650256735426}"/>
              </a:ext>
            </a:extLst>
          </p:cNvPr>
          <p:cNvSpPr/>
          <p:nvPr/>
        </p:nvSpPr>
        <p:spPr>
          <a:xfrm>
            <a:off x="4727848" y="3729797"/>
            <a:ext cx="1584168" cy="443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data</a:t>
            </a:r>
            <a:endParaRPr lang="ko-KR" altLang="en-US" dirty="0"/>
          </a:p>
        </p:txBody>
      </p:sp>
      <p:sp>
        <p:nvSpPr>
          <p:cNvPr id="11" name="직사각형 10">
            <a:extLst>
              <a:ext uri="{FF2B5EF4-FFF2-40B4-BE49-F238E27FC236}">
                <a16:creationId xmlns:a16="http://schemas.microsoft.com/office/drawing/2014/main" id="{647569EC-6F3C-4DB8-8008-2CCA4BDB624E}"/>
              </a:ext>
            </a:extLst>
          </p:cNvPr>
          <p:cNvSpPr/>
          <p:nvPr/>
        </p:nvSpPr>
        <p:spPr>
          <a:xfrm>
            <a:off x="7311752" y="3140968"/>
            <a:ext cx="122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Node</a:t>
            </a:r>
            <a:endParaRPr lang="ko-KR" altLang="en-US" dirty="0"/>
          </a:p>
        </p:txBody>
      </p:sp>
      <p:cxnSp>
        <p:nvCxnSpPr>
          <p:cNvPr id="12" name="직선 연결선 11">
            <a:extLst>
              <a:ext uri="{FF2B5EF4-FFF2-40B4-BE49-F238E27FC236}">
                <a16:creationId xmlns:a16="http://schemas.microsoft.com/office/drawing/2014/main" id="{B7D94348-51FA-479F-A642-18826DDD0EE5}"/>
              </a:ext>
            </a:extLst>
          </p:cNvPr>
          <p:cNvCxnSpPr>
            <a:cxnSpLocks/>
          </p:cNvCxnSpPr>
          <p:nvPr/>
        </p:nvCxnSpPr>
        <p:spPr>
          <a:xfrm>
            <a:off x="7923820" y="3729797"/>
            <a:ext cx="0" cy="515311"/>
          </a:xfrm>
          <a:prstGeom prst="line">
            <a:avLst/>
          </a:prstGeom>
        </p:spPr>
        <p:style>
          <a:lnRef idx="1">
            <a:schemeClr val="accent1"/>
          </a:lnRef>
          <a:fillRef idx="0">
            <a:schemeClr val="accent1"/>
          </a:fillRef>
          <a:effectRef idx="0">
            <a:schemeClr val="accent1"/>
          </a:effectRef>
          <a:fontRef idx="minor">
            <a:schemeClr val="tx1"/>
          </a:fontRef>
        </p:style>
      </p:cxnSp>
      <p:sp>
        <p:nvSpPr>
          <p:cNvPr id="13" name="직사각형 12">
            <a:extLst>
              <a:ext uri="{FF2B5EF4-FFF2-40B4-BE49-F238E27FC236}">
                <a16:creationId xmlns:a16="http://schemas.microsoft.com/office/drawing/2014/main" id="{835CB074-1DFB-4B1B-8C0C-469C1B234880}"/>
              </a:ext>
            </a:extLst>
          </p:cNvPr>
          <p:cNvSpPr/>
          <p:nvPr/>
        </p:nvSpPr>
        <p:spPr>
          <a:xfrm>
            <a:off x="3143672" y="4796365"/>
            <a:ext cx="122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Node</a:t>
            </a:r>
            <a:endParaRPr lang="ko-KR" altLang="en-US" dirty="0"/>
          </a:p>
        </p:txBody>
      </p:sp>
      <p:cxnSp>
        <p:nvCxnSpPr>
          <p:cNvPr id="15" name="직선 연결선 14">
            <a:extLst>
              <a:ext uri="{FF2B5EF4-FFF2-40B4-BE49-F238E27FC236}">
                <a16:creationId xmlns:a16="http://schemas.microsoft.com/office/drawing/2014/main" id="{79F5FF68-ACDB-47FF-96C1-DEFD998372CE}"/>
              </a:ext>
            </a:extLst>
          </p:cNvPr>
          <p:cNvCxnSpPr>
            <a:cxnSpLocks/>
          </p:cNvCxnSpPr>
          <p:nvPr/>
        </p:nvCxnSpPr>
        <p:spPr>
          <a:xfrm>
            <a:off x="3503712" y="4245107"/>
            <a:ext cx="0" cy="5512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0747917D-4230-44C8-B5D6-1427DA1A427F}"/>
              </a:ext>
            </a:extLst>
          </p:cNvPr>
          <p:cNvCxnSpPr/>
          <p:nvPr/>
        </p:nvCxnSpPr>
        <p:spPr>
          <a:xfrm>
            <a:off x="4007768" y="4245107"/>
            <a:ext cx="0" cy="55125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D0BD467-D1A1-4A81-81AA-271FAC606132}"/>
              </a:ext>
            </a:extLst>
          </p:cNvPr>
          <p:cNvSpPr txBox="1"/>
          <p:nvPr/>
        </p:nvSpPr>
        <p:spPr>
          <a:xfrm>
            <a:off x="2232656" y="5731029"/>
            <a:ext cx="3353419" cy="646331"/>
          </a:xfrm>
          <a:prstGeom prst="rect">
            <a:avLst/>
          </a:prstGeom>
          <a:noFill/>
        </p:spPr>
        <p:txBody>
          <a:bodyPr wrap="none" rtlCol="0">
            <a:spAutoFit/>
          </a:bodyPr>
          <a:lstStyle/>
          <a:p>
            <a:r>
              <a:rPr lang="en-US" altLang="ko-KR" dirty="0"/>
              <a:t>Multihomed device</a:t>
            </a:r>
          </a:p>
          <a:p>
            <a:r>
              <a:rPr lang="en-US" altLang="ko-KR" dirty="0"/>
              <a:t>Multiple interfaces at a device</a:t>
            </a:r>
            <a:endParaRPr lang="ko-KR" altLang="en-US" dirty="0"/>
          </a:p>
        </p:txBody>
      </p:sp>
      <p:sp>
        <p:nvSpPr>
          <p:cNvPr id="21" name="TextBox 20">
            <a:extLst>
              <a:ext uri="{FF2B5EF4-FFF2-40B4-BE49-F238E27FC236}">
                <a16:creationId xmlns:a16="http://schemas.microsoft.com/office/drawing/2014/main" id="{21FAE815-CC9A-4A4D-8ED1-50E98D34F49A}"/>
              </a:ext>
            </a:extLst>
          </p:cNvPr>
          <p:cNvSpPr txBox="1"/>
          <p:nvPr/>
        </p:nvSpPr>
        <p:spPr>
          <a:xfrm>
            <a:off x="5561930" y="4365104"/>
            <a:ext cx="4798285" cy="2123658"/>
          </a:xfrm>
          <a:prstGeom prst="rect">
            <a:avLst/>
          </a:prstGeom>
          <a:noFill/>
        </p:spPr>
        <p:txBody>
          <a:bodyPr wrap="square" rtlCol="0">
            <a:spAutoFit/>
          </a:bodyPr>
          <a:lstStyle/>
          <a:p>
            <a:r>
              <a:rPr lang="en-US" altLang="ko-KR" sz="1200" dirty="0"/>
              <a:t>Is it a node or an interface? </a:t>
            </a:r>
          </a:p>
          <a:p>
            <a:r>
              <a:rPr lang="en-US" altLang="ko-KR" sz="1200" dirty="0"/>
              <a:t>A data link layer of a node is an interface</a:t>
            </a:r>
          </a:p>
          <a:p>
            <a:endParaRPr lang="en-US" altLang="ko-KR" sz="1200" dirty="0"/>
          </a:p>
          <a:p>
            <a:r>
              <a:rPr lang="en-US" altLang="ko-KR" sz="1200" dirty="0">
                <a:solidFill>
                  <a:srgbClr val="FF0000"/>
                </a:solidFill>
              </a:rPr>
              <a:t>Which protocol </a:t>
            </a:r>
            <a:r>
              <a:rPr lang="en-US" altLang="ko-KR" sz="1200" dirty="0"/>
              <a:t>asks the interface sends the data?</a:t>
            </a:r>
          </a:p>
          <a:p>
            <a:r>
              <a:rPr lang="en-US" altLang="ko-KR" sz="1200" b="1" dirty="0">
                <a:solidFill>
                  <a:srgbClr val="7030A0"/>
                </a:solidFill>
              </a:rPr>
              <a:t>Which interface </a:t>
            </a:r>
            <a:r>
              <a:rPr lang="en-US" altLang="ko-KR" sz="1200" dirty="0"/>
              <a:t>sends the data?</a:t>
            </a:r>
          </a:p>
          <a:p>
            <a:r>
              <a:rPr lang="en-US" altLang="ko-KR" sz="1200" b="1" dirty="0">
                <a:solidFill>
                  <a:srgbClr val="7030A0"/>
                </a:solidFill>
              </a:rPr>
              <a:t>Which interface </a:t>
            </a:r>
            <a:r>
              <a:rPr lang="en-US" altLang="ko-KR" sz="1200" dirty="0"/>
              <a:t>must receive the data?</a:t>
            </a:r>
          </a:p>
          <a:p>
            <a:r>
              <a:rPr lang="en-US" altLang="ko-KR" sz="1200" dirty="0"/>
              <a:t>The sender must provide this information to its peer (receiver).</a:t>
            </a:r>
          </a:p>
          <a:p>
            <a:r>
              <a:rPr lang="en-US" altLang="ko-KR" sz="1200" dirty="0"/>
              <a:t>How does the sender give the information to its peer? </a:t>
            </a:r>
          </a:p>
          <a:p>
            <a:endParaRPr lang="en-US" altLang="ko-KR" sz="1200" dirty="0"/>
          </a:p>
          <a:p>
            <a:r>
              <a:rPr lang="en-US" altLang="ko-KR" sz="1200" dirty="0"/>
              <a:t>How does the peer interface identify this information when it sees a frame at the link?</a:t>
            </a:r>
          </a:p>
        </p:txBody>
      </p:sp>
    </p:spTree>
    <p:extLst>
      <p:ext uri="{BB962C8B-B14F-4D97-AF65-F5344CB8AC3E}">
        <p14:creationId xmlns:p14="http://schemas.microsoft.com/office/powerpoint/2010/main" val="28089952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BAF6B7-5FE9-4A1A-9598-4A56FFB189C4}"/>
              </a:ext>
            </a:extLst>
          </p:cNvPr>
          <p:cNvSpPr>
            <a:spLocks noGrp="1"/>
          </p:cNvSpPr>
          <p:nvPr>
            <p:ph type="title"/>
          </p:nvPr>
        </p:nvSpPr>
        <p:spPr/>
        <p:txBody>
          <a:bodyPr>
            <a:normAutofit/>
          </a:bodyPr>
          <a:lstStyle/>
          <a:p>
            <a:pPr algn="l"/>
            <a:r>
              <a:rPr lang="en-US" altLang="ko-KR" dirty="0"/>
              <a:t>Data Link Layer Identifiers</a:t>
            </a:r>
            <a:endParaRPr lang="ko-KR" altLang="en-US" dirty="0"/>
          </a:p>
        </p:txBody>
      </p:sp>
      <p:sp>
        <p:nvSpPr>
          <p:cNvPr id="3" name="내용 개체 틀 2">
            <a:extLst>
              <a:ext uri="{FF2B5EF4-FFF2-40B4-BE49-F238E27FC236}">
                <a16:creationId xmlns:a16="http://schemas.microsoft.com/office/drawing/2014/main" id="{4FBC9807-5B59-470D-A5DF-488B4EA674DF}"/>
              </a:ext>
            </a:extLst>
          </p:cNvPr>
          <p:cNvSpPr>
            <a:spLocks noGrp="1"/>
          </p:cNvSpPr>
          <p:nvPr>
            <p:ph idx="1"/>
          </p:nvPr>
        </p:nvSpPr>
        <p:spPr/>
        <p:txBody>
          <a:bodyPr/>
          <a:lstStyle/>
          <a:p>
            <a:r>
              <a:rPr lang="en-US" altLang="ko-KR" dirty="0"/>
              <a:t>Answer</a:t>
            </a:r>
          </a:p>
          <a:p>
            <a:pPr lvl="1"/>
            <a:r>
              <a:rPr lang="en-US" altLang="ko-KR" dirty="0"/>
              <a:t>The frame header</a:t>
            </a:r>
          </a:p>
          <a:p>
            <a:pPr lvl="2"/>
            <a:r>
              <a:rPr lang="en-US" altLang="ko-KR" dirty="0"/>
              <a:t>The sender (interface) address field</a:t>
            </a:r>
          </a:p>
          <a:p>
            <a:pPr lvl="2"/>
            <a:r>
              <a:rPr lang="en-US" altLang="ko-KR" dirty="0"/>
              <a:t>The receiver (interface) address field</a:t>
            </a:r>
          </a:p>
          <a:p>
            <a:pPr lvl="2"/>
            <a:r>
              <a:rPr lang="en-US" altLang="ko-KR" dirty="0"/>
              <a:t>The protocol identifier field</a:t>
            </a:r>
          </a:p>
          <a:p>
            <a:endParaRPr lang="en-US" altLang="ko-KR" dirty="0"/>
          </a:p>
          <a:p>
            <a:r>
              <a:rPr lang="en-US" altLang="ko-KR" dirty="0"/>
              <a:t>Note that an interface represents the data link layer</a:t>
            </a:r>
          </a:p>
        </p:txBody>
      </p:sp>
    </p:spTree>
    <p:extLst>
      <p:ext uri="{BB962C8B-B14F-4D97-AF65-F5344CB8AC3E}">
        <p14:creationId xmlns:p14="http://schemas.microsoft.com/office/powerpoint/2010/main" val="20107039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91F80C-EB8B-44CB-94C2-95733F5C66CF}"/>
              </a:ext>
            </a:extLst>
          </p:cNvPr>
          <p:cNvSpPr>
            <a:spLocks noGrp="1"/>
          </p:cNvSpPr>
          <p:nvPr>
            <p:ph type="title"/>
          </p:nvPr>
        </p:nvSpPr>
        <p:spPr/>
        <p:txBody>
          <a:bodyPr>
            <a:normAutofit/>
          </a:bodyPr>
          <a:lstStyle/>
          <a:p>
            <a:pPr algn="l"/>
            <a:r>
              <a:rPr lang="en-US" altLang="ko-KR" dirty="0"/>
              <a:t>Point-to-Point Protocol (PPP) with High-Level Link Control (HDLC)</a:t>
            </a:r>
            <a:endParaRPr lang="ko-KR" altLang="en-US" dirty="0"/>
          </a:p>
        </p:txBody>
      </p:sp>
      <p:sp>
        <p:nvSpPr>
          <p:cNvPr id="3" name="내용 개체 틀 2">
            <a:extLst>
              <a:ext uri="{FF2B5EF4-FFF2-40B4-BE49-F238E27FC236}">
                <a16:creationId xmlns:a16="http://schemas.microsoft.com/office/drawing/2014/main" id="{ABDAB506-24C1-4573-AD0C-5074B09B5EA5}"/>
              </a:ext>
            </a:extLst>
          </p:cNvPr>
          <p:cNvSpPr>
            <a:spLocks noGrp="1"/>
          </p:cNvSpPr>
          <p:nvPr>
            <p:ph idx="1"/>
          </p:nvPr>
        </p:nvSpPr>
        <p:spPr/>
        <p:txBody>
          <a:bodyPr>
            <a:normAutofit fontScale="92500" lnSpcReduction="20000"/>
          </a:bodyPr>
          <a:lstStyle/>
          <a:p>
            <a:r>
              <a:rPr lang="en-US" altLang="ko-KR" sz="2400" dirty="0"/>
              <a:t>HDLC</a:t>
            </a:r>
          </a:p>
          <a:p>
            <a:pPr lvl="1"/>
            <a:r>
              <a:rPr lang="en-US" altLang="ko-KR" sz="2000" dirty="0"/>
              <a:t>Command</a:t>
            </a:r>
          </a:p>
          <a:p>
            <a:pPr lvl="2"/>
            <a:r>
              <a:rPr lang="en-US" altLang="ko-KR" sz="1600" dirty="0"/>
              <a:t>The frame header</a:t>
            </a:r>
          </a:p>
          <a:p>
            <a:pPr lvl="3"/>
            <a:r>
              <a:rPr lang="en-US" altLang="ko-KR" sz="1400" dirty="0">
                <a:solidFill>
                  <a:schemeClr val="bg1">
                    <a:lumMod val="50000"/>
                  </a:schemeClr>
                </a:solidFill>
              </a:rPr>
              <a:t>The sender (interface) address field</a:t>
            </a:r>
          </a:p>
          <a:p>
            <a:pPr lvl="3"/>
            <a:r>
              <a:rPr lang="en-US" altLang="ko-KR" sz="1400" dirty="0"/>
              <a:t>The receiver (interface) address field (0xFF: all stations)</a:t>
            </a:r>
          </a:p>
          <a:p>
            <a:pPr lvl="3"/>
            <a:r>
              <a:rPr lang="en-US" altLang="ko-KR" sz="1400" dirty="0">
                <a:solidFill>
                  <a:schemeClr val="bg1">
                    <a:lumMod val="50000"/>
                  </a:schemeClr>
                </a:solidFill>
              </a:rPr>
              <a:t>The protocol identifier field</a:t>
            </a:r>
          </a:p>
          <a:p>
            <a:pPr lvl="1"/>
            <a:r>
              <a:rPr lang="en-US" altLang="ko-KR" sz="2000" dirty="0"/>
              <a:t>Response</a:t>
            </a:r>
          </a:p>
          <a:p>
            <a:pPr lvl="2"/>
            <a:r>
              <a:rPr lang="en-US" altLang="ko-KR" sz="1600" dirty="0"/>
              <a:t>The frame header</a:t>
            </a:r>
          </a:p>
          <a:p>
            <a:pPr lvl="3"/>
            <a:r>
              <a:rPr lang="en-US" altLang="ko-KR" sz="1400" dirty="0"/>
              <a:t>The sender (interface) address field</a:t>
            </a:r>
          </a:p>
          <a:p>
            <a:pPr marL="1828800" lvl="4" indent="0">
              <a:buNone/>
            </a:pPr>
            <a:r>
              <a:rPr lang="en-US" altLang="ko-KR" sz="1400" dirty="0"/>
              <a:t>(0xFF: all stations; The sender cannot have the broadcast address (???))</a:t>
            </a:r>
          </a:p>
          <a:p>
            <a:pPr lvl="3"/>
            <a:r>
              <a:rPr lang="en-US" altLang="ko-KR" sz="1400" dirty="0">
                <a:solidFill>
                  <a:schemeClr val="bg1">
                    <a:lumMod val="50000"/>
                  </a:schemeClr>
                </a:solidFill>
              </a:rPr>
              <a:t>The receiver (interface) address field</a:t>
            </a:r>
          </a:p>
          <a:p>
            <a:pPr lvl="2"/>
            <a:r>
              <a:rPr lang="en-US" altLang="ko-KR" sz="1800" dirty="0">
                <a:solidFill>
                  <a:schemeClr val="bg1">
                    <a:lumMod val="50000"/>
                  </a:schemeClr>
                </a:solidFill>
              </a:rPr>
              <a:t>The protocol identifier field</a:t>
            </a:r>
          </a:p>
          <a:p>
            <a:r>
              <a:rPr lang="en-US" altLang="ko-KR" sz="2600" dirty="0"/>
              <a:t>PPP</a:t>
            </a:r>
          </a:p>
          <a:p>
            <a:pPr lvl="1"/>
            <a:r>
              <a:rPr lang="en-US" altLang="ko-KR" sz="2200" dirty="0"/>
              <a:t>Point-to-point link </a:t>
            </a:r>
          </a:p>
          <a:p>
            <a:pPr lvl="2"/>
            <a:r>
              <a:rPr lang="en-US" altLang="ko-KR" sz="1800" dirty="0"/>
              <a:t>both entities know Implicitly each other (</a:t>
            </a:r>
            <a:r>
              <a:rPr lang="en-US" altLang="ko-KR" sz="1800" dirty="0">
                <a:solidFill>
                  <a:srgbClr val="FF0000"/>
                </a:solidFill>
              </a:rPr>
              <a:t>no address required</a:t>
            </a:r>
            <a:r>
              <a:rPr lang="en-US" altLang="ko-KR" sz="1800" dirty="0"/>
              <a:t>)</a:t>
            </a:r>
          </a:p>
          <a:p>
            <a:pPr lvl="1"/>
            <a:r>
              <a:rPr lang="en-US" altLang="ko-KR" sz="2200" dirty="0"/>
              <a:t>The frame header</a:t>
            </a:r>
          </a:p>
          <a:p>
            <a:pPr lvl="2"/>
            <a:r>
              <a:rPr lang="en-US" altLang="ko-KR" sz="1800" dirty="0"/>
              <a:t>The protocol field </a:t>
            </a:r>
          </a:p>
        </p:txBody>
      </p:sp>
    </p:spTree>
    <p:extLst>
      <p:ext uri="{BB962C8B-B14F-4D97-AF65-F5344CB8AC3E}">
        <p14:creationId xmlns:p14="http://schemas.microsoft.com/office/powerpoint/2010/main" val="1764171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02230B8-6699-4025-A6AE-56F76A2F0C6E}"/>
              </a:ext>
            </a:extLst>
          </p:cNvPr>
          <p:cNvSpPr>
            <a:spLocks noGrp="1"/>
          </p:cNvSpPr>
          <p:nvPr>
            <p:ph type="title"/>
          </p:nvPr>
        </p:nvSpPr>
        <p:spPr/>
        <p:txBody>
          <a:bodyPr/>
          <a:lstStyle/>
          <a:p>
            <a:pPr algn="l"/>
            <a:r>
              <a:rPr lang="en-US" altLang="ko-KR" dirty="0"/>
              <a:t>IEEE 802.3 Ethernet</a:t>
            </a:r>
            <a:endParaRPr lang="ko-KR" altLang="en-US" dirty="0"/>
          </a:p>
        </p:txBody>
      </p:sp>
      <p:sp>
        <p:nvSpPr>
          <p:cNvPr id="3" name="내용 개체 틀 2">
            <a:extLst>
              <a:ext uri="{FF2B5EF4-FFF2-40B4-BE49-F238E27FC236}">
                <a16:creationId xmlns:a16="http://schemas.microsoft.com/office/drawing/2014/main" id="{598BC72B-EB68-48B9-94BA-10294F1FBED4}"/>
              </a:ext>
            </a:extLst>
          </p:cNvPr>
          <p:cNvSpPr>
            <a:spLocks noGrp="1"/>
          </p:cNvSpPr>
          <p:nvPr>
            <p:ph idx="1"/>
          </p:nvPr>
        </p:nvSpPr>
        <p:spPr/>
        <p:txBody>
          <a:bodyPr>
            <a:normAutofit/>
          </a:bodyPr>
          <a:lstStyle/>
          <a:p>
            <a:r>
              <a:rPr lang="en-US" altLang="ko-KR" sz="2400" dirty="0"/>
              <a:t>Destination MAC interface</a:t>
            </a:r>
          </a:p>
          <a:p>
            <a:pPr lvl="1"/>
            <a:r>
              <a:rPr lang="en-US" altLang="ko-KR" sz="2000" dirty="0"/>
              <a:t>EUI-48: OUI (24bits)+Interface ID(24bits)</a:t>
            </a:r>
          </a:p>
          <a:p>
            <a:r>
              <a:rPr lang="en-US" altLang="ko-KR" sz="2400" dirty="0"/>
              <a:t>Source MAC interface</a:t>
            </a:r>
          </a:p>
          <a:p>
            <a:pPr lvl="1"/>
            <a:r>
              <a:rPr lang="en-US" altLang="ko-KR" sz="2000" dirty="0"/>
              <a:t>EUI-48: OUI (24bits)+Interface ID(24bits)</a:t>
            </a:r>
          </a:p>
          <a:p>
            <a:pPr lvl="1"/>
            <a:r>
              <a:rPr lang="en-US" altLang="ko-KR" sz="2000" dirty="0"/>
              <a:t>The M (I/G) bit of the OUI field </a:t>
            </a:r>
            <a:r>
              <a:rPr lang="en-US" altLang="ko-KR" sz="2000" dirty="0">
                <a:solidFill>
                  <a:srgbClr val="0070C0"/>
                </a:solidFill>
              </a:rPr>
              <a:t>must be </a:t>
            </a:r>
            <a:r>
              <a:rPr lang="en-US" altLang="ko-KR" sz="2000" dirty="0">
                <a:solidFill>
                  <a:srgbClr val="7030A0"/>
                </a:solidFill>
              </a:rPr>
              <a:t>zero</a:t>
            </a:r>
            <a:r>
              <a:rPr lang="en-US" altLang="ko-KR" sz="2000" dirty="0"/>
              <a:t> </a:t>
            </a:r>
          </a:p>
          <a:p>
            <a:r>
              <a:rPr lang="en-US" altLang="ko-KR" sz="2400" dirty="0"/>
              <a:t>The Upper Layer Protocol</a:t>
            </a:r>
          </a:p>
          <a:p>
            <a:pPr lvl="1"/>
            <a:r>
              <a:rPr lang="en-US" altLang="ko-KR" sz="2000" dirty="0" err="1">
                <a:solidFill>
                  <a:srgbClr val="FF0000"/>
                </a:solidFill>
              </a:rPr>
              <a:t>EtherType</a:t>
            </a:r>
            <a:r>
              <a:rPr lang="en-US" altLang="ko-KR" sz="2000" dirty="0"/>
              <a:t>: IPv4(0x0800), IPv6(0x86DD) </a:t>
            </a:r>
            <a:endParaRPr lang="ko-KR" altLang="en-US" sz="2000" dirty="0"/>
          </a:p>
        </p:txBody>
      </p:sp>
      <p:sp>
        <p:nvSpPr>
          <p:cNvPr id="4" name="직사각형 3">
            <a:extLst>
              <a:ext uri="{FF2B5EF4-FFF2-40B4-BE49-F238E27FC236}">
                <a16:creationId xmlns:a16="http://schemas.microsoft.com/office/drawing/2014/main" id="{653733EF-21A6-4AFE-A3BC-58600A83809C}"/>
              </a:ext>
            </a:extLst>
          </p:cNvPr>
          <p:cNvSpPr/>
          <p:nvPr/>
        </p:nvSpPr>
        <p:spPr>
          <a:xfrm>
            <a:off x="3215680" y="5381665"/>
            <a:ext cx="136815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IEEE 802.3</a:t>
            </a:r>
          </a:p>
          <a:p>
            <a:pPr algn="ctr"/>
            <a:r>
              <a:rPr lang="en-US" altLang="ko-KR" sz="1400" dirty="0"/>
              <a:t>Ethernet</a:t>
            </a:r>
            <a:endParaRPr lang="ko-KR" altLang="en-US" sz="1400" dirty="0"/>
          </a:p>
        </p:txBody>
      </p:sp>
      <p:sp>
        <p:nvSpPr>
          <p:cNvPr id="5" name="직사각형 4">
            <a:extLst>
              <a:ext uri="{FF2B5EF4-FFF2-40B4-BE49-F238E27FC236}">
                <a16:creationId xmlns:a16="http://schemas.microsoft.com/office/drawing/2014/main" id="{C3BF629B-3389-4105-8744-A23ABE1A4858}"/>
              </a:ext>
            </a:extLst>
          </p:cNvPr>
          <p:cNvSpPr/>
          <p:nvPr/>
        </p:nvSpPr>
        <p:spPr>
          <a:xfrm>
            <a:off x="2423592" y="4581128"/>
            <a:ext cx="136815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IPv4</a:t>
            </a:r>
            <a:endParaRPr lang="ko-KR" altLang="en-US" sz="1400" dirty="0"/>
          </a:p>
        </p:txBody>
      </p:sp>
      <p:sp>
        <p:nvSpPr>
          <p:cNvPr id="6" name="직사각형 5">
            <a:extLst>
              <a:ext uri="{FF2B5EF4-FFF2-40B4-BE49-F238E27FC236}">
                <a16:creationId xmlns:a16="http://schemas.microsoft.com/office/drawing/2014/main" id="{4C2E88CA-AB50-474B-9F5A-B4B690D521A3}"/>
              </a:ext>
            </a:extLst>
          </p:cNvPr>
          <p:cNvSpPr/>
          <p:nvPr/>
        </p:nvSpPr>
        <p:spPr>
          <a:xfrm>
            <a:off x="4151784" y="4581128"/>
            <a:ext cx="136815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IPv6</a:t>
            </a:r>
            <a:endParaRPr lang="ko-KR" altLang="en-US" sz="1400" dirty="0"/>
          </a:p>
        </p:txBody>
      </p:sp>
      <p:cxnSp>
        <p:nvCxnSpPr>
          <p:cNvPr id="8" name="직선 연결선 7">
            <a:extLst>
              <a:ext uri="{FF2B5EF4-FFF2-40B4-BE49-F238E27FC236}">
                <a16:creationId xmlns:a16="http://schemas.microsoft.com/office/drawing/2014/main" id="{AB73C924-86D1-4A18-BBEB-FFE352C3EA86}"/>
              </a:ext>
            </a:extLst>
          </p:cNvPr>
          <p:cNvCxnSpPr/>
          <p:nvPr/>
        </p:nvCxnSpPr>
        <p:spPr>
          <a:xfrm>
            <a:off x="2999656" y="6245761"/>
            <a:ext cx="53285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직선 연결선 9">
            <a:extLst>
              <a:ext uri="{FF2B5EF4-FFF2-40B4-BE49-F238E27FC236}">
                <a16:creationId xmlns:a16="http://schemas.microsoft.com/office/drawing/2014/main" id="{7FE5C1AC-D3A8-4663-B2B6-6DD0D287B670}"/>
              </a:ext>
            </a:extLst>
          </p:cNvPr>
          <p:cNvCxnSpPr>
            <a:stCxn id="4" idx="2"/>
          </p:cNvCxnSpPr>
          <p:nvPr/>
        </p:nvCxnSpPr>
        <p:spPr>
          <a:xfrm>
            <a:off x="3899756" y="5813713"/>
            <a:ext cx="0" cy="432048"/>
          </a:xfrm>
          <a:prstGeom prst="line">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FF34A76B-A930-41F6-A5D2-2F37D13782A7}"/>
              </a:ext>
            </a:extLst>
          </p:cNvPr>
          <p:cNvCxnSpPr>
            <a:stCxn id="5" idx="2"/>
            <a:endCxn id="4" idx="0"/>
          </p:cNvCxnSpPr>
          <p:nvPr/>
        </p:nvCxnSpPr>
        <p:spPr>
          <a:xfrm>
            <a:off x="3107668" y="5013177"/>
            <a:ext cx="792088" cy="368489"/>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5AB0DBEF-FACC-471C-8BAC-BD2164B5F8BE}"/>
              </a:ext>
            </a:extLst>
          </p:cNvPr>
          <p:cNvCxnSpPr>
            <a:cxnSpLocks/>
            <a:stCxn id="6" idx="2"/>
            <a:endCxn id="4" idx="0"/>
          </p:cNvCxnSpPr>
          <p:nvPr/>
        </p:nvCxnSpPr>
        <p:spPr>
          <a:xfrm flipH="1">
            <a:off x="3899756" y="5013177"/>
            <a:ext cx="936104" cy="3684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직사각형 15">
            <a:extLst>
              <a:ext uri="{FF2B5EF4-FFF2-40B4-BE49-F238E27FC236}">
                <a16:creationId xmlns:a16="http://schemas.microsoft.com/office/drawing/2014/main" id="{F0F1180B-5FB5-4706-83D7-6517787E0F60}"/>
              </a:ext>
            </a:extLst>
          </p:cNvPr>
          <p:cNvSpPr/>
          <p:nvPr/>
        </p:nvSpPr>
        <p:spPr>
          <a:xfrm>
            <a:off x="7414157" y="5381665"/>
            <a:ext cx="136815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IEEE 802.3</a:t>
            </a:r>
          </a:p>
          <a:p>
            <a:pPr algn="ctr"/>
            <a:r>
              <a:rPr lang="en-US" altLang="ko-KR" sz="1400" dirty="0"/>
              <a:t>Ethernet</a:t>
            </a:r>
            <a:endParaRPr lang="ko-KR" altLang="en-US" sz="1400" dirty="0"/>
          </a:p>
        </p:txBody>
      </p:sp>
      <p:sp>
        <p:nvSpPr>
          <p:cNvPr id="17" name="직사각형 16">
            <a:extLst>
              <a:ext uri="{FF2B5EF4-FFF2-40B4-BE49-F238E27FC236}">
                <a16:creationId xmlns:a16="http://schemas.microsoft.com/office/drawing/2014/main" id="{C11B8CBB-1F6F-4832-9B6F-48BB049EF5B3}"/>
              </a:ext>
            </a:extLst>
          </p:cNvPr>
          <p:cNvSpPr/>
          <p:nvPr/>
        </p:nvSpPr>
        <p:spPr>
          <a:xfrm>
            <a:off x="6622069" y="4581128"/>
            <a:ext cx="136815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IPv4</a:t>
            </a:r>
            <a:endParaRPr lang="ko-KR" altLang="en-US" sz="1400" dirty="0"/>
          </a:p>
        </p:txBody>
      </p:sp>
      <p:cxnSp>
        <p:nvCxnSpPr>
          <p:cNvPr id="18" name="직선 연결선 17">
            <a:extLst>
              <a:ext uri="{FF2B5EF4-FFF2-40B4-BE49-F238E27FC236}">
                <a16:creationId xmlns:a16="http://schemas.microsoft.com/office/drawing/2014/main" id="{64404072-85D1-43C1-873E-7E7758C244DE}"/>
              </a:ext>
            </a:extLst>
          </p:cNvPr>
          <p:cNvCxnSpPr>
            <a:stCxn id="16" idx="2"/>
          </p:cNvCxnSpPr>
          <p:nvPr/>
        </p:nvCxnSpPr>
        <p:spPr>
          <a:xfrm>
            <a:off x="8098233" y="5813713"/>
            <a:ext cx="0" cy="432048"/>
          </a:xfrm>
          <a:prstGeom prst="line">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4D1FB355-545C-44E6-95DC-AF86663E5B6A}"/>
              </a:ext>
            </a:extLst>
          </p:cNvPr>
          <p:cNvCxnSpPr>
            <a:stCxn id="17" idx="2"/>
            <a:endCxn id="16" idx="0"/>
          </p:cNvCxnSpPr>
          <p:nvPr/>
        </p:nvCxnSpPr>
        <p:spPr>
          <a:xfrm>
            <a:off x="7306145" y="5013177"/>
            <a:ext cx="792088" cy="368489"/>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직사각형 19">
            <a:extLst>
              <a:ext uri="{FF2B5EF4-FFF2-40B4-BE49-F238E27FC236}">
                <a16:creationId xmlns:a16="http://schemas.microsoft.com/office/drawing/2014/main" id="{2F073D7F-55C5-49A2-9E95-C04430725CD8}"/>
              </a:ext>
            </a:extLst>
          </p:cNvPr>
          <p:cNvSpPr/>
          <p:nvPr/>
        </p:nvSpPr>
        <p:spPr>
          <a:xfrm>
            <a:off x="8308422" y="4581128"/>
            <a:ext cx="136815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IPv6</a:t>
            </a:r>
            <a:endParaRPr lang="ko-KR" altLang="en-US" sz="1400" dirty="0"/>
          </a:p>
        </p:txBody>
      </p:sp>
      <p:cxnSp>
        <p:nvCxnSpPr>
          <p:cNvPr id="21" name="직선 화살표 연결선 20">
            <a:extLst>
              <a:ext uri="{FF2B5EF4-FFF2-40B4-BE49-F238E27FC236}">
                <a16:creationId xmlns:a16="http://schemas.microsoft.com/office/drawing/2014/main" id="{C97AB3C1-FA50-443C-A9F0-1940F636317F}"/>
              </a:ext>
            </a:extLst>
          </p:cNvPr>
          <p:cNvCxnSpPr>
            <a:cxnSpLocks/>
            <a:stCxn id="20" idx="2"/>
          </p:cNvCxnSpPr>
          <p:nvPr/>
        </p:nvCxnSpPr>
        <p:spPr>
          <a:xfrm flipH="1">
            <a:off x="8056394" y="5013177"/>
            <a:ext cx="936104" cy="3684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2" name="Picture 2">
            <a:extLst>
              <a:ext uri="{FF2B5EF4-FFF2-40B4-BE49-F238E27FC236}">
                <a16:creationId xmlns:a16="http://schemas.microsoft.com/office/drawing/2014/main" id="{1689C738-B76E-4C1E-8786-8397C4C0EB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199" y="1398476"/>
            <a:ext cx="2855084" cy="1756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직사각형 22">
            <a:extLst>
              <a:ext uri="{FF2B5EF4-FFF2-40B4-BE49-F238E27FC236}">
                <a16:creationId xmlns:a16="http://schemas.microsoft.com/office/drawing/2014/main" id="{A217230A-7EA5-433B-A31B-79BFBC2EA0D2}"/>
              </a:ext>
            </a:extLst>
          </p:cNvPr>
          <p:cNvSpPr/>
          <p:nvPr/>
        </p:nvSpPr>
        <p:spPr>
          <a:xfrm>
            <a:off x="8184232" y="1930802"/>
            <a:ext cx="1152128" cy="1183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51C27228-E178-4B0A-B78B-771C8803C38D}"/>
              </a:ext>
            </a:extLst>
          </p:cNvPr>
          <p:cNvSpPr/>
          <p:nvPr/>
        </p:nvSpPr>
        <p:spPr>
          <a:xfrm>
            <a:off x="8184232" y="1647177"/>
            <a:ext cx="1152128" cy="283624"/>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227507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4BD4224-B4B0-4430-B73A-8C7B038A9084}"/>
              </a:ext>
            </a:extLst>
          </p:cNvPr>
          <p:cNvSpPr>
            <a:spLocks noGrp="1"/>
          </p:cNvSpPr>
          <p:nvPr>
            <p:ph type="title"/>
          </p:nvPr>
        </p:nvSpPr>
        <p:spPr/>
        <p:txBody>
          <a:bodyPr>
            <a:normAutofit/>
          </a:bodyPr>
          <a:lstStyle/>
          <a:p>
            <a:pPr algn="l"/>
            <a:r>
              <a:rPr lang="en-US" altLang="ko-KR" dirty="0"/>
              <a:t>MAC Address</a:t>
            </a:r>
            <a:br>
              <a:rPr lang="en-US" altLang="ko-KR" dirty="0"/>
            </a:br>
            <a:r>
              <a:rPr lang="en-NZ" altLang="ko-KR" dirty="0"/>
              <a:t>ISO/IEC 13239:2002 </a:t>
            </a:r>
            <a:r>
              <a:rPr lang="en-US" altLang="ko-KR" dirty="0"/>
              <a:t>HDLC address</a:t>
            </a:r>
            <a:endParaRPr lang="ko-KR" altLang="en-US" dirty="0"/>
          </a:p>
        </p:txBody>
      </p:sp>
      <p:sp>
        <p:nvSpPr>
          <p:cNvPr id="3" name="내용 개체 틀 2">
            <a:extLst>
              <a:ext uri="{FF2B5EF4-FFF2-40B4-BE49-F238E27FC236}">
                <a16:creationId xmlns:a16="http://schemas.microsoft.com/office/drawing/2014/main" id="{7B819869-8D63-4F5E-94CC-826BA9ABCC4A}"/>
              </a:ext>
            </a:extLst>
          </p:cNvPr>
          <p:cNvSpPr>
            <a:spLocks noGrp="1"/>
          </p:cNvSpPr>
          <p:nvPr>
            <p:ph idx="1"/>
          </p:nvPr>
        </p:nvSpPr>
        <p:spPr/>
        <p:txBody>
          <a:bodyPr>
            <a:normAutofit/>
          </a:bodyPr>
          <a:lstStyle/>
          <a:p>
            <a:r>
              <a:rPr lang="en-US" altLang="ko-KR" dirty="0"/>
              <a:t>ISO/IEC 13239-2002</a:t>
            </a:r>
          </a:p>
          <a:p>
            <a:pPr lvl="1"/>
            <a:r>
              <a:rPr lang="en-US" altLang="ko-KR" dirty="0"/>
              <a:t>High-level data link control (HDLC) procedures</a:t>
            </a:r>
          </a:p>
          <a:p>
            <a:r>
              <a:rPr lang="en-US" altLang="ko-KR" dirty="0"/>
              <a:t>It cancels and replaces</a:t>
            </a:r>
          </a:p>
          <a:p>
            <a:pPr lvl="2"/>
            <a:r>
              <a:rPr lang="en-US" altLang="ko-KR" dirty="0"/>
              <a:t>ISO/IEC 13239:2000</a:t>
            </a:r>
          </a:p>
          <a:p>
            <a:pPr lvl="2"/>
            <a:r>
              <a:rPr lang="en-US" altLang="ko-KR" dirty="0"/>
              <a:t>ISO/IEC 3309:1993</a:t>
            </a:r>
          </a:p>
          <a:p>
            <a:pPr lvl="2"/>
            <a:r>
              <a:rPr lang="en-US" altLang="ko-KR" dirty="0"/>
              <a:t>ISO/IEC 4335:1993</a:t>
            </a:r>
          </a:p>
          <a:p>
            <a:pPr lvl="2"/>
            <a:r>
              <a:rPr lang="en-US" altLang="ko-KR" dirty="0"/>
              <a:t>ISO/IEC 7809:1993</a:t>
            </a:r>
          </a:p>
          <a:p>
            <a:pPr lvl="2"/>
            <a:r>
              <a:rPr lang="en-US" altLang="ko-KR" dirty="0"/>
              <a:t>ISO/IEC 8885:1993</a:t>
            </a:r>
            <a:endParaRPr lang="ko-KR" altLang="en-US" dirty="0"/>
          </a:p>
        </p:txBody>
      </p:sp>
    </p:spTree>
    <p:extLst>
      <p:ext uri="{BB962C8B-B14F-4D97-AF65-F5344CB8AC3E}">
        <p14:creationId xmlns:p14="http://schemas.microsoft.com/office/powerpoint/2010/main" val="20762933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7E888B-F268-4592-BA9E-B0FC85ADE59C}"/>
              </a:ext>
            </a:extLst>
          </p:cNvPr>
          <p:cNvSpPr>
            <a:spLocks noGrp="1"/>
          </p:cNvSpPr>
          <p:nvPr>
            <p:ph type="title"/>
          </p:nvPr>
        </p:nvSpPr>
        <p:spPr/>
        <p:txBody>
          <a:bodyPr/>
          <a:lstStyle/>
          <a:p>
            <a:pPr algn="l"/>
            <a:r>
              <a:rPr lang="en-US" altLang="ko-KR" dirty="0"/>
              <a:t>IEEE 802.3 Ethernet</a:t>
            </a:r>
            <a:endParaRPr lang="ko-KR" altLang="en-US" dirty="0"/>
          </a:p>
        </p:txBody>
      </p:sp>
      <p:sp>
        <p:nvSpPr>
          <p:cNvPr id="4" name="직사각형 3">
            <a:extLst>
              <a:ext uri="{FF2B5EF4-FFF2-40B4-BE49-F238E27FC236}">
                <a16:creationId xmlns:a16="http://schemas.microsoft.com/office/drawing/2014/main" id="{67307D8F-8E87-4F27-8191-BFF8BAA05DBD}"/>
              </a:ext>
            </a:extLst>
          </p:cNvPr>
          <p:cNvSpPr/>
          <p:nvPr/>
        </p:nvSpPr>
        <p:spPr>
          <a:xfrm>
            <a:off x="2043485" y="2490322"/>
            <a:ext cx="135111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IPv4 module</a:t>
            </a:r>
            <a:endParaRPr lang="ko-KR" altLang="en-US" dirty="0"/>
          </a:p>
        </p:txBody>
      </p:sp>
      <p:sp>
        <p:nvSpPr>
          <p:cNvPr id="5" name="직사각형 4">
            <a:extLst>
              <a:ext uri="{FF2B5EF4-FFF2-40B4-BE49-F238E27FC236}">
                <a16:creationId xmlns:a16="http://schemas.microsoft.com/office/drawing/2014/main" id="{D43817E5-C3D3-4AF8-B0C4-3F5460232F24}"/>
              </a:ext>
            </a:extLst>
          </p:cNvPr>
          <p:cNvSpPr/>
          <p:nvPr/>
        </p:nvSpPr>
        <p:spPr>
          <a:xfrm>
            <a:off x="7874103" y="3933056"/>
            <a:ext cx="1717501" cy="418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IPv4 Packet</a:t>
            </a:r>
            <a:endParaRPr lang="ko-KR" altLang="en-US" dirty="0"/>
          </a:p>
        </p:txBody>
      </p:sp>
      <p:sp>
        <p:nvSpPr>
          <p:cNvPr id="15" name="직사각형 14">
            <a:extLst>
              <a:ext uri="{FF2B5EF4-FFF2-40B4-BE49-F238E27FC236}">
                <a16:creationId xmlns:a16="http://schemas.microsoft.com/office/drawing/2014/main" id="{FEE3304F-4F7F-474D-A11B-2C4E44E04365}"/>
              </a:ext>
            </a:extLst>
          </p:cNvPr>
          <p:cNvSpPr/>
          <p:nvPr/>
        </p:nvSpPr>
        <p:spPr>
          <a:xfrm>
            <a:off x="6709543" y="3935712"/>
            <a:ext cx="1152129" cy="418058"/>
          </a:xfrm>
          <a:prstGeom prst="rect">
            <a:avLst/>
          </a:prstGeom>
          <a:solidFill>
            <a:schemeClr val="accent5">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a:t>Ethertype</a:t>
            </a:r>
            <a:endParaRPr lang="en-US" altLang="ko-KR" sz="1200" dirty="0"/>
          </a:p>
          <a:p>
            <a:pPr algn="ctr"/>
            <a:r>
              <a:rPr lang="en-US" altLang="ko-KR" sz="1200" dirty="0"/>
              <a:t>(0x0800)</a:t>
            </a:r>
            <a:endParaRPr lang="ko-KR" altLang="en-US" sz="1200" dirty="0"/>
          </a:p>
        </p:txBody>
      </p:sp>
      <p:sp>
        <p:nvSpPr>
          <p:cNvPr id="17" name="직사각형 16">
            <a:extLst>
              <a:ext uri="{FF2B5EF4-FFF2-40B4-BE49-F238E27FC236}">
                <a16:creationId xmlns:a16="http://schemas.microsoft.com/office/drawing/2014/main" id="{0B0521BD-0C95-4D20-8C99-588CA710F9C8}"/>
              </a:ext>
            </a:extLst>
          </p:cNvPr>
          <p:cNvSpPr/>
          <p:nvPr/>
        </p:nvSpPr>
        <p:spPr>
          <a:xfrm>
            <a:off x="1988514" y="3372420"/>
            <a:ext cx="1360011"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IEEE 802.3</a:t>
            </a:r>
          </a:p>
          <a:p>
            <a:pPr algn="ctr"/>
            <a:r>
              <a:rPr lang="en-US" altLang="ko-KR"/>
              <a:t>Ethernet</a:t>
            </a:r>
            <a:endParaRPr lang="ko-KR" altLang="en-US" dirty="0"/>
          </a:p>
        </p:txBody>
      </p:sp>
      <p:cxnSp>
        <p:nvCxnSpPr>
          <p:cNvPr id="22" name="직선 화살표 연결선 21">
            <a:extLst>
              <a:ext uri="{FF2B5EF4-FFF2-40B4-BE49-F238E27FC236}">
                <a16:creationId xmlns:a16="http://schemas.microsoft.com/office/drawing/2014/main" id="{67EE26DF-BE47-44A3-A7F2-8F970D392D4A}"/>
              </a:ext>
            </a:extLst>
          </p:cNvPr>
          <p:cNvCxnSpPr>
            <a:cxnSpLocks/>
            <a:stCxn id="15" idx="0"/>
            <a:endCxn id="4" idx="3"/>
          </p:cNvCxnSpPr>
          <p:nvPr/>
        </p:nvCxnSpPr>
        <p:spPr>
          <a:xfrm flipH="1" flipV="1">
            <a:off x="3394601" y="2742350"/>
            <a:ext cx="3891006" cy="1193362"/>
          </a:xfrm>
          <a:prstGeom prst="straightConnector1">
            <a:avLst/>
          </a:prstGeom>
          <a:ln>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6D26B397-853F-4A06-B204-60BE2F5FCBAD}"/>
              </a:ext>
            </a:extLst>
          </p:cNvPr>
          <p:cNvCxnSpPr>
            <a:cxnSpLocks/>
            <a:stCxn id="28" idx="0"/>
            <a:endCxn id="17" idx="3"/>
          </p:cNvCxnSpPr>
          <p:nvPr/>
        </p:nvCxnSpPr>
        <p:spPr>
          <a:xfrm flipH="1" flipV="1">
            <a:off x="3348524" y="3624448"/>
            <a:ext cx="1140618" cy="315786"/>
          </a:xfrm>
          <a:prstGeom prst="straightConnector1">
            <a:avLst/>
          </a:prstGeom>
          <a:ln>
            <a:solidFill>
              <a:srgbClr val="7030A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8" name="직사각형 27">
            <a:extLst>
              <a:ext uri="{FF2B5EF4-FFF2-40B4-BE49-F238E27FC236}">
                <a16:creationId xmlns:a16="http://schemas.microsoft.com/office/drawing/2014/main" id="{E05409F3-8A77-467B-97A4-86455E7A41D4}"/>
              </a:ext>
            </a:extLst>
          </p:cNvPr>
          <p:cNvSpPr/>
          <p:nvPr/>
        </p:nvSpPr>
        <p:spPr>
          <a:xfrm>
            <a:off x="3702608" y="3940234"/>
            <a:ext cx="1573069" cy="418058"/>
          </a:xfrm>
          <a:prstGeom prst="rect">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DA</a:t>
            </a:r>
          </a:p>
        </p:txBody>
      </p:sp>
      <p:sp>
        <p:nvSpPr>
          <p:cNvPr id="33" name="직사각형 32">
            <a:extLst>
              <a:ext uri="{FF2B5EF4-FFF2-40B4-BE49-F238E27FC236}">
                <a16:creationId xmlns:a16="http://schemas.microsoft.com/office/drawing/2014/main" id="{D0F38399-5CCA-4B13-8311-3D0C11E2954E}"/>
              </a:ext>
            </a:extLst>
          </p:cNvPr>
          <p:cNvSpPr/>
          <p:nvPr/>
        </p:nvSpPr>
        <p:spPr>
          <a:xfrm>
            <a:off x="5275677" y="3940234"/>
            <a:ext cx="1421435" cy="418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SA</a:t>
            </a:r>
            <a:endParaRPr lang="ko-KR" altLang="en-US" dirty="0"/>
          </a:p>
        </p:txBody>
      </p:sp>
      <p:sp>
        <p:nvSpPr>
          <p:cNvPr id="36" name="직사각형 35">
            <a:extLst>
              <a:ext uri="{FF2B5EF4-FFF2-40B4-BE49-F238E27FC236}">
                <a16:creationId xmlns:a16="http://schemas.microsoft.com/office/drawing/2014/main" id="{9F546D19-1CA9-48BB-BE4B-0D2CC9436FEB}"/>
              </a:ext>
            </a:extLst>
          </p:cNvPr>
          <p:cNvSpPr/>
          <p:nvPr/>
        </p:nvSpPr>
        <p:spPr>
          <a:xfrm>
            <a:off x="7899182" y="2644090"/>
            <a:ext cx="1717501" cy="418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IPv4 Packet</a:t>
            </a:r>
            <a:endParaRPr lang="ko-KR" altLang="en-US" dirty="0"/>
          </a:p>
        </p:txBody>
      </p:sp>
    </p:spTree>
    <p:extLst>
      <p:ext uri="{BB962C8B-B14F-4D97-AF65-F5344CB8AC3E}">
        <p14:creationId xmlns:p14="http://schemas.microsoft.com/office/powerpoint/2010/main" val="635651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02230B8-6699-4025-A6AE-56F76A2F0C6E}"/>
              </a:ext>
            </a:extLst>
          </p:cNvPr>
          <p:cNvSpPr>
            <a:spLocks noGrp="1"/>
          </p:cNvSpPr>
          <p:nvPr>
            <p:ph type="title"/>
          </p:nvPr>
        </p:nvSpPr>
        <p:spPr/>
        <p:txBody>
          <a:bodyPr/>
          <a:lstStyle/>
          <a:p>
            <a:pPr algn="l"/>
            <a:r>
              <a:rPr lang="en-US" altLang="ko-KR" dirty="0"/>
              <a:t>IEEE 802.11 WLAN and IEEE 802.3</a:t>
            </a:r>
            <a:endParaRPr lang="ko-KR" altLang="en-US" dirty="0"/>
          </a:p>
        </p:txBody>
      </p:sp>
      <p:sp>
        <p:nvSpPr>
          <p:cNvPr id="4" name="직사각형 3">
            <a:extLst>
              <a:ext uri="{FF2B5EF4-FFF2-40B4-BE49-F238E27FC236}">
                <a16:creationId xmlns:a16="http://schemas.microsoft.com/office/drawing/2014/main" id="{E51DCB33-A6EA-44E1-A9C7-E6DCE98680D4}"/>
              </a:ext>
            </a:extLst>
          </p:cNvPr>
          <p:cNvSpPr/>
          <p:nvPr/>
        </p:nvSpPr>
        <p:spPr>
          <a:xfrm>
            <a:off x="2888024" y="2861385"/>
            <a:ext cx="136815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IEEE 802.11</a:t>
            </a:r>
          </a:p>
          <a:p>
            <a:pPr algn="ctr"/>
            <a:r>
              <a:rPr lang="en-US" altLang="ko-KR" sz="1100" dirty="0"/>
              <a:t>WLAN</a:t>
            </a:r>
            <a:endParaRPr lang="ko-KR" altLang="en-US" sz="1100" dirty="0"/>
          </a:p>
        </p:txBody>
      </p:sp>
      <p:sp>
        <p:nvSpPr>
          <p:cNvPr id="5" name="직사각형 4">
            <a:extLst>
              <a:ext uri="{FF2B5EF4-FFF2-40B4-BE49-F238E27FC236}">
                <a16:creationId xmlns:a16="http://schemas.microsoft.com/office/drawing/2014/main" id="{76E35CF5-638D-4CD7-9D47-5007F2610311}"/>
              </a:ext>
            </a:extLst>
          </p:cNvPr>
          <p:cNvSpPr/>
          <p:nvPr/>
        </p:nvSpPr>
        <p:spPr>
          <a:xfrm>
            <a:off x="2111983" y="1575576"/>
            <a:ext cx="136815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IPv4</a:t>
            </a:r>
            <a:endParaRPr lang="ko-KR" altLang="en-US" sz="1400" dirty="0"/>
          </a:p>
        </p:txBody>
      </p:sp>
      <p:sp>
        <p:nvSpPr>
          <p:cNvPr id="6" name="직사각형 5">
            <a:extLst>
              <a:ext uri="{FF2B5EF4-FFF2-40B4-BE49-F238E27FC236}">
                <a16:creationId xmlns:a16="http://schemas.microsoft.com/office/drawing/2014/main" id="{3E55FC60-9443-4D81-A784-19DE54C816AC}"/>
              </a:ext>
            </a:extLst>
          </p:cNvPr>
          <p:cNvSpPr/>
          <p:nvPr/>
        </p:nvSpPr>
        <p:spPr>
          <a:xfrm>
            <a:off x="3840175" y="1575576"/>
            <a:ext cx="136815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IPv6</a:t>
            </a:r>
            <a:endParaRPr lang="ko-KR" altLang="en-US" sz="1400" dirty="0"/>
          </a:p>
        </p:txBody>
      </p:sp>
      <p:cxnSp>
        <p:nvCxnSpPr>
          <p:cNvPr id="7" name="직선 연결선 6">
            <a:extLst>
              <a:ext uri="{FF2B5EF4-FFF2-40B4-BE49-F238E27FC236}">
                <a16:creationId xmlns:a16="http://schemas.microsoft.com/office/drawing/2014/main" id="{DA438FBA-EFF9-4705-B450-382EA4F5B4A0}"/>
              </a:ext>
            </a:extLst>
          </p:cNvPr>
          <p:cNvCxnSpPr>
            <a:cxnSpLocks/>
          </p:cNvCxnSpPr>
          <p:nvPr/>
        </p:nvCxnSpPr>
        <p:spPr>
          <a:xfrm>
            <a:off x="6200392" y="3733857"/>
            <a:ext cx="22322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6428E0A5-B4F6-447E-BF7C-F712BE2F4B45}"/>
              </a:ext>
            </a:extLst>
          </p:cNvPr>
          <p:cNvCxnSpPr>
            <a:stCxn id="4" idx="2"/>
          </p:cNvCxnSpPr>
          <p:nvPr/>
        </p:nvCxnSpPr>
        <p:spPr>
          <a:xfrm>
            <a:off x="3572100" y="3293433"/>
            <a:ext cx="0" cy="432048"/>
          </a:xfrm>
          <a:prstGeom prst="line">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B45DD5F7-418B-4148-9FA8-E396AAA89973}"/>
              </a:ext>
            </a:extLst>
          </p:cNvPr>
          <p:cNvCxnSpPr>
            <a:cxnSpLocks/>
            <a:stCxn id="5" idx="2"/>
            <a:endCxn id="45" idx="0"/>
          </p:cNvCxnSpPr>
          <p:nvPr/>
        </p:nvCxnSpPr>
        <p:spPr>
          <a:xfrm>
            <a:off x="2796059" y="2007624"/>
            <a:ext cx="776041" cy="35371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BFF2EAEC-4C2F-404D-AA4F-1368CED340F9}"/>
              </a:ext>
            </a:extLst>
          </p:cNvPr>
          <p:cNvCxnSpPr>
            <a:cxnSpLocks/>
            <a:stCxn id="6" idx="2"/>
            <a:endCxn id="45" idx="0"/>
          </p:cNvCxnSpPr>
          <p:nvPr/>
        </p:nvCxnSpPr>
        <p:spPr>
          <a:xfrm flipH="1">
            <a:off x="3572100" y="2007624"/>
            <a:ext cx="952151" cy="3537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직사각형 10">
            <a:extLst>
              <a:ext uri="{FF2B5EF4-FFF2-40B4-BE49-F238E27FC236}">
                <a16:creationId xmlns:a16="http://schemas.microsoft.com/office/drawing/2014/main" id="{5D88C082-117E-43D1-A9D1-00CAEECF7DB7}"/>
              </a:ext>
            </a:extLst>
          </p:cNvPr>
          <p:cNvSpPr/>
          <p:nvPr/>
        </p:nvSpPr>
        <p:spPr>
          <a:xfrm>
            <a:off x="7662565" y="2861385"/>
            <a:ext cx="136815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IEEE 802.3</a:t>
            </a:r>
          </a:p>
          <a:p>
            <a:pPr algn="ctr"/>
            <a:r>
              <a:rPr lang="en-US" altLang="ko-KR" sz="1100" dirty="0"/>
              <a:t>Ethernet</a:t>
            </a:r>
            <a:endParaRPr lang="ko-KR" altLang="en-US" sz="1100" dirty="0"/>
          </a:p>
        </p:txBody>
      </p:sp>
      <p:sp>
        <p:nvSpPr>
          <p:cNvPr id="12" name="직사각형 11">
            <a:extLst>
              <a:ext uri="{FF2B5EF4-FFF2-40B4-BE49-F238E27FC236}">
                <a16:creationId xmlns:a16="http://schemas.microsoft.com/office/drawing/2014/main" id="{342B8541-02D9-44A3-9BD0-51E1C16F6720}"/>
              </a:ext>
            </a:extLst>
          </p:cNvPr>
          <p:cNvSpPr/>
          <p:nvPr/>
        </p:nvSpPr>
        <p:spPr>
          <a:xfrm>
            <a:off x="6817253" y="1577195"/>
            <a:ext cx="136815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IPv4</a:t>
            </a:r>
            <a:endParaRPr lang="ko-KR" altLang="en-US" sz="1400" dirty="0"/>
          </a:p>
        </p:txBody>
      </p:sp>
      <p:cxnSp>
        <p:nvCxnSpPr>
          <p:cNvPr id="13" name="직선 연결선 12">
            <a:extLst>
              <a:ext uri="{FF2B5EF4-FFF2-40B4-BE49-F238E27FC236}">
                <a16:creationId xmlns:a16="http://schemas.microsoft.com/office/drawing/2014/main" id="{12ABDA16-BBB5-4C53-AF73-44CC5AD00B6B}"/>
              </a:ext>
            </a:extLst>
          </p:cNvPr>
          <p:cNvCxnSpPr>
            <a:stCxn id="11" idx="2"/>
          </p:cNvCxnSpPr>
          <p:nvPr/>
        </p:nvCxnSpPr>
        <p:spPr>
          <a:xfrm>
            <a:off x="8346641" y="3293433"/>
            <a:ext cx="0" cy="432048"/>
          </a:xfrm>
          <a:prstGeom prst="line">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C8A36E1F-90E7-42AF-85E8-B4AEDD75FF2C}"/>
              </a:ext>
            </a:extLst>
          </p:cNvPr>
          <p:cNvCxnSpPr>
            <a:cxnSpLocks/>
            <a:stCxn id="12" idx="2"/>
            <a:endCxn id="30" idx="0"/>
          </p:cNvCxnSpPr>
          <p:nvPr/>
        </p:nvCxnSpPr>
        <p:spPr>
          <a:xfrm>
            <a:off x="7501329" y="2009243"/>
            <a:ext cx="838335" cy="35919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직사각형 14">
            <a:extLst>
              <a:ext uri="{FF2B5EF4-FFF2-40B4-BE49-F238E27FC236}">
                <a16:creationId xmlns:a16="http://schemas.microsoft.com/office/drawing/2014/main" id="{D67229FC-03B1-44C9-92D2-19C5D48FA653}"/>
              </a:ext>
            </a:extLst>
          </p:cNvPr>
          <p:cNvSpPr/>
          <p:nvPr/>
        </p:nvSpPr>
        <p:spPr>
          <a:xfrm>
            <a:off x="8506211" y="1587160"/>
            <a:ext cx="136815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IPv6</a:t>
            </a:r>
            <a:endParaRPr lang="ko-KR" altLang="en-US" sz="1400" dirty="0"/>
          </a:p>
        </p:txBody>
      </p:sp>
      <p:cxnSp>
        <p:nvCxnSpPr>
          <p:cNvPr id="16" name="직선 화살표 연결선 15">
            <a:extLst>
              <a:ext uri="{FF2B5EF4-FFF2-40B4-BE49-F238E27FC236}">
                <a16:creationId xmlns:a16="http://schemas.microsoft.com/office/drawing/2014/main" id="{74F661D9-2160-4FE4-828D-E98724BA546F}"/>
              </a:ext>
            </a:extLst>
          </p:cNvPr>
          <p:cNvCxnSpPr>
            <a:cxnSpLocks/>
            <a:stCxn id="15" idx="2"/>
            <a:endCxn id="30" idx="0"/>
          </p:cNvCxnSpPr>
          <p:nvPr/>
        </p:nvCxnSpPr>
        <p:spPr>
          <a:xfrm flipH="1">
            <a:off x="8339664" y="2019208"/>
            <a:ext cx="850623" cy="3492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직사각형 19">
            <a:extLst>
              <a:ext uri="{FF2B5EF4-FFF2-40B4-BE49-F238E27FC236}">
                <a16:creationId xmlns:a16="http://schemas.microsoft.com/office/drawing/2014/main" id="{0C32CF1A-50C7-41B2-B349-73D0D490487A}"/>
              </a:ext>
            </a:extLst>
          </p:cNvPr>
          <p:cNvSpPr/>
          <p:nvPr/>
        </p:nvSpPr>
        <p:spPr>
          <a:xfrm>
            <a:off x="5120278" y="2207238"/>
            <a:ext cx="1480161" cy="42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Access Point (AP)</a:t>
            </a:r>
          </a:p>
          <a:p>
            <a:pPr algn="ctr"/>
            <a:r>
              <a:rPr lang="en-US" altLang="ko-KR" sz="1000" dirty="0"/>
              <a:t>(DSAF)</a:t>
            </a:r>
            <a:endParaRPr lang="ko-KR" altLang="en-US" sz="1000" dirty="0"/>
          </a:p>
        </p:txBody>
      </p:sp>
      <p:cxnSp>
        <p:nvCxnSpPr>
          <p:cNvPr id="22" name="직선 연결선 21">
            <a:extLst>
              <a:ext uri="{FF2B5EF4-FFF2-40B4-BE49-F238E27FC236}">
                <a16:creationId xmlns:a16="http://schemas.microsoft.com/office/drawing/2014/main" id="{7AA0D7E6-018B-4ED5-B1FF-68724BBB2BEE}"/>
              </a:ext>
            </a:extLst>
          </p:cNvPr>
          <p:cNvCxnSpPr/>
          <p:nvPr/>
        </p:nvCxnSpPr>
        <p:spPr>
          <a:xfrm>
            <a:off x="6272400" y="3307671"/>
            <a:ext cx="0" cy="432048"/>
          </a:xfrm>
          <a:prstGeom prst="line">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직선 연결선 23">
            <a:extLst>
              <a:ext uri="{FF2B5EF4-FFF2-40B4-BE49-F238E27FC236}">
                <a16:creationId xmlns:a16="http://schemas.microsoft.com/office/drawing/2014/main" id="{C4D261F1-344E-4702-B96C-2AF7D1FD22FD}"/>
              </a:ext>
            </a:extLst>
          </p:cNvPr>
          <p:cNvCxnSpPr/>
          <p:nvPr/>
        </p:nvCxnSpPr>
        <p:spPr>
          <a:xfrm>
            <a:off x="5552320" y="3307671"/>
            <a:ext cx="0" cy="432048"/>
          </a:xfrm>
          <a:prstGeom prst="line">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직사각형 26">
            <a:extLst>
              <a:ext uri="{FF2B5EF4-FFF2-40B4-BE49-F238E27FC236}">
                <a16:creationId xmlns:a16="http://schemas.microsoft.com/office/drawing/2014/main" id="{88E6F5CF-0434-4C0E-BA39-A103885BD7D0}"/>
              </a:ext>
            </a:extLst>
          </p:cNvPr>
          <p:cNvSpPr/>
          <p:nvPr/>
        </p:nvSpPr>
        <p:spPr>
          <a:xfrm>
            <a:off x="5120278" y="2883110"/>
            <a:ext cx="72007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WLAN</a:t>
            </a:r>
          </a:p>
          <a:p>
            <a:pPr algn="ctr"/>
            <a:r>
              <a:rPr lang="en-US" altLang="ko-KR" sz="1100" dirty="0"/>
              <a:t>interface</a:t>
            </a:r>
            <a:endParaRPr lang="ko-KR" altLang="en-US" sz="1100" dirty="0"/>
          </a:p>
        </p:txBody>
      </p:sp>
      <p:sp>
        <p:nvSpPr>
          <p:cNvPr id="28" name="직사각형 27">
            <a:extLst>
              <a:ext uri="{FF2B5EF4-FFF2-40B4-BE49-F238E27FC236}">
                <a16:creationId xmlns:a16="http://schemas.microsoft.com/office/drawing/2014/main" id="{76EB2DD2-3455-4CF1-B3E9-8D4CCEEEFF57}"/>
              </a:ext>
            </a:extLst>
          </p:cNvPr>
          <p:cNvSpPr/>
          <p:nvPr/>
        </p:nvSpPr>
        <p:spPr>
          <a:xfrm>
            <a:off x="5880368" y="2879809"/>
            <a:ext cx="720071"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LAN</a:t>
            </a:r>
          </a:p>
          <a:p>
            <a:pPr algn="ctr"/>
            <a:r>
              <a:rPr lang="en-US" altLang="ko-KR" sz="1100" dirty="0"/>
              <a:t>interface</a:t>
            </a:r>
            <a:endParaRPr lang="ko-KR" altLang="en-US" sz="1100" dirty="0"/>
          </a:p>
        </p:txBody>
      </p:sp>
      <p:sp>
        <p:nvSpPr>
          <p:cNvPr id="31" name="TextBox 30">
            <a:extLst>
              <a:ext uri="{FF2B5EF4-FFF2-40B4-BE49-F238E27FC236}">
                <a16:creationId xmlns:a16="http://schemas.microsoft.com/office/drawing/2014/main" id="{2239CF0E-41D5-4575-ACB6-754D6DB3BDF7}"/>
              </a:ext>
            </a:extLst>
          </p:cNvPr>
          <p:cNvSpPr txBox="1"/>
          <p:nvPr/>
        </p:nvSpPr>
        <p:spPr>
          <a:xfrm>
            <a:off x="2888024" y="1175167"/>
            <a:ext cx="1364476" cy="369332"/>
          </a:xfrm>
          <a:prstGeom prst="rect">
            <a:avLst/>
          </a:prstGeom>
          <a:noFill/>
        </p:spPr>
        <p:txBody>
          <a:bodyPr wrap="none" rtlCol="0">
            <a:spAutoFit/>
          </a:bodyPr>
          <a:lstStyle/>
          <a:p>
            <a:r>
              <a:rPr lang="en-US" altLang="ko-KR" dirty="0"/>
              <a:t>End station</a:t>
            </a:r>
            <a:endParaRPr lang="ko-KR" altLang="en-US" dirty="0"/>
          </a:p>
        </p:txBody>
      </p:sp>
      <p:sp>
        <p:nvSpPr>
          <p:cNvPr id="32" name="TextBox 31">
            <a:extLst>
              <a:ext uri="{FF2B5EF4-FFF2-40B4-BE49-F238E27FC236}">
                <a16:creationId xmlns:a16="http://schemas.microsoft.com/office/drawing/2014/main" id="{A25DAA15-6977-4DEE-8408-241F39781D9B}"/>
              </a:ext>
            </a:extLst>
          </p:cNvPr>
          <p:cNvSpPr txBox="1"/>
          <p:nvPr/>
        </p:nvSpPr>
        <p:spPr>
          <a:xfrm>
            <a:off x="7892172" y="1218425"/>
            <a:ext cx="872803" cy="369332"/>
          </a:xfrm>
          <a:prstGeom prst="rect">
            <a:avLst/>
          </a:prstGeom>
          <a:noFill/>
        </p:spPr>
        <p:txBody>
          <a:bodyPr wrap="none" rtlCol="0">
            <a:spAutoFit/>
          </a:bodyPr>
          <a:lstStyle/>
          <a:p>
            <a:r>
              <a:rPr lang="en-US" altLang="ko-KR" dirty="0"/>
              <a:t>Router</a:t>
            </a:r>
            <a:endParaRPr lang="ko-KR" altLang="en-US" dirty="0"/>
          </a:p>
        </p:txBody>
      </p:sp>
      <p:cxnSp>
        <p:nvCxnSpPr>
          <p:cNvPr id="34" name="직선 화살표 연결선 33">
            <a:extLst>
              <a:ext uri="{FF2B5EF4-FFF2-40B4-BE49-F238E27FC236}">
                <a16:creationId xmlns:a16="http://schemas.microsoft.com/office/drawing/2014/main" id="{AB903954-5922-4A5A-A8E6-069DE6CB5E41}"/>
              </a:ext>
            </a:extLst>
          </p:cNvPr>
          <p:cNvCxnSpPr/>
          <p:nvPr/>
        </p:nvCxnSpPr>
        <p:spPr>
          <a:xfrm>
            <a:off x="3572100" y="4293096"/>
            <a:ext cx="5215394" cy="0"/>
          </a:xfrm>
          <a:prstGeom prst="straightConnector1">
            <a:avLst/>
          </a:prstGeom>
          <a:ln w="57150" cmpd="db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4ED1587-3BFE-4F87-9D8A-4775F7F54167}"/>
              </a:ext>
            </a:extLst>
          </p:cNvPr>
          <p:cNvSpPr txBox="1"/>
          <p:nvPr/>
        </p:nvSpPr>
        <p:spPr>
          <a:xfrm>
            <a:off x="2346863" y="2152921"/>
            <a:ext cx="982961" cy="215444"/>
          </a:xfrm>
          <a:prstGeom prst="rect">
            <a:avLst/>
          </a:prstGeom>
          <a:noFill/>
        </p:spPr>
        <p:txBody>
          <a:bodyPr wrap="none" rtlCol="0">
            <a:spAutoFit/>
          </a:bodyPr>
          <a:lstStyle/>
          <a:p>
            <a:r>
              <a:rPr lang="en-US" altLang="ko-KR" sz="800" dirty="0">
                <a:solidFill>
                  <a:srgbClr val="7030A0"/>
                </a:solidFill>
              </a:rPr>
              <a:t>DLL (source) SAP</a:t>
            </a:r>
            <a:endParaRPr lang="ko-KR" altLang="en-US" sz="800" dirty="0">
              <a:solidFill>
                <a:srgbClr val="7030A0"/>
              </a:solidFill>
            </a:endParaRPr>
          </a:p>
        </p:txBody>
      </p:sp>
      <p:sp>
        <p:nvSpPr>
          <p:cNvPr id="37" name="TextBox 36">
            <a:extLst>
              <a:ext uri="{FF2B5EF4-FFF2-40B4-BE49-F238E27FC236}">
                <a16:creationId xmlns:a16="http://schemas.microsoft.com/office/drawing/2014/main" id="{A520376F-79AE-4019-9A59-47351E439505}"/>
              </a:ext>
            </a:extLst>
          </p:cNvPr>
          <p:cNvSpPr txBox="1"/>
          <p:nvPr/>
        </p:nvSpPr>
        <p:spPr>
          <a:xfrm>
            <a:off x="1981200" y="3873863"/>
            <a:ext cx="2532182" cy="307777"/>
          </a:xfrm>
          <a:prstGeom prst="rect">
            <a:avLst/>
          </a:prstGeom>
          <a:noFill/>
        </p:spPr>
        <p:txBody>
          <a:bodyPr wrap="square" rtlCol="0">
            <a:spAutoFit/>
          </a:bodyPr>
          <a:lstStyle/>
          <a:p>
            <a:r>
              <a:rPr lang="en-US" altLang="ko-KR" sz="1400" dirty="0"/>
              <a:t>WLAN transmitter (TA)</a:t>
            </a:r>
            <a:endParaRPr lang="ko-KR" altLang="en-US" sz="1400" dirty="0"/>
          </a:p>
        </p:txBody>
      </p:sp>
      <p:sp>
        <p:nvSpPr>
          <p:cNvPr id="38" name="TextBox 37">
            <a:extLst>
              <a:ext uri="{FF2B5EF4-FFF2-40B4-BE49-F238E27FC236}">
                <a16:creationId xmlns:a16="http://schemas.microsoft.com/office/drawing/2014/main" id="{CE08FD97-1F0C-4B9B-B601-F9FE7057D56F}"/>
              </a:ext>
            </a:extLst>
          </p:cNvPr>
          <p:cNvSpPr txBox="1"/>
          <p:nvPr/>
        </p:nvSpPr>
        <p:spPr>
          <a:xfrm>
            <a:off x="4552482" y="3873863"/>
            <a:ext cx="2047952" cy="307777"/>
          </a:xfrm>
          <a:prstGeom prst="rect">
            <a:avLst/>
          </a:prstGeom>
          <a:noFill/>
        </p:spPr>
        <p:txBody>
          <a:bodyPr wrap="square" rtlCol="0">
            <a:spAutoFit/>
          </a:bodyPr>
          <a:lstStyle/>
          <a:p>
            <a:r>
              <a:rPr lang="en-US" altLang="ko-KR" sz="1400" dirty="0"/>
              <a:t>WLAN receiver (RA)</a:t>
            </a:r>
            <a:endParaRPr lang="ko-KR" altLang="en-US" sz="1400" dirty="0"/>
          </a:p>
        </p:txBody>
      </p:sp>
      <p:pic>
        <p:nvPicPr>
          <p:cNvPr id="39" name="Picture 2">
            <a:extLst>
              <a:ext uri="{FF2B5EF4-FFF2-40B4-BE49-F238E27FC236}">
                <a16:creationId xmlns:a16="http://schemas.microsoft.com/office/drawing/2014/main" id="{08C5613C-0BEC-48A9-BEDF-B55234AF0B4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87150" y="4579008"/>
            <a:ext cx="2855084" cy="1756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 name="직사각형 39">
            <a:extLst>
              <a:ext uri="{FF2B5EF4-FFF2-40B4-BE49-F238E27FC236}">
                <a16:creationId xmlns:a16="http://schemas.microsoft.com/office/drawing/2014/main" id="{825F1D1D-51FF-4BF3-BEC4-5BC589A91BB3}"/>
              </a:ext>
            </a:extLst>
          </p:cNvPr>
          <p:cNvSpPr/>
          <p:nvPr/>
        </p:nvSpPr>
        <p:spPr>
          <a:xfrm>
            <a:off x="7115183" y="5101118"/>
            <a:ext cx="1152128" cy="1183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직사각형 40">
            <a:extLst>
              <a:ext uri="{FF2B5EF4-FFF2-40B4-BE49-F238E27FC236}">
                <a16:creationId xmlns:a16="http://schemas.microsoft.com/office/drawing/2014/main" id="{58C27F30-8004-42D7-BDDB-6661E68F3644}"/>
              </a:ext>
            </a:extLst>
          </p:cNvPr>
          <p:cNvSpPr/>
          <p:nvPr/>
        </p:nvSpPr>
        <p:spPr>
          <a:xfrm>
            <a:off x="7115183" y="4824903"/>
            <a:ext cx="1152128" cy="271105"/>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직사각형 43">
            <a:extLst>
              <a:ext uri="{FF2B5EF4-FFF2-40B4-BE49-F238E27FC236}">
                <a16:creationId xmlns:a16="http://schemas.microsoft.com/office/drawing/2014/main" id="{19A2CB3E-3AF1-4636-909A-167C1930734D}"/>
              </a:ext>
            </a:extLst>
          </p:cNvPr>
          <p:cNvSpPr/>
          <p:nvPr/>
        </p:nvSpPr>
        <p:spPr>
          <a:xfrm>
            <a:off x="2888024" y="2629410"/>
            <a:ext cx="1368152" cy="214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IEEE 802.1AC</a:t>
            </a:r>
            <a:endParaRPr lang="ko-KR" altLang="en-US" sz="800" dirty="0"/>
          </a:p>
        </p:txBody>
      </p:sp>
      <p:sp>
        <p:nvSpPr>
          <p:cNvPr id="45" name="직사각형 44">
            <a:extLst>
              <a:ext uri="{FF2B5EF4-FFF2-40B4-BE49-F238E27FC236}">
                <a16:creationId xmlns:a16="http://schemas.microsoft.com/office/drawing/2014/main" id="{E23EE50B-9967-415C-B4F4-4468E38ABB52}"/>
              </a:ext>
            </a:extLst>
          </p:cNvPr>
          <p:cNvSpPr/>
          <p:nvPr/>
        </p:nvSpPr>
        <p:spPr>
          <a:xfrm>
            <a:off x="2888024" y="2361340"/>
            <a:ext cx="1368152" cy="25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LLC (LPD)</a:t>
            </a:r>
            <a:endParaRPr lang="ko-KR" altLang="en-US" sz="800" dirty="0"/>
          </a:p>
        </p:txBody>
      </p:sp>
      <p:pic>
        <p:nvPicPr>
          <p:cNvPr id="3" name="내용 개체 틀 3">
            <a:extLst>
              <a:ext uri="{FF2B5EF4-FFF2-40B4-BE49-F238E27FC236}">
                <a16:creationId xmlns:a16="http://schemas.microsoft.com/office/drawing/2014/main" id="{3497CA66-91AC-78FE-6777-2143FFAFF986}"/>
              </a:ext>
            </a:extLst>
          </p:cNvPr>
          <p:cNvPicPr>
            <a:picLocks noChangeAspect="1"/>
          </p:cNvPicPr>
          <p:nvPr/>
        </p:nvPicPr>
        <p:blipFill>
          <a:blip r:embed="rId3"/>
          <a:stretch>
            <a:fillRect/>
          </a:stretch>
        </p:blipFill>
        <p:spPr>
          <a:xfrm>
            <a:off x="1408903" y="4598849"/>
            <a:ext cx="4608512" cy="744871"/>
          </a:xfrm>
          <a:prstGeom prst="rect">
            <a:avLst/>
          </a:prstGeom>
        </p:spPr>
      </p:pic>
      <p:sp>
        <p:nvSpPr>
          <p:cNvPr id="17" name="TextBox 16">
            <a:extLst>
              <a:ext uri="{FF2B5EF4-FFF2-40B4-BE49-F238E27FC236}">
                <a16:creationId xmlns:a16="http://schemas.microsoft.com/office/drawing/2014/main" id="{C4D7BAE0-3A22-35CD-E6EE-BDE8689E112E}"/>
              </a:ext>
            </a:extLst>
          </p:cNvPr>
          <p:cNvSpPr txBox="1"/>
          <p:nvPr/>
        </p:nvSpPr>
        <p:spPr>
          <a:xfrm>
            <a:off x="2228406" y="2864958"/>
            <a:ext cx="461986" cy="369332"/>
          </a:xfrm>
          <a:prstGeom prst="rect">
            <a:avLst/>
          </a:prstGeom>
          <a:noFill/>
        </p:spPr>
        <p:txBody>
          <a:bodyPr wrap="none" rtlCol="0">
            <a:spAutoFit/>
          </a:bodyPr>
          <a:lstStyle/>
          <a:p>
            <a:r>
              <a:rPr lang="en-US" altLang="ko-KR" dirty="0"/>
              <a:t>SA</a:t>
            </a:r>
            <a:endParaRPr lang="ko-KR" altLang="en-US" dirty="0"/>
          </a:p>
        </p:txBody>
      </p:sp>
      <p:sp>
        <p:nvSpPr>
          <p:cNvPr id="18" name="TextBox 17">
            <a:extLst>
              <a:ext uri="{FF2B5EF4-FFF2-40B4-BE49-F238E27FC236}">
                <a16:creationId xmlns:a16="http://schemas.microsoft.com/office/drawing/2014/main" id="{34035B1C-EC95-946D-62F0-8BBA8A2D9ED4}"/>
              </a:ext>
            </a:extLst>
          </p:cNvPr>
          <p:cNvSpPr txBox="1"/>
          <p:nvPr/>
        </p:nvSpPr>
        <p:spPr>
          <a:xfrm>
            <a:off x="7176784" y="2900240"/>
            <a:ext cx="498021" cy="369332"/>
          </a:xfrm>
          <a:prstGeom prst="rect">
            <a:avLst/>
          </a:prstGeom>
          <a:noFill/>
        </p:spPr>
        <p:txBody>
          <a:bodyPr wrap="none" rtlCol="0">
            <a:spAutoFit/>
          </a:bodyPr>
          <a:lstStyle/>
          <a:p>
            <a:r>
              <a:rPr lang="en-US" altLang="ko-KR" dirty="0"/>
              <a:t>DA</a:t>
            </a:r>
            <a:endParaRPr lang="ko-KR" altLang="en-US" dirty="0"/>
          </a:p>
        </p:txBody>
      </p:sp>
      <p:sp>
        <p:nvSpPr>
          <p:cNvPr id="19" name="직사각형 18">
            <a:extLst>
              <a:ext uri="{FF2B5EF4-FFF2-40B4-BE49-F238E27FC236}">
                <a16:creationId xmlns:a16="http://schemas.microsoft.com/office/drawing/2014/main" id="{5D50D2AB-806D-0D32-86B5-1D5E55D952A5}"/>
              </a:ext>
            </a:extLst>
          </p:cNvPr>
          <p:cNvSpPr/>
          <p:nvPr/>
        </p:nvSpPr>
        <p:spPr>
          <a:xfrm>
            <a:off x="5118998" y="2649008"/>
            <a:ext cx="720075" cy="214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IEEE 802.1AC</a:t>
            </a:r>
            <a:endParaRPr lang="ko-KR" altLang="en-US" sz="800" dirty="0"/>
          </a:p>
        </p:txBody>
      </p:sp>
      <p:sp>
        <p:nvSpPr>
          <p:cNvPr id="21" name="직사각형 20">
            <a:extLst>
              <a:ext uri="{FF2B5EF4-FFF2-40B4-BE49-F238E27FC236}">
                <a16:creationId xmlns:a16="http://schemas.microsoft.com/office/drawing/2014/main" id="{75A28AD2-93E4-49CE-16D7-70745D39647C}"/>
              </a:ext>
            </a:extLst>
          </p:cNvPr>
          <p:cNvSpPr/>
          <p:nvPr/>
        </p:nvSpPr>
        <p:spPr>
          <a:xfrm>
            <a:off x="5878367" y="2651857"/>
            <a:ext cx="720075" cy="214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IEEE 802.1AC</a:t>
            </a:r>
            <a:endParaRPr lang="ko-KR" altLang="en-US" sz="800" dirty="0"/>
          </a:p>
        </p:txBody>
      </p:sp>
      <p:sp>
        <p:nvSpPr>
          <p:cNvPr id="25" name="직사각형 24">
            <a:extLst>
              <a:ext uri="{FF2B5EF4-FFF2-40B4-BE49-F238E27FC236}">
                <a16:creationId xmlns:a16="http://schemas.microsoft.com/office/drawing/2014/main" id="{68B4FE7E-045A-2788-5D1E-78B7D2570A5A}"/>
              </a:ext>
            </a:extLst>
          </p:cNvPr>
          <p:cNvSpPr/>
          <p:nvPr/>
        </p:nvSpPr>
        <p:spPr>
          <a:xfrm>
            <a:off x="7652280" y="2614329"/>
            <a:ext cx="1374768" cy="214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IEEE 802.1AC</a:t>
            </a:r>
            <a:endParaRPr lang="ko-KR" altLang="en-US" sz="800" dirty="0"/>
          </a:p>
        </p:txBody>
      </p:sp>
      <p:sp>
        <p:nvSpPr>
          <p:cNvPr id="30" name="직사각형 29">
            <a:extLst>
              <a:ext uri="{FF2B5EF4-FFF2-40B4-BE49-F238E27FC236}">
                <a16:creationId xmlns:a16="http://schemas.microsoft.com/office/drawing/2014/main" id="{07A8A4D0-99CA-435F-A8FA-4316C7344433}"/>
              </a:ext>
            </a:extLst>
          </p:cNvPr>
          <p:cNvSpPr/>
          <p:nvPr/>
        </p:nvSpPr>
        <p:spPr>
          <a:xfrm>
            <a:off x="7652280" y="2368433"/>
            <a:ext cx="1374768" cy="214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LLC (EPD)</a:t>
            </a:r>
            <a:endParaRPr lang="ko-KR" altLang="en-US" sz="800" dirty="0"/>
          </a:p>
        </p:txBody>
      </p:sp>
      <p:sp>
        <p:nvSpPr>
          <p:cNvPr id="47" name="TextBox 46">
            <a:extLst>
              <a:ext uri="{FF2B5EF4-FFF2-40B4-BE49-F238E27FC236}">
                <a16:creationId xmlns:a16="http://schemas.microsoft.com/office/drawing/2014/main" id="{FFF6CBA8-2C9C-370E-C1C5-D0D30A2AEBA7}"/>
              </a:ext>
            </a:extLst>
          </p:cNvPr>
          <p:cNvSpPr txBox="1"/>
          <p:nvPr/>
        </p:nvSpPr>
        <p:spPr>
          <a:xfrm>
            <a:off x="4466899" y="2645174"/>
            <a:ext cx="715260" cy="215444"/>
          </a:xfrm>
          <a:prstGeom prst="rect">
            <a:avLst/>
          </a:prstGeom>
          <a:noFill/>
        </p:spPr>
        <p:txBody>
          <a:bodyPr wrap="none" rtlCol="0">
            <a:spAutoFit/>
          </a:bodyPr>
          <a:lstStyle/>
          <a:p>
            <a:r>
              <a:rPr lang="en-US" altLang="ko-KR" sz="800" dirty="0"/>
              <a:t>(LPD↔EPD)</a:t>
            </a:r>
            <a:endParaRPr lang="ko-KR" altLang="en-US" sz="800" dirty="0"/>
          </a:p>
        </p:txBody>
      </p:sp>
      <p:sp>
        <p:nvSpPr>
          <p:cNvPr id="48" name="자유형: 도형 47">
            <a:extLst>
              <a:ext uri="{FF2B5EF4-FFF2-40B4-BE49-F238E27FC236}">
                <a16:creationId xmlns:a16="http://schemas.microsoft.com/office/drawing/2014/main" id="{B0D8AF60-A0FE-1C2A-0585-B79D17B5722A}"/>
              </a:ext>
            </a:extLst>
          </p:cNvPr>
          <p:cNvSpPr/>
          <p:nvPr/>
        </p:nvSpPr>
        <p:spPr>
          <a:xfrm>
            <a:off x="3558280" y="3643851"/>
            <a:ext cx="2012702" cy="335084"/>
          </a:xfrm>
          <a:custGeom>
            <a:avLst/>
            <a:gdLst>
              <a:gd name="connsiteX0" fmla="*/ 0 w 2012702"/>
              <a:gd name="connsiteY0" fmla="*/ 98950 h 335084"/>
              <a:gd name="connsiteX1" fmla="*/ 750932 w 2012702"/>
              <a:gd name="connsiteY1" fmla="*/ 333935 h 335084"/>
              <a:gd name="connsiteX2" fmla="*/ 1374155 w 2012702"/>
              <a:gd name="connsiteY2" fmla="*/ 12108 h 335084"/>
              <a:gd name="connsiteX3" fmla="*/ 2012702 w 2012702"/>
              <a:gd name="connsiteY3" fmla="*/ 98950 h 335084"/>
            </a:gdLst>
            <a:ahLst/>
            <a:cxnLst>
              <a:cxn ang="0">
                <a:pos x="connsiteX0" y="connsiteY0"/>
              </a:cxn>
              <a:cxn ang="0">
                <a:pos x="connsiteX1" y="connsiteY1"/>
              </a:cxn>
              <a:cxn ang="0">
                <a:pos x="connsiteX2" y="connsiteY2"/>
              </a:cxn>
              <a:cxn ang="0">
                <a:pos x="connsiteX3" y="connsiteY3"/>
              </a:cxn>
            </a:cxnLst>
            <a:rect l="l" t="t" r="r" b="b"/>
            <a:pathLst>
              <a:path w="2012702" h="335084">
                <a:moveTo>
                  <a:pt x="0" y="98950"/>
                </a:moveTo>
                <a:cubicBezTo>
                  <a:pt x="260953" y="223679"/>
                  <a:pt x="521906" y="348409"/>
                  <a:pt x="750932" y="333935"/>
                </a:cubicBezTo>
                <a:cubicBezTo>
                  <a:pt x="979958" y="319461"/>
                  <a:pt x="1163860" y="51272"/>
                  <a:pt x="1374155" y="12108"/>
                </a:cubicBezTo>
                <a:cubicBezTo>
                  <a:pt x="1584450" y="-27056"/>
                  <a:pt x="1798576" y="35947"/>
                  <a:pt x="2012702" y="98950"/>
                </a:cubicBezTo>
              </a:path>
            </a:pathLst>
          </a:cu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TextBox 48">
            <a:extLst>
              <a:ext uri="{FF2B5EF4-FFF2-40B4-BE49-F238E27FC236}">
                <a16:creationId xmlns:a16="http://schemas.microsoft.com/office/drawing/2014/main" id="{73C1929B-4202-38C4-A9D1-31A40A5CBC1E}"/>
              </a:ext>
            </a:extLst>
          </p:cNvPr>
          <p:cNvSpPr txBox="1"/>
          <p:nvPr/>
        </p:nvSpPr>
        <p:spPr>
          <a:xfrm>
            <a:off x="8764975" y="2162954"/>
            <a:ext cx="1194558" cy="215444"/>
          </a:xfrm>
          <a:prstGeom prst="rect">
            <a:avLst/>
          </a:prstGeom>
          <a:noFill/>
        </p:spPr>
        <p:txBody>
          <a:bodyPr wrap="none" rtlCol="0">
            <a:spAutoFit/>
          </a:bodyPr>
          <a:lstStyle/>
          <a:p>
            <a:r>
              <a:rPr lang="en-US" altLang="ko-KR" sz="800" dirty="0">
                <a:solidFill>
                  <a:srgbClr val="7030A0"/>
                </a:solidFill>
              </a:rPr>
              <a:t>DLL (destination) SAP</a:t>
            </a:r>
            <a:endParaRPr lang="ko-KR" altLang="en-US" sz="800" dirty="0">
              <a:solidFill>
                <a:srgbClr val="7030A0"/>
              </a:solidFill>
            </a:endParaRPr>
          </a:p>
        </p:txBody>
      </p:sp>
      <p:sp>
        <p:nvSpPr>
          <p:cNvPr id="50" name="TextBox 49">
            <a:extLst>
              <a:ext uri="{FF2B5EF4-FFF2-40B4-BE49-F238E27FC236}">
                <a16:creationId xmlns:a16="http://schemas.microsoft.com/office/drawing/2014/main" id="{BD880E35-D1C5-FB54-59B6-E9526492705F}"/>
              </a:ext>
            </a:extLst>
          </p:cNvPr>
          <p:cNvSpPr txBox="1"/>
          <p:nvPr/>
        </p:nvSpPr>
        <p:spPr>
          <a:xfrm>
            <a:off x="1598336" y="5369743"/>
            <a:ext cx="2797561" cy="261610"/>
          </a:xfrm>
          <a:prstGeom prst="rect">
            <a:avLst/>
          </a:prstGeom>
          <a:noFill/>
        </p:spPr>
        <p:txBody>
          <a:bodyPr wrap="none" rtlCol="0">
            <a:spAutoFit/>
          </a:bodyPr>
          <a:lstStyle/>
          <a:p>
            <a:r>
              <a:rPr lang="en-US" altLang="ko-KR" sz="1100" dirty="0"/>
              <a:t>FC:(To DS From DS:10), RA | TA=SA | DA</a:t>
            </a:r>
            <a:endParaRPr lang="ko-KR" altLang="en-US" sz="1100" dirty="0"/>
          </a:p>
        </p:txBody>
      </p:sp>
      <p:cxnSp>
        <p:nvCxnSpPr>
          <p:cNvPr id="52" name="직선 연결선 51">
            <a:extLst>
              <a:ext uri="{FF2B5EF4-FFF2-40B4-BE49-F238E27FC236}">
                <a16:creationId xmlns:a16="http://schemas.microsoft.com/office/drawing/2014/main" id="{385EA693-EB38-D0E6-68AD-C6F1F1EC4E94}"/>
              </a:ext>
            </a:extLst>
          </p:cNvPr>
          <p:cNvCxnSpPr>
            <a:cxnSpLocks/>
          </p:cNvCxnSpPr>
          <p:nvPr/>
        </p:nvCxnSpPr>
        <p:spPr>
          <a:xfrm flipV="1">
            <a:off x="4096921" y="4852335"/>
            <a:ext cx="427330" cy="23856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직선 연결선 56">
            <a:extLst>
              <a:ext uri="{FF2B5EF4-FFF2-40B4-BE49-F238E27FC236}">
                <a16:creationId xmlns:a16="http://schemas.microsoft.com/office/drawing/2014/main" id="{4C600A6D-31B5-FCA0-B3F8-3A1D43E2040F}"/>
              </a:ext>
            </a:extLst>
          </p:cNvPr>
          <p:cNvCxnSpPr/>
          <p:nvPr/>
        </p:nvCxnSpPr>
        <p:spPr>
          <a:xfrm>
            <a:off x="4204197" y="4827709"/>
            <a:ext cx="4830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998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53FBCA1-D718-479C-AB88-10407916CD94}"/>
              </a:ext>
            </a:extLst>
          </p:cNvPr>
          <p:cNvSpPr>
            <a:spLocks noGrp="1"/>
          </p:cNvSpPr>
          <p:nvPr>
            <p:ph type="title"/>
          </p:nvPr>
        </p:nvSpPr>
        <p:spPr>
          <a:xfrm>
            <a:off x="838200" y="382421"/>
            <a:ext cx="10515600" cy="1325563"/>
          </a:xfrm>
        </p:spPr>
        <p:txBody>
          <a:bodyPr/>
          <a:lstStyle/>
          <a:p>
            <a:pPr algn="l"/>
            <a:r>
              <a:rPr lang="en-US" altLang="ko-KR" dirty="0"/>
              <a:t>IEEE 802.11 WLAN</a:t>
            </a:r>
            <a:endParaRPr lang="ko-KR" altLang="en-US" dirty="0"/>
          </a:p>
        </p:txBody>
      </p:sp>
      <p:sp>
        <p:nvSpPr>
          <p:cNvPr id="3" name="내용 개체 틀 2">
            <a:extLst>
              <a:ext uri="{FF2B5EF4-FFF2-40B4-BE49-F238E27FC236}">
                <a16:creationId xmlns:a16="http://schemas.microsoft.com/office/drawing/2014/main" id="{64766B52-251C-47EF-B746-7BFCFE9C03EC}"/>
              </a:ext>
            </a:extLst>
          </p:cNvPr>
          <p:cNvSpPr>
            <a:spLocks noGrp="1"/>
          </p:cNvSpPr>
          <p:nvPr>
            <p:ph idx="1"/>
          </p:nvPr>
        </p:nvSpPr>
        <p:spPr/>
        <p:txBody>
          <a:bodyPr>
            <a:normAutofit fontScale="92500" lnSpcReduction="20000"/>
          </a:bodyPr>
          <a:lstStyle/>
          <a:p>
            <a:r>
              <a:rPr lang="en-US" altLang="ko-KR" dirty="0"/>
              <a:t>End station</a:t>
            </a:r>
          </a:p>
          <a:p>
            <a:pPr lvl="1"/>
            <a:r>
              <a:rPr lang="en-US" altLang="ko-KR" dirty="0"/>
              <a:t>The IP module provides two MAC addresses and data</a:t>
            </a:r>
          </a:p>
          <a:p>
            <a:pPr lvl="2"/>
            <a:r>
              <a:rPr lang="en-US" altLang="ko-KR" dirty="0"/>
              <a:t>Source MAC address (SA)</a:t>
            </a:r>
          </a:p>
          <a:p>
            <a:pPr lvl="2"/>
            <a:r>
              <a:rPr lang="en-US" altLang="ko-KR" dirty="0"/>
              <a:t>Destination MAC address (DA)</a:t>
            </a:r>
          </a:p>
          <a:p>
            <a:pPr lvl="1"/>
            <a:r>
              <a:rPr lang="en-US" altLang="ko-KR" dirty="0"/>
              <a:t>The WLAN interface must be associated with </a:t>
            </a:r>
            <a:r>
              <a:rPr lang="en-US" altLang="ko-KR" dirty="0">
                <a:solidFill>
                  <a:srgbClr val="7030A0"/>
                </a:solidFill>
              </a:rPr>
              <a:t>an AP </a:t>
            </a:r>
            <a:r>
              <a:rPr lang="en-US" altLang="ko-KR" dirty="0">
                <a:solidFill>
                  <a:srgbClr val="0070C0"/>
                </a:solidFill>
              </a:rPr>
              <a:t>before</a:t>
            </a:r>
            <a:r>
              <a:rPr lang="en-US" altLang="ko-KR" dirty="0"/>
              <a:t> it sends any user data</a:t>
            </a:r>
          </a:p>
          <a:p>
            <a:pPr lvl="2"/>
            <a:r>
              <a:rPr lang="en-US" altLang="ko-KR" dirty="0"/>
              <a:t>It </a:t>
            </a:r>
            <a:r>
              <a:rPr lang="en-US" altLang="ko-KR" dirty="0">
                <a:solidFill>
                  <a:srgbClr val="0070C0"/>
                </a:solidFill>
              </a:rPr>
              <a:t>knows</a:t>
            </a:r>
            <a:r>
              <a:rPr lang="en-US" altLang="ko-KR" dirty="0"/>
              <a:t> the MAC address of the AP WLAN interface</a:t>
            </a:r>
          </a:p>
          <a:p>
            <a:pPr lvl="3"/>
            <a:r>
              <a:rPr lang="en-US" altLang="ko-KR" dirty="0"/>
              <a:t>The receiver MAC address (RA)</a:t>
            </a:r>
          </a:p>
          <a:p>
            <a:pPr lvl="2"/>
            <a:r>
              <a:rPr lang="en-US" altLang="ko-KR" dirty="0"/>
              <a:t>The MAC address of the sender</a:t>
            </a:r>
          </a:p>
          <a:p>
            <a:pPr lvl="3"/>
            <a:r>
              <a:rPr lang="en-US" altLang="ko-KR" dirty="0"/>
              <a:t>The transmitter MAC address (TA) </a:t>
            </a:r>
          </a:p>
          <a:p>
            <a:pPr lvl="3"/>
            <a:r>
              <a:rPr lang="en-US" altLang="ko-KR" dirty="0"/>
              <a:t>It is duplicated with the source MAC address, so the source MAC address </a:t>
            </a:r>
            <a:r>
              <a:rPr lang="en-US" altLang="ko-KR" dirty="0">
                <a:solidFill>
                  <a:srgbClr val="0070C0"/>
                </a:solidFill>
              </a:rPr>
              <a:t>can be omitted</a:t>
            </a:r>
          </a:p>
          <a:p>
            <a:pPr lvl="1"/>
            <a:r>
              <a:rPr lang="en-US" altLang="ko-KR" dirty="0"/>
              <a:t>Addresses in the data frame are</a:t>
            </a:r>
          </a:p>
          <a:p>
            <a:pPr lvl="2"/>
            <a:r>
              <a:rPr lang="en-US" altLang="ko-KR" dirty="0">
                <a:solidFill>
                  <a:srgbClr val="7030A0"/>
                </a:solidFill>
              </a:rPr>
              <a:t>Receiver MAC address (A1), Transmitter MAC address(A2), Destination MAC address (A3). </a:t>
            </a:r>
          </a:p>
        </p:txBody>
      </p:sp>
      <p:pic>
        <p:nvPicPr>
          <p:cNvPr id="4" name="내용 개체 틀 3">
            <a:extLst>
              <a:ext uri="{FF2B5EF4-FFF2-40B4-BE49-F238E27FC236}">
                <a16:creationId xmlns:a16="http://schemas.microsoft.com/office/drawing/2014/main" id="{8A2D9E38-3A99-4504-A92E-9A25D046D803}"/>
              </a:ext>
            </a:extLst>
          </p:cNvPr>
          <p:cNvPicPr>
            <a:picLocks noChangeAspect="1"/>
          </p:cNvPicPr>
          <p:nvPr/>
        </p:nvPicPr>
        <p:blipFill>
          <a:blip r:embed="rId2"/>
          <a:stretch>
            <a:fillRect/>
          </a:stretch>
        </p:blipFill>
        <p:spPr>
          <a:xfrm>
            <a:off x="6211241" y="1116720"/>
            <a:ext cx="4608512" cy="744871"/>
          </a:xfrm>
          <a:prstGeom prst="rect">
            <a:avLst/>
          </a:prstGeom>
        </p:spPr>
      </p:pic>
      <p:sp>
        <p:nvSpPr>
          <p:cNvPr id="5" name="직사각형 4">
            <a:extLst>
              <a:ext uri="{FF2B5EF4-FFF2-40B4-BE49-F238E27FC236}">
                <a16:creationId xmlns:a16="http://schemas.microsoft.com/office/drawing/2014/main" id="{85773410-040B-4EBF-8AB5-676D23A20CF7}"/>
              </a:ext>
            </a:extLst>
          </p:cNvPr>
          <p:cNvSpPr/>
          <p:nvPr/>
        </p:nvSpPr>
        <p:spPr>
          <a:xfrm>
            <a:off x="7200014" y="1373253"/>
            <a:ext cx="1203927" cy="22166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7030A0"/>
              </a:solidFill>
            </a:endParaRPr>
          </a:p>
        </p:txBody>
      </p:sp>
      <p:sp>
        <p:nvSpPr>
          <p:cNvPr id="6" name="직사각형 5">
            <a:extLst>
              <a:ext uri="{FF2B5EF4-FFF2-40B4-BE49-F238E27FC236}">
                <a16:creationId xmlns:a16="http://schemas.microsoft.com/office/drawing/2014/main" id="{DECA4279-B656-4F19-9237-78BF16841430}"/>
              </a:ext>
            </a:extLst>
          </p:cNvPr>
          <p:cNvSpPr/>
          <p:nvPr/>
        </p:nvSpPr>
        <p:spPr>
          <a:xfrm>
            <a:off x="8898986" y="1373252"/>
            <a:ext cx="407399" cy="22166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3068051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C911BD8-0840-C1E5-529C-87F49A688A7E}"/>
              </a:ext>
            </a:extLst>
          </p:cNvPr>
          <p:cNvSpPr>
            <a:spLocks noGrp="1"/>
          </p:cNvSpPr>
          <p:nvPr>
            <p:ph type="title"/>
          </p:nvPr>
        </p:nvSpPr>
        <p:spPr/>
        <p:txBody>
          <a:bodyPr>
            <a:noAutofit/>
          </a:bodyPr>
          <a:lstStyle/>
          <a:p>
            <a:r>
              <a:rPr lang="en-US" altLang="ko-KR" sz="3200" dirty="0"/>
              <a:t>IEEE Std 802.11-2020 &amp; IEEE Std 802.11ax-2021</a:t>
            </a:r>
            <a:br>
              <a:rPr lang="en-US" altLang="ko-KR" sz="3200" dirty="0"/>
            </a:br>
            <a:r>
              <a:rPr lang="en-US" altLang="ko-KR" sz="3200" dirty="0"/>
              <a:t>9.3 Format of individual frame types</a:t>
            </a:r>
            <a:br>
              <a:rPr lang="en-US" altLang="ko-KR" sz="3200" dirty="0"/>
            </a:br>
            <a:r>
              <a:rPr lang="en-US" altLang="ko-KR" sz="3200" dirty="0"/>
              <a:t>9.3.2 Data frames</a:t>
            </a:r>
            <a:endParaRPr lang="ko-KR" altLang="en-US" sz="3200" dirty="0"/>
          </a:p>
        </p:txBody>
      </p:sp>
      <p:pic>
        <p:nvPicPr>
          <p:cNvPr id="4" name="그림 3">
            <a:extLst>
              <a:ext uri="{FF2B5EF4-FFF2-40B4-BE49-F238E27FC236}">
                <a16:creationId xmlns:a16="http://schemas.microsoft.com/office/drawing/2014/main" id="{DCBAC94E-1753-244A-DAB0-B3ABF07963E7}"/>
              </a:ext>
            </a:extLst>
          </p:cNvPr>
          <p:cNvPicPr>
            <a:picLocks noChangeAspect="1"/>
          </p:cNvPicPr>
          <p:nvPr/>
        </p:nvPicPr>
        <p:blipFill>
          <a:blip r:embed="rId2"/>
          <a:stretch>
            <a:fillRect/>
          </a:stretch>
        </p:blipFill>
        <p:spPr>
          <a:xfrm>
            <a:off x="1069446" y="1627273"/>
            <a:ext cx="8746596" cy="1422330"/>
          </a:xfrm>
          <a:prstGeom prst="rect">
            <a:avLst/>
          </a:prstGeom>
        </p:spPr>
      </p:pic>
      <p:sp>
        <p:nvSpPr>
          <p:cNvPr id="5" name="직사각형 4">
            <a:extLst>
              <a:ext uri="{FF2B5EF4-FFF2-40B4-BE49-F238E27FC236}">
                <a16:creationId xmlns:a16="http://schemas.microsoft.com/office/drawing/2014/main" id="{28D5BECC-58D6-69F9-57DF-17A964EEAA27}"/>
              </a:ext>
            </a:extLst>
          </p:cNvPr>
          <p:cNvSpPr/>
          <p:nvPr/>
        </p:nvSpPr>
        <p:spPr>
          <a:xfrm>
            <a:off x="7658717" y="2126963"/>
            <a:ext cx="701058" cy="538187"/>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a:extLst>
              <a:ext uri="{FF2B5EF4-FFF2-40B4-BE49-F238E27FC236}">
                <a16:creationId xmlns:a16="http://schemas.microsoft.com/office/drawing/2014/main" id="{4AD1DF6F-3BE0-CF44-DC68-E0831C9087FC}"/>
              </a:ext>
            </a:extLst>
          </p:cNvPr>
          <p:cNvPicPr>
            <a:picLocks noChangeAspect="1"/>
          </p:cNvPicPr>
          <p:nvPr/>
        </p:nvPicPr>
        <p:blipFill>
          <a:blip r:embed="rId3"/>
          <a:stretch>
            <a:fillRect/>
          </a:stretch>
        </p:blipFill>
        <p:spPr>
          <a:xfrm>
            <a:off x="4930246" y="3058580"/>
            <a:ext cx="6186488" cy="3349408"/>
          </a:xfrm>
          <a:prstGeom prst="rect">
            <a:avLst/>
          </a:prstGeom>
        </p:spPr>
      </p:pic>
      <p:sp>
        <p:nvSpPr>
          <p:cNvPr id="10" name="TextBox 9">
            <a:extLst>
              <a:ext uri="{FF2B5EF4-FFF2-40B4-BE49-F238E27FC236}">
                <a16:creationId xmlns:a16="http://schemas.microsoft.com/office/drawing/2014/main" id="{17C47613-0199-6E3A-41AD-00FF28B097F3}"/>
              </a:ext>
            </a:extLst>
          </p:cNvPr>
          <p:cNvSpPr txBox="1"/>
          <p:nvPr/>
        </p:nvSpPr>
        <p:spPr>
          <a:xfrm>
            <a:off x="6739466" y="6338986"/>
            <a:ext cx="3014133" cy="307777"/>
          </a:xfrm>
          <a:prstGeom prst="rect">
            <a:avLst/>
          </a:prstGeom>
          <a:noFill/>
        </p:spPr>
        <p:txBody>
          <a:bodyPr wrap="square">
            <a:spAutoFit/>
          </a:bodyPr>
          <a:lstStyle/>
          <a:p>
            <a:r>
              <a:rPr lang="en-US" altLang="ko-KR" sz="1400" dirty="0"/>
              <a:t>Table 9-30—Address field contents</a:t>
            </a:r>
            <a:endParaRPr lang="ko-KR" altLang="en-US" sz="1400" dirty="0"/>
          </a:p>
        </p:txBody>
      </p:sp>
      <p:sp>
        <p:nvSpPr>
          <p:cNvPr id="11" name="TextBox 10">
            <a:extLst>
              <a:ext uri="{FF2B5EF4-FFF2-40B4-BE49-F238E27FC236}">
                <a16:creationId xmlns:a16="http://schemas.microsoft.com/office/drawing/2014/main" id="{AF078B86-51E7-A5B6-57CC-0C3F3F42954F}"/>
              </a:ext>
            </a:extLst>
          </p:cNvPr>
          <p:cNvSpPr txBox="1"/>
          <p:nvPr/>
        </p:nvSpPr>
        <p:spPr>
          <a:xfrm>
            <a:off x="6645832" y="4640718"/>
            <a:ext cx="527709" cy="215444"/>
          </a:xfrm>
          <a:prstGeom prst="rect">
            <a:avLst/>
          </a:prstGeom>
          <a:solidFill>
            <a:schemeClr val="bg1"/>
          </a:solidFill>
        </p:spPr>
        <p:txBody>
          <a:bodyPr wrap="none" rtlCol="0">
            <a:spAutoFit/>
          </a:bodyPr>
          <a:lstStyle/>
          <a:p>
            <a:r>
              <a:rPr lang="en-US" altLang="ko-KR" sz="800" dirty="0">
                <a:solidFill>
                  <a:srgbClr val="00B0F0"/>
                </a:solidFill>
              </a:rPr>
              <a:t>RA=DA</a:t>
            </a:r>
            <a:endParaRPr lang="ko-KR" altLang="en-US" sz="800" dirty="0">
              <a:solidFill>
                <a:srgbClr val="00B0F0"/>
              </a:solidFill>
            </a:endParaRPr>
          </a:p>
        </p:txBody>
      </p:sp>
      <p:sp>
        <p:nvSpPr>
          <p:cNvPr id="12" name="TextBox 11">
            <a:extLst>
              <a:ext uri="{FF2B5EF4-FFF2-40B4-BE49-F238E27FC236}">
                <a16:creationId xmlns:a16="http://schemas.microsoft.com/office/drawing/2014/main" id="{0A0EFBC7-EB82-B697-9539-D0D6F7D708D4}"/>
              </a:ext>
            </a:extLst>
          </p:cNvPr>
          <p:cNvSpPr txBox="1"/>
          <p:nvPr/>
        </p:nvSpPr>
        <p:spPr>
          <a:xfrm>
            <a:off x="7491859" y="5021462"/>
            <a:ext cx="502061" cy="215444"/>
          </a:xfrm>
          <a:prstGeom prst="rect">
            <a:avLst/>
          </a:prstGeom>
          <a:solidFill>
            <a:schemeClr val="bg1"/>
          </a:solidFill>
        </p:spPr>
        <p:txBody>
          <a:bodyPr wrap="none" rtlCol="0">
            <a:spAutoFit/>
          </a:bodyPr>
          <a:lstStyle/>
          <a:p>
            <a:r>
              <a:rPr lang="en-US" altLang="ko-KR" sz="800" dirty="0">
                <a:solidFill>
                  <a:srgbClr val="00B0F0"/>
                </a:solidFill>
              </a:rPr>
              <a:t>TA=SA</a:t>
            </a:r>
            <a:endParaRPr lang="ko-KR" altLang="en-US" sz="800" dirty="0">
              <a:solidFill>
                <a:srgbClr val="00B0F0"/>
              </a:solidFill>
            </a:endParaRPr>
          </a:p>
        </p:txBody>
      </p:sp>
      <p:sp>
        <p:nvSpPr>
          <p:cNvPr id="15" name="TextBox 14">
            <a:extLst>
              <a:ext uri="{FF2B5EF4-FFF2-40B4-BE49-F238E27FC236}">
                <a16:creationId xmlns:a16="http://schemas.microsoft.com/office/drawing/2014/main" id="{5C53FB34-7939-C5CF-1256-1FE8C50FD415}"/>
              </a:ext>
            </a:extLst>
          </p:cNvPr>
          <p:cNvSpPr txBox="1"/>
          <p:nvPr/>
        </p:nvSpPr>
        <p:spPr>
          <a:xfrm>
            <a:off x="1069446" y="3049603"/>
            <a:ext cx="3014133" cy="307777"/>
          </a:xfrm>
          <a:prstGeom prst="rect">
            <a:avLst/>
          </a:prstGeom>
          <a:noFill/>
        </p:spPr>
        <p:txBody>
          <a:bodyPr wrap="square">
            <a:spAutoFit/>
          </a:bodyPr>
          <a:lstStyle/>
          <a:p>
            <a:r>
              <a:rPr lang="it-IT" altLang="ko-KR" sz="1400" dirty="0"/>
              <a:t>Figure 9-65—Data frame format</a:t>
            </a:r>
            <a:endParaRPr lang="ko-KR" altLang="en-US" sz="1400" dirty="0"/>
          </a:p>
        </p:txBody>
      </p:sp>
      <p:sp>
        <p:nvSpPr>
          <p:cNvPr id="3" name="직사각형 2">
            <a:extLst>
              <a:ext uri="{FF2B5EF4-FFF2-40B4-BE49-F238E27FC236}">
                <a16:creationId xmlns:a16="http://schemas.microsoft.com/office/drawing/2014/main" id="{B35EFA11-0CC8-9E4B-CCB7-D4CF02F3DDD0}"/>
              </a:ext>
            </a:extLst>
          </p:cNvPr>
          <p:cNvSpPr/>
          <p:nvPr/>
        </p:nvSpPr>
        <p:spPr>
          <a:xfrm>
            <a:off x="4930246" y="4856162"/>
            <a:ext cx="6186488" cy="38972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5246483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925212-EDFB-49F9-A543-1195E8796C09}"/>
              </a:ext>
            </a:extLst>
          </p:cNvPr>
          <p:cNvSpPr>
            <a:spLocks noGrp="1"/>
          </p:cNvSpPr>
          <p:nvPr>
            <p:ph type="title"/>
          </p:nvPr>
        </p:nvSpPr>
        <p:spPr/>
        <p:txBody>
          <a:bodyPr/>
          <a:lstStyle/>
          <a:p>
            <a:pPr algn="l"/>
            <a:r>
              <a:rPr lang="en-US" altLang="ko-KR" dirty="0"/>
              <a:t>IEEE 802.11 WLAN</a:t>
            </a:r>
            <a:endParaRPr lang="ko-KR" altLang="en-US" dirty="0"/>
          </a:p>
        </p:txBody>
      </p:sp>
      <p:sp>
        <p:nvSpPr>
          <p:cNvPr id="3" name="내용 개체 틀 2">
            <a:extLst>
              <a:ext uri="{FF2B5EF4-FFF2-40B4-BE49-F238E27FC236}">
                <a16:creationId xmlns:a16="http://schemas.microsoft.com/office/drawing/2014/main" id="{53EFAB41-D4EF-48E2-B5FB-87F38B4C19A9}"/>
              </a:ext>
            </a:extLst>
          </p:cNvPr>
          <p:cNvSpPr>
            <a:spLocks noGrp="1"/>
          </p:cNvSpPr>
          <p:nvPr>
            <p:ph idx="1"/>
          </p:nvPr>
        </p:nvSpPr>
        <p:spPr/>
        <p:txBody>
          <a:bodyPr>
            <a:normAutofit/>
          </a:bodyPr>
          <a:lstStyle/>
          <a:p>
            <a:r>
              <a:rPr lang="en-US" altLang="ko-KR" dirty="0"/>
              <a:t>IEEE 802.11 MAC frame specifies the LLC/SNAP protocol</a:t>
            </a:r>
          </a:p>
          <a:p>
            <a:pPr lvl="1"/>
            <a:r>
              <a:rPr lang="en-US" altLang="ko-KR" dirty="0"/>
              <a:t>The LLC used by IEEE std 802.11 must use SNAP encapsulation (LLC/SNAP)</a:t>
            </a:r>
          </a:p>
          <a:p>
            <a:pPr lvl="2"/>
            <a:r>
              <a:rPr lang="en-US" altLang="ko-KR" dirty="0"/>
              <a:t>Source LSAP: 0xAA (SNAP), Destination LSAP: 0xAA (SNAP)</a:t>
            </a:r>
          </a:p>
          <a:p>
            <a:pPr lvl="2"/>
            <a:r>
              <a:rPr lang="en-US" altLang="ko-KR" dirty="0"/>
              <a:t>It received from the IPv4 module (</a:t>
            </a:r>
            <a:r>
              <a:rPr lang="en-US" altLang="ko-KR" dirty="0" err="1"/>
              <a:t>Ethertype</a:t>
            </a:r>
            <a:r>
              <a:rPr lang="en-US" altLang="ko-KR" dirty="0"/>
              <a:t>: 0x0800)</a:t>
            </a:r>
          </a:p>
          <a:p>
            <a:pPr lvl="1"/>
            <a:r>
              <a:rPr lang="en-US" altLang="ko-KR" dirty="0"/>
              <a:t>(RFC1042) A Standard for the Transmission of IP Datagrams over IEEE 802 Networks </a:t>
            </a:r>
          </a:p>
          <a:p>
            <a:pPr lvl="2"/>
            <a:r>
              <a:rPr lang="en-US" altLang="ko-KR" dirty="0"/>
              <a:t>Protocol identifier (5 octets): </a:t>
            </a:r>
            <a:r>
              <a:rPr lang="en-US" altLang="ko-KR" b="1" dirty="0"/>
              <a:t>OUI</a:t>
            </a:r>
            <a:r>
              <a:rPr lang="en-US" altLang="ko-KR" dirty="0"/>
              <a:t>(3octets; </a:t>
            </a:r>
            <a:r>
              <a:rPr lang="en-US" altLang="ko-KR" b="1" dirty="0"/>
              <a:t>zero</a:t>
            </a:r>
            <a:r>
              <a:rPr lang="en-US" altLang="ko-KR" dirty="0"/>
              <a:t>)+</a:t>
            </a:r>
            <a:r>
              <a:rPr lang="en-US" altLang="ko-KR" b="1" dirty="0" err="1"/>
              <a:t>Ethertype</a:t>
            </a:r>
            <a:r>
              <a:rPr lang="en-US" altLang="ko-KR" dirty="0"/>
              <a:t>(2 octets)</a:t>
            </a:r>
          </a:p>
          <a:p>
            <a:pPr lvl="3"/>
            <a:r>
              <a:rPr lang="en-US" altLang="ko-KR" dirty="0"/>
              <a:t>If OUI is not zero, then the organization having the assigned OUI value will define the semantics of the remaining bits (16bits)</a:t>
            </a:r>
            <a:endParaRPr lang="ko-KR" altLang="en-US" dirty="0"/>
          </a:p>
        </p:txBody>
      </p:sp>
      <p:sp>
        <p:nvSpPr>
          <p:cNvPr id="4" name="직사각형 3">
            <a:extLst>
              <a:ext uri="{FF2B5EF4-FFF2-40B4-BE49-F238E27FC236}">
                <a16:creationId xmlns:a16="http://schemas.microsoft.com/office/drawing/2014/main" id="{C0FCAC23-9A8F-4889-8A81-FF43D98A6B11}"/>
              </a:ext>
            </a:extLst>
          </p:cNvPr>
          <p:cNvSpPr/>
          <p:nvPr/>
        </p:nvSpPr>
        <p:spPr>
          <a:xfrm>
            <a:off x="2409424" y="5419480"/>
            <a:ext cx="792088" cy="418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DSAP</a:t>
            </a:r>
          </a:p>
          <a:p>
            <a:pPr algn="ctr"/>
            <a:r>
              <a:rPr lang="en-US" altLang="ko-KR" sz="1200" dirty="0"/>
              <a:t>(0xAA)</a:t>
            </a:r>
            <a:endParaRPr lang="ko-KR" altLang="en-US" sz="1200" dirty="0"/>
          </a:p>
        </p:txBody>
      </p:sp>
      <p:sp>
        <p:nvSpPr>
          <p:cNvPr id="5" name="직사각형 4">
            <a:extLst>
              <a:ext uri="{FF2B5EF4-FFF2-40B4-BE49-F238E27FC236}">
                <a16:creationId xmlns:a16="http://schemas.microsoft.com/office/drawing/2014/main" id="{CF927AD8-F404-45D0-A0C4-2634ADF4D24F}"/>
              </a:ext>
            </a:extLst>
          </p:cNvPr>
          <p:cNvSpPr/>
          <p:nvPr/>
        </p:nvSpPr>
        <p:spPr>
          <a:xfrm>
            <a:off x="3208407" y="5419480"/>
            <a:ext cx="792088" cy="418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SSAP</a:t>
            </a:r>
          </a:p>
          <a:p>
            <a:pPr algn="ctr"/>
            <a:r>
              <a:rPr lang="en-US" altLang="ko-KR" sz="1200" dirty="0"/>
              <a:t>(0xAA)</a:t>
            </a:r>
            <a:endParaRPr lang="ko-KR" altLang="en-US" sz="1200" dirty="0"/>
          </a:p>
        </p:txBody>
      </p:sp>
      <p:sp>
        <p:nvSpPr>
          <p:cNvPr id="6" name="직사각형 5">
            <a:extLst>
              <a:ext uri="{FF2B5EF4-FFF2-40B4-BE49-F238E27FC236}">
                <a16:creationId xmlns:a16="http://schemas.microsoft.com/office/drawing/2014/main" id="{C03402E0-DCE1-4015-9CDB-2AF668099D2C}"/>
              </a:ext>
            </a:extLst>
          </p:cNvPr>
          <p:cNvSpPr/>
          <p:nvPr/>
        </p:nvSpPr>
        <p:spPr>
          <a:xfrm>
            <a:off x="3988771" y="5419480"/>
            <a:ext cx="792088" cy="418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Control</a:t>
            </a:r>
          </a:p>
          <a:p>
            <a:pPr algn="ctr"/>
            <a:r>
              <a:rPr lang="en-US" altLang="ko-KR" sz="1200" dirty="0"/>
              <a:t>(0x03)</a:t>
            </a:r>
            <a:endParaRPr lang="ko-KR" altLang="en-US" sz="1200" dirty="0"/>
          </a:p>
        </p:txBody>
      </p:sp>
      <p:sp>
        <p:nvSpPr>
          <p:cNvPr id="7" name="직사각형 6">
            <a:extLst>
              <a:ext uri="{FF2B5EF4-FFF2-40B4-BE49-F238E27FC236}">
                <a16:creationId xmlns:a16="http://schemas.microsoft.com/office/drawing/2014/main" id="{85D571A1-10E3-44A6-98C2-13EB6712C9A7}"/>
              </a:ext>
            </a:extLst>
          </p:cNvPr>
          <p:cNvSpPr/>
          <p:nvPr/>
        </p:nvSpPr>
        <p:spPr>
          <a:xfrm>
            <a:off x="4798445" y="5419480"/>
            <a:ext cx="1637565" cy="418058"/>
          </a:xfrm>
          <a:prstGeom prst="rect">
            <a:avLst/>
          </a:prstGeom>
          <a:solidFill>
            <a:schemeClr val="accent5">
              <a:lumMod val="7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OUI</a:t>
            </a:r>
          </a:p>
          <a:p>
            <a:pPr algn="ctr"/>
            <a:r>
              <a:rPr lang="en-US" altLang="ko-KR" sz="1200" dirty="0"/>
              <a:t>(0x000000)</a:t>
            </a:r>
            <a:endParaRPr lang="ko-KR" altLang="en-US" sz="1200" dirty="0"/>
          </a:p>
        </p:txBody>
      </p:sp>
      <p:sp>
        <p:nvSpPr>
          <p:cNvPr id="8" name="직사각형 7">
            <a:extLst>
              <a:ext uri="{FF2B5EF4-FFF2-40B4-BE49-F238E27FC236}">
                <a16:creationId xmlns:a16="http://schemas.microsoft.com/office/drawing/2014/main" id="{C0EFDE1F-D826-432F-96E1-02489EC8380A}"/>
              </a:ext>
            </a:extLst>
          </p:cNvPr>
          <p:cNvSpPr/>
          <p:nvPr/>
        </p:nvSpPr>
        <p:spPr>
          <a:xfrm>
            <a:off x="6459458" y="5419480"/>
            <a:ext cx="1152129" cy="418058"/>
          </a:xfrm>
          <a:prstGeom prst="rect">
            <a:avLst/>
          </a:prstGeom>
          <a:solidFill>
            <a:schemeClr val="accent5">
              <a:lumMod val="7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a:t>Ethertype</a:t>
            </a:r>
            <a:endParaRPr lang="en-US" altLang="ko-KR" sz="1200" dirty="0"/>
          </a:p>
          <a:p>
            <a:pPr algn="ctr"/>
            <a:r>
              <a:rPr lang="en-US" altLang="ko-KR" sz="1200" dirty="0"/>
              <a:t>(0x0800)</a:t>
            </a:r>
            <a:endParaRPr lang="ko-KR" altLang="en-US" sz="1200" dirty="0"/>
          </a:p>
        </p:txBody>
      </p:sp>
      <p:sp>
        <p:nvSpPr>
          <p:cNvPr id="9" name="직사각형 8">
            <a:extLst>
              <a:ext uri="{FF2B5EF4-FFF2-40B4-BE49-F238E27FC236}">
                <a16:creationId xmlns:a16="http://schemas.microsoft.com/office/drawing/2014/main" id="{87A58F68-1427-424D-A39E-E7466188BA50}"/>
              </a:ext>
            </a:extLst>
          </p:cNvPr>
          <p:cNvSpPr/>
          <p:nvPr/>
        </p:nvSpPr>
        <p:spPr>
          <a:xfrm>
            <a:off x="7617449" y="5419480"/>
            <a:ext cx="1717501" cy="418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IP Packet</a:t>
            </a:r>
            <a:endParaRPr lang="ko-KR" altLang="en-US" dirty="0"/>
          </a:p>
        </p:txBody>
      </p:sp>
    </p:spTree>
    <p:extLst>
      <p:ext uri="{BB962C8B-B14F-4D97-AF65-F5344CB8AC3E}">
        <p14:creationId xmlns:p14="http://schemas.microsoft.com/office/powerpoint/2010/main" val="12334311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045AA1B-6054-4149-B272-076D3CED7982}"/>
              </a:ext>
            </a:extLst>
          </p:cNvPr>
          <p:cNvSpPr>
            <a:spLocks noGrp="1"/>
          </p:cNvSpPr>
          <p:nvPr>
            <p:ph type="title"/>
          </p:nvPr>
        </p:nvSpPr>
        <p:spPr/>
        <p:txBody>
          <a:bodyPr/>
          <a:lstStyle/>
          <a:p>
            <a:pPr algn="l"/>
            <a:r>
              <a:rPr lang="en-US" altLang="ko-KR" dirty="0"/>
              <a:t>IEEE 802.11 WLAN</a:t>
            </a:r>
            <a:endParaRPr lang="ko-KR" altLang="en-US" dirty="0"/>
          </a:p>
        </p:txBody>
      </p:sp>
      <p:sp>
        <p:nvSpPr>
          <p:cNvPr id="17" name="직사각형 16">
            <a:extLst>
              <a:ext uri="{FF2B5EF4-FFF2-40B4-BE49-F238E27FC236}">
                <a16:creationId xmlns:a16="http://schemas.microsoft.com/office/drawing/2014/main" id="{1FF0C736-5DCC-445C-9FE9-9C66C9991BBB}"/>
              </a:ext>
            </a:extLst>
          </p:cNvPr>
          <p:cNvSpPr/>
          <p:nvPr/>
        </p:nvSpPr>
        <p:spPr>
          <a:xfrm>
            <a:off x="1792556" y="2060848"/>
            <a:ext cx="135111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IPv4 module</a:t>
            </a:r>
            <a:endParaRPr lang="ko-KR" altLang="en-US" dirty="0"/>
          </a:p>
        </p:txBody>
      </p:sp>
      <p:sp>
        <p:nvSpPr>
          <p:cNvPr id="18" name="직사각형 17">
            <a:extLst>
              <a:ext uri="{FF2B5EF4-FFF2-40B4-BE49-F238E27FC236}">
                <a16:creationId xmlns:a16="http://schemas.microsoft.com/office/drawing/2014/main" id="{167D918C-3938-4B2E-8818-DF3CF8E4A10D}"/>
              </a:ext>
            </a:extLst>
          </p:cNvPr>
          <p:cNvSpPr/>
          <p:nvPr/>
        </p:nvSpPr>
        <p:spPr>
          <a:xfrm>
            <a:off x="8705875" y="2103847"/>
            <a:ext cx="1717501" cy="418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IPv4 Packet</a:t>
            </a:r>
            <a:endParaRPr lang="ko-KR" altLang="en-US" dirty="0"/>
          </a:p>
        </p:txBody>
      </p:sp>
      <p:sp>
        <p:nvSpPr>
          <p:cNvPr id="20" name="직사각형 19">
            <a:extLst>
              <a:ext uri="{FF2B5EF4-FFF2-40B4-BE49-F238E27FC236}">
                <a16:creationId xmlns:a16="http://schemas.microsoft.com/office/drawing/2014/main" id="{3EB59AFA-F4BE-4448-816E-558AB47A75B2}"/>
              </a:ext>
            </a:extLst>
          </p:cNvPr>
          <p:cNvSpPr/>
          <p:nvPr/>
        </p:nvSpPr>
        <p:spPr>
          <a:xfrm>
            <a:off x="5882085" y="2924480"/>
            <a:ext cx="1637565" cy="418058"/>
          </a:xfrm>
          <a:prstGeom prst="rect">
            <a:avLst/>
          </a:prstGeom>
          <a:solidFill>
            <a:schemeClr val="accent5">
              <a:lumMod val="7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OUI</a:t>
            </a:r>
          </a:p>
          <a:p>
            <a:pPr algn="ctr"/>
            <a:r>
              <a:rPr lang="en-US" altLang="ko-KR" sz="1200" dirty="0"/>
              <a:t>(</a:t>
            </a:r>
            <a:r>
              <a:rPr lang="en-US" altLang="ko-KR" sz="1200" i="1" dirty="0"/>
              <a:t>0x000000</a:t>
            </a:r>
            <a:r>
              <a:rPr lang="en-US" altLang="ko-KR" sz="1200" dirty="0"/>
              <a:t>)</a:t>
            </a:r>
            <a:endParaRPr lang="ko-KR" altLang="en-US" sz="1200" dirty="0"/>
          </a:p>
        </p:txBody>
      </p:sp>
      <p:sp>
        <p:nvSpPr>
          <p:cNvPr id="21" name="직사각형 20">
            <a:extLst>
              <a:ext uri="{FF2B5EF4-FFF2-40B4-BE49-F238E27FC236}">
                <a16:creationId xmlns:a16="http://schemas.microsoft.com/office/drawing/2014/main" id="{2FE92A87-5F54-4FA3-BB80-FFF5CC6E9269}"/>
              </a:ext>
            </a:extLst>
          </p:cNvPr>
          <p:cNvSpPr/>
          <p:nvPr/>
        </p:nvSpPr>
        <p:spPr>
          <a:xfrm>
            <a:off x="7543098" y="2924480"/>
            <a:ext cx="1152129" cy="418058"/>
          </a:xfrm>
          <a:prstGeom prst="rect">
            <a:avLst/>
          </a:prstGeom>
          <a:solidFill>
            <a:schemeClr val="accent5">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a:t>Ethertype</a:t>
            </a:r>
            <a:endParaRPr lang="en-US" altLang="ko-KR" sz="1200" dirty="0"/>
          </a:p>
          <a:p>
            <a:pPr algn="ctr"/>
            <a:r>
              <a:rPr lang="en-US" altLang="ko-KR" sz="1200" dirty="0"/>
              <a:t>(0x0800)</a:t>
            </a:r>
            <a:endParaRPr lang="ko-KR" altLang="en-US" sz="1200" dirty="0"/>
          </a:p>
        </p:txBody>
      </p:sp>
      <p:sp>
        <p:nvSpPr>
          <p:cNvPr id="22" name="직사각형 21">
            <a:extLst>
              <a:ext uri="{FF2B5EF4-FFF2-40B4-BE49-F238E27FC236}">
                <a16:creationId xmlns:a16="http://schemas.microsoft.com/office/drawing/2014/main" id="{2B22DB49-1C94-42BE-A1E0-C19C98C07D65}"/>
              </a:ext>
            </a:extLst>
          </p:cNvPr>
          <p:cNvSpPr/>
          <p:nvPr/>
        </p:nvSpPr>
        <p:spPr>
          <a:xfrm>
            <a:off x="8701089" y="2924480"/>
            <a:ext cx="1717501" cy="418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IPv4 Packet</a:t>
            </a:r>
            <a:endParaRPr lang="ko-KR" altLang="en-US" dirty="0"/>
          </a:p>
        </p:txBody>
      </p:sp>
      <p:sp>
        <p:nvSpPr>
          <p:cNvPr id="23" name="직사각형 22">
            <a:extLst>
              <a:ext uri="{FF2B5EF4-FFF2-40B4-BE49-F238E27FC236}">
                <a16:creationId xmlns:a16="http://schemas.microsoft.com/office/drawing/2014/main" id="{F647A9AC-16CD-4B8A-BD10-D6375421C8C4}"/>
              </a:ext>
            </a:extLst>
          </p:cNvPr>
          <p:cNvSpPr/>
          <p:nvPr/>
        </p:nvSpPr>
        <p:spPr>
          <a:xfrm>
            <a:off x="1792557" y="3501008"/>
            <a:ext cx="1360011"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LLC/SNAP</a:t>
            </a:r>
            <a:endParaRPr lang="ko-KR" altLang="en-US" dirty="0"/>
          </a:p>
        </p:txBody>
      </p:sp>
      <p:sp>
        <p:nvSpPr>
          <p:cNvPr id="24" name="직사각형 23">
            <a:extLst>
              <a:ext uri="{FF2B5EF4-FFF2-40B4-BE49-F238E27FC236}">
                <a16:creationId xmlns:a16="http://schemas.microsoft.com/office/drawing/2014/main" id="{8007F8C4-7FD6-45B4-BA1D-432EB8A40C5C}"/>
              </a:ext>
            </a:extLst>
          </p:cNvPr>
          <p:cNvSpPr/>
          <p:nvPr/>
        </p:nvSpPr>
        <p:spPr>
          <a:xfrm>
            <a:off x="3503712" y="3567920"/>
            <a:ext cx="792088" cy="418058"/>
          </a:xfrm>
          <a:prstGeom prst="rect">
            <a:avLst/>
          </a:prstGeom>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DSAP</a:t>
            </a:r>
          </a:p>
          <a:p>
            <a:pPr algn="ctr"/>
            <a:r>
              <a:rPr lang="en-US" altLang="ko-KR" sz="1200" dirty="0"/>
              <a:t>(</a:t>
            </a:r>
            <a:r>
              <a:rPr lang="en-US" altLang="ko-KR" sz="1200" i="1" dirty="0"/>
              <a:t>0xAA</a:t>
            </a:r>
            <a:r>
              <a:rPr lang="en-US" altLang="ko-KR" sz="1200" dirty="0"/>
              <a:t>)</a:t>
            </a:r>
            <a:endParaRPr lang="ko-KR" altLang="en-US" sz="1200" dirty="0"/>
          </a:p>
        </p:txBody>
      </p:sp>
      <p:sp>
        <p:nvSpPr>
          <p:cNvPr id="25" name="직사각형 24">
            <a:extLst>
              <a:ext uri="{FF2B5EF4-FFF2-40B4-BE49-F238E27FC236}">
                <a16:creationId xmlns:a16="http://schemas.microsoft.com/office/drawing/2014/main" id="{388096B6-99B9-437A-867A-C50271D8C7DB}"/>
              </a:ext>
            </a:extLst>
          </p:cNvPr>
          <p:cNvSpPr/>
          <p:nvPr/>
        </p:nvSpPr>
        <p:spPr>
          <a:xfrm>
            <a:off x="4302695" y="3567920"/>
            <a:ext cx="792088" cy="418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SSAP</a:t>
            </a:r>
          </a:p>
          <a:p>
            <a:pPr algn="ctr"/>
            <a:r>
              <a:rPr lang="en-US" altLang="ko-KR" sz="1200" dirty="0"/>
              <a:t>(</a:t>
            </a:r>
            <a:r>
              <a:rPr lang="en-US" altLang="ko-KR" sz="1200" i="1" dirty="0"/>
              <a:t>0xAA</a:t>
            </a:r>
            <a:r>
              <a:rPr lang="en-US" altLang="ko-KR" sz="1200" dirty="0"/>
              <a:t>)</a:t>
            </a:r>
            <a:endParaRPr lang="ko-KR" altLang="en-US" sz="1200" dirty="0"/>
          </a:p>
        </p:txBody>
      </p:sp>
      <p:sp>
        <p:nvSpPr>
          <p:cNvPr id="26" name="직사각형 25">
            <a:extLst>
              <a:ext uri="{FF2B5EF4-FFF2-40B4-BE49-F238E27FC236}">
                <a16:creationId xmlns:a16="http://schemas.microsoft.com/office/drawing/2014/main" id="{D0533130-62D7-44EB-A46F-AFDB7F94998E}"/>
              </a:ext>
            </a:extLst>
          </p:cNvPr>
          <p:cNvSpPr/>
          <p:nvPr/>
        </p:nvSpPr>
        <p:spPr>
          <a:xfrm>
            <a:off x="5083059" y="3567920"/>
            <a:ext cx="792088" cy="418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Control</a:t>
            </a:r>
          </a:p>
          <a:p>
            <a:pPr algn="ctr"/>
            <a:r>
              <a:rPr lang="en-US" altLang="ko-KR" sz="1200" dirty="0"/>
              <a:t>(</a:t>
            </a:r>
            <a:r>
              <a:rPr lang="en-US" altLang="ko-KR" sz="1200" i="1" dirty="0"/>
              <a:t>0x03</a:t>
            </a:r>
            <a:r>
              <a:rPr lang="en-US" altLang="ko-KR" sz="1200" dirty="0"/>
              <a:t>)</a:t>
            </a:r>
            <a:endParaRPr lang="ko-KR" altLang="en-US" sz="1200" dirty="0"/>
          </a:p>
        </p:txBody>
      </p:sp>
      <p:sp>
        <p:nvSpPr>
          <p:cNvPr id="27" name="직사각형 26">
            <a:extLst>
              <a:ext uri="{FF2B5EF4-FFF2-40B4-BE49-F238E27FC236}">
                <a16:creationId xmlns:a16="http://schemas.microsoft.com/office/drawing/2014/main" id="{7A7D4F24-D6FC-4750-BBEE-1B48F274583A}"/>
              </a:ext>
            </a:extLst>
          </p:cNvPr>
          <p:cNvSpPr/>
          <p:nvPr/>
        </p:nvSpPr>
        <p:spPr>
          <a:xfrm>
            <a:off x="5892733" y="3567920"/>
            <a:ext cx="1637565" cy="418058"/>
          </a:xfrm>
          <a:prstGeom prst="rect">
            <a:avLst/>
          </a:prstGeom>
          <a:solidFill>
            <a:schemeClr val="accent5">
              <a:lumMod val="7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OUI</a:t>
            </a:r>
          </a:p>
          <a:p>
            <a:pPr algn="ctr"/>
            <a:r>
              <a:rPr lang="en-US" altLang="ko-KR" sz="1200" dirty="0"/>
              <a:t>(</a:t>
            </a:r>
            <a:r>
              <a:rPr lang="en-US" altLang="ko-KR" sz="1200" i="1" dirty="0"/>
              <a:t>0x000000</a:t>
            </a:r>
            <a:r>
              <a:rPr lang="en-US" altLang="ko-KR" sz="1200" dirty="0"/>
              <a:t>)</a:t>
            </a:r>
            <a:endParaRPr lang="ko-KR" altLang="en-US" sz="1200" dirty="0"/>
          </a:p>
        </p:txBody>
      </p:sp>
      <p:sp>
        <p:nvSpPr>
          <p:cNvPr id="28" name="직사각형 27">
            <a:extLst>
              <a:ext uri="{FF2B5EF4-FFF2-40B4-BE49-F238E27FC236}">
                <a16:creationId xmlns:a16="http://schemas.microsoft.com/office/drawing/2014/main" id="{D84636AE-8BE5-41D8-ABF9-7C4AC69D6C0B}"/>
              </a:ext>
            </a:extLst>
          </p:cNvPr>
          <p:cNvSpPr/>
          <p:nvPr/>
        </p:nvSpPr>
        <p:spPr>
          <a:xfrm>
            <a:off x="7553746" y="3567920"/>
            <a:ext cx="1152129" cy="418058"/>
          </a:xfrm>
          <a:prstGeom prst="rect">
            <a:avLst/>
          </a:prstGeom>
          <a:solidFill>
            <a:schemeClr val="accent5">
              <a:lumMod val="7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a:t>Ethertype</a:t>
            </a:r>
            <a:endParaRPr lang="en-US" altLang="ko-KR" sz="1200" dirty="0"/>
          </a:p>
          <a:p>
            <a:pPr algn="ctr"/>
            <a:r>
              <a:rPr lang="en-US" altLang="ko-KR" sz="1200" dirty="0"/>
              <a:t>(0x0800)</a:t>
            </a:r>
            <a:endParaRPr lang="ko-KR" altLang="en-US" sz="1200" dirty="0"/>
          </a:p>
        </p:txBody>
      </p:sp>
      <p:sp>
        <p:nvSpPr>
          <p:cNvPr id="29" name="직사각형 28">
            <a:extLst>
              <a:ext uri="{FF2B5EF4-FFF2-40B4-BE49-F238E27FC236}">
                <a16:creationId xmlns:a16="http://schemas.microsoft.com/office/drawing/2014/main" id="{3A33AAF0-DC1F-45E3-A0D8-C107D91738FF}"/>
              </a:ext>
            </a:extLst>
          </p:cNvPr>
          <p:cNvSpPr/>
          <p:nvPr/>
        </p:nvSpPr>
        <p:spPr>
          <a:xfrm>
            <a:off x="8711737" y="3567920"/>
            <a:ext cx="1717501" cy="418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IPv4 Packet</a:t>
            </a:r>
            <a:endParaRPr lang="ko-KR" altLang="en-US" dirty="0"/>
          </a:p>
        </p:txBody>
      </p:sp>
      <p:sp>
        <p:nvSpPr>
          <p:cNvPr id="30" name="직사각형 29">
            <a:extLst>
              <a:ext uri="{FF2B5EF4-FFF2-40B4-BE49-F238E27FC236}">
                <a16:creationId xmlns:a16="http://schemas.microsoft.com/office/drawing/2014/main" id="{C7293768-287D-4E3C-91F1-9ABA127C5435}"/>
              </a:ext>
            </a:extLst>
          </p:cNvPr>
          <p:cNvSpPr/>
          <p:nvPr/>
        </p:nvSpPr>
        <p:spPr>
          <a:xfrm>
            <a:off x="1792557" y="4445362"/>
            <a:ext cx="1360011"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IEEE 802.11</a:t>
            </a:r>
          </a:p>
          <a:p>
            <a:pPr algn="ctr"/>
            <a:r>
              <a:rPr lang="en-US" altLang="ko-KR" dirty="0"/>
              <a:t>WLAN</a:t>
            </a:r>
            <a:endParaRPr lang="ko-KR" altLang="en-US" dirty="0"/>
          </a:p>
        </p:txBody>
      </p:sp>
      <p:pic>
        <p:nvPicPr>
          <p:cNvPr id="31" name="내용 개체 틀 3">
            <a:extLst>
              <a:ext uri="{FF2B5EF4-FFF2-40B4-BE49-F238E27FC236}">
                <a16:creationId xmlns:a16="http://schemas.microsoft.com/office/drawing/2014/main" id="{931DFCD7-09A7-4EF1-ACEF-577913EB08ED}"/>
              </a:ext>
            </a:extLst>
          </p:cNvPr>
          <p:cNvPicPr>
            <a:picLocks noChangeAspect="1"/>
          </p:cNvPicPr>
          <p:nvPr/>
        </p:nvPicPr>
        <p:blipFill>
          <a:blip r:embed="rId2"/>
          <a:stretch>
            <a:fillRect/>
          </a:stretch>
        </p:blipFill>
        <p:spPr>
          <a:xfrm>
            <a:off x="3619717" y="4546529"/>
            <a:ext cx="5419716" cy="875985"/>
          </a:xfrm>
          <a:prstGeom prst="rect">
            <a:avLst/>
          </a:prstGeom>
        </p:spPr>
      </p:pic>
      <p:cxnSp>
        <p:nvCxnSpPr>
          <p:cNvPr id="33" name="직선 연결선 32">
            <a:extLst>
              <a:ext uri="{FF2B5EF4-FFF2-40B4-BE49-F238E27FC236}">
                <a16:creationId xmlns:a16="http://schemas.microsoft.com/office/drawing/2014/main" id="{54D7D5B9-FC53-46D7-8853-E83A1150F757}"/>
              </a:ext>
            </a:extLst>
          </p:cNvPr>
          <p:cNvCxnSpPr>
            <a:cxnSpLocks/>
          </p:cNvCxnSpPr>
          <p:nvPr/>
        </p:nvCxnSpPr>
        <p:spPr>
          <a:xfrm flipV="1">
            <a:off x="8572283" y="4005066"/>
            <a:ext cx="1846306" cy="8371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직선 연결선 34">
            <a:extLst>
              <a:ext uri="{FF2B5EF4-FFF2-40B4-BE49-F238E27FC236}">
                <a16:creationId xmlns:a16="http://schemas.microsoft.com/office/drawing/2014/main" id="{F561577B-F0E2-45A4-8ADF-0D3377511224}"/>
              </a:ext>
            </a:extLst>
          </p:cNvPr>
          <p:cNvCxnSpPr>
            <a:cxnSpLocks/>
          </p:cNvCxnSpPr>
          <p:nvPr/>
        </p:nvCxnSpPr>
        <p:spPr>
          <a:xfrm flipH="1" flipV="1">
            <a:off x="3503714" y="4005066"/>
            <a:ext cx="4615449" cy="837189"/>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8B7AC0B2-DD04-4C9F-9391-CCE241B2B1FD}"/>
              </a:ext>
            </a:extLst>
          </p:cNvPr>
          <p:cNvCxnSpPr>
            <a:cxnSpLocks/>
            <a:stCxn id="21" idx="0"/>
            <a:endCxn id="17" idx="3"/>
          </p:cNvCxnSpPr>
          <p:nvPr/>
        </p:nvCxnSpPr>
        <p:spPr>
          <a:xfrm flipH="1" flipV="1">
            <a:off x="3143672" y="2312876"/>
            <a:ext cx="4975490" cy="611604"/>
          </a:xfrm>
          <a:prstGeom prst="straightConnector1">
            <a:avLst/>
          </a:prstGeom>
          <a:ln>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7625D5DE-A2F6-4145-85B8-0CC52D57AFEE}"/>
              </a:ext>
            </a:extLst>
          </p:cNvPr>
          <p:cNvCxnSpPr>
            <a:cxnSpLocks/>
            <a:stCxn id="4" idx="0"/>
            <a:endCxn id="23" idx="2"/>
          </p:cNvCxnSpPr>
          <p:nvPr/>
        </p:nvCxnSpPr>
        <p:spPr>
          <a:xfrm flipV="1">
            <a:off x="2471157" y="4005064"/>
            <a:ext cx="1406" cy="273832"/>
          </a:xfrm>
          <a:prstGeom prst="straightConnector1">
            <a:avLst/>
          </a:prstGeom>
          <a:ln>
            <a:solidFill>
              <a:srgbClr val="FF0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125FB34-C799-4382-8D0F-A8962B0EEAAB}"/>
              </a:ext>
            </a:extLst>
          </p:cNvPr>
          <p:cNvSpPr txBox="1"/>
          <p:nvPr/>
        </p:nvSpPr>
        <p:spPr>
          <a:xfrm>
            <a:off x="1017352" y="3132204"/>
            <a:ext cx="3354573" cy="307777"/>
          </a:xfrm>
          <a:prstGeom prst="rect">
            <a:avLst/>
          </a:prstGeom>
          <a:noFill/>
        </p:spPr>
        <p:txBody>
          <a:bodyPr wrap="none" rtlCol="0">
            <a:spAutoFit/>
          </a:bodyPr>
          <a:lstStyle/>
          <a:p>
            <a:r>
              <a:rPr lang="en-US" altLang="ko-KR" sz="1400" i="1" dirty="0"/>
              <a:t>Mandated by the IEEE 802.11 standard</a:t>
            </a:r>
            <a:endParaRPr lang="ko-KR" altLang="en-US" sz="1400" i="1" dirty="0"/>
          </a:p>
        </p:txBody>
      </p:sp>
      <p:sp>
        <p:nvSpPr>
          <p:cNvPr id="47" name="직사각형 46">
            <a:extLst>
              <a:ext uri="{FF2B5EF4-FFF2-40B4-BE49-F238E27FC236}">
                <a16:creationId xmlns:a16="http://schemas.microsoft.com/office/drawing/2014/main" id="{257AD9A9-F68E-483B-947C-9DD784F31CB8}"/>
              </a:ext>
            </a:extLst>
          </p:cNvPr>
          <p:cNvSpPr/>
          <p:nvPr/>
        </p:nvSpPr>
        <p:spPr>
          <a:xfrm>
            <a:off x="4759856" y="4842255"/>
            <a:ext cx="504055" cy="284531"/>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7030A0"/>
              </a:solidFill>
            </a:endParaRPr>
          </a:p>
        </p:txBody>
      </p:sp>
      <p:cxnSp>
        <p:nvCxnSpPr>
          <p:cNvPr id="48" name="직선 화살표 연결선 47">
            <a:extLst>
              <a:ext uri="{FF2B5EF4-FFF2-40B4-BE49-F238E27FC236}">
                <a16:creationId xmlns:a16="http://schemas.microsoft.com/office/drawing/2014/main" id="{7EF108A4-8D93-46B8-8572-62FF9DA75E8B}"/>
              </a:ext>
            </a:extLst>
          </p:cNvPr>
          <p:cNvCxnSpPr>
            <a:cxnSpLocks/>
            <a:stCxn id="47" idx="0"/>
          </p:cNvCxnSpPr>
          <p:nvPr/>
        </p:nvCxnSpPr>
        <p:spPr>
          <a:xfrm flipH="1" flipV="1">
            <a:off x="3140843" y="4573670"/>
            <a:ext cx="1871040" cy="268584"/>
          </a:xfrm>
          <a:prstGeom prst="straightConnector1">
            <a:avLst/>
          </a:prstGeom>
          <a:ln>
            <a:solidFill>
              <a:srgbClr val="7030A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B40AC15-825B-BC43-8556-546237655947}"/>
              </a:ext>
            </a:extLst>
          </p:cNvPr>
          <p:cNvSpPr txBox="1"/>
          <p:nvPr/>
        </p:nvSpPr>
        <p:spPr>
          <a:xfrm>
            <a:off x="5787309" y="2635791"/>
            <a:ext cx="2432525" cy="307777"/>
          </a:xfrm>
          <a:prstGeom prst="rect">
            <a:avLst/>
          </a:prstGeom>
          <a:noFill/>
        </p:spPr>
        <p:txBody>
          <a:bodyPr wrap="none" rtlCol="0">
            <a:spAutoFit/>
          </a:bodyPr>
          <a:lstStyle/>
          <a:p>
            <a:r>
              <a:rPr lang="en-US" altLang="ko-KR" sz="1400" i="1" dirty="0"/>
              <a:t>Mandated by IETF RFC1042</a:t>
            </a:r>
            <a:endParaRPr lang="ko-KR" altLang="en-US" sz="1400" i="1" dirty="0"/>
          </a:p>
        </p:txBody>
      </p:sp>
      <p:sp>
        <p:nvSpPr>
          <p:cNvPr id="4" name="직사각형 3">
            <a:extLst>
              <a:ext uri="{FF2B5EF4-FFF2-40B4-BE49-F238E27FC236}">
                <a16:creationId xmlns:a16="http://schemas.microsoft.com/office/drawing/2014/main" id="{098D67AB-3274-AEAE-1420-F12015C33132}"/>
              </a:ext>
            </a:extLst>
          </p:cNvPr>
          <p:cNvSpPr/>
          <p:nvPr/>
        </p:nvSpPr>
        <p:spPr>
          <a:xfrm>
            <a:off x="1791151" y="4278896"/>
            <a:ext cx="1360011" cy="145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IEEE 802.1AC</a:t>
            </a:r>
            <a:endParaRPr lang="ko-KR" altLang="en-US" sz="800" dirty="0"/>
          </a:p>
        </p:txBody>
      </p:sp>
    </p:spTree>
    <p:extLst>
      <p:ext uri="{BB962C8B-B14F-4D97-AF65-F5344CB8AC3E}">
        <p14:creationId xmlns:p14="http://schemas.microsoft.com/office/powerpoint/2010/main" val="266109492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F99F3FB-9546-421B-8961-47CE003BC114}"/>
              </a:ext>
            </a:extLst>
          </p:cNvPr>
          <p:cNvSpPr>
            <a:spLocks noGrp="1"/>
          </p:cNvSpPr>
          <p:nvPr>
            <p:ph type="ctrTitle"/>
          </p:nvPr>
        </p:nvSpPr>
        <p:spPr/>
        <p:txBody>
          <a:bodyPr/>
          <a:lstStyle/>
          <a:p>
            <a:r>
              <a:rPr lang="en-US" altLang="ko-KR" dirty="0"/>
              <a:t>Object Identifier</a:t>
            </a:r>
            <a:endParaRPr lang="ko-KR" altLang="en-US" dirty="0"/>
          </a:p>
        </p:txBody>
      </p:sp>
      <p:sp>
        <p:nvSpPr>
          <p:cNvPr id="3" name="부제목 2">
            <a:extLst>
              <a:ext uri="{FF2B5EF4-FFF2-40B4-BE49-F238E27FC236}">
                <a16:creationId xmlns:a16="http://schemas.microsoft.com/office/drawing/2014/main" id="{7A4BD70F-5924-4FF2-97A9-E7577A6F3B25}"/>
              </a:ext>
            </a:extLst>
          </p:cNvPr>
          <p:cNvSpPr>
            <a:spLocks noGrp="1"/>
          </p:cNvSpPr>
          <p:nvPr>
            <p:ph type="subTitle" idx="1"/>
          </p:nvPr>
        </p:nvSpPr>
        <p:spPr/>
        <p:txBody>
          <a:bodyPr/>
          <a:lstStyle/>
          <a:p>
            <a:r>
              <a:rPr lang="en-US" altLang="ko-KR" dirty="0"/>
              <a:t>Informational</a:t>
            </a:r>
          </a:p>
          <a:p>
            <a:r>
              <a:rPr lang="en-US" altLang="ko-KR" dirty="0"/>
              <a:t>IEEE 802.2-14</a:t>
            </a:r>
            <a:endParaRPr lang="ko-KR" altLang="en-US" dirty="0"/>
          </a:p>
        </p:txBody>
      </p:sp>
    </p:spTree>
    <p:extLst>
      <p:ext uri="{BB962C8B-B14F-4D97-AF65-F5344CB8AC3E}">
        <p14:creationId xmlns:p14="http://schemas.microsoft.com/office/powerpoint/2010/main" val="144544758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Data Link Layer</a:t>
            </a:r>
            <a:br>
              <a:rPr lang="en-US" altLang="ko-KR" dirty="0"/>
            </a:br>
            <a:r>
              <a:rPr lang="en-US" altLang="ko-KR" dirty="0"/>
              <a:t>Object Identifiers (OIDs)</a:t>
            </a:r>
            <a:endParaRPr lang="ko-KR" altLang="en-US" dirty="0"/>
          </a:p>
        </p:txBody>
      </p:sp>
      <p:sp>
        <p:nvSpPr>
          <p:cNvPr id="3" name="내용 개체 틀 2"/>
          <p:cNvSpPr>
            <a:spLocks noGrp="1"/>
          </p:cNvSpPr>
          <p:nvPr>
            <p:ph idx="1"/>
          </p:nvPr>
        </p:nvSpPr>
        <p:spPr/>
        <p:txBody>
          <a:bodyPr>
            <a:normAutofit/>
          </a:bodyPr>
          <a:lstStyle/>
          <a:p>
            <a:r>
              <a:rPr lang="en-US" altLang="ko-KR" dirty="0"/>
              <a:t>An OID is an identifier of an object defined by using ASN.1.</a:t>
            </a:r>
            <a:endParaRPr lang="en-US" altLang="ko-KR" dirty="0">
              <a:solidFill>
                <a:srgbClr val="7030A0"/>
              </a:solidFill>
            </a:endParaRPr>
          </a:p>
          <a:p>
            <a:pPr lvl="1"/>
            <a:r>
              <a:rPr lang="en-US" altLang="ko-KR" dirty="0"/>
              <a:t>The ASN.1 </a:t>
            </a:r>
            <a:r>
              <a:rPr lang="en-US" altLang="ko-KR" dirty="0">
                <a:solidFill>
                  <a:srgbClr val="0070C0"/>
                </a:solidFill>
              </a:rPr>
              <a:t>defines</a:t>
            </a:r>
            <a:r>
              <a:rPr lang="en-US" altLang="ko-KR" dirty="0"/>
              <a:t> language-independent primitive and construct types and information objects </a:t>
            </a:r>
            <a:r>
              <a:rPr lang="en-US" altLang="ko-KR" dirty="0">
                <a:solidFill>
                  <a:srgbClr val="0070C0"/>
                </a:solidFill>
              </a:rPr>
              <a:t>and</a:t>
            </a:r>
            <a:r>
              <a:rPr lang="en-US" altLang="ko-KR" dirty="0"/>
              <a:t> </a:t>
            </a:r>
            <a:r>
              <a:rPr lang="en-US" altLang="ko-KR" b="1" i="0" dirty="0">
                <a:solidFill>
                  <a:srgbClr val="7030A0"/>
                </a:solidFill>
                <a:effectLst/>
                <a:latin typeface="Arial" panose="020B0604020202020204" pitchFamily="34" charset="0"/>
              </a:rPr>
              <a:t>encoding rules</a:t>
            </a:r>
            <a:r>
              <a:rPr lang="en-US" altLang="ko-KR" dirty="0"/>
              <a:t>.</a:t>
            </a:r>
          </a:p>
          <a:p>
            <a:pPr lvl="1"/>
            <a:r>
              <a:rPr lang="en-US" altLang="ko-KR" dirty="0"/>
              <a:t>ITU-T Recommendation X.660 </a:t>
            </a:r>
            <a:r>
              <a:rPr lang="en-US" altLang="ko-KR" dirty="0">
                <a:solidFill>
                  <a:srgbClr val="0070C0"/>
                </a:solidFill>
              </a:rPr>
              <a:t>defines</a:t>
            </a:r>
            <a:r>
              <a:rPr lang="en-US" altLang="ko-KR" dirty="0"/>
              <a:t> </a:t>
            </a:r>
            <a:r>
              <a:rPr lang="en-US" altLang="ko-KR" dirty="0">
                <a:solidFill>
                  <a:srgbClr val="7030A0"/>
                </a:solidFill>
              </a:rPr>
              <a:t>top arcs of the international object identifier tree.</a:t>
            </a:r>
          </a:p>
          <a:p>
            <a:pPr lvl="1"/>
            <a:r>
              <a:rPr lang="en-US" altLang="ko-KR" dirty="0"/>
              <a:t>It </a:t>
            </a:r>
            <a:r>
              <a:rPr lang="en-US" altLang="ko-KR" dirty="0">
                <a:solidFill>
                  <a:srgbClr val="0070C0"/>
                </a:solidFill>
              </a:rPr>
              <a:t>is used as </a:t>
            </a:r>
            <a:r>
              <a:rPr lang="en-US" altLang="ko-KR" dirty="0">
                <a:solidFill>
                  <a:srgbClr val="7030A0"/>
                </a:solidFill>
              </a:rPr>
              <a:t>a means of defining </a:t>
            </a:r>
            <a:r>
              <a:rPr lang="en-US" altLang="ko-KR" b="1" dirty="0">
                <a:solidFill>
                  <a:srgbClr val="7030A0"/>
                </a:solidFill>
              </a:rPr>
              <a:t>unique identifiers </a:t>
            </a:r>
            <a:r>
              <a:rPr lang="en-US" altLang="ko-KR" dirty="0">
                <a:solidFill>
                  <a:srgbClr val="0070C0"/>
                </a:solidFill>
              </a:rPr>
              <a:t>for</a:t>
            </a:r>
            <a:r>
              <a:rPr lang="en-US" altLang="ko-KR" b="1" dirty="0"/>
              <a:t> </a:t>
            </a:r>
            <a:r>
              <a:rPr lang="en-US" altLang="ko-KR" dirty="0"/>
              <a:t>objects</a:t>
            </a:r>
            <a:r>
              <a:rPr lang="en-US" altLang="ko-KR" b="1" dirty="0"/>
              <a:t> </a:t>
            </a:r>
            <a:r>
              <a:rPr lang="en-US" altLang="ko-KR" dirty="0"/>
              <a:t>(types).</a:t>
            </a:r>
          </a:p>
          <a:p>
            <a:r>
              <a:rPr lang="en-US" altLang="ko-KR" dirty="0"/>
              <a:t>The most common usage is for defining Management information base (MIB) Objects for SNMP</a:t>
            </a:r>
          </a:p>
          <a:p>
            <a:pPr lvl="1"/>
            <a:r>
              <a:rPr lang="en-US" altLang="ko-KR" dirty="0"/>
              <a:t>Identifiers for Managed Objects</a:t>
            </a:r>
            <a:endParaRPr lang="ko-KR" altLang="en-US" dirty="0"/>
          </a:p>
        </p:txBody>
      </p:sp>
    </p:spTree>
    <p:extLst>
      <p:ext uri="{BB962C8B-B14F-4D97-AF65-F5344CB8AC3E}">
        <p14:creationId xmlns:p14="http://schemas.microsoft.com/office/powerpoint/2010/main" val="4839428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DF4ABF-8814-B4CA-1917-CCB66D2D867B}"/>
              </a:ext>
            </a:extLst>
          </p:cNvPr>
          <p:cNvSpPr>
            <a:spLocks noGrp="1"/>
          </p:cNvSpPr>
          <p:nvPr>
            <p:ph type="title"/>
          </p:nvPr>
        </p:nvSpPr>
        <p:spPr/>
        <p:txBody>
          <a:bodyPr/>
          <a:lstStyle/>
          <a:p>
            <a:r>
              <a:rPr lang="en-US" altLang="ko-KR" dirty="0"/>
              <a:t>ITU-T and ISO ASN.1 standards</a:t>
            </a:r>
            <a:endParaRPr lang="ko-KR" altLang="en-US" dirty="0"/>
          </a:p>
        </p:txBody>
      </p:sp>
      <p:sp>
        <p:nvSpPr>
          <p:cNvPr id="3" name="내용 개체 틀 2">
            <a:extLst>
              <a:ext uri="{FF2B5EF4-FFF2-40B4-BE49-F238E27FC236}">
                <a16:creationId xmlns:a16="http://schemas.microsoft.com/office/drawing/2014/main" id="{B5F6BE4C-8E1A-A3FF-82C6-19176E69E4D3}"/>
              </a:ext>
            </a:extLst>
          </p:cNvPr>
          <p:cNvSpPr>
            <a:spLocks noGrp="1"/>
          </p:cNvSpPr>
          <p:nvPr>
            <p:ph idx="1"/>
          </p:nvPr>
        </p:nvSpPr>
        <p:spPr/>
        <p:txBody>
          <a:bodyPr>
            <a:normAutofit fontScale="92500"/>
          </a:bodyPr>
          <a:lstStyle/>
          <a:p>
            <a:r>
              <a:rPr lang="en-US" altLang="ko-KR" sz="2400" dirty="0"/>
              <a:t>Information technology – Abstract syntax notation one (ASN.1):</a:t>
            </a:r>
          </a:p>
          <a:p>
            <a:pPr lvl="1"/>
            <a:r>
              <a:rPr lang="en-US" altLang="ko-KR" sz="2000" dirty="0"/>
              <a:t>ITU-T Rec. X.680 | ISO/IEC 8824-1: Specification of basic notation</a:t>
            </a:r>
          </a:p>
          <a:p>
            <a:pPr lvl="1"/>
            <a:r>
              <a:rPr lang="en-US" altLang="ko-KR" sz="2000" dirty="0"/>
              <a:t>ITU-T Rec. X.681 | ISO/IEC 8824-2: Information object specification</a:t>
            </a:r>
          </a:p>
          <a:p>
            <a:pPr lvl="1"/>
            <a:r>
              <a:rPr lang="en-US" altLang="ko-KR" sz="2000" dirty="0"/>
              <a:t>ITU-T Rec. X.682 | ISO/IEC 8824-3: Constraint specification</a:t>
            </a:r>
          </a:p>
          <a:p>
            <a:pPr lvl="1"/>
            <a:r>
              <a:rPr lang="en-US" altLang="ko-KR" sz="2000" dirty="0"/>
              <a:t>ITU-T Rec. X.683 | ISO/IEC 8824-4: Parameterization of ASN.1 specifications</a:t>
            </a:r>
          </a:p>
          <a:p>
            <a:r>
              <a:rPr lang="en-US" altLang="ko-KR" sz="2400" dirty="0"/>
              <a:t>Information technology – ASN.1 encoding rules:</a:t>
            </a:r>
          </a:p>
          <a:p>
            <a:pPr lvl="1"/>
            <a:r>
              <a:rPr lang="en-US" altLang="ko-KR" sz="2000" dirty="0"/>
              <a:t>ITU-T Rec. X.690 | ISO/IEC 8825-1: Specification of Basic Encoding Rules (BER), Canonical Encoding Rules (CER) and Distinguished Encoding Rules (DER)</a:t>
            </a:r>
          </a:p>
          <a:p>
            <a:pPr lvl="1"/>
            <a:r>
              <a:rPr lang="en-US" altLang="ko-KR" sz="2000" dirty="0"/>
              <a:t>ITU-T Rec. X.691 | ISO/IEC 8825-2: Specification of Packed Encoding Rules (PER)</a:t>
            </a:r>
          </a:p>
          <a:p>
            <a:pPr lvl="1"/>
            <a:r>
              <a:rPr lang="en-US" altLang="ko-KR" sz="2000" dirty="0"/>
              <a:t>ITU-T Rec. X.692 | ISO/IEC 8825-3: Specification of Encoding Control Notation (ECN)</a:t>
            </a:r>
          </a:p>
          <a:p>
            <a:pPr lvl="1"/>
            <a:r>
              <a:rPr lang="en-US" altLang="ko-KR" sz="2000" dirty="0"/>
              <a:t>ITU-T Rec. X.693 | ISO/IEC 8825-4: XML encoding rules</a:t>
            </a:r>
          </a:p>
          <a:p>
            <a:pPr lvl="1"/>
            <a:r>
              <a:rPr lang="en-US" altLang="ko-KR" sz="2100" dirty="0"/>
              <a:t>ITU-T Rec. X.696 : Specification of Octet Encoding Rules (OER)</a:t>
            </a:r>
          </a:p>
          <a:p>
            <a:pPr lvl="1"/>
            <a:r>
              <a:rPr lang="en-US" altLang="ko-KR" sz="2100" dirty="0"/>
              <a:t>ITU-T Rec. X.697 : </a:t>
            </a:r>
            <a:r>
              <a:rPr lang="en-US" altLang="ko-KR" sz="2100" b="0" i="0" dirty="0">
                <a:solidFill>
                  <a:srgbClr val="000000"/>
                </a:solidFill>
                <a:effectLst/>
              </a:rPr>
              <a:t>Specification of JavaScript Object Notation Encoding Rules (JER)  </a:t>
            </a:r>
            <a:r>
              <a:rPr lang="en-US" altLang="ko-KR" sz="2100" dirty="0"/>
              <a:t> </a:t>
            </a:r>
          </a:p>
        </p:txBody>
      </p:sp>
    </p:spTree>
    <p:extLst>
      <p:ext uri="{BB962C8B-B14F-4D97-AF65-F5344CB8AC3E}">
        <p14:creationId xmlns:p14="http://schemas.microsoft.com/office/powerpoint/2010/main" val="33831953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7B9AD5-4439-0D70-CDEA-849B1145B0F4}"/>
              </a:ext>
            </a:extLst>
          </p:cNvPr>
          <p:cNvSpPr>
            <a:spLocks noGrp="1"/>
          </p:cNvSpPr>
          <p:nvPr>
            <p:ph type="title"/>
          </p:nvPr>
        </p:nvSpPr>
        <p:spPr/>
        <p:txBody>
          <a:bodyPr>
            <a:noAutofit/>
          </a:bodyPr>
          <a:lstStyle/>
          <a:p>
            <a:r>
              <a:rPr lang="en-US" altLang="ko-KR" sz="1600" b="0" i="0" dirty="0">
                <a:solidFill>
                  <a:srgbClr val="212529"/>
                </a:solidFill>
                <a:effectLst/>
                <a:latin typeface="Inter var ISO"/>
              </a:rPr>
              <a:t>ISO/IEC 9834-1:2012 Information technology — Procedures for the operation of object identifier registration authorities — Part 1: General procedures and top arcs of the international object identifier tree</a:t>
            </a:r>
            <a:br>
              <a:rPr lang="en-US" altLang="ko-KR" sz="1600" b="0" i="0" dirty="0">
                <a:solidFill>
                  <a:srgbClr val="212529"/>
                </a:solidFill>
                <a:effectLst/>
                <a:latin typeface="Inter var ISO"/>
              </a:rPr>
            </a:br>
            <a:r>
              <a:rPr lang="en-US" altLang="ko-KR" sz="1600" b="1" i="0" dirty="0">
                <a:solidFill>
                  <a:srgbClr val="004B96"/>
                </a:solidFill>
                <a:effectLst/>
                <a:latin typeface="verdana" panose="020B0604030504040204" pitchFamily="34" charset="0"/>
              </a:rPr>
              <a:t>X.660 : Information technology - Procedures for the operation of object identifier registration authorities: General procedures and top arcs of the international object identifier tree</a:t>
            </a:r>
            <a:endParaRPr lang="ko-KR" altLang="en-US" sz="1600" dirty="0"/>
          </a:p>
        </p:txBody>
      </p:sp>
      <p:pic>
        <p:nvPicPr>
          <p:cNvPr id="7" name="내용 개체 틀 6">
            <a:extLst>
              <a:ext uri="{FF2B5EF4-FFF2-40B4-BE49-F238E27FC236}">
                <a16:creationId xmlns:a16="http://schemas.microsoft.com/office/drawing/2014/main" id="{86FAEBA3-DD28-7209-16C5-D53B99DDA944}"/>
              </a:ext>
            </a:extLst>
          </p:cNvPr>
          <p:cNvPicPr>
            <a:picLocks noGrp="1" noChangeAspect="1"/>
          </p:cNvPicPr>
          <p:nvPr>
            <p:ph idx="1"/>
          </p:nvPr>
        </p:nvPicPr>
        <p:blipFill>
          <a:blip r:embed="rId2"/>
          <a:stretch>
            <a:fillRect/>
          </a:stretch>
        </p:blipFill>
        <p:spPr>
          <a:xfrm>
            <a:off x="704956" y="1922684"/>
            <a:ext cx="4243897" cy="4351338"/>
          </a:xfrm>
          <a:prstGeom prst="rect">
            <a:avLst/>
          </a:prstGeom>
        </p:spPr>
      </p:pic>
      <p:pic>
        <p:nvPicPr>
          <p:cNvPr id="8" name="그림 7">
            <a:extLst>
              <a:ext uri="{FF2B5EF4-FFF2-40B4-BE49-F238E27FC236}">
                <a16:creationId xmlns:a16="http://schemas.microsoft.com/office/drawing/2014/main" id="{87E2BDCD-52F0-CC3D-C873-28C854993613}"/>
              </a:ext>
            </a:extLst>
          </p:cNvPr>
          <p:cNvPicPr>
            <a:picLocks noChangeAspect="1"/>
          </p:cNvPicPr>
          <p:nvPr/>
        </p:nvPicPr>
        <p:blipFill>
          <a:blip r:embed="rId3"/>
          <a:stretch>
            <a:fillRect/>
          </a:stretch>
        </p:blipFill>
        <p:spPr>
          <a:xfrm>
            <a:off x="6096000" y="2035419"/>
            <a:ext cx="4257675" cy="3962400"/>
          </a:xfrm>
          <a:prstGeom prst="rect">
            <a:avLst/>
          </a:prstGeom>
        </p:spPr>
      </p:pic>
    </p:spTree>
    <p:extLst>
      <p:ext uri="{BB962C8B-B14F-4D97-AF65-F5344CB8AC3E}">
        <p14:creationId xmlns:p14="http://schemas.microsoft.com/office/powerpoint/2010/main" val="10767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C910AB8-CBDC-4258-88B9-BA848C3A2A2A}"/>
              </a:ext>
            </a:extLst>
          </p:cNvPr>
          <p:cNvSpPr>
            <a:spLocks noGrp="1"/>
          </p:cNvSpPr>
          <p:nvPr>
            <p:ph type="title"/>
          </p:nvPr>
        </p:nvSpPr>
        <p:spPr/>
        <p:txBody>
          <a:bodyPr>
            <a:normAutofit/>
          </a:bodyPr>
          <a:lstStyle/>
          <a:p>
            <a:pPr algn="l"/>
            <a:r>
              <a:rPr lang="en-US" altLang="ko-KR"/>
              <a:t>MAC Address</a:t>
            </a:r>
            <a:br>
              <a:rPr lang="en-US" altLang="ko-KR"/>
            </a:br>
            <a:r>
              <a:rPr lang="en-NZ" altLang="ko-KR"/>
              <a:t>ISO/IEC 13239:2002 </a:t>
            </a:r>
            <a:r>
              <a:rPr lang="en-US" altLang="ko-KR"/>
              <a:t>HDLC address</a:t>
            </a:r>
            <a:endParaRPr lang="ko-KR" altLang="en-US" dirty="0"/>
          </a:p>
        </p:txBody>
      </p:sp>
      <p:sp>
        <p:nvSpPr>
          <p:cNvPr id="9" name="직사각형 8">
            <a:extLst>
              <a:ext uri="{FF2B5EF4-FFF2-40B4-BE49-F238E27FC236}">
                <a16:creationId xmlns:a16="http://schemas.microsoft.com/office/drawing/2014/main" id="{7C16BCCC-AC32-4EF1-8658-D90DCB93FF67}"/>
              </a:ext>
            </a:extLst>
          </p:cNvPr>
          <p:cNvSpPr/>
          <p:nvPr/>
        </p:nvSpPr>
        <p:spPr>
          <a:xfrm>
            <a:off x="5015881" y="1772816"/>
            <a:ext cx="2095445" cy="369332"/>
          </a:xfrm>
          <a:prstGeom prst="rect">
            <a:avLst/>
          </a:prstGeom>
        </p:spPr>
        <p:txBody>
          <a:bodyPr wrap="none">
            <a:spAutoFit/>
          </a:bodyPr>
          <a:lstStyle/>
          <a:p>
            <a:r>
              <a:rPr lang="en-US" altLang="ko-KR" b="1" dirty="0">
                <a:latin typeface="TimesNewRoman,Bold"/>
              </a:rPr>
              <a:t>Basic frame format</a:t>
            </a:r>
            <a:endParaRPr lang="ko-KR" altLang="en-US" dirty="0"/>
          </a:p>
        </p:txBody>
      </p:sp>
      <p:pic>
        <p:nvPicPr>
          <p:cNvPr id="10" name="내용 개체 틀 9">
            <a:extLst>
              <a:ext uri="{FF2B5EF4-FFF2-40B4-BE49-F238E27FC236}">
                <a16:creationId xmlns:a16="http://schemas.microsoft.com/office/drawing/2014/main" id="{93B040EA-32BA-4D27-87FE-475B7F87ABFE}"/>
              </a:ext>
            </a:extLst>
          </p:cNvPr>
          <p:cNvPicPr>
            <a:picLocks noGrp="1" noChangeAspect="1"/>
          </p:cNvPicPr>
          <p:nvPr>
            <p:ph idx="1"/>
          </p:nvPr>
        </p:nvPicPr>
        <p:blipFill>
          <a:blip r:embed="rId2"/>
          <a:stretch>
            <a:fillRect/>
          </a:stretch>
        </p:blipFill>
        <p:spPr>
          <a:xfrm>
            <a:off x="1981200" y="2497254"/>
            <a:ext cx="8229600" cy="980640"/>
          </a:xfrm>
          <a:prstGeom prst="rect">
            <a:avLst/>
          </a:prstGeom>
        </p:spPr>
      </p:pic>
      <p:sp>
        <p:nvSpPr>
          <p:cNvPr id="5" name="직사각형 4">
            <a:extLst>
              <a:ext uri="{FF2B5EF4-FFF2-40B4-BE49-F238E27FC236}">
                <a16:creationId xmlns:a16="http://schemas.microsoft.com/office/drawing/2014/main" id="{C6D25AB0-5224-4131-919B-42CFB6DB70DA}"/>
              </a:ext>
            </a:extLst>
          </p:cNvPr>
          <p:cNvSpPr/>
          <p:nvPr/>
        </p:nvSpPr>
        <p:spPr>
          <a:xfrm>
            <a:off x="3431704" y="2339502"/>
            <a:ext cx="1368152" cy="12961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BCB5DD95-B412-43EC-96C6-3F257CDAAAC7}"/>
              </a:ext>
            </a:extLst>
          </p:cNvPr>
          <p:cNvSpPr/>
          <p:nvPr/>
        </p:nvSpPr>
        <p:spPr>
          <a:xfrm>
            <a:off x="4060827" y="3987962"/>
            <a:ext cx="4297010" cy="369332"/>
          </a:xfrm>
          <a:prstGeom prst="rect">
            <a:avLst/>
          </a:prstGeom>
        </p:spPr>
        <p:txBody>
          <a:bodyPr wrap="none">
            <a:spAutoFit/>
          </a:bodyPr>
          <a:lstStyle/>
          <a:p>
            <a:r>
              <a:rPr lang="en-US" altLang="ko-KR" b="1" dirty="0">
                <a:latin typeface="TimesNewRoman"/>
              </a:rPr>
              <a:t>Frames containing only control sequences</a:t>
            </a:r>
            <a:endParaRPr lang="ko-KR" altLang="en-US" b="1" dirty="0"/>
          </a:p>
        </p:txBody>
      </p:sp>
      <p:pic>
        <p:nvPicPr>
          <p:cNvPr id="12" name="그림 11">
            <a:extLst>
              <a:ext uri="{FF2B5EF4-FFF2-40B4-BE49-F238E27FC236}">
                <a16:creationId xmlns:a16="http://schemas.microsoft.com/office/drawing/2014/main" id="{122FB2E3-A3A1-46D9-89B6-9859D04D1515}"/>
              </a:ext>
            </a:extLst>
          </p:cNvPr>
          <p:cNvPicPr>
            <a:picLocks noChangeAspect="1"/>
          </p:cNvPicPr>
          <p:nvPr/>
        </p:nvPicPr>
        <p:blipFill>
          <a:blip r:embed="rId3"/>
          <a:stretch>
            <a:fillRect/>
          </a:stretch>
        </p:blipFill>
        <p:spPr>
          <a:xfrm>
            <a:off x="2002904" y="4557511"/>
            <a:ext cx="6783462" cy="980639"/>
          </a:xfrm>
          <a:prstGeom prst="rect">
            <a:avLst/>
          </a:prstGeom>
        </p:spPr>
      </p:pic>
      <p:sp>
        <p:nvSpPr>
          <p:cNvPr id="3" name="TextBox 2">
            <a:extLst>
              <a:ext uri="{FF2B5EF4-FFF2-40B4-BE49-F238E27FC236}">
                <a16:creationId xmlns:a16="http://schemas.microsoft.com/office/drawing/2014/main" id="{EFDC4587-D442-26C2-E5D2-3DAF36E6AF5E}"/>
              </a:ext>
            </a:extLst>
          </p:cNvPr>
          <p:cNvSpPr txBox="1"/>
          <p:nvPr/>
        </p:nvSpPr>
        <p:spPr>
          <a:xfrm>
            <a:off x="2478505" y="3441104"/>
            <a:ext cx="663964" cy="369332"/>
          </a:xfrm>
          <a:prstGeom prst="rect">
            <a:avLst/>
          </a:prstGeom>
          <a:noFill/>
        </p:spPr>
        <p:txBody>
          <a:bodyPr wrap="none" rtlCol="0">
            <a:spAutoFit/>
          </a:bodyPr>
          <a:lstStyle/>
          <a:p>
            <a:r>
              <a:rPr lang="en-US" altLang="ko-KR" dirty="0"/>
              <a:t>0x7E</a:t>
            </a:r>
            <a:endParaRPr lang="ko-KR" altLang="en-US" dirty="0"/>
          </a:p>
        </p:txBody>
      </p:sp>
    </p:spTree>
    <p:extLst>
      <p:ext uri="{BB962C8B-B14F-4D97-AF65-F5344CB8AC3E}">
        <p14:creationId xmlns:p14="http://schemas.microsoft.com/office/powerpoint/2010/main" val="23590472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5901</Words>
  <Application>Microsoft Office PowerPoint</Application>
  <PresentationFormat>와이드스크린</PresentationFormat>
  <Paragraphs>618</Paragraphs>
  <Slides>89</Slides>
  <Notes>0</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89</vt:i4>
      </vt:variant>
    </vt:vector>
  </HeadingPairs>
  <TitlesOfParts>
    <vt:vector size="98" baseType="lpstr">
      <vt:lpstr>Inter var ISO</vt:lpstr>
      <vt:lpstr>TimesNewRoman</vt:lpstr>
      <vt:lpstr>TimesNewRoman,Bold</vt:lpstr>
      <vt:lpstr>맑은 고딕</vt:lpstr>
      <vt:lpstr>Arial</vt:lpstr>
      <vt:lpstr>Cambria Math</vt:lpstr>
      <vt:lpstr>Times New Roman</vt:lpstr>
      <vt:lpstr>verdana</vt:lpstr>
      <vt:lpstr>Office 테마</vt:lpstr>
      <vt:lpstr>Data Link Layer MAC Address</vt:lpstr>
      <vt:lpstr>Data Link Layer (DLL) functions</vt:lpstr>
      <vt:lpstr>Identity</vt:lpstr>
      <vt:lpstr>Identity</vt:lpstr>
      <vt:lpstr>Data Link Layer MAC Address</vt:lpstr>
      <vt:lpstr>Data Link Layer MAC Address</vt:lpstr>
      <vt:lpstr>HDLC address</vt:lpstr>
      <vt:lpstr>MAC Address ISO/IEC 13239:2002 HDLC address</vt:lpstr>
      <vt:lpstr>MAC Address ISO/IEC 13239:2002 HDLC address</vt:lpstr>
      <vt:lpstr>MAC Address ISO/IEC 13239:2002 HDLC address</vt:lpstr>
      <vt:lpstr>MAC Address ISO/IEC 13239:2002 HDLC address</vt:lpstr>
      <vt:lpstr>MAC Address ISO/IEC 13239:2002 HDLC address</vt:lpstr>
      <vt:lpstr>MAC Address ISO/IEC 13239:2002 HDLC address</vt:lpstr>
      <vt:lpstr>MAC Address ISO/IEC 13239:2002 HDLC address</vt:lpstr>
      <vt:lpstr>MAC Address ISO/IEC 13239:2002 HDLC address</vt:lpstr>
      <vt:lpstr>MAC Address ISO/IEC 13239:2002 HDLC address</vt:lpstr>
      <vt:lpstr>MAC Address ISO/IEC 13239:2002 HDLC address</vt:lpstr>
      <vt:lpstr>MAC Address (RFC1661) The Point-to-Point Protocol (PPP)</vt:lpstr>
      <vt:lpstr>MAC Address (RFC1661) The Point-to-Point Protocol (PPP)</vt:lpstr>
      <vt:lpstr>RFC1340 ASSIGNED NUMBERS PPP DLL PROTOCOL NUMBERS</vt:lpstr>
      <vt:lpstr>Original Ethernet Address</vt:lpstr>
      <vt:lpstr>MAC Address Ethernet II (or DIX) frame format</vt:lpstr>
      <vt:lpstr>MAC Address Ethernet II (or DIX) frame format</vt:lpstr>
      <vt:lpstr>MAC Address Ethernet II (or DIX) frame format</vt:lpstr>
      <vt:lpstr>MAC Address Ethernet II (or DIX) frame format</vt:lpstr>
      <vt:lpstr>MAC Address Ethernet II (or DIX) frame format</vt:lpstr>
      <vt:lpstr>MAC Address</vt:lpstr>
      <vt:lpstr>MAC Address IEEE 802-2014 address</vt:lpstr>
      <vt:lpstr>MAC Address IEEE Registration Authority</vt:lpstr>
      <vt:lpstr>MAC Address IEEE 802.3-2022 Ethernet Frame</vt:lpstr>
      <vt:lpstr>MAC Address IEEE 802.11-2020 WLAN MAC Frames</vt:lpstr>
      <vt:lpstr>MAC Address IEEE 802-2014 Protocol identifiers Encapsulation of Ethernet frames with LPD</vt:lpstr>
      <vt:lpstr>MAC Address IEEE 802-2014 MAC address</vt:lpstr>
      <vt:lpstr>MAC Address IEEE 802-2014 MAC address</vt:lpstr>
      <vt:lpstr>MAC Address IEEE 802-2014 MAC address</vt:lpstr>
      <vt:lpstr>MAC Address IEEE 802-2014 address</vt:lpstr>
      <vt:lpstr>MAC Address IEEE 802-2014 address</vt:lpstr>
      <vt:lpstr>MAC Address IEEE 802-2014 address</vt:lpstr>
      <vt:lpstr>MAC Address Ethernet Address and IEEE 802-2014 address Schemes</vt:lpstr>
      <vt:lpstr>MAC Address IEEE 802-2014 address  Organization Unique Identifier (OUI)</vt:lpstr>
      <vt:lpstr>MAC Address IEEE 802-2014 address  Organization Unique Identifier (OUI)</vt:lpstr>
      <vt:lpstr>MAC Address IEEE 802-2014 address  Organization Unique Identifier (OUI)</vt:lpstr>
      <vt:lpstr>MAC Address IEEE 802-2014 address  Organization Unique Identifier (OUI)</vt:lpstr>
      <vt:lpstr>MAC Address IEEE 802-2014 address  Organization Unique Identifier (OUI)</vt:lpstr>
      <vt:lpstr>MAC Address IEEE 802-2014 address  Extended Unique Identifier (EUI)</vt:lpstr>
      <vt:lpstr>MAC Address IEEE 802-2014 address  Extended Unique Identifier (EUI)</vt:lpstr>
      <vt:lpstr>MAC Address IEEE 802-2014 address  Extended Unique Identifier (EUI)</vt:lpstr>
      <vt:lpstr>MAC Address Guidelines for Use of EUI, OUI, and CID (2017-08-03) https://standards.ieee.org/wp-content/uploads/import/documents/tutorials/eui.pdf</vt:lpstr>
      <vt:lpstr>MAC Address Guidelines for Use of EUI, OUI, and CID (2017-08-03) https://standards.ieee.org/wp-content/uploads/import/documents/tutorials/eui.pdf</vt:lpstr>
      <vt:lpstr>MAC Address Guidelines for Use of EUI, OUI, and CID (2017-08-03) https://standards.ieee.org/wp-content/uploads/import/documents/tutorials/eui.pdf</vt:lpstr>
      <vt:lpstr>MAC Address Guidelines for Use of EUI, OUI, and CID (2017-08-03) https://standards.ieee.org/wp-content/uploads/import/documents/tutorials/eui.pdf</vt:lpstr>
      <vt:lpstr>MAC Address Standard Group MAC Addresses: A Tutorial Guide https://standards.ieee.org/wp-content/uploads/import/documents/tutorials/macgrp.pdf</vt:lpstr>
      <vt:lpstr>MAC Address Standard Group MAC Addresses: A Tutorial Guide https://standards.ieee.org/wp-content/uploads/import/documents/tutorials/macgrp.pdf</vt:lpstr>
      <vt:lpstr>MAC Address Standard Group MAC Addresses: A Tutorial Guide https://standards.ieee.org/wp-content/uploads/import/documents/tutorials/macgrp.pdf</vt:lpstr>
      <vt:lpstr>MAC Address Standard Group MAC Addresses: A Tutorial Guide https://standards.ieee.org/wp-content/uploads/import/documents/tutorials/macgrp.pdf</vt:lpstr>
      <vt:lpstr>MAC Address Standard group MAC addresses</vt:lpstr>
      <vt:lpstr>Protocol Identifiers</vt:lpstr>
      <vt:lpstr>Data Link Layer IEEE 802-2014 Protocol identifiers</vt:lpstr>
      <vt:lpstr>Data Link Layer IEEE 802-2014 Protocol identifiers</vt:lpstr>
      <vt:lpstr>Data Link Layer IEEE 802-2014 Protocol identifiers</vt:lpstr>
      <vt:lpstr>Data Link Layer IEEE 802-2014 Protocol identifiers</vt:lpstr>
      <vt:lpstr>Data Link Layer IEEE 802-2014 Protocol identifiers</vt:lpstr>
      <vt:lpstr>Data Link Layer IEEE 802-2014 Protocol identifiers</vt:lpstr>
      <vt:lpstr>Data Link Layer IEEE 802-2014 Protocol identifiers</vt:lpstr>
      <vt:lpstr>Data Link Layer (RFC1042) A Standard for the Transmission of IP Datagrams over IEEE 802 Networks</vt:lpstr>
      <vt:lpstr>Data Link Layer (RFC1042) A Standard for the Transmission of IP Datagrams over IEEE 802 Networks</vt:lpstr>
      <vt:lpstr>Data Link Layer DLL Address : Assigned LLC address  (ISO/IEC 8802-2)</vt:lpstr>
      <vt:lpstr>Data Link Layer IEEE 802-2014 Protocol identifiers</vt:lpstr>
      <vt:lpstr>Data Link Layer IEEE 802-2014 Protocol identifiers Encapsulation of Ethernet frames with LPD</vt:lpstr>
      <vt:lpstr>IEEE Std 802.11-2020 &amp; IEEE Std 802.11ax-2021 Annex M (informative) EPD and LPD headers and the integration function</vt:lpstr>
      <vt:lpstr>IEEE Std 802.1AC-2016  12. Protocol discrimination and media</vt:lpstr>
      <vt:lpstr>IEEE Std 802.1AC-2016  12. Protocol discrimination and media 12.1 M_UNITDATA.request data transformation for LPD media</vt:lpstr>
      <vt:lpstr>IEEE Std 802.1AC-2016  12. Protocol discrimination and media 12.1 M_UNITDATA.request data transformation for LPD media</vt:lpstr>
      <vt:lpstr>IEEE Std 802.1AC-2016  12. Protocol discrimination and media 12.2 M_UNITDATA.indication data transformation for LPD media</vt:lpstr>
      <vt:lpstr>Summary</vt:lpstr>
      <vt:lpstr>Data Link Layer Identifiers</vt:lpstr>
      <vt:lpstr>Data Link Layer Identifiers</vt:lpstr>
      <vt:lpstr>Point-to-Point Protocol (PPP) with High-Level Link Control (HDLC)</vt:lpstr>
      <vt:lpstr>IEEE 802.3 Ethernet</vt:lpstr>
      <vt:lpstr>IEEE 802.3 Ethernet</vt:lpstr>
      <vt:lpstr>IEEE 802.11 WLAN and IEEE 802.3</vt:lpstr>
      <vt:lpstr>IEEE 802.11 WLAN</vt:lpstr>
      <vt:lpstr>IEEE Std 802.11-2020 &amp; IEEE Std 802.11ax-2021 9.3 Format of individual frame types 9.3.2 Data frames</vt:lpstr>
      <vt:lpstr>IEEE 802.11 WLAN</vt:lpstr>
      <vt:lpstr>IEEE 802.11 WLAN</vt:lpstr>
      <vt:lpstr>Object Identifier</vt:lpstr>
      <vt:lpstr>Data Link Layer Object Identifiers (OIDs)</vt:lpstr>
      <vt:lpstr>ITU-T and ISO ASN.1 standards</vt:lpstr>
      <vt:lpstr>ISO/IEC 9834-1:2012 Information technology — Procedures for the operation of object identifier registration authorities — Part 1: General procedures and top arcs of the international object identifier tree X.660 : Information technology - Procedures for the operation of object identifier registration authorities: General procedures and top arcs of the international object identifier tree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Link Layer Addresses</dc:title>
  <dc:creator>민성기[ 교수 / 컴퓨터학과 ]</dc:creator>
  <cp:lastModifiedBy>민성기[ 교수 / 컴퓨터학과 ]</cp:lastModifiedBy>
  <cp:revision>9</cp:revision>
  <dcterms:created xsi:type="dcterms:W3CDTF">2023-09-04T05:47:11Z</dcterms:created>
  <dcterms:modified xsi:type="dcterms:W3CDTF">2023-10-11T02:43:30Z</dcterms:modified>
</cp:coreProperties>
</file>