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360" r:id="rId4"/>
    <p:sldId id="295" r:id="rId5"/>
    <p:sldId id="260" r:id="rId6"/>
    <p:sldId id="363" r:id="rId7"/>
    <p:sldId id="364" r:id="rId8"/>
    <p:sldId id="258" r:id="rId9"/>
    <p:sldId id="261" r:id="rId10"/>
    <p:sldId id="299" r:id="rId11"/>
    <p:sldId id="297" r:id="rId12"/>
    <p:sldId id="365" r:id="rId13"/>
    <p:sldId id="262" r:id="rId14"/>
    <p:sldId id="264" r:id="rId15"/>
    <p:sldId id="362" r:id="rId16"/>
    <p:sldId id="265" r:id="rId17"/>
    <p:sldId id="301" r:id="rId18"/>
    <p:sldId id="302" r:id="rId19"/>
    <p:sldId id="304" r:id="rId20"/>
    <p:sldId id="331" r:id="rId21"/>
    <p:sldId id="305" r:id="rId22"/>
    <p:sldId id="266" r:id="rId23"/>
    <p:sldId id="366" r:id="rId24"/>
    <p:sldId id="308" r:id="rId25"/>
    <p:sldId id="314" r:id="rId26"/>
    <p:sldId id="315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69" r:id="rId40"/>
    <p:sldId id="259" r:id="rId41"/>
    <p:sldId id="333" r:id="rId42"/>
    <p:sldId id="334" r:id="rId43"/>
    <p:sldId id="267" r:id="rId44"/>
    <p:sldId id="367" r:id="rId45"/>
    <p:sldId id="336" r:id="rId46"/>
    <p:sldId id="338" r:id="rId47"/>
    <p:sldId id="368" r:id="rId48"/>
    <p:sldId id="268" r:id="rId49"/>
    <p:sldId id="269" r:id="rId50"/>
    <p:sldId id="270" r:id="rId51"/>
    <p:sldId id="271" r:id="rId52"/>
    <p:sldId id="287" r:id="rId53"/>
    <p:sldId id="277" r:id="rId54"/>
    <p:sldId id="279" r:id="rId55"/>
    <p:sldId id="274" r:id="rId56"/>
    <p:sldId id="288" r:id="rId57"/>
    <p:sldId id="278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15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94B5-6384-5F45-8E90-61450066F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C9272-0785-DB4D-7F66-CEE3F3F7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63BBE-1BDA-6879-617F-834D0F6F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D32F5-F487-D136-3809-18E3EDA4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B3342-72AD-205D-6762-3627FDE0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9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F52F-A0D8-7B2D-A5B6-49AAD57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01F83-5A69-D861-604A-6761F250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AC70D-C453-DF15-6C0D-6F047803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33445-2001-8D43-C771-03957995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95B67-E5CF-99F9-F72B-DCC780E5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AE0001-3D18-D71A-9C2D-AD0360F85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04369-47B4-5F36-744C-43D057FA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6A460-C380-AF0C-AE33-3AA726EB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21F1E-3FFA-3317-763A-0262FDE8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C98FF-F6B7-3CA3-C58F-4AE9AC6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8D755-682A-4AE6-00DA-96EC6081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1DC35-8B2A-48A7-3665-DD6FC4F1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9A068-9342-BA74-48F4-8BE4C73D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7223E-3363-DA7C-9CFF-E3C071E9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5AA10-5F36-3153-B508-3483184D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297C-4491-BEB8-68C8-8DA5119B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7E95B-93F0-517A-F807-E40FAC73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C54A3-465D-A7FC-5ABC-0F9BE8F9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07635-0D35-FB4F-74B8-46432FBD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1E0E2-7592-7B8B-3777-8CF314B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1BFC4-B3AD-11E3-DCE1-A76C9D5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1D027-EB73-65D2-BCCB-1BE7F005D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D8F80-A6D6-A2F6-AAFF-D5F6079EE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D12B9-83AA-B10B-413B-D342EA0F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CCFB3-4869-E7D1-CCB5-92ECD6FE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C749D-4254-67A4-D736-0E8D4101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4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0CDE-7BEC-4C6D-9129-252F8F7D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755EC-32D6-9874-D90B-594B9753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2B02B-1545-F844-1D30-28689938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5677D0-D231-8249-D1D2-E4C849FD4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72314-AD16-E155-CFEF-6AAB12FE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55FD2-62F0-ACB9-62D2-307FA191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C9651A-EDCE-9855-D113-71E0B6FA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EFDC08-4A17-8BE3-1FA1-6FE67992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2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CA2A5-C57B-8ECC-0A3A-F1F10F10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48DF79-0A0E-6F89-822E-4FEF81C3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B7FB5-B386-1BD0-F32D-93C70B6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F81C5A-76EC-CC6F-AC2C-0C805F99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B7C30-668D-1F65-3BE8-DDF0BB7B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E4FD1-6C80-78DC-F62F-40BB91C8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69952-CDB5-7B29-7D9C-55D06E88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E9A86-F748-9AA0-D7B8-62F21411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1DA82-72ED-9F3C-D4CE-34484094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0A8E02-3ED2-725D-C54C-C33126A1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A7FB1-7A82-D033-AE89-E81990C7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2BE37-2725-1CCC-5DAF-27B8713C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8F288-2F2D-A761-86D9-37CB597F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9E7F3-4777-F947-D53C-D666341E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5B9AC0-A4AD-45C7-6858-300457110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011E4-85E8-C22C-11AB-BF954964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6287E-9C49-364C-94F5-22D121C2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DC69D-BA29-EAFE-11A3-0784CDCD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15849-2900-5560-02A7-AC191DB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5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0931E-B273-D60A-2A44-80B7467A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A3A1D-1F40-C360-C0CE-F73902CF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E6D9D-AEE6-3AD7-E706-BE5698B2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1F37-6A63-46DD-AF15-0FE3348CA50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01884-AEAB-3B22-A287-1A3D5CF9A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F7B7E-B28E-2C24-A0C9-4DE890CA3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C7BE-994F-4ADF-8B2D-6409EE9B7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9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eb.mit.edu/6.02/www/f2010/handouts/lectures/L7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4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55.png"/><Relationship Id="rId5" Type="http://schemas.openxmlformats.org/officeDocument/2006/relationships/image" Target="../media/image63.png"/><Relationship Id="rId15" Type="http://schemas.openxmlformats.org/officeDocument/2006/relationships/image" Target="../media/image52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40.png"/><Relationship Id="rId21" Type="http://schemas.openxmlformats.org/officeDocument/2006/relationships/image" Target="../media/image82.png"/><Relationship Id="rId7" Type="http://schemas.openxmlformats.org/officeDocument/2006/relationships/image" Target="../media/image680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72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720.png"/><Relationship Id="rId24" Type="http://schemas.openxmlformats.org/officeDocument/2006/relationships/image" Target="../media/image85.png"/><Relationship Id="rId5" Type="http://schemas.openxmlformats.org/officeDocument/2006/relationships/image" Target="../media/image660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0.png"/><Relationship Id="rId19" Type="http://schemas.openxmlformats.org/officeDocument/2006/relationships/image" Target="../media/image80.png"/><Relationship Id="rId4" Type="http://schemas.openxmlformats.org/officeDocument/2006/relationships/image" Target="../media/image650.png"/><Relationship Id="rId9" Type="http://schemas.openxmlformats.org/officeDocument/2006/relationships/image" Target="../media/image70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53.png"/><Relationship Id="rId26" Type="http://schemas.openxmlformats.org/officeDocument/2006/relationships/image" Target="../media/image110.png"/><Relationship Id="rId3" Type="http://schemas.openxmlformats.org/officeDocument/2006/relationships/image" Target="../media/image90.png"/><Relationship Id="rId21" Type="http://schemas.openxmlformats.org/officeDocument/2006/relationships/image" Target="../media/image105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58.png"/><Relationship Id="rId25" Type="http://schemas.openxmlformats.org/officeDocument/2006/relationships/image" Target="../media/image109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0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07.png"/><Relationship Id="rId10" Type="http://schemas.openxmlformats.org/officeDocument/2006/relationships/image" Target="../media/image97.png"/><Relationship Id="rId19" Type="http://schemas.openxmlformats.org/officeDocument/2006/relationships/image" Target="../media/image54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Link Layer (DLL)</a:t>
            </a:r>
            <a:br>
              <a:rPr lang="en-US" altLang="ko-KR" dirty="0"/>
            </a:br>
            <a:r>
              <a:rPr lang="en-US" altLang="ko-KR" dirty="0"/>
              <a:t>Flow control</a:t>
            </a:r>
            <a:br>
              <a:rPr lang="en-US" altLang="ko-KR" dirty="0"/>
            </a:br>
            <a:r>
              <a:rPr lang="en-US" altLang="ko-KR" dirty="0"/>
              <a:t>Error 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LECTURE 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1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4000" dirty="0">
                <a:latin typeface="+mj-lt"/>
              </a:rPr>
              <a:t>Data Link Layer 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Flow Control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Flow control </a:t>
            </a:r>
            <a:r>
              <a:rPr lang="en-US" altLang="ko-KR" dirty="0">
                <a:solidFill>
                  <a:srgbClr val="0070C0"/>
                </a:solidFill>
              </a:rPr>
              <a:t>operates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connection-oriented service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point-to-point</a:t>
            </a:r>
            <a:r>
              <a:rPr lang="en-US" altLang="ko-KR" dirty="0"/>
              <a:t> connection</a:t>
            </a:r>
          </a:p>
          <a:p>
            <a:pPr lvl="1"/>
            <a:r>
              <a:rPr lang="en-US" altLang="ko-KR" dirty="0"/>
              <a:t>Acknowledged Connectionless service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457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Flow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Flow control strategy</a:t>
            </a:r>
            <a:endParaRPr lang="en-US" altLang="ko-KR" b="1" dirty="0"/>
          </a:p>
          <a:p>
            <a:pPr lvl="1"/>
            <a:r>
              <a:rPr lang="en-NZ" altLang="ko-KR" dirty="0"/>
              <a:t>Stop-and-wait</a:t>
            </a:r>
          </a:p>
          <a:p>
            <a:pPr lvl="2"/>
            <a:r>
              <a:rPr lang="en-NZ" altLang="ko-KR" dirty="0">
                <a:solidFill>
                  <a:srgbClr val="7030A0"/>
                </a:solidFill>
              </a:rPr>
              <a:t>The sender </a:t>
            </a:r>
            <a:r>
              <a:rPr lang="en-NZ" altLang="ko-KR" dirty="0">
                <a:solidFill>
                  <a:srgbClr val="0070C0"/>
                </a:solidFill>
              </a:rPr>
              <a:t>may send </a:t>
            </a:r>
            <a:r>
              <a:rPr lang="en-NZ" altLang="ko-KR" dirty="0">
                <a:solidFill>
                  <a:srgbClr val="7030A0"/>
                </a:solidFill>
              </a:rPr>
              <a:t>at most one frame</a:t>
            </a:r>
          </a:p>
          <a:p>
            <a:pPr lvl="1"/>
            <a:r>
              <a:rPr lang="en-NZ" altLang="ko-KR" dirty="0"/>
              <a:t>Sliding Window (amount of data (N) to be sent </a:t>
            </a:r>
            <a:r>
              <a:rPr lang="en-US" altLang="ko-KR" dirty="0"/>
              <a:t>without</a:t>
            </a:r>
            <a:r>
              <a:rPr lang="ko-KR" altLang="en-US" dirty="0"/>
              <a:t> </a:t>
            </a:r>
            <a:r>
              <a:rPr lang="en-US" altLang="ko-KR" dirty="0"/>
              <a:t>any acknowledgement from the receiver</a:t>
            </a:r>
            <a:r>
              <a:rPr lang="en-NZ" altLang="ko-KR" dirty="0"/>
              <a:t>)</a:t>
            </a:r>
          </a:p>
          <a:p>
            <a:pPr lvl="2"/>
            <a:r>
              <a:rPr lang="en-NZ" altLang="ko-KR" dirty="0"/>
              <a:t>The sender may send </a:t>
            </a:r>
            <a:r>
              <a:rPr lang="en-NZ" altLang="ko-KR" dirty="0">
                <a:solidFill>
                  <a:srgbClr val="7030A0"/>
                </a:solidFill>
              </a:rPr>
              <a:t>at most N frames</a:t>
            </a:r>
          </a:p>
          <a:p>
            <a:pPr lvl="3"/>
            <a:r>
              <a:rPr lang="en-NZ" altLang="ko-KR" dirty="0"/>
              <a:t>The window size: N</a:t>
            </a:r>
          </a:p>
          <a:p>
            <a:pPr lvl="1"/>
            <a:r>
              <a:rPr lang="en-NZ" altLang="ko-KR" dirty="0">
                <a:solidFill>
                  <a:schemeClr val="bg1">
                    <a:lumMod val="50000"/>
                  </a:schemeClr>
                </a:solidFill>
              </a:rPr>
              <a:t>Rate Control (speed of transmission to be used)</a:t>
            </a:r>
          </a:p>
          <a:p>
            <a:pPr lvl="2"/>
            <a:r>
              <a:rPr lang="en-NZ" altLang="ko-KR" dirty="0">
                <a:solidFill>
                  <a:schemeClr val="bg1">
                    <a:lumMod val="50000"/>
                  </a:schemeClr>
                </a:solidFill>
              </a:rPr>
              <a:t>The sender may send at most R Mbps</a:t>
            </a:r>
          </a:p>
          <a:p>
            <a:pPr lvl="3"/>
            <a:r>
              <a:rPr lang="en-NZ" altLang="ko-KR" dirty="0">
                <a:solidFill>
                  <a:schemeClr val="bg1">
                    <a:lumMod val="50000"/>
                  </a:schemeClr>
                </a:solidFill>
              </a:rPr>
              <a:t>binary indication : increase/decrease the current speed (+/-)</a:t>
            </a:r>
          </a:p>
          <a:p>
            <a:pPr lvl="3"/>
            <a:r>
              <a:rPr lang="en-NZ" altLang="ko-KR" dirty="0">
                <a:solidFill>
                  <a:schemeClr val="bg1">
                    <a:lumMod val="50000"/>
                  </a:schemeClr>
                </a:solidFill>
              </a:rPr>
              <a:t>absolute rate</a:t>
            </a:r>
          </a:p>
        </p:txBody>
      </p:sp>
    </p:spTree>
    <p:extLst>
      <p:ext uri="{BB962C8B-B14F-4D97-AF65-F5344CB8AC3E}">
        <p14:creationId xmlns:p14="http://schemas.microsoft.com/office/powerpoint/2010/main" val="202807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4000" dirty="0">
                <a:latin typeface="+mn-lt"/>
              </a:rPr>
              <a:t>Data Link Layer</a:t>
            </a:r>
            <a:br>
              <a:rPr lang="en-US" altLang="ko-KR" sz="4000" dirty="0">
                <a:latin typeface="+mn-lt"/>
              </a:rPr>
            </a:br>
            <a:r>
              <a:rPr lang="en-US" altLang="ko-KR" sz="4000" dirty="0">
                <a:latin typeface="+mn-lt"/>
              </a:rPr>
              <a:t>Flow Control</a:t>
            </a:r>
            <a:endParaRPr lang="ko-KR" alt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n-lt"/>
              </a:rPr>
              <a:t>Flow Control is done independently for each directions.</a:t>
            </a:r>
          </a:p>
          <a:p>
            <a:pPr lvl="1"/>
            <a:r>
              <a:rPr lang="en-US" altLang="ko-KR" dirty="0"/>
              <a:t>Peer A/B (TX, RX): a bidirectional connection 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Peer A (TX) : the sender (N(S)) </a:t>
            </a:r>
            <a:r>
              <a:rPr lang="en-US" altLang="ko-KR" dirty="0"/>
              <a:t>→ the receiver Peer B (N(R))</a:t>
            </a:r>
          </a:p>
          <a:p>
            <a:pPr lvl="2"/>
            <a:r>
              <a:rPr lang="en-US" altLang="ko-KR" dirty="0"/>
              <a:t>Peer B (TX) : the sender (N(S’)) → the receiver </a:t>
            </a:r>
            <a:r>
              <a:rPr lang="en-US" altLang="ko-KR" dirty="0">
                <a:solidFill>
                  <a:srgbClr val="7030A0"/>
                </a:solidFill>
              </a:rPr>
              <a:t>Peer A (N(R’))</a:t>
            </a:r>
          </a:p>
          <a:p>
            <a:pPr lvl="1"/>
            <a:r>
              <a:rPr lang="en-US" altLang="ko-KR" dirty="0"/>
              <a:t>There is a sequence number for each direction.</a:t>
            </a:r>
          </a:p>
          <a:p>
            <a:pPr lvl="2"/>
            <a:r>
              <a:rPr lang="en-US" altLang="ko-KR" dirty="0"/>
              <a:t>Peer A/B have a pair of (N(S) and N(R)), and </a:t>
            </a:r>
          </a:p>
          <a:p>
            <a:pPr lvl="2"/>
            <a:r>
              <a:rPr lang="en-US" altLang="ko-KR" dirty="0"/>
              <a:t>N(S) and N(S’) are independent each other.</a:t>
            </a:r>
          </a:p>
        </p:txBody>
      </p:sp>
    </p:spTree>
    <p:extLst>
      <p:ext uri="{BB962C8B-B14F-4D97-AF65-F5344CB8AC3E}">
        <p14:creationId xmlns:p14="http://schemas.microsoft.com/office/powerpoint/2010/main" val="75764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4000" dirty="0">
                <a:latin typeface="+mn-lt"/>
              </a:rPr>
              <a:t>Data Link Layer</a:t>
            </a:r>
            <a:br>
              <a:rPr lang="en-US" altLang="ko-KR" sz="4000" dirty="0">
                <a:latin typeface="+mn-lt"/>
              </a:rPr>
            </a:br>
            <a:r>
              <a:rPr lang="en-US" altLang="ko-KR" sz="4000" dirty="0">
                <a:latin typeface="+mn-lt"/>
              </a:rPr>
              <a:t>Flow Control: </a:t>
            </a:r>
            <a:r>
              <a:rPr lang="en-NZ" altLang="ko-KR" sz="4000" dirty="0">
                <a:solidFill>
                  <a:schemeClr val="tx1"/>
                </a:solidFill>
                <a:latin typeface="+mn-lt"/>
              </a:rPr>
              <a:t>Stop-and-wait</a:t>
            </a:r>
            <a:endParaRPr lang="ko-KR" alt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Stop-and-wait </a:t>
            </a:r>
          </a:p>
          <a:p>
            <a:pPr lvl="1"/>
            <a:r>
              <a:rPr lang="en-US" altLang="ko-KR" dirty="0"/>
              <a:t>A sender </a:t>
            </a:r>
            <a:r>
              <a:rPr lang="en-US" altLang="ko-KR" b="1" dirty="0">
                <a:solidFill>
                  <a:srgbClr val="0070C0"/>
                </a:solidFill>
              </a:rPr>
              <a:t>waits</a:t>
            </a:r>
            <a:r>
              <a:rPr lang="en-US" altLang="ko-KR" dirty="0"/>
              <a:t> the acknowledgement (ACK) of a frame from a receiver after it sent the frame to the receiver</a:t>
            </a:r>
          </a:p>
          <a:p>
            <a:pPr lvl="2"/>
            <a:r>
              <a:rPr lang="en-US" altLang="ko-KR" dirty="0"/>
              <a:t>The sender can send only a single frame and must wait the ACK of the frame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Remember the flow control assumption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Error-free</a:t>
            </a:r>
            <a:r>
              <a:rPr lang="en-US" altLang="ko-KR" dirty="0"/>
              <a:t>: The frame and its ACK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never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lost or corrupted</a:t>
            </a:r>
          </a:p>
        </p:txBody>
      </p:sp>
    </p:spTree>
    <p:extLst>
      <p:ext uri="{BB962C8B-B14F-4D97-AF65-F5344CB8AC3E}">
        <p14:creationId xmlns:p14="http://schemas.microsoft.com/office/powerpoint/2010/main" val="254123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4000" dirty="0">
                <a:latin typeface="+mn-lt"/>
              </a:rPr>
              <a:t>Data Link Layer</a:t>
            </a:r>
            <a:br>
              <a:rPr lang="en-US" altLang="ko-KR" sz="4000" dirty="0">
                <a:latin typeface="+mn-lt"/>
              </a:rPr>
            </a:br>
            <a:r>
              <a:rPr lang="en-US" altLang="ko-KR" sz="4000" dirty="0">
                <a:latin typeface="+mn-lt"/>
              </a:rPr>
              <a:t>Flow Control: </a:t>
            </a:r>
            <a:r>
              <a:rPr lang="en-NZ" altLang="ko-KR" sz="4000" dirty="0">
                <a:solidFill>
                  <a:schemeClr val="tx1"/>
                </a:solidFill>
                <a:latin typeface="+mn-lt"/>
              </a:rPr>
              <a:t>Stop-and-wait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HDLC (1): Stop-and-wait</a:t>
            </a:r>
          </a:p>
          <a:p>
            <a:pPr lvl="1"/>
            <a:r>
              <a:rPr lang="en-US" altLang="ko-KR" dirty="0"/>
              <a:t>P/F subfield at the control field</a:t>
            </a:r>
          </a:p>
          <a:p>
            <a:pPr lvl="2"/>
            <a:r>
              <a:rPr lang="en-US" altLang="ko-KR" dirty="0"/>
              <a:t>The P/F bit </a:t>
            </a:r>
            <a:r>
              <a:rPr lang="en-US" altLang="ko-KR" dirty="0">
                <a:solidFill>
                  <a:srgbClr val="0070C0"/>
                </a:solidFill>
              </a:rPr>
              <a:t>is used as </a:t>
            </a:r>
            <a:r>
              <a:rPr lang="en-US" altLang="ko-KR" dirty="0">
                <a:solidFill>
                  <a:srgbClr val="7030A0"/>
                </a:solidFill>
              </a:rPr>
              <a:t>a </a:t>
            </a:r>
            <a:r>
              <a:rPr lang="en-US" altLang="ko-KR" b="1" dirty="0">
                <a:solidFill>
                  <a:srgbClr val="7030A0"/>
                </a:solidFill>
              </a:rPr>
              <a:t>token</a:t>
            </a:r>
            <a:r>
              <a:rPr lang="en-US" altLang="ko-KR" dirty="0">
                <a:solidFill>
                  <a:srgbClr val="7030A0"/>
                </a:solidFill>
              </a:rPr>
              <a:t> 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70C0"/>
                </a:solidFill>
              </a:rPr>
              <a:t>that is passed back and forth between </a:t>
            </a:r>
            <a:r>
              <a:rPr lang="en-US" altLang="ko-KR" dirty="0">
                <a:solidFill>
                  <a:srgbClr val="7030A0"/>
                </a:solidFill>
              </a:rPr>
              <a:t>the stations</a:t>
            </a:r>
            <a:r>
              <a:rPr lang="en-US" altLang="ko-KR" dirty="0"/>
              <a:t>].</a:t>
            </a:r>
          </a:p>
          <a:p>
            <a:pPr lvl="2"/>
            <a:r>
              <a:rPr lang="en-US" altLang="ko-KR" b="1" dirty="0">
                <a:solidFill>
                  <a:srgbClr val="7030A0"/>
                </a:solidFill>
              </a:rPr>
              <a:t>Only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one token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should exist at </a:t>
            </a:r>
            <a:r>
              <a:rPr lang="en-US" altLang="ko-KR" dirty="0">
                <a:solidFill>
                  <a:srgbClr val="7030A0"/>
                </a:solidFill>
              </a:rPr>
              <a:t>a time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The primary </a:t>
            </a:r>
            <a:r>
              <a:rPr lang="en-US" altLang="ko-KR" b="1" dirty="0">
                <a:solidFill>
                  <a:srgbClr val="0070C0"/>
                </a:solidFill>
              </a:rPr>
              <a:t>only</a:t>
            </a:r>
            <a:r>
              <a:rPr lang="en-US" altLang="ko-KR" dirty="0">
                <a:solidFill>
                  <a:srgbClr val="0070C0"/>
                </a:solidFill>
              </a:rPr>
              <a:t> sends </a:t>
            </a:r>
            <a:r>
              <a:rPr lang="en-US" altLang="ko-KR" dirty="0">
                <a:solidFill>
                  <a:srgbClr val="7030A0"/>
                </a:solidFill>
              </a:rPr>
              <a:t>a Poll </a:t>
            </a:r>
            <a:r>
              <a:rPr lang="en-US" altLang="ko-KR" b="1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it </a:t>
            </a:r>
            <a:r>
              <a:rPr lang="en-US" altLang="ko-KR" dirty="0">
                <a:solidFill>
                  <a:srgbClr val="0070C0"/>
                </a:solidFill>
              </a:rPr>
              <a:t>has </a:t>
            </a:r>
            <a:r>
              <a:rPr lang="en-US" altLang="ko-KR" b="1" dirty="0">
                <a:solidFill>
                  <a:srgbClr val="0070C0"/>
                </a:solidFill>
              </a:rPr>
              <a:t>received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Final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back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secondary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a timeout indicating that the bit has been lost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4C9D3-C30A-40A2-B712-DCBB41CF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700808"/>
            <a:ext cx="2448272" cy="4910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7EBCE5-4A65-4CAD-8E84-079372E701EE}"/>
              </a:ext>
            </a:extLst>
          </p:cNvPr>
          <p:cNvSpPr/>
          <p:nvPr/>
        </p:nvSpPr>
        <p:spPr>
          <a:xfrm>
            <a:off x="8369520" y="1892831"/>
            <a:ext cx="216024" cy="282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4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4000" dirty="0">
                <a:latin typeface="+mn-lt"/>
              </a:rPr>
              <a:t>Data Link Layer</a:t>
            </a:r>
            <a:br>
              <a:rPr lang="en-US" altLang="ko-KR" sz="4000" dirty="0">
                <a:latin typeface="+mn-lt"/>
              </a:rPr>
            </a:br>
            <a:r>
              <a:rPr lang="en-US" altLang="ko-KR" sz="4000" dirty="0">
                <a:latin typeface="+mn-lt"/>
              </a:rPr>
              <a:t>Flow Control: </a:t>
            </a:r>
            <a:r>
              <a:rPr lang="en-NZ" altLang="ko-KR" sz="4000" dirty="0">
                <a:solidFill>
                  <a:schemeClr val="tx1"/>
                </a:solidFill>
                <a:latin typeface="+mn-lt"/>
              </a:rPr>
              <a:t>Stop-and-wait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HDLC (2): Stop-and-wait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sender </a:t>
            </a:r>
            <a:r>
              <a:rPr lang="en-US" altLang="ko-KR" dirty="0">
                <a:solidFill>
                  <a:srgbClr val="0070C0"/>
                </a:solidFill>
              </a:rPr>
              <a:t>waits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acknowledgement (ACK) of the latest frame </a:t>
            </a:r>
            <a:r>
              <a:rPr lang="en-US" altLang="ko-KR" dirty="0">
                <a:solidFill>
                  <a:srgbClr val="0070C0"/>
                </a:solidFill>
              </a:rPr>
              <a:t>that</a:t>
            </a:r>
            <a:r>
              <a:rPr lang="en-US" altLang="ko-KR" dirty="0">
                <a:solidFill>
                  <a:srgbClr val="7030A0"/>
                </a:solidFill>
              </a:rPr>
              <a:t> it </a:t>
            </a:r>
            <a:r>
              <a:rPr lang="en-US" altLang="ko-KR" dirty="0">
                <a:solidFill>
                  <a:srgbClr val="0070C0"/>
                </a:solidFill>
              </a:rPr>
              <a:t>sent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pPr lvl="2"/>
            <a:r>
              <a:rPr lang="en-US" altLang="ko-KR" dirty="0"/>
              <a:t>The sender </a:t>
            </a:r>
            <a:r>
              <a:rPr lang="en-US" altLang="ko-KR" dirty="0">
                <a:solidFill>
                  <a:srgbClr val="0070C0"/>
                </a:solidFill>
              </a:rPr>
              <a:t>may send </a:t>
            </a:r>
            <a:r>
              <a:rPr lang="en-US" altLang="ko-KR" dirty="0"/>
              <a:t>a next frame (N(S)+1)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it </a:t>
            </a:r>
            <a:r>
              <a:rPr lang="en-US" altLang="ko-KR" dirty="0">
                <a:solidFill>
                  <a:srgbClr val="0070C0"/>
                </a:solidFill>
              </a:rPr>
              <a:t>receives </a:t>
            </a:r>
            <a:r>
              <a:rPr lang="en-US" altLang="ko-KR" dirty="0">
                <a:solidFill>
                  <a:srgbClr val="7030A0"/>
                </a:solidFill>
              </a:rPr>
              <a:t>the ACK (N(R)=N(S)+1) of the frame</a:t>
            </a:r>
          </a:p>
          <a:p>
            <a:pPr lvl="2"/>
            <a:r>
              <a:rPr lang="en-US" altLang="ko-KR" dirty="0"/>
              <a:t>HDLC: </a:t>
            </a:r>
          </a:p>
          <a:p>
            <a:pPr lvl="3"/>
            <a:r>
              <a:rPr lang="en-US" altLang="ko-KR" dirty="0"/>
              <a:t>(S-FRAME) A Receiver Ready (RR) with N(R) or </a:t>
            </a:r>
          </a:p>
          <a:p>
            <a:pPr lvl="3"/>
            <a:r>
              <a:rPr lang="en-US" altLang="ko-KR" dirty="0"/>
              <a:t>An I-Frame with N(R)</a:t>
            </a:r>
            <a:endParaRPr lang="en-US" altLang="ko-KR" dirty="0">
              <a:solidFill>
                <a:srgbClr val="7030A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6565A9-7C9B-4D9D-B16B-E5D1D7B4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586260"/>
            <a:ext cx="2304256" cy="57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6E464F-D12D-44D5-894E-453C1D4E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116" y="1010921"/>
            <a:ext cx="2333284" cy="4679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0A2E-95A5-4BA0-93BD-B4F3FC8AAD94}"/>
              </a:ext>
            </a:extLst>
          </p:cNvPr>
          <p:cNvSpPr/>
          <p:nvPr/>
        </p:nvSpPr>
        <p:spPr>
          <a:xfrm>
            <a:off x="8400256" y="1196752"/>
            <a:ext cx="792088" cy="282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BF9D1-6726-4337-B2D3-75B94368BCDD}"/>
              </a:ext>
            </a:extLst>
          </p:cNvPr>
          <p:cNvSpPr/>
          <p:nvPr/>
        </p:nvSpPr>
        <p:spPr>
          <a:xfrm>
            <a:off x="7392144" y="1871787"/>
            <a:ext cx="864096" cy="282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E6B658-B0D2-4C6F-B7E0-26355661B527}"/>
              </a:ext>
            </a:extLst>
          </p:cNvPr>
          <p:cNvCxnSpPr>
            <a:stCxn id="7" idx="0"/>
          </p:cNvCxnSpPr>
          <p:nvPr/>
        </p:nvCxnSpPr>
        <p:spPr>
          <a:xfrm flipV="1">
            <a:off x="7824192" y="1478886"/>
            <a:ext cx="0" cy="39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Data Link Layer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Flow Control: </a:t>
            </a:r>
            <a:r>
              <a:rPr lang="en-US" altLang="ko-KR" dirty="0"/>
              <a:t>Sliding Window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Sliding Window (Window-based)</a:t>
            </a:r>
          </a:p>
          <a:p>
            <a:pPr lvl="1"/>
            <a:r>
              <a:rPr lang="en-US" altLang="ko-KR" dirty="0"/>
              <a:t>Window Size : the number of frames can be sent </a:t>
            </a:r>
            <a:r>
              <a:rPr lang="en-US" altLang="ko-KR" dirty="0">
                <a:solidFill>
                  <a:srgbClr val="0070C0"/>
                </a:solidFill>
              </a:rPr>
              <a:t>without receiving </a:t>
            </a:r>
            <a:r>
              <a:rPr lang="en-US" altLang="ko-KR" dirty="0">
                <a:solidFill>
                  <a:srgbClr val="7030A0"/>
                </a:solidFill>
              </a:rPr>
              <a:t>ACKs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new window size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70C0"/>
                </a:solidFill>
              </a:rPr>
              <a:t>to update </a:t>
            </a:r>
            <a:r>
              <a:rPr lang="en-US" altLang="ko-KR" dirty="0">
                <a:solidFill>
                  <a:srgbClr val="7030A0"/>
                </a:solidFill>
              </a:rPr>
              <a:t>the current window size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can be explicitly/Implicitly carried in </a:t>
            </a:r>
            <a:r>
              <a:rPr lang="en-US" altLang="ko-KR" dirty="0"/>
              <a:t>an Acknowledgement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The window size </a:t>
            </a:r>
            <a:r>
              <a:rPr lang="en-US" altLang="ko-KR" dirty="0">
                <a:solidFill>
                  <a:srgbClr val="0070C0"/>
                </a:solidFill>
              </a:rPr>
              <a:t>is initialized (or negotiated) during </a:t>
            </a:r>
            <a:r>
              <a:rPr lang="en-US" altLang="ko-KR" dirty="0"/>
              <a:t>the connection establishment.</a:t>
            </a:r>
          </a:p>
          <a:p>
            <a:pPr lvl="2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can be fixed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0070C0"/>
                </a:solidFill>
              </a:rPr>
              <a:t> be varying during </a:t>
            </a:r>
            <a:r>
              <a:rPr lang="en-US" altLang="ko-KR" dirty="0">
                <a:solidFill>
                  <a:srgbClr val="7030A0"/>
                </a:solidFill>
              </a:rPr>
              <a:t>the connection lifetime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09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Data Link Layer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Flow Control: </a:t>
            </a:r>
            <a:r>
              <a:rPr lang="en-US" altLang="ko-KR" dirty="0"/>
              <a:t>Sliding Window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Window Size</a:t>
            </a:r>
          </a:p>
          <a:p>
            <a:pPr lvl="1"/>
            <a:r>
              <a:rPr lang="en-US" altLang="ko-KR" dirty="0"/>
              <a:t>HDLC (Data Link Layer Protocol)</a:t>
            </a:r>
          </a:p>
          <a:p>
            <a:pPr lvl="2"/>
            <a:r>
              <a:rPr lang="en-US" altLang="ko-KR" dirty="0"/>
              <a:t>Fixed window size is chosen during the connection establishment </a:t>
            </a:r>
          </a:p>
          <a:p>
            <a:pPr lvl="3"/>
            <a:r>
              <a:rPr lang="en-US" altLang="ko-KR" dirty="0"/>
              <a:t>Sequence Number Range: 3bits or 7bits (extended)</a:t>
            </a:r>
          </a:p>
          <a:p>
            <a:pPr lvl="2"/>
            <a:r>
              <a:rPr lang="en-US" altLang="ko-KR" dirty="0"/>
              <a:t>(Implicit) </a:t>
            </a:r>
            <a:r>
              <a:rPr lang="en-US" altLang="ko-KR" dirty="0">
                <a:solidFill>
                  <a:srgbClr val="7030A0"/>
                </a:solidFill>
              </a:rPr>
              <a:t>Window size </a:t>
            </a:r>
            <a:r>
              <a:rPr lang="en-US" altLang="ko-KR" dirty="0">
                <a:solidFill>
                  <a:srgbClr val="0070C0"/>
                </a:solidFill>
              </a:rPr>
              <a:t>is incremented by </a:t>
            </a:r>
            <a:r>
              <a:rPr lang="en-US" altLang="ko-KR" dirty="0">
                <a:solidFill>
                  <a:srgbClr val="7030A0"/>
                </a:solidFill>
              </a:rPr>
              <a:t>one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whenever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ACK </a:t>
            </a:r>
            <a:r>
              <a:rPr lang="en-US" altLang="ko-KR" dirty="0">
                <a:solidFill>
                  <a:srgbClr val="0070C0"/>
                </a:solidFill>
              </a:rPr>
              <a:t>is arrived at </a:t>
            </a:r>
            <a:r>
              <a:rPr lang="en-US" altLang="ko-KR" dirty="0"/>
              <a:t>the sender </a:t>
            </a:r>
          </a:p>
          <a:p>
            <a:pPr lvl="1"/>
            <a:r>
              <a:rPr lang="en-US" altLang="ko-KR" dirty="0"/>
              <a:t>Transport or Application Protocol</a:t>
            </a:r>
          </a:p>
          <a:p>
            <a:pPr lvl="2"/>
            <a:r>
              <a:rPr lang="en-US" altLang="ko-KR" dirty="0"/>
              <a:t>Window Size </a:t>
            </a:r>
            <a:r>
              <a:rPr lang="en-US" altLang="ko-KR" dirty="0">
                <a:solidFill>
                  <a:srgbClr val="0070C0"/>
                </a:solidFill>
              </a:rPr>
              <a:t>is initialized by </a:t>
            </a:r>
            <a:r>
              <a:rPr lang="en-US" altLang="ko-KR" dirty="0"/>
              <a:t>the receiver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the connection establishment </a:t>
            </a:r>
          </a:p>
          <a:p>
            <a:pPr lvl="2"/>
            <a:r>
              <a:rPr lang="en-US" altLang="ko-KR" dirty="0"/>
              <a:t>(Explicit) The receiver </a:t>
            </a:r>
            <a:r>
              <a:rPr lang="en-US" altLang="ko-KR" dirty="0">
                <a:solidFill>
                  <a:srgbClr val="0070C0"/>
                </a:solidFill>
              </a:rPr>
              <a:t>includes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window size (WIN (offset))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acknowledgements.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Maximum sequence number </a:t>
            </a:r>
            <a:r>
              <a:rPr lang="en-US" altLang="ko-KR" dirty="0">
                <a:solidFill>
                  <a:srgbClr val="0070C0"/>
                </a:solidFill>
              </a:rPr>
              <a:t>to be sent </a:t>
            </a:r>
            <a:r>
              <a:rPr lang="en-US" altLang="ko-KR" dirty="0">
                <a:solidFill>
                  <a:srgbClr val="7030A0"/>
                </a:solidFill>
              </a:rPr>
              <a:t>= ACK (N(R))+WIN </a:t>
            </a:r>
          </a:p>
        </p:txBody>
      </p:sp>
    </p:spTree>
    <p:extLst>
      <p:ext uri="{BB962C8B-B14F-4D97-AF65-F5344CB8AC3E}">
        <p14:creationId xmlns:p14="http://schemas.microsoft.com/office/powerpoint/2010/main" val="427930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>
                <a:latin typeface="+mj-lt"/>
              </a:rPr>
              <a:t>Data Link Layer</a:t>
            </a:r>
            <a:br>
              <a:rPr lang="en-US" altLang="ko-KR">
                <a:latin typeface="+mj-lt"/>
              </a:rPr>
            </a:br>
            <a:r>
              <a:rPr lang="en-US" altLang="ko-KR">
                <a:latin typeface="+mj-lt"/>
              </a:rPr>
              <a:t>Flow Control: </a:t>
            </a:r>
            <a:r>
              <a:rPr lang="en-US" altLang="ko-KR"/>
              <a:t>Sliding Window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HDLC Window Size </a:t>
                </a:r>
              </a:p>
              <a:p>
                <a:pPr lvl="1"/>
                <a:r>
                  <a:rPr lang="en-US" altLang="ko-KR" dirty="0"/>
                  <a:t>The window size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determined by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HDLC operation mode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and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Error recovery method (ARQ). </a:t>
                </a:r>
              </a:p>
              <a:p>
                <a:pPr lvl="2"/>
                <a:r>
                  <a:rPr lang="en-US" altLang="ko-KR" dirty="0"/>
                  <a:t>HDLC operation mode: Sequence number (SN) Range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900" dirty="0"/>
                  <a:t>; The number of bits (n) for the sequence number field </a:t>
                </a:r>
              </a:p>
              <a:p>
                <a:pPr lvl="3"/>
                <a:r>
                  <a:rPr lang="en-US" altLang="ko-KR" sz="1900" dirty="0"/>
                  <a:t>Normal mode (3-bit sequence number): 8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900" dirty="0"/>
                  <a:t>)</a:t>
                </a:r>
              </a:p>
              <a:p>
                <a:pPr lvl="3"/>
                <a:r>
                  <a:rPr lang="en-US" altLang="ko-KR" sz="1900" dirty="0"/>
                  <a:t>Extended mode (7 bits sequence number): 128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1900" dirty="0"/>
                  <a:t>)  </a:t>
                </a:r>
              </a:p>
              <a:p>
                <a:pPr lvl="2"/>
                <a:r>
                  <a:rPr lang="en-US" altLang="ko-KR" dirty="0"/>
                  <a:t>HDLC Error recovery: </a:t>
                </a:r>
              </a:p>
              <a:p>
                <a:pPr lvl="3"/>
                <a:r>
                  <a:rPr lang="en-US" altLang="ko-KR" dirty="0"/>
                  <a:t>determines the maximum window size (N)</a:t>
                </a:r>
              </a:p>
              <a:p>
                <a:pPr lvl="3"/>
                <a:r>
                  <a:rPr lang="en-US" altLang="ko-KR" sz="1900" dirty="0"/>
                  <a:t>Go-back-N (ARQ) : SN-1; 7 or 127</a:t>
                </a:r>
              </a:p>
              <a:p>
                <a:pPr lvl="3"/>
                <a:r>
                  <a:rPr lang="en-US" altLang="ko-KR" sz="1900" dirty="0"/>
                  <a:t>Selective repeat ARQ: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num>
                          <m:den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900" dirty="0"/>
                  <a:t>; 4 or 64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B70D7FFE-20D4-4A9C-AA31-EBDF9BA4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875" y="512254"/>
            <a:ext cx="1793656" cy="79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5C740A4-4796-4346-877B-AF9CCECB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875" y="1405862"/>
            <a:ext cx="2862995" cy="83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Data Link Layer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Flow Control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802.3 Ethernet – wired medium (low error rate)</a:t>
            </a:r>
          </a:p>
          <a:p>
            <a:pPr lvl="1"/>
            <a:r>
              <a:rPr lang="en-US" altLang="ko-KR" dirty="0"/>
              <a:t>Only unacknowledged connectionless service</a:t>
            </a:r>
          </a:p>
          <a:p>
            <a:pPr lvl="1"/>
            <a:r>
              <a:rPr lang="en-US" altLang="ko-KR" dirty="0"/>
              <a:t>No flow control is supported</a:t>
            </a:r>
          </a:p>
          <a:p>
            <a:pPr lvl="2"/>
            <a:r>
              <a:rPr lang="en-US" altLang="ko-KR" dirty="0"/>
              <a:t>No control field for flow control </a:t>
            </a:r>
          </a:p>
          <a:p>
            <a:r>
              <a:rPr lang="en-US" altLang="ko-KR" dirty="0"/>
              <a:t>IEEE 802.11 WLAN –wireless medium (high error rate)</a:t>
            </a:r>
          </a:p>
          <a:p>
            <a:pPr lvl="1"/>
            <a:r>
              <a:rPr lang="en-US" altLang="ko-KR" dirty="0"/>
              <a:t>Acknowledged connectionless service </a:t>
            </a:r>
          </a:p>
          <a:p>
            <a:pPr lvl="1"/>
            <a:r>
              <a:rPr lang="en-US" altLang="ko-KR" dirty="0"/>
              <a:t>Sliding Window</a:t>
            </a:r>
          </a:p>
          <a:p>
            <a:pPr lvl="2"/>
            <a:r>
              <a:rPr lang="en-US" altLang="ko-KR" dirty="0"/>
              <a:t>The number of bits (16 bits) for sequence control field</a:t>
            </a:r>
          </a:p>
          <a:p>
            <a:pPr lvl="3"/>
            <a:r>
              <a:rPr lang="en-US" altLang="ko-KR" dirty="0"/>
              <a:t>Sequence Number field (12 bits)</a:t>
            </a:r>
          </a:p>
          <a:p>
            <a:pPr lvl="3"/>
            <a:r>
              <a:rPr lang="en-US" altLang="ko-KR" dirty="0"/>
              <a:t>Fragment Number field (4 bits)</a:t>
            </a:r>
          </a:p>
        </p:txBody>
      </p:sp>
    </p:spTree>
    <p:extLst>
      <p:ext uri="{BB962C8B-B14F-4D97-AF65-F5344CB8AC3E}">
        <p14:creationId xmlns:p14="http://schemas.microsoft.com/office/powerpoint/2010/main" val="148905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4AE6E-0C6D-4BBE-9BEE-17020277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F32C4-5736-42E1-8EE9-C875744D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Reliable Communication</a:t>
            </a:r>
          </a:p>
          <a:p>
            <a:r>
              <a:rPr lang="en-US" altLang="ko-KR" dirty="0"/>
              <a:t>Flow Control</a:t>
            </a:r>
          </a:p>
          <a:p>
            <a:pPr lvl="1"/>
            <a:r>
              <a:rPr lang="en-US" altLang="ko-KR" dirty="0"/>
              <a:t>Stop-and-Wait</a:t>
            </a:r>
          </a:p>
          <a:p>
            <a:pPr lvl="1"/>
            <a:r>
              <a:rPr lang="en-US" altLang="ko-KR" dirty="0"/>
              <a:t>Sliding Window</a:t>
            </a:r>
          </a:p>
          <a:p>
            <a:r>
              <a:rPr lang="en-US" altLang="ko-KR" dirty="0"/>
              <a:t>Error Control</a:t>
            </a:r>
          </a:p>
          <a:p>
            <a:pPr lvl="1"/>
            <a:r>
              <a:rPr lang="en-US" altLang="ko-KR" dirty="0"/>
              <a:t>Error Detection</a:t>
            </a:r>
          </a:p>
          <a:p>
            <a:pPr lvl="2"/>
            <a:r>
              <a:rPr lang="en-NZ" altLang="ko-KR" dirty="0"/>
              <a:t>Cyclic redundancy checks (CRC)</a:t>
            </a:r>
            <a:endParaRPr lang="ko-KR" altLang="en-US" dirty="0"/>
          </a:p>
          <a:p>
            <a:pPr lvl="1"/>
            <a:r>
              <a:rPr lang="en-US" altLang="ko-KR" dirty="0"/>
              <a:t>Error Correction/Recovery</a:t>
            </a:r>
          </a:p>
          <a:p>
            <a:pPr lvl="2"/>
            <a:r>
              <a:rPr lang="en-US" altLang="ko-KR" dirty="0"/>
              <a:t>Automatic Repeat request (ARQ)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4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5FC2-3E5C-4D33-8E0D-170D43438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Control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FC833C-1B42-4A02-B9E4-14154E166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39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Control</a:t>
            </a:r>
          </a:p>
          <a:p>
            <a:pPr lvl="1"/>
            <a:r>
              <a:rPr lang="en-US" altLang="ko-KR" dirty="0"/>
              <a:t>Error detection</a:t>
            </a:r>
          </a:p>
          <a:p>
            <a:pPr lvl="1"/>
            <a:r>
              <a:rPr lang="en-US" altLang="ko-KR" dirty="0"/>
              <a:t>Error Correction (or Error Recovery)</a:t>
            </a:r>
          </a:p>
        </p:txBody>
      </p:sp>
    </p:spTree>
    <p:extLst>
      <p:ext uri="{BB962C8B-B14F-4D97-AF65-F5344CB8AC3E}">
        <p14:creationId xmlns:p14="http://schemas.microsoft.com/office/powerpoint/2010/main" val="413651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general idea for achieving error detection</a:t>
            </a:r>
          </a:p>
          <a:p>
            <a:pPr lvl="1"/>
            <a:r>
              <a:rPr lang="en-US" altLang="ko-KR" dirty="0"/>
              <a:t>Sender</a:t>
            </a:r>
          </a:p>
          <a:p>
            <a:pPr lvl="2"/>
            <a:r>
              <a:rPr lang="en-US" altLang="ko-KR" dirty="0"/>
              <a:t>Adding some redundancy to a message</a:t>
            </a:r>
          </a:p>
          <a:p>
            <a:pPr lvl="1"/>
            <a:r>
              <a:rPr lang="en-US" altLang="ko-KR" dirty="0"/>
              <a:t>Receiver : </a:t>
            </a:r>
          </a:p>
          <a:p>
            <a:pPr lvl="2"/>
            <a:r>
              <a:rPr lang="en-US" altLang="ko-KR" dirty="0"/>
              <a:t>Checking consistency of the delivered message using the redundancy in the frame.</a:t>
            </a:r>
          </a:p>
        </p:txBody>
      </p:sp>
    </p:spTree>
    <p:extLst>
      <p:ext uri="{BB962C8B-B14F-4D97-AF65-F5344CB8AC3E}">
        <p14:creationId xmlns:p14="http://schemas.microsoft.com/office/powerpoint/2010/main" val="244009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general idea for achieving error recoveries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Recovering</a:t>
            </a:r>
            <a:r>
              <a:rPr lang="en-US" altLang="ko-KR" dirty="0"/>
              <a:t> data </a:t>
            </a:r>
            <a:r>
              <a:rPr lang="en-US" altLang="ko-KR" dirty="0">
                <a:solidFill>
                  <a:srgbClr val="0070C0"/>
                </a:solidFill>
              </a:rPr>
              <a:t>that has been determined to be </a:t>
            </a:r>
            <a:r>
              <a:rPr lang="en-US" altLang="ko-KR" b="1" dirty="0">
                <a:solidFill>
                  <a:srgbClr val="0070C0"/>
                </a:solidFill>
              </a:rPr>
              <a:t>corrupted</a:t>
            </a:r>
            <a:r>
              <a:rPr lang="en-US" altLang="ko-KR" dirty="0">
                <a:solidFill>
                  <a:srgbClr val="0070C0"/>
                </a:solidFill>
              </a:rPr>
              <a:t> or </a:t>
            </a:r>
            <a:r>
              <a:rPr lang="en-US" altLang="ko-KR" b="1" dirty="0">
                <a:solidFill>
                  <a:srgbClr val="0070C0"/>
                </a:solidFill>
              </a:rPr>
              <a:t>lost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Ignoring corrupted or lost frames. </a:t>
            </a:r>
          </a:p>
          <a:p>
            <a:pPr lvl="3"/>
            <a:r>
              <a:rPr lang="en-US" altLang="ko-KR" dirty="0"/>
              <a:t>An upper layer protocol handles this case.</a:t>
            </a:r>
          </a:p>
          <a:p>
            <a:pPr lvl="2"/>
            <a:r>
              <a:rPr lang="en-US" altLang="ko-KR" dirty="0"/>
              <a:t>Retransmission of corrupted or lost frames (Backward Error Correction)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A feedback (Negative ACK (NACK)) </a:t>
            </a:r>
            <a:r>
              <a:rPr lang="en-US" altLang="ko-KR" dirty="0">
                <a:solidFill>
                  <a:srgbClr val="0070C0"/>
                </a:solidFill>
              </a:rPr>
              <a:t>is required from </a:t>
            </a:r>
            <a:r>
              <a:rPr lang="en-US" altLang="ko-KR" dirty="0"/>
              <a:t>the receiver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the sender.</a:t>
            </a:r>
          </a:p>
          <a:p>
            <a:pPr lvl="3"/>
            <a:r>
              <a:rPr lang="en-US" altLang="ko-KR" dirty="0"/>
              <a:t>The feedback usually </a:t>
            </a:r>
            <a:r>
              <a:rPr lang="en-US" altLang="ko-KR" dirty="0">
                <a:solidFill>
                  <a:srgbClr val="0070C0"/>
                </a:solidFill>
              </a:rPr>
              <a:t>includes</a:t>
            </a:r>
            <a:r>
              <a:rPr lang="en-US" altLang="ko-KR" dirty="0"/>
              <a:t> the information for the errored or lost frames.</a:t>
            </a:r>
          </a:p>
          <a:p>
            <a:pPr lvl="2"/>
            <a:r>
              <a:rPr lang="en-US" altLang="ko-KR" dirty="0"/>
              <a:t>Adding more redundancy (Forward Error Correction (FEC)) </a:t>
            </a:r>
            <a:r>
              <a:rPr lang="en-US" altLang="ko-KR" dirty="0">
                <a:solidFill>
                  <a:srgbClr val="0070C0"/>
                </a:solidFill>
              </a:rPr>
              <a:t>to be able to </a:t>
            </a:r>
            <a:r>
              <a:rPr lang="en-US" altLang="ko-KR" b="1" dirty="0">
                <a:solidFill>
                  <a:srgbClr val="0070C0"/>
                </a:solidFill>
              </a:rPr>
              <a:t>correct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corrupted frame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receiver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It still requires a method for lost frames.</a:t>
            </a:r>
          </a:p>
          <a:p>
            <a:pPr lvl="3"/>
            <a:r>
              <a:rPr lang="en-US" altLang="ko-KR" dirty="0"/>
              <a:t>Added redundancy is quite large.</a:t>
            </a:r>
          </a:p>
          <a:p>
            <a:pPr lvl="4"/>
            <a:r>
              <a:rPr lang="en-US" altLang="ko-KR" dirty="0"/>
              <a:t>To reduce the amount of redundancy, FECs are usually coupled with picturing (omitting some predefined-position bits from the input data) </a:t>
            </a:r>
          </a:p>
        </p:txBody>
      </p:sp>
    </p:spTree>
    <p:extLst>
      <p:ext uri="{BB962C8B-B14F-4D97-AF65-F5344CB8AC3E}">
        <p14:creationId xmlns:p14="http://schemas.microsoft.com/office/powerpoint/2010/main" val="30427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Backward Error Correction</a:t>
            </a:r>
          </a:p>
          <a:p>
            <a:pPr lvl="1"/>
            <a:r>
              <a:rPr lang="en-US" altLang="ko-KR" dirty="0"/>
              <a:t>An error detection scheme is combined with requests for </a:t>
            </a:r>
            <a:r>
              <a:rPr lang="en-US" altLang="ko-KR" b="1" dirty="0"/>
              <a:t>retransmission</a:t>
            </a:r>
            <a:r>
              <a:rPr lang="en-US" altLang="ko-KR" dirty="0"/>
              <a:t> of corrupted frames</a:t>
            </a:r>
          </a:p>
          <a:p>
            <a:pPr lvl="2"/>
            <a:r>
              <a:rPr lang="en-NZ" altLang="ko-KR" dirty="0">
                <a:solidFill>
                  <a:srgbClr val="7030A0"/>
                </a:solidFill>
              </a:rPr>
              <a:t>Automatic Repeat </a:t>
            </a:r>
            <a:r>
              <a:rPr lang="en-NZ" altLang="ko-KR" dirty="0" err="1">
                <a:solidFill>
                  <a:srgbClr val="7030A0"/>
                </a:solidFill>
              </a:rPr>
              <a:t>reQuest</a:t>
            </a:r>
            <a:r>
              <a:rPr lang="en-NZ" altLang="ko-KR" i="1" dirty="0">
                <a:solidFill>
                  <a:srgbClr val="7030A0"/>
                </a:solidFill>
              </a:rPr>
              <a:t> </a:t>
            </a:r>
            <a:r>
              <a:rPr lang="en-NZ" altLang="ko-KR" dirty="0">
                <a:solidFill>
                  <a:srgbClr val="7030A0"/>
                </a:solidFill>
              </a:rPr>
              <a:t>(ARQ)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/>
              <a:t>Data Link layer and above</a:t>
            </a:r>
            <a:endParaRPr lang="en-NZ" altLang="ko-KR" dirty="0"/>
          </a:p>
          <a:p>
            <a:r>
              <a:rPr lang="en-NZ" altLang="ko-KR" dirty="0"/>
              <a:t>Forward Error Correction (FEC)</a:t>
            </a:r>
          </a:p>
          <a:p>
            <a:pPr lvl="1"/>
            <a:r>
              <a:rPr lang="en-US" altLang="ko-KR" dirty="0"/>
              <a:t>The sender </a:t>
            </a:r>
            <a:r>
              <a:rPr lang="en-US" altLang="ko-KR" dirty="0">
                <a:solidFill>
                  <a:srgbClr val="0070C0"/>
                </a:solidFill>
              </a:rPr>
              <a:t>encodes</a:t>
            </a:r>
            <a:r>
              <a:rPr lang="en-US" altLang="ko-KR" dirty="0"/>
              <a:t> data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 error-correcting code </a:t>
            </a:r>
            <a:r>
              <a:rPr lang="en-US" altLang="ko-KR" dirty="0"/>
              <a:t>(ECC) </a:t>
            </a:r>
            <a:r>
              <a:rPr lang="en-US" altLang="ko-KR" dirty="0">
                <a:solidFill>
                  <a:srgbClr val="0070C0"/>
                </a:solidFill>
              </a:rPr>
              <a:t>prior to </a:t>
            </a:r>
            <a:r>
              <a:rPr lang="en-US" altLang="ko-KR" dirty="0">
                <a:solidFill>
                  <a:srgbClr val="7030A0"/>
                </a:solidFill>
              </a:rPr>
              <a:t>transmission.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redundancy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added by </a:t>
            </a:r>
            <a:r>
              <a:rPr lang="en-US" altLang="ko-KR" dirty="0"/>
              <a:t>the code) </a:t>
            </a:r>
            <a:r>
              <a:rPr lang="en-US" altLang="ko-KR" dirty="0">
                <a:solidFill>
                  <a:srgbClr val="0070C0"/>
                </a:solidFill>
              </a:rPr>
              <a:t>is used by </a:t>
            </a:r>
            <a:r>
              <a:rPr lang="en-US" altLang="ko-KR" dirty="0">
                <a:solidFill>
                  <a:srgbClr val="7030A0"/>
                </a:solidFill>
              </a:rPr>
              <a:t>the receiver </a:t>
            </a:r>
            <a:r>
              <a:rPr lang="en-US" altLang="ko-KR" dirty="0">
                <a:solidFill>
                  <a:srgbClr val="0070C0"/>
                </a:solidFill>
              </a:rPr>
              <a:t>to recover </a:t>
            </a:r>
            <a:r>
              <a:rPr lang="en-US" altLang="ko-KR" dirty="0"/>
              <a:t>the original data.</a:t>
            </a:r>
          </a:p>
          <a:p>
            <a:pPr lvl="1"/>
            <a:r>
              <a:rPr lang="en-US" altLang="ko-KR" dirty="0"/>
              <a:t>Physical Layer: Wireless links or high speed wired links.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59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Detection Schemes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altLang="ko-KR" dirty="0"/>
              <a:t>Cyclic Redundancy Checks (CRC)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530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altLang="ko-KR" dirty="0"/>
              <a:t>Data Link Layer</a:t>
            </a:r>
            <a:br>
              <a:rPr lang="en-NZ" altLang="ko-KR" dirty="0"/>
            </a:br>
            <a:r>
              <a:rPr lang="en-NZ" altLang="ko-KR" dirty="0"/>
              <a:t>Error detection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detection is most commonly realized using a suitable hash function (or checksum algorithm).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hash function </a:t>
            </a:r>
            <a:r>
              <a:rPr lang="en-US" altLang="ko-KR" dirty="0">
                <a:solidFill>
                  <a:srgbClr val="0070C0"/>
                </a:solidFill>
              </a:rPr>
              <a:t>adds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fixed-length </a:t>
            </a:r>
            <a:r>
              <a:rPr lang="en-US" altLang="ko-KR" i="1" dirty="0">
                <a:solidFill>
                  <a:srgbClr val="7030A0"/>
                </a:solidFill>
              </a:rPr>
              <a:t>tag</a:t>
            </a:r>
            <a:r>
              <a:rPr lang="en-US" altLang="ko-KR" dirty="0">
                <a:solidFill>
                  <a:srgbClr val="7030A0"/>
                </a:solidFill>
              </a:rPr>
              <a:t> 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message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Receivers </a:t>
            </a:r>
            <a:r>
              <a:rPr lang="en-US" altLang="ko-KR" dirty="0">
                <a:solidFill>
                  <a:srgbClr val="0070C0"/>
                </a:solidFill>
              </a:rPr>
              <a:t>verify</a:t>
            </a:r>
            <a:r>
              <a:rPr lang="en-US" altLang="ko-KR" dirty="0"/>
              <a:t> the delivered message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recomputing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tag </a:t>
            </a:r>
            <a:r>
              <a:rPr lang="en-US" altLang="ko-KR" dirty="0">
                <a:solidFill>
                  <a:srgbClr val="0070C0"/>
                </a:solidFill>
              </a:rPr>
              <a:t>and comparing</a:t>
            </a:r>
            <a:r>
              <a:rPr lang="en-US" altLang="ko-KR" dirty="0"/>
              <a:t> it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one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>
                <a:solidFill>
                  <a:srgbClr val="7030A0"/>
                </a:solidFill>
              </a:rPr>
              <a:t> the message.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62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non-secure</a:t>
            </a:r>
            <a:r>
              <a:rPr lang="en-US" altLang="ko-KR" dirty="0">
                <a:solidFill>
                  <a:srgbClr val="7030A0"/>
                </a:solidFill>
              </a:rPr>
              <a:t> hash function </a:t>
            </a:r>
            <a:r>
              <a:rPr lang="en-US" altLang="ko-KR" dirty="0">
                <a:solidFill>
                  <a:srgbClr val="0070C0"/>
                </a:solidFill>
              </a:rPr>
              <a:t>designed to detect </a:t>
            </a:r>
            <a:r>
              <a:rPr lang="en-US" altLang="ko-KR" b="1" dirty="0">
                <a:solidFill>
                  <a:srgbClr val="7030A0"/>
                </a:solidFill>
              </a:rPr>
              <a:t>accidental</a:t>
            </a:r>
            <a:r>
              <a:rPr lang="en-US" altLang="ko-KR" dirty="0">
                <a:solidFill>
                  <a:srgbClr val="7030A0"/>
                </a:solidFill>
              </a:rPr>
              <a:t> changes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digital data in computer networks.</a:t>
            </a:r>
          </a:p>
          <a:p>
            <a:r>
              <a:rPr lang="en-US" altLang="ko-KR" dirty="0">
                <a:ea typeface="굴림" pitchFamily="50" charset="-127"/>
              </a:rPr>
              <a:t>Binary division</a:t>
            </a:r>
          </a:p>
          <a:p>
            <a:pPr lvl="1"/>
            <a:r>
              <a:rPr lang="en-US" altLang="ko-KR" dirty="0">
                <a:ea typeface="굴림" pitchFamily="50" charset="-127"/>
                <a:sym typeface="Wingdings" pitchFamily="2" charset="2"/>
              </a:rPr>
              <a:t>Finite Algebra Theory (Galois Fields)</a:t>
            </a:r>
          </a:p>
          <a:p>
            <a:pPr lvl="2"/>
            <a:r>
              <a:rPr lang="en-US" altLang="ko-KR" dirty="0">
                <a:ea typeface="굴림" pitchFamily="50" charset="-127"/>
                <a:sym typeface="Wingdings" pitchFamily="2" charset="2"/>
              </a:rPr>
              <a:t>T</a:t>
            </a:r>
            <a:r>
              <a:rPr lang="en-NZ" altLang="ko-KR" dirty="0"/>
              <a:t>he divisor</a:t>
            </a:r>
          </a:p>
          <a:p>
            <a:pPr lvl="3"/>
            <a:r>
              <a:rPr lang="en-NZ" altLang="ko-KR" dirty="0"/>
              <a:t>a generator polynomial</a:t>
            </a:r>
          </a:p>
          <a:p>
            <a:pPr lvl="2"/>
            <a:r>
              <a:rPr lang="en-NZ" altLang="ko-KR" dirty="0"/>
              <a:t>The dividend</a:t>
            </a:r>
          </a:p>
          <a:p>
            <a:pPr lvl="3"/>
            <a:r>
              <a:rPr lang="en-NZ" altLang="ko-KR" dirty="0"/>
              <a:t>the input data</a:t>
            </a:r>
          </a:p>
          <a:p>
            <a:pPr lvl="2"/>
            <a:r>
              <a:rPr lang="en-NZ" altLang="ko-KR" dirty="0"/>
              <a:t>The remainder (tag; </a:t>
            </a:r>
            <a:r>
              <a:rPr lang="en-US" altLang="ko-KR" dirty="0"/>
              <a:t>redundancy)</a:t>
            </a:r>
            <a:endParaRPr lang="en-NZ" altLang="ko-KR" dirty="0"/>
          </a:p>
          <a:p>
            <a:pPr lvl="2"/>
            <a:r>
              <a:rPr lang="en-NZ" altLang="ko-KR" dirty="0"/>
              <a:t>The result of (polynomial long) division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016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Let us assume </a:t>
            </a:r>
            <a:r>
              <a:rPr lang="en-US" altLang="ko-KR" i="1" dirty="0">
                <a:solidFill>
                  <a:srgbClr val="7030A0"/>
                </a:solidFill>
                <a:ea typeface="굴림" pitchFamily="50" charset="-127"/>
              </a:rPr>
              <a:t>k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 message bits </a:t>
            </a:r>
            <a:r>
              <a:rPr lang="en-US" altLang="ko-KR" dirty="0">
                <a:ea typeface="굴림" pitchFamily="50" charset="-127"/>
              </a:rPr>
              <a:t>and </a:t>
            </a:r>
            <a:r>
              <a:rPr lang="en-US" altLang="ko-KR" i="1" dirty="0">
                <a:solidFill>
                  <a:srgbClr val="7030A0"/>
                </a:solidFill>
                <a:ea typeface="굴림" pitchFamily="50" charset="-127"/>
              </a:rPr>
              <a:t>r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 bits of redundancy</a:t>
            </a:r>
          </a:p>
          <a:p>
            <a:pPr lvl="1"/>
            <a:r>
              <a:rPr lang="en-US" altLang="ko-KR" dirty="0" err="1">
                <a:ea typeface="굴림" pitchFamily="50" charset="-127"/>
              </a:rPr>
              <a:t>kkkkkkk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err="1">
                <a:ea typeface="굴림" pitchFamily="50" charset="-127"/>
              </a:rPr>
              <a:t>rrrr</a:t>
            </a:r>
            <a:r>
              <a:rPr lang="en-US" altLang="ko-KR" dirty="0">
                <a:ea typeface="굴림" pitchFamily="50" charset="-127"/>
              </a:rPr>
              <a:t>: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block length n = </a:t>
            </a:r>
            <a:r>
              <a:rPr lang="en-US" altLang="ko-KR" dirty="0" err="1">
                <a:ea typeface="굴림" pitchFamily="50" charset="-127"/>
              </a:rPr>
              <a:t>k+r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Let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bits</a:t>
            </a:r>
            <a:r>
              <a:rPr lang="en-US" altLang="ko-KR" dirty="0">
                <a:ea typeface="굴림" pitchFamily="50" charset="-127"/>
              </a:rPr>
              <a:t> in the message 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associate with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coefficients</a:t>
            </a:r>
            <a:r>
              <a:rPr lang="en-US" altLang="ko-KR" dirty="0">
                <a:ea typeface="굴림" pitchFamily="50" charset="-127"/>
              </a:rPr>
              <a:t> of a polynomial: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19" y="4001294"/>
            <a:ext cx="455143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3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ea typeface="굴림" pitchFamily="50" charset="-127"/>
                  </a:rPr>
                  <a:t>Let M(x) be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the </a:t>
                </a:r>
                <a:r>
                  <a:rPr lang="en-US" altLang="ko-KR" b="1" dirty="0">
                    <a:solidFill>
                      <a:srgbClr val="7030A0"/>
                    </a:solidFill>
                    <a:ea typeface="굴림" pitchFamily="50" charset="-127"/>
                  </a:rPr>
                  <a:t>message polynomial</a:t>
                </a:r>
              </a:p>
              <a:p>
                <a:r>
                  <a:rPr lang="en-US" altLang="ko-KR" dirty="0">
                    <a:ea typeface="굴림" pitchFamily="50" charset="-127"/>
                  </a:rPr>
                  <a:t>Let G(x) be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the </a:t>
                </a:r>
                <a:r>
                  <a:rPr lang="en-US" altLang="ko-KR" b="1" dirty="0">
                    <a:solidFill>
                      <a:srgbClr val="7030A0"/>
                    </a:solidFill>
                    <a:ea typeface="굴림" pitchFamily="50" charset="-127"/>
                  </a:rPr>
                  <a:t>generator polynomial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G(x)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is fixed for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a given CRC scheme (defined in the standard)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G(x)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is known both by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sender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and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receiver</a:t>
                </a:r>
              </a:p>
              <a:p>
                <a:r>
                  <a:rPr lang="en-US" altLang="ko-KR" b="1" dirty="0">
                    <a:solidFill>
                      <a:srgbClr val="0070C0"/>
                    </a:solidFill>
                    <a:ea typeface="굴림" pitchFamily="50" charset="-127"/>
                  </a:rPr>
                  <a:t>Create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a block polynomial F(x)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based on </a:t>
                </a:r>
                <a:r>
                  <a:rPr lang="en-US" altLang="ko-KR" i="1" dirty="0">
                    <a:ea typeface="굴림" pitchFamily="50" charset="-127"/>
                  </a:rPr>
                  <a:t>M(x</a:t>
                </a:r>
                <a:r>
                  <a:rPr lang="en-US" altLang="ko-KR" dirty="0">
                    <a:ea typeface="굴림" pitchFamily="50" charset="-127"/>
                  </a:rPr>
                  <a:t>) and G(x)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such that</a:t>
                </a:r>
                <a:r>
                  <a:rPr lang="en-US" altLang="ko-KR" dirty="0">
                    <a:ea typeface="굴림" pitchFamily="50" charset="-127"/>
                  </a:rPr>
                  <a:t> F(x)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is divisible by </a:t>
                </a:r>
                <a:r>
                  <a:rPr lang="en-US" altLang="ko-KR" dirty="0">
                    <a:ea typeface="굴림" pitchFamily="50" charset="-127"/>
                  </a:rPr>
                  <a:t>G(x)</a:t>
                </a:r>
              </a:p>
              <a:p>
                <a:pPr marL="457200" lvl="1" indent="0">
                  <a:buNone/>
                </a:pPr>
                <a:endParaRPr lang="en-US" altLang="ko-KR" b="1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𝑭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𝑮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b="1" i="1" smtClean="0">
                          <a:latin typeface="Cambria Math"/>
                          <a:ea typeface="굴림" pitchFamily="50" charset="-127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  <a:ea typeface="굴림" pitchFamily="50" charset="-127"/>
                        </a:rPr>
                        <m:t>𝑸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1" i="1" smtClean="0">
                          <a:latin typeface="Cambria Math"/>
                          <a:ea typeface="굴림" pitchFamily="50" charset="-127"/>
                        </a:rPr>
                        <m:t>𝑮</m:t>
                      </m:r>
                      <m:r>
                        <a:rPr lang="en-US" altLang="ko-KR" b="1" i="1" smtClean="0">
                          <a:latin typeface="Cambria Math"/>
                          <a:ea typeface="굴림" pitchFamily="50" charset="-127"/>
                        </a:rPr>
                        <m:t>(</m:t>
                      </m:r>
                      <m:r>
                        <a:rPr lang="en-US" altLang="ko-KR" b="1" i="1" smtClean="0">
                          <a:latin typeface="Cambria Math"/>
                          <a:ea typeface="굴림" pitchFamily="50" charset="-127"/>
                        </a:rPr>
                        <m:t>𝒙</m:t>
                      </m:r>
                      <m:r>
                        <a:rPr lang="en-US" altLang="ko-KR" b="1" i="1" smtClean="0">
                          <a:latin typeface="Cambria Math"/>
                          <a:ea typeface="굴림" pitchFamily="50" charset="-127"/>
                        </a:rPr>
                        <m:t>)+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𝟎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𝑮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  <a:ea typeface="굴림" pitchFamily="50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b="1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93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 Functions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Frame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 unit of data to be sent by a DLL protocol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Addressing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Identifying an entity on the DLL network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Data transfer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Medium access control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Accessing the physical medium to transmit frames</a:t>
            </a:r>
          </a:p>
          <a:p>
            <a:r>
              <a:rPr lang="en-US" altLang="ko-KR" dirty="0"/>
              <a:t>Flow control</a:t>
            </a:r>
          </a:p>
          <a:p>
            <a:pPr lvl="1"/>
            <a:r>
              <a:rPr lang="en-US" altLang="ko-KR" dirty="0"/>
              <a:t>Controlling the transmission speed of a sender</a:t>
            </a:r>
          </a:p>
          <a:p>
            <a:r>
              <a:rPr lang="en-US" altLang="ko-KR" dirty="0"/>
              <a:t>Error control</a:t>
            </a:r>
          </a:p>
          <a:p>
            <a:pPr lvl="1"/>
            <a:r>
              <a:rPr lang="en-US" altLang="ko-KR" dirty="0"/>
              <a:t>Detecting and correcting transmission errors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Management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Maintaining the data link layer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1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 Sender: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Multiply</a:t>
                </a:r>
                <a:r>
                  <a:rPr lang="en-US" altLang="ko-KR" dirty="0">
                    <a:ea typeface="굴림" pitchFamily="50" charset="-127"/>
                  </a:rPr>
                  <a:t> M(x) by </a:t>
                </a:r>
                <a:r>
                  <a:rPr lang="en-US" altLang="ko-KR" dirty="0" err="1">
                    <a:ea typeface="굴림" pitchFamily="50" charset="-127"/>
                  </a:rPr>
                  <a:t>b</a:t>
                </a:r>
                <a:r>
                  <a:rPr lang="en-US" altLang="ko-KR" baseline="30000" dirty="0" err="1">
                    <a:ea typeface="굴림" pitchFamily="50" charset="-127"/>
                  </a:rPr>
                  <a:t>r</a:t>
                </a:r>
                <a:r>
                  <a:rPr lang="en-US" altLang="ko-KR" dirty="0">
                    <a:ea typeface="굴림" pitchFamily="50" charset="-127"/>
                  </a:rPr>
                  <a:t>: (if</a:t>
                </a:r>
                <a:r>
                  <a:rPr lang="ko-KR" altLang="en-US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ea typeface="굴림" pitchFamily="50" charset="-127"/>
                  </a:rPr>
                  <a:t>b=2,</a:t>
                </a:r>
                <a:r>
                  <a:rPr lang="ko-KR" altLang="en-US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ea typeface="굴림" pitchFamily="50" charset="-127"/>
                  </a:rPr>
                  <a:t>M(x)≪r)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Divide</a:t>
                </a:r>
                <a:r>
                  <a:rPr lang="en-US" altLang="ko-KR" dirty="0">
                    <a:ea typeface="굴림" pitchFamily="50" charset="-127"/>
                  </a:rPr>
                  <a:t> M(x)</a:t>
                </a:r>
                <a:r>
                  <a:rPr lang="en-US" altLang="ko-KR" dirty="0" err="1">
                    <a:ea typeface="굴림" pitchFamily="50" charset="-127"/>
                  </a:rPr>
                  <a:t>b</a:t>
                </a:r>
                <a:r>
                  <a:rPr lang="en-US" altLang="ko-KR" baseline="30000" dirty="0" err="1">
                    <a:ea typeface="굴림" pitchFamily="50" charset="-127"/>
                  </a:rPr>
                  <a:t>r</a:t>
                </a:r>
                <a:r>
                  <a:rPr lang="en-US" altLang="ko-KR" dirty="0">
                    <a:ea typeface="굴림" pitchFamily="50" charset="-127"/>
                  </a:rPr>
                  <a:t> by G(x):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Q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x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>
                        <a:ea typeface="굴림" pitchFamily="50" charset="-127"/>
                      </a:rPr>
                      <m:t>G</m:t>
                    </m:r>
                    <m:r>
                      <m:rPr>
                        <m:nor/>
                      </m:rPr>
                      <a:rPr lang="en-US" altLang="ko-KR" dirty="0">
                        <a:ea typeface="굴림" pitchFamily="50" charset="-127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ea typeface="굴림" pitchFamily="50" charset="-127"/>
                      </a:rPr>
                      <m:t>x</m:t>
                    </m:r>
                    <m:r>
                      <m:rPr>
                        <m:nor/>
                      </m:rPr>
                      <a:rPr lang="en-US" altLang="ko-KR" dirty="0"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굴림" pitchFamily="50" charset="-127"/>
                  </a:rPr>
                  <a:t>+C(x)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Ignore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the quotient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Q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 and </a:t>
                </a:r>
                <a:r>
                  <a:rPr lang="en-US" altLang="ko-KR" b="1" dirty="0">
                    <a:solidFill>
                      <a:srgbClr val="0070C0"/>
                    </a:solidFill>
                    <a:ea typeface="굴림" pitchFamily="50" charset="-127"/>
                  </a:rPr>
                  <a:t>keep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the reminder C(x)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Form F(x) = M(x)</a:t>
                </a:r>
                <a:r>
                  <a:rPr lang="en-US" altLang="ko-KR" dirty="0" err="1">
                    <a:ea typeface="굴림" pitchFamily="50" charset="-127"/>
                  </a:rPr>
                  <a:t>b</a:t>
                </a:r>
                <a:r>
                  <a:rPr lang="en-US" altLang="ko-KR" baseline="30000" dirty="0" err="1">
                    <a:ea typeface="굴림" pitchFamily="50" charset="-127"/>
                  </a:rPr>
                  <a:t>r</a:t>
                </a:r>
                <a:r>
                  <a:rPr lang="en-US" altLang="ko-KR" dirty="0" err="1">
                    <a:ea typeface="굴림" pitchFamily="50" charset="-127"/>
                  </a:rPr>
                  <a:t>+C</a:t>
                </a:r>
                <a:r>
                  <a:rPr lang="en-US" altLang="ko-KR" dirty="0">
                    <a:ea typeface="굴림" pitchFamily="50" charset="-127"/>
                  </a:rPr>
                  <a:t>(x)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Send F(x)</a:t>
                </a:r>
              </a:p>
              <a:p>
                <a:r>
                  <a:rPr lang="en-US" altLang="ko-KR" dirty="0">
                    <a:ea typeface="굴림" pitchFamily="50" charset="-127"/>
                  </a:rPr>
                  <a:t>A Receiver: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When it receives</a:t>
                </a:r>
                <a:r>
                  <a:rPr lang="en-US" altLang="ko-KR" dirty="0">
                    <a:ea typeface="굴림" pitchFamily="50" charset="-127"/>
                  </a:rPr>
                  <a:t> F’(x),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divide</a:t>
                </a:r>
                <a:r>
                  <a:rPr lang="en-US" altLang="ko-KR" dirty="0">
                    <a:ea typeface="굴림" pitchFamily="50" charset="-127"/>
                  </a:rPr>
                  <a:t> F’(x)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by</a:t>
                </a:r>
                <a:r>
                  <a:rPr lang="en-US" altLang="ko-KR" dirty="0">
                    <a:ea typeface="굴림" pitchFamily="50" charset="-127"/>
                  </a:rPr>
                  <a:t> G(x)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Accept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  <a:ea typeface="굴림" pitchFamily="50" charset="-127"/>
                  </a:rPr>
                  <a:t>if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the remainder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is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0</a:t>
                </a:r>
                <a:r>
                  <a:rPr lang="en-US" altLang="ko-KR" dirty="0">
                    <a:ea typeface="굴림" pitchFamily="50" charset="-127"/>
                  </a:rPr>
                  <a:t>, </a:t>
                </a:r>
                <a:r>
                  <a:rPr lang="en-US" altLang="ko-KR" dirty="0">
                    <a:solidFill>
                      <a:srgbClr val="FF0000"/>
                    </a:solidFill>
                    <a:ea typeface="굴림" pitchFamily="50" charset="-127"/>
                  </a:rPr>
                  <a:t>reject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  <a:ea typeface="굴림" pitchFamily="50" charset="-127"/>
                  </a:rPr>
                  <a:t>otherwise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41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en-US" altLang="ko-KR" dirty="0">
                    <a:ea typeface="굴림" pitchFamily="50" charset="-127"/>
                  </a:rPr>
                  <a:t>F(x) = M(x)</a:t>
                </a:r>
                <a:r>
                  <a:rPr lang="en-US" altLang="ko-KR" dirty="0" err="1">
                    <a:ea typeface="굴림" pitchFamily="50" charset="-127"/>
                  </a:rPr>
                  <a:t>b</a:t>
                </a:r>
                <a:r>
                  <a:rPr lang="en-US" altLang="ko-KR" baseline="30000" dirty="0" err="1">
                    <a:ea typeface="굴림" pitchFamily="50" charset="-127"/>
                  </a:rPr>
                  <a:t>r</a:t>
                </a:r>
                <a:r>
                  <a:rPr lang="en-US" altLang="ko-KR" dirty="0" err="1">
                    <a:ea typeface="굴림" pitchFamily="50" charset="-127"/>
                  </a:rPr>
                  <a:t>+</a:t>
                </a:r>
                <a:r>
                  <a:rPr lang="en-US" altLang="ko-KR" dirty="0" err="1">
                    <a:solidFill>
                      <a:srgbClr val="FF0000"/>
                    </a:solidFill>
                    <a:ea typeface="굴림" pitchFamily="50" charset="-127"/>
                  </a:rPr>
                  <a:t>C</a:t>
                </a:r>
                <a:r>
                  <a:rPr lang="en-US" altLang="ko-KR" dirty="0">
                    <a:solidFill>
                      <a:srgbClr val="FF0000"/>
                    </a:solidFill>
                    <a:ea typeface="굴림" pitchFamily="50" charset="-127"/>
                  </a:rPr>
                  <a:t>(x)</a:t>
                </a:r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ea typeface="굴림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Q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x</m:t>
                        </m:r>
                      </m:e>
                    </m:d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G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x</m:t>
                        </m:r>
                      </m:e>
                    </m:d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C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x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)+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itchFamily="50" charset="-127"/>
                      </a:rPr>
                      <m:t>C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  <m:t>x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FF0000"/>
                  </a:solidFill>
                  <a:ea typeface="굴림" pitchFamily="50" charset="-127"/>
                </a:endParaRPr>
              </a:p>
              <a:p>
                <a:pPr marL="742950" lvl="2" indent="-342900"/>
                <a:r>
                  <a:rPr lang="en-US" altLang="ko-KR" dirty="0">
                    <a:ea typeface="굴림" pitchFamily="50" charset="-127"/>
                  </a:rPr>
                  <a:t>M(x)</a:t>
                </a:r>
                <a:r>
                  <a:rPr lang="en-US" altLang="ko-KR" dirty="0" err="1">
                    <a:ea typeface="굴림" pitchFamily="50" charset="-127"/>
                  </a:rPr>
                  <a:t>b</a:t>
                </a:r>
                <a:r>
                  <a:rPr lang="en-US" altLang="ko-KR" baseline="30000" dirty="0" err="1">
                    <a:ea typeface="굴림" pitchFamily="50" charset="-127"/>
                  </a:rPr>
                  <a:t>r</a:t>
                </a:r>
                <a:r>
                  <a:rPr lang="en-US" altLang="ko-KR" dirty="0">
                    <a:ea typeface="굴림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solidFill>
                          <a:srgbClr val="7030A0"/>
                        </a:solidFill>
                        <a:latin typeface="Cambria Math"/>
                        <a:ea typeface="굴림" pitchFamily="50" charset="-127"/>
                      </a:rPr>
                      <m:t>Q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x</m:t>
                        </m:r>
                      </m:e>
                    </m:d>
                    <m:r>
                      <a:rPr lang="en-US" altLang="ko-KR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rgbClr val="7030A0"/>
                        </a:solidFill>
                        <a:latin typeface="Cambria Math"/>
                        <a:ea typeface="굴림" pitchFamily="50" charset="-127"/>
                      </a:rPr>
                      <m:t>G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x</m:t>
                        </m:r>
                      </m:e>
                    </m:d>
                    <m:r>
                      <a:rPr lang="en-US" altLang="ko-KR">
                        <a:solidFill>
                          <a:srgbClr val="7030A0"/>
                        </a:solidFill>
                        <a:latin typeface="Cambria Math"/>
                        <a:ea typeface="굴림" pitchFamily="50" charset="-127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rgbClr val="7030A0"/>
                        </a:solidFill>
                        <a:latin typeface="Cambria Math"/>
                        <a:ea typeface="굴림" pitchFamily="50" charset="-127"/>
                      </a:rPr>
                      <m:t>C</m:t>
                    </m:r>
                    <m:r>
                      <a:rPr lang="en-US" altLang="ko-KR">
                        <a:solidFill>
                          <a:srgbClr val="7030A0"/>
                        </a:solidFill>
                        <a:latin typeface="Cambria Math"/>
                        <a:ea typeface="굴림" pitchFamily="50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rgbClr val="7030A0"/>
                        </a:solidFill>
                        <a:latin typeface="Cambria Math"/>
                        <a:ea typeface="굴림" pitchFamily="50" charset="-127"/>
                      </a:rPr>
                      <m:t>x</m:t>
                    </m:r>
                    <m:r>
                      <a:rPr lang="en-US" altLang="ko-KR">
                        <a:solidFill>
                          <a:srgbClr val="7030A0"/>
                        </a:solidFill>
                        <a:latin typeface="Cambria Math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굴림" pitchFamily="50" charset="-127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F</m:t>
                        </m:r>
                        <m: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G</m:t>
                        </m:r>
                        <m: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b="0" i="0">
                        <a:latin typeface="Cambria Math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Q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7030A0"/>
                                </a:solidFill>
                                <a:latin typeface="Cambria Math"/>
                                <a:ea typeface="굴림" pitchFamily="50" charset="-127"/>
                              </a:rPr>
                              <m:t>x</m:t>
                            </m:r>
                          </m:e>
                        </m:d>
                        <m:r>
                          <a:rPr lang="en-US" altLang="ko-KR" i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G</m:t>
                        </m:r>
                        <m:r>
                          <a:rPr lang="en-US" altLang="ko-KR" i="0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 i="0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ea typeface="굴림" pitchFamily="50" charset="-127"/>
                          </a:rPr>
                          <m:t>G</m:t>
                        </m:r>
                        <m:r>
                          <a:rPr lang="en-US" altLang="ko-KR" b="0" i="0" smtClean="0"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b="0" i="0">
                        <a:latin typeface="Cambria Math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7030A0"/>
                            </a:solidFill>
                            <a:latin typeface="Cambria Math"/>
                            <a:ea typeface="굴림" pitchFamily="50" charset="-127"/>
                          </a:rPr>
                          <m:t>C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굴림" pitchFamily="50" charset="-127"/>
                              </a:rPr>
                              <m:t>x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/>
                            <a:ea typeface="굴림" pitchFamily="50" charset="-127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/>
                            <a:ea typeface="굴림" pitchFamily="50" charset="-127"/>
                          </a:rPr>
                          <m:t>C</m:t>
                        </m:r>
                        <m: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G</m:t>
                        </m:r>
                        <m: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 b="0" i="0"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>
                        <a:latin typeface="Cambria Math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Q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  <a:ea typeface="굴림" pitchFamily="50" charset="-127"/>
                              </a:rPr>
                              <m:t>x</m:t>
                            </m:r>
                          </m:e>
                        </m:d>
                        <m:r>
                          <a:rPr lang="en-US" altLang="ko-KR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G</m:t>
                        </m:r>
                        <m: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G</m:t>
                        </m:r>
                        <m: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x</m:t>
                        </m:r>
                        <m: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굴림" pitchFamily="50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ea typeface="굴림" pitchFamily="50" charset="-127"/>
                      </a:rPr>
                      <m:t>Q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ea typeface="굴림" pitchFamily="50" charset="-127"/>
                          </a:rPr>
                          <m:t>x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>
                    <a:ea typeface="굴림" pitchFamily="50" charset="-127"/>
                  </a:rPr>
                  <a:t>In Binary modular addition (XOR)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C(x) is the remainder of G(x), so M(x)</a:t>
                </a:r>
                <a:r>
                  <a:rPr lang="en-US" altLang="ko-KR" dirty="0" err="1">
                    <a:ea typeface="굴림" pitchFamily="50" charset="-127"/>
                  </a:rPr>
                  <a:t>b</a:t>
                </a:r>
                <a:r>
                  <a:rPr lang="en-US" altLang="ko-KR" baseline="30000" dirty="0" err="1">
                    <a:ea typeface="굴림" pitchFamily="50" charset="-127"/>
                  </a:rPr>
                  <a:t>r</a:t>
                </a:r>
                <a:r>
                  <a:rPr lang="en-US" altLang="ko-KR" dirty="0">
                    <a:ea typeface="굴림" pitchFamily="50" charset="-127"/>
                  </a:rPr>
                  <a:t> mod G(x) = C(x)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C(x)+C(x) = 0</a:t>
                </a:r>
              </a:p>
              <a:p>
                <a:pPr lvl="2"/>
                <a:r>
                  <a:rPr lang="en-US" altLang="ko-KR" dirty="0">
                    <a:ea typeface="굴림" pitchFamily="50" charset="-127"/>
                  </a:rPr>
                  <a:t>Example : 1010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altLang="ko-KR" dirty="0">
                    <a:ea typeface="굴림" pitchFamily="50" charset="-127"/>
                  </a:rPr>
                  <a:t>1010=0000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4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/>
              <a:t>Data Link Layer</a:t>
            </a:r>
            <a:br>
              <a:rPr lang="en-NZ" altLang="ko-KR" sz="3200"/>
            </a:br>
            <a:r>
              <a:rPr lang="en-NZ" altLang="ko-KR" sz="3200"/>
              <a:t>Error detection schemes</a:t>
            </a:r>
            <a:br>
              <a:rPr lang="en-NZ" altLang="ko-KR" sz="3200" b="1"/>
            </a:br>
            <a:r>
              <a:rPr lang="en-NZ" altLang="ko-KR" sz="3200"/>
              <a:t>Cyclic Redundancy Checks (CRCs)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80348"/>
            <a:ext cx="8229600" cy="416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B87864-2E23-29C9-1231-8C523F3D3190}"/>
                  </a:ext>
                </a:extLst>
              </p:cNvPr>
              <p:cNvSpPr txBox="1"/>
              <p:nvPr/>
            </p:nvSpPr>
            <p:spPr>
              <a:xfrm>
                <a:off x="3561612" y="2536071"/>
                <a:ext cx="11859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0070C0"/>
                    </a:solidFill>
                  </a:rPr>
                  <a:t>Shifting 3 bits </a:t>
                </a:r>
              </a:p>
              <a:p>
                <a:r>
                  <a:rPr lang="en-US" altLang="ko-KR" sz="1100" dirty="0">
                    <a:solidFill>
                      <a:srgbClr val="0070C0"/>
                    </a:solidFill>
                  </a:rPr>
                  <a:t>(Multiplying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100" dirty="0">
                    <a:solidFill>
                      <a:srgbClr val="0070C0"/>
                    </a:solidFill>
                  </a:rPr>
                  <a:t>)</a:t>
                </a:r>
                <a:endParaRPr lang="ko-KR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B87864-2E23-29C9-1231-8C523F3D3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12" y="2536071"/>
                <a:ext cx="1185966" cy="430887"/>
              </a:xfrm>
              <a:prstGeom prst="rect">
                <a:avLst/>
              </a:prstGeom>
              <a:blipFill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814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21" y="1824969"/>
            <a:ext cx="573255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C397B8-9182-F729-99FC-9CC15E0456F6}"/>
              </a:ext>
            </a:extLst>
          </p:cNvPr>
          <p:cNvSpPr txBox="1"/>
          <p:nvPr/>
        </p:nvSpPr>
        <p:spPr>
          <a:xfrm>
            <a:off x="8916810" y="37485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F0"/>
                </a:solidFill>
              </a:rPr>
              <a:t>bit-wise operation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52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/>
              <a:t>Data Link Layer</a:t>
            </a:r>
            <a:br>
              <a:rPr lang="en-NZ" altLang="ko-KR" sz="3200"/>
            </a:br>
            <a:r>
              <a:rPr lang="en-NZ" altLang="ko-KR" sz="3200"/>
              <a:t>Error detection schemes</a:t>
            </a:r>
            <a:br>
              <a:rPr lang="en-NZ" altLang="ko-KR" sz="3200" b="1"/>
            </a:br>
            <a:r>
              <a:rPr lang="en-NZ" altLang="ko-KR" sz="3200"/>
              <a:t>Cyclic Redundancy Checks (CRCs)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06" y="1850511"/>
            <a:ext cx="75805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13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dirty="0">
                    <a:ea typeface="굴림" charset="-127"/>
                  </a:rPr>
                  <a:t>Properties of CRC</a:t>
                </a:r>
                <a:endParaRPr lang="en-US" altLang="ko-KR" dirty="0">
                  <a:ea typeface="굴림" pitchFamily="50" charset="-127"/>
                </a:endParaRP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All single bit error if </a:t>
                </a:r>
                <a:r>
                  <a:rPr lang="en-US" altLang="ko-KR" dirty="0">
                    <a:ea typeface="굴림" pitchFamily="50" charset="-127"/>
                    <a:sym typeface="Wingdings" pitchFamily="2" charset="2"/>
                  </a:rPr>
                  <a:t>G(x) has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  <a:sym typeface="Wingdings" pitchFamily="2" charset="2"/>
                  </a:rPr>
                  <a:t>two or more terms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  <a:sym typeface="Wingdings" pitchFamily="2" charset="2"/>
                  </a:rPr>
                  <a:t>All double (2 bits) errors (Isolated Single Bit Errors) 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All odd number of bit errors if G(x) has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</a:rPr>
                  <a:t>the (x+1) factor</a:t>
                </a:r>
              </a:p>
              <a:p>
                <a:pPr lvl="2"/>
                <a:r>
                  <a:rPr lang="en-US" altLang="ko-KR" dirty="0"/>
                  <a:t>G(X)=(x+1)H(x)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</a:rPr>
                  <a:t>All short burst errors (t</a:t>
                </a:r>
                <a:r>
                  <a:rPr lang="en-US" altLang="ko-KR" dirty="0">
                    <a:ea typeface="굴림" pitchFamily="50" charset="-127"/>
                    <a:cs typeface="Arial" pitchFamily="34" charset="0"/>
                  </a:rPr>
                  <a:t> ≤</a:t>
                </a:r>
                <a:r>
                  <a:rPr lang="en-US" altLang="ko-KR" dirty="0">
                    <a:ea typeface="굴림" pitchFamily="50" charset="-127"/>
                  </a:rPr>
                  <a:t> r)</a:t>
                </a:r>
              </a:p>
              <a:p>
                <a:pPr lvl="2"/>
                <a:r>
                  <a:rPr lang="en-US" altLang="ko-KR" dirty="0">
                    <a:ea typeface="굴림" pitchFamily="50" charset="-127"/>
                  </a:rPr>
                  <a:t>t : burst bit error length</a:t>
                </a:r>
              </a:p>
              <a:p>
                <a:pPr lvl="1"/>
                <a:r>
                  <a:rPr lang="en-US" altLang="ko-KR" dirty="0">
                    <a:ea typeface="굴림" pitchFamily="50" charset="-127"/>
                    <a:sym typeface="Symbol" pitchFamily="18" charset="2"/>
                  </a:rPr>
                  <a:t>Long Burst Errors</a:t>
                </a:r>
              </a:p>
              <a:p>
                <a:pPr lvl="2"/>
                <a:r>
                  <a:rPr lang="en-US" altLang="ko-KR" dirty="0">
                    <a:ea typeface="굴림" pitchFamily="50" charset="-127"/>
                    <a:sym typeface="Symbol" pitchFamily="18" charset="2"/>
                  </a:rPr>
                  <a:t>(t = r+1):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  <a:sym typeface="Symbol" pitchFamily="18" charset="2"/>
                  </a:rPr>
                  <a:t>Probability of </a:t>
                </a:r>
                <a:r>
                  <a:rPr lang="en-US" altLang="ko-KR" dirty="0">
                    <a:solidFill>
                      <a:srgbClr val="FF0000"/>
                    </a:solidFill>
                    <a:ea typeface="굴림" pitchFamily="50" charset="-127"/>
                    <a:sym typeface="Symbol" pitchFamily="18" charset="2"/>
                  </a:rPr>
                  <a:t>not</a:t>
                </a:r>
                <a:r>
                  <a:rPr lang="en-US" altLang="ko-KR" dirty="0">
                    <a:ea typeface="굴림" pitchFamily="50" charset="-127"/>
                    <a:sym typeface="Symbol" pitchFamily="18" charset="2"/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  <a:ea typeface="굴림" pitchFamily="50" charset="-127"/>
                    <a:sym typeface="Symbol" pitchFamily="18" charset="2"/>
                  </a:rPr>
                  <a:t>detecting</a:t>
                </a:r>
                <a:r>
                  <a:rPr lang="en-US" altLang="ko-KR" dirty="0">
                    <a:ea typeface="굴림" pitchFamily="50" charset="-127"/>
                    <a:sym typeface="Symbol" pitchFamily="18" charset="2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ea typeface="굴림" pitchFamily="50" charset="-127"/>
                    <a:sym typeface="Symbol" pitchFamily="18" charset="2"/>
                  </a:rPr>
                  <a:t>the error</a:t>
                </a:r>
                <a:r>
                  <a:rPr lang="en-US" altLang="ko-KR" dirty="0">
                    <a:ea typeface="굴림" pitchFamily="50" charset="-127"/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  <a:sym typeface="Symbol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  <a:sym typeface="Symbol" pitchFamily="18" charset="2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  <a:sym typeface="Symbol" pitchFamily="18" charset="2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aseline="30000" dirty="0">
                  <a:ea typeface="굴림" pitchFamily="50" charset="-127"/>
                  <a:sym typeface="Symbol" pitchFamily="18" charset="2"/>
                </a:endParaRPr>
              </a:p>
              <a:p>
                <a:pPr lvl="2"/>
                <a:r>
                  <a:rPr lang="en-US" altLang="ko-KR" dirty="0">
                    <a:ea typeface="굴림" pitchFamily="50" charset="-127"/>
                    <a:sym typeface="Symbol" pitchFamily="18" charset="2"/>
                  </a:rPr>
                  <a:t>(t &gt; r+1): Probability of not detecting the error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  <a:sym typeface="Symbol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  <a:sym typeface="Symbol" pitchFamily="18" charset="2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sz="1600" dirty="0"/>
                  <a:t>See the following link for proofs:</a:t>
                </a:r>
              </a:p>
              <a:p>
                <a:pPr lvl="1"/>
                <a:r>
                  <a:rPr lang="en-US" altLang="ko-KR" sz="1400" dirty="0">
                    <a:hlinkClick r:id="rId2"/>
                  </a:rPr>
                  <a:t>http://web.mit.edu/6.02/www/f2010/handouts/lectures/L7.pdf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b="-4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0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굴림" pitchFamily="50" charset="-127"/>
              </a:rPr>
              <a:t>Generating Polynomials in standards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CRC-12	= x</a:t>
            </a:r>
            <a:r>
              <a:rPr lang="en-US" altLang="ko-KR" baseline="30000" dirty="0">
                <a:ea typeface="굴림" pitchFamily="50" charset="-127"/>
              </a:rPr>
              <a:t>12</a:t>
            </a:r>
            <a:r>
              <a:rPr lang="en-US" altLang="ko-KR" dirty="0">
                <a:ea typeface="굴림" pitchFamily="50" charset="-127"/>
              </a:rPr>
              <a:t>+x</a:t>
            </a:r>
            <a:r>
              <a:rPr lang="en-US" altLang="ko-KR" baseline="30000" dirty="0">
                <a:ea typeface="굴림" pitchFamily="50" charset="-127"/>
              </a:rPr>
              <a:t>11</a:t>
            </a:r>
            <a:r>
              <a:rPr lang="en-US" altLang="ko-KR" dirty="0">
                <a:ea typeface="굴림" pitchFamily="50" charset="-127"/>
              </a:rPr>
              <a:t>+x</a:t>
            </a:r>
            <a:r>
              <a:rPr lang="en-US" altLang="ko-KR" baseline="30000" dirty="0">
                <a:ea typeface="굴림" pitchFamily="50" charset="-127"/>
              </a:rPr>
              <a:t>3</a:t>
            </a:r>
            <a:r>
              <a:rPr lang="en-US" altLang="ko-KR" dirty="0">
                <a:ea typeface="굴림" pitchFamily="50" charset="-127"/>
              </a:rPr>
              <a:t>+x</a:t>
            </a:r>
            <a:r>
              <a:rPr lang="en-US" altLang="ko-KR" baseline="30000" dirty="0"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+x+1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CRC-16	= x</a:t>
            </a:r>
            <a:r>
              <a:rPr lang="en-US" altLang="ko-KR" baseline="30000" dirty="0">
                <a:ea typeface="굴림" pitchFamily="50" charset="-127"/>
              </a:rPr>
              <a:t>16</a:t>
            </a:r>
            <a:r>
              <a:rPr lang="en-US" altLang="ko-KR" dirty="0">
                <a:ea typeface="굴림" pitchFamily="50" charset="-127"/>
              </a:rPr>
              <a:t>+x</a:t>
            </a:r>
            <a:r>
              <a:rPr lang="en-US" altLang="ko-KR" baseline="30000" dirty="0">
                <a:ea typeface="굴림" pitchFamily="50" charset="-127"/>
              </a:rPr>
              <a:t>15</a:t>
            </a:r>
            <a:r>
              <a:rPr lang="en-US" altLang="ko-KR" dirty="0">
                <a:ea typeface="굴림" pitchFamily="50" charset="-127"/>
              </a:rPr>
              <a:t>+x</a:t>
            </a:r>
            <a:r>
              <a:rPr lang="en-US" altLang="ko-KR" baseline="30000" dirty="0"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+1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CRC-CCITT = x</a:t>
            </a:r>
            <a:r>
              <a:rPr lang="en-US" altLang="ko-KR" baseline="30000" dirty="0">
                <a:ea typeface="굴림" pitchFamily="50" charset="-127"/>
              </a:rPr>
              <a:t>16</a:t>
            </a:r>
            <a:r>
              <a:rPr lang="en-US" altLang="ko-KR" dirty="0">
                <a:ea typeface="굴림" pitchFamily="50" charset="-127"/>
              </a:rPr>
              <a:t>+x</a:t>
            </a:r>
            <a:r>
              <a:rPr lang="en-US" altLang="ko-KR" baseline="30000" dirty="0">
                <a:ea typeface="굴림" pitchFamily="50" charset="-127"/>
              </a:rPr>
              <a:t>12</a:t>
            </a:r>
            <a:r>
              <a:rPr lang="en-US" altLang="ko-KR" dirty="0">
                <a:ea typeface="굴림" pitchFamily="50" charset="-127"/>
              </a:rPr>
              <a:t>+x</a:t>
            </a:r>
            <a:r>
              <a:rPr lang="en-US" altLang="ko-KR" baseline="30000" dirty="0">
                <a:ea typeface="굴림" pitchFamily="50" charset="-127"/>
              </a:rPr>
              <a:t>5</a:t>
            </a:r>
            <a:r>
              <a:rPr lang="en-US" altLang="ko-KR" dirty="0">
                <a:ea typeface="굴림" pitchFamily="50" charset="-127"/>
              </a:rPr>
              <a:t>+1</a:t>
            </a:r>
          </a:p>
          <a:p>
            <a:pPr marL="342900" lvl="1" indent="-342900"/>
            <a:r>
              <a:rPr lang="en-US" altLang="ko-KR" dirty="0">
                <a:ea typeface="굴림" pitchFamily="50" charset="-127"/>
              </a:rPr>
              <a:t>CRC-16 and CRC-CCITT catch </a:t>
            </a:r>
          </a:p>
          <a:p>
            <a:pPr marL="742950" lvl="2" indent="-342900"/>
            <a:r>
              <a:rPr lang="en-US" altLang="ko-KR" dirty="0">
                <a:ea typeface="굴림" pitchFamily="50" charset="-127"/>
              </a:rPr>
              <a:t>All single and double errors</a:t>
            </a:r>
          </a:p>
          <a:p>
            <a:pPr marL="742950" lvl="2" indent="-342900"/>
            <a:r>
              <a:rPr lang="en-US" altLang="ko-KR" dirty="0">
                <a:ea typeface="굴림" pitchFamily="50" charset="-127"/>
              </a:rPr>
              <a:t>All odd number of bit errors</a:t>
            </a:r>
          </a:p>
          <a:p>
            <a:pPr marL="742950" lvl="2" indent="-342900"/>
            <a:r>
              <a:rPr lang="en-US" altLang="ko-KR" dirty="0">
                <a:ea typeface="굴림" pitchFamily="50" charset="-127"/>
              </a:rPr>
              <a:t>All bursts of length 16 or less (t </a:t>
            </a:r>
            <a:r>
              <a:rPr lang="en-US" altLang="ko-KR" dirty="0">
                <a:ea typeface="굴림" pitchFamily="50" charset="-127"/>
                <a:cs typeface="Arial" pitchFamily="34" charset="0"/>
              </a:rPr>
              <a:t>≤ </a:t>
            </a:r>
            <a:r>
              <a:rPr lang="en-US" altLang="ko-KR" dirty="0">
                <a:ea typeface="굴림" pitchFamily="50" charset="-127"/>
              </a:rPr>
              <a:t>r=16)</a:t>
            </a:r>
          </a:p>
          <a:p>
            <a:pPr marL="742950" lvl="2" indent="-342900"/>
            <a:r>
              <a:rPr lang="en-US" altLang="ko-KR" dirty="0">
                <a:ea typeface="굴림" pitchFamily="50" charset="-127"/>
              </a:rPr>
              <a:t>99.997% of 17-bit (t = r+1) error bursts</a:t>
            </a:r>
          </a:p>
          <a:p>
            <a:pPr marL="742950" lvl="2" indent="-342900"/>
            <a:r>
              <a:rPr lang="en-US" altLang="ko-KR" dirty="0">
                <a:ea typeface="굴림" pitchFamily="50" charset="-127"/>
              </a:rPr>
              <a:t>99.998% of 18-bit (t &gt; r+1) and longer error bursts</a:t>
            </a:r>
          </a:p>
          <a:p>
            <a:pPr marL="285750" lvl="1" indent="-342900"/>
            <a:r>
              <a:rPr lang="en-US" altLang="ko-KR" dirty="0">
                <a:ea typeface="굴림" pitchFamily="50" charset="-127"/>
              </a:rPr>
              <a:t>CRC-32</a:t>
            </a:r>
          </a:p>
          <a:p>
            <a:pPr marL="742950" lvl="2" indent="-342900"/>
            <a:r>
              <a:rPr lang="en-US" altLang="ko-KR" dirty="0">
                <a:ea typeface="굴림" pitchFamily="50" charset="-127"/>
              </a:rPr>
              <a:t>99.9999999767% of 34-bit (t &gt; r+1) and longer error bursts</a:t>
            </a:r>
          </a:p>
          <a:p>
            <a:pPr marL="1200150" lvl="3" indent="-342900"/>
            <a:r>
              <a:rPr lang="en-US" altLang="ko-KR" dirty="0">
                <a:ea typeface="굴림" pitchFamily="50" charset="-127"/>
              </a:rPr>
              <a:t>missing one frame of more than one billion frames</a:t>
            </a:r>
          </a:p>
        </p:txBody>
      </p:sp>
    </p:spTree>
    <p:extLst>
      <p:ext uri="{BB962C8B-B14F-4D97-AF65-F5344CB8AC3E}">
        <p14:creationId xmlns:p14="http://schemas.microsoft.com/office/powerpoint/2010/main" val="736877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Error detection schemes</a:t>
            </a:r>
            <a:br>
              <a:rPr lang="en-NZ" altLang="ko-KR" sz="3200" b="1" dirty="0"/>
            </a:br>
            <a:r>
              <a:rPr lang="en-NZ" altLang="ko-KR" sz="3200" dirty="0"/>
              <a:t>Cyclic Redundancy Checks (CRCs)</a:t>
            </a:r>
            <a:endParaRPr lang="ko-KR" altLang="en-US" sz="32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41" y="2111775"/>
            <a:ext cx="592875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41821" y="4246131"/>
                <a:ext cx="2262944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1011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821" y="4246131"/>
                <a:ext cx="2262944" cy="652551"/>
              </a:xfrm>
              <a:prstGeom prst="rect">
                <a:avLst/>
              </a:prstGeom>
              <a:blipFill>
                <a:blip r:embed="rId3"/>
                <a:stretch>
                  <a:fillRect l="-2426" t="-5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3110570" y="1673150"/>
            <a:ext cx="4076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굴림" pitchFamily="50" charset="-127"/>
              </a:rPr>
              <a:t>Hardware design of the CRC divisor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53" y="4077072"/>
            <a:ext cx="5074202" cy="143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80" y="5470267"/>
            <a:ext cx="758895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3569CF-BA96-E76C-4556-D94ABD909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900" y="1764677"/>
            <a:ext cx="1743896" cy="23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1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altLang="ko-KR" dirty="0"/>
              <a:t>Data Link Layer</a:t>
            </a:r>
            <a:br>
              <a:rPr lang="en-NZ" altLang="ko-KR" b="1" dirty="0"/>
            </a:br>
            <a:r>
              <a:rPr lang="en-NZ" altLang="ko-KR" dirty="0"/>
              <a:t>Cyclic redundancy checks (CRCs)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622549"/>
            <a:ext cx="5343452" cy="448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1EC53B-B95E-1961-E4D0-DCDFB5C36027}"/>
                  </a:ext>
                </a:extLst>
              </p:cNvPr>
              <p:cNvSpPr txBox="1"/>
              <p:nvPr/>
            </p:nvSpPr>
            <p:spPr>
              <a:xfrm>
                <a:off x="8626086" y="1803258"/>
                <a:ext cx="1012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)≪3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1EC53B-B95E-1961-E4D0-DCDFB5C36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086" y="1803258"/>
                <a:ext cx="1012393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381F275-8698-24AE-C85F-EF9ACBED2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60" y="2441804"/>
            <a:ext cx="1578185" cy="21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altLang="ko-KR" sz="3200" dirty="0"/>
              <a:t>Data Link Layer</a:t>
            </a:r>
            <a:br>
              <a:rPr lang="en-NZ" altLang="ko-KR" sz="3200" dirty="0"/>
            </a:br>
            <a:r>
              <a:rPr lang="en-NZ" altLang="ko-KR" sz="3200" dirty="0"/>
              <a:t>CRC example</a:t>
            </a:r>
            <a:endParaRPr lang="ko-KR" altLang="en-U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27" y="446475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C94A5-FF83-A201-A484-A7195E80ADC3}"/>
              </a:ext>
            </a:extLst>
          </p:cNvPr>
          <p:cNvSpPr txBox="1"/>
          <p:nvPr/>
        </p:nvSpPr>
        <p:spPr>
          <a:xfrm>
            <a:off x="4682202" y="925137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8315C-E55E-B6B4-4AF8-B5FB6E60377E}"/>
              </a:ext>
            </a:extLst>
          </p:cNvPr>
          <p:cNvSpPr txBox="1"/>
          <p:nvPr/>
        </p:nvSpPr>
        <p:spPr>
          <a:xfrm>
            <a:off x="5902205" y="933408"/>
            <a:ext cx="649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(0,0)=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9C68A-0F87-6406-E902-FEFDAC672838}"/>
              </a:ext>
            </a:extLst>
          </p:cNvPr>
          <p:cNvSpPr txBox="1"/>
          <p:nvPr/>
        </p:nvSpPr>
        <p:spPr>
          <a:xfrm>
            <a:off x="7308771" y="927407"/>
            <a:ext cx="857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(0,1)=</a:t>
            </a: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6143E-46E7-82AD-CA01-CFEAC7529EA2}"/>
              </a:ext>
            </a:extLst>
          </p:cNvPr>
          <p:cNvSpPr txBox="1"/>
          <p:nvPr/>
        </p:nvSpPr>
        <p:spPr>
          <a:xfrm>
            <a:off x="6666489" y="410175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D5F26-DB5F-5819-E65C-7165CF7EB0B5}"/>
              </a:ext>
            </a:extLst>
          </p:cNvPr>
          <p:cNvSpPr txBox="1"/>
          <p:nvPr/>
        </p:nvSpPr>
        <p:spPr>
          <a:xfrm>
            <a:off x="7974821" y="410826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6ED6103-9202-AB93-13ED-F9C3F2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26" y="1301201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B5AA7B-46F7-7397-E814-BE47B4B4FA6B}"/>
              </a:ext>
            </a:extLst>
          </p:cNvPr>
          <p:cNvSpPr txBox="1"/>
          <p:nvPr/>
        </p:nvSpPr>
        <p:spPr>
          <a:xfrm>
            <a:off x="4660953" y="1536625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C92B3-CE30-6FA1-AD37-AA676D5C1238}"/>
              </a:ext>
            </a:extLst>
          </p:cNvPr>
          <p:cNvSpPr txBox="1"/>
          <p:nvPr/>
        </p:nvSpPr>
        <p:spPr>
          <a:xfrm>
            <a:off x="6066230" y="1541677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0BE28-3D0D-0D3E-70AA-34D7AEA32D4B}"/>
              </a:ext>
            </a:extLst>
          </p:cNvPr>
          <p:cNvSpPr txBox="1"/>
          <p:nvPr/>
        </p:nvSpPr>
        <p:spPr>
          <a:xfrm>
            <a:off x="7432179" y="1536625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506B0-1773-9A30-C505-F6447C554F49}"/>
              </a:ext>
            </a:extLst>
          </p:cNvPr>
          <p:cNvSpPr txBox="1"/>
          <p:nvPr/>
        </p:nvSpPr>
        <p:spPr>
          <a:xfrm>
            <a:off x="6674715" y="1256323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55DD9-2752-790F-8A29-B87ED122E157}"/>
              </a:ext>
            </a:extLst>
          </p:cNvPr>
          <p:cNvSpPr txBox="1"/>
          <p:nvPr/>
        </p:nvSpPr>
        <p:spPr>
          <a:xfrm>
            <a:off x="7989929" y="1256026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8277D4-21AE-C360-EFED-2B08E8BBF186}"/>
              </a:ext>
            </a:extLst>
          </p:cNvPr>
          <p:cNvSpPr/>
          <p:nvPr/>
        </p:nvSpPr>
        <p:spPr>
          <a:xfrm>
            <a:off x="8818691" y="1584627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AEDBE-CAC8-87A0-8DD1-F0C5000D1406}"/>
              </a:ext>
            </a:extLst>
          </p:cNvPr>
          <p:cNvSpPr txBox="1"/>
          <p:nvPr/>
        </p:nvSpPr>
        <p:spPr>
          <a:xfrm>
            <a:off x="7300991" y="1781462"/>
            <a:ext cx="717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(0,0)=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57E48-0DDE-79A8-2668-7D28F496241E}"/>
              </a:ext>
            </a:extLst>
          </p:cNvPr>
          <p:cNvSpPr txBox="1"/>
          <p:nvPr/>
        </p:nvSpPr>
        <p:spPr>
          <a:xfrm>
            <a:off x="5902205" y="1781462"/>
            <a:ext cx="643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(0,1)=</a:t>
            </a: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74DF1-D46D-F7F7-BDDC-F9E9089E5224}"/>
              </a:ext>
            </a:extLst>
          </p:cNvPr>
          <p:cNvSpPr txBox="1"/>
          <p:nvPr/>
        </p:nvSpPr>
        <p:spPr>
          <a:xfrm>
            <a:off x="4676204" y="1796455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A49DC13-DFEF-CE43-5C88-5E11B2DD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12" y="2091299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09823A-2FF3-01AE-73A0-1D5C722F1146}"/>
              </a:ext>
            </a:extLst>
          </p:cNvPr>
          <p:cNvSpPr txBox="1"/>
          <p:nvPr/>
        </p:nvSpPr>
        <p:spPr>
          <a:xfrm>
            <a:off x="4680939" y="2326723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8FD3E-E0F8-7CA8-9A26-BAF54DD3ABFE}"/>
              </a:ext>
            </a:extLst>
          </p:cNvPr>
          <p:cNvSpPr txBox="1"/>
          <p:nvPr/>
        </p:nvSpPr>
        <p:spPr>
          <a:xfrm>
            <a:off x="6086216" y="2331775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5CFA9F-64C9-B902-EEDB-7076936D03DF}"/>
              </a:ext>
            </a:extLst>
          </p:cNvPr>
          <p:cNvSpPr txBox="1"/>
          <p:nvPr/>
        </p:nvSpPr>
        <p:spPr>
          <a:xfrm>
            <a:off x="7459950" y="2326723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52E49-5029-209A-FC90-0C2A82E54D28}"/>
              </a:ext>
            </a:extLst>
          </p:cNvPr>
          <p:cNvSpPr txBox="1"/>
          <p:nvPr/>
        </p:nvSpPr>
        <p:spPr>
          <a:xfrm>
            <a:off x="6689724" y="2038409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6273AA-892A-FF2A-A39B-067E60051855}"/>
              </a:ext>
            </a:extLst>
          </p:cNvPr>
          <p:cNvSpPr txBox="1"/>
          <p:nvPr/>
        </p:nvSpPr>
        <p:spPr>
          <a:xfrm>
            <a:off x="8018246" y="2058270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3DEBEB-686A-19A7-7B75-983B48450E90}"/>
              </a:ext>
            </a:extLst>
          </p:cNvPr>
          <p:cNvSpPr/>
          <p:nvPr/>
        </p:nvSpPr>
        <p:spPr>
          <a:xfrm>
            <a:off x="8838677" y="2374725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20A732E8-0079-6645-8AC6-2BBB10E7587A}"/>
              </a:ext>
            </a:extLst>
          </p:cNvPr>
          <p:cNvSpPr txBox="1"/>
          <p:nvPr/>
        </p:nvSpPr>
        <p:spPr>
          <a:xfrm>
            <a:off x="7359459" y="2580899"/>
            <a:ext cx="717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(0,0)=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89B41C44-7220-AED3-3045-B560D0F0FF11}"/>
              </a:ext>
            </a:extLst>
          </p:cNvPr>
          <p:cNvSpPr txBox="1"/>
          <p:nvPr/>
        </p:nvSpPr>
        <p:spPr>
          <a:xfrm>
            <a:off x="5959328" y="2593850"/>
            <a:ext cx="64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(0,0)=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70" name="TextBox 7169">
            <a:extLst>
              <a:ext uri="{FF2B5EF4-FFF2-40B4-BE49-F238E27FC236}">
                <a16:creationId xmlns:a16="http://schemas.microsoft.com/office/drawing/2014/main" id="{97C50E9D-029E-B04C-7D90-408380DB7D8C}"/>
              </a:ext>
            </a:extLst>
          </p:cNvPr>
          <p:cNvSpPr txBox="1"/>
          <p:nvPr/>
        </p:nvSpPr>
        <p:spPr>
          <a:xfrm>
            <a:off x="4696190" y="2586553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D8B9E18A-42FF-BB52-E058-531EAF262FE3}"/>
              </a:ext>
            </a:extLst>
          </p:cNvPr>
          <p:cNvSpPr/>
          <p:nvPr/>
        </p:nvSpPr>
        <p:spPr>
          <a:xfrm>
            <a:off x="9124352" y="2364621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798924F9-7EEC-FDF8-8A7A-451F02BC6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12" y="2928057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7174">
            <a:extLst>
              <a:ext uri="{FF2B5EF4-FFF2-40B4-BE49-F238E27FC236}">
                <a16:creationId xmlns:a16="http://schemas.microsoft.com/office/drawing/2014/main" id="{1C19F400-47B2-8645-9746-C41E594CE7FE}"/>
              </a:ext>
            </a:extLst>
          </p:cNvPr>
          <p:cNvSpPr txBox="1"/>
          <p:nvPr/>
        </p:nvSpPr>
        <p:spPr>
          <a:xfrm>
            <a:off x="4680939" y="3162617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B79B2FCE-BA42-A0AA-D983-9E38995C77CD}"/>
              </a:ext>
            </a:extLst>
          </p:cNvPr>
          <p:cNvSpPr txBox="1"/>
          <p:nvPr/>
        </p:nvSpPr>
        <p:spPr>
          <a:xfrm>
            <a:off x="6086216" y="3162617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04DC7BE1-33CC-F686-2B84-60B8A0A49A37}"/>
              </a:ext>
            </a:extLst>
          </p:cNvPr>
          <p:cNvSpPr txBox="1"/>
          <p:nvPr/>
        </p:nvSpPr>
        <p:spPr>
          <a:xfrm>
            <a:off x="7470054" y="3176247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0295EB9A-5072-8CBD-A339-C711925A8E25}"/>
              </a:ext>
            </a:extLst>
          </p:cNvPr>
          <p:cNvSpPr txBox="1"/>
          <p:nvPr/>
        </p:nvSpPr>
        <p:spPr>
          <a:xfrm>
            <a:off x="6689725" y="2878113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B3AFAAA0-DC82-678C-DB94-CB7C8AAF8B13}"/>
              </a:ext>
            </a:extLst>
          </p:cNvPr>
          <p:cNvSpPr txBox="1"/>
          <p:nvPr/>
        </p:nvSpPr>
        <p:spPr>
          <a:xfrm>
            <a:off x="8016439" y="2900211"/>
            <a:ext cx="228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8559F3B5-5775-F68A-A5EA-D54887B4F39D}"/>
              </a:ext>
            </a:extLst>
          </p:cNvPr>
          <p:cNvSpPr/>
          <p:nvPr/>
        </p:nvSpPr>
        <p:spPr>
          <a:xfrm>
            <a:off x="8838677" y="3211483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1A6BB68B-DACD-7CBD-7633-1FA65A5781B3}"/>
              </a:ext>
            </a:extLst>
          </p:cNvPr>
          <p:cNvSpPr txBox="1"/>
          <p:nvPr/>
        </p:nvSpPr>
        <p:spPr>
          <a:xfrm>
            <a:off x="7371796" y="3459645"/>
            <a:ext cx="717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(1,1)=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CD1F521A-4D97-CF0B-47C2-EF79344DF4CD}"/>
              </a:ext>
            </a:extLst>
          </p:cNvPr>
          <p:cNvSpPr txBox="1"/>
          <p:nvPr/>
        </p:nvSpPr>
        <p:spPr>
          <a:xfrm>
            <a:off x="5966534" y="3444788"/>
            <a:ext cx="630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(1,0)=</a:t>
            </a: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83" name="TextBox 7182">
            <a:extLst>
              <a:ext uri="{FF2B5EF4-FFF2-40B4-BE49-F238E27FC236}">
                <a16:creationId xmlns:a16="http://schemas.microsoft.com/office/drawing/2014/main" id="{4F3EF8A8-97A6-6896-9E8F-69416BD3709B}"/>
              </a:ext>
            </a:extLst>
          </p:cNvPr>
          <p:cNvSpPr txBox="1"/>
          <p:nvPr/>
        </p:nvSpPr>
        <p:spPr>
          <a:xfrm>
            <a:off x="4696190" y="3423311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84" name="직사각형 7183">
            <a:extLst>
              <a:ext uri="{FF2B5EF4-FFF2-40B4-BE49-F238E27FC236}">
                <a16:creationId xmlns:a16="http://schemas.microsoft.com/office/drawing/2014/main" id="{5872D204-436A-86D6-6DD2-55048026844D}"/>
              </a:ext>
            </a:extLst>
          </p:cNvPr>
          <p:cNvSpPr/>
          <p:nvPr/>
        </p:nvSpPr>
        <p:spPr>
          <a:xfrm>
            <a:off x="9124352" y="3201379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0AEF520B-425A-3111-8A52-1C3F688E4F11}"/>
              </a:ext>
            </a:extLst>
          </p:cNvPr>
          <p:cNvSpPr/>
          <p:nvPr/>
        </p:nvSpPr>
        <p:spPr>
          <a:xfrm>
            <a:off x="9475439" y="3205205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86" name="Picture 2">
            <a:extLst>
              <a:ext uri="{FF2B5EF4-FFF2-40B4-BE49-F238E27FC236}">
                <a16:creationId xmlns:a16="http://schemas.microsoft.com/office/drawing/2014/main" id="{23C63885-8485-71E9-2E11-AC794666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12" y="3759741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7" name="TextBox 7186">
            <a:extLst>
              <a:ext uri="{FF2B5EF4-FFF2-40B4-BE49-F238E27FC236}">
                <a16:creationId xmlns:a16="http://schemas.microsoft.com/office/drawing/2014/main" id="{F3114DE9-33AB-EEDD-0197-F23FC45FDA4E}"/>
              </a:ext>
            </a:extLst>
          </p:cNvPr>
          <p:cNvSpPr txBox="1"/>
          <p:nvPr/>
        </p:nvSpPr>
        <p:spPr>
          <a:xfrm>
            <a:off x="4680939" y="3994301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FCF11B88-102F-4002-5B9A-59C55574457F}"/>
              </a:ext>
            </a:extLst>
          </p:cNvPr>
          <p:cNvSpPr txBox="1"/>
          <p:nvPr/>
        </p:nvSpPr>
        <p:spPr>
          <a:xfrm>
            <a:off x="6086216" y="3994301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926E4E22-A9ED-5051-1ED1-0ECA62DDB8FA}"/>
              </a:ext>
            </a:extLst>
          </p:cNvPr>
          <p:cNvSpPr txBox="1"/>
          <p:nvPr/>
        </p:nvSpPr>
        <p:spPr>
          <a:xfrm>
            <a:off x="7459950" y="3996027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190" name="직사각형 7189">
            <a:extLst>
              <a:ext uri="{FF2B5EF4-FFF2-40B4-BE49-F238E27FC236}">
                <a16:creationId xmlns:a16="http://schemas.microsoft.com/office/drawing/2014/main" id="{AD8117F1-D0B4-C41C-7E5A-3D7747666CE5}"/>
              </a:ext>
            </a:extLst>
          </p:cNvPr>
          <p:cNvSpPr/>
          <p:nvPr/>
        </p:nvSpPr>
        <p:spPr>
          <a:xfrm>
            <a:off x="8838677" y="4043167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5BCE91BD-A7C2-1015-3F72-185F1B62A18F}"/>
              </a:ext>
            </a:extLst>
          </p:cNvPr>
          <p:cNvSpPr txBox="1"/>
          <p:nvPr/>
        </p:nvSpPr>
        <p:spPr>
          <a:xfrm>
            <a:off x="7371796" y="4291329"/>
            <a:ext cx="717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(0,0)=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92" name="TextBox 7191">
            <a:extLst>
              <a:ext uri="{FF2B5EF4-FFF2-40B4-BE49-F238E27FC236}">
                <a16:creationId xmlns:a16="http://schemas.microsoft.com/office/drawing/2014/main" id="{49DEFA00-AFE5-7AEB-6E12-BFCF5EC53266}"/>
              </a:ext>
            </a:extLst>
          </p:cNvPr>
          <p:cNvSpPr txBox="1"/>
          <p:nvPr/>
        </p:nvSpPr>
        <p:spPr>
          <a:xfrm>
            <a:off x="5935362" y="4262806"/>
            <a:ext cx="67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(0,0)=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93" name="TextBox 7192">
            <a:extLst>
              <a:ext uri="{FF2B5EF4-FFF2-40B4-BE49-F238E27FC236}">
                <a16:creationId xmlns:a16="http://schemas.microsoft.com/office/drawing/2014/main" id="{490739AB-3F6C-CA28-223C-9218C36C3AA5}"/>
              </a:ext>
            </a:extLst>
          </p:cNvPr>
          <p:cNvSpPr txBox="1"/>
          <p:nvPr/>
        </p:nvSpPr>
        <p:spPr>
          <a:xfrm>
            <a:off x="4696190" y="4254995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94" name="직사각형 7193">
            <a:extLst>
              <a:ext uri="{FF2B5EF4-FFF2-40B4-BE49-F238E27FC236}">
                <a16:creationId xmlns:a16="http://schemas.microsoft.com/office/drawing/2014/main" id="{B8A91D43-769F-E4DA-9220-7A6DD5C3EED0}"/>
              </a:ext>
            </a:extLst>
          </p:cNvPr>
          <p:cNvSpPr/>
          <p:nvPr/>
        </p:nvSpPr>
        <p:spPr>
          <a:xfrm>
            <a:off x="9124352" y="4033063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5" name="직사각형 7194">
            <a:extLst>
              <a:ext uri="{FF2B5EF4-FFF2-40B4-BE49-F238E27FC236}">
                <a16:creationId xmlns:a16="http://schemas.microsoft.com/office/drawing/2014/main" id="{C6C3D664-BAB1-CDC9-41EA-D911E18607E3}"/>
              </a:ext>
            </a:extLst>
          </p:cNvPr>
          <p:cNvSpPr/>
          <p:nvPr/>
        </p:nvSpPr>
        <p:spPr>
          <a:xfrm>
            <a:off x="9419873" y="4026785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6" name="직사각형 7195">
            <a:extLst>
              <a:ext uri="{FF2B5EF4-FFF2-40B4-BE49-F238E27FC236}">
                <a16:creationId xmlns:a16="http://schemas.microsoft.com/office/drawing/2014/main" id="{8ED7714F-C101-853B-F580-41D9898802FA}"/>
              </a:ext>
            </a:extLst>
          </p:cNvPr>
          <p:cNvSpPr/>
          <p:nvPr/>
        </p:nvSpPr>
        <p:spPr>
          <a:xfrm>
            <a:off x="9796222" y="4039875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7" name="TextBox 7196">
            <a:extLst>
              <a:ext uri="{FF2B5EF4-FFF2-40B4-BE49-F238E27FC236}">
                <a16:creationId xmlns:a16="http://schemas.microsoft.com/office/drawing/2014/main" id="{1ADA57A1-2409-C243-8627-F97C9275B875}"/>
              </a:ext>
            </a:extLst>
          </p:cNvPr>
          <p:cNvSpPr txBox="1"/>
          <p:nvPr/>
        </p:nvSpPr>
        <p:spPr>
          <a:xfrm>
            <a:off x="6660253" y="3731218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198" name="TextBox 7197">
            <a:extLst>
              <a:ext uri="{FF2B5EF4-FFF2-40B4-BE49-F238E27FC236}">
                <a16:creationId xmlns:a16="http://schemas.microsoft.com/office/drawing/2014/main" id="{AC26D0E7-77F2-7238-50BF-FF2D171071D5}"/>
              </a:ext>
            </a:extLst>
          </p:cNvPr>
          <p:cNvSpPr txBox="1"/>
          <p:nvPr/>
        </p:nvSpPr>
        <p:spPr>
          <a:xfrm>
            <a:off x="8033933" y="3738394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pic>
        <p:nvPicPr>
          <p:cNvPr id="7199" name="Picture 2">
            <a:extLst>
              <a:ext uri="{FF2B5EF4-FFF2-40B4-BE49-F238E27FC236}">
                <a16:creationId xmlns:a16="http://schemas.microsoft.com/office/drawing/2014/main" id="{AA86205F-A48E-5E25-9629-F220E972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1" y="4577657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0" name="TextBox 7199">
            <a:extLst>
              <a:ext uri="{FF2B5EF4-FFF2-40B4-BE49-F238E27FC236}">
                <a16:creationId xmlns:a16="http://schemas.microsoft.com/office/drawing/2014/main" id="{13F524B2-46DF-AF11-A1D8-3934C639416D}"/>
              </a:ext>
            </a:extLst>
          </p:cNvPr>
          <p:cNvSpPr txBox="1"/>
          <p:nvPr/>
        </p:nvSpPr>
        <p:spPr>
          <a:xfrm>
            <a:off x="4714928" y="4817269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201" name="TextBox 7200">
            <a:extLst>
              <a:ext uri="{FF2B5EF4-FFF2-40B4-BE49-F238E27FC236}">
                <a16:creationId xmlns:a16="http://schemas.microsoft.com/office/drawing/2014/main" id="{6928ADC9-0C11-4E33-5E12-DB3102DB0C3F}"/>
              </a:ext>
            </a:extLst>
          </p:cNvPr>
          <p:cNvSpPr txBox="1"/>
          <p:nvPr/>
        </p:nvSpPr>
        <p:spPr>
          <a:xfrm>
            <a:off x="6115153" y="4812217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202" name="TextBox 7201">
            <a:extLst>
              <a:ext uri="{FF2B5EF4-FFF2-40B4-BE49-F238E27FC236}">
                <a16:creationId xmlns:a16="http://schemas.microsoft.com/office/drawing/2014/main" id="{DF6EE044-1AF8-6585-0186-C620A30F6A71}"/>
              </a:ext>
            </a:extLst>
          </p:cNvPr>
          <p:cNvSpPr txBox="1"/>
          <p:nvPr/>
        </p:nvSpPr>
        <p:spPr>
          <a:xfrm>
            <a:off x="7497099" y="4817269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203" name="직사각형 7202">
            <a:extLst>
              <a:ext uri="{FF2B5EF4-FFF2-40B4-BE49-F238E27FC236}">
                <a16:creationId xmlns:a16="http://schemas.microsoft.com/office/drawing/2014/main" id="{F2A8442A-1DD6-B835-93C1-0C6EF4245B29}"/>
              </a:ext>
            </a:extLst>
          </p:cNvPr>
          <p:cNvSpPr/>
          <p:nvPr/>
        </p:nvSpPr>
        <p:spPr>
          <a:xfrm>
            <a:off x="8872666" y="4861083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4" name="TextBox 7203">
            <a:extLst>
              <a:ext uri="{FF2B5EF4-FFF2-40B4-BE49-F238E27FC236}">
                <a16:creationId xmlns:a16="http://schemas.microsoft.com/office/drawing/2014/main" id="{CAD9FCD2-9E04-DD01-7970-4D10F8D80D72}"/>
              </a:ext>
            </a:extLst>
          </p:cNvPr>
          <p:cNvSpPr txBox="1"/>
          <p:nvPr/>
        </p:nvSpPr>
        <p:spPr>
          <a:xfrm>
            <a:off x="7338033" y="5064402"/>
            <a:ext cx="821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(1,0)=</a:t>
            </a: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205" name="TextBox 7204">
            <a:extLst>
              <a:ext uri="{FF2B5EF4-FFF2-40B4-BE49-F238E27FC236}">
                <a16:creationId xmlns:a16="http://schemas.microsoft.com/office/drawing/2014/main" id="{DD0A552B-D258-1487-16BB-0ADFF9062681}"/>
              </a:ext>
            </a:extLst>
          </p:cNvPr>
          <p:cNvSpPr txBox="1"/>
          <p:nvPr/>
        </p:nvSpPr>
        <p:spPr>
          <a:xfrm>
            <a:off x="5932771" y="5066418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(1,0)=</a:t>
            </a: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206" name="TextBox 7205">
            <a:extLst>
              <a:ext uri="{FF2B5EF4-FFF2-40B4-BE49-F238E27FC236}">
                <a16:creationId xmlns:a16="http://schemas.microsoft.com/office/drawing/2014/main" id="{2BC4F79E-ED97-90B4-EBFC-467A63984B24}"/>
              </a:ext>
            </a:extLst>
          </p:cNvPr>
          <p:cNvSpPr txBox="1"/>
          <p:nvPr/>
        </p:nvSpPr>
        <p:spPr>
          <a:xfrm>
            <a:off x="4713776" y="5032356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207" name="직사각형 7206">
            <a:extLst>
              <a:ext uri="{FF2B5EF4-FFF2-40B4-BE49-F238E27FC236}">
                <a16:creationId xmlns:a16="http://schemas.microsoft.com/office/drawing/2014/main" id="{0D5B79D7-7AF6-5725-1EF4-E4795E2F03F5}"/>
              </a:ext>
            </a:extLst>
          </p:cNvPr>
          <p:cNvSpPr/>
          <p:nvPr/>
        </p:nvSpPr>
        <p:spPr>
          <a:xfrm>
            <a:off x="9158341" y="4850979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8" name="직사각형 7207">
            <a:extLst>
              <a:ext uri="{FF2B5EF4-FFF2-40B4-BE49-F238E27FC236}">
                <a16:creationId xmlns:a16="http://schemas.microsoft.com/office/drawing/2014/main" id="{DF540637-D939-C811-30D6-C944E046984C}"/>
              </a:ext>
            </a:extLst>
          </p:cNvPr>
          <p:cNvSpPr/>
          <p:nvPr/>
        </p:nvSpPr>
        <p:spPr>
          <a:xfrm>
            <a:off x="9524587" y="4844701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9" name="직사각형 7208">
            <a:extLst>
              <a:ext uri="{FF2B5EF4-FFF2-40B4-BE49-F238E27FC236}">
                <a16:creationId xmlns:a16="http://schemas.microsoft.com/office/drawing/2014/main" id="{727F62AA-09EC-7C3A-1C91-02992FBFF421}"/>
              </a:ext>
            </a:extLst>
          </p:cNvPr>
          <p:cNvSpPr/>
          <p:nvPr/>
        </p:nvSpPr>
        <p:spPr>
          <a:xfrm>
            <a:off x="9840312" y="4857791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0" name="TextBox 7209">
            <a:extLst>
              <a:ext uri="{FF2B5EF4-FFF2-40B4-BE49-F238E27FC236}">
                <a16:creationId xmlns:a16="http://schemas.microsoft.com/office/drawing/2014/main" id="{377BD5A3-25F9-91BC-954B-C1E06373E13D}"/>
              </a:ext>
            </a:extLst>
          </p:cNvPr>
          <p:cNvSpPr txBox="1"/>
          <p:nvPr/>
        </p:nvSpPr>
        <p:spPr>
          <a:xfrm>
            <a:off x="6678295" y="4545245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211" name="TextBox 7210">
            <a:extLst>
              <a:ext uri="{FF2B5EF4-FFF2-40B4-BE49-F238E27FC236}">
                <a16:creationId xmlns:a16="http://schemas.microsoft.com/office/drawing/2014/main" id="{75D4D8A9-0DEE-AD97-85B3-54DA4D5EC6CB}"/>
              </a:ext>
            </a:extLst>
          </p:cNvPr>
          <p:cNvSpPr txBox="1"/>
          <p:nvPr/>
        </p:nvSpPr>
        <p:spPr>
          <a:xfrm>
            <a:off x="8067922" y="4556310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212" name="직사각형 7211">
            <a:extLst>
              <a:ext uri="{FF2B5EF4-FFF2-40B4-BE49-F238E27FC236}">
                <a16:creationId xmlns:a16="http://schemas.microsoft.com/office/drawing/2014/main" id="{542A8FB8-621C-A7D0-BF1C-B060CF9FBDDA}"/>
              </a:ext>
            </a:extLst>
          </p:cNvPr>
          <p:cNvSpPr/>
          <p:nvPr/>
        </p:nvSpPr>
        <p:spPr>
          <a:xfrm>
            <a:off x="10177897" y="4881661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13" name="Picture 2">
            <a:extLst>
              <a:ext uri="{FF2B5EF4-FFF2-40B4-BE49-F238E27FC236}">
                <a16:creationId xmlns:a16="http://schemas.microsoft.com/office/drawing/2014/main" id="{ECEB4F32-9563-890D-DAAA-884456127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30" y="5290674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4" name="TextBox 7213">
            <a:extLst>
              <a:ext uri="{FF2B5EF4-FFF2-40B4-BE49-F238E27FC236}">
                <a16:creationId xmlns:a16="http://schemas.microsoft.com/office/drawing/2014/main" id="{D3293F5F-4A9E-17A6-A44A-F46E62BDE87C}"/>
              </a:ext>
            </a:extLst>
          </p:cNvPr>
          <p:cNvSpPr txBox="1"/>
          <p:nvPr/>
        </p:nvSpPr>
        <p:spPr>
          <a:xfrm>
            <a:off x="4707457" y="5530286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215" name="TextBox 7214">
            <a:extLst>
              <a:ext uri="{FF2B5EF4-FFF2-40B4-BE49-F238E27FC236}">
                <a16:creationId xmlns:a16="http://schemas.microsoft.com/office/drawing/2014/main" id="{3E897187-559A-9045-C0C6-91212D01DF47}"/>
              </a:ext>
            </a:extLst>
          </p:cNvPr>
          <p:cNvSpPr txBox="1"/>
          <p:nvPr/>
        </p:nvSpPr>
        <p:spPr>
          <a:xfrm>
            <a:off x="6107682" y="5525234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216" name="TextBox 7215">
            <a:extLst>
              <a:ext uri="{FF2B5EF4-FFF2-40B4-BE49-F238E27FC236}">
                <a16:creationId xmlns:a16="http://schemas.microsoft.com/office/drawing/2014/main" id="{223EFE9B-A5EB-54C4-FD98-062315481B68}"/>
              </a:ext>
            </a:extLst>
          </p:cNvPr>
          <p:cNvSpPr txBox="1"/>
          <p:nvPr/>
        </p:nvSpPr>
        <p:spPr>
          <a:xfrm>
            <a:off x="7489628" y="5530286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217" name="직사각형 7216">
            <a:extLst>
              <a:ext uri="{FF2B5EF4-FFF2-40B4-BE49-F238E27FC236}">
                <a16:creationId xmlns:a16="http://schemas.microsoft.com/office/drawing/2014/main" id="{FB6322BD-BF22-C112-8356-ECE1E8511AE1}"/>
              </a:ext>
            </a:extLst>
          </p:cNvPr>
          <p:cNvSpPr/>
          <p:nvPr/>
        </p:nvSpPr>
        <p:spPr>
          <a:xfrm>
            <a:off x="8865195" y="5574100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8" name="TextBox 7217">
            <a:extLst>
              <a:ext uri="{FF2B5EF4-FFF2-40B4-BE49-F238E27FC236}">
                <a16:creationId xmlns:a16="http://schemas.microsoft.com/office/drawing/2014/main" id="{4AB7E073-A890-C086-DF4F-1F2BBB6C83EC}"/>
              </a:ext>
            </a:extLst>
          </p:cNvPr>
          <p:cNvSpPr txBox="1"/>
          <p:nvPr/>
        </p:nvSpPr>
        <p:spPr>
          <a:xfrm>
            <a:off x="7359416" y="5785503"/>
            <a:ext cx="821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(0,0)=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219" name="TextBox 7218">
            <a:extLst>
              <a:ext uri="{FF2B5EF4-FFF2-40B4-BE49-F238E27FC236}">
                <a16:creationId xmlns:a16="http://schemas.microsoft.com/office/drawing/2014/main" id="{4B395EC2-D7B4-D7AD-31C7-4DD17B6EE8F9}"/>
              </a:ext>
            </a:extLst>
          </p:cNvPr>
          <p:cNvSpPr txBox="1"/>
          <p:nvPr/>
        </p:nvSpPr>
        <p:spPr>
          <a:xfrm>
            <a:off x="6021845" y="5784661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(0,1)=</a:t>
            </a: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220" name="TextBox 7219">
            <a:extLst>
              <a:ext uri="{FF2B5EF4-FFF2-40B4-BE49-F238E27FC236}">
                <a16:creationId xmlns:a16="http://schemas.microsoft.com/office/drawing/2014/main" id="{DD906CD8-11D5-1FB2-8118-79208C1604BB}"/>
              </a:ext>
            </a:extLst>
          </p:cNvPr>
          <p:cNvSpPr txBox="1"/>
          <p:nvPr/>
        </p:nvSpPr>
        <p:spPr>
          <a:xfrm>
            <a:off x="4714928" y="5740971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221" name="직사각형 7220">
            <a:extLst>
              <a:ext uri="{FF2B5EF4-FFF2-40B4-BE49-F238E27FC236}">
                <a16:creationId xmlns:a16="http://schemas.microsoft.com/office/drawing/2014/main" id="{55C2A77E-7D90-F7EB-A593-E1A9FA01ACD9}"/>
              </a:ext>
            </a:extLst>
          </p:cNvPr>
          <p:cNvSpPr/>
          <p:nvPr/>
        </p:nvSpPr>
        <p:spPr>
          <a:xfrm>
            <a:off x="9150870" y="5563996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2" name="직사각형 7221">
            <a:extLst>
              <a:ext uri="{FF2B5EF4-FFF2-40B4-BE49-F238E27FC236}">
                <a16:creationId xmlns:a16="http://schemas.microsoft.com/office/drawing/2014/main" id="{B3FCE7B6-ED17-E51B-94B9-B085F0DBCC4A}"/>
              </a:ext>
            </a:extLst>
          </p:cNvPr>
          <p:cNvSpPr/>
          <p:nvPr/>
        </p:nvSpPr>
        <p:spPr>
          <a:xfrm>
            <a:off x="9517116" y="5557718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3" name="직사각형 7222">
            <a:extLst>
              <a:ext uri="{FF2B5EF4-FFF2-40B4-BE49-F238E27FC236}">
                <a16:creationId xmlns:a16="http://schemas.microsoft.com/office/drawing/2014/main" id="{892B4CF3-8C6A-4539-667F-05D7751A5126}"/>
              </a:ext>
            </a:extLst>
          </p:cNvPr>
          <p:cNvSpPr/>
          <p:nvPr/>
        </p:nvSpPr>
        <p:spPr>
          <a:xfrm>
            <a:off x="9832841" y="5570808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4" name="TextBox 7223">
            <a:extLst>
              <a:ext uri="{FF2B5EF4-FFF2-40B4-BE49-F238E27FC236}">
                <a16:creationId xmlns:a16="http://schemas.microsoft.com/office/drawing/2014/main" id="{95C34635-9FA7-73C3-4DD1-7EDDC401FB26}"/>
              </a:ext>
            </a:extLst>
          </p:cNvPr>
          <p:cNvSpPr txBox="1"/>
          <p:nvPr/>
        </p:nvSpPr>
        <p:spPr>
          <a:xfrm>
            <a:off x="6670824" y="5258262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225" name="TextBox 7224">
            <a:extLst>
              <a:ext uri="{FF2B5EF4-FFF2-40B4-BE49-F238E27FC236}">
                <a16:creationId xmlns:a16="http://schemas.microsoft.com/office/drawing/2014/main" id="{C4B57107-1161-6602-12DA-E867D6B6ECE7}"/>
              </a:ext>
            </a:extLst>
          </p:cNvPr>
          <p:cNvSpPr txBox="1"/>
          <p:nvPr/>
        </p:nvSpPr>
        <p:spPr>
          <a:xfrm>
            <a:off x="8060451" y="5269327"/>
            <a:ext cx="225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226" name="직사각형 7225">
            <a:extLst>
              <a:ext uri="{FF2B5EF4-FFF2-40B4-BE49-F238E27FC236}">
                <a16:creationId xmlns:a16="http://schemas.microsoft.com/office/drawing/2014/main" id="{1D6C3745-5EB8-03C2-C2D9-9F782F4FFD97}"/>
              </a:ext>
            </a:extLst>
          </p:cNvPr>
          <p:cNvSpPr/>
          <p:nvPr/>
        </p:nvSpPr>
        <p:spPr>
          <a:xfrm>
            <a:off x="10170426" y="5594678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7" name="직사각형 7226">
            <a:extLst>
              <a:ext uri="{FF2B5EF4-FFF2-40B4-BE49-F238E27FC236}">
                <a16:creationId xmlns:a16="http://schemas.microsoft.com/office/drawing/2014/main" id="{90E20FCF-3601-5090-B214-2C24A08F92CD}"/>
              </a:ext>
            </a:extLst>
          </p:cNvPr>
          <p:cNvSpPr/>
          <p:nvPr/>
        </p:nvSpPr>
        <p:spPr>
          <a:xfrm>
            <a:off x="10514812" y="5570808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28" name="Picture 2">
            <a:extLst>
              <a:ext uri="{FF2B5EF4-FFF2-40B4-BE49-F238E27FC236}">
                <a16:creationId xmlns:a16="http://schemas.microsoft.com/office/drawing/2014/main" id="{88191B23-1519-E3E7-85F0-3CEDDAF2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5" y="6014357"/>
            <a:ext cx="6627273" cy="5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" name="TextBox 7228">
            <a:extLst>
              <a:ext uri="{FF2B5EF4-FFF2-40B4-BE49-F238E27FC236}">
                <a16:creationId xmlns:a16="http://schemas.microsoft.com/office/drawing/2014/main" id="{6738F921-3D8C-3D1A-4EDF-FCFABC2D14CD}"/>
              </a:ext>
            </a:extLst>
          </p:cNvPr>
          <p:cNvSpPr txBox="1"/>
          <p:nvPr/>
        </p:nvSpPr>
        <p:spPr>
          <a:xfrm>
            <a:off x="4732346" y="6258066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230" name="TextBox 7229">
            <a:extLst>
              <a:ext uri="{FF2B5EF4-FFF2-40B4-BE49-F238E27FC236}">
                <a16:creationId xmlns:a16="http://schemas.microsoft.com/office/drawing/2014/main" id="{4EEA0D0C-708F-6625-59FC-79D3AF3E1164}"/>
              </a:ext>
            </a:extLst>
          </p:cNvPr>
          <p:cNvSpPr txBox="1"/>
          <p:nvPr/>
        </p:nvSpPr>
        <p:spPr>
          <a:xfrm>
            <a:off x="6132571" y="6253014"/>
            <a:ext cx="2256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231" name="TextBox 7230">
            <a:extLst>
              <a:ext uri="{FF2B5EF4-FFF2-40B4-BE49-F238E27FC236}">
                <a16:creationId xmlns:a16="http://schemas.microsoft.com/office/drawing/2014/main" id="{6715D995-348A-1D8B-A7C2-809562D944C5}"/>
              </a:ext>
            </a:extLst>
          </p:cNvPr>
          <p:cNvSpPr txBox="1"/>
          <p:nvPr/>
        </p:nvSpPr>
        <p:spPr>
          <a:xfrm>
            <a:off x="7514517" y="6258066"/>
            <a:ext cx="228459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7232" name="직사각형 7231">
            <a:extLst>
              <a:ext uri="{FF2B5EF4-FFF2-40B4-BE49-F238E27FC236}">
                <a16:creationId xmlns:a16="http://schemas.microsoft.com/office/drawing/2014/main" id="{883A9E1B-0CE6-8D66-02B7-EFDFF87EED54}"/>
              </a:ext>
            </a:extLst>
          </p:cNvPr>
          <p:cNvSpPr/>
          <p:nvPr/>
        </p:nvSpPr>
        <p:spPr>
          <a:xfrm>
            <a:off x="9176415" y="6273437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3" name="직사각형 7232">
            <a:extLst>
              <a:ext uri="{FF2B5EF4-FFF2-40B4-BE49-F238E27FC236}">
                <a16:creationId xmlns:a16="http://schemas.microsoft.com/office/drawing/2014/main" id="{F7539503-9AF7-EF7E-7BFF-1CDE8CCA3DC9}"/>
              </a:ext>
            </a:extLst>
          </p:cNvPr>
          <p:cNvSpPr/>
          <p:nvPr/>
        </p:nvSpPr>
        <p:spPr>
          <a:xfrm>
            <a:off x="9510035" y="6282782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4" name="직사각형 7233">
            <a:extLst>
              <a:ext uri="{FF2B5EF4-FFF2-40B4-BE49-F238E27FC236}">
                <a16:creationId xmlns:a16="http://schemas.microsoft.com/office/drawing/2014/main" id="{6B756990-23E0-BF1B-CDCC-4EA895F8F350}"/>
              </a:ext>
            </a:extLst>
          </p:cNvPr>
          <p:cNvSpPr/>
          <p:nvPr/>
        </p:nvSpPr>
        <p:spPr>
          <a:xfrm>
            <a:off x="9853334" y="6311062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5" name="직사각형 7234">
            <a:extLst>
              <a:ext uri="{FF2B5EF4-FFF2-40B4-BE49-F238E27FC236}">
                <a16:creationId xmlns:a16="http://schemas.microsoft.com/office/drawing/2014/main" id="{E03F3051-C042-6E42-51C0-E852A8E7D504}"/>
              </a:ext>
            </a:extLst>
          </p:cNvPr>
          <p:cNvSpPr/>
          <p:nvPr/>
        </p:nvSpPr>
        <p:spPr>
          <a:xfrm>
            <a:off x="10190919" y="6282782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6" name="직사각형 7235">
            <a:extLst>
              <a:ext uri="{FF2B5EF4-FFF2-40B4-BE49-F238E27FC236}">
                <a16:creationId xmlns:a16="http://schemas.microsoft.com/office/drawing/2014/main" id="{EC992BE9-071A-A5E2-EFC3-93976F30D384}"/>
              </a:ext>
            </a:extLst>
          </p:cNvPr>
          <p:cNvSpPr/>
          <p:nvPr/>
        </p:nvSpPr>
        <p:spPr>
          <a:xfrm>
            <a:off x="10514812" y="6265889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7" name="직사각형 7236">
            <a:extLst>
              <a:ext uri="{FF2B5EF4-FFF2-40B4-BE49-F238E27FC236}">
                <a16:creationId xmlns:a16="http://schemas.microsoft.com/office/drawing/2014/main" id="{9DF882F5-76F3-30BB-07FC-F68959B6C231}"/>
              </a:ext>
            </a:extLst>
          </p:cNvPr>
          <p:cNvSpPr/>
          <p:nvPr/>
        </p:nvSpPr>
        <p:spPr>
          <a:xfrm>
            <a:off x="10862918" y="6259530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8" name="직사각형 7237">
            <a:extLst>
              <a:ext uri="{FF2B5EF4-FFF2-40B4-BE49-F238E27FC236}">
                <a16:creationId xmlns:a16="http://schemas.microsoft.com/office/drawing/2014/main" id="{97CE8ECA-9F36-29A0-34EC-AE2CB7E7C138}"/>
              </a:ext>
            </a:extLst>
          </p:cNvPr>
          <p:cNvSpPr/>
          <p:nvPr/>
        </p:nvSpPr>
        <p:spPr>
          <a:xfrm>
            <a:off x="8834995" y="6273437"/>
            <a:ext cx="147716" cy="19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40" name="직선 화살표 연결선 7239">
            <a:extLst>
              <a:ext uri="{FF2B5EF4-FFF2-40B4-BE49-F238E27FC236}">
                <a16:creationId xmlns:a16="http://schemas.microsoft.com/office/drawing/2014/main" id="{F3AA47CF-FF23-F207-FFB7-D25095D75268}"/>
              </a:ext>
            </a:extLst>
          </p:cNvPr>
          <p:cNvCxnSpPr>
            <a:stCxn id="6" idx="2"/>
          </p:cNvCxnSpPr>
          <p:nvPr/>
        </p:nvCxnSpPr>
        <p:spPr>
          <a:xfrm flipH="1">
            <a:off x="4789033" y="1179053"/>
            <a:ext cx="5999" cy="3308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41" name="직선 화살표 연결선 7240">
            <a:extLst>
              <a:ext uri="{FF2B5EF4-FFF2-40B4-BE49-F238E27FC236}">
                <a16:creationId xmlns:a16="http://schemas.microsoft.com/office/drawing/2014/main" id="{27A7F858-2EDF-F584-B10E-6F83993B74F0}"/>
              </a:ext>
            </a:extLst>
          </p:cNvPr>
          <p:cNvCxnSpPr/>
          <p:nvPr/>
        </p:nvCxnSpPr>
        <p:spPr>
          <a:xfrm flipH="1">
            <a:off x="6215549" y="1204897"/>
            <a:ext cx="5999" cy="3308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42" name="직선 화살표 연결선 7241">
            <a:extLst>
              <a:ext uri="{FF2B5EF4-FFF2-40B4-BE49-F238E27FC236}">
                <a16:creationId xmlns:a16="http://schemas.microsoft.com/office/drawing/2014/main" id="{8742E73E-8E44-464D-5587-4D9FEDBAAC98}"/>
              </a:ext>
            </a:extLst>
          </p:cNvPr>
          <p:cNvCxnSpPr/>
          <p:nvPr/>
        </p:nvCxnSpPr>
        <p:spPr>
          <a:xfrm flipH="1">
            <a:off x="7569504" y="1175594"/>
            <a:ext cx="5999" cy="3308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43" name="직선 화살표 연결선 7242">
            <a:extLst>
              <a:ext uri="{FF2B5EF4-FFF2-40B4-BE49-F238E27FC236}">
                <a16:creationId xmlns:a16="http://schemas.microsoft.com/office/drawing/2014/main" id="{3A89BDEE-96B6-3EF3-41C2-D6FADD392EC8}"/>
              </a:ext>
            </a:extLst>
          </p:cNvPr>
          <p:cNvCxnSpPr>
            <a:cxnSpLocks/>
            <a:stCxn id="7220" idx="2"/>
          </p:cNvCxnSpPr>
          <p:nvPr/>
        </p:nvCxnSpPr>
        <p:spPr>
          <a:xfrm>
            <a:off x="4844130" y="5994887"/>
            <a:ext cx="1187" cy="2696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44" name="직선 화살표 연결선 7243">
            <a:extLst>
              <a:ext uri="{FF2B5EF4-FFF2-40B4-BE49-F238E27FC236}">
                <a16:creationId xmlns:a16="http://schemas.microsoft.com/office/drawing/2014/main" id="{D90BDC62-74F4-400B-6666-617DD5C2A048}"/>
              </a:ext>
            </a:extLst>
          </p:cNvPr>
          <p:cNvCxnSpPr>
            <a:cxnSpLocks/>
          </p:cNvCxnSpPr>
          <p:nvPr/>
        </p:nvCxnSpPr>
        <p:spPr>
          <a:xfrm flipH="1">
            <a:off x="6275277" y="5993587"/>
            <a:ext cx="5304" cy="2336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45" name="직선 화살표 연결선 7244">
            <a:extLst>
              <a:ext uri="{FF2B5EF4-FFF2-40B4-BE49-F238E27FC236}">
                <a16:creationId xmlns:a16="http://schemas.microsoft.com/office/drawing/2014/main" id="{BE211AE4-1692-BE4D-0DED-55B9AA892B14}"/>
              </a:ext>
            </a:extLst>
          </p:cNvPr>
          <p:cNvCxnSpPr>
            <a:cxnSpLocks/>
          </p:cNvCxnSpPr>
          <p:nvPr/>
        </p:nvCxnSpPr>
        <p:spPr>
          <a:xfrm>
            <a:off x="7611328" y="6014357"/>
            <a:ext cx="0" cy="2315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00A00F-3AD5-3B5B-8682-13619C95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2" y="3420110"/>
            <a:ext cx="3574743" cy="253663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E71400-15B6-5C98-0DF0-D5FA583585EC}"/>
              </a:ext>
            </a:extLst>
          </p:cNvPr>
          <p:cNvCxnSpPr/>
          <p:nvPr/>
        </p:nvCxnSpPr>
        <p:spPr>
          <a:xfrm flipH="1" flipV="1">
            <a:off x="2876349" y="5318318"/>
            <a:ext cx="1356498" cy="3496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직선 화살표 연결선 7170">
            <a:extLst>
              <a:ext uri="{FF2B5EF4-FFF2-40B4-BE49-F238E27FC236}">
                <a16:creationId xmlns:a16="http://schemas.microsoft.com/office/drawing/2014/main" id="{BF6C529F-2BFB-044F-2537-CB1A40698788}"/>
              </a:ext>
            </a:extLst>
          </p:cNvPr>
          <p:cNvCxnSpPr>
            <a:cxnSpLocks/>
          </p:cNvCxnSpPr>
          <p:nvPr/>
        </p:nvCxnSpPr>
        <p:spPr>
          <a:xfrm flipH="1">
            <a:off x="2822665" y="4881661"/>
            <a:ext cx="1781002" cy="146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9" name="직사각형 7238">
            <a:extLst>
              <a:ext uri="{FF2B5EF4-FFF2-40B4-BE49-F238E27FC236}">
                <a16:creationId xmlns:a16="http://schemas.microsoft.com/office/drawing/2014/main" id="{E8F04379-0838-0A1A-9365-3DBCB891E94A}"/>
              </a:ext>
            </a:extLst>
          </p:cNvPr>
          <p:cNvSpPr/>
          <p:nvPr/>
        </p:nvSpPr>
        <p:spPr>
          <a:xfrm>
            <a:off x="10821242" y="5530286"/>
            <a:ext cx="189392" cy="234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6" name="직사각형 7245">
            <a:extLst>
              <a:ext uri="{FF2B5EF4-FFF2-40B4-BE49-F238E27FC236}">
                <a16:creationId xmlns:a16="http://schemas.microsoft.com/office/drawing/2014/main" id="{1AE31D8D-7492-55F2-91FF-97587B252440}"/>
              </a:ext>
            </a:extLst>
          </p:cNvPr>
          <p:cNvSpPr/>
          <p:nvPr/>
        </p:nvSpPr>
        <p:spPr>
          <a:xfrm>
            <a:off x="10493974" y="4838910"/>
            <a:ext cx="189392" cy="234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7" name="직사각형 7246">
            <a:extLst>
              <a:ext uri="{FF2B5EF4-FFF2-40B4-BE49-F238E27FC236}">
                <a16:creationId xmlns:a16="http://schemas.microsoft.com/office/drawing/2014/main" id="{EB053ED8-7285-471E-B6CC-8D615BEDB358}"/>
              </a:ext>
            </a:extLst>
          </p:cNvPr>
          <p:cNvSpPr/>
          <p:nvPr/>
        </p:nvSpPr>
        <p:spPr>
          <a:xfrm>
            <a:off x="10101146" y="4025580"/>
            <a:ext cx="189392" cy="234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8" name="직사각형 7247">
            <a:extLst>
              <a:ext uri="{FF2B5EF4-FFF2-40B4-BE49-F238E27FC236}">
                <a16:creationId xmlns:a16="http://schemas.microsoft.com/office/drawing/2014/main" id="{D247A33E-86D3-3D9C-1D4A-E2CDEE5433AE}"/>
              </a:ext>
            </a:extLst>
          </p:cNvPr>
          <p:cNvSpPr/>
          <p:nvPr/>
        </p:nvSpPr>
        <p:spPr>
          <a:xfrm>
            <a:off x="9770517" y="3182747"/>
            <a:ext cx="189392" cy="234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9" name="직사각형 7248">
            <a:extLst>
              <a:ext uri="{FF2B5EF4-FFF2-40B4-BE49-F238E27FC236}">
                <a16:creationId xmlns:a16="http://schemas.microsoft.com/office/drawing/2014/main" id="{F86A6060-F229-02FC-1D29-93D09F9F14A5}"/>
              </a:ext>
            </a:extLst>
          </p:cNvPr>
          <p:cNvSpPr/>
          <p:nvPr/>
        </p:nvSpPr>
        <p:spPr>
          <a:xfrm>
            <a:off x="4630893" y="3153080"/>
            <a:ext cx="327111" cy="267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50" name="직선 화살표 연결선 7249">
            <a:extLst>
              <a:ext uri="{FF2B5EF4-FFF2-40B4-BE49-F238E27FC236}">
                <a16:creationId xmlns:a16="http://schemas.microsoft.com/office/drawing/2014/main" id="{23CBD735-5172-2052-A65F-0D6EED3F59F9}"/>
              </a:ext>
            </a:extLst>
          </p:cNvPr>
          <p:cNvCxnSpPr>
            <a:cxnSpLocks/>
          </p:cNvCxnSpPr>
          <p:nvPr/>
        </p:nvCxnSpPr>
        <p:spPr>
          <a:xfrm flipH="1">
            <a:off x="2339667" y="3222960"/>
            <a:ext cx="2255071" cy="7666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2" name="직선 화살표 연결선 7251">
            <a:extLst>
              <a:ext uri="{FF2B5EF4-FFF2-40B4-BE49-F238E27FC236}">
                <a16:creationId xmlns:a16="http://schemas.microsoft.com/office/drawing/2014/main" id="{D57DD194-93FC-90DA-4A7B-DCB488B5885C}"/>
              </a:ext>
            </a:extLst>
          </p:cNvPr>
          <p:cNvCxnSpPr>
            <a:cxnSpLocks/>
          </p:cNvCxnSpPr>
          <p:nvPr/>
        </p:nvCxnSpPr>
        <p:spPr>
          <a:xfrm flipH="1">
            <a:off x="2513653" y="4049977"/>
            <a:ext cx="2110633" cy="36865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4DB4AE-02C5-FEDE-E909-8E68DD19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680" y="1503500"/>
            <a:ext cx="1294552" cy="17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2F3A-8DA8-4C35-B4C6-5C8C95EAB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Reliable Communication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4A57D-E2D5-416F-89CB-9182CF49D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Flow Control and Error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6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Link Layer </a:t>
            </a:r>
            <a:br>
              <a:rPr lang="en-US" altLang="ko-KR" dirty="0"/>
            </a:br>
            <a:r>
              <a:rPr lang="en-US" altLang="ko-KR" dirty="0"/>
              <a:t>Error Recovery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Automatic Repeat </a:t>
            </a:r>
            <a:r>
              <a:rPr lang="en-US" altLang="ko-KR" sz="3600" dirty="0" err="1"/>
              <a:t>reQeust</a:t>
            </a:r>
            <a:r>
              <a:rPr lang="en-US" altLang="ko-KR" sz="3600" dirty="0"/>
              <a:t> (ARQ)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3400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Recovery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Error control</a:t>
            </a:r>
          </a:p>
          <a:p>
            <a:pPr lvl="1"/>
            <a:r>
              <a:rPr lang="en-US" altLang="ko-KR" dirty="0"/>
              <a:t>Error detection: control information</a:t>
            </a:r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Corrupted Frames</a:t>
            </a:r>
          </a:p>
          <a:p>
            <a:pPr lvl="3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(Trailer) Frame Check Sequence (FCS) field</a:t>
            </a:r>
          </a:p>
          <a:p>
            <a:pPr lvl="4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Cyclic Redundancy Check (CRC)</a:t>
            </a:r>
          </a:p>
          <a:p>
            <a:pPr lvl="2"/>
            <a:r>
              <a:rPr lang="en-US" altLang="ko-KR" dirty="0"/>
              <a:t>Lost frames </a:t>
            </a:r>
          </a:p>
          <a:p>
            <a:pPr lvl="3"/>
            <a:r>
              <a:rPr lang="en-US" altLang="ko-KR" dirty="0"/>
              <a:t>(Header) Frame Sequence Number field</a:t>
            </a:r>
          </a:p>
          <a:p>
            <a:pPr lvl="1"/>
            <a:r>
              <a:rPr lang="en-US" altLang="ko-KR" dirty="0"/>
              <a:t>Error recovery (or correction)</a:t>
            </a:r>
          </a:p>
          <a:p>
            <a:pPr lvl="2"/>
            <a:r>
              <a:rPr lang="en-US" altLang="ko-KR" dirty="0"/>
              <a:t>Drop</a:t>
            </a:r>
          </a:p>
          <a:p>
            <a:pPr lvl="3"/>
            <a:r>
              <a:rPr lang="en-US" altLang="ko-KR" dirty="0"/>
              <a:t>drop the received frame, and do nothing</a:t>
            </a:r>
          </a:p>
          <a:p>
            <a:pPr lvl="2"/>
            <a:r>
              <a:rPr lang="en-US" altLang="ko-KR" dirty="0"/>
              <a:t>Retransmission: </a:t>
            </a:r>
          </a:p>
          <a:p>
            <a:pPr lvl="3"/>
            <a:r>
              <a:rPr lang="en-US" altLang="ko-KR" dirty="0"/>
              <a:t>Feedback information: Negative acknowledgement (error indication)</a:t>
            </a:r>
          </a:p>
          <a:p>
            <a:pPr lvl="4"/>
            <a:r>
              <a:rPr lang="en-US" altLang="ko-KR" dirty="0"/>
              <a:t>Automatic Repeat </a:t>
            </a:r>
            <a:r>
              <a:rPr lang="en-US" altLang="ko-KR" dirty="0" err="1"/>
              <a:t>reQuest</a:t>
            </a:r>
            <a:r>
              <a:rPr lang="en-US" altLang="ko-KR" dirty="0"/>
              <a:t> (ARQ): HDLC S-frame (RR, REJ, SREJ)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Retransmission Timer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Maximum number of retransmission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61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Error Recovery: DROP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Drop</a:t>
            </a:r>
          </a:p>
          <a:p>
            <a:pPr lvl="1"/>
            <a:r>
              <a:rPr lang="en-US" altLang="ko-KR" dirty="0"/>
              <a:t>drop the received frame, and do nothing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Standard protocols with the drop policy</a:t>
            </a:r>
          </a:p>
          <a:p>
            <a:pPr lvl="1"/>
            <a:r>
              <a:rPr lang="en-US" altLang="ko-KR" dirty="0"/>
              <a:t>IEEE 802.3 Ethernet</a:t>
            </a:r>
          </a:p>
          <a:p>
            <a:pPr lvl="2"/>
            <a:r>
              <a:rPr lang="en-US" altLang="ko-KR" dirty="0"/>
              <a:t>FCS(CRC) &amp; drop</a:t>
            </a:r>
          </a:p>
          <a:p>
            <a:pPr lvl="1"/>
            <a:r>
              <a:rPr lang="en-US" altLang="ko-KR" dirty="0"/>
              <a:t>User Datagram Protocol (UDP):</a:t>
            </a:r>
          </a:p>
          <a:p>
            <a:pPr lvl="2"/>
            <a:r>
              <a:rPr lang="en-US" altLang="ko-KR" dirty="0"/>
              <a:t>IP Checksum &amp; drop</a:t>
            </a:r>
          </a:p>
        </p:txBody>
      </p:sp>
    </p:spTree>
    <p:extLst>
      <p:ext uri="{BB962C8B-B14F-4D97-AF65-F5344CB8AC3E}">
        <p14:creationId xmlns:p14="http://schemas.microsoft.com/office/powerpoint/2010/main" val="66652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Data Link Layer </a:t>
            </a:r>
            <a:br>
              <a:rPr lang="en-US" altLang="ko-KR" dirty="0">
                <a:latin typeface="+mj-lt"/>
              </a:rPr>
            </a:br>
            <a:r>
              <a:rPr lang="en-US" altLang="ko-KR" dirty="0"/>
              <a:t>Error Recovery: Retransmission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Retransmission</a:t>
            </a:r>
          </a:p>
          <a:p>
            <a:pPr lvl="1"/>
            <a:r>
              <a:rPr lang="en-US" altLang="ko-KR" dirty="0"/>
              <a:t>(1) The receiver notifies the corrupted or lost frames to the sender by sending negative acknowledgements (NACKs)</a:t>
            </a:r>
          </a:p>
          <a:p>
            <a:pPr lvl="2"/>
            <a:r>
              <a:rPr lang="en-US" altLang="ko-KR" dirty="0"/>
              <a:t>NACKs </a:t>
            </a:r>
            <a:r>
              <a:rPr lang="en-US" altLang="ko-KR" dirty="0">
                <a:solidFill>
                  <a:srgbClr val="0070C0"/>
                </a:solidFill>
              </a:rPr>
              <a:t>include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sequence numbers of the corrupted or lost frames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>
                <a:solidFill>
                  <a:srgbClr val="7030A0"/>
                </a:solidFill>
              </a:rPr>
              <a:t>An ACK </a:t>
            </a:r>
            <a:r>
              <a:rPr lang="en-US" altLang="ko-KR" dirty="0">
                <a:solidFill>
                  <a:srgbClr val="0070C0"/>
                </a:solidFill>
              </a:rPr>
              <a:t>includes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sequence number of the next expected frame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HDLC S-frame with REJ or SREJ used for a NACK.</a:t>
            </a:r>
          </a:p>
          <a:p>
            <a:pPr lvl="2"/>
            <a:r>
              <a:rPr lang="en-US" altLang="ko-KR" dirty="0"/>
              <a:t>When the sender receives a NACK, then it re-transmits the notified frame.</a:t>
            </a:r>
          </a:p>
          <a:p>
            <a:pPr lvl="1"/>
            <a:r>
              <a:rPr lang="en-US" altLang="ko-KR" dirty="0"/>
              <a:t>(2) The sender does not receive any ACK or NACK during a specified time period.</a:t>
            </a:r>
          </a:p>
          <a:p>
            <a:pPr lvl="2"/>
            <a:r>
              <a:rPr lang="en-US" altLang="ko-KR" dirty="0"/>
              <a:t>After the expiry of the time period for a frame, the sender re-transmits the frame again until the predefined number of retransmission is performed.</a:t>
            </a:r>
          </a:p>
          <a:p>
            <a:r>
              <a:rPr lang="en-US" altLang="ko-KR" dirty="0"/>
              <a:t>The most well-know Retransmission Policy</a:t>
            </a:r>
          </a:p>
          <a:p>
            <a:pPr lvl="1"/>
            <a:r>
              <a:rPr lang="en-US" altLang="ko-KR" dirty="0"/>
              <a:t>Automatic Repeat </a:t>
            </a:r>
            <a:r>
              <a:rPr lang="en-US" altLang="ko-KR" dirty="0" err="1"/>
              <a:t>reQuest</a:t>
            </a:r>
            <a:r>
              <a:rPr lang="en-US" altLang="ko-KR" dirty="0"/>
              <a:t> (ARQ)</a:t>
            </a:r>
          </a:p>
        </p:txBody>
      </p:sp>
    </p:spTree>
    <p:extLst>
      <p:ext uri="{BB962C8B-B14F-4D97-AF65-F5344CB8AC3E}">
        <p14:creationId xmlns:p14="http://schemas.microsoft.com/office/powerpoint/2010/main" val="157981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Data Link Layer </a:t>
            </a:r>
            <a:br>
              <a:rPr lang="en-US" altLang="ko-KR" dirty="0">
                <a:latin typeface="+mj-lt"/>
              </a:rPr>
            </a:br>
            <a:r>
              <a:rPr lang="en-US" altLang="ko-KR" dirty="0"/>
              <a:t>Error Recovery: Retransmission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How does the sender know that a frame is delivered at the receiver?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a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arrived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has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error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>
                    <a:solidFill>
                      <a:srgbClr val="7030A0"/>
                    </a:solidFill>
                  </a:rPr>
                  <a:t>The receiver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sends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positive acknowledgement (ACK)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sender</a:t>
                </a:r>
              </a:p>
              <a:p>
                <a:pPr lvl="4"/>
                <a:r>
                  <a:rPr lang="en-US" altLang="ko-KR" dirty="0"/>
                  <a:t>(The ACK is arrived at the sender)</a:t>
                </a:r>
              </a:p>
              <a:p>
                <a:pPr lvl="5"/>
                <a:r>
                  <a:rPr lang="en-US" altLang="ko-KR" dirty="0"/>
                  <a:t>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knows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that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delivered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at </a:t>
                </a:r>
                <a:r>
                  <a:rPr lang="en-US" altLang="ko-KR" dirty="0"/>
                  <a:t>the receiver</a:t>
                </a:r>
              </a:p>
              <a:p>
                <a:pPr lvl="4"/>
                <a:r>
                  <a:rPr lang="en-US" altLang="ko-KR" b="1" dirty="0"/>
                  <a:t>(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The ACK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itself</a:t>
                </a:r>
                <a:r>
                  <a:rPr lang="en-US" altLang="ko-KR" b="1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</a:t>
                </a:r>
                <a:r>
                  <a:rPr lang="en-US" altLang="ko-KR" b="1" dirty="0"/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lost</a:t>
                </a:r>
                <a:r>
                  <a:rPr lang="en-US" altLang="ko-KR" b="1" dirty="0"/>
                  <a:t>)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does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know whether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delivered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receiver.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𝑟𝑡𝑥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 expired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and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) 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retransmits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</a:p>
              <a:p>
                <a:pPr lvl="6"/>
                <a:r>
                  <a:rPr lang="en-US" altLang="ko-KR" dirty="0">
                    <a:solidFill>
                      <a:srgbClr val="7030A0"/>
                    </a:solidFill>
                  </a:rPr>
                  <a:t>It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causes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that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duplicated frames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are received by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receiver.</a:t>
                </a:r>
              </a:p>
              <a:p>
                <a:pPr lvl="2"/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has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errors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>
                    <a:solidFill>
                      <a:srgbClr val="7030A0"/>
                    </a:solidFill>
                  </a:rPr>
                  <a:t>The receiver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sends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negative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acknowledgement (NACK)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sender</a:t>
                </a:r>
              </a:p>
              <a:p>
                <a:pPr lvl="4"/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NACK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arrived at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sender</a:t>
                </a:r>
                <a:r>
                  <a:rPr lang="en-US" altLang="ko-KR" dirty="0"/>
                  <a:t>)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knows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delivered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 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retransmits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lost frame </a:t>
                </a:r>
              </a:p>
              <a:p>
                <a:pPr lvl="4"/>
                <a:r>
                  <a:rPr lang="en-US" altLang="ko-KR" b="1" dirty="0"/>
                  <a:t>(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The NACK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itself</a:t>
                </a:r>
                <a:r>
                  <a:rPr lang="en-US" altLang="ko-KR" b="1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</a:t>
                </a:r>
                <a:r>
                  <a:rPr lang="en-US" altLang="ko-KR" b="1" dirty="0"/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lost</a:t>
                </a:r>
                <a:r>
                  <a:rPr lang="en-US" altLang="ko-KR" b="1" dirty="0"/>
                  <a:t>)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does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know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whether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delivered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receiver.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𝑟𝑡𝑥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 expired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and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) 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retransmits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657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+mj-lt"/>
              </a:rPr>
              <a:t>Data Link Layer </a:t>
            </a:r>
            <a:br>
              <a:rPr lang="en-US" altLang="ko-KR" dirty="0">
                <a:latin typeface="+mj-lt"/>
              </a:rPr>
            </a:br>
            <a:r>
              <a:rPr lang="en-US" altLang="ko-KR" dirty="0"/>
              <a:t>Error Recovery: Retransmission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How does the sender know that a frame is delivered at the receiver?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a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arrived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next fame </a:t>
                </a:r>
                <a:r>
                  <a:rPr lang="en-US" altLang="ko-KR" dirty="0"/>
                  <a:t>is arrived at the receiver)</a:t>
                </a:r>
              </a:p>
              <a:p>
                <a:pPr lvl="3"/>
                <a:r>
                  <a:rPr lang="en-US" altLang="ko-KR" dirty="0"/>
                  <a:t>(flow-control: sliding window only)</a:t>
                </a:r>
              </a:p>
              <a:p>
                <a:pPr lvl="3"/>
                <a:r>
                  <a:rPr lang="en-US" altLang="ko-KR" dirty="0">
                    <a:solidFill>
                      <a:srgbClr val="7030A0"/>
                    </a:solidFill>
                  </a:rPr>
                  <a:t>The receiver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sends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the NACK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missing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the sender</a:t>
                </a:r>
              </a:p>
              <a:p>
                <a:pPr lvl="4"/>
                <a:r>
                  <a:rPr lang="en-US" altLang="ko-KR" dirty="0"/>
                  <a:t>(The NACK is arrived at the sender)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knows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delivered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 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retransmits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lost frame</a:t>
                </a:r>
              </a:p>
              <a:p>
                <a:pPr lvl="6"/>
                <a:r>
                  <a:rPr lang="en-US" altLang="ko-KR" dirty="0"/>
                  <a:t>(Go Back N) Retransmitting all frames from the lost frame, or</a:t>
                </a:r>
              </a:p>
              <a:p>
                <a:pPr lvl="6"/>
                <a:r>
                  <a:rPr lang="en-US" altLang="ko-KR" dirty="0"/>
                  <a:t>(Selective Repeat/Reject)) Retransmitting only the lost frame</a:t>
                </a:r>
              </a:p>
              <a:p>
                <a:pPr lvl="4"/>
                <a:r>
                  <a:rPr lang="en-US" altLang="ko-KR" b="1" dirty="0"/>
                  <a:t>(The NACK itself is lost)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does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know whether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delivered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</a:p>
              <a:p>
                <a:pPr lvl="5"/>
                <a:r>
                  <a:rPr lang="en-US" altLang="ko-KR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𝑟𝑡𝑥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 expired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and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) 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retransmits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frame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 be sent </a:t>
                </a:r>
                <a:r>
                  <a:rPr lang="en-US" altLang="ko-KR" dirty="0"/>
                  <a:t>is available at the sender)</a:t>
                </a:r>
              </a:p>
              <a:p>
                <a:pPr lvl="3"/>
                <a:r>
                  <a:rPr lang="en-US" altLang="ko-KR" dirty="0"/>
                  <a:t>(flow-control)</a:t>
                </a:r>
              </a:p>
              <a:p>
                <a:pPr lvl="4"/>
                <a:r>
                  <a:rPr lang="en-US" altLang="ko-KR" dirty="0"/>
                  <a:t>sliding window (window size is zero) or stop-and-wait</a:t>
                </a:r>
              </a:p>
              <a:p>
                <a:pPr lvl="4"/>
                <a:r>
                  <a:rPr lang="en-US" altLang="ko-KR" dirty="0"/>
                  <a:t>sliding window (window size is not zero, but no frame in the buffer)</a:t>
                </a:r>
              </a:p>
              <a:p>
                <a:pPr lvl="3"/>
                <a:r>
                  <a:rPr lang="en-US" altLang="ko-KR" dirty="0"/>
                  <a:t>The receiver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does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nothing</a:t>
                </a:r>
                <a:r>
                  <a:rPr lang="en-US" altLang="ko-KR" b="1" dirty="0"/>
                  <a:t>.</a:t>
                </a:r>
              </a:p>
              <a:p>
                <a:pPr lvl="4"/>
                <a:r>
                  <a:rPr lang="en-US" altLang="ko-KR" dirty="0">
                    <a:solidFill>
                      <a:srgbClr val="7030A0"/>
                    </a:solidFill>
                  </a:rPr>
                  <a:t>The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does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know whether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is delivered at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</a:p>
              <a:p>
                <a:pPr lvl="4"/>
                <a:r>
                  <a:rPr lang="en-US" altLang="ko-KR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𝑟𝑡𝑥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 expired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and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𝑅𝑇𝑋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) The sender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retransmits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frame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to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the receiver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768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</a:t>
            </a:r>
            <a:br>
              <a:rPr lang="en-US" altLang="ko-KR" sz="3200" dirty="0"/>
            </a:br>
            <a:r>
              <a:rPr lang="en-US" altLang="ko-KR" sz="3200" dirty="0"/>
              <a:t>Automatic Repeat </a:t>
            </a:r>
            <a:r>
              <a:rPr lang="en-US" altLang="ko-KR" sz="3200" dirty="0" err="1"/>
              <a:t>reQuest</a:t>
            </a:r>
            <a:r>
              <a:rPr lang="en-US" altLang="ko-KR" sz="3200" dirty="0"/>
              <a:t> (ARQ)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Automatic Repeat </a:t>
            </a:r>
            <a:r>
              <a:rPr lang="en-US" altLang="ko-KR" dirty="0" err="1"/>
              <a:t>reQuest</a:t>
            </a:r>
            <a:r>
              <a:rPr lang="en-US" altLang="ko-KR" dirty="0"/>
              <a:t> (ARQ)</a:t>
            </a:r>
          </a:p>
          <a:p>
            <a:pPr lvl="1"/>
            <a:r>
              <a:rPr lang="en-US" altLang="ko-KR" dirty="0"/>
              <a:t>(Flow Control: Stop-and-wait)</a:t>
            </a:r>
          </a:p>
          <a:p>
            <a:pPr lvl="2"/>
            <a:r>
              <a:rPr lang="en-US" altLang="ko-KR" dirty="0"/>
              <a:t> Stop-and-wait ARQ</a:t>
            </a:r>
          </a:p>
          <a:p>
            <a:pPr lvl="1"/>
            <a:r>
              <a:rPr lang="en-US" altLang="ko-KR" dirty="0"/>
              <a:t>(Flow Control: Sliding Window)</a:t>
            </a:r>
          </a:p>
          <a:p>
            <a:pPr lvl="2"/>
            <a:r>
              <a:rPr lang="en-US" altLang="ko-KR" dirty="0"/>
              <a:t>Go-Back-N ARQ</a:t>
            </a:r>
          </a:p>
          <a:p>
            <a:pPr lvl="2"/>
            <a:r>
              <a:rPr lang="en-US" altLang="ko-KR" dirty="0"/>
              <a:t>Selective Repeat (Selective Reject) ARQ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Flow control and error control </a:t>
            </a:r>
            <a:r>
              <a:rPr lang="en-US" altLang="ko-KR" dirty="0">
                <a:solidFill>
                  <a:srgbClr val="0070C0"/>
                </a:solidFill>
              </a:rPr>
              <a:t>usually require </a:t>
            </a:r>
            <a:r>
              <a:rPr lang="en-US" altLang="ko-KR" dirty="0">
                <a:solidFill>
                  <a:srgbClr val="7030A0"/>
                </a:solidFill>
              </a:rPr>
              <a:t>feedbacks</a:t>
            </a:r>
            <a:r>
              <a:rPr lang="en-US" altLang="ko-KR" dirty="0"/>
              <a:t> from </a:t>
            </a:r>
            <a:r>
              <a:rPr lang="en-US" altLang="ko-KR" dirty="0">
                <a:solidFill>
                  <a:srgbClr val="7030A0"/>
                </a:solidFill>
              </a:rPr>
              <a:t>the receiver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so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both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are implemented </a:t>
            </a:r>
            <a:r>
              <a:rPr lang="en-US" altLang="ko-KR" b="1" dirty="0">
                <a:solidFill>
                  <a:srgbClr val="0070C0"/>
                </a:solidFill>
              </a:rPr>
              <a:t>together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Flow control: Positive acknowledgement.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Error control: Negative acknowledgement &amp; Retransmission Timer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1288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801C-3A18-2182-FF72-374C4F86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/>
              <a:t>Stop-and-Wait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A31878-27BB-6FBE-4643-04D5D4A15D7C}"/>
              </a:ext>
            </a:extLst>
          </p:cNvPr>
          <p:cNvSpPr/>
          <p:nvPr/>
        </p:nvSpPr>
        <p:spPr>
          <a:xfrm>
            <a:off x="3475270" y="1893041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E7712A-7A51-0D5D-43F1-C88E678C9482}"/>
              </a:ext>
            </a:extLst>
          </p:cNvPr>
          <p:cNvSpPr/>
          <p:nvPr/>
        </p:nvSpPr>
        <p:spPr>
          <a:xfrm>
            <a:off x="5851534" y="1886810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BA5257-837B-8AF8-9845-7F343751A6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5310" y="2246851"/>
            <a:ext cx="2016224" cy="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0A0AD-5C29-1C04-7229-3F50F15752FA}"/>
              </a:ext>
            </a:extLst>
          </p:cNvPr>
          <p:cNvSpPr/>
          <p:nvPr/>
        </p:nvSpPr>
        <p:spPr>
          <a:xfrm>
            <a:off x="4282874" y="1965049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8073EB-80A1-4172-508F-FF66B1A67F0F}"/>
              </a:ext>
            </a:extLst>
          </p:cNvPr>
          <p:cNvSpPr/>
          <p:nvPr/>
        </p:nvSpPr>
        <p:spPr>
          <a:xfrm>
            <a:off x="4282874" y="2325089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ACK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C7703-53A7-426F-46D3-E95C8E835256}"/>
              </a:ext>
            </a:extLst>
          </p:cNvPr>
          <p:cNvSpPr/>
          <p:nvPr/>
        </p:nvSpPr>
        <p:spPr>
          <a:xfrm>
            <a:off x="3459911" y="2815510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302B61-EF50-3F7A-B14C-1DBDB833430E}"/>
              </a:ext>
            </a:extLst>
          </p:cNvPr>
          <p:cNvSpPr/>
          <p:nvPr/>
        </p:nvSpPr>
        <p:spPr>
          <a:xfrm>
            <a:off x="5836175" y="2809279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CDED31-7626-D9BD-60A5-A3E7BDE8215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819951" y="3169320"/>
            <a:ext cx="2016224" cy="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0F5AE0-347F-2DC7-C964-DEC2FD22598D}"/>
              </a:ext>
            </a:extLst>
          </p:cNvPr>
          <p:cNvSpPr/>
          <p:nvPr/>
        </p:nvSpPr>
        <p:spPr>
          <a:xfrm>
            <a:off x="4267515" y="2887518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FD6E16-755B-83F0-21B0-D6DC0582F540}"/>
              </a:ext>
            </a:extLst>
          </p:cNvPr>
          <p:cNvSpPr/>
          <p:nvPr/>
        </p:nvSpPr>
        <p:spPr>
          <a:xfrm>
            <a:off x="4267515" y="3247558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rgbClr val="00B050"/>
                </a:solidFill>
              </a:rPr>
              <a:t>ACK</a:t>
            </a:r>
            <a:endParaRPr lang="ko-KR" altLang="en-US" sz="1200" strike="sngStrike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940175-2236-948D-8F29-509446085CFD}"/>
              </a:ext>
            </a:extLst>
          </p:cNvPr>
          <p:cNvSpPr/>
          <p:nvPr/>
        </p:nvSpPr>
        <p:spPr>
          <a:xfrm>
            <a:off x="3459911" y="3708222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8C4D99-8C94-E323-87CB-0236C9AF85BB}"/>
              </a:ext>
            </a:extLst>
          </p:cNvPr>
          <p:cNvSpPr/>
          <p:nvPr/>
        </p:nvSpPr>
        <p:spPr>
          <a:xfrm>
            <a:off x="5836175" y="3701991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1BAC0B-6AAC-DE53-2991-CDDB1FEC661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819951" y="4062032"/>
            <a:ext cx="2016224" cy="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5C986-2D22-A741-940F-F649C3CE3D7E}"/>
              </a:ext>
            </a:extLst>
          </p:cNvPr>
          <p:cNvSpPr/>
          <p:nvPr/>
        </p:nvSpPr>
        <p:spPr>
          <a:xfrm>
            <a:off x="4267515" y="3780230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0E2F4A-CA3E-C1FB-17B8-0BC02B18644E}"/>
              </a:ext>
            </a:extLst>
          </p:cNvPr>
          <p:cNvSpPr/>
          <p:nvPr/>
        </p:nvSpPr>
        <p:spPr>
          <a:xfrm>
            <a:off x="7258057" y="1886810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AF4946-64C1-0504-4FCA-80F5866A3EAF}"/>
              </a:ext>
            </a:extLst>
          </p:cNvPr>
          <p:cNvSpPr/>
          <p:nvPr/>
        </p:nvSpPr>
        <p:spPr>
          <a:xfrm>
            <a:off x="9634321" y="1880579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AEC70F-1A15-DEBE-D564-D9A555C9F9F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7618097" y="2240620"/>
            <a:ext cx="2016224" cy="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148D28-A17E-A488-5ED2-EFD3ACF70B85}"/>
              </a:ext>
            </a:extLst>
          </p:cNvPr>
          <p:cNvSpPr/>
          <p:nvPr/>
        </p:nvSpPr>
        <p:spPr>
          <a:xfrm>
            <a:off x="8065661" y="1958818"/>
            <a:ext cx="925760" cy="216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</a:rPr>
              <a:t>FRAME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71B1CE-9FCE-2631-898D-6EB12BA5B34F}"/>
              </a:ext>
            </a:extLst>
          </p:cNvPr>
          <p:cNvSpPr/>
          <p:nvPr/>
        </p:nvSpPr>
        <p:spPr>
          <a:xfrm>
            <a:off x="7258057" y="2826404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9F0991-B8E6-24B8-D434-36047D5CC0C6}"/>
              </a:ext>
            </a:extLst>
          </p:cNvPr>
          <p:cNvSpPr/>
          <p:nvPr/>
        </p:nvSpPr>
        <p:spPr>
          <a:xfrm>
            <a:off x="9634321" y="2820172"/>
            <a:ext cx="360040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0CCE60-4FFC-D6C5-427D-8B65B0B0451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618097" y="3144208"/>
            <a:ext cx="2016224" cy="6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1BDE0-0E8A-A296-1009-5D8EFAF4223C}"/>
              </a:ext>
            </a:extLst>
          </p:cNvPr>
          <p:cNvSpPr/>
          <p:nvPr/>
        </p:nvSpPr>
        <p:spPr>
          <a:xfrm>
            <a:off x="7258309" y="3632128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EFFEB7-B1E5-34A6-4B38-3C0494773A25}"/>
              </a:ext>
            </a:extLst>
          </p:cNvPr>
          <p:cNvSpPr/>
          <p:nvPr/>
        </p:nvSpPr>
        <p:spPr>
          <a:xfrm>
            <a:off x="9634573" y="3625897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0655E3-2AFE-DB89-2E69-E643801E87C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618349" y="3985938"/>
            <a:ext cx="2016224" cy="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2ECB9F-843D-E61C-E7E2-529EF71FBA8E}"/>
              </a:ext>
            </a:extLst>
          </p:cNvPr>
          <p:cNvSpPr/>
          <p:nvPr/>
        </p:nvSpPr>
        <p:spPr>
          <a:xfrm>
            <a:off x="8065913" y="3704136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C77EB-22E7-09DB-4F8B-0EFA936D51F8}"/>
              </a:ext>
            </a:extLst>
          </p:cNvPr>
          <p:cNvSpPr txBox="1"/>
          <p:nvPr/>
        </p:nvSpPr>
        <p:spPr>
          <a:xfrm>
            <a:off x="7978137" y="3111321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Duplicated FRAME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616E18-66B1-F717-BE95-1686BB9C3FEA}"/>
              </a:ext>
            </a:extLst>
          </p:cNvPr>
          <p:cNvSpPr/>
          <p:nvPr/>
        </p:nvSpPr>
        <p:spPr>
          <a:xfrm>
            <a:off x="4249456" y="4142812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NACK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C2976A-E090-CF72-E7A3-DD47B8459E66}"/>
              </a:ext>
            </a:extLst>
          </p:cNvPr>
          <p:cNvSpPr/>
          <p:nvPr/>
        </p:nvSpPr>
        <p:spPr>
          <a:xfrm>
            <a:off x="3452830" y="4563568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F6181A-9D04-7B87-BA4D-F7E0F0D5CB78}"/>
              </a:ext>
            </a:extLst>
          </p:cNvPr>
          <p:cNvSpPr/>
          <p:nvPr/>
        </p:nvSpPr>
        <p:spPr>
          <a:xfrm>
            <a:off x="5829094" y="4557337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003628-14FD-876E-111A-C80AB54F3FA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3812870" y="4917378"/>
            <a:ext cx="2016224" cy="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478D4C-8CAF-28E6-62C7-9DB3FF941B48}"/>
              </a:ext>
            </a:extLst>
          </p:cNvPr>
          <p:cNvSpPr/>
          <p:nvPr/>
        </p:nvSpPr>
        <p:spPr>
          <a:xfrm>
            <a:off x="4260434" y="4635576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9604EE-D1DF-3D1F-A818-03BBA9EC0C3D}"/>
              </a:ext>
            </a:extLst>
          </p:cNvPr>
          <p:cNvSpPr/>
          <p:nvPr/>
        </p:nvSpPr>
        <p:spPr>
          <a:xfrm>
            <a:off x="4260434" y="4995616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rgbClr val="00B050"/>
                </a:solidFill>
              </a:rPr>
              <a:t>NACK</a:t>
            </a:r>
            <a:endParaRPr lang="ko-KR" altLang="en-US" sz="1200" strike="sngStrike" dirty="0">
              <a:solidFill>
                <a:srgbClr val="00B05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EF9A7-61E6-69CF-834B-8BC4E59505B7}"/>
              </a:ext>
            </a:extLst>
          </p:cNvPr>
          <p:cNvSpPr/>
          <p:nvPr/>
        </p:nvSpPr>
        <p:spPr>
          <a:xfrm>
            <a:off x="3459911" y="5410908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223C38-3B87-2FF6-C03C-35FC4BD75DF4}"/>
              </a:ext>
            </a:extLst>
          </p:cNvPr>
          <p:cNvSpPr/>
          <p:nvPr/>
        </p:nvSpPr>
        <p:spPr>
          <a:xfrm>
            <a:off x="5836175" y="5404677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6430A2-CA78-DD71-818E-34B424D2127C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3819951" y="5764718"/>
            <a:ext cx="2016224" cy="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577450-BBA1-79E0-2CDE-E563DFA28DD3}"/>
              </a:ext>
            </a:extLst>
          </p:cNvPr>
          <p:cNvSpPr/>
          <p:nvPr/>
        </p:nvSpPr>
        <p:spPr>
          <a:xfrm>
            <a:off x="4267515" y="5482916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rgbClr val="00B050"/>
                </a:solidFill>
              </a:rPr>
              <a:t>FRAME</a:t>
            </a:r>
            <a:endParaRPr lang="ko-KR" altLang="en-US" sz="1200" strike="sngStrike" dirty="0">
              <a:solidFill>
                <a:srgbClr val="00B05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AC172F-08C2-4040-952E-F2E7B5673FA3}"/>
              </a:ext>
            </a:extLst>
          </p:cNvPr>
          <p:cNvSpPr/>
          <p:nvPr/>
        </p:nvSpPr>
        <p:spPr>
          <a:xfrm>
            <a:off x="7269254" y="4597579"/>
            <a:ext cx="360040" cy="64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28E065-00BD-483F-C7B5-E03188EBCD46}"/>
              </a:ext>
            </a:extLst>
          </p:cNvPr>
          <p:cNvSpPr/>
          <p:nvPr/>
        </p:nvSpPr>
        <p:spPr>
          <a:xfrm>
            <a:off x="9645518" y="4597579"/>
            <a:ext cx="360040" cy="63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5820A3E-50DD-61E0-35E6-CADBADDB1B5C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7629294" y="4915010"/>
            <a:ext cx="2016224" cy="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0552F-8FD7-5552-C5F3-7DBF4FC57CF6}"/>
              </a:ext>
            </a:extLst>
          </p:cNvPr>
          <p:cNvSpPr/>
          <p:nvPr/>
        </p:nvSpPr>
        <p:spPr>
          <a:xfrm>
            <a:off x="8076858" y="4590601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21137A-5D65-597C-B40B-52895E68A5C8}"/>
              </a:ext>
            </a:extLst>
          </p:cNvPr>
          <p:cNvSpPr/>
          <p:nvPr/>
        </p:nvSpPr>
        <p:spPr>
          <a:xfrm>
            <a:off x="7269254" y="5471959"/>
            <a:ext cx="360040" cy="59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E5BC182-C180-DF7E-06D9-D10453F3B62A}"/>
              </a:ext>
            </a:extLst>
          </p:cNvPr>
          <p:cNvSpPr/>
          <p:nvPr/>
        </p:nvSpPr>
        <p:spPr>
          <a:xfrm>
            <a:off x="9645518" y="5475311"/>
            <a:ext cx="360040" cy="58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2EB5AC5-394B-5627-8BD3-772E99656CA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7629294" y="5766178"/>
            <a:ext cx="2016224" cy="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81CEF0-4991-6900-CDBA-9B9CBF1A1513}"/>
              </a:ext>
            </a:extLst>
          </p:cNvPr>
          <p:cNvSpPr/>
          <p:nvPr/>
        </p:nvSpPr>
        <p:spPr>
          <a:xfrm>
            <a:off x="8076858" y="5415202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ABD93-C60B-2557-D6CC-059E88143077}"/>
              </a:ext>
            </a:extLst>
          </p:cNvPr>
          <p:cNvSpPr txBox="1"/>
          <p:nvPr/>
        </p:nvSpPr>
        <p:spPr>
          <a:xfrm>
            <a:off x="7172980" y="293655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92D050"/>
                </a:solidFill>
              </a:rPr>
              <a:t>RTxTO</a:t>
            </a:r>
            <a:endParaRPr lang="ko-KR" altLang="en-US" sz="1000" dirty="0">
              <a:solidFill>
                <a:srgbClr val="92D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C8AB64-0B5C-B005-6540-0BCEA444E799}"/>
              </a:ext>
            </a:extLst>
          </p:cNvPr>
          <p:cNvSpPr txBox="1"/>
          <p:nvPr/>
        </p:nvSpPr>
        <p:spPr>
          <a:xfrm>
            <a:off x="7169197" y="467343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92D050"/>
                </a:solidFill>
              </a:rPr>
              <a:t>RTxTO</a:t>
            </a:r>
            <a:endParaRPr lang="ko-KR" altLang="en-US" sz="1000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785D18-3798-D03D-C9E7-48D79B6245AA}"/>
              </a:ext>
            </a:extLst>
          </p:cNvPr>
          <p:cNvSpPr txBox="1"/>
          <p:nvPr/>
        </p:nvSpPr>
        <p:spPr>
          <a:xfrm>
            <a:off x="7188688" y="556222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92D050"/>
                </a:solidFill>
              </a:rPr>
              <a:t>RTxTO</a:t>
            </a:r>
            <a:endParaRPr lang="ko-KR" altLang="en-US" sz="1000" dirty="0">
              <a:solidFill>
                <a:srgbClr val="92D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D9B699-F5EE-568E-A47F-24224CFE2E36}"/>
              </a:ext>
            </a:extLst>
          </p:cNvPr>
          <p:cNvSpPr txBox="1"/>
          <p:nvPr/>
        </p:nvSpPr>
        <p:spPr>
          <a:xfrm>
            <a:off x="7993662" y="226804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</a:rPr>
              <a:t>Next</a:t>
            </a:r>
            <a:r>
              <a:rPr lang="ko-KR" altLang="en-US" sz="1000" dirty="0">
                <a:solidFill>
                  <a:srgbClr val="7030A0"/>
                </a:solidFill>
              </a:rPr>
              <a:t> </a:t>
            </a:r>
            <a:r>
              <a:rPr lang="en-US" altLang="ko-KR" sz="1000" dirty="0">
                <a:solidFill>
                  <a:srgbClr val="7030A0"/>
                </a:solidFill>
              </a:rPr>
              <a:t>MSG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422AE5-E5EA-BF21-E358-5E06DF3490BA}"/>
              </a:ext>
            </a:extLst>
          </p:cNvPr>
          <p:cNvSpPr txBox="1"/>
          <p:nvPr/>
        </p:nvSpPr>
        <p:spPr>
          <a:xfrm>
            <a:off x="8017562" y="401983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7030A0"/>
                </a:solidFill>
              </a:rPr>
              <a:t>RTx</a:t>
            </a:r>
            <a:r>
              <a:rPr lang="ko-KR" altLang="en-US" sz="1000" dirty="0">
                <a:solidFill>
                  <a:srgbClr val="7030A0"/>
                </a:solidFill>
              </a:rPr>
              <a:t> </a:t>
            </a:r>
            <a:r>
              <a:rPr lang="en-US" altLang="ko-KR" sz="1000" dirty="0">
                <a:solidFill>
                  <a:srgbClr val="7030A0"/>
                </a:solidFill>
              </a:rPr>
              <a:t>FRAME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BBB5CB-0953-F480-A122-99154F21D15D}"/>
              </a:ext>
            </a:extLst>
          </p:cNvPr>
          <p:cNvSpPr txBox="1"/>
          <p:nvPr/>
        </p:nvSpPr>
        <p:spPr>
          <a:xfrm>
            <a:off x="8043465" y="4929967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7030A0"/>
                </a:solidFill>
              </a:rPr>
              <a:t>RTx</a:t>
            </a:r>
            <a:r>
              <a:rPr lang="ko-KR" altLang="en-US" sz="1000" dirty="0">
                <a:solidFill>
                  <a:srgbClr val="7030A0"/>
                </a:solidFill>
              </a:rPr>
              <a:t> </a:t>
            </a:r>
            <a:r>
              <a:rPr lang="en-US" altLang="ko-KR" sz="1000" dirty="0">
                <a:solidFill>
                  <a:srgbClr val="7030A0"/>
                </a:solidFill>
              </a:rPr>
              <a:t>FRAME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E08F78-6761-DE29-3909-CA81BDB0A1BB}"/>
              </a:ext>
            </a:extLst>
          </p:cNvPr>
          <p:cNvSpPr txBox="1"/>
          <p:nvPr/>
        </p:nvSpPr>
        <p:spPr>
          <a:xfrm>
            <a:off x="8076858" y="579498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7030A0"/>
                </a:solidFill>
              </a:rPr>
              <a:t>RTx</a:t>
            </a:r>
            <a:r>
              <a:rPr lang="ko-KR" altLang="en-US" sz="1000" dirty="0">
                <a:solidFill>
                  <a:srgbClr val="7030A0"/>
                </a:solidFill>
              </a:rPr>
              <a:t> </a:t>
            </a:r>
            <a:r>
              <a:rPr lang="en-US" altLang="ko-KR" sz="1000" dirty="0">
                <a:solidFill>
                  <a:srgbClr val="7030A0"/>
                </a:solidFill>
              </a:rPr>
              <a:t>FRAME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07122C-2B6A-180E-9A92-6D8C855A6BE0}"/>
              </a:ext>
            </a:extLst>
          </p:cNvPr>
          <p:cNvSpPr/>
          <p:nvPr/>
        </p:nvSpPr>
        <p:spPr>
          <a:xfrm>
            <a:off x="1126774" y="5124430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rgbClr val="00B050"/>
                </a:solidFill>
              </a:rPr>
              <a:t>ACK</a:t>
            </a:r>
            <a:endParaRPr lang="ko-KR" altLang="en-US" sz="1200" strike="sngStrike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D1D282-4972-C5A1-B69C-66E0A5BD8DF8}"/>
              </a:ext>
            </a:extLst>
          </p:cNvPr>
          <p:cNvSpPr txBox="1"/>
          <p:nvPr/>
        </p:nvSpPr>
        <p:spPr>
          <a:xfrm>
            <a:off x="2119224" y="5101637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Lost ACK</a:t>
            </a:r>
            <a:endParaRPr lang="ko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77150C5-6F8A-F1A9-7ADC-2E00BE6D57E7}"/>
              </a:ext>
            </a:extLst>
          </p:cNvPr>
          <p:cNvSpPr/>
          <p:nvPr/>
        </p:nvSpPr>
        <p:spPr>
          <a:xfrm>
            <a:off x="1126774" y="5454212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FRAME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56D91C-ED5B-3271-B368-22EDAF0C497B}"/>
              </a:ext>
            </a:extLst>
          </p:cNvPr>
          <p:cNvSpPr txBox="1"/>
          <p:nvPr/>
        </p:nvSpPr>
        <p:spPr>
          <a:xfrm>
            <a:off x="2058930" y="5436415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Corrupted Frame</a:t>
            </a:r>
            <a:endParaRPr lang="ko-KR" altLang="en-US" sz="11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52222-44FE-8C3A-4BFA-C9A94ACB1C24}"/>
              </a:ext>
            </a:extLst>
          </p:cNvPr>
          <p:cNvSpPr/>
          <p:nvPr/>
        </p:nvSpPr>
        <p:spPr>
          <a:xfrm>
            <a:off x="1133170" y="5783994"/>
            <a:ext cx="925760" cy="2160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rgbClr val="00B050"/>
                </a:solidFill>
              </a:rPr>
              <a:t>FRAME</a:t>
            </a:r>
            <a:endParaRPr lang="ko-KR" altLang="en-US" sz="1200" strike="sngStrike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18AC66-26E5-8146-CBAB-DCECF3C00ECA}"/>
              </a:ext>
            </a:extLst>
          </p:cNvPr>
          <p:cNvSpPr txBox="1"/>
          <p:nvPr/>
        </p:nvSpPr>
        <p:spPr>
          <a:xfrm>
            <a:off x="2147530" y="5750063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Lost Frame</a:t>
            </a:r>
            <a:endParaRPr lang="ko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9E0F82-4C31-B342-80E6-E4B4F01B0D4D}"/>
              </a:ext>
            </a:extLst>
          </p:cNvPr>
          <p:cNvSpPr/>
          <p:nvPr/>
        </p:nvSpPr>
        <p:spPr>
          <a:xfrm>
            <a:off x="8065661" y="2860708"/>
            <a:ext cx="9257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FRAME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7F2DA5-B7FE-87C9-EF6D-883CBA3B7EB1}"/>
              </a:ext>
            </a:extLst>
          </p:cNvPr>
          <p:cNvSpPr txBox="1"/>
          <p:nvPr/>
        </p:nvSpPr>
        <p:spPr>
          <a:xfrm>
            <a:off x="9965076" y="2952603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Filtering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duplicated frame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19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/>
              <a:t>Stop-and-Wait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Stop-and-Wait ARQ</a:t>
                </a:r>
              </a:p>
              <a:p>
                <a:pPr lvl="1"/>
                <a:r>
                  <a:rPr lang="en-US" altLang="ko-KR" b="1" dirty="0"/>
                  <a:t>One bit </a:t>
                </a:r>
                <a:r>
                  <a:rPr lang="en-US" altLang="ko-KR" dirty="0"/>
                  <a:t>sequence number (SN)</a:t>
                </a:r>
              </a:p>
              <a:p>
                <a:pPr lvl="1"/>
                <a:r>
                  <a:rPr lang="en-US" altLang="ko-KR" dirty="0"/>
                  <a:t>Window size = 1</a:t>
                </a:r>
              </a:p>
              <a:p>
                <a:r>
                  <a:rPr lang="en-US" altLang="ko-KR" dirty="0"/>
                  <a:t>The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needs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a single frame buffer</a:t>
                </a:r>
              </a:p>
              <a:p>
                <a:r>
                  <a:rPr lang="en-US" altLang="ko-KR" dirty="0"/>
                  <a:t>Operation</a:t>
                </a:r>
              </a:p>
              <a:p>
                <a:pPr lvl="1"/>
                <a:r>
                  <a:rPr lang="en-US" altLang="ko-KR" dirty="0"/>
                  <a:t>Initial values for sequence numbers of the peer A and peer B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The sender role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(S)=0 at A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(S)=0 at B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The receiver role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(R)=0 at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B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(R)=0 at A</a:t>
                </a:r>
              </a:p>
              <a:p>
                <a:pPr lvl="2"/>
                <a:r>
                  <a:rPr lang="en-US" altLang="ko-KR" dirty="0">
                    <a:solidFill>
                      <a:srgbClr val="7030A0"/>
                    </a:solidFill>
                  </a:rPr>
                  <a:t>Sequence number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at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the peer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(S)=0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,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(R)=0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</a:p>
              <a:p>
                <a:pPr lvl="2"/>
                <a:r>
                  <a:rPr lang="en-US" altLang="ko-KR" dirty="0">
                    <a:solidFill>
                      <a:srgbClr val="7030A0"/>
                    </a:solidFill>
                  </a:rPr>
                  <a:t>Sequence number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at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the peer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(S)=0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(R)=0 </a:t>
                </a:r>
                <a:endParaRPr lang="en-US" altLang="ko-K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32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/>
              <a:t>Stop-and-Wait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151" y="1860729"/>
            <a:ext cx="641787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07065" y="2609408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65" y="2609408"/>
                <a:ext cx="669542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96849" y="2989880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49" y="2989880"/>
                <a:ext cx="669542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32667" y="2774436"/>
                <a:ext cx="707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67" y="2774436"/>
                <a:ext cx="70763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31690" y="3216706"/>
                <a:ext cx="707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90" y="3216706"/>
                <a:ext cx="70763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63512" y="3637952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12" y="3637952"/>
                <a:ext cx="66954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31690" y="4392141"/>
                <a:ext cx="707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90" y="4392141"/>
                <a:ext cx="70763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04439" y="5086860"/>
                <a:ext cx="707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439" y="5086860"/>
                <a:ext cx="70763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5162" y="5561736"/>
                <a:ext cx="8837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62" y="5561736"/>
                <a:ext cx="883703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63512" y="4913664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12" y="4913664"/>
                <a:ext cx="669542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5733824" y="319728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733824" y="383296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8697" y="51342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82C402-F12D-4EE3-9B24-86BF3B351C90}"/>
              </a:ext>
            </a:extLst>
          </p:cNvPr>
          <p:cNvSpPr/>
          <p:nvPr/>
        </p:nvSpPr>
        <p:spPr>
          <a:xfrm>
            <a:off x="7446460" y="274770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BCA3E5-6A17-40F1-B27D-A13B9064A165}"/>
              </a:ext>
            </a:extLst>
          </p:cNvPr>
          <p:cNvSpPr/>
          <p:nvPr/>
        </p:nvSpPr>
        <p:spPr>
          <a:xfrm>
            <a:off x="7446460" y="333546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7EE962-E9E0-4058-BD46-4AB1CC6F7D63}"/>
              </a:ext>
            </a:extLst>
          </p:cNvPr>
          <p:cNvSpPr/>
          <p:nvPr/>
        </p:nvSpPr>
        <p:spPr>
          <a:xfrm>
            <a:off x="7446460" y="4579282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F5AF08-4D6B-467D-A174-C338AAB7CE87}"/>
              </a:ext>
            </a:extLst>
          </p:cNvPr>
          <p:cNvSpPr/>
          <p:nvPr/>
        </p:nvSpPr>
        <p:spPr>
          <a:xfrm>
            <a:off x="7446460" y="530230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257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Reliable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Reliability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Delivering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errors</a:t>
            </a:r>
            <a:endParaRPr lang="en-US" altLang="ko-KR" dirty="0"/>
          </a:p>
          <a:p>
            <a:pPr lvl="1"/>
            <a:r>
              <a:rPr lang="en-US" altLang="ko-KR" dirty="0"/>
              <a:t>I</a:t>
            </a:r>
            <a:r>
              <a:rPr lang="en-US" altLang="ko-KR" dirty="0">
                <a:solidFill>
                  <a:srgbClr val="7030A0"/>
                </a:solidFill>
              </a:rPr>
              <a:t>n-sequence delivery of frames </a:t>
            </a:r>
            <a:r>
              <a:rPr lang="en-US" altLang="ko-KR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duplicated frames</a:t>
            </a:r>
          </a:p>
        </p:txBody>
      </p:sp>
    </p:spTree>
    <p:extLst>
      <p:ext uri="{BB962C8B-B14F-4D97-AF65-F5344CB8AC3E}">
        <p14:creationId xmlns:p14="http://schemas.microsoft.com/office/powerpoint/2010/main" val="3364168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>
                <a:latin typeface="+mj-lt"/>
              </a:rPr>
              <a:t>Go Back 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Sliding window</a:t>
                </a:r>
              </a:p>
              <a:p>
                <a:pPr lvl="1"/>
                <a:r>
                  <a:rPr lang="en-US" altLang="ko-KR" dirty="0"/>
                  <a:t>n-bit sequence number</a:t>
                </a:r>
              </a:p>
              <a:p>
                <a:pPr lvl="1"/>
                <a:r>
                  <a:rPr lang="en-US" altLang="ko-KR" dirty="0"/>
                  <a:t>Window size (W)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3-bit SN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−1=7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7-bit SN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−1=127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sender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needs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W frame buffers</a:t>
                </a:r>
              </a:p>
              <a:p>
                <a:r>
                  <a:rPr lang="en-US" altLang="ko-KR" dirty="0"/>
                  <a:t>The receiver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needs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only single frame buffer</a:t>
                </a:r>
              </a:p>
              <a:p>
                <a:r>
                  <a:rPr lang="en-US" altLang="ko-KR" dirty="0"/>
                  <a:t>Operation</a:t>
                </a:r>
              </a:p>
              <a:p>
                <a:pPr lvl="1"/>
                <a:r>
                  <a:rPr lang="en-US" altLang="ko-KR" dirty="0"/>
                  <a:t>Initial value</a:t>
                </a:r>
              </a:p>
              <a:p>
                <a:pPr lvl="2"/>
                <a:r>
                  <a:rPr lang="en-US" altLang="ko-KR" dirty="0"/>
                  <a:t>The sender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=W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/>
                  <a:t>(S)=0;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(R)=0</a:t>
                </a:r>
              </a:p>
              <a:p>
                <a:pPr lvl="2"/>
                <a:r>
                  <a:rPr lang="en-US" altLang="ko-KR" dirty="0"/>
                  <a:t>The receiver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(S)=0;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/>
                  <a:t>(R)=0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317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>
                <a:latin typeface="+mj-lt"/>
              </a:rPr>
              <a:t>Go Back N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4298815" y="1890572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499502" y="1742749"/>
            <a:ext cx="1706" cy="398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361539" y="1742748"/>
            <a:ext cx="5072" cy="424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29960" y="1850938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60" y="1850938"/>
                <a:ext cx="66954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08546" y="1850938"/>
                <a:ext cx="707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46" y="1850938"/>
                <a:ext cx="70763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/>
          <p:nvPr/>
        </p:nvCxnSpPr>
        <p:spPr>
          <a:xfrm>
            <a:off x="5499503" y="2066382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29960" y="2151917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60" y="2151917"/>
                <a:ext cx="669542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00356" y="1841321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0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34386" y="2089937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86" y="2089937"/>
                <a:ext cx="68179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/>
          <p:nvPr/>
        </p:nvCxnSpPr>
        <p:spPr>
          <a:xfrm flipH="1">
            <a:off x="5489358" y="2072352"/>
            <a:ext cx="1877255" cy="97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44122" y="210073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ACK 1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5427494" y="2017003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500356" y="2373974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1209" y="217332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1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5428347" y="2301147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494431" y="2670974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5284" y="2461354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2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5422422" y="2621595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38618" y="2423471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18" y="2423471"/>
                <a:ext cx="68179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38618" y="2688797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18" y="2688797"/>
                <a:ext cx="68179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 flipH="1">
            <a:off x="6064183" y="2381912"/>
            <a:ext cx="1272334" cy="664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4027" y="241029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ACK 2</a:t>
            </a:r>
            <a:endParaRPr lang="ko-KR" altLang="en-US" sz="8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5501208" y="2671864"/>
            <a:ext cx="1860332" cy="94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39049" y="2700246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ACK 3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19815" y="2406569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15" y="2406569"/>
                <a:ext cx="669542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19815" y="2689981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15" y="2689981"/>
                <a:ext cx="669542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/>
          <p:nvPr/>
        </p:nvCxnSpPr>
        <p:spPr>
          <a:xfrm flipV="1">
            <a:off x="1692051" y="2267249"/>
            <a:ext cx="1758741" cy="16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1731" y="2053451"/>
            <a:ext cx="1449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The total window size = W</a:t>
            </a:r>
            <a:endParaRPr lang="ko-KR" altLang="en-US" sz="8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84829" y="2592724"/>
            <a:ext cx="10659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13141" y="2625810"/>
                <a:ext cx="16396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The current window size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41" y="2625810"/>
                <a:ext cx="1639616" cy="215444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/>
          <p:cNvSpPr/>
          <p:nvPr/>
        </p:nvSpPr>
        <p:spPr>
          <a:xfrm>
            <a:off x="1692051" y="2341199"/>
            <a:ext cx="1758741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92052" y="2341199"/>
            <a:ext cx="678621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4302658" y="2215440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02658" y="221544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4319498" y="2460774"/>
            <a:ext cx="5319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319499" y="2460774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4512075" y="2460774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4302658" y="2964830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281229" y="296483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4457407" y="296483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547925" y="1813611"/>
                <a:ext cx="17266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n=2 (W=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/>
                  <a:t>-1),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25" y="1813611"/>
                <a:ext cx="1726691" cy="276999"/>
              </a:xfrm>
              <a:prstGeom prst="rect">
                <a:avLst/>
              </a:prstGeom>
              <a:blipFill>
                <a:blip r:embed="rId11"/>
                <a:stretch>
                  <a:fillRect l="-353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4281187" y="3605682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411271" y="3324870"/>
            <a:ext cx="1685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Accumulated Acknowledgement</a:t>
            </a:r>
            <a:endParaRPr lang="ko-KR" altLang="en-US" sz="800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499503" y="3828926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427494" y="3779547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500356" y="4136518"/>
            <a:ext cx="11999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01209" y="397352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0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5428347" y="4063691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5494431" y="4433518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495284" y="4261554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1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422422" y="4384139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507029" y="3615723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3</a:t>
            </a:r>
            <a:endParaRPr lang="ko-KR" altLang="en-US" sz="800" dirty="0"/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5513657" y="3828927"/>
            <a:ext cx="1877255" cy="97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68421" y="3857309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ACK 0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442665" y="3997492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65" y="3997492"/>
                <a:ext cx="681790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85631" y="4335705"/>
                <a:ext cx="18487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ko-KR" sz="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800" dirty="0"/>
                  <a:t> </a:t>
                </a:r>
                <a:r>
                  <a:rPr lang="en-US" altLang="ko-KR" sz="800" dirty="0"/>
                  <a:t>so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discard</a:t>
                </a:r>
                <a:r>
                  <a:rPr lang="en-US" altLang="ko-KR" sz="800" dirty="0"/>
                  <a:t> the frame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631" y="4335705"/>
                <a:ext cx="1848711" cy="215444"/>
              </a:xfrm>
              <a:prstGeom prst="rect">
                <a:avLst/>
              </a:prstGeom>
              <a:blipFill>
                <a:blip r:embed="rId1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/>
          <p:cNvCxnSpPr>
            <a:stCxn id="100" idx="0"/>
          </p:cNvCxnSpPr>
          <p:nvPr/>
        </p:nvCxnSpPr>
        <p:spPr>
          <a:xfrm flipH="1">
            <a:off x="5512021" y="4443427"/>
            <a:ext cx="1829840" cy="9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066786" y="444342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NACK 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512953" y="5429417"/>
            <a:ext cx="1848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13807" y="5226405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Frame 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5507029" y="5726417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07882" y="5515000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Frame 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309866" y="3946355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309866" y="3946355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13" name="직사각형 112"/>
          <p:cNvSpPr/>
          <p:nvPr/>
        </p:nvSpPr>
        <p:spPr>
          <a:xfrm>
            <a:off x="4326706" y="4191689"/>
            <a:ext cx="5319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326707" y="4191689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15" name="직사각형 114"/>
          <p:cNvSpPr/>
          <p:nvPr/>
        </p:nvSpPr>
        <p:spPr>
          <a:xfrm>
            <a:off x="4519283" y="4191689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17" name="직사각형 116"/>
          <p:cNvSpPr/>
          <p:nvPr/>
        </p:nvSpPr>
        <p:spPr>
          <a:xfrm>
            <a:off x="4314982" y="4761891"/>
            <a:ext cx="5319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323927" y="4761891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20" name="직사각형 119"/>
          <p:cNvSpPr/>
          <p:nvPr/>
        </p:nvSpPr>
        <p:spPr>
          <a:xfrm>
            <a:off x="4487780" y="476503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7502142" y="5507051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42" y="5507051"/>
                <a:ext cx="68179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502142" y="5773722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42" y="5773722"/>
                <a:ext cx="68179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4805800" y="3903735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00" y="3903735"/>
                <a:ext cx="669542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821691" y="4203398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91" y="4203398"/>
                <a:ext cx="669542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831666" y="4483000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66" y="4483000"/>
                <a:ext cx="669542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직사각형 126"/>
          <p:cNvSpPr/>
          <p:nvPr/>
        </p:nvSpPr>
        <p:spPr>
          <a:xfrm>
            <a:off x="4289759" y="2741628"/>
            <a:ext cx="5319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289760" y="274162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29" name="직사각형 128"/>
          <p:cNvSpPr/>
          <p:nvPr/>
        </p:nvSpPr>
        <p:spPr>
          <a:xfrm>
            <a:off x="4482336" y="274162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0" name="직사각형 129"/>
          <p:cNvSpPr/>
          <p:nvPr/>
        </p:nvSpPr>
        <p:spPr>
          <a:xfrm>
            <a:off x="4671412" y="2737082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2" name="타원 131"/>
          <p:cNvSpPr/>
          <p:nvPr/>
        </p:nvSpPr>
        <p:spPr>
          <a:xfrm>
            <a:off x="5427494" y="5365150"/>
            <a:ext cx="144016" cy="11996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5427494" y="5653182"/>
            <a:ext cx="144016" cy="11996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1103EC6-BBF2-4965-ADFE-344610319664}"/>
                  </a:ext>
                </a:extLst>
              </p:cNvPr>
              <p:cNvSpPr txBox="1"/>
              <p:nvPr/>
            </p:nvSpPr>
            <p:spPr>
              <a:xfrm>
                <a:off x="3555214" y="2115231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1103EC6-BBF2-4965-ADFE-34461031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14" y="2115231"/>
                <a:ext cx="70397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4CE907F-99B6-4C31-B30B-78E0891B5955}"/>
                  </a:ext>
                </a:extLst>
              </p:cNvPr>
              <p:cNvSpPr txBox="1"/>
              <p:nvPr/>
            </p:nvSpPr>
            <p:spPr>
              <a:xfrm>
                <a:off x="3562092" y="2384359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4CE907F-99B6-4C31-B30B-78E0891B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92" y="2384359"/>
                <a:ext cx="70397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9A8092E-A27A-4414-9B7C-D0731EBD8845}"/>
                  </a:ext>
                </a:extLst>
              </p:cNvPr>
              <p:cNvSpPr txBox="1"/>
              <p:nvPr/>
            </p:nvSpPr>
            <p:spPr>
              <a:xfrm>
                <a:off x="3552452" y="2654161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9A8092E-A27A-4414-9B7C-D0731EBD8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52" y="2654161"/>
                <a:ext cx="70397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7EEDF2-04F9-4D61-A74E-2B1F6C9B84EC}"/>
                  </a:ext>
                </a:extLst>
              </p:cNvPr>
              <p:cNvSpPr txBox="1"/>
              <p:nvPr/>
            </p:nvSpPr>
            <p:spPr>
              <a:xfrm>
                <a:off x="3564656" y="2892830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57EEDF2-04F9-4D61-A74E-2B1F6C9B8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56" y="2892830"/>
                <a:ext cx="70397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2F5332-4C3B-47E3-A830-2E64F048A5A9}"/>
                  </a:ext>
                </a:extLst>
              </p:cNvPr>
              <p:cNvSpPr txBox="1"/>
              <p:nvPr/>
            </p:nvSpPr>
            <p:spPr>
              <a:xfrm>
                <a:off x="3539928" y="3536901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2F5332-4C3B-47E3-A830-2E64F048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28" y="3536901"/>
                <a:ext cx="70397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9554E6-4B7A-41DC-B68F-E5A5CA54D8FC}"/>
                  </a:ext>
                </a:extLst>
              </p:cNvPr>
              <p:cNvSpPr txBox="1"/>
              <p:nvPr/>
            </p:nvSpPr>
            <p:spPr>
              <a:xfrm>
                <a:off x="3542027" y="3879864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9554E6-4B7A-41DC-B68F-E5A5CA54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27" y="3879864"/>
                <a:ext cx="70397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A7853D-FEBF-4515-8789-E0A933621E48}"/>
              </a:ext>
            </a:extLst>
          </p:cNvPr>
          <p:cNvSpPr/>
          <p:nvPr/>
        </p:nvSpPr>
        <p:spPr>
          <a:xfrm>
            <a:off x="4314982" y="4473859"/>
            <a:ext cx="5319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DBB2764-2D0F-4339-BA79-2F4E0F258F2C}"/>
              </a:ext>
            </a:extLst>
          </p:cNvPr>
          <p:cNvSpPr/>
          <p:nvPr/>
        </p:nvSpPr>
        <p:spPr>
          <a:xfrm>
            <a:off x="4314983" y="4473859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D7D9CC9-F49C-480B-A753-DC8CF6BACAD2}"/>
              </a:ext>
            </a:extLst>
          </p:cNvPr>
          <p:cNvSpPr/>
          <p:nvPr/>
        </p:nvSpPr>
        <p:spPr>
          <a:xfrm>
            <a:off x="4507559" y="4473859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08EC18-EA37-41F9-9D60-6CE576BBEABF}"/>
              </a:ext>
            </a:extLst>
          </p:cNvPr>
          <p:cNvSpPr/>
          <p:nvPr/>
        </p:nvSpPr>
        <p:spPr>
          <a:xfrm>
            <a:off x="4671412" y="447699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E96894B-D56F-493F-976F-16D9483C26DF}"/>
                  </a:ext>
                </a:extLst>
              </p:cNvPr>
              <p:cNvSpPr txBox="1"/>
              <p:nvPr/>
            </p:nvSpPr>
            <p:spPr>
              <a:xfrm>
                <a:off x="3537977" y="4140195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E96894B-D56F-493F-976F-16D9483C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77" y="4140195"/>
                <a:ext cx="70397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E721CE-BE76-4505-8AF9-750B64690C6D}"/>
                  </a:ext>
                </a:extLst>
              </p:cNvPr>
              <p:cNvSpPr txBox="1"/>
              <p:nvPr/>
            </p:nvSpPr>
            <p:spPr>
              <a:xfrm>
                <a:off x="3543383" y="4406973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E721CE-BE76-4505-8AF9-750B6469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83" y="4406973"/>
                <a:ext cx="703975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329F74-4CF2-48B3-97B2-6DD140DDD655}"/>
                  </a:ext>
                </a:extLst>
              </p:cNvPr>
              <p:cNvSpPr txBox="1"/>
              <p:nvPr/>
            </p:nvSpPr>
            <p:spPr>
              <a:xfrm>
                <a:off x="3526900" y="4702585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329F74-4CF2-48B3-97B2-6DD140DD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00" y="4702585"/>
                <a:ext cx="703975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ED58DB-DAD4-DEDC-E771-1C59392E689A}"/>
                  </a:ext>
                </a:extLst>
              </p:cNvPr>
              <p:cNvSpPr txBox="1"/>
              <p:nvPr/>
            </p:nvSpPr>
            <p:spPr>
              <a:xfrm>
                <a:off x="7446493" y="3756191"/>
                <a:ext cx="181504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800" dirty="0"/>
                  <a:t> </a:t>
                </a:r>
                <a:r>
                  <a:rPr lang="en-US" altLang="ko-KR" sz="800" dirty="0"/>
                  <a:t>so </a:t>
                </a:r>
                <a:r>
                  <a:rPr lang="en-US" altLang="ko-KR" sz="800" dirty="0">
                    <a:solidFill>
                      <a:srgbClr val="0070C0"/>
                    </a:solidFill>
                  </a:rPr>
                  <a:t>accept</a:t>
                </a:r>
                <a:r>
                  <a:rPr lang="en-US" altLang="ko-KR" sz="800" dirty="0"/>
                  <a:t> the frame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ED58DB-DAD4-DEDC-E771-1C59392E6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493" y="3756191"/>
                <a:ext cx="1815049" cy="215444"/>
              </a:xfrm>
              <a:prstGeom prst="rect">
                <a:avLst/>
              </a:prstGeom>
              <a:blipFill>
                <a:blip r:embed="rId2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12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>
                <a:latin typeface="+mj-lt"/>
              </a:rPr>
              <a:t>Go Back N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4155781" y="1951872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356468" y="1804049"/>
            <a:ext cx="1706" cy="398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218505" y="1804048"/>
            <a:ext cx="5072" cy="424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926" y="1912238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26" y="1912238"/>
                <a:ext cx="66954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65512" y="1912238"/>
                <a:ext cx="707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12" y="1912238"/>
                <a:ext cx="70763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/>
          <p:nvPr/>
        </p:nvCxnSpPr>
        <p:spPr>
          <a:xfrm>
            <a:off x="5356469" y="2127682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86926" y="2213217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26" y="2213217"/>
                <a:ext cx="669542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357322" y="1902621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0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91352" y="2151237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52" y="2151237"/>
                <a:ext cx="68179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/>
          <p:nvPr/>
        </p:nvCxnSpPr>
        <p:spPr>
          <a:xfrm flipH="1">
            <a:off x="5346324" y="2133652"/>
            <a:ext cx="1877255" cy="97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01088" y="216203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ACK 1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5284460" y="2078303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57322" y="2435274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58175" y="2186765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1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5285313" y="2362447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351397" y="2732274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52250" y="248122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2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5279388" y="2682895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95584" y="2484771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584" y="2484771"/>
                <a:ext cx="68179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295584" y="2750097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584" y="2750097"/>
                <a:ext cx="68179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 flipH="1">
            <a:off x="5933747" y="2742875"/>
            <a:ext cx="1272334" cy="664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70993" y="247159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ACK 2</a:t>
            </a:r>
            <a:endParaRPr lang="ko-KR" altLang="en-US" sz="8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5338495" y="2467870"/>
            <a:ext cx="1860332" cy="94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27561" y="280020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NACK 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676781" y="2467869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781" y="2467869"/>
                <a:ext cx="669542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676781" y="2751281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781" y="2751281"/>
                <a:ext cx="669542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/>
          <p:cNvSpPr/>
          <p:nvPr/>
        </p:nvSpPr>
        <p:spPr>
          <a:xfrm>
            <a:off x="4159624" y="2276740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159624" y="227674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4176464" y="2522074"/>
            <a:ext cx="5319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176465" y="2522074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4369041" y="2522074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4159624" y="3049578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138195" y="304957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4314373" y="304957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4152535" y="3361909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146725" y="2802928"/>
            <a:ext cx="53193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146726" y="280292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29" name="직사각형 128"/>
          <p:cNvSpPr/>
          <p:nvPr/>
        </p:nvSpPr>
        <p:spPr>
          <a:xfrm>
            <a:off x="4339302" y="280292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0" name="직사각형 129"/>
          <p:cNvSpPr/>
          <p:nvPr/>
        </p:nvSpPr>
        <p:spPr>
          <a:xfrm>
            <a:off x="4528378" y="2798382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4166832" y="3361909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4" name="직선 화살표 연결선 3"/>
          <p:cNvCxnSpPr>
            <a:stCxn id="41" idx="4"/>
          </p:cNvCxnSpPr>
          <p:nvPr/>
        </p:nvCxnSpPr>
        <p:spPr>
          <a:xfrm>
            <a:off x="5351396" y="2802856"/>
            <a:ext cx="6778" cy="993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380343" y="3836727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77852" y="3600486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Frame 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83065" y="3893936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ACK 3 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299165" y="3729005"/>
                <a:ext cx="18487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ko-KR" sz="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800" dirty="0"/>
                  <a:t> </a:t>
                </a:r>
                <a:r>
                  <a:rPr lang="en-US" altLang="ko-KR" sz="800" dirty="0"/>
                  <a:t>so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discard</a:t>
                </a:r>
                <a:r>
                  <a:rPr lang="en-US" altLang="ko-KR" sz="800" dirty="0"/>
                  <a:t> the frame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65" y="3729005"/>
                <a:ext cx="1848711" cy="215444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/>
          <p:cNvCxnSpPr/>
          <p:nvPr/>
        </p:nvCxnSpPr>
        <p:spPr>
          <a:xfrm flipH="1">
            <a:off x="5370325" y="3836728"/>
            <a:ext cx="1860332" cy="94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5284460" y="3811537"/>
            <a:ext cx="144016" cy="11996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BA3294A-A99E-48AD-ADD4-8A99BF98C8F4}"/>
                  </a:ext>
                </a:extLst>
              </p:cNvPr>
              <p:cNvSpPr txBox="1"/>
              <p:nvPr/>
            </p:nvSpPr>
            <p:spPr>
              <a:xfrm>
                <a:off x="3332198" y="1885036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BA3294A-A99E-48AD-ADD4-8A99BF98C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98" y="1885036"/>
                <a:ext cx="70397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F5C78B-5100-45CF-9584-6117912ADB4E}"/>
                  </a:ext>
                </a:extLst>
              </p:cNvPr>
              <p:cNvSpPr txBox="1"/>
              <p:nvPr/>
            </p:nvSpPr>
            <p:spPr>
              <a:xfrm>
                <a:off x="3327297" y="2222617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F5C78B-5100-45CF-9584-6117912AD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97" y="2222617"/>
                <a:ext cx="70397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912CB2-A882-45CF-B118-085C348D3C00}"/>
                  </a:ext>
                </a:extLst>
              </p:cNvPr>
              <p:cNvSpPr txBox="1"/>
              <p:nvPr/>
            </p:nvSpPr>
            <p:spPr>
              <a:xfrm>
                <a:off x="3334175" y="2491745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912CB2-A882-45CF-B118-085C348D3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75" y="2491745"/>
                <a:ext cx="70397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176F28-3142-40B6-998D-16D4C2E9374E}"/>
                  </a:ext>
                </a:extLst>
              </p:cNvPr>
              <p:cNvSpPr txBox="1"/>
              <p:nvPr/>
            </p:nvSpPr>
            <p:spPr>
              <a:xfrm>
                <a:off x="3324535" y="2761547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176F28-3142-40B6-998D-16D4C2E9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35" y="2761547"/>
                <a:ext cx="7039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2F49DC-A341-4C1B-B397-9F5589940EFE}"/>
                  </a:ext>
                </a:extLst>
              </p:cNvPr>
              <p:cNvSpPr txBox="1"/>
              <p:nvPr/>
            </p:nvSpPr>
            <p:spPr>
              <a:xfrm>
                <a:off x="3316783" y="3037872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2F49DC-A341-4C1B-B397-9F558994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83" y="3037872"/>
                <a:ext cx="70397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0BB16E-AFB6-4386-858E-F9FAD346BEA5}"/>
                  </a:ext>
                </a:extLst>
              </p:cNvPr>
              <p:cNvSpPr txBox="1"/>
              <p:nvPr/>
            </p:nvSpPr>
            <p:spPr>
              <a:xfrm>
                <a:off x="3299804" y="3323487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0BB16E-AFB6-4386-858E-F9FAD346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04" y="3323487"/>
                <a:ext cx="70397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5588376-24D1-466E-9604-E6CFD2E1070E}"/>
                  </a:ext>
                </a:extLst>
              </p:cNvPr>
              <p:cNvSpPr txBox="1"/>
              <p:nvPr/>
            </p:nvSpPr>
            <p:spPr>
              <a:xfrm>
                <a:off x="3334174" y="4579663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5588376-24D1-466E-9604-E6CFD2E10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74" y="4579663"/>
                <a:ext cx="70397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36B991-5F1D-427F-B157-F12EC799F03E}"/>
              </a:ext>
            </a:extLst>
          </p:cNvPr>
          <p:cNvSpPr/>
          <p:nvPr/>
        </p:nvSpPr>
        <p:spPr>
          <a:xfrm>
            <a:off x="4094654" y="4646153"/>
            <a:ext cx="54877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32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l"/>
                <a:r>
                  <a:rPr lang="en-US" altLang="ko-KR" sz="2800" dirty="0">
                    <a:latin typeface="+mj-lt"/>
                  </a:rPr>
                  <a:t>Data Link Layer </a:t>
                </a:r>
                <a:br>
                  <a:rPr lang="en-US" altLang="ko-KR" sz="2800" dirty="0">
                    <a:latin typeface="+mj-lt"/>
                  </a:rPr>
                </a:br>
                <a:r>
                  <a:rPr lang="en-US" altLang="ko-KR" sz="2800" dirty="0"/>
                  <a:t>Error Recovery: ARQ</a:t>
                </a:r>
                <a:br>
                  <a:rPr lang="en-US" altLang="ko-KR" sz="2800" dirty="0"/>
                </a:br>
                <a:r>
                  <a:rPr lang="en-US" altLang="ko-KR" sz="2800" dirty="0">
                    <a:latin typeface="+mj-lt"/>
                  </a:rPr>
                  <a:t>Go Back N: Window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t="-5069" b="-10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91" y="1690688"/>
            <a:ext cx="72068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671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/>
              <a:t>Piggybacking S-frame in I-frame</a:t>
            </a:r>
            <a:endParaRPr lang="ko-KR" alt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23" y="1668724"/>
            <a:ext cx="52942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13402" y="2270612"/>
            <a:ext cx="144016" cy="1963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1396" y="2847246"/>
            <a:ext cx="144016" cy="1963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22225" y="3418115"/>
            <a:ext cx="129363" cy="1963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0658" y="3988984"/>
            <a:ext cx="130908" cy="1963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3331" y="4565048"/>
            <a:ext cx="144016" cy="1963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2225" y="2278186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07572" y="2847245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3402" y="3418115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3402" y="3977671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396" y="4565048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8626" y="5135917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55641" y="2006160"/>
                <a:ext cx="711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1" y="2006160"/>
                <a:ext cx="71128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87157" y="1981870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157" y="1981870"/>
                <a:ext cx="67967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41780" y="2397703"/>
                <a:ext cx="711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780" y="2397703"/>
                <a:ext cx="71128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3239" y="2368885"/>
                <a:ext cx="679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9" y="2368885"/>
                <a:ext cx="67960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41780" y="2945436"/>
                <a:ext cx="711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780" y="2945436"/>
                <a:ext cx="71128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87157" y="2945436"/>
                <a:ext cx="679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157" y="2945436"/>
                <a:ext cx="67960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55639" y="3516661"/>
                <a:ext cx="6897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39" y="3516661"/>
                <a:ext cx="6897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94015" y="3503463"/>
                <a:ext cx="679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15" y="3503463"/>
                <a:ext cx="67960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21855" y="4101404"/>
                <a:ext cx="679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855" y="4101404"/>
                <a:ext cx="67960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21854" y="4677955"/>
                <a:ext cx="679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854" y="4677955"/>
                <a:ext cx="67960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21037" y="4087175"/>
                <a:ext cx="6897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087175"/>
                <a:ext cx="68974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36952" y="4663239"/>
                <a:ext cx="6897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52" y="4663239"/>
                <a:ext cx="68974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DA2393-A88E-497E-B3EA-7603F944AEC2}"/>
                  </a:ext>
                </a:extLst>
              </p:cNvPr>
              <p:cNvSpPr txBox="1"/>
              <p:nvPr/>
            </p:nvSpPr>
            <p:spPr>
              <a:xfrm>
                <a:off x="6116628" y="1984079"/>
                <a:ext cx="711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DA2393-A88E-497E-B3EA-7603F944A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28" y="1984079"/>
                <a:ext cx="71128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B04025-331E-4AE4-851C-FDA0C8F7E059}"/>
                  </a:ext>
                </a:extLst>
              </p:cNvPr>
              <p:cNvSpPr txBox="1"/>
              <p:nvPr/>
            </p:nvSpPr>
            <p:spPr>
              <a:xfrm>
                <a:off x="8498510" y="1939631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B04025-331E-4AE4-851C-FDA0C8F7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10" y="1939631"/>
                <a:ext cx="67967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2B9260-F10E-4332-A1CF-F69B7F56348F}"/>
                  </a:ext>
                </a:extLst>
              </p:cNvPr>
              <p:cNvSpPr txBox="1"/>
              <p:nvPr/>
            </p:nvSpPr>
            <p:spPr>
              <a:xfrm>
                <a:off x="8498510" y="2325487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2B9260-F10E-4332-A1CF-F69B7F56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10" y="2325487"/>
                <a:ext cx="67967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9E46CA-5260-4004-B1D9-3C8EE5BFA338}"/>
                  </a:ext>
                </a:extLst>
              </p:cNvPr>
              <p:cNvSpPr txBox="1"/>
              <p:nvPr/>
            </p:nvSpPr>
            <p:spPr>
              <a:xfrm>
                <a:off x="8498510" y="2917413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9E46CA-5260-4004-B1D9-3C8EE5BF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10" y="2917413"/>
                <a:ext cx="67967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AE7987-5186-4657-890F-B279A348072B}"/>
                  </a:ext>
                </a:extLst>
              </p:cNvPr>
              <p:cNvSpPr txBox="1"/>
              <p:nvPr/>
            </p:nvSpPr>
            <p:spPr>
              <a:xfrm>
                <a:off x="8515985" y="3512491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AE7987-5186-4657-890F-B279A348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85" y="3512491"/>
                <a:ext cx="679673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3F071C-3515-43DA-AD68-D109CED1596F}"/>
                  </a:ext>
                </a:extLst>
              </p:cNvPr>
              <p:cNvSpPr txBox="1"/>
              <p:nvPr/>
            </p:nvSpPr>
            <p:spPr>
              <a:xfrm>
                <a:off x="8523342" y="4060852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3F071C-3515-43DA-AD68-D109CED15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42" y="4060852"/>
                <a:ext cx="679673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D67BB2-2DC8-41A1-9BE6-C865E056E266}"/>
                  </a:ext>
                </a:extLst>
              </p:cNvPr>
              <p:cNvSpPr txBox="1"/>
              <p:nvPr/>
            </p:nvSpPr>
            <p:spPr>
              <a:xfrm>
                <a:off x="8523342" y="4613002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D67BB2-2DC8-41A1-9BE6-C865E056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42" y="4613002"/>
                <a:ext cx="679673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998FAD-63CA-4DD4-92BB-6CCB32ADC34B}"/>
                  </a:ext>
                </a:extLst>
              </p:cNvPr>
              <p:cNvSpPr txBox="1"/>
              <p:nvPr/>
            </p:nvSpPr>
            <p:spPr>
              <a:xfrm>
                <a:off x="8544587" y="5234108"/>
                <a:ext cx="679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998FAD-63CA-4DD4-92BB-6CCB32AD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587" y="5234108"/>
                <a:ext cx="67967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E14953-6211-4562-8FD9-01301F188310}"/>
                  </a:ext>
                </a:extLst>
              </p:cNvPr>
              <p:cNvSpPr txBox="1"/>
              <p:nvPr/>
            </p:nvSpPr>
            <p:spPr>
              <a:xfrm>
                <a:off x="6090215" y="2365250"/>
                <a:ext cx="6897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E14953-6211-4562-8FD9-01301F188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15" y="2365250"/>
                <a:ext cx="689740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F50026-EC8C-45C5-A492-8FBF5DF56A1B}"/>
                  </a:ext>
                </a:extLst>
              </p:cNvPr>
              <p:cNvSpPr txBox="1"/>
              <p:nvPr/>
            </p:nvSpPr>
            <p:spPr>
              <a:xfrm>
                <a:off x="6081822" y="3512491"/>
                <a:ext cx="6897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F50026-EC8C-45C5-A492-8FBF5DF5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22" y="3512491"/>
                <a:ext cx="68974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C1B8C5-027C-4351-94F1-005FC7C41345}"/>
                  </a:ext>
                </a:extLst>
              </p:cNvPr>
              <p:cNvSpPr txBox="1"/>
              <p:nvPr/>
            </p:nvSpPr>
            <p:spPr>
              <a:xfrm>
                <a:off x="6087832" y="4613002"/>
                <a:ext cx="6897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C1B8C5-027C-4351-94F1-005FC7C4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832" y="4613002"/>
                <a:ext cx="68974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11799F-83D6-4BA0-9C7D-B4FF12E5E068}"/>
                  </a:ext>
                </a:extLst>
              </p:cNvPr>
              <p:cNvSpPr txBox="1"/>
              <p:nvPr/>
            </p:nvSpPr>
            <p:spPr>
              <a:xfrm>
                <a:off x="6096000" y="5153131"/>
                <a:ext cx="6897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11799F-83D6-4BA0-9C7D-B4FF12E5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53131"/>
                <a:ext cx="68974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8C433B-D581-4FC9-9957-15F681BE7C7C}"/>
              </a:ext>
            </a:extLst>
          </p:cNvPr>
          <p:cNvSpPr/>
          <p:nvPr/>
        </p:nvSpPr>
        <p:spPr>
          <a:xfrm>
            <a:off x="7481128" y="2246522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7B7CC5-ACEF-4C4E-83A8-8C089F291D91}"/>
              </a:ext>
            </a:extLst>
          </p:cNvPr>
          <p:cNvSpPr/>
          <p:nvPr/>
        </p:nvSpPr>
        <p:spPr>
          <a:xfrm>
            <a:off x="7499985" y="2815157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38F9E8-E6CD-457D-935C-B37EF14F34B2}"/>
              </a:ext>
            </a:extLst>
          </p:cNvPr>
          <p:cNvSpPr/>
          <p:nvPr/>
        </p:nvSpPr>
        <p:spPr>
          <a:xfrm>
            <a:off x="7474442" y="3383792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88FFFB-6B77-4340-A27E-D15D1DAE48BB}"/>
              </a:ext>
            </a:extLst>
          </p:cNvPr>
          <p:cNvSpPr/>
          <p:nvPr/>
        </p:nvSpPr>
        <p:spPr>
          <a:xfrm>
            <a:off x="7716648" y="3392555"/>
            <a:ext cx="101934" cy="17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833E2D-5DE3-46CC-92C6-636D8D097A9B}"/>
              </a:ext>
            </a:extLst>
          </p:cNvPr>
          <p:cNvSpPr/>
          <p:nvPr/>
        </p:nvSpPr>
        <p:spPr>
          <a:xfrm>
            <a:off x="7770748" y="3962660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B957E1-5EFD-4C5B-9C05-695EE443820B}"/>
              </a:ext>
            </a:extLst>
          </p:cNvPr>
          <p:cNvSpPr/>
          <p:nvPr/>
        </p:nvSpPr>
        <p:spPr>
          <a:xfrm>
            <a:off x="7474332" y="4530225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901EFC-C8AB-453A-84B2-3CE8057A81D0}"/>
              </a:ext>
            </a:extLst>
          </p:cNvPr>
          <p:cNvSpPr/>
          <p:nvPr/>
        </p:nvSpPr>
        <p:spPr>
          <a:xfrm>
            <a:off x="7486139" y="5108495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115390-116F-4993-AFA4-4845C28C50F1}"/>
              </a:ext>
            </a:extLst>
          </p:cNvPr>
          <p:cNvSpPr/>
          <p:nvPr/>
        </p:nvSpPr>
        <p:spPr>
          <a:xfrm>
            <a:off x="7746574" y="5679859"/>
            <a:ext cx="14401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ADF7FD-9856-C3B7-74EF-54022646B7F6}"/>
              </a:ext>
            </a:extLst>
          </p:cNvPr>
          <p:cNvCxnSpPr/>
          <p:nvPr/>
        </p:nvCxnSpPr>
        <p:spPr>
          <a:xfrm>
            <a:off x="3437623" y="2569515"/>
            <a:ext cx="878958" cy="24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4499891-9F81-D6C3-C679-3CEBDE186E4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420658" y="3114713"/>
            <a:ext cx="866499" cy="2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4DE3228-1C08-BC68-EE43-CC6A4EF042F4}"/>
              </a:ext>
            </a:extLst>
          </p:cNvPr>
          <p:cNvCxnSpPr>
            <a:cxnSpLocks/>
          </p:cNvCxnSpPr>
          <p:nvPr/>
        </p:nvCxnSpPr>
        <p:spPr>
          <a:xfrm>
            <a:off x="3450685" y="2164212"/>
            <a:ext cx="750976" cy="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8FD265-E3C2-B10C-F521-D66BBCFB0046}"/>
              </a:ext>
            </a:extLst>
          </p:cNvPr>
          <p:cNvCxnSpPr>
            <a:cxnSpLocks/>
          </p:cNvCxnSpPr>
          <p:nvPr/>
        </p:nvCxnSpPr>
        <p:spPr>
          <a:xfrm flipH="1">
            <a:off x="4420658" y="3667247"/>
            <a:ext cx="950752" cy="29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A8107E-92B8-58B6-2EB1-6FC316A2F49D}"/>
              </a:ext>
            </a:extLst>
          </p:cNvPr>
          <p:cNvCxnSpPr>
            <a:cxnSpLocks/>
          </p:cNvCxnSpPr>
          <p:nvPr/>
        </p:nvCxnSpPr>
        <p:spPr>
          <a:xfrm flipH="1">
            <a:off x="4493569" y="4267268"/>
            <a:ext cx="866499" cy="2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CD580DB-5948-C68F-9817-AD3B10EC0152}"/>
              </a:ext>
            </a:extLst>
          </p:cNvPr>
          <p:cNvCxnSpPr>
            <a:cxnSpLocks/>
          </p:cNvCxnSpPr>
          <p:nvPr/>
        </p:nvCxnSpPr>
        <p:spPr>
          <a:xfrm>
            <a:off x="3385978" y="4842597"/>
            <a:ext cx="930603" cy="26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32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>
                <a:latin typeface="+mj-lt"/>
              </a:rPr>
              <a:t>Selective Repeat (or Selective Reject) 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Sliding window</a:t>
                </a:r>
              </a:p>
              <a:p>
                <a:pPr lvl="1"/>
                <a:r>
                  <a:rPr lang="en-US" altLang="ko-KR" dirty="0"/>
                  <a:t>n-bit sequence number</a:t>
                </a:r>
              </a:p>
              <a:p>
                <a:pPr lvl="1"/>
                <a:r>
                  <a:rPr lang="en-US" altLang="ko-KR" dirty="0"/>
                  <a:t>Window size (W)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3-bit SN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3−1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7-bit SN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7−1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=64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sender needs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frame buffers</a:t>
                </a:r>
              </a:p>
              <a:p>
                <a:r>
                  <a:rPr lang="en-US" altLang="ko-KR" dirty="0"/>
                  <a:t>The </a:t>
                </a:r>
                <a:r>
                  <a:rPr lang="en-US" altLang="ko-KR" b="1" dirty="0"/>
                  <a:t>receiver</a:t>
                </a:r>
                <a:r>
                  <a:rPr lang="en-US" altLang="ko-KR" dirty="0"/>
                  <a:t> needs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dirty="0"/>
                  <a:t> frame buffers</a:t>
                </a:r>
              </a:p>
              <a:p>
                <a:r>
                  <a:rPr lang="en-US" altLang="ko-KR" dirty="0"/>
                  <a:t>Operation</a:t>
                </a:r>
              </a:p>
              <a:p>
                <a:pPr lvl="1"/>
                <a:r>
                  <a:rPr lang="en-US" altLang="ko-KR" dirty="0"/>
                  <a:t>Initial value</a:t>
                </a:r>
              </a:p>
              <a:p>
                <a:pPr lvl="2"/>
                <a:r>
                  <a:rPr lang="en-US" altLang="ko-KR" dirty="0"/>
                  <a:t>The sender: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=W,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/>
                  <a:t>(S)=0;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(R)=0</a:t>
                </a:r>
              </a:p>
              <a:p>
                <a:pPr lvl="2"/>
                <a:r>
                  <a:rPr lang="en-US" altLang="ko-KR" dirty="0"/>
                  <a:t>The receiver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(S)=0;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/>
                  <a:t>(R)=0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01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/>
          <p:nvPr/>
        </p:nvCxnSpPr>
        <p:spPr>
          <a:xfrm>
            <a:off x="5140298" y="2417318"/>
            <a:ext cx="11999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+mj-lt"/>
              </a:rPr>
              <a:t>Data Link Layer 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/>
              <a:t>Error Recovery: ARQ</a:t>
            </a:r>
            <a:br>
              <a:rPr lang="en-US" altLang="ko-KR" sz="3200" dirty="0"/>
            </a:br>
            <a:r>
              <a:rPr lang="en-US" altLang="ko-KR" sz="3200" dirty="0">
                <a:latin typeface="+mj-lt"/>
              </a:rPr>
              <a:t>Selective Repeat (or Selective Reject) 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3789090" y="1946764"/>
            <a:ext cx="716237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157241" y="1798941"/>
            <a:ext cx="1706" cy="398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019278" y="1798940"/>
            <a:ext cx="5072" cy="424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87699" y="1907130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99" y="1907130"/>
                <a:ext cx="669542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66285" y="1907130"/>
                <a:ext cx="707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285" y="1907130"/>
                <a:ext cx="70763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/>
          <p:nvPr/>
        </p:nvCxnSpPr>
        <p:spPr>
          <a:xfrm>
            <a:off x="5157242" y="2122574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7699" y="2208109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99" y="2208109"/>
                <a:ext cx="669542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158095" y="1897513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0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92125" y="2146129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</m:t>
                      </m:r>
                      <m:r>
                        <a:rPr lang="en-US" altLang="ko-KR" sz="8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ko-KR" altLang="en-US" sz="8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25" y="2146129"/>
                <a:ext cx="68179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cxnSpLocks/>
          </p:cNvCxnSpPr>
          <p:nvPr/>
        </p:nvCxnSpPr>
        <p:spPr>
          <a:xfrm flipH="1">
            <a:off x="5140296" y="2128543"/>
            <a:ext cx="1884056" cy="115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92296" y="214238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7030A0"/>
                </a:solidFill>
              </a:rPr>
              <a:t>ACK </a:t>
            </a:r>
            <a:r>
              <a:rPr lang="en-US" altLang="ko-KR" sz="800" b="1" dirty="0">
                <a:solidFill>
                  <a:srgbClr val="00B050"/>
                </a:solidFill>
              </a:rPr>
              <a:t>1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85233" y="2073195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58948" y="2229514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1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5086086" y="2357339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152170" y="2727166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53023" y="2517546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2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5080161" y="2677787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cxnSpLocks/>
            <a:endCxn id="85" idx="0"/>
          </p:cNvCxnSpPr>
          <p:nvPr/>
        </p:nvCxnSpPr>
        <p:spPr>
          <a:xfrm flipH="1">
            <a:off x="5157241" y="2722101"/>
            <a:ext cx="1841178" cy="1187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7401" y="280557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SREJ 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77554" y="2462761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54" y="2462761"/>
                <a:ext cx="669542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77554" y="2746173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54" y="2746173"/>
                <a:ext cx="66954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/>
          <p:cNvSpPr/>
          <p:nvPr/>
        </p:nvSpPr>
        <p:spPr>
          <a:xfrm>
            <a:off x="3789089" y="2271632"/>
            <a:ext cx="720081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83228" y="2271632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3789089" y="2516966"/>
            <a:ext cx="720081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89090" y="2516966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3981666" y="2516966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3810519" y="3309054"/>
            <a:ext cx="685679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789090" y="3309054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3965268" y="3309054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674502" y="1841301"/>
                <a:ext cx="1614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n=3, W=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502" y="1841301"/>
                <a:ext cx="1614481" cy="307777"/>
              </a:xfrm>
              <a:prstGeom prst="rect">
                <a:avLst/>
              </a:prstGeom>
              <a:blipFill>
                <a:blip r:embed="rId8"/>
                <a:stretch>
                  <a:fillRect l="-1132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/>
          <p:cNvCxnSpPr/>
          <p:nvPr/>
        </p:nvCxnSpPr>
        <p:spPr>
          <a:xfrm>
            <a:off x="5157242" y="3958553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085233" y="3909174"/>
            <a:ext cx="144016" cy="11996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70473" y="430872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4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5086086" y="4403013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5164767" y="4462993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480" y="3754000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Frame 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cxnSp>
        <p:nvCxnSpPr>
          <p:cNvPr id="94" name="직선 화살표 연결선 93"/>
          <p:cNvCxnSpPr>
            <a:cxnSpLocks/>
          </p:cNvCxnSpPr>
          <p:nvPr/>
        </p:nvCxnSpPr>
        <p:spPr>
          <a:xfrm flipH="1">
            <a:off x="5177831" y="3985536"/>
            <a:ext cx="1841447" cy="90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8463" y="3990477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7030A0"/>
                </a:solidFill>
              </a:rPr>
              <a:t>ACK </a:t>
            </a:r>
            <a:r>
              <a:rPr lang="en-US" altLang="ko-KR" sz="800" b="1" dirty="0">
                <a:solidFill>
                  <a:srgbClr val="00B050"/>
                </a:solidFill>
              </a:rPr>
              <a:t>4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967578" y="2567221"/>
                <a:ext cx="33777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𝑙𝑎𝑠𝑡𝑒𝑠𝑡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𝐴𝐶𝐾</m:t>
                      </m:r>
                      <m:d>
                        <m:dPr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&amp;&amp;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𝑙𝑎𝑠𝑡𝑒𝑠𝑡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𝐴𝐶𝐾</m:t>
                          </m:r>
                          <m:d>
                            <m:d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ko-K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578" y="2567221"/>
                <a:ext cx="337772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495580" y="4346361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80" y="4346361"/>
                <a:ext cx="66954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직사각형 126"/>
          <p:cNvSpPr/>
          <p:nvPr/>
        </p:nvSpPr>
        <p:spPr>
          <a:xfrm>
            <a:off x="3789089" y="2780990"/>
            <a:ext cx="72008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789090" y="278099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29" name="직사각형 128"/>
          <p:cNvSpPr/>
          <p:nvPr/>
        </p:nvSpPr>
        <p:spPr>
          <a:xfrm>
            <a:off x="3981666" y="278099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0" name="직사각형 129"/>
          <p:cNvSpPr/>
          <p:nvPr/>
        </p:nvSpPr>
        <p:spPr>
          <a:xfrm>
            <a:off x="4170742" y="2782306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5170606" y="3030841"/>
            <a:ext cx="1867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77321" y="2847775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Frame 3</a:t>
            </a:r>
            <a:endParaRPr lang="ko-KR" altLang="en-US" sz="800" dirty="0"/>
          </a:p>
        </p:txBody>
      </p:sp>
      <p:sp>
        <p:nvSpPr>
          <p:cNvPr id="101" name="타원 100"/>
          <p:cNvSpPr/>
          <p:nvPr/>
        </p:nvSpPr>
        <p:spPr>
          <a:xfrm>
            <a:off x="5098597" y="2958014"/>
            <a:ext cx="144016" cy="11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7749529" y="2843193"/>
            <a:ext cx="720081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7749530" y="2843193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2" name="직사각형 131"/>
          <p:cNvSpPr/>
          <p:nvPr/>
        </p:nvSpPr>
        <p:spPr>
          <a:xfrm>
            <a:off x="7749529" y="3165038"/>
            <a:ext cx="720081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7749530" y="316503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4" name="직사각형 133"/>
          <p:cNvSpPr/>
          <p:nvPr/>
        </p:nvSpPr>
        <p:spPr>
          <a:xfrm>
            <a:off x="7942106" y="316503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35" name="직사각형 134"/>
          <p:cNvSpPr/>
          <p:nvPr/>
        </p:nvSpPr>
        <p:spPr>
          <a:xfrm>
            <a:off x="4149130" y="3309054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36" name="직사각형 135"/>
          <p:cNvSpPr/>
          <p:nvPr/>
        </p:nvSpPr>
        <p:spPr>
          <a:xfrm>
            <a:off x="3810519" y="3927008"/>
            <a:ext cx="685679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789090" y="392700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8" name="직사각형 137"/>
          <p:cNvSpPr/>
          <p:nvPr/>
        </p:nvSpPr>
        <p:spPr>
          <a:xfrm>
            <a:off x="3965268" y="392700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9" name="직사각형 138"/>
          <p:cNvSpPr/>
          <p:nvPr/>
        </p:nvSpPr>
        <p:spPr>
          <a:xfrm>
            <a:off x="4149130" y="3927008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40" name="직사각형 139"/>
          <p:cNvSpPr/>
          <p:nvPr/>
        </p:nvSpPr>
        <p:spPr>
          <a:xfrm>
            <a:off x="3789089" y="4379040"/>
            <a:ext cx="685679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3767660" y="437904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42" name="직사각형 141"/>
          <p:cNvSpPr/>
          <p:nvPr/>
        </p:nvSpPr>
        <p:spPr>
          <a:xfrm>
            <a:off x="3943838" y="437904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43" name="직사각형 142"/>
          <p:cNvSpPr/>
          <p:nvPr/>
        </p:nvSpPr>
        <p:spPr>
          <a:xfrm>
            <a:off x="4127700" y="4379040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44" name="직사각형 143"/>
          <p:cNvSpPr/>
          <p:nvPr/>
        </p:nvSpPr>
        <p:spPr>
          <a:xfrm>
            <a:off x="4312911" y="4374466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45" name="직사각형 144"/>
          <p:cNvSpPr/>
          <p:nvPr/>
        </p:nvSpPr>
        <p:spPr>
          <a:xfrm>
            <a:off x="7724992" y="3949215"/>
            <a:ext cx="716237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48701" y="2064093"/>
            <a:ext cx="716237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4477554" y="2990733"/>
                <a:ext cx="6695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54" y="2990733"/>
                <a:ext cx="669542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직사각형 148"/>
          <p:cNvSpPr/>
          <p:nvPr/>
        </p:nvSpPr>
        <p:spPr>
          <a:xfrm>
            <a:off x="3797663" y="4827395"/>
            <a:ext cx="685679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3785267" y="4828683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cxnSp>
        <p:nvCxnSpPr>
          <p:cNvPr id="154" name="직선 화살표 연결선 153"/>
          <p:cNvCxnSpPr>
            <a:cxnSpLocks/>
          </p:cNvCxnSpPr>
          <p:nvPr/>
        </p:nvCxnSpPr>
        <p:spPr>
          <a:xfrm flipH="1">
            <a:off x="5164767" y="4462517"/>
            <a:ext cx="1854511" cy="91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630682" y="4501808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ACK </a:t>
            </a:r>
            <a:r>
              <a:rPr lang="en-US" altLang="ko-KR" sz="800" b="1" dirty="0">
                <a:solidFill>
                  <a:srgbClr val="00B050"/>
                </a:solidFill>
              </a:rPr>
              <a:t>5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058509" y="4462870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09" y="4462870"/>
                <a:ext cx="681790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직사각형 156"/>
          <p:cNvSpPr/>
          <p:nvPr/>
        </p:nvSpPr>
        <p:spPr>
          <a:xfrm>
            <a:off x="3803566" y="5369732"/>
            <a:ext cx="716237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95176" y="3620294"/>
            <a:ext cx="1685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Accumulated Acknowledgement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37060" y="3929797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060" y="3929797"/>
                <a:ext cx="681790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F54822-FEA1-46CB-B393-C9E63EEC2690}"/>
                  </a:ext>
                </a:extLst>
              </p:cNvPr>
              <p:cNvSpPr txBox="1"/>
              <p:nvPr/>
            </p:nvSpPr>
            <p:spPr>
              <a:xfrm>
                <a:off x="3013960" y="1856689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F54822-FEA1-46CB-B393-C9E63EEC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60" y="1856689"/>
                <a:ext cx="7039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3233E27-A06B-4B1E-994A-05AAA9A6E110}"/>
                  </a:ext>
                </a:extLst>
              </p:cNvPr>
              <p:cNvSpPr txBox="1"/>
              <p:nvPr/>
            </p:nvSpPr>
            <p:spPr>
              <a:xfrm>
                <a:off x="3002123" y="2218839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3233E27-A06B-4B1E-994A-05AAA9A6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123" y="2218839"/>
                <a:ext cx="70397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0DB69D-4FE7-493C-B410-EA16A9E8F965}"/>
                  </a:ext>
                </a:extLst>
              </p:cNvPr>
              <p:cNvSpPr txBox="1"/>
              <p:nvPr/>
            </p:nvSpPr>
            <p:spPr>
              <a:xfrm>
                <a:off x="2997822" y="2441311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0DB69D-4FE7-493C-B410-EA16A9E8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22" y="2441311"/>
                <a:ext cx="70397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직사각형 82">
            <a:extLst>
              <a:ext uri="{FF2B5EF4-FFF2-40B4-BE49-F238E27FC236}">
                <a16:creationId xmlns:a16="http://schemas.microsoft.com/office/drawing/2014/main" id="{9D93C0CF-3519-48BE-BBBA-ADE3459656C3}"/>
              </a:ext>
            </a:extLst>
          </p:cNvPr>
          <p:cNvSpPr/>
          <p:nvPr/>
        </p:nvSpPr>
        <p:spPr>
          <a:xfrm>
            <a:off x="3789089" y="3002876"/>
            <a:ext cx="72008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002D543-FEBA-464E-A57B-835FBBAFDBFD}"/>
              </a:ext>
            </a:extLst>
          </p:cNvPr>
          <p:cNvSpPr/>
          <p:nvPr/>
        </p:nvSpPr>
        <p:spPr>
          <a:xfrm>
            <a:off x="3789090" y="3002876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83FEB4F-CFC6-4CAC-9B0A-F31890660EA7}"/>
              </a:ext>
            </a:extLst>
          </p:cNvPr>
          <p:cNvSpPr/>
          <p:nvPr/>
        </p:nvSpPr>
        <p:spPr>
          <a:xfrm>
            <a:off x="3981666" y="3002876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3F4D21-A6E8-47AD-9FF9-8547E50C44C5}"/>
              </a:ext>
            </a:extLst>
          </p:cNvPr>
          <p:cNvSpPr/>
          <p:nvPr/>
        </p:nvSpPr>
        <p:spPr>
          <a:xfrm>
            <a:off x="4170742" y="3004192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DAC87B8-F1CA-4FE1-9FEF-9EE4FB3633A9}"/>
              </a:ext>
            </a:extLst>
          </p:cNvPr>
          <p:cNvSpPr/>
          <p:nvPr/>
        </p:nvSpPr>
        <p:spPr>
          <a:xfrm>
            <a:off x="4329004" y="3004192"/>
            <a:ext cx="1800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C34658-D652-467D-962D-3B4BECEB1CCB}"/>
                  </a:ext>
                </a:extLst>
              </p:cNvPr>
              <p:cNvSpPr txBox="1"/>
              <p:nvPr/>
            </p:nvSpPr>
            <p:spPr>
              <a:xfrm>
                <a:off x="2991460" y="2694821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C34658-D652-467D-962D-3B4BECEB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2694821"/>
                <a:ext cx="70397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D897ED6-F26C-4C5D-96E0-F6FBB109F1DC}"/>
                  </a:ext>
                </a:extLst>
              </p:cNvPr>
              <p:cNvSpPr txBox="1"/>
              <p:nvPr/>
            </p:nvSpPr>
            <p:spPr>
              <a:xfrm>
                <a:off x="2980761" y="2939475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D897ED6-F26C-4C5D-96E0-F6FBB109F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61" y="2939475"/>
                <a:ext cx="70397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8F0CD02-3C3A-4337-A7D3-5F0D294BFDF1}"/>
                  </a:ext>
                </a:extLst>
              </p:cNvPr>
              <p:cNvSpPr txBox="1"/>
              <p:nvPr/>
            </p:nvSpPr>
            <p:spPr>
              <a:xfrm>
                <a:off x="2980989" y="3248011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8F0CD02-3C3A-4337-A7D3-5F0D294B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989" y="3248011"/>
                <a:ext cx="70397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9BBF7D0-723B-4D55-8260-7A52D829F12F}"/>
                  </a:ext>
                </a:extLst>
              </p:cNvPr>
              <p:cNvSpPr txBox="1"/>
              <p:nvPr/>
            </p:nvSpPr>
            <p:spPr>
              <a:xfrm>
                <a:off x="3013017" y="4760904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9BBF7D0-723B-4D55-8260-7A52D829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17" y="4760904"/>
                <a:ext cx="70397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1FC9CDB-F98C-4543-828B-4BB0F1CD643D}"/>
                  </a:ext>
                </a:extLst>
              </p:cNvPr>
              <p:cNvSpPr txBox="1"/>
              <p:nvPr/>
            </p:nvSpPr>
            <p:spPr>
              <a:xfrm>
                <a:off x="3015555" y="4297638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1FC9CDB-F98C-4543-828B-4BB0F1CD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555" y="4297638"/>
                <a:ext cx="70397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317F7C7-BF7E-4798-B243-717DAF44D548}"/>
                  </a:ext>
                </a:extLst>
              </p:cNvPr>
              <p:cNvSpPr txBox="1"/>
              <p:nvPr/>
            </p:nvSpPr>
            <p:spPr>
              <a:xfrm>
                <a:off x="3023874" y="5284501"/>
                <a:ext cx="703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317F7C7-BF7E-4798-B243-717DAF44D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74" y="5284501"/>
                <a:ext cx="7039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256FF7C-352A-4DBD-AA8C-D707B997F1FF}"/>
                  </a:ext>
                </a:extLst>
              </p:cNvPr>
              <p:cNvSpPr txBox="1"/>
              <p:nvPr/>
            </p:nvSpPr>
            <p:spPr>
              <a:xfrm>
                <a:off x="7038562" y="2773626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256FF7C-352A-4DBD-AA8C-D707B997F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562" y="2773626"/>
                <a:ext cx="681790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3722FF5-4765-40DC-8956-F8A7261CBD0E}"/>
                  </a:ext>
                </a:extLst>
              </p:cNvPr>
              <p:cNvSpPr txBox="1"/>
              <p:nvPr/>
            </p:nvSpPr>
            <p:spPr>
              <a:xfrm>
                <a:off x="7044685" y="3057316"/>
                <a:ext cx="6817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3722FF5-4765-40DC-8956-F8A7261C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85" y="3057316"/>
                <a:ext cx="681790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24294A-9D05-2DE0-521D-8C582915FFC3}"/>
              </a:ext>
            </a:extLst>
          </p:cNvPr>
          <p:cNvCxnSpPr>
            <a:cxnSpLocks/>
          </p:cNvCxnSpPr>
          <p:nvPr/>
        </p:nvCxnSpPr>
        <p:spPr>
          <a:xfrm flipH="1">
            <a:off x="5177319" y="3057824"/>
            <a:ext cx="1790259" cy="109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E48A6-5C7E-527A-20A7-55D2E4D8BA9B}"/>
              </a:ext>
            </a:extLst>
          </p:cNvPr>
          <p:cNvSpPr txBox="1"/>
          <p:nvPr/>
        </p:nvSpPr>
        <p:spPr>
          <a:xfrm>
            <a:off x="6595749" y="3044776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SREJ 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A1AEF5-C3C7-8D03-2992-4A00B8ECCB6E}"/>
              </a:ext>
            </a:extLst>
          </p:cNvPr>
          <p:cNvCxnSpPr>
            <a:cxnSpLocks/>
          </p:cNvCxnSpPr>
          <p:nvPr/>
        </p:nvCxnSpPr>
        <p:spPr>
          <a:xfrm>
            <a:off x="5261621" y="4228613"/>
            <a:ext cx="1757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C99BF51-ADEC-368B-ED30-9F394933346B}"/>
              </a:ext>
            </a:extLst>
          </p:cNvPr>
          <p:cNvSpPr/>
          <p:nvPr/>
        </p:nvSpPr>
        <p:spPr>
          <a:xfrm>
            <a:off x="5094567" y="4168343"/>
            <a:ext cx="144016" cy="11996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E385E-2FB5-61B1-12CB-D4A45CED1B5E}"/>
              </a:ext>
            </a:extLst>
          </p:cNvPr>
          <p:cNvSpPr txBox="1"/>
          <p:nvPr/>
        </p:nvSpPr>
        <p:spPr>
          <a:xfrm>
            <a:off x="5214814" y="4013169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Frame 1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26BB39-F66D-3744-4579-057084CFF485}"/>
              </a:ext>
            </a:extLst>
          </p:cNvPr>
          <p:cNvCxnSpPr>
            <a:cxnSpLocks/>
          </p:cNvCxnSpPr>
          <p:nvPr/>
        </p:nvCxnSpPr>
        <p:spPr>
          <a:xfrm flipH="1">
            <a:off x="5172292" y="4228613"/>
            <a:ext cx="1841447" cy="90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E6CBD-B323-5286-73C2-AFFAE196924C}"/>
              </a:ext>
            </a:extLst>
          </p:cNvPr>
          <p:cNvSpPr txBox="1"/>
          <p:nvPr/>
        </p:nvSpPr>
        <p:spPr>
          <a:xfrm>
            <a:off x="6622924" y="423355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7030A0"/>
                </a:solidFill>
              </a:rPr>
              <a:t>ACK 4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444F7-9A7B-61FB-4CE1-691403A4AAC5}"/>
                  </a:ext>
                </a:extLst>
              </p:cNvPr>
              <p:cNvSpPr txBox="1"/>
              <p:nvPr/>
            </p:nvSpPr>
            <p:spPr>
              <a:xfrm>
                <a:off x="7065439" y="4134285"/>
                <a:ext cx="48669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𝑙𝑎𝑠𝑡𝑒𝑠𝑡</m:t>
                    </m:r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𝐴𝐶𝐾</m:t>
                    </m:r>
                    <m:d>
                      <m:dPr>
                        <m:ctrlP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&amp;&amp;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sz="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𝑙𝑎𝑠𝑡𝑒𝑠𝑡</m:t>
                        </m:r>
                        <m:r>
                          <a:rPr lang="en-US" altLang="ko-KR" sz="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𝐴𝐶𝐾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altLang="ko-KR" sz="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8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800" b="1" dirty="0">
                    <a:solidFill>
                      <a:srgbClr val="00B050"/>
                    </a:solidFill>
                  </a:rPr>
                  <a:t>, </a:t>
                </a:r>
                <a:r>
                  <a:rPr lang="en-US" altLang="ko-KR" sz="800" dirty="0"/>
                  <a:t>so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drop</a:t>
                </a:r>
                <a:r>
                  <a:rPr lang="en-US" altLang="ko-KR" sz="800" dirty="0"/>
                  <a:t> the frame (late frame) 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444F7-9A7B-61FB-4CE1-691403A4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439" y="4134285"/>
                <a:ext cx="4866910" cy="215444"/>
              </a:xfrm>
              <a:prstGeom prst="rect">
                <a:avLst/>
              </a:prstGeom>
              <a:blipFill>
                <a:blip r:embed="rId2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BD9242-FE7F-CEAD-BDBA-902C573D388D}"/>
              </a:ext>
            </a:extLst>
          </p:cNvPr>
          <p:cNvSpPr/>
          <p:nvPr/>
        </p:nvSpPr>
        <p:spPr>
          <a:xfrm>
            <a:off x="7724991" y="4484739"/>
            <a:ext cx="716237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49DFB-79D7-24BC-209D-34DDBA7616BB}"/>
                  </a:ext>
                </a:extLst>
              </p:cNvPr>
              <p:cNvSpPr txBox="1"/>
              <p:nvPr/>
            </p:nvSpPr>
            <p:spPr>
              <a:xfrm>
                <a:off x="6967578" y="2941858"/>
                <a:ext cx="33777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𝑙𝑎𝑠𝑡𝑒𝑠𝑡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𝐴𝐶𝐾</m:t>
                      </m:r>
                      <m:d>
                        <m:dPr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&amp;&amp;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𝑙𝑎𝑠𝑡𝑒𝑠𝑡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𝐴𝐶𝐾</m:t>
                          </m:r>
                          <m:d>
                            <m:d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ko-K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49DFB-79D7-24BC-209D-34DDBA761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578" y="2941858"/>
                <a:ext cx="3377720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AC78BE-6435-A798-D651-23126BF414F9}"/>
                  </a:ext>
                </a:extLst>
              </p:cNvPr>
              <p:cNvSpPr txBox="1"/>
              <p:nvPr/>
            </p:nvSpPr>
            <p:spPr>
              <a:xfrm>
                <a:off x="6955450" y="3764721"/>
                <a:ext cx="33777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𝑙𝑎𝑠𝑡𝑒𝑠𝑡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𝐴𝐶𝐾</m:t>
                      </m:r>
                      <m:d>
                        <m:dPr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&amp;&amp;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𝑙𝑎𝑠𝑡𝑒𝑠𝑡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𝐴𝐶𝐾</m:t>
                          </m:r>
                          <m:d>
                            <m:d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ko-KR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sz="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AC78BE-6435-A798-D651-23126BF4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50" y="3764721"/>
                <a:ext cx="3377720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D60E296-B996-C795-55A0-8104CB438BB1}"/>
              </a:ext>
            </a:extLst>
          </p:cNvPr>
          <p:cNvSpPr txBox="1"/>
          <p:nvPr/>
        </p:nvSpPr>
        <p:spPr>
          <a:xfrm>
            <a:off x="1051373" y="4099763"/>
            <a:ext cx="3934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If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0070C0"/>
                </a:solidFill>
              </a:rPr>
              <a:t>there is </a:t>
            </a:r>
            <a:r>
              <a:rPr lang="en-US" altLang="ko-KR" sz="800" dirty="0">
                <a:solidFill>
                  <a:srgbClr val="7030A0"/>
                </a:solidFill>
              </a:rPr>
              <a:t>the minimum retransmission interval </a:t>
            </a:r>
            <a:r>
              <a:rPr lang="en-US" altLang="ko-KR" sz="800" dirty="0">
                <a:solidFill>
                  <a:srgbClr val="0070C0"/>
                </a:solidFill>
              </a:rPr>
              <a:t>is defined</a:t>
            </a:r>
            <a:r>
              <a:rPr lang="en-US" altLang="ko-KR" sz="800" dirty="0"/>
              <a:t>, </a:t>
            </a:r>
            <a:r>
              <a:rPr lang="en-US" altLang="ko-KR" sz="800" dirty="0">
                <a:solidFill>
                  <a:srgbClr val="7030A0"/>
                </a:solidFill>
              </a:rPr>
              <a:t>frame1</a:t>
            </a:r>
            <a:r>
              <a:rPr lang="en-US" altLang="ko-KR" sz="800" dirty="0"/>
              <a:t> </a:t>
            </a:r>
            <a:r>
              <a:rPr lang="en-US" altLang="ko-KR" sz="800" b="1" dirty="0">
                <a:solidFill>
                  <a:srgbClr val="0070C0"/>
                </a:solidFill>
              </a:rPr>
              <a:t>may</a:t>
            </a:r>
            <a:r>
              <a:rPr lang="en-US" altLang="ko-KR" sz="800" dirty="0">
                <a:solidFill>
                  <a:srgbClr val="0070C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not</a:t>
            </a:r>
            <a:r>
              <a:rPr lang="en-US" altLang="ko-KR" sz="800" dirty="0">
                <a:solidFill>
                  <a:srgbClr val="0070C0"/>
                </a:solidFill>
              </a:rPr>
              <a:t> send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34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l"/>
                <a:r>
                  <a:rPr lang="en-US" altLang="ko-KR" sz="2800" dirty="0">
                    <a:latin typeface="+mj-lt"/>
                  </a:rPr>
                  <a:t>Data Link Layer </a:t>
                </a:r>
                <a:br>
                  <a:rPr lang="en-US" altLang="ko-KR" sz="2800" dirty="0">
                    <a:latin typeface="+mj-lt"/>
                  </a:rPr>
                </a:br>
                <a:r>
                  <a:rPr lang="en-US" altLang="ko-KR" sz="2800" dirty="0"/>
                  <a:t>Error Recovery: ARQ</a:t>
                </a:r>
                <a:br>
                  <a:rPr lang="en-US" altLang="ko-KR" sz="2800" dirty="0"/>
                </a:br>
                <a:r>
                  <a:rPr lang="en-US" altLang="ko-KR" sz="2800" dirty="0">
                    <a:latin typeface="+mj-lt"/>
                  </a:rPr>
                  <a:t>Selective Repeat (or Selective Reject) : Window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t="-5069" b="-10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16" y="1851852"/>
            <a:ext cx="8112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1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Reliable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Frame Errors </a:t>
            </a:r>
            <a:r>
              <a:rPr lang="en-US" altLang="ko-KR" dirty="0">
                <a:solidFill>
                  <a:srgbClr val="0070C0"/>
                </a:solidFill>
              </a:rPr>
              <a:t>during</a:t>
            </a:r>
            <a:r>
              <a:rPr lang="en-US" altLang="ko-KR" dirty="0"/>
              <a:t> frame transportation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can be </a:t>
            </a:r>
            <a:r>
              <a:rPr lang="en-US" altLang="ko-KR" b="1" dirty="0">
                <a:solidFill>
                  <a:srgbClr val="0070C0"/>
                </a:solidFill>
              </a:rPr>
              <a:t>lost</a:t>
            </a:r>
            <a:r>
              <a:rPr lang="en-US" altLang="ko-KR" dirty="0">
                <a:solidFill>
                  <a:srgbClr val="0070C0"/>
                </a:solidFill>
              </a:rPr>
              <a:t> during </a:t>
            </a:r>
            <a:r>
              <a:rPr lang="en-US" altLang="ko-KR" dirty="0"/>
              <a:t>transportation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Data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>
                <a:solidFill>
                  <a:srgbClr val="7030A0"/>
                </a:solidFill>
              </a:rPr>
              <a:t> the frame </a:t>
            </a:r>
            <a:r>
              <a:rPr lang="en-US" altLang="ko-KR" dirty="0">
                <a:solidFill>
                  <a:srgbClr val="0070C0"/>
                </a:solidFill>
              </a:rPr>
              <a:t>are corrupted </a:t>
            </a:r>
            <a:r>
              <a:rPr lang="en-US" altLang="ko-KR" dirty="0"/>
              <a:t>(Bit errors in the frame).</a:t>
            </a:r>
          </a:p>
          <a:p>
            <a:r>
              <a:rPr lang="en-US" altLang="ko-KR" dirty="0"/>
              <a:t>Solutions for frame errors</a:t>
            </a:r>
          </a:p>
          <a:p>
            <a:pPr lvl="1"/>
            <a:r>
              <a:rPr lang="en-US" altLang="ko-KR" dirty="0"/>
              <a:t>Detecting a lost or corrupted frame</a:t>
            </a:r>
          </a:p>
          <a:p>
            <a:pPr lvl="2"/>
            <a:r>
              <a:rPr lang="en-US" altLang="ko-KR" dirty="0"/>
              <a:t>It should use the </a:t>
            </a:r>
            <a:r>
              <a:rPr lang="en-US" altLang="ko-KR" b="1" dirty="0">
                <a:solidFill>
                  <a:srgbClr val="7030A0"/>
                </a:solidFill>
              </a:rPr>
              <a:t>cyclic redundancy check (CRC)</a:t>
            </a:r>
            <a:r>
              <a:rPr lang="en-US" altLang="ko-KR" dirty="0"/>
              <a:t> to detect errored bits in a frame.</a:t>
            </a:r>
          </a:p>
          <a:p>
            <a:pPr lvl="2"/>
            <a:r>
              <a:rPr lang="en-US" altLang="ko-KR" dirty="0"/>
              <a:t>It should use a kind of </a:t>
            </a:r>
            <a:r>
              <a:rPr lang="en-US" altLang="ko-KR" b="1" dirty="0">
                <a:solidFill>
                  <a:srgbClr val="7030A0"/>
                </a:solidFill>
              </a:rPr>
              <a:t>sequence numbers </a:t>
            </a:r>
            <a:r>
              <a:rPr lang="en-US" altLang="ko-KR" dirty="0"/>
              <a:t>to detect lost frames in a connection.  </a:t>
            </a:r>
          </a:p>
          <a:p>
            <a:pPr lvl="1"/>
            <a:r>
              <a:rPr lang="en-US" altLang="ko-KR" dirty="0"/>
              <a:t>Recovering a lost or corrupted frame </a:t>
            </a:r>
          </a:p>
          <a:p>
            <a:pPr lvl="2"/>
            <a:r>
              <a:rPr lang="en-US" altLang="ko-KR" dirty="0"/>
              <a:t>It may use </a:t>
            </a:r>
            <a:r>
              <a:rPr lang="en-US" altLang="ko-KR" b="1" dirty="0">
                <a:solidFill>
                  <a:srgbClr val="7030A0"/>
                </a:solidFill>
              </a:rPr>
              <a:t>retransmission</a:t>
            </a:r>
            <a:r>
              <a:rPr lang="en-US" altLang="ko-KR" dirty="0"/>
              <a:t> of lost or corrupted frame, but it </a:t>
            </a:r>
            <a:r>
              <a:rPr lang="en-US" altLang="ko-KR" dirty="0">
                <a:solidFill>
                  <a:srgbClr val="0070C0"/>
                </a:solidFill>
              </a:rPr>
              <a:t>causes</a:t>
            </a:r>
            <a:r>
              <a:rPr lang="en-US" altLang="ko-KR" dirty="0"/>
              <a:t> out-of-order frames. and duplicated frames.</a:t>
            </a:r>
          </a:p>
          <a:p>
            <a:pPr lvl="2"/>
            <a:r>
              <a:rPr lang="en-US" altLang="ko-KR" dirty="0"/>
              <a:t>It may use a </a:t>
            </a:r>
            <a:r>
              <a:rPr lang="en-US" altLang="ko-KR" b="1" dirty="0">
                <a:solidFill>
                  <a:srgbClr val="7030A0"/>
                </a:solidFill>
              </a:rPr>
              <a:t>forward error correction (FEC) </a:t>
            </a:r>
            <a:r>
              <a:rPr lang="en-US" altLang="ko-KR" dirty="0"/>
              <a:t>code </a:t>
            </a:r>
            <a:r>
              <a:rPr lang="en-US" altLang="ko-KR" dirty="0">
                <a:solidFill>
                  <a:srgbClr val="0070C0"/>
                </a:solidFill>
              </a:rPr>
              <a:t>to correct </a:t>
            </a:r>
            <a:r>
              <a:rPr lang="en-US" altLang="ko-KR" dirty="0">
                <a:solidFill>
                  <a:srgbClr val="7030A0"/>
                </a:solidFill>
              </a:rPr>
              <a:t>errors</a:t>
            </a:r>
            <a:r>
              <a:rPr lang="en-US" altLang="ko-KR" dirty="0"/>
              <a:t> in the corrupted frame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destination</a:t>
            </a:r>
            <a:r>
              <a:rPr lang="en-US" altLang="ko-KR" dirty="0"/>
              <a:t>, but it </a:t>
            </a:r>
            <a:r>
              <a:rPr lang="en-US" altLang="ko-KR" dirty="0">
                <a:solidFill>
                  <a:srgbClr val="0070C0"/>
                </a:solidFill>
              </a:rPr>
              <a:t>requires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redundancy</a:t>
            </a:r>
            <a:r>
              <a:rPr lang="en-US" altLang="ko-KR" dirty="0"/>
              <a:t> in the frame.</a:t>
            </a:r>
          </a:p>
        </p:txBody>
      </p:sp>
    </p:spTree>
    <p:extLst>
      <p:ext uri="{BB962C8B-B14F-4D97-AF65-F5344CB8AC3E}">
        <p14:creationId xmlns:p14="http://schemas.microsoft.com/office/powerpoint/2010/main" val="114500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</a:t>
            </a:r>
            <a:br>
              <a:rPr lang="en-US" altLang="ko-KR" dirty="0"/>
            </a:br>
            <a:r>
              <a:rPr lang="en-US" altLang="ko-KR" dirty="0"/>
              <a:t>Reliable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Frame lost at the destination station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Resource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the destination node of frames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sufficient</a:t>
            </a:r>
          </a:p>
          <a:p>
            <a:pPr lvl="2"/>
            <a:r>
              <a:rPr lang="en-US" altLang="ko-KR" dirty="0"/>
              <a:t>Buffer Overflow</a:t>
            </a:r>
          </a:p>
          <a:p>
            <a:pPr lvl="1"/>
            <a:r>
              <a:rPr lang="en-US" altLang="ko-KR" dirty="0"/>
              <a:t>Resources in the intermediate nodes of the path [through which frames pass]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sufficient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Solutions for frame lost due to lack of resource (Queue Size)</a:t>
            </a:r>
          </a:p>
          <a:p>
            <a:pPr lvl="1"/>
            <a:r>
              <a:rPr lang="en-US" altLang="ko-KR" dirty="0"/>
              <a:t>Too many frames at the destination node of frames in a connection</a:t>
            </a:r>
          </a:p>
          <a:p>
            <a:pPr lvl="2"/>
            <a:r>
              <a:rPr lang="en-US" altLang="ko-KR" dirty="0"/>
              <a:t>Control the speed of sending frame at the source node (</a:t>
            </a:r>
            <a:r>
              <a:rPr lang="en-US" altLang="ko-KR" b="1" dirty="0">
                <a:solidFill>
                  <a:srgbClr val="7030A0"/>
                </a:solidFill>
              </a:rPr>
              <a:t>Flow control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Too many frames at the intermediate nodes</a:t>
            </a:r>
          </a:p>
          <a:p>
            <a:pPr lvl="2"/>
            <a:r>
              <a:rPr lang="en-US" altLang="ko-KR" dirty="0"/>
              <a:t>Drop some frames randomly (RED) or drop the latest frame arrived at the nodes (Tail Drop).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028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Flow 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 assume that there is no error during frame exchange</a:t>
            </a:r>
          </a:p>
        </p:txBody>
      </p:sp>
    </p:spTree>
    <p:extLst>
      <p:ext uri="{BB962C8B-B14F-4D97-AF65-F5344CB8AC3E}">
        <p14:creationId xmlns:p14="http://schemas.microsoft.com/office/powerpoint/2010/main" val="397322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Data Link Layer (DLL)</a:t>
            </a:r>
            <a:br>
              <a:rPr lang="en-US" altLang="ko-KR" dirty="0"/>
            </a:br>
            <a:r>
              <a:rPr lang="en-US" altLang="ko-KR" dirty="0"/>
              <a:t>Flow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Flow control</a:t>
            </a:r>
            <a:r>
              <a:rPr lang="en-US" altLang="ko-KR" dirty="0"/>
              <a:t> is the process of </a:t>
            </a:r>
            <a:r>
              <a:rPr lang="en-US" altLang="ko-KR" dirty="0">
                <a:solidFill>
                  <a:srgbClr val="0070C0"/>
                </a:solidFill>
              </a:rPr>
              <a:t>managing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rate (or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amount) of data transmission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two nodes </a:t>
            </a:r>
            <a:r>
              <a:rPr lang="en-US" altLang="ko-KR" dirty="0">
                <a:solidFill>
                  <a:srgbClr val="0070C0"/>
                </a:solidFill>
              </a:rPr>
              <a:t>to prevent </a:t>
            </a:r>
            <a:r>
              <a:rPr lang="en-US" altLang="ko-KR" b="1" dirty="0">
                <a:solidFill>
                  <a:srgbClr val="7030A0"/>
                </a:solidFill>
              </a:rPr>
              <a:t>a fast sender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from overwhelming </a:t>
            </a:r>
            <a:r>
              <a:rPr lang="en-US" altLang="ko-KR" b="1" dirty="0">
                <a:solidFill>
                  <a:srgbClr val="7030A0"/>
                </a:solidFill>
              </a:rPr>
              <a:t>a slow receiver</a:t>
            </a:r>
          </a:p>
          <a:p>
            <a:r>
              <a:rPr lang="en-US" altLang="ko-KR" dirty="0"/>
              <a:t>Typically, </a:t>
            </a:r>
            <a:r>
              <a:rPr lang="en-US" altLang="ko-KR" b="1" dirty="0">
                <a:solidFill>
                  <a:srgbClr val="7030A0"/>
                </a:solidFill>
              </a:rPr>
              <a:t>the receiver </a:t>
            </a:r>
            <a:r>
              <a:rPr lang="en-US" altLang="ko-KR" b="1" dirty="0">
                <a:solidFill>
                  <a:srgbClr val="0070C0"/>
                </a:solidFill>
              </a:rPr>
              <a:t>controls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sender.</a:t>
            </a:r>
          </a:p>
          <a:p>
            <a:endParaRPr lang="en-US" altLang="ko-KR" dirty="0"/>
          </a:p>
          <a:p>
            <a:r>
              <a:rPr lang="en-US" altLang="ko-KR" dirty="0"/>
              <a:t>Assumption</a:t>
            </a:r>
          </a:p>
          <a:p>
            <a:pPr lvl="1"/>
            <a:r>
              <a:rPr lang="en-US" altLang="ko-KR" b="1" i="1" u="sng" dirty="0">
                <a:solidFill>
                  <a:srgbClr val="FF0000"/>
                </a:solidFill>
              </a:rPr>
              <a:t>Error-free</a:t>
            </a:r>
            <a:r>
              <a:rPr lang="en-US" altLang="ko-KR" dirty="0"/>
              <a:t> situation.</a:t>
            </a:r>
          </a:p>
        </p:txBody>
      </p:sp>
    </p:spTree>
    <p:extLst>
      <p:ext uri="{BB962C8B-B14F-4D97-AF65-F5344CB8AC3E}">
        <p14:creationId xmlns:p14="http://schemas.microsoft.com/office/powerpoint/2010/main" val="176906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4427</Words>
  <Application>Microsoft Office PowerPoint</Application>
  <PresentationFormat>와이드스크린</PresentationFormat>
  <Paragraphs>698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맑은 고딕</vt:lpstr>
      <vt:lpstr>Arial</vt:lpstr>
      <vt:lpstr>Cambria Math</vt:lpstr>
      <vt:lpstr>Office 테마</vt:lpstr>
      <vt:lpstr>Data Link Layer (DLL) Flow control Error Control</vt:lpstr>
      <vt:lpstr>Content</vt:lpstr>
      <vt:lpstr>Data Link Layer Functions </vt:lpstr>
      <vt:lpstr>Reliable Communication</vt:lpstr>
      <vt:lpstr>Data Link Layer Reliable Communication</vt:lpstr>
      <vt:lpstr>Data Link Layer Reliable Communication</vt:lpstr>
      <vt:lpstr>Data Link Layer Reliable Communication</vt:lpstr>
      <vt:lpstr>Flow Control</vt:lpstr>
      <vt:lpstr>Data Link Layer (DLL) Flow Control</vt:lpstr>
      <vt:lpstr>Data Link Layer  Flow Control</vt:lpstr>
      <vt:lpstr>Data Link Layer Flow Control</vt:lpstr>
      <vt:lpstr>Data Link Layer Flow Control</vt:lpstr>
      <vt:lpstr>Data Link Layer Flow Control: Stop-and-wait</vt:lpstr>
      <vt:lpstr>Data Link Layer Flow Control: Stop-and-wait</vt:lpstr>
      <vt:lpstr>Data Link Layer Flow Control: Stop-and-wait</vt:lpstr>
      <vt:lpstr>Data Link Layer Flow Control: Sliding Window </vt:lpstr>
      <vt:lpstr>Data Link Layer Flow Control: Sliding Window </vt:lpstr>
      <vt:lpstr>Data Link Layer Flow Control: Sliding Window </vt:lpstr>
      <vt:lpstr>Data Link Layer Flow Control </vt:lpstr>
      <vt:lpstr>Data Link Layer Error Control</vt:lpstr>
      <vt:lpstr>Data Link Layer Error Control</vt:lpstr>
      <vt:lpstr>Data Link Layer Error Control</vt:lpstr>
      <vt:lpstr>Data Link Layer Error Control</vt:lpstr>
      <vt:lpstr>Data Link Layer Error Control</vt:lpstr>
      <vt:lpstr>Data Link Layer Error Detection Schemes</vt:lpstr>
      <vt:lpstr>Data Link Layer Error detection schemes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Error detection schemes Cyclic Redundancy Checks (CRCs)</vt:lpstr>
      <vt:lpstr>Data Link Layer Cyclic redundancy checks (CRCs)</vt:lpstr>
      <vt:lpstr>Data Link Layer CRC example</vt:lpstr>
      <vt:lpstr>Data Link Layer  Error Recovery</vt:lpstr>
      <vt:lpstr>Data Link Layer Error Recovery</vt:lpstr>
      <vt:lpstr>Data Link Layer Error Recovery: DROP</vt:lpstr>
      <vt:lpstr>Data Link Layer  Error Recovery: Retransmission</vt:lpstr>
      <vt:lpstr>Data Link Layer  Error Recovery: Retransmission</vt:lpstr>
      <vt:lpstr>Data Link Layer  Error Recovery: Retransmission</vt:lpstr>
      <vt:lpstr>Data Link Layer  Error Recovery Automatic Repeat reQuest (ARQ)</vt:lpstr>
      <vt:lpstr>Data Link Layer  Error Recovery: ARQ Stop-and-Wait</vt:lpstr>
      <vt:lpstr>Data Link Layer  Error Recovery: ARQ Stop-and-Wait</vt:lpstr>
      <vt:lpstr>Data Link Layer  Error Recovery: ARQ Stop-and-Wait</vt:lpstr>
      <vt:lpstr>Data Link Layer  Error Recovery: ARQ Go Back N</vt:lpstr>
      <vt:lpstr>Data Link Layer  Error Recovery: ARQ Go Back N</vt:lpstr>
      <vt:lpstr>Data Link Layer  Error Recovery: ARQ Go Back N</vt:lpstr>
      <vt:lpstr>Data Link Layer  Error Recovery: ARQ Go Back N: Window Size (2^m-1)</vt:lpstr>
      <vt:lpstr>Data Link Layer  Error Recovery: ARQ Piggybacking S-frame in I-frame</vt:lpstr>
      <vt:lpstr>Data Link Layer  Error Recovery: ARQ Selective Repeat (or Selective Reject) </vt:lpstr>
      <vt:lpstr>Data Link Layer  Error Recovery: ARQ Selective Repeat (or Selective Reject) </vt:lpstr>
      <vt:lpstr>Data Link Layer  Error Recovery: ARQ Selective Repeat (or Selective Reject) : Window Size (2^(m-1))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(DLL) Flow control Error Control</dc:title>
  <dc:creator>민성기[ 교수 / 컴퓨터학과 ]</dc:creator>
  <cp:lastModifiedBy>민성기[ 교수 / 컴퓨터학과 ]</cp:lastModifiedBy>
  <cp:revision>19</cp:revision>
  <dcterms:created xsi:type="dcterms:W3CDTF">2023-09-05T00:36:15Z</dcterms:created>
  <dcterms:modified xsi:type="dcterms:W3CDTF">2023-10-12T01:18:26Z</dcterms:modified>
</cp:coreProperties>
</file>