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5" r:id="rId3"/>
    <p:sldId id="327" r:id="rId4"/>
    <p:sldId id="329" r:id="rId5"/>
    <p:sldId id="333" r:id="rId6"/>
    <p:sldId id="366" r:id="rId7"/>
    <p:sldId id="374" r:id="rId8"/>
    <p:sldId id="300" r:id="rId9"/>
    <p:sldId id="334" r:id="rId10"/>
    <p:sldId id="380" r:id="rId11"/>
    <p:sldId id="381" r:id="rId12"/>
    <p:sldId id="382" r:id="rId13"/>
    <p:sldId id="319" r:id="rId14"/>
    <p:sldId id="368" r:id="rId15"/>
    <p:sldId id="391" r:id="rId16"/>
    <p:sldId id="392" r:id="rId17"/>
    <p:sldId id="364" r:id="rId18"/>
    <p:sldId id="361" r:id="rId19"/>
    <p:sldId id="393" r:id="rId20"/>
    <p:sldId id="363" r:id="rId21"/>
    <p:sldId id="359" r:id="rId22"/>
    <p:sldId id="408" r:id="rId23"/>
    <p:sldId id="396" r:id="rId24"/>
    <p:sldId id="394" r:id="rId25"/>
    <p:sldId id="358" r:id="rId26"/>
    <p:sldId id="369" r:id="rId27"/>
    <p:sldId id="367" r:id="rId28"/>
    <p:sldId id="371" r:id="rId29"/>
    <p:sldId id="341" r:id="rId30"/>
    <p:sldId id="377" r:id="rId31"/>
    <p:sldId id="395" r:id="rId32"/>
    <p:sldId id="356" r:id="rId33"/>
    <p:sldId id="397" r:id="rId34"/>
    <p:sldId id="398" r:id="rId35"/>
    <p:sldId id="399" r:id="rId36"/>
    <p:sldId id="345" r:id="rId37"/>
    <p:sldId id="400" r:id="rId38"/>
    <p:sldId id="401" r:id="rId39"/>
    <p:sldId id="383" r:id="rId40"/>
    <p:sldId id="384" r:id="rId41"/>
    <p:sldId id="388" r:id="rId42"/>
    <p:sldId id="387" r:id="rId43"/>
    <p:sldId id="372" r:id="rId44"/>
    <p:sldId id="402" r:id="rId45"/>
    <p:sldId id="403" r:id="rId46"/>
    <p:sldId id="404" r:id="rId47"/>
    <p:sldId id="373" r:id="rId48"/>
    <p:sldId id="409" r:id="rId49"/>
    <p:sldId id="405" r:id="rId50"/>
    <p:sldId id="406" r:id="rId51"/>
    <p:sldId id="410" r:id="rId52"/>
    <p:sldId id="411" r:id="rId53"/>
    <p:sldId id="407" r:id="rId54"/>
    <p:sldId id="378" r:id="rId55"/>
    <p:sldId id="357" r:id="rId56"/>
    <p:sldId id="412" r:id="rId57"/>
    <p:sldId id="413" r:id="rId58"/>
    <p:sldId id="414" r:id="rId59"/>
    <p:sldId id="350" r:id="rId60"/>
    <p:sldId id="352" r:id="rId61"/>
    <p:sldId id="353" r:id="rId62"/>
    <p:sldId id="418" r:id="rId63"/>
    <p:sldId id="419" r:id="rId64"/>
    <p:sldId id="351" r:id="rId65"/>
    <p:sldId id="355" r:id="rId66"/>
    <p:sldId id="421" r:id="rId67"/>
    <p:sldId id="420" r:id="rId68"/>
    <p:sldId id="354" r:id="rId69"/>
    <p:sldId id="430" r:id="rId70"/>
    <p:sldId id="476" r:id="rId71"/>
    <p:sldId id="502" r:id="rId72"/>
    <p:sldId id="504" r:id="rId73"/>
    <p:sldId id="531" r:id="rId74"/>
    <p:sldId id="425" r:id="rId75"/>
    <p:sldId id="424" r:id="rId76"/>
    <p:sldId id="426" r:id="rId77"/>
    <p:sldId id="427" r:id="rId78"/>
    <p:sldId id="428" r:id="rId79"/>
    <p:sldId id="429" r:id="rId80"/>
    <p:sldId id="533" r:id="rId81"/>
    <p:sldId id="532" r:id="rId82"/>
    <p:sldId id="385" r:id="rId83"/>
    <p:sldId id="386" r:id="rId84"/>
    <p:sldId id="389" r:id="rId85"/>
    <p:sldId id="390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0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B8A0-9786-F85D-70CE-748B9A5F9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EF5277-956C-AC0F-F21F-34489DD5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C26B5-B4ED-8C63-9752-6066FA99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76B0A-78BC-37D7-B46B-F689F742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1D188-315E-B51D-E793-A61FB924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93C8C-841B-9C23-FBB7-342EE1EB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AB1ED-80F2-A141-978A-D4C2671D0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448E-85C1-3161-8543-C8DA71CB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AC692-4FA4-F583-DEE4-AB915AE7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D2A9C-8DB9-6D76-8C3A-E64A00E8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456F38-B771-101D-568C-531CD68F8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3A282-291F-F0D8-3250-8E13D18B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DDC54-0A20-5F6F-9DDC-65BAD3C3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F9D11-125C-74B2-5D2B-D7F2277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70ED3-EE4F-32ED-F0F6-26286A2D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4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1C95-5A72-4CD4-E64A-9441548D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39A30-6D3F-7DEF-578F-DA47F0E7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1CC43-4086-A6A7-E2D1-400D642D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BEE08-87B1-737B-D2F6-ACA9F2B9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1408A-DA1B-4FD5-B910-C8E8A75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9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35627-9BF9-3499-DA82-7C7C923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CBD81-AAA9-643D-C3C8-3655E415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6FD6-538F-61B0-9936-E13B899E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C1718-D34C-DB66-5B35-67D817AD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95B71-EBCC-A1BA-96EE-B2964C0C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51CC-774B-2C0F-2301-55DDAC8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28BC3-2B7D-BCF2-AD99-CC9752C4B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616F8-0054-F042-842F-C9780EB0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0829C-38EC-9039-9E0B-0C943CA5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5A457-4D87-3E0C-D89A-5E330AC7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AC2D5-C643-A5C3-1E04-0134D1E3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0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2575-67E3-9F83-805F-996A509C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6D1FD-6BE8-26E7-E558-222804CD0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94198-00AF-FD11-226A-0D7EE01DE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21BC6-F36A-27D5-BC40-2982A365B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F205E4-AA06-C648-DD30-4B962BF9C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8B31-17B7-ECFF-BD22-B47B7F4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53AE7-C36E-23A4-76C9-F6E78026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0FEA0-C96D-3837-CA13-959E41FB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4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C78C3-F8C7-3CC2-2900-3080C23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20798-A714-BB6B-DD67-C3963DFF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4CE622-3E25-F202-8858-FA9B54A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F00E4-BCF5-073C-7D70-D532AB46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D54A9-95E9-71BF-FDAB-1B43C1C4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88BCB-12D8-472F-9333-BAAA20F7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8220CC-B715-7CDB-EEEA-54F83902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3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2D609-BBA1-941F-E40B-8335CE0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C2842-4621-EC8D-112E-C2B47364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F83AF-7F10-5677-7C11-C573AFEC6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93EF9-2CCC-10D2-8E47-E9F2C079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DCAE9-9B03-6F4D-6C31-AAAD7D5E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7FF65-0F76-2DDD-CB4D-95447FCB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4B28D-ABAE-76A5-CD11-DE36CB12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5B302-DE1B-EEDE-5228-398A4D7A0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8C66-1DCF-B5FC-327C-6A7A9960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43596-DE2E-505C-27BD-CA3A2ECC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C86B7-346F-AAD3-D2F0-EB82DD9A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ACC32-2926-9596-55D7-A1570FEE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E091-FAC8-AB5B-A8B4-9233E956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26C52-7C74-A951-3192-5E758693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C979A-017F-7EE3-B801-5104DEEC1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2BE8-4268-4B66-B81E-889AA41A07A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ACDA6-4F84-B067-FDC9-B5422557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1BEE5-7B4C-7821-4219-30A4432B0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A82-FC43-4435-A99B-4D5705364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Data Transfer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LECTURE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7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868EB-B3A5-4BBF-BCD1-9719C5EC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</a:t>
            </a:r>
            <a:br>
              <a:rPr lang="en-US" altLang="ko-KR" sz="3600" dirty="0"/>
            </a:br>
            <a:r>
              <a:rPr lang="en-US" altLang="ko-KR" sz="3600" dirty="0"/>
              <a:t>ISO/IEC 8802-2:1998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E8ED1-E365-4D72-974F-B617BF3D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DL-</a:t>
            </a:r>
            <a:r>
              <a:rPr lang="en-US" altLang="ko-KR" dirty="0" err="1"/>
              <a:t>UNITDATA.request</a:t>
            </a:r>
            <a:r>
              <a:rPr lang="en-US" altLang="ko-KR" dirty="0"/>
              <a:t>/indication Parameters</a:t>
            </a:r>
          </a:p>
          <a:p>
            <a:pPr lvl="1"/>
            <a:r>
              <a:rPr lang="en-US" altLang="ko-KR" dirty="0" err="1"/>
              <a:t>Source_address</a:t>
            </a:r>
            <a:r>
              <a:rPr lang="en-US" altLang="ko-KR" dirty="0"/>
              <a:t> (LLC SSAP: MAC SA)</a:t>
            </a:r>
          </a:p>
          <a:p>
            <a:pPr lvl="1"/>
            <a:r>
              <a:rPr lang="en-US" altLang="ko-KR" dirty="0" err="1"/>
              <a:t>Destination_address</a:t>
            </a:r>
            <a:r>
              <a:rPr lang="en-US" altLang="ko-KR" dirty="0"/>
              <a:t> (LLC DSAP:MAC DA)</a:t>
            </a:r>
          </a:p>
          <a:p>
            <a:pPr lvl="1"/>
            <a:r>
              <a:rPr lang="en-US" altLang="ko-KR" dirty="0"/>
              <a:t>Data</a:t>
            </a:r>
          </a:p>
          <a:p>
            <a:pPr lvl="1"/>
            <a:r>
              <a:rPr lang="en-US" altLang="ko-KR" dirty="0"/>
              <a:t>Priority</a:t>
            </a:r>
          </a:p>
          <a:p>
            <a:r>
              <a:rPr lang="en-US" altLang="ko-KR" dirty="0"/>
              <a:t>The “</a:t>
            </a:r>
            <a:r>
              <a:rPr lang="en-US" altLang="ko-KR" dirty="0" err="1"/>
              <a:t>source_address</a:t>
            </a:r>
            <a:r>
              <a:rPr lang="en-US" altLang="ko-KR" dirty="0"/>
              <a:t>” and “</a:t>
            </a:r>
            <a:r>
              <a:rPr lang="en-US" altLang="ko-KR" dirty="0" err="1"/>
              <a:t>destination_address</a:t>
            </a:r>
            <a:r>
              <a:rPr lang="en-US" altLang="ko-KR" dirty="0"/>
              <a:t>” parameters </a:t>
            </a:r>
            <a:r>
              <a:rPr lang="en-US" altLang="ko-KR" dirty="0">
                <a:solidFill>
                  <a:srgbClr val="0070C0"/>
                </a:solidFill>
              </a:rPr>
              <a:t>provide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minimum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logical concatenation of the MAC address field</a:t>
            </a:r>
            <a:r>
              <a:rPr lang="en-US" altLang="ko-KR" dirty="0"/>
              <a:t> (SA and/or DA) </a:t>
            </a:r>
            <a:r>
              <a:rPr lang="en-US" altLang="ko-KR" dirty="0">
                <a:solidFill>
                  <a:srgbClr val="7030A0"/>
                </a:solidFill>
              </a:rPr>
              <a:t>and the LLC address field </a:t>
            </a:r>
            <a:r>
              <a:rPr lang="en-US" altLang="ko-KR" dirty="0"/>
              <a:t>(SSAP and/or DSAP).</a:t>
            </a:r>
          </a:p>
        </p:txBody>
      </p:sp>
    </p:spTree>
    <p:extLst>
      <p:ext uri="{BB962C8B-B14F-4D97-AF65-F5344CB8AC3E}">
        <p14:creationId xmlns:p14="http://schemas.microsoft.com/office/powerpoint/2010/main" val="227916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7A7F-F868-4C8E-A04D-B74E1A80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/>
              <a:t>Data Link Layer</a:t>
            </a:r>
            <a:br>
              <a:rPr lang="en-US" altLang="ko-KR" sz="3600"/>
            </a:br>
            <a:r>
              <a:rPr lang="en-US" altLang="ko-KR" sz="3600"/>
              <a:t>ISO/IEC 8802-2:1998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507A3-5E8F-42C1-B197-7C948EE6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Primitives for </a:t>
            </a:r>
            <a:r>
              <a:rPr lang="en-US" altLang="ko-KR" dirty="0">
                <a:solidFill>
                  <a:srgbClr val="7030A0"/>
                </a:solidFill>
              </a:rPr>
              <a:t>the MAC sublayer</a:t>
            </a:r>
          </a:p>
          <a:p>
            <a:pPr lvl="1"/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MA-</a:t>
            </a:r>
            <a:r>
              <a:rPr lang="en-US" altLang="ko-KR" dirty="0" err="1"/>
              <a:t>UNITDATA.indication</a:t>
            </a:r>
            <a:endParaRPr lang="en-US" altLang="ko-KR" dirty="0"/>
          </a:p>
          <a:p>
            <a:pPr lvl="1"/>
            <a:r>
              <a:rPr lang="en-US" altLang="ko-KR" dirty="0"/>
              <a:t>MA-UNITDATA-</a:t>
            </a:r>
            <a:r>
              <a:rPr lang="en-US" altLang="ko-KR" dirty="0" err="1"/>
              <a:t>STATUS.indication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A5FFE9-AAB9-4400-A5BD-372F0123F251}"/>
              </a:ext>
            </a:extLst>
          </p:cNvPr>
          <p:cNvCxnSpPr/>
          <p:nvPr/>
        </p:nvCxnSpPr>
        <p:spPr>
          <a:xfrm>
            <a:off x="7884680" y="3308911"/>
            <a:ext cx="949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B980A37-5F5B-4ABF-A3F3-056EDA8FFBA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148329" y="2792893"/>
            <a:ext cx="8130" cy="51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E074E-77C0-4880-AD7D-7CA47C1F6FD2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549650" y="3309572"/>
            <a:ext cx="1" cy="37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6DDB90-686B-4091-A7CA-B2D745F7D495}"/>
              </a:ext>
            </a:extLst>
          </p:cNvPr>
          <p:cNvCxnSpPr/>
          <p:nvPr/>
        </p:nvCxnSpPr>
        <p:spPr>
          <a:xfrm>
            <a:off x="9736394" y="3302912"/>
            <a:ext cx="949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8D7864-7733-4DCA-8575-BF61185DEB6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211067" y="3302912"/>
            <a:ext cx="0" cy="8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6C64D9-E61F-40A3-8825-83BA5940661B}"/>
              </a:ext>
            </a:extLst>
          </p:cNvPr>
          <p:cNvSpPr txBox="1"/>
          <p:nvPr/>
        </p:nvSpPr>
        <p:spPr>
          <a:xfrm>
            <a:off x="7204415" y="316441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MSAP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D884E-23E9-469E-83C9-A90A34DC5360}"/>
              </a:ext>
            </a:extLst>
          </p:cNvPr>
          <p:cNvSpPr txBox="1"/>
          <p:nvPr/>
        </p:nvSpPr>
        <p:spPr>
          <a:xfrm>
            <a:off x="7269947" y="2515894"/>
            <a:ext cx="1756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MA-</a:t>
            </a:r>
            <a:r>
              <a:rPr lang="en-US" altLang="ko-KR" sz="1200" dirty="0" err="1"/>
              <a:t>UNITDATA.request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7D34E-C9DF-49DD-A366-D87A12B303E8}"/>
              </a:ext>
            </a:extLst>
          </p:cNvPr>
          <p:cNvSpPr txBox="1"/>
          <p:nvPr/>
        </p:nvSpPr>
        <p:spPr>
          <a:xfrm>
            <a:off x="9249040" y="4149095"/>
            <a:ext cx="192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MA-</a:t>
            </a:r>
            <a:r>
              <a:rPr lang="en-US" altLang="ko-KR" sz="1200" dirty="0" err="1"/>
              <a:t>UNITDATA.indication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C8819-F4A2-4AE6-B3A4-D1D312413FFE}"/>
              </a:ext>
            </a:extLst>
          </p:cNvPr>
          <p:cNvSpPr txBox="1"/>
          <p:nvPr/>
        </p:nvSpPr>
        <p:spPr>
          <a:xfrm>
            <a:off x="7255995" y="3684793"/>
            <a:ext cx="2587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MA-UNITDATA-</a:t>
            </a:r>
            <a:r>
              <a:rPr lang="en-US" altLang="ko-KR" sz="1200" dirty="0" err="1"/>
              <a:t>STATUS.indication</a:t>
            </a:r>
            <a:endParaRPr lang="en-US" altLang="ko-KR" sz="1200" dirty="0"/>
          </a:p>
          <a:p>
            <a:r>
              <a:rPr lang="en-US" altLang="ko-KR" sz="1200" dirty="0"/>
              <a:t>(unable to support the request)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369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7D4D-4AFD-4A56-AB9B-78904212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 (DLL)</a:t>
            </a:r>
            <a:br>
              <a:rPr lang="en-US" altLang="ko-KR" sz="3600" dirty="0"/>
            </a:br>
            <a:r>
              <a:rPr lang="en-US" altLang="ko-KR" sz="3600" dirty="0"/>
              <a:t>ISO/IEC 8802-2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CA43C-07DA-454A-92DC-DA6ED4E0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r>
              <a:rPr lang="en-US" altLang="ko-KR" dirty="0"/>
              <a:t>/indication</a:t>
            </a:r>
          </a:p>
          <a:p>
            <a:pPr lvl="1"/>
            <a:r>
              <a:rPr lang="en-US" altLang="ko-KR" dirty="0" err="1"/>
              <a:t>source_address</a:t>
            </a:r>
            <a:r>
              <a:rPr lang="en-US" altLang="ko-KR" dirty="0"/>
              <a:t> (SA)</a:t>
            </a:r>
          </a:p>
          <a:p>
            <a:pPr lvl="2"/>
            <a:r>
              <a:rPr lang="en-US" altLang="ko-KR" dirty="0"/>
              <a:t>An individual MAC sublayer entity address</a:t>
            </a:r>
          </a:p>
          <a:p>
            <a:pPr lvl="1"/>
            <a:r>
              <a:rPr lang="en-US" altLang="ko-KR" dirty="0" err="1"/>
              <a:t>destination_address</a:t>
            </a:r>
            <a:r>
              <a:rPr lang="en-US" altLang="ko-KR" dirty="0"/>
              <a:t> (DA)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Either</a:t>
            </a:r>
            <a:r>
              <a:rPr lang="en-US" altLang="ko-KR" dirty="0"/>
              <a:t> an individual </a:t>
            </a:r>
            <a:r>
              <a:rPr lang="en-US" altLang="ko-KR" dirty="0">
                <a:solidFill>
                  <a:srgbClr val="7030A0"/>
                </a:solidFill>
              </a:rPr>
              <a:t>or</a:t>
            </a:r>
            <a:r>
              <a:rPr lang="en-US" altLang="ko-KR" dirty="0"/>
              <a:t> a group MAC sublayer entity address</a:t>
            </a:r>
          </a:p>
          <a:p>
            <a:pPr lvl="1"/>
            <a:r>
              <a:rPr lang="en-US" altLang="ko-KR" dirty="0" err="1">
                <a:solidFill>
                  <a:srgbClr val="7030A0"/>
                </a:solidFill>
              </a:rPr>
              <a:t>routing_information</a:t>
            </a:r>
            <a:r>
              <a:rPr lang="en-US" altLang="ko-KR" dirty="0">
                <a:solidFill>
                  <a:srgbClr val="7030A0"/>
                </a:solidFill>
              </a:rPr>
              <a:t> (default: null) </a:t>
            </a:r>
          </a:p>
          <a:p>
            <a:pPr lvl="2"/>
            <a:r>
              <a:rPr lang="en-US" altLang="ko-KR" dirty="0"/>
              <a:t>The route desired for the data unit transfer (</a:t>
            </a:r>
            <a:r>
              <a:rPr lang="en-US" altLang="ko-KR" dirty="0">
                <a:solidFill>
                  <a:srgbClr val="7030A0"/>
                </a:solidFill>
              </a:rPr>
              <a:t>source-routing</a:t>
            </a:r>
            <a:r>
              <a:rPr lang="en-US" altLang="ko-KR" dirty="0"/>
              <a:t> only – token ring)</a:t>
            </a:r>
          </a:p>
          <a:p>
            <a:pPr lvl="1"/>
            <a:r>
              <a:rPr lang="en-US" altLang="ko-KR" dirty="0" err="1"/>
              <a:t>mac_service_data_unit</a:t>
            </a:r>
            <a:r>
              <a:rPr lang="en-US" altLang="ko-KR" dirty="0"/>
              <a:t> (LPD (or EPD)) </a:t>
            </a:r>
          </a:p>
          <a:p>
            <a:pPr lvl="1"/>
            <a:r>
              <a:rPr lang="en-US" altLang="ko-KR" dirty="0"/>
              <a:t>priority</a:t>
            </a:r>
          </a:p>
          <a:p>
            <a:pPr lvl="2"/>
            <a:r>
              <a:rPr lang="en-US" altLang="ko-KR" dirty="0"/>
              <a:t>User Priority (0-7)</a:t>
            </a:r>
          </a:p>
          <a:p>
            <a:pPr lvl="1"/>
            <a:r>
              <a:rPr lang="en-US" altLang="ko-KR" dirty="0" err="1">
                <a:solidFill>
                  <a:srgbClr val="7030A0"/>
                </a:solidFill>
              </a:rPr>
              <a:t>service_class</a:t>
            </a:r>
            <a:r>
              <a:rPr lang="en-US" altLang="ko-KR" dirty="0">
                <a:solidFill>
                  <a:srgbClr val="7030A0"/>
                </a:solidFill>
              </a:rPr>
              <a:t> (default: </a:t>
            </a:r>
            <a:r>
              <a:rPr lang="en-US" altLang="ko-KR" dirty="0" err="1">
                <a:solidFill>
                  <a:srgbClr val="7030A0"/>
                </a:solidFill>
              </a:rPr>
              <a:t>QoSAck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</a:p>
          <a:p>
            <a:pPr lvl="2"/>
            <a:r>
              <a:rPr lang="en-US" altLang="ko-KR" dirty="0"/>
              <a:t>the class of service desired for the data unit transfer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5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41A4B-E8E0-4751-A0D6-CF699CE0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Reference Model description for end stations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1A507B-37F2-4986-863F-4643F72C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40297"/>
            <a:ext cx="8229600" cy="28356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3F7209-F90F-4078-BD11-E47D3BD9ACD8}"/>
              </a:ext>
            </a:extLst>
          </p:cNvPr>
          <p:cNvSpPr/>
          <p:nvPr/>
        </p:nvSpPr>
        <p:spPr>
          <a:xfrm>
            <a:off x="3637996" y="1690688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LLC sublayer in 802 Reference Model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FA622-1587-B1AC-617A-57D711FA8E28}"/>
              </a:ext>
            </a:extLst>
          </p:cNvPr>
          <p:cNvSpPr txBox="1"/>
          <p:nvPr/>
        </p:nvSpPr>
        <p:spPr>
          <a:xfrm>
            <a:off x="558351" y="5123353"/>
            <a:ext cx="112155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The higher layer protocol discrimination entity (HLPDE)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EtherType</a:t>
            </a:r>
            <a:r>
              <a:rPr lang="en-US" altLang="ko-KR" sz="1400" dirty="0"/>
              <a:t> protocol discrimination (EPD): the </a:t>
            </a:r>
            <a:r>
              <a:rPr lang="en-US" altLang="ko-KR" sz="1400" dirty="0" err="1"/>
              <a:t>EtherType</a:t>
            </a:r>
            <a:r>
              <a:rPr lang="en-US" altLang="ko-KR" sz="1400" dirty="0"/>
              <a:t> value made available to the LLC sublayer through the MSAP</a:t>
            </a:r>
          </a:p>
          <a:p>
            <a:r>
              <a:rPr lang="en-US" altLang="ko-KR" sz="1400" dirty="0"/>
              <a:t>- LLC protocol discrimination (LPD): the addresses defined in ISO/IEC 8802-2, including the Subnetwork Access Protocol (SNAP) format</a:t>
            </a:r>
          </a:p>
          <a:p>
            <a:endParaRPr lang="en-US" altLang="ko-KR" sz="1400" dirty="0"/>
          </a:p>
          <a:p>
            <a:r>
              <a:rPr lang="en-US" altLang="ko-KR" sz="1400" dirty="0"/>
              <a:t>The descriptions of EPD and LPD in IEEE Std 802-2014, 802.1AC, and 802.1Q are inconsistent.</a:t>
            </a:r>
          </a:p>
        </p:txBody>
      </p:sp>
    </p:spTree>
    <p:extLst>
      <p:ext uri="{BB962C8B-B14F-4D97-AF65-F5344CB8AC3E}">
        <p14:creationId xmlns:p14="http://schemas.microsoft.com/office/powerpoint/2010/main" val="350029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7EF44-FA42-454F-8FC3-2BE443A4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IEEE 802.1AC-2016</a:t>
            </a:r>
            <a:br>
              <a:rPr lang="en-US" altLang="ko-KR" sz="3600" dirty="0"/>
            </a:br>
            <a:r>
              <a:rPr lang="en-US" altLang="ko-KR" sz="3600" dirty="0"/>
              <a:t>Media Access Control (MAC) Service Definition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EE688-C284-43E2-952D-3913213AA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MAC service definition was first standardized as ISO/IEC 15802-1:1995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6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3F9C-9096-4800-9803-85F4D277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Introduction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627DD-D27B-438E-AAC5-AFA27A7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During the history of IEEE 802, </a:t>
            </a:r>
            <a:r>
              <a:rPr lang="en-US" altLang="ko-KR" dirty="0">
                <a:solidFill>
                  <a:srgbClr val="7030A0"/>
                </a:solidFill>
              </a:rPr>
              <a:t>several different MAC types </a:t>
            </a:r>
            <a:r>
              <a:rPr lang="en-US" altLang="ko-KR" dirty="0">
                <a:solidFill>
                  <a:srgbClr val="0070C0"/>
                </a:solidFill>
              </a:rPr>
              <a:t>have been developed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all of which </a:t>
            </a:r>
            <a:r>
              <a:rPr lang="en-US" altLang="ko-KR" dirty="0">
                <a:solidFill>
                  <a:srgbClr val="0070C0"/>
                </a:solidFill>
              </a:rPr>
              <a:t>have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core of functionality </a:t>
            </a:r>
            <a:r>
              <a:rPr lang="en-US" altLang="ko-KR" dirty="0">
                <a:solidFill>
                  <a:srgbClr val="7030A0"/>
                </a:solidFill>
              </a:rPr>
              <a:t>[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dirty="0">
                <a:solidFill>
                  <a:srgbClr val="7030A0"/>
                </a:solidFill>
              </a:rPr>
              <a:t>common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IEEE 802 MACs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general], </a:t>
            </a:r>
            <a:r>
              <a:rPr lang="en-US" altLang="ko-KR" b="1" dirty="0">
                <a:solidFill>
                  <a:srgbClr val="0070C0"/>
                </a:solidFill>
              </a:rPr>
              <a:t>but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of which </a:t>
            </a:r>
            <a:r>
              <a:rPr lang="en-US" altLang="ko-KR" dirty="0">
                <a:solidFill>
                  <a:srgbClr val="0070C0"/>
                </a:solidFill>
              </a:rPr>
              <a:t>also provide </a:t>
            </a:r>
            <a:r>
              <a:rPr lang="en-US" altLang="ko-KR" dirty="0">
                <a:solidFill>
                  <a:srgbClr val="7030A0"/>
                </a:solidFill>
              </a:rPr>
              <a:t>functionality</a:t>
            </a:r>
            <a:r>
              <a:rPr lang="en-US" altLang="ko-KR" dirty="0"/>
              <a:t> [</a:t>
            </a:r>
            <a:r>
              <a:rPr lang="en-US" altLang="ko-KR" dirty="0">
                <a:solidFill>
                  <a:srgbClr val="0070C0"/>
                </a:solidFill>
              </a:rPr>
              <a:t>that </a:t>
            </a:r>
            <a:r>
              <a:rPr lang="en-US" altLang="ko-KR" b="1" dirty="0">
                <a:solidFill>
                  <a:srgbClr val="0070C0"/>
                </a:solidFill>
              </a:rPr>
              <a:t>extends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beyond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that common core</a:t>
            </a:r>
            <a:r>
              <a:rPr lang="en-US" altLang="ko-KR" dirty="0"/>
              <a:t>].</a:t>
            </a:r>
          </a:p>
          <a:p>
            <a:pPr lvl="1"/>
            <a:r>
              <a:rPr lang="en-US" altLang="ko-KR" dirty="0"/>
              <a:t>Such differences </a:t>
            </a:r>
            <a:r>
              <a:rPr lang="en-US" altLang="ko-KR" dirty="0">
                <a:solidFill>
                  <a:srgbClr val="0070C0"/>
                </a:solidFill>
              </a:rPr>
              <a:t>can become </a:t>
            </a:r>
            <a:r>
              <a:rPr lang="en-US" altLang="ko-KR" dirty="0"/>
              <a:t>an issue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LANs </a:t>
            </a:r>
            <a:r>
              <a:rPr lang="en-US" altLang="ko-KR" dirty="0">
                <a:solidFill>
                  <a:srgbClr val="0070C0"/>
                </a:solidFill>
              </a:rPr>
              <a:t>where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more than one MAC technology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employed.</a:t>
            </a:r>
          </a:p>
          <a:p>
            <a:pPr lvl="1"/>
            <a:r>
              <a:rPr lang="en-US" altLang="ko-KR" dirty="0"/>
              <a:t>It was important at </a:t>
            </a:r>
            <a:r>
              <a:rPr lang="en-US" altLang="ko-KR" dirty="0">
                <a:solidFill>
                  <a:srgbClr val="7030A0"/>
                </a:solidFill>
              </a:rPr>
              <a:t>an early stage of MAC Bridge development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develop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clear definition of the MAC Service </a:t>
            </a:r>
            <a:r>
              <a:rPr lang="en-US" altLang="ko-KR" dirty="0">
                <a:solidFill>
                  <a:srgbClr val="0070C0"/>
                </a:solidFill>
              </a:rPr>
              <a:t>that would facilitate </a:t>
            </a:r>
            <a:r>
              <a:rPr lang="en-US" altLang="ko-KR" dirty="0">
                <a:solidFill>
                  <a:srgbClr val="7030A0"/>
                </a:solidFill>
              </a:rPr>
              <a:t>the definition of a common Bridging technology </a:t>
            </a:r>
            <a:r>
              <a:rPr lang="en-US" altLang="ko-KR" dirty="0">
                <a:solidFill>
                  <a:srgbClr val="0070C0"/>
                </a:solidFill>
              </a:rPr>
              <a:t>that could apply to </a:t>
            </a:r>
            <a:r>
              <a:rPr lang="en-US" altLang="ko-KR" dirty="0">
                <a:solidFill>
                  <a:srgbClr val="7030A0"/>
                </a:solidFill>
              </a:rPr>
              <a:t>all MAC types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69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3F9C-9096-4800-9803-85F4D277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Scope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627DD-D27B-438E-AAC5-AFA27A7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scope of this standard is </a:t>
            </a:r>
            <a:r>
              <a:rPr lang="en-US" altLang="ko-KR" dirty="0">
                <a:solidFill>
                  <a:srgbClr val="0070C0"/>
                </a:solidFill>
              </a:rPr>
              <a:t>to define </a:t>
            </a:r>
            <a:r>
              <a:rPr lang="en-US" altLang="ko-KR" dirty="0">
                <a:solidFill>
                  <a:srgbClr val="7030A0"/>
                </a:solidFill>
              </a:rPr>
              <a:t>the Media Access Control (MAC) Service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provided by </a:t>
            </a:r>
            <a:r>
              <a:rPr lang="en-US" altLang="ko-KR" b="1" dirty="0">
                <a:solidFill>
                  <a:srgbClr val="7030A0"/>
                </a:solidFill>
              </a:rPr>
              <a:t>all</a:t>
            </a:r>
            <a:r>
              <a:rPr lang="en-US" altLang="ko-KR" dirty="0">
                <a:solidFill>
                  <a:srgbClr val="7030A0"/>
                </a:solidFill>
              </a:rPr>
              <a:t> IEEE 802 MACs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Internal Sublayer Service (ISS)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provided within </a:t>
            </a:r>
            <a:r>
              <a:rPr lang="en-US" altLang="ko-KR" dirty="0">
                <a:solidFill>
                  <a:srgbClr val="7030A0"/>
                </a:solidFill>
              </a:rPr>
              <a:t>MAC Bridges.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53A66C-E62D-127D-5006-1941928D0262}"/>
              </a:ext>
            </a:extLst>
          </p:cNvPr>
          <p:cNvSpPr/>
          <p:nvPr/>
        </p:nvSpPr>
        <p:spPr>
          <a:xfrm>
            <a:off x="838324" y="4711404"/>
            <a:ext cx="2705988" cy="64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802.1AC</a:t>
            </a:r>
          </a:p>
          <a:p>
            <a:pPr algn="ctr"/>
            <a:r>
              <a:rPr lang="en-US" altLang="ko-KR" sz="1000" dirty="0"/>
              <a:t>Ethernet convergence function</a:t>
            </a:r>
          </a:p>
          <a:p>
            <a:pPr algn="ctr"/>
            <a:r>
              <a:rPr lang="en-US" altLang="ko-KR" sz="1000" dirty="0"/>
              <a:t>Wireless LAN convergence function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B20F24-2595-FAD9-9958-0B218E98CA87}"/>
              </a:ext>
            </a:extLst>
          </p:cNvPr>
          <p:cNvSpPr/>
          <p:nvPr/>
        </p:nvSpPr>
        <p:spPr>
          <a:xfrm>
            <a:off x="838200" y="5567256"/>
            <a:ext cx="1314159" cy="40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Media Access Method</a:t>
            </a:r>
          </a:p>
          <a:p>
            <a:pPr algn="ctr"/>
            <a:r>
              <a:rPr lang="en-US" altLang="ko-KR" sz="800" b="1" dirty="0"/>
              <a:t>Specific</a:t>
            </a:r>
            <a:r>
              <a:rPr lang="en-US" altLang="ko-KR" sz="800" dirty="0"/>
              <a:t> Function</a:t>
            </a:r>
          </a:p>
          <a:p>
            <a:pPr algn="ctr"/>
            <a:r>
              <a:rPr lang="en-US" altLang="ko-KR" sz="800" dirty="0"/>
              <a:t>(IEEE 802.3-2022)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CB1D1-E3D4-7FFB-44D4-AF5BA4EAC07B}"/>
              </a:ext>
            </a:extLst>
          </p:cNvPr>
          <p:cNvSpPr/>
          <p:nvPr/>
        </p:nvSpPr>
        <p:spPr>
          <a:xfrm>
            <a:off x="2236855" y="5569936"/>
            <a:ext cx="1314160" cy="40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Media Access Method</a:t>
            </a:r>
          </a:p>
          <a:p>
            <a:pPr algn="ctr"/>
            <a:r>
              <a:rPr lang="en-US" altLang="ko-KR" sz="800" b="1" dirty="0"/>
              <a:t>Specific</a:t>
            </a:r>
            <a:r>
              <a:rPr lang="en-US" altLang="ko-KR" sz="800" dirty="0"/>
              <a:t> Function</a:t>
            </a:r>
          </a:p>
          <a:p>
            <a:pPr algn="ctr"/>
            <a:r>
              <a:rPr lang="en-US" altLang="ko-KR" sz="800" dirty="0"/>
              <a:t>(IEEE 802.11-2020)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20B5AC-DBC1-94BE-9957-2AA2922987F2}"/>
              </a:ext>
            </a:extLst>
          </p:cNvPr>
          <p:cNvSpPr/>
          <p:nvPr/>
        </p:nvSpPr>
        <p:spPr>
          <a:xfrm>
            <a:off x="838323" y="4123067"/>
            <a:ext cx="1281793" cy="40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LLC (LPD or EPD)</a:t>
            </a:r>
            <a:endParaRPr lang="ko-KR" altLang="en-US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EC547E-D047-8D75-4B6B-E3ED77DA53A9}"/>
              </a:ext>
            </a:extLst>
          </p:cNvPr>
          <p:cNvSpPr/>
          <p:nvPr/>
        </p:nvSpPr>
        <p:spPr>
          <a:xfrm>
            <a:off x="2236853" y="4123067"/>
            <a:ext cx="1281793" cy="40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Media Access Method</a:t>
            </a:r>
          </a:p>
          <a:p>
            <a:pPr algn="ctr"/>
            <a:r>
              <a:rPr lang="en-US" altLang="ko-KR" sz="800" b="1" dirty="0"/>
              <a:t>Independent</a:t>
            </a:r>
            <a:r>
              <a:rPr lang="en-US" altLang="ko-KR" sz="800" dirty="0"/>
              <a:t> Functions </a:t>
            </a:r>
          </a:p>
          <a:p>
            <a:pPr algn="ctr"/>
            <a:r>
              <a:rPr lang="en-US" altLang="ko-KR" sz="800" dirty="0"/>
              <a:t>(IEEE802.1Q 6.9)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E91BF-37AF-B51D-BF9F-FF9260E03A97}"/>
              </a:ext>
            </a:extLst>
          </p:cNvPr>
          <p:cNvSpPr txBox="1"/>
          <p:nvPr/>
        </p:nvSpPr>
        <p:spPr>
          <a:xfrm>
            <a:off x="2291678" y="4507371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&lt;ISS&gt;: (MAC Bridge)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F9EA3-E156-94A6-101B-3818AE5D78F1}"/>
              </a:ext>
            </a:extLst>
          </p:cNvPr>
          <p:cNvSpPr txBox="1"/>
          <p:nvPr/>
        </p:nvSpPr>
        <p:spPr>
          <a:xfrm>
            <a:off x="917866" y="451035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&lt;MSAP&gt;: (end station)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D8120-B700-FCDC-1976-8AB03BA1EFC5}"/>
              </a:ext>
            </a:extLst>
          </p:cNvPr>
          <p:cNvSpPr txBox="1"/>
          <p:nvPr/>
        </p:nvSpPr>
        <p:spPr>
          <a:xfrm>
            <a:off x="1097686" y="5355279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&lt;MSAP&gt;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516E-7CF9-1F52-A6FB-FB1ABED5BE17}"/>
              </a:ext>
            </a:extLst>
          </p:cNvPr>
          <p:cNvSpPr txBox="1"/>
          <p:nvPr/>
        </p:nvSpPr>
        <p:spPr>
          <a:xfrm>
            <a:off x="2563811" y="5361112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&lt;MSAP&gt;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B2EAA-9D92-6BE0-0C65-E7D1FD731CF5}"/>
              </a:ext>
            </a:extLst>
          </p:cNvPr>
          <p:cNvSpPr txBox="1"/>
          <p:nvPr/>
        </p:nvSpPr>
        <p:spPr>
          <a:xfrm>
            <a:off x="3884279" y="3550914"/>
            <a:ext cx="7937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client of the MAC Service</a:t>
            </a:r>
          </a:p>
          <a:p>
            <a:r>
              <a:rPr lang="en-US" altLang="ko-KR" dirty="0"/>
              <a:t>- Within a Bridge, the MAC Relay Entity</a:t>
            </a:r>
          </a:p>
          <a:p>
            <a:r>
              <a:rPr lang="en-US" altLang="ko-KR" dirty="0"/>
              <a:t>- A Logical Link Control (LLC) Entity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The LLC sublayer and protocol entities </a:t>
            </a:r>
            <a:r>
              <a:rPr lang="en-US" altLang="ko-KR" dirty="0">
                <a:solidFill>
                  <a:srgbClr val="0070C0"/>
                </a:solidFill>
              </a:rPr>
              <a:t>are described in </a:t>
            </a:r>
            <a:r>
              <a:rPr lang="en-US" altLang="ko-KR" dirty="0"/>
              <a:t>IEEE Std 802-2014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protocol identification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multiplexing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7030A0"/>
                </a:solidFill>
              </a:rPr>
              <a:t>demultiplexing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and from </a:t>
            </a:r>
            <a:r>
              <a:rPr lang="en-US" altLang="ko-KR" dirty="0">
                <a:solidFill>
                  <a:srgbClr val="7030A0"/>
                </a:solidFill>
              </a:rPr>
              <a:t>a number of clients </a:t>
            </a:r>
            <a:r>
              <a:rPr lang="en-US" altLang="ko-KR" dirty="0">
                <a:solidFill>
                  <a:srgbClr val="0070C0"/>
                </a:solidFill>
              </a:rPr>
              <a:t>that use </a:t>
            </a:r>
            <a:r>
              <a:rPr lang="en-US" altLang="ko-KR" b="1" dirty="0">
                <a:solidFill>
                  <a:srgbClr val="7030A0"/>
                </a:solidFill>
              </a:rPr>
              <a:t>a common MSAP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0C008-99C2-DE59-6A09-784BDD1DFD3C}"/>
              </a:ext>
            </a:extLst>
          </p:cNvPr>
          <p:cNvSpPr txBox="1"/>
          <p:nvPr/>
        </p:nvSpPr>
        <p:spPr>
          <a:xfrm>
            <a:off x="1127235" y="3870489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&lt;LSAP&gt;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33D582-0FAA-4D9B-5A1E-3ACA5123BCE4}"/>
              </a:ext>
            </a:extLst>
          </p:cNvPr>
          <p:cNvSpPr/>
          <p:nvPr/>
        </p:nvSpPr>
        <p:spPr>
          <a:xfrm>
            <a:off x="2236853" y="3534730"/>
            <a:ext cx="1285015" cy="40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MAC Relay Entity</a:t>
            </a:r>
          </a:p>
          <a:p>
            <a:pPr algn="ctr"/>
            <a:r>
              <a:rPr lang="en-US" altLang="ko-KR" sz="900" dirty="0"/>
              <a:t>(IEEE 802.1Q)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0A9FD-A2F4-EDD6-0C56-82A53717861C}"/>
              </a:ext>
            </a:extLst>
          </p:cNvPr>
          <p:cNvSpPr txBox="1"/>
          <p:nvPr/>
        </p:nvSpPr>
        <p:spPr>
          <a:xfrm>
            <a:off x="2625218" y="390033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&lt;EISS&gt;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1111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18182-E5F3-4291-A98A-CE2F826C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802.1AC-2012 Media Access Control (MAC) Service Definition</a:t>
            </a:r>
            <a:endParaRPr lang="ko-KR" altLang="en-US" sz="2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0805FB-A78C-4179-B08A-41BD08943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216492"/>
            <a:ext cx="8229600" cy="3293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25691-9844-327D-3857-B71A73024E8D}"/>
              </a:ext>
            </a:extLst>
          </p:cNvPr>
          <p:cNvSpPr txBox="1"/>
          <p:nvPr/>
        </p:nvSpPr>
        <p:spPr>
          <a:xfrm>
            <a:off x="2118090" y="5616389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7-1—MAC entities, the MAC Service, and MAC Service users (clients)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78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3F9C-9096-4800-9803-85F4D277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Overview of the MAC Service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627DD-D27B-438E-AAC5-AFA27A7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MAC Service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connectionless-mode</a:t>
            </a:r>
            <a:r>
              <a:rPr lang="en-US" altLang="ko-KR" dirty="0">
                <a:solidFill>
                  <a:srgbClr val="7030A0"/>
                </a:solidFill>
              </a:rPr>
              <a:t> service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transparent</a:t>
            </a:r>
            <a:r>
              <a:rPr lang="en-US" altLang="ko-KR" dirty="0">
                <a:solidFill>
                  <a:srgbClr val="7030A0"/>
                </a:solidFill>
              </a:rPr>
              <a:t> transfer of data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MAC Service users</a:t>
            </a:r>
          </a:p>
          <a:p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makes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invisible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these MAC Service users the way [</a:t>
            </a:r>
            <a:r>
              <a:rPr lang="en-US" altLang="ko-KR" dirty="0">
                <a:solidFill>
                  <a:srgbClr val="0070C0"/>
                </a:solidFill>
              </a:rPr>
              <a:t>that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supporting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communications resources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are used to achieve </a:t>
            </a:r>
            <a:r>
              <a:rPr lang="en-US" altLang="ko-KR" dirty="0"/>
              <a:t>this transfer].</a:t>
            </a:r>
          </a:p>
        </p:txBody>
      </p:sp>
    </p:spTree>
    <p:extLst>
      <p:ext uri="{BB962C8B-B14F-4D97-AF65-F5344CB8AC3E}">
        <p14:creationId xmlns:p14="http://schemas.microsoft.com/office/powerpoint/2010/main" val="189071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3F9C-9096-4800-9803-85F4D277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8. Overview of the MAC Service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627DD-D27B-438E-AAC5-AFA27A7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In particular, </a:t>
            </a:r>
            <a:r>
              <a:rPr lang="en-US" altLang="ko-KR" dirty="0">
                <a:solidFill>
                  <a:srgbClr val="7030A0"/>
                </a:solidFill>
              </a:rPr>
              <a:t>the MAC Service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the following:</a:t>
            </a:r>
          </a:p>
          <a:p>
            <a:pPr lvl="1"/>
            <a:r>
              <a:rPr lang="en-US" altLang="ko-KR" dirty="0"/>
              <a:t>a) </a:t>
            </a:r>
            <a:r>
              <a:rPr lang="en-US" altLang="ko-KR" dirty="0">
                <a:solidFill>
                  <a:srgbClr val="7030A0"/>
                </a:solidFill>
              </a:rPr>
              <a:t>Independence</a:t>
            </a:r>
            <a:r>
              <a:rPr lang="en-US" altLang="ko-KR" dirty="0"/>
              <a:t> of the underlying MAC sublayer and Physical Layer</a:t>
            </a:r>
          </a:p>
          <a:p>
            <a:pPr lvl="2"/>
            <a:r>
              <a:rPr lang="en-US" altLang="ko-KR" dirty="0"/>
              <a:t>The MAC Service </a:t>
            </a:r>
            <a:r>
              <a:rPr lang="en-US" altLang="ko-KR" b="1" dirty="0">
                <a:solidFill>
                  <a:srgbClr val="0070C0"/>
                </a:solidFill>
              </a:rPr>
              <a:t>relieves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MAC Service users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all concerns</a:t>
            </a:r>
            <a:r>
              <a:rPr lang="en-US" altLang="ko-KR" dirty="0"/>
              <a:t>, [with the exception of quality of service (QoS) considerations], </a:t>
            </a:r>
            <a:r>
              <a:rPr lang="en-US" altLang="ko-KR" dirty="0">
                <a:solidFill>
                  <a:srgbClr val="0070C0"/>
                </a:solidFill>
              </a:rPr>
              <a:t>regarding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MAC technology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dirty="0">
                <a:solidFill>
                  <a:srgbClr val="7030A0"/>
                </a:solidFill>
              </a:rPr>
              <a:t>available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dirty="0">
                <a:solidFill>
                  <a:srgbClr val="7030A0"/>
                </a:solidFill>
              </a:rPr>
              <a:t>Transparency</a:t>
            </a:r>
            <a:r>
              <a:rPr lang="en-US" altLang="ko-KR" dirty="0"/>
              <a:t> of transferred information</a:t>
            </a:r>
          </a:p>
          <a:p>
            <a:pPr lvl="2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does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restrict </a:t>
            </a:r>
            <a:r>
              <a:rPr lang="en-US" altLang="ko-KR" dirty="0">
                <a:solidFill>
                  <a:srgbClr val="7030A0"/>
                </a:solidFill>
              </a:rPr>
              <a:t>the content, format, or coding of the information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nor</a:t>
            </a:r>
            <a:r>
              <a:rPr lang="en-US" altLang="ko-KR" dirty="0">
                <a:solidFill>
                  <a:srgbClr val="0070C0"/>
                </a:solidFill>
              </a:rPr>
              <a:t> does </a:t>
            </a:r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ever need to interpret </a:t>
            </a:r>
            <a:r>
              <a:rPr lang="en-US" altLang="ko-KR" dirty="0">
                <a:solidFill>
                  <a:srgbClr val="7030A0"/>
                </a:solidFill>
              </a:rPr>
              <a:t>its structure or meaning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c) </a:t>
            </a:r>
            <a:r>
              <a:rPr lang="en-US" altLang="ko-KR" dirty="0">
                <a:solidFill>
                  <a:srgbClr val="7030A0"/>
                </a:solidFill>
              </a:rPr>
              <a:t>Priority selection</a:t>
            </a:r>
          </a:p>
          <a:p>
            <a:pPr lvl="1"/>
            <a:r>
              <a:rPr lang="en-US" altLang="ko-KR" dirty="0"/>
              <a:t>d) Addressing 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To identify </a:t>
            </a:r>
            <a:r>
              <a:rPr lang="en-US" altLang="ko-KR" dirty="0">
                <a:solidFill>
                  <a:srgbClr val="7030A0"/>
                </a:solidFill>
              </a:rPr>
              <a:t>its MSAP </a:t>
            </a:r>
            <a:r>
              <a:rPr lang="en-US" altLang="ko-KR" dirty="0">
                <a:solidFill>
                  <a:srgbClr val="0070C0"/>
                </a:solidFill>
              </a:rPr>
              <a:t>and to specify </a:t>
            </a:r>
            <a:r>
              <a:rPr lang="en-US" altLang="ko-KR" dirty="0">
                <a:solidFill>
                  <a:srgbClr val="7030A0"/>
                </a:solidFill>
              </a:rPr>
              <a:t>the MSAP or MSAPs </a:t>
            </a:r>
            <a:r>
              <a:rPr lang="en-US" altLang="ko-KR" dirty="0">
                <a:solidFill>
                  <a:srgbClr val="0070C0"/>
                </a:solidFill>
              </a:rPr>
              <a:t>to which </a:t>
            </a:r>
            <a:r>
              <a:rPr lang="en-US" altLang="ko-KR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to be transferred</a:t>
            </a:r>
          </a:p>
          <a:p>
            <a:pPr lvl="2"/>
            <a:r>
              <a:rPr lang="en-US" altLang="ko-KR" dirty="0"/>
              <a:t>MAC address formats and encoding are specified in IEEE Std 802</a:t>
            </a:r>
          </a:p>
          <a:p>
            <a:pPr lvl="1"/>
            <a:r>
              <a:rPr lang="en-US" altLang="ko-KR" dirty="0"/>
              <a:t>e) Connectionless data transfer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MSDUs of limited length </a:t>
            </a:r>
            <a:r>
              <a:rPr lang="en-US" altLang="ko-KR" dirty="0">
                <a:solidFill>
                  <a:srgbClr val="0070C0"/>
                </a:solidFill>
              </a:rPr>
              <a:t>are delimited and transparently transmitted from </a:t>
            </a:r>
            <a:r>
              <a:rPr lang="en-US" altLang="ko-KR" dirty="0">
                <a:solidFill>
                  <a:srgbClr val="7030A0"/>
                </a:solidFill>
              </a:rPr>
              <a:t>one source MSAP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 or more destination </a:t>
            </a:r>
            <a:r>
              <a:rPr lang="en-US" altLang="ko-KR" dirty="0"/>
              <a:t>MSAPs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single MAC Service access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establishing or later releasing </a:t>
            </a:r>
            <a:r>
              <a:rPr lang="en-US" altLang="ko-KR" dirty="0">
                <a:solidFill>
                  <a:srgbClr val="7030A0"/>
                </a:solidFill>
              </a:rPr>
              <a:t>a connection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2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4AE6E-0C6D-4BBE-9BEE-17020277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F32C4-5736-42E1-8EE9-C875744D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 Data Plane</a:t>
            </a:r>
          </a:p>
          <a:p>
            <a:pPr lvl="1"/>
            <a:r>
              <a:rPr lang="en-US" altLang="ko-KR" dirty="0"/>
              <a:t>Sending user data</a:t>
            </a:r>
          </a:p>
          <a:p>
            <a:r>
              <a:rPr lang="en-US" altLang="ko-KR" dirty="0"/>
              <a:t>ISO/IEC 8802-2 </a:t>
            </a:r>
          </a:p>
          <a:p>
            <a:pPr lvl="1"/>
            <a:r>
              <a:rPr lang="en-US" altLang="ko-KR" dirty="0"/>
              <a:t>LLC Primitives</a:t>
            </a:r>
          </a:p>
          <a:p>
            <a:r>
              <a:rPr lang="en-US" altLang="ko-KR" dirty="0"/>
              <a:t>IEEE 802.1AC-2016</a:t>
            </a:r>
          </a:p>
          <a:p>
            <a:pPr lvl="1"/>
            <a:r>
              <a:rPr lang="en-US" altLang="ko-KR" dirty="0"/>
              <a:t>Media Access Control (MAC) Service Definition</a:t>
            </a:r>
          </a:p>
          <a:p>
            <a:pPr lvl="1"/>
            <a:r>
              <a:rPr lang="en-US" altLang="ko-KR" dirty="0"/>
              <a:t>Parameter mapping between MAC-independent and MAC-dependent Primitives </a:t>
            </a:r>
          </a:p>
          <a:p>
            <a:r>
              <a:rPr lang="en-US" altLang="ko-KR" dirty="0"/>
              <a:t>IEEE 802.3-2022 Ethernet</a:t>
            </a:r>
          </a:p>
          <a:p>
            <a:pPr lvl="1"/>
            <a:r>
              <a:rPr lang="en-US" altLang="ko-KR" dirty="0"/>
              <a:t>MAC-dependent Primitives </a:t>
            </a:r>
          </a:p>
          <a:p>
            <a:pPr lvl="1"/>
            <a:r>
              <a:rPr lang="en-US" altLang="ko-KR" dirty="0"/>
              <a:t>Physical Layer Service primitives</a:t>
            </a:r>
          </a:p>
          <a:p>
            <a:r>
              <a:rPr lang="en-US" altLang="ko-KR" dirty="0"/>
              <a:t>IEEE 802.11-2020 primitives</a:t>
            </a:r>
          </a:p>
          <a:p>
            <a:pPr lvl="1"/>
            <a:r>
              <a:rPr lang="en-US" altLang="ko-KR" dirty="0"/>
              <a:t>MAC-dependent Primitives</a:t>
            </a:r>
          </a:p>
          <a:p>
            <a:pPr lvl="1"/>
            <a:r>
              <a:rPr lang="en-US" altLang="ko-KR" dirty="0"/>
              <a:t>Physical Layer Service primitives</a:t>
            </a:r>
          </a:p>
        </p:txBody>
      </p:sp>
    </p:spTree>
    <p:extLst>
      <p:ext uri="{BB962C8B-B14F-4D97-AF65-F5344CB8AC3E}">
        <p14:creationId xmlns:p14="http://schemas.microsoft.com/office/powerpoint/2010/main" val="180204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3F9C-9096-4800-9803-85F4D277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14. MAC Services (for end station)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627DD-D27B-438E-AAC5-AFA27A7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MAC connectionless-mode transmission service </a:t>
            </a:r>
            <a:r>
              <a:rPr lang="en-US" altLang="ko-KR" dirty="0">
                <a:solidFill>
                  <a:srgbClr val="0070C0"/>
                </a:solidFill>
              </a:rPr>
              <a:t>is provided using </a:t>
            </a:r>
            <a:r>
              <a:rPr lang="en-US" altLang="ko-KR" b="1" dirty="0">
                <a:solidFill>
                  <a:srgbClr val="7030A0"/>
                </a:solidFill>
              </a:rPr>
              <a:t>a subset </a:t>
            </a:r>
            <a:r>
              <a:rPr lang="en-US" altLang="ko-KR" dirty="0">
                <a:solidFill>
                  <a:srgbClr val="7030A0"/>
                </a:solidFill>
              </a:rPr>
              <a:t>of the elements of </a:t>
            </a:r>
            <a:r>
              <a:rPr lang="en-US" altLang="ko-KR" b="1" dirty="0">
                <a:solidFill>
                  <a:srgbClr val="7030A0"/>
                </a:solidFill>
              </a:rPr>
              <a:t>the Internal Sublayer Service (ISS)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primitives defined in this clause </a:t>
            </a:r>
            <a:r>
              <a:rPr lang="en-US" altLang="ko-KR" dirty="0">
                <a:solidFill>
                  <a:srgbClr val="0070C0"/>
                </a:solidFill>
              </a:rPr>
              <a:t>can be used to transmit </a:t>
            </a:r>
            <a:r>
              <a:rPr lang="en-US" altLang="ko-KR" dirty="0">
                <a:solidFill>
                  <a:srgbClr val="7030A0"/>
                </a:solidFill>
              </a:rPr>
              <a:t>an </a:t>
            </a:r>
            <a:r>
              <a:rPr lang="en-US" altLang="ko-KR" b="1" dirty="0">
                <a:solidFill>
                  <a:srgbClr val="7030A0"/>
                </a:solidFill>
              </a:rPr>
              <a:t>independent, self-contained </a:t>
            </a:r>
            <a:r>
              <a:rPr lang="en-US" altLang="ko-KR" dirty="0">
                <a:solidFill>
                  <a:srgbClr val="7030A0"/>
                </a:solidFill>
              </a:rPr>
              <a:t>MSDU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one MSAP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another MSAP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single service access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is </a:t>
            </a:r>
            <a:r>
              <a:rPr lang="en-US" altLang="ko-KR" dirty="0">
                <a:solidFill>
                  <a:srgbClr val="7030A0"/>
                </a:solidFill>
              </a:rPr>
              <a:t>self-contained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 that </a:t>
            </a:r>
            <a:r>
              <a:rPr lang="en-US" altLang="ko-KR" b="1" dirty="0">
                <a:solidFill>
                  <a:srgbClr val="7030A0"/>
                </a:solidFill>
              </a:rPr>
              <a:t>all of the information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70C0"/>
                </a:solidFill>
              </a:rPr>
              <a:t>required to </a:t>
            </a:r>
            <a:r>
              <a:rPr lang="en-US" altLang="ko-KR" b="1" dirty="0">
                <a:solidFill>
                  <a:srgbClr val="0070C0"/>
                </a:solidFill>
              </a:rPr>
              <a:t>deliver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MSDU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is presented to </a:t>
            </a:r>
            <a:r>
              <a:rPr lang="en-US" altLang="ko-KR" dirty="0">
                <a:solidFill>
                  <a:srgbClr val="7030A0"/>
                </a:solidFill>
              </a:rPr>
              <a:t>the MAC Service provider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single service access.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>
                <a:solidFill>
                  <a:srgbClr val="7030A0"/>
                </a:solidFill>
              </a:rPr>
              <a:t> initial establishment or subsequent release of a connection </a:t>
            </a:r>
            <a:r>
              <a:rPr lang="en-US" altLang="ko-KR" dirty="0">
                <a:solidFill>
                  <a:srgbClr val="0070C0"/>
                </a:solidFill>
              </a:rPr>
              <a:t>is required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MAC Service provider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required to maintain </a:t>
            </a:r>
            <a:r>
              <a:rPr lang="en-US" altLang="ko-KR" dirty="0">
                <a:solidFill>
                  <a:srgbClr val="7030A0"/>
                </a:solidFill>
              </a:rPr>
              <a:t>state information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flow control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specific combinations of MSAPs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13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7D4D-4AFD-4A56-AB9B-78904212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14.2 Service primitives and parameters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CA43C-07DA-454A-92DC-DA6ED4E0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MA_UNITDATA.request</a:t>
            </a:r>
            <a:r>
              <a:rPr lang="en-US" altLang="ko-KR" dirty="0"/>
              <a:t>/indication primitive Parameters</a:t>
            </a:r>
          </a:p>
          <a:p>
            <a:pPr lvl="1"/>
            <a:r>
              <a:rPr lang="en-US" altLang="ko-KR" dirty="0" err="1"/>
              <a:t>destination_address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address of an individual MSAP or a group of MSAPs</a:t>
            </a:r>
          </a:p>
          <a:p>
            <a:pPr lvl="1"/>
            <a:r>
              <a:rPr lang="en-US" altLang="ko-KR" dirty="0" err="1"/>
              <a:t>source_address</a:t>
            </a:r>
            <a:endParaRPr lang="en-US" altLang="ko-KR" dirty="0"/>
          </a:p>
          <a:p>
            <a:pPr lvl="2"/>
            <a:r>
              <a:rPr lang="en-US" altLang="ko-KR" dirty="0"/>
              <a:t>The individual address of the source MSAP</a:t>
            </a:r>
          </a:p>
          <a:p>
            <a:pPr lvl="1"/>
            <a:r>
              <a:rPr lang="en-US" altLang="ko-KR" dirty="0" err="1"/>
              <a:t>mac_service_data_unit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the service user data (LPD or EPD format with length attribute)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The default </a:t>
            </a:r>
            <a:r>
              <a:rPr lang="en-US" altLang="ko-KR" b="1" dirty="0"/>
              <a:t>priority </a:t>
            </a:r>
            <a:r>
              <a:rPr lang="en-US" altLang="ko-KR" dirty="0"/>
              <a:t>value is 0</a:t>
            </a:r>
          </a:p>
          <a:p>
            <a:pPr lvl="2"/>
            <a:r>
              <a:rPr lang="en-US" altLang="ko-KR" dirty="0"/>
              <a:t>(0..7): 1 (BK(background)) &lt; 0 (BE(best-effort)) &lt; 2</a:t>
            </a:r>
          </a:p>
        </p:txBody>
      </p:sp>
    </p:spTree>
    <p:extLst>
      <p:ext uri="{BB962C8B-B14F-4D97-AF65-F5344CB8AC3E}">
        <p14:creationId xmlns:p14="http://schemas.microsoft.com/office/powerpoint/2010/main" val="156617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26F9D-082D-B499-247D-FFD9AE7D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14.2 Service primitives and parameters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EC667-3F33-501F-F07A-763B9249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The remaining parameters </a:t>
            </a:r>
            <a:r>
              <a:rPr lang="en-US" altLang="ko-KR" dirty="0">
                <a:solidFill>
                  <a:srgbClr val="0070C0"/>
                </a:solidFill>
              </a:rPr>
              <a:t>associated with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M_UNITDATA.request</a:t>
            </a:r>
            <a:r>
              <a:rPr lang="en-US" altLang="ko-KR" dirty="0">
                <a:solidFill>
                  <a:srgbClr val="7030A0"/>
                </a:solidFill>
              </a:rPr>
              <a:t> and </a:t>
            </a:r>
            <a:r>
              <a:rPr lang="en-US" altLang="ko-KR" dirty="0" err="1">
                <a:solidFill>
                  <a:srgbClr val="7030A0"/>
                </a:solidFill>
              </a:rPr>
              <a:t>M_UNITDATA.indication</a:t>
            </a:r>
            <a:r>
              <a:rPr lang="en-US" altLang="ko-KR" dirty="0">
                <a:solidFill>
                  <a:srgbClr val="7030A0"/>
                </a:solidFill>
              </a:rPr>
              <a:t> primitives of the ISS (</a:t>
            </a:r>
            <a:r>
              <a:rPr lang="en-US" altLang="ko-KR" dirty="0" err="1">
                <a:solidFill>
                  <a:srgbClr val="7030A0"/>
                </a:solidFill>
              </a:rPr>
              <a:t>frame_check_sequence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 err="1">
                <a:solidFill>
                  <a:srgbClr val="7030A0"/>
                </a:solidFill>
              </a:rPr>
              <a:t>drop_eligible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 err="1">
                <a:solidFill>
                  <a:srgbClr val="7030A0"/>
                </a:solidFill>
              </a:rPr>
              <a:t>service_access_point_identifier</a:t>
            </a:r>
            <a:r>
              <a:rPr lang="en-US" altLang="ko-KR" dirty="0">
                <a:solidFill>
                  <a:srgbClr val="7030A0"/>
                </a:solidFill>
              </a:rPr>
              <a:t>, and </a:t>
            </a:r>
            <a:r>
              <a:rPr lang="en-US" altLang="ko-KR" dirty="0" err="1">
                <a:solidFill>
                  <a:srgbClr val="7030A0"/>
                </a:solidFill>
              </a:rPr>
              <a:t>connection_identifier</a:t>
            </a:r>
            <a:r>
              <a:rPr lang="en-US" altLang="ko-KR" dirty="0">
                <a:solidFill>
                  <a:srgbClr val="7030A0"/>
                </a:solidFill>
              </a:rPr>
              <a:t>) </a:t>
            </a:r>
            <a:r>
              <a:rPr lang="en-US" altLang="ko-KR" dirty="0">
                <a:solidFill>
                  <a:srgbClr val="0070C0"/>
                </a:solidFill>
              </a:rPr>
              <a:t>are unspecified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17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5A3EB-FC55-AD05-FCCA-6FA217A9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11. Internal Sublayer Service (for MAC Bridges)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B2BDC-9588-B9BB-2EEB-1EC707DA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M_UNITDATA.request</a:t>
            </a:r>
            <a:r>
              <a:rPr lang="en-US" altLang="ko-KR" dirty="0"/>
              <a:t>/indication parameters</a:t>
            </a:r>
          </a:p>
          <a:p>
            <a:pPr lvl="1"/>
            <a:r>
              <a:rPr lang="en-US" altLang="ko-KR" dirty="0" err="1"/>
              <a:t>destination_address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 err="1"/>
              <a:t>source_address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 err="1"/>
              <a:t>mac_service_data_unit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Priority,</a:t>
            </a:r>
          </a:p>
          <a:p>
            <a:pPr lvl="1"/>
            <a:r>
              <a:rPr lang="en-US" altLang="ko-KR" dirty="0" err="1"/>
              <a:t>drop_eligible</a:t>
            </a:r>
            <a:r>
              <a:rPr lang="en-US" altLang="ko-KR" dirty="0"/>
              <a:t> (</a:t>
            </a:r>
            <a:r>
              <a:rPr lang="en-US" altLang="ko-KR" dirty="0" err="1"/>
              <a:t>default:FALSE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 err="1"/>
              <a:t>frame_check_sequence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 err="1">
                <a:solidFill>
                  <a:srgbClr val="7030A0"/>
                </a:solidFill>
              </a:rPr>
              <a:t>service_access_point_identifier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</a:p>
          <a:p>
            <a:pPr lvl="1"/>
            <a:r>
              <a:rPr lang="en-US" altLang="ko-KR" dirty="0" err="1">
                <a:solidFill>
                  <a:srgbClr val="7030A0"/>
                </a:solidFill>
              </a:rPr>
              <a:t>connection_identifier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sz="1500" dirty="0">
                <a:solidFill>
                  <a:srgbClr val="7030A0"/>
                </a:solidFill>
              </a:rPr>
              <a:t>The values of the </a:t>
            </a:r>
            <a:r>
              <a:rPr lang="en-US" altLang="ko-KR" sz="1500" dirty="0" err="1">
                <a:solidFill>
                  <a:srgbClr val="7030A0"/>
                </a:solidFill>
              </a:rPr>
              <a:t>service_access_point_identifier</a:t>
            </a:r>
            <a:r>
              <a:rPr lang="en-US" altLang="ko-KR" sz="1500" dirty="0">
                <a:solidFill>
                  <a:srgbClr val="7030A0"/>
                </a:solidFill>
              </a:rPr>
              <a:t> and </a:t>
            </a:r>
            <a:r>
              <a:rPr lang="en-US" altLang="ko-KR" sz="1500" dirty="0" err="1">
                <a:solidFill>
                  <a:srgbClr val="7030A0"/>
                </a:solidFill>
              </a:rPr>
              <a:t>connection_identifier</a:t>
            </a:r>
            <a:r>
              <a:rPr lang="en-US" altLang="ko-KR" sz="1500" dirty="0">
                <a:solidFill>
                  <a:srgbClr val="7030A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are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rgbClr val="7030A0"/>
                </a:solidFill>
              </a:rPr>
              <a:t>purely local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to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7030A0"/>
                </a:solidFill>
              </a:rPr>
              <a:t>the system [</a:t>
            </a:r>
            <a:r>
              <a:rPr lang="en-US" altLang="ko-KR" sz="1500" dirty="0">
                <a:solidFill>
                  <a:srgbClr val="0070C0"/>
                </a:solidFill>
              </a:rPr>
              <a:t>within which </a:t>
            </a:r>
            <a:r>
              <a:rPr lang="en-US" altLang="ko-KR" sz="1500" dirty="0">
                <a:solidFill>
                  <a:srgbClr val="7030A0"/>
                </a:solidFill>
              </a:rPr>
              <a:t>a given service request or service indication </a:t>
            </a:r>
            <a:r>
              <a:rPr lang="en-US" altLang="ko-KR" sz="1500" dirty="0">
                <a:solidFill>
                  <a:srgbClr val="0070C0"/>
                </a:solidFill>
              </a:rPr>
              <a:t>occurs</a:t>
            </a:r>
            <a:r>
              <a:rPr lang="en-US" altLang="ko-KR" sz="1500" dirty="0"/>
              <a:t>], </a:t>
            </a:r>
            <a:r>
              <a:rPr lang="en-US" altLang="ko-KR" sz="1500" b="1" dirty="0">
                <a:solidFill>
                  <a:srgbClr val="0070C0"/>
                </a:solidFill>
              </a:rPr>
              <a:t>and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are </a:t>
            </a:r>
            <a:r>
              <a:rPr lang="en-US" altLang="ko-KR" sz="1500" dirty="0">
                <a:solidFill>
                  <a:srgbClr val="FF0000"/>
                </a:solidFill>
              </a:rPr>
              <a:t>not</a:t>
            </a:r>
            <a:r>
              <a:rPr lang="en-US" altLang="ko-KR" sz="1500" dirty="0">
                <a:solidFill>
                  <a:srgbClr val="0070C0"/>
                </a:solidFill>
              </a:rPr>
              <a:t> conveyed to </a:t>
            </a:r>
            <a:r>
              <a:rPr lang="en-US" altLang="ko-KR" sz="1500" dirty="0">
                <a:solidFill>
                  <a:srgbClr val="7030A0"/>
                </a:solidFill>
              </a:rPr>
              <a:t>the communicating peer system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>
                <a:solidFill>
                  <a:srgbClr val="7030A0"/>
                </a:solidFill>
              </a:rPr>
              <a:t>The values </a:t>
            </a:r>
            <a:r>
              <a:rPr lang="en-US" altLang="ko-KR" sz="1500" dirty="0">
                <a:solidFill>
                  <a:srgbClr val="0070C0"/>
                </a:solidFill>
              </a:rPr>
              <a:t>are </a:t>
            </a:r>
            <a:r>
              <a:rPr lang="en-US" altLang="ko-KR" sz="1500" b="1" dirty="0">
                <a:solidFill>
                  <a:srgbClr val="0070C0"/>
                </a:solidFill>
              </a:rPr>
              <a:t>opaque</a:t>
            </a:r>
            <a:r>
              <a:rPr lang="en-US" altLang="ko-KR" sz="1500" dirty="0">
                <a:solidFill>
                  <a:srgbClr val="0070C0"/>
                </a:solidFill>
              </a:rPr>
              <a:t> to </a:t>
            </a:r>
            <a:r>
              <a:rPr lang="en-US" altLang="ko-KR" sz="1500" dirty="0">
                <a:solidFill>
                  <a:srgbClr val="7030A0"/>
                </a:solidFill>
              </a:rPr>
              <a:t>the user of the ISS </a:t>
            </a:r>
            <a:r>
              <a:rPr lang="en-US" altLang="ko-KR" sz="1500" b="1" dirty="0">
                <a:solidFill>
                  <a:srgbClr val="0070C0"/>
                </a:solidFill>
              </a:rPr>
              <a:t>and</a:t>
            </a:r>
            <a:r>
              <a:rPr lang="en-US" altLang="ko-KR" sz="1500" dirty="0">
                <a:solidFill>
                  <a:srgbClr val="0070C0"/>
                </a:solidFill>
              </a:rPr>
              <a:t> are </a:t>
            </a:r>
            <a:r>
              <a:rPr lang="en-US" altLang="ko-KR" sz="1500" dirty="0">
                <a:solidFill>
                  <a:srgbClr val="FF0000"/>
                </a:solidFill>
              </a:rPr>
              <a:t>not</a:t>
            </a:r>
            <a:r>
              <a:rPr lang="en-US" altLang="ko-KR" sz="1500" dirty="0">
                <a:solidFill>
                  <a:srgbClr val="0070C0"/>
                </a:solidFill>
              </a:rPr>
              <a:t> manipulated by </a:t>
            </a:r>
            <a:r>
              <a:rPr lang="en-US" altLang="ko-KR" sz="1500" dirty="0">
                <a:solidFill>
                  <a:srgbClr val="7030A0"/>
                </a:solidFill>
              </a:rPr>
              <a:t>that service user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85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F056-6A14-1DC2-840C-F5290F50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802.1AC-2012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12. Protocol discrimination and media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4E0E0-692D-667F-4CCF-73277252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ISS is Length/Type encoded (EPD format)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Media Access Method </a:t>
            </a:r>
            <a:r>
              <a:rPr lang="en-US" altLang="ko-KR" b="1" dirty="0">
                <a:solidFill>
                  <a:srgbClr val="7030A0"/>
                </a:solidFill>
              </a:rPr>
              <a:t>Dependent</a:t>
            </a:r>
            <a:r>
              <a:rPr lang="en-US" altLang="ko-KR" dirty="0">
                <a:solidFill>
                  <a:srgbClr val="7030A0"/>
                </a:solidFill>
              </a:rPr>
              <a:t> convergence function (IEEE 802.3 Ethernet)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medium </a:t>
            </a:r>
            <a:r>
              <a:rPr lang="en-US" altLang="ko-KR" dirty="0">
                <a:solidFill>
                  <a:srgbClr val="0070C0"/>
                </a:solidFill>
              </a:rPr>
              <a:t>employing</a:t>
            </a:r>
            <a:r>
              <a:rPr lang="en-US" altLang="ko-KR" dirty="0">
                <a:solidFill>
                  <a:srgbClr val="7030A0"/>
                </a:solidFill>
              </a:rPr>
              <a:t> EPD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need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transform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mac_service_data_unit</a:t>
            </a:r>
            <a:r>
              <a:rPr lang="en-US" altLang="ko-KR" dirty="0">
                <a:solidFill>
                  <a:srgbClr val="7030A0"/>
                </a:solidFill>
              </a:rPr>
              <a:t> parameter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when mapping to or from </a:t>
            </a:r>
            <a:r>
              <a:rPr lang="en-US" altLang="ko-KR" dirty="0">
                <a:solidFill>
                  <a:srgbClr val="7030A0"/>
                </a:solidFill>
              </a:rPr>
              <a:t>the ISS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Media Access Method Dependent convergence function (IEEE 802.11 WLAN (default format)) [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medium</a:t>
            </a:r>
            <a:r>
              <a:rPr lang="en-US" altLang="ko-KR" dirty="0">
                <a:solidFill>
                  <a:srgbClr val="0070C0"/>
                </a:solidFill>
              </a:rPr>
              <a:t> employing </a:t>
            </a:r>
            <a:r>
              <a:rPr lang="en-US" altLang="ko-KR" dirty="0">
                <a:solidFill>
                  <a:srgbClr val="7030A0"/>
                </a:solidFill>
              </a:rPr>
              <a:t>LPD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rgbClr val="0070C0"/>
                </a:solidFill>
              </a:rPr>
              <a:t> shall </a:t>
            </a:r>
            <a:r>
              <a:rPr lang="en-US" altLang="ko-KR" b="1" dirty="0">
                <a:solidFill>
                  <a:srgbClr val="0070C0"/>
                </a:solidFill>
              </a:rPr>
              <a:t>perform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transformations </a:t>
            </a:r>
            <a:r>
              <a:rPr lang="en-US" altLang="ko-KR" dirty="0"/>
              <a:t>specified in the following subclauses.</a:t>
            </a:r>
          </a:p>
          <a:p>
            <a:pPr lvl="2"/>
            <a:r>
              <a:rPr lang="en-US" altLang="ko-KR" dirty="0"/>
              <a:t>12.1 </a:t>
            </a:r>
            <a:r>
              <a:rPr lang="en-US" altLang="ko-KR" dirty="0" err="1"/>
              <a:t>M_UNITDATA.request</a:t>
            </a:r>
            <a:r>
              <a:rPr lang="en-US" altLang="ko-KR" dirty="0"/>
              <a:t> data transformation for LPD media </a:t>
            </a:r>
          </a:p>
          <a:p>
            <a:pPr lvl="2"/>
            <a:r>
              <a:rPr lang="en-US" altLang="ko-KR" dirty="0"/>
              <a:t>12.2. </a:t>
            </a:r>
            <a:r>
              <a:rPr lang="en-US" altLang="ko-KR" dirty="0" err="1"/>
              <a:t>M_UNITDATA.indication</a:t>
            </a:r>
            <a:r>
              <a:rPr lang="en-US" altLang="ko-KR" dirty="0"/>
              <a:t> data transformation for LPD media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6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C28B-EF6B-A4CC-2C70-49D53D29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IEEE Std 802.11-2020 &amp; IEEE Std 802.11ax-2021</a:t>
            </a:r>
            <a:br>
              <a:rPr lang="en-US" altLang="ko-KR" sz="2800" dirty="0"/>
            </a:br>
            <a:r>
              <a:rPr lang="en-US" altLang="ko-KR" sz="2800" dirty="0"/>
              <a:t>Annex M (informative) EPD and LPD headers and the integration function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4CA990-7D89-86E9-85F7-7BD24D52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6" y="462230"/>
            <a:ext cx="9954176" cy="505535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077F2C-D796-15B4-4583-36D141DC85A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71128" y="1233524"/>
            <a:ext cx="164620" cy="102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1DB299-03C8-5083-0A16-60DD0A29055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071128" y="2263470"/>
            <a:ext cx="138680" cy="80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AFF5ED-1392-F960-1F95-47C3F27B8426}"/>
              </a:ext>
            </a:extLst>
          </p:cNvPr>
          <p:cNvSpPr txBox="1"/>
          <p:nvPr/>
        </p:nvSpPr>
        <p:spPr>
          <a:xfrm>
            <a:off x="94445" y="2124970"/>
            <a:ext cx="197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No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EtherType</a:t>
            </a:r>
            <a:r>
              <a:rPr lang="en-US" altLang="ko-KR" sz="1200" dirty="0"/>
              <a:t> is allocated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77088-8141-0C43-31FE-BE1EF15D2C7D}"/>
              </a:ext>
            </a:extLst>
          </p:cNvPr>
          <p:cNvSpPr txBox="1"/>
          <p:nvPr/>
        </p:nvSpPr>
        <p:spPr>
          <a:xfrm>
            <a:off x="7596705" y="4741151"/>
            <a:ext cx="4418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LLC Header (3octets): DSAP | SSAP | CTL,</a:t>
            </a:r>
          </a:p>
          <a:p>
            <a:r>
              <a:rPr lang="en-US" altLang="ko-KR" sz="1200" dirty="0"/>
              <a:t>DSAP/SSAP (0xAA): 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Subnetwork Access Protocol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CTL (0x03) : Unnumbered Information Frame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SNAP Header (5octets): OUI (3octets) | </a:t>
            </a:r>
            <a:r>
              <a:rPr lang="en-US" altLang="ko-KR" sz="1200" dirty="0" err="1">
                <a:latin typeface="Arial" panose="020B0604020202020204" pitchFamily="34" charset="0"/>
              </a:rPr>
              <a:t>EtherType</a:t>
            </a:r>
            <a:r>
              <a:rPr lang="en-US" altLang="ko-KR" sz="1200" dirty="0">
                <a:latin typeface="Arial" panose="020B0604020202020204" pitchFamily="34" charset="0"/>
              </a:rPr>
              <a:t> (2octects)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11666-8F78-524E-0528-1C9C636198B5}"/>
              </a:ext>
            </a:extLst>
          </p:cNvPr>
          <p:cNvSpPr txBox="1"/>
          <p:nvPr/>
        </p:nvSpPr>
        <p:spPr>
          <a:xfrm>
            <a:off x="4775051" y="1319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M-1—EPD and LPD MSDU headers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5922F-60AC-153C-5C3F-774BF87AF633}"/>
              </a:ext>
            </a:extLst>
          </p:cNvPr>
          <p:cNvSpPr txBox="1"/>
          <p:nvPr/>
        </p:nvSpPr>
        <p:spPr>
          <a:xfrm>
            <a:off x="2140468" y="5517589"/>
            <a:ext cx="77393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Length</a:t>
            </a:r>
          </a:p>
          <a:p>
            <a:r>
              <a:rPr lang="en-US" altLang="ko-KR" sz="1200" dirty="0"/>
              <a:t>- the range hexadecimal 0000–05DC (decimal 0-1500) inclusive</a:t>
            </a:r>
          </a:p>
          <a:p>
            <a:r>
              <a:rPr lang="en-US" altLang="ko-KR" sz="1200" dirty="0"/>
              <a:t>- (not specified – security encapsulation) the range hexadecimal 05DD–05FF (decimal 1501–1535) inclusive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Type</a:t>
            </a:r>
          </a:p>
          <a:p>
            <a:r>
              <a:rPr lang="en-US" altLang="ko-KR" sz="1200" dirty="0"/>
              <a:t>- the range hexadecimal 0600–FFFF (decimal 1536–65535) inclusive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94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25B9F-ACCA-49F2-B638-07A9DC4F6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IEEE 802.3-2022 </a:t>
            </a:r>
            <a:br>
              <a:rPr lang="en-US" altLang="ko-KR" dirty="0"/>
            </a:br>
            <a:r>
              <a:rPr lang="en-US" altLang="ko-KR" dirty="0"/>
              <a:t>MAC-dependent primitives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1A21F-1EB2-4786-B453-ACD236E2E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2. Media Access Control (MAC) service specification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1876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1082-3C88-4450-92A1-BFEB20A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Data Link Layer</a:t>
            </a:r>
            <a:br>
              <a:rPr lang="en-US" altLang="ko-KR" sz="3200" dirty="0"/>
            </a:br>
            <a:r>
              <a:rPr lang="en-US" altLang="ko-KR" sz="3200" dirty="0"/>
              <a:t>IEEE 802.3-2022 IEEE Standard for Ethernet</a:t>
            </a:r>
            <a:br>
              <a:rPr lang="en-US" altLang="ko-KR" sz="3200" dirty="0"/>
            </a:br>
            <a:r>
              <a:rPr lang="en-US" altLang="ko-KR" sz="3200" dirty="0"/>
              <a:t>2. Media Access Control (MAC) service specification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6DFDA-86A8-48C6-8BB2-F41B5BCD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2.2.4 Basic services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MA_DATA.request</a:t>
            </a:r>
            <a:r>
              <a:rPr lang="en-US" altLang="ko-KR" dirty="0"/>
              <a:t> and </a:t>
            </a:r>
            <a:r>
              <a:rPr lang="en-US" altLang="ko-KR" dirty="0" err="1"/>
              <a:t>MA_DATA.indication</a:t>
            </a:r>
            <a:r>
              <a:rPr lang="en-US" altLang="ko-KR" dirty="0"/>
              <a:t> service primitives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mandatory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01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1082-3C88-4450-92A1-BFEB20A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Data Link Layer</a:t>
            </a:r>
            <a:br>
              <a:rPr lang="en-US" altLang="ko-KR" sz="3200" dirty="0"/>
            </a:br>
            <a:r>
              <a:rPr lang="en-US" altLang="ko-KR" sz="3200" dirty="0"/>
              <a:t>IEEE 802.3-2022 IEEE Standard for Ethernet</a:t>
            </a:r>
            <a:br>
              <a:rPr lang="en-US" altLang="ko-KR" sz="3200" dirty="0"/>
            </a:br>
            <a:r>
              <a:rPr lang="en-US" altLang="ko-KR" sz="3200" dirty="0"/>
              <a:t>2. Media Access Control (MAC) service specification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6DFDA-86A8-48C6-8BB2-F41B5BCD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2.3.1 &amp; 2.3.2 </a:t>
            </a:r>
            <a:r>
              <a:rPr lang="en-US" altLang="ko-KR" dirty="0" err="1"/>
              <a:t>MA_DATA.request</a:t>
            </a:r>
            <a:r>
              <a:rPr lang="en-US" altLang="ko-KR" dirty="0"/>
              <a:t>/ MA_DATA. Indication Parameters</a:t>
            </a:r>
          </a:p>
          <a:p>
            <a:pPr lvl="1"/>
            <a:r>
              <a:rPr lang="en-US" altLang="ko-KR" dirty="0" err="1"/>
              <a:t>destination_address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It may specify either an individual or a group MAC entity address.</a:t>
            </a:r>
          </a:p>
          <a:p>
            <a:pPr lvl="2"/>
            <a:r>
              <a:rPr lang="en-US" altLang="ko-KR" dirty="0"/>
              <a:t>It has to contain sufficient information to create the DA field.</a:t>
            </a:r>
          </a:p>
          <a:p>
            <a:pPr lvl="1"/>
            <a:r>
              <a:rPr lang="en-US" altLang="ko-KR" dirty="0" err="1"/>
              <a:t>source_address</a:t>
            </a:r>
            <a:r>
              <a:rPr lang="en-US" altLang="ko-KR" dirty="0"/>
              <a:t> (optional),</a:t>
            </a:r>
          </a:p>
          <a:p>
            <a:pPr lvl="2"/>
            <a:r>
              <a:rPr lang="en-US" altLang="ko-KR" dirty="0"/>
              <a:t>It has to specify an individual MAC address.</a:t>
            </a:r>
          </a:p>
          <a:p>
            <a:pPr lvl="2"/>
            <a:r>
              <a:rPr lang="en-US" altLang="ko-KR" dirty="0"/>
              <a:t>If it is omitted, </a:t>
            </a:r>
            <a:r>
              <a:rPr lang="en-US" altLang="ko-KR" dirty="0">
                <a:solidFill>
                  <a:srgbClr val="7030A0"/>
                </a:solidFill>
              </a:rPr>
              <a:t>the local MAC sublayer entity </a:t>
            </a:r>
            <a:r>
              <a:rPr lang="en-US" altLang="ko-KR" dirty="0">
                <a:solidFill>
                  <a:srgbClr val="0070C0"/>
                </a:solidFill>
              </a:rPr>
              <a:t>will insert </a:t>
            </a:r>
            <a:r>
              <a:rPr lang="en-US" altLang="ko-KR" dirty="0"/>
              <a:t>a value </a:t>
            </a:r>
            <a:r>
              <a:rPr lang="en-US" altLang="ko-KR" dirty="0">
                <a:solidFill>
                  <a:srgbClr val="0070C0"/>
                </a:solidFill>
              </a:rPr>
              <a:t>associated with </a:t>
            </a:r>
            <a:r>
              <a:rPr lang="en-US" altLang="ko-KR" dirty="0">
                <a:solidFill>
                  <a:srgbClr val="7030A0"/>
                </a:solidFill>
              </a:rPr>
              <a:t>that entity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mac_service_data_unit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It specifies </a:t>
            </a:r>
            <a:r>
              <a:rPr lang="en-US" altLang="ko-KR" dirty="0">
                <a:solidFill>
                  <a:srgbClr val="7030A0"/>
                </a:solidFill>
              </a:rPr>
              <a:t>the MAC service data unit </a:t>
            </a:r>
            <a:r>
              <a:rPr lang="en-US" altLang="ko-KR" dirty="0">
                <a:solidFill>
                  <a:srgbClr val="0070C0"/>
                </a:solidFill>
              </a:rPr>
              <a:t>to be transmitted by </a:t>
            </a:r>
            <a:r>
              <a:rPr lang="en-US" altLang="ko-KR" dirty="0"/>
              <a:t>the MAC sublayer entity.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There is </a:t>
            </a:r>
            <a:r>
              <a:rPr lang="en-US" altLang="ko-KR" dirty="0">
                <a:solidFill>
                  <a:srgbClr val="7030A0"/>
                </a:solidFill>
              </a:rPr>
              <a:t>sufficient information </a:t>
            </a:r>
            <a:r>
              <a:rPr lang="en-US" altLang="ko-KR" b="1" dirty="0">
                <a:solidFill>
                  <a:srgbClr val="0070C0"/>
                </a:solidFill>
              </a:rPr>
              <a:t>associated with </a:t>
            </a:r>
            <a:r>
              <a:rPr lang="en-US" altLang="ko-KR" dirty="0"/>
              <a:t>the </a:t>
            </a:r>
            <a:r>
              <a:rPr lang="en-US" altLang="ko-KR" dirty="0" err="1"/>
              <a:t>mac_service_data_unit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the MAC sublayer entity </a:t>
            </a:r>
            <a:r>
              <a:rPr lang="en-US" altLang="ko-KR" b="1" dirty="0">
                <a:solidFill>
                  <a:srgbClr val="0070C0"/>
                </a:solidFill>
              </a:rPr>
              <a:t>to determine </a:t>
            </a:r>
            <a:r>
              <a:rPr lang="en-US" altLang="ko-KR" b="1" dirty="0">
                <a:solidFill>
                  <a:srgbClr val="7030A0"/>
                </a:solidFill>
              </a:rPr>
              <a:t>the length of the data unit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frame_check_sequence</a:t>
            </a:r>
            <a:r>
              <a:rPr lang="en-US" altLang="ko-KR" dirty="0"/>
              <a:t> (optional)</a:t>
            </a:r>
          </a:p>
          <a:p>
            <a:pPr lvl="2"/>
            <a:r>
              <a:rPr lang="en-US" altLang="ko-KR" dirty="0"/>
              <a:t>If it is omitted, </a:t>
            </a:r>
            <a:r>
              <a:rPr lang="en-US" altLang="ko-KR" dirty="0">
                <a:solidFill>
                  <a:srgbClr val="7030A0"/>
                </a:solidFill>
              </a:rPr>
              <a:t>the local MAC sublayer entity </a:t>
            </a:r>
            <a:r>
              <a:rPr lang="en-US" altLang="ko-KR" dirty="0">
                <a:solidFill>
                  <a:srgbClr val="0070C0"/>
                </a:solidFill>
              </a:rPr>
              <a:t>will compute </a:t>
            </a:r>
            <a:r>
              <a:rPr lang="en-US" altLang="ko-KR" dirty="0">
                <a:solidFill>
                  <a:srgbClr val="7030A0"/>
                </a:solidFill>
              </a:rPr>
              <a:t>this field (CRC value)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and append </a:t>
            </a:r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end of the frame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reception_status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00B050"/>
                </a:solidFill>
              </a:rPr>
              <a:t>indication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only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It is used to pass status information to the MAC client entity</a:t>
            </a:r>
          </a:p>
        </p:txBody>
      </p:sp>
    </p:spTree>
    <p:extLst>
      <p:ext uri="{BB962C8B-B14F-4D97-AF65-F5344CB8AC3E}">
        <p14:creationId xmlns:p14="http://schemas.microsoft.com/office/powerpoint/2010/main" val="228320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CDFA-59A4-C61E-E67E-39706518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MAC Sublayer Standards</a:t>
            </a:r>
            <a:br>
              <a:rPr lang="en-US" altLang="ko-KR" sz="3200" dirty="0"/>
            </a:br>
            <a:r>
              <a:rPr lang="en-NZ" altLang="ko-KR" sz="3200" dirty="0"/>
              <a:t>802.3-2022 Ethernet</a:t>
            </a:r>
            <a:br>
              <a:rPr lang="en-NZ" altLang="ko-KR" sz="3200" dirty="0"/>
            </a:br>
            <a:r>
              <a:rPr lang="en-NZ" altLang="ko-KR" sz="3200" dirty="0"/>
              <a:t>3.1.2 Service interface mappings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EF3C9-558B-4C5E-6F87-DCEDE48F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02752"/>
            <a:ext cx="9382125" cy="4398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B4C5A1-145E-1457-AA74-CBAE7BF2887E}"/>
              </a:ext>
            </a:extLst>
          </p:cNvPr>
          <p:cNvSpPr txBox="1"/>
          <p:nvPr/>
        </p:nvSpPr>
        <p:spPr>
          <a:xfrm>
            <a:off x="4203031" y="6201056"/>
            <a:ext cx="447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3–2—Service primitive mappings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28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Link Layer functions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Frame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 unit of data to be sent by a DLL protocol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Addressing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Identifying an entity on the DLL network</a:t>
            </a:r>
          </a:p>
          <a:p>
            <a:r>
              <a:rPr lang="en-US" altLang="ko-KR" dirty="0"/>
              <a:t>Data transfer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Medium access control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Accessing the physical medium to transmit frames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Flow control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Controlling the transmission speed of a sender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Error control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Detecting and correcting transmission errors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Management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Maintaining the data link layer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6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1082-3C88-4450-92A1-BFEB20A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/>
              <a:t>Data Link Layer</a:t>
            </a:r>
            <a:br>
              <a:rPr lang="en-US" altLang="ko-KR" sz="3200"/>
            </a:br>
            <a:r>
              <a:rPr lang="en-US" altLang="ko-KR" sz="3200"/>
              <a:t>IEEE 802.3-2022 IEEE Standard for Ethernet</a:t>
            </a:r>
            <a:br>
              <a:rPr lang="en-US" altLang="ko-KR" sz="3200"/>
            </a:br>
            <a:r>
              <a:rPr lang="en-US" altLang="ko-KR" sz="3200"/>
              <a:t>2. Media Access Control (MAC) service specification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6DFDA-86A8-48C6-8BB2-F41B5BCD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2.3.1.5 Additional comments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mapping 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 err="1">
                <a:solidFill>
                  <a:srgbClr val="7030A0"/>
                </a:solidFill>
              </a:rPr>
              <a:t>MA_UNITDATA</a:t>
            </a:r>
            <a:r>
              <a:rPr lang="en-US" altLang="ko-KR" dirty="0" err="1">
                <a:solidFill>
                  <a:srgbClr val="7030A0"/>
                </a:solidFill>
              </a:rPr>
              <a:t>.request</a:t>
            </a:r>
            <a:r>
              <a:rPr lang="en-US" altLang="ko-KR" dirty="0">
                <a:solidFill>
                  <a:srgbClr val="7030A0"/>
                </a:solidFill>
              </a:rPr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specified in </a:t>
            </a:r>
            <a:r>
              <a:rPr lang="en-US" altLang="ko-KR" dirty="0"/>
              <a:t>IEEE Std 802.1AC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end stations (MSAP)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MA_DATA.request</a:t>
            </a:r>
            <a:r>
              <a:rPr lang="en-US" altLang="ko-KR" dirty="0">
                <a:solidFill>
                  <a:srgbClr val="7030A0"/>
                </a:solidFill>
              </a:rPr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specified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here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rgbClr val="0070C0"/>
                </a:solidFill>
              </a:rPr>
              <a:t>is as follows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 err="1">
                <a:solidFill>
                  <a:srgbClr val="7030A0"/>
                </a:solidFill>
              </a:rPr>
              <a:t>user_priority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parameter </a:t>
            </a:r>
            <a:r>
              <a:rPr lang="en-US" altLang="ko-KR" dirty="0">
                <a:solidFill>
                  <a:srgbClr val="0070C0"/>
                </a:solidFill>
              </a:rPr>
              <a:t>specified for </a:t>
            </a:r>
            <a:r>
              <a:rPr lang="en-US" altLang="ko-KR" dirty="0" err="1"/>
              <a:t>MA_UNITDATA.request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relevant for </a:t>
            </a:r>
            <a:r>
              <a:rPr lang="en-US" altLang="ko-KR" dirty="0">
                <a:solidFill>
                  <a:srgbClr val="7030A0"/>
                </a:solidFill>
              </a:rPr>
              <a:t>IEEE 802.3 operation </a:t>
            </a:r>
            <a:r>
              <a:rPr lang="en-US" altLang="ko-KR" dirty="0">
                <a:solidFill>
                  <a:srgbClr val="0070C0"/>
                </a:solidFill>
              </a:rPr>
              <a:t>and is </a:t>
            </a:r>
            <a:r>
              <a:rPr lang="en-US" altLang="ko-KR" b="1" dirty="0">
                <a:solidFill>
                  <a:srgbClr val="0070C0"/>
                </a:solidFill>
              </a:rPr>
              <a:t>ignored</a:t>
            </a:r>
            <a:r>
              <a:rPr lang="en-US" altLang="ko-KR" dirty="0">
                <a:solidFill>
                  <a:srgbClr val="0070C0"/>
                </a:solidFill>
              </a:rPr>
              <a:t> by </a:t>
            </a:r>
            <a:r>
              <a:rPr lang="en-US" altLang="ko-KR" dirty="0" err="1">
                <a:solidFill>
                  <a:srgbClr val="7030A0"/>
                </a:solidFill>
              </a:rPr>
              <a:t>MA_DATA.request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 err="1">
                <a:solidFill>
                  <a:srgbClr val="7030A0"/>
                </a:solidFill>
              </a:rPr>
              <a:t>access_priority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parameter </a:t>
            </a:r>
            <a:r>
              <a:rPr lang="en-US" altLang="ko-KR" dirty="0"/>
              <a:t>specified for </a:t>
            </a:r>
            <a:r>
              <a:rPr lang="en-US" altLang="ko-KR" dirty="0" err="1"/>
              <a:t>MA_UNITDATA.request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relevant for </a:t>
            </a:r>
            <a:r>
              <a:rPr lang="en-US" altLang="ko-KR" dirty="0"/>
              <a:t>IEEE 802.3 operation </a:t>
            </a:r>
            <a:r>
              <a:rPr lang="en-US" altLang="ko-KR" dirty="0">
                <a:solidFill>
                  <a:srgbClr val="0070C0"/>
                </a:solidFill>
              </a:rPr>
              <a:t>and is </a:t>
            </a:r>
            <a:r>
              <a:rPr lang="en-US" altLang="ko-KR" b="1" dirty="0">
                <a:solidFill>
                  <a:srgbClr val="0070C0"/>
                </a:solidFill>
              </a:rPr>
              <a:t>ignored</a:t>
            </a:r>
            <a:r>
              <a:rPr lang="en-US" altLang="ko-KR" dirty="0">
                <a:solidFill>
                  <a:srgbClr val="0070C0"/>
                </a:solidFill>
              </a:rPr>
              <a:t> by </a:t>
            </a:r>
            <a:r>
              <a:rPr lang="en-US" altLang="ko-KR" dirty="0" err="1"/>
              <a:t>MA_DATA.request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IEEE 802.1AC-2016 does not contain the </a:t>
            </a:r>
            <a:r>
              <a:rPr lang="en-US" altLang="ko-KR" dirty="0" err="1"/>
              <a:t>access_priority</a:t>
            </a:r>
            <a:r>
              <a:rPr lang="en-US" altLang="ko-KR" dirty="0"/>
              <a:t> parameters</a:t>
            </a:r>
          </a:p>
          <a:p>
            <a:pPr lvl="3"/>
            <a:r>
              <a:rPr lang="en-US" altLang="ko-KR" dirty="0"/>
              <a:t>The </a:t>
            </a:r>
            <a:r>
              <a:rPr lang="en-US" altLang="ko-KR" dirty="0" err="1"/>
              <a:t>access_priority</a:t>
            </a:r>
            <a:r>
              <a:rPr lang="en-US" altLang="ko-KR" dirty="0"/>
              <a:t> parameter is defined in IEEE Std 802.1D. </a:t>
            </a:r>
          </a:p>
          <a:p>
            <a:pPr lvl="2"/>
            <a:r>
              <a:rPr lang="en-US" altLang="ko-KR" dirty="0"/>
              <a:t>c)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 err="1">
                <a:solidFill>
                  <a:srgbClr val="7030A0"/>
                </a:solidFill>
              </a:rPr>
              <a:t>frame_check_sequence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parameter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present</a:t>
            </a:r>
            <a:r>
              <a:rPr lang="en-US" altLang="ko-KR" dirty="0">
                <a:solidFill>
                  <a:srgbClr val="0070C0"/>
                </a:solidFill>
              </a:rPr>
              <a:t> for </a:t>
            </a:r>
            <a:r>
              <a:rPr lang="en-US" altLang="ko-KR" dirty="0" err="1"/>
              <a:t>MA_UNITDATA.request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02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1082-3C88-4450-92A1-BFEB20A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/>
              <a:t>Data Link Layer</a:t>
            </a:r>
            <a:br>
              <a:rPr lang="en-US" altLang="ko-KR" sz="3200"/>
            </a:br>
            <a:r>
              <a:rPr lang="en-US" altLang="ko-KR" sz="3200"/>
              <a:t>IEEE 802.3-2022 IEEE Standard for Ethernet</a:t>
            </a:r>
            <a:br>
              <a:rPr lang="en-US" altLang="ko-KR" sz="3200"/>
            </a:br>
            <a:r>
              <a:rPr lang="en-US" altLang="ko-KR" sz="3200"/>
              <a:t>2. Media Access Control (MAC) service specification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6DFDA-86A8-48C6-8BB2-F41B5BCD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2.3.1.5 Additional comments</a:t>
            </a:r>
          </a:p>
          <a:p>
            <a:pPr lvl="1"/>
            <a:r>
              <a:rPr lang="en-US" altLang="ko-KR" dirty="0"/>
              <a:t>The mapping [</a:t>
            </a:r>
            <a:r>
              <a:rPr lang="en-US" altLang="ko-KR" b="1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 err="1">
                <a:solidFill>
                  <a:srgbClr val="7030A0"/>
                </a:solidFill>
              </a:rPr>
              <a:t>M_UNITDATA</a:t>
            </a:r>
            <a:r>
              <a:rPr lang="en-US" altLang="ko-KR" dirty="0" err="1">
                <a:solidFill>
                  <a:srgbClr val="7030A0"/>
                </a:solidFill>
              </a:rPr>
              <a:t>.request</a:t>
            </a:r>
            <a:r>
              <a:rPr lang="en-US" altLang="ko-KR" dirty="0">
                <a:solidFill>
                  <a:srgbClr val="7030A0"/>
                </a:solidFill>
              </a:rPr>
              <a:t> primitive </a:t>
            </a:r>
            <a:r>
              <a:rPr lang="en-US" altLang="ko-KR" dirty="0"/>
              <a:t>specified in IEEE Std 802.1AC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MAC Bridges (ISS)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the </a:t>
            </a:r>
            <a:r>
              <a:rPr lang="en-US" altLang="ko-KR" dirty="0" err="1"/>
              <a:t>MA_DATA.request</a:t>
            </a:r>
            <a:r>
              <a:rPr lang="en-US" altLang="ko-KR" dirty="0"/>
              <a:t> primitive specified here] is as follows:</a:t>
            </a:r>
          </a:p>
          <a:p>
            <a:pPr lvl="2"/>
            <a:r>
              <a:rPr lang="en-US" altLang="ko-KR" dirty="0"/>
              <a:t>d)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frame_type</a:t>
            </a:r>
            <a:r>
              <a:rPr lang="en-US" altLang="ko-KR" dirty="0">
                <a:solidFill>
                  <a:srgbClr val="7030A0"/>
                </a:solidFill>
              </a:rPr>
              <a:t> parameter </a:t>
            </a:r>
            <a:r>
              <a:rPr lang="en-US" altLang="ko-KR" dirty="0"/>
              <a:t>specified for </a:t>
            </a:r>
            <a:r>
              <a:rPr lang="en-US" altLang="ko-KR" dirty="0" err="1"/>
              <a:t>M_UNITDATA.request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relevant for</a:t>
            </a:r>
            <a:r>
              <a:rPr lang="en-US" altLang="ko-KR" dirty="0"/>
              <a:t> IEEE 802.3 operation </a:t>
            </a:r>
            <a:r>
              <a:rPr lang="en-US" altLang="ko-KR" dirty="0">
                <a:solidFill>
                  <a:srgbClr val="0070C0"/>
                </a:solidFill>
              </a:rPr>
              <a:t>and is ignored by </a:t>
            </a:r>
            <a:r>
              <a:rPr lang="en-US" altLang="ko-KR" dirty="0" err="1"/>
              <a:t>MA_DATA.request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 err="1">
                <a:solidFill>
                  <a:srgbClr val="7030A0"/>
                </a:solidFill>
              </a:rPr>
              <a:t>mac_action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parameter </a:t>
            </a:r>
            <a:r>
              <a:rPr lang="en-US" altLang="ko-KR" dirty="0"/>
              <a:t>specified for </a:t>
            </a:r>
            <a:r>
              <a:rPr lang="en-US" altLang="ko-KR" dirty="0" err="1"/>
              <a:t>M_UNITDATA.request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relevant </a:t>
            </a:r>
            <a:r>
              <a:rPr lang="en-US" altLang="ko-KR" dirty="0"/>
              <a:t>for IEEE 802.3 operation </a:t>
            </a:r>
            <a:r>
              <a:rPr lang="en-US" altLang="ko-KR" dirty="0">
                <a:solidFill>
                  <a:srgbClr val="0070C0"/>
                </a:solidFill>
              </a:rPr>
              <a:t>and is ignored by </a:t>
            </a:r>
            <a:r>
              <a:rPr lang="en-US" altLang="ko-KR" dirty="0" err="1"/>
              <a:t>MA_DATA.request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user_priority</a:t>
            </a:r>
            <a:r>
              <a:rPr lang="en-US" altLang="ko-KR" dirty="0">
                <a:solidFill>
                  <a:srgbClr val="7030A0"/>
                </a:solidFill>
              </a:rPr>
              <a:t> parameter </a:t>
            </a:r>
            <a:r>
              <a:rPr lang="en-US" altLang="ko-KR" dirty="0"/>
              <a:t>specified for </a:t>
            </a:r>
            <a:r>
              <a:rPr lang="en-US" altLang="ko-KR" dirty="0" err="1"/>
              <a:t>M_UNITDATA.request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relevant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IEEE 802.3 operation </a:t>
            </a:r>
            <a:r>
              <a:rPr lang="en-US" altLang="ko-KR" dirty="0">
                <a:solidFill>
                  <a:srgbClr val="0070C0"/>
                </a:solidFill>
              </a:rPr>
              <a:t>and is ignored by </a:t>
            </a:r>
            <a:r>
              <a:rPr lang="en-US" altLang="ko-KR" dirty="0" err="1"/>
              <a:t>MA_DATA.request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access_priority</a:t>
            </a:r>
            <a:r>
              <a:rPr lang="en-US" altLang="ko-KR" dirty="0">
                <a:solidFill>
                  <a:srgbClr val="7030A0"/>
                </a:solidFill>
              </a:rPr>
              <a:t> parameter </a:t>
            </a:r>
            <a:r>
              <a:rPr lang="en-US" altLang="ko-KR" dirty="0"/>
              <a:t>specified for </a:t>
            </a:r>
            <a:r>
              <a:rPr lang="en-US" altLang="ko-KR" dirty="0" err="1"/>
              <a:t>M_UNITDATA.request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relevant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IEEE 802.3 operation </a:t>
            </a:r>
            <a:r>
              <a:rPr lang="en-US" altLang="ko-KR" dirty="0">
                <a:solidFill>
                  <a:srgbClr val="0070C0"/>
                </a:solidFill>
              </a:rPr>
              <a:t>and is ignored by </a:t>
            </a:r>
            <a:r>
              <a:rPr lang="en-US" altLang="ko-KR" dirty="0" err="1"/>
              <a:t>MA_DATA.request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82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EED76-EEC8-49FA-A0EE-7A8EA77B3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IEEE 802.3-2022 </a:t>
            </a:r>
            <a:br>
              <a:rPr lang="en-US" altLang="ko-KR" dirty="0"/>
            </a:br>
            <a:r>
              <a:rPr lang="en-US" altLang="ko-KR" dirty="0"/>
              <a:t>Physical Layer Signaling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EF311-DF93-47BA-8555-AD9F574CC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6. Physical Signaling (PLS) service specifications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132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5209-521A-4737-8CB8-F4AAEE8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802.3-2022 Ethernet</a:t>
            </a:r>
            <a:br>
              <a:rPr lang="en-US" altLang="ko-KR" sz="2800" dirty="0"/>
            </a:br>
            <a:r>
              <a:rPr lang="en-US" altLang="ko-KR" sz="2800" dirty="0"/>
              <a:t>6. </a:t>
            </a:r>
            <a:r>
              <a:rPr lang="en-US" altLang="ko-KR" sz="2800" dirty="0">
                <a:solidFill>
                  <a:srgbClr val="7030A0"/>
                </a:solidFill>
              </a:rPr>
              <a:t>Physical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7030A0"/>
                </a:solidFill>
              </a:rPr>
              <a:t>Signaling</a:t>
            </a:r>
            <a:r>
              <a:rPr lang="en-US" altLang="ko-KR" sz="2800" dirty="0"/>
              <a:t> (PLS) </a:t>
            </a:r>
            <a:r>
              <a:rPr lang="en-US" altLang="ko-KR" sz="2800" dirty="0">
                <a:solidFill>
                  <a:srgbClr val="7030A0"/>
                </a:solidFill>
              </a:rPr>
              <a:t>service</a:t>
            </a:r>
            <a:r>
              <a:rPr lang="en-US" altLang="ko-KR" sz="2800" dirty="0"/>
              <a:t> specifications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21994-204E-107F-DE54-FE978D4672A9}"/>
              </a:ext>
            </a:extLst>
          </p:cNvPr>
          <p:cNvSpPr txBox="1"/>
          <p:nvPr/>
        </p:nvSpPr>
        <p:spPr>
          <a:xfrm>
            <a:off x="1138617" y="5974985"/>
            <a:ext cx="10215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6–1—PLS service specification relationship to the ISO/IEC Open Systems Interconnection (OSI) reference model and the IEEE 802.3 CSMA/CD LAN model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A227CB-65DC-4173-8354-480F3C37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1" y="1633341"/>
            <a:ext cx="6036624" cy="423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D0CD5F-A9B8-BFEF-B558-3C449FF943FA}"/>
              </a:ext>
            </a:extLst>
          </p:cNvPr>
          <p:cNvSpPr txBox="1"/>
          <p:nvPr/>
        </p:nvSpPr>
        <p:spPr>
          <a:xfrm>
            <a:off x="7077077" y="148226"/>
            <a:ext cx="48181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The Reconciliation sublayer </a:t>
            </a:r>
            <a:r>
              <a:rPr lang="en-US" altLang="ko-KR" sz="1200" b="1" dirty="0">
                <a:solidFill>
                  <a:srgbClr val="0070C0"/>
                </a:solidFill>
              </a:rPr>
              <a:t>maps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the signals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provided at </a:t>
            </a:r>
            <a:r>
              <a:rPr lang="en-US" altLang="ko-KR" sz="1200" dirty="0"/>
              <a:t>the MII/GMII/XGMII/XLGMII/CGMII </a:t>
            </a:r>
            <a:r>
              <a:rPr lang="en-US" altLang="ko-KR" sz="1200" dirty="0">
                <a:solidFill>
                  <a:srgbClr val="0070C0"/>
                </a:solidFill>
              </a:rPr>
              <a:t>to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the PLS service primitives </a:t>
            </a:r>
            <a:r>
              <a:rPr lang="en-US" altLang="ko-KR" sz="1200" dirty="0"/>
              <a:t>defined in Clause 6.</a:t>
            </a:r>
          </a:p>
          <a:p>
            <a:r>
              <a:rPr lang="en-US" altLang="ko-KR" sz="1200" dirty="0"/>
              <a:t>- 25GMII/50GMII/200GMII/400GMII</a:t>
            </a:r>
          </a:p>
          <a:p>
            <a:r>
              <a:rPr lang="en-US" altLang="ko-KR" sz="1200" dirty="0"/>
              <a:t>- XGMII (10Gbps), XLGMII(40Gpbs), CGMII(100Gbps) 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4BC31-31FE-BB0D-70A9-A9AC04F9F330}"/>
              </a:ext>
            </a:extLst>
          </p:cNvPr>
          <p:cNvSpPr txBox="1"/>
          <p:nvPr/>
        </p:nvSpPr>
        <p:spPr>
          <a:xfrm>
            <a:off x="7576813" y="5363655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GMII: GIGABIT </a:t>
            </a:r>
            <a:r>
              <a:rPr lang="en-US" altLang="ko-KR" sz="1100" b="0" i="0" u="none" strike="noStrike" baseline="0" dirty="0">
                <a:latin typeface="ArialMT"/>
              </a:rPr>
              <a:t>MEDIA INDEPENDENT INTERFACE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903987-FF35-E63C-C2C4-2C60DA75C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7" y="1582453"/>
            <a:ext cx="2514144" cy="36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BAE9E-12DF-9C6C-E20F-46974582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Data Link Layer</a:t>
            </a:r>
            <a:br>
              <a:rPr lang="en-US" altLang="ko-KR" sz="3200" dirty="0"/>
            </a:br>
            <a:r>
              <a:rPr lang="en-US" altLang="ko-KR" sz="3200" dirty="0"/>
              <a:t>IEEE 802.3-2022 Ethernet</a:t>
            </a:r>
            <a:br>
              <a:rPr lang="en-US" altLang="ko-KR" sz="3200" dirty="0"/>
            </a:br>
            <a:r>
              <a:rPr lang="en-US" altLang="ko-KR" sz="3200" dirty="0"/>
              <a:t>6. Physical Signaling (PLS) service specifications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2BF50-8FE4-13C7-475A-E75CC2B1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6.2.3 Overview of interactions</a:t>
            </a:r>
          </a:p>
          <a:p>
            <a:pPr lvl="1"/>
            <a:r>
              <a:rPr lang="en-US" altLang="ko-KR" dirty="0"/>
              <a:t>The primitives associated with the MAC sublayer to PLS sublayer interface fall into </a:t>
            </a:r>
            <a:r>
              <a:rPr lang="en-US" altLang="ko-KR" b="1" dirty="0">
                <a:solidFill>
                  <a:srgbClr val="7030A0"/>
                </a:solidFill>
              </a:rPr>
              <a:t>two basic categories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a) Service primitives </a:t>
            </a:r>
            <a:r>
              <a:rPr lang="en-US" altLang="ko-KR" dirty="0">
                <a:solidFill>
                  <a:srgbClr val="0070C0"/>
                </a:solidFill>
              </a:rPr>
              <a:t>that support </a:t>
            </a:r>
            <a:r>
              <a:rPr lang="en-US" altLang="ko-KR" dirty="0">
                <a:solidFill>
                  <a:srgbClr val="7030A0"/>
                </a:solidFill>
              </a:rPr>
              <a:t>MAC </a:t>
            </a:r>
            <a:r>
              <a:rPr lang="en-US" altLang="ko-KR" b="1" dirty="0">
                <a:solidFill>
                  <a:srgbClr val="7030A0"/>
                </a:solidFill>
              </a:rPr>
              <a:t>peer-to-peer</a:t>
            </a:r>
            <a:r>
              <a:rPr lang="en-US" altLang="ko-KR" dirty="0">
                <a:solidFill>
                  <a:srgbClr val="7030A0"/>
                </a:solidFill>
              </a:rPr>
              <a:t> interactions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b) Service primitives </a:t>
            </a:r>
            <a:r>
              <a:rPr lang="en-US" altLang="ko-KR" dirty="0">
                <a:solidFill>
                  <a:srgbClr val="0070C0"/>
                </a:solidFill>
              </a:rPr>
              <a:t>that have </a:t>
            </a:r>
            <a:r>
              <a:rPr lang="en-US" altLang="ko-KR" b="1" dirty="0">
                <a:solidFill>
                  <a:srgbClr val="7030A0"/>
                </a:solidFill>
              </a:rPr>
              <a:t>local significance </a:t>
            </a:r>
            <a:r>
              <a:rPr lang="en-US" altLang="ko-KR" dirty="0">
                <a:solidFill>
                  <a:srgbClr val="0070C0"/>
                </a:solidFill>
              </a:rPr>
              <a:t>and support </a:t>
            </a:r>
            <a:r>
              <a:rPr lang="en-US" altLang="ko-KR" b="1" dirty="0">
                <a:solidFill>
                  <a:srgbClr val="7030A0"/>
                </a:solidFill>
              </a:rPr>
              <a:t>sublayer-to-sublayer</a:t>
            </a:r>
            <a:r>
              <a:rPr lang="en-US" altLang="ko-KR" dirty="0">
                <a:solidFill>
                  <a:srgbClr val="7030A0"/>
                </a:solidFill>
              </a:rPr>
              <a:t> interactions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following primitives are grouped into these two categories:</a:t>
            </a:r>
          </a:p>
          <a:p>
            <a:pPr lvl="2"/>
            <a:r>
              <a:rPr lang="en-US" altLang="ko-KR" dirty="0"/>
              <a:t>a) Peer-to-Peer</a:t>
            </a:r>
          </a:p>
          <a:p>
            <a:pPr lvl="3"/>
            <a:r>
              <a:rPr lang="en-US" altLang="ko-KR" dirty="0" err="1"/>
              <a:t>PLS_DATA.request</a:t>
            </a:r>
            <a:endParaRPr lang="en-US" altLang="ko-KR" dirty="0"/>
          </a:p>
          <a:p>
            <a:pPr lvl="3"/>
            <a:r>
              <a:rPr lang="en-US" altLang="ko-KR" dirty="0" err="1"/>
              <a:t>PLS_DATA.indication</a:t>
            </a:r>
            <a:endParaRPr lang="en-US" altLang="ko-KR" dirty="0"/>
          </a:p>
          <a:p>
            <a:pPr lvl="2"/>
            <a:r>
              <a:rPr lang="en-US" altLang="ko-KR" dirty="0"/>
              <a:t>b) Sublayer-to-Sublayer</a:t>
            </a:r>
          </a:p>
          <a:p>
            <a:pPr lvl="3"/>
            <a:r>
              <a:rPr lang="en-US" altLang="ko-KR" dirty="0" err="1"/>
              <a:t>PLS_CARRIER.indication</a:t>
            </a:r>
            <a:endParaRPr lang="en-US" altLang="ko-KR" dirty="0"/>
          </a:p>
          <a:p>
            <a:pPr lvl="3"/>
            <a:r>
              <a:rPr lang="en-US" altLang="ko-KR" dirty="0" err="1"/>
              <a:t>PLS_SIGNAL.indication</a:t>
            </a:r>
            <a:endParaRPr lang="en-US" altLang="ko-KR" dirty="0"/>
          </a:p>
          <a:p>
            <a:pPr lvl="3"/>
            <a:r>
              <a:rPr lang="en-US" altLang="ko-KR" dirty="0" err="1"/>
              <a:t>PLS_DATA_VALID.indication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368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5209-521A-4737-8CB8-F4AAEE8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802.3-2022 Ethernet</a:t>
            </a:r>
            <a:br>
              <a:rPr lang="en-US" altLang="ko-KR" sz="2800" dirty="0"/>
            </a:br>
            <a:r>
              <a:rPr lang="en-US" altLang="ko-KR" sz="2800" dirty="0"/>
              <a:t>6. Physical </a:t>
            </a:r>
            <a:r>
              <a:rPr lang="en-US" altLang="ko-KR" sz="2800" b="1" dirty="0">
                <a:solidFill>
                  <a:srgbClr val="7030A0"/>
                </a:solidFill>
              </a:rPr>
              <a:t>Signaling</a:t>
            </a:r>
            <a:r>
              <a:rPr lang="en-US" altLang="ko-KR" sz="2800" dirty="0"/>
              <a:t> (PLS)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CD024-7615-4C30-AECB-8755348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6.3.1 Peer-to-peer service primitives</a:t>
            </a:r>
          </a:p>
          <a:p>
            <a:pPr lvl="1"/>
            <a:r>
              <a:rPr lang="en-US" altLang="ko-KR" dirty="0"/>
              <a:t>6.3.1.1.2 </a:t>
            </a:r>
            <a:r>
              <a:rPr lang="en-US" altLang="ko-KR" dirty="0" err="1"/>
              <a:t>PLS_DATA.request</a:t>
            </a:r>
            <a:r>
              <a:rPr lang="en-US" altLang="ko-KR" dirty="0"/>
              <a:t> (OUTPUT_UNIT)</a:t>
            </a:r>
          </a:p>
          <a:p>
            <a:pPr lvl="2"/>
            <a:r>
              <a:rPr lang="en-US" altLang="ko-KR" dirty="0"/>
              <a:t>The OUTPUT_UNIT parameter </a:t>
            </a:r>
            <a:r>
              <a:rPr lang="en-US" altLang="ko-KR" dirty="0">
                <a:solidFill>
                  <a:srgbClr val="0070C0"/>
                </a:solidFill>
              </a:rPr>
              <a:t>can take on </a:t>
            </a:r>
            <a:r>
              <a:rPr lang="en-US" altLang="ko-KR" dirty="0">
                <a:solidFill>
                  <a:srgbClr val="7030A0"/>
                </a:solidFill>
              </a:rPr>
              <a:t>one of </a:t>
            </a:r>
            <a:r>
              <a:rPr lang="en-US" altLang="ko-KR" b="1" dirty="0">
                <a:solidFill>
                  <a:srgbClr val="7030A0"/>
                </a:solidFill>
              </a:rPr>
              <a:t>three values</a:t>
            </a:r>
            <a:r>
              <a:rPr lang="en-US" altLang="ko-KR" dirty="0"/>
              <a:t>: 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ONE, ZERO, or DATA_COMPLETE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The OUTPUT_UNIT parameter</a:t>
            </a:r>
            <a:r>
              <a:rPr lang="en-US" altLang="ko-KR" dirty="0">
                <a:solidFill>
                  <a:srgbClr val="0070C0"/>
                </a:solidFill>
              </a:rPr>
              <a:t> represent </a:t>
            </a:r>
            <a:r>
              <a:rPr lang="en-US" altLang="ko-KR" b="1" dirty="0">
                <a:solidFill>
                  <a:srgbClr val="7030A0"/>
                </a:solidFill>
              </a:rPr>
              <a:t>a single data bit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DATA_COMPLETE value </a:t>
            </a:r>
            <a:r>
              <a:rPr lang="en-US" altLang="ko-KR" b="1" dirty="0">
                <a:solidFill>
                  <a:srgbClr val="0070C0"/>
                </a:solidFill>
              </a:rPr>
              <a:t>signifies</a:t>
            </a:r>
            <a:r>
              <a:rPr lang="en-US" altLang="ko-KR" dirty="0"/>
              <a:t> 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>
                <a:solidFill>
                  <a:srgbClr val="7030A0"/>
                </a:solidFill>
              </a:rPr>
              <a:t> the Media Access Control sublayer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>
                <a:solidFill>
                  <a:srgbClr val="7030A0"/>
                </a:solidFill>
              </a:rPr>
              <a:t> more data to output]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0" u="none" strike="noStrike" baseline="0" dirty="0"/>
              <a:t>6.3.1.2.2</a:t>
            </a:r>
            <a:r>
              <a:rPr lang="en-US" altLang="ko-KR" sz="1800" b="1" i="0" u="none" strike="noStrike" baseline="0" dirty="0">
                <a:latin typeface="Arial-BoldMT"/>
              </a:rPr>
              <a:t> </a:t>
            </a:r>
            <a:r>
              <a:rPr lang="en-US" altLang="ko-KR" dirty="0"/>
              <a:t>PLS_DATA. indicate (INPUT_UNIT)</a:t>
            </a:r>
          </a:p>
          <a:p>
            <a:pPr lvl="2"/>
            <a:r>
              <a:rPr lang="en-US" altLang="ko-KR" dirty="0"/>
              <a:t>The INPUT_UNIT parameter </a:t>
            </a:r>
            <a:r>
              <a:rPr lang="en-US" altLang="ko-KR" dirty="0">
                <a:solidFill>
                  <a:srgbClr val="0070C0"/>
                </a:solidFill>
              </a:rPr>
              <a:t>can take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 of </a:t>
            </a:r>
            <a:r>
              <a:rPr lang="en-US" altLang="ko-KR" b="1" dirty="0">
                <a:solidFill>
                  <a:srgbClr val="7030A0"/>
                </a:solidFill>
              </a:rPr>
              <a:t>two values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each representing </a:t>
            </a:r>
            <a:r>
              <a:rPr lang="en-US" altLang="ko-KR" b="1" dirty="0">
                <a:solidFill>
                  <a:srgbClr val="7030A0"/>
                </a:solidFill>
              </a:rPr>
              <a:t>a single bit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7030A0"/>
                </a:solidFill>
              </a:rPr>
              <a:t>ONE or ZERO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425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5209-521A-4737-8CB8-F4AAEE8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000" dirty="0"/>
              <a:t>Data Link Layer</a:t>
            </a:r>
            <a:br>
              <a:rPr lang="en-US" altLang="ko-KR" sz="2000" dirty="0"/>
            </a:br>
            <a:r>
              <a:rPr lang="en-US" altLang="ko-KR" sz="2000" dirty="0"/>
              <a:t>IEEE 802.3-2022 Ethernet</a:t>
            </a:r>
            <a:br>
              <a:rPr lang="en-US" altLang="ko-KR" sz="2000" dirty="0"/>
            </a:br>
            <a:r>
              <a:rPr lang="en-US" altLang="ko-KR" sz="2000" dirty="0"/>
              <a:t>7. Physical Signaling (PLS) and Attachment Unit Interface (AUI) specifications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CD024-7615-4C30-AECB-8755348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6.3.2 Sublayer-to-sublayer service primitives</a:t>
            </a:r>
          </a:p>
          <a:p>
            <a:pPr lvl="1"/>
            <a:r>
              <a:rPr lang="en-US" altLang="ko-KR" dirty="0"/>
              <a:t>6.3.2.1.2 </a:t>
            </a:r>
            <a:r>
              <a:rPr lang="en-US" altLang="ko-KR" dirty="0" err="1"/>
              <a:t>PLS_CARRIER.indication</a:t>
            </a:r>
            <a:r>
              <a:rPr lang="en-US" altLang="ko-KR" dirty="0"/>
              <a:t> (CARRIER_STATUS)</a:t>
            </a:r>
          </a:p>
          <a:p>
            <a:pPr lvl="2"/>
            <a:r>
              <a:rPr lang="en-US" altLang="ko-KR" dirty="0"/>
              <a:t>The CARRIER_STATUS parameter can take </a:t>
            </a:r>
            <a:r>
              <a:rPr lang="en-US" altLang="ko-KR" dirty="0">
                <a:solidFill>
                  <a:srgbClr val="7030A0"/>
                </a:solidFill>
              </a:rPr>
              <a:t>one of two values</a:t>
            </a:r>
            <a:r>
              <a:rPr lang="en-US" altLang="ko-KR" dirty="0"/>
              <a:t>: 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CARRIER_ON or CARRIER_OFF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CARRIER_ON value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the DTE Physical Layer </a:t>
            </a:r>
            <a:r>
              <a:rPr lang="en-US" altLang="ko-KR" dirty="0">
                <a:solidFill>
                  <a:srgbClr val="0070C0"/>
                </a:solidFill>
              </a:rPr>
              <a:t>had received </a:t>
            </a:r>
            <a:r>
              <a:rPr lang="en-US" altLang="ko-KR" dirty="0">
                <a:solidFill>
                  <a:srgbClr val="7030A0"/>
                </a:solidFill>
              </a:rPr>
              <a:t>an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7030A0"/>
                </a:solidFill>
              </a:rPr>
              <a:t>input</a:t>
            </a:r>
            <a:r>
              <a:rPr lang="en-US" altLang="ko-KR" dirty="0">
                <a:solidFill>
                  <a:srgbClr val="7030A0"/>
                </a:solidFill>
              </a:rPr>
              <a:t> message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i="1" dirty="0" err="1">
                <a:solidFill>
                  <a:srgbClr val="7030A0"/>
                </a:solidFill>
              </a:rPr>
              <a:t>signal_quality_error</a:t>
            </a:r>
            <a:r>
              <a:rPr lang="en-US" altLang="ko-KR" i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message </a:t>
            </a:r>
            <a:r>
              <a:rPr lang="en-US" altLang="ko-KR" dirty="0"/>
              <a:t>from the MAU.</a:t>
            </a:r>
          </a:p>
          <a:p>
            <a:pPr lvl="2"/>
            <a:r>
              <a:rPr lang="en-US" altLang="ko-KR" dirty="0"/>
              <a:t>The CARRIER_OFF value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the DTE Physical Layer </a:t>
            </a:r>
            <a:r>
              <a:rPr lang="en-US" altLang="ko-KR" dirty="0">
                <a:solidFill>
                  <a:srgbClr val="0070C0"/>
                </a:solidFill>
              </a:rPr>
              <a:t>had received </a:t>
            </a:r>
            <a:r>
              <a:rPr lang="en-US" altLang="ko-KR" dirty="0">
                <a:solidFill>
                  <a:srgbClr val="7030A0"/>
                </a:solidFill>
              </a:rPr>
              <a:t>an</a:t>
            </a:r>
            <a:r>
              <a:rPr lang="en-US" altLang="ko-KR" dirty="0"/>
              <a:t> </a:t>
            </a:r>
            <a:r>
              <a:rPr lang="en-US" altLang="ko-KR" i="1" dirty="0" err="1">
                <a:solidFill>
                  <a:srgbClr val="7030A0"/>
                </a:solidFill>
              </a:rPr>
              <a:t>input_idle</a:t>
            </a:r>
            <a:r>
              <a:rPr lang="en-US" altLang="ko-KR" i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message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is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receiving </a:t>
            </a:r>
            <a:r>
              <a:rPr lang="en-US" altLang="ko-KR" dirty="0"/>
              <a:t>an SQE </a:t>
            </a:r>
            <a:r>
              <a:rPr lang="en-US" altLang="ko-KR" dirty="0" err="1"/>
              <a:t>signal_quality_error</a:t>
            </a:r>
            <a:r>
              <a:rPr lang="en-US" altLang="ko-KR" dirty="0"/>
              <a:t> message from the MAU.</a:t>
            </a:r>
          </a:p>
          <a:p>
            <a:pPr lvl="1"/>
            <a:r>
              <a:rPr lang="en-US" altLang="ko-KR" dirty="0"/>
              <a:t>6.3.2.1.3 When generated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PLS_CARRIER.indication</a:t>
            </a:r>
            <a:r>
              <a:rPr lang="en-US" altLang="ko-KR" dirty="0"/>
              <a:t> service primitive </a:t>
            </a:r>
            <a:r>
              <a:rPr lang="en-US" altLang="ko-KR" dirty="0">
                <a:solidFill>
                  <a:srgbClr val="0070C0"/>
                </a:solidFill>
              </a:rPr>
              <a:t>is generated </a:t>
            </a:r>
            <a:r>
              <a:rPr lang="en-US" altLang="ko-KR" b="1" dirty="0">
                <a:solidFill>
                  <a:srgbClr val="0070C0"/>
                </a:solidFill>
              </a:rPr>
              <a:t>whenever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CARRIER_STATUS </a:t>
            </a:r>
            <a:r>
              <a:rPr lang="en-US" altLang="ko-KR" dirty="0">
                <a:solidFill>
                  <a:srgbClr val="0070C0"/>
                </a:solidFill>
              </a:rPr>
              <a:t>makes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transition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7030A0"/>
                </a:solidFill>
              </a:rPr>
              <a:t> CARRIER_ON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>
                <a:solidFill>
                  <a:srgbClr val="7030A0"/>
                </a:solidFill>
              </a:rPr>
              <a:t> CARRIER_OFF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vice versa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28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5209-521A-4737-8CB8-F4AAEE8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000" dirty="0"/>
              <a:t>Data Link Layer</a:t>
            </a:r>
            <a:br>
              <a:rPr lang="en-US" altLang="ko-KR" sz="2000" dirty="0"/>
            </a:br>
            <a:r>
              <a:rPr lang="en-US" altLang="ko-KR" sz="2000" dirty="0"/>
              <a:t>IEEE 802.3-2022 Ethernet</a:t>
            </a:r>
            <a:br>
              <a:rPr lang="en-US" altLang="ko-KR" sz="2000" dirty="0"/>
            </a:br>
            <a:r>
              <a:rPr lang="en-US" altLang="ko-KR" sz="2000" dirty="0"/>
              <a:t>7. Physical Signaling (PLS) and Attachment Unit Interface (AUI) specifications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CD024-7615-4C30-AECB-8755348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6.3.2 Sublayer-to-sublayer service primitives</a:t>
            </a:r>
          </a:p>
          <a:p>
            <a:pPr lvl="1"/>
            <a:r>
              <a:rPr lang="en-US" altLang="ko-KR" dirty="0"/>
              <a:t>6.3.2.2.2 </a:t>
            </a:r>
            <a:r>
              <a:rPr lang="en-US" altLang="ko-KR" dirty="0" err="1"/>
              <a:t>PLS_SIGNAL.indication</a:t>
            </a:r>
            <a:r>
              <a:rPr lang="en-US" altLang="ko-KR" dirty="0"/>
              <a:t> (SIGNAL_STATUS)</a:t>
            </a:r>
          </a:p>
          <a:p>
            <a:pPr lvl="2"/>
            <a:r>
              <a:rPr lang="en-US" altLang="ko-KR" dirty="0"/>
              <a:t>The SIGNAL_STATUS parameter can take one of </a:t>
            </a:r>
            <a:r>
              <a:rPr lang="en-US" altLang="ko-KR" dirty="0">
                <a:solidFill>
                  <a:srgbClr val="7030A0"/>
                </a:solidFill>
              </a:rPr>
              <a:t>two values</a:t>
            </a:r>
            <a:r>
              <a:rPr lang="en-US" altLang="ko-KR" dirty="0"/>
              <a:t>: 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SIGNAL_ERROR or NO_SIGNAL_ERROR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SIGNAL_ERROR value </a:t>
            </a:r>
            <a:r>
              <a:rPr lang="en-US" altLang="ko-KR" dirty="0">
                <a:solidFill>
                  <a:srgbClr val="0070C0"/>
                </a:solidFill>
              </a:rPr>
              <a:t>indicates to</a:t>
            </a:r>
            <a:r>
              <a:rPr lang="en-US" altLang="ko-KR" dirty="0"/>
              <a:t> the MAC sublayer 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the PLS </a:t>
            </a:r>
            <a:r>
              <a:rPr lang="en-US" altLang="ko-KR" dirty="0">
                <a:solidFill>
                  <a:srgbClr val="0070C0"/>
                </a:solidFill>
              </a:rPr>
              <a:t>has received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i="1" dirty="0" err="1">
                <a:solidFill>
                  <a:srgbClr val="7030A0"/>
                </a:solidFill>
              </a:rPr>
              <a:t>signal_quality_error</a:t>
            </a:r>
            <a:r>
              <a:rPr lang="en-US" altLang="ko-KR" i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message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the MAU].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NO_SIGNAL_ERROR value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the PLS </a:t>
            </a:r>
            <a:r>
              <a:rPr lang="en-US" altLang="ko-KR" dirty="0">
                <a:solidFill>
                  <a:srgbClr val="0070C0"/>
                </a:solidFill>
              </a:rPr>
              <a:t>has </a:t>
            </a:r>
            <a:r>
              <a:rPr lang="en-US" altLang="ko-KR" dirty="0">
                <a:solidFill>
                  <a:srgbClr val="FF0000"/>
                </a:solidFill>
              </a:rPr>
              <a:t>ceased</a:t>
            </a:r>
            <a:r>
              <a:rPr lang="en-US" altLang="ko-KR" dirty="0">
                <a:solidFill>
                  <a:srgbClr val="0070C0"/>
                </a:solidFill>
              </a:rPr>
              <a:t> to receive </a:t>
            </a:r>
            <a:r>
              <a:rPr lang="en-US" altLang="ko-KR" i="1" dirty="0" err="1">
                <a:solidFill>
                  <a:srgbClr val="7030A0"/>
                </a:solidFill>
              </a:rPr>
              <a:t>signal_quality_error</a:t>
            </a:r>
            <a:r>
              <a:rPr lang="en-US" altLang="ko-KR" i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messages</a:t>
            </a:r>
            <a:r>
              <a:rPr lang="en-US" altLang="ko-KR" dirty="0"/>
              <a:t> from the MAU.</a:t>
            </a:r>
          </a:p>
          <a:p>
            <a:pPr lvl="1"/>
            <a:r>
              <a:rPr lang="en-US" altLang="ko-KR" dirty="0"/>
              <a:t>6.3.2.2.3 When generated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PLS_SIGNAL.indication</a:t>
            </a:r>
            <a:r>
              <a:rPr lang="en-US" altLang="ko-KR" dirty="0"/>
              <a:t> service primitive </a:t>
            </a:r>
            <a:r>
              <a:rPr lang="en-US" altLang="ko-KR" dirty="0">
                <a:solidFill>
                  <a:srgbClr val="0070C0"/>
                </a:solidFill>
              </a:rPr>
              <a:t>is generated </a:t>
            </a:r>
            <a:r>
              <a:rPr lang="en-US" altLang="ko-KR" b="1" dirty="0">
                <a:solidFill>
                  <a:srgbClr val="0070C0"/>
                </a:solidFill>
              </a:rPr>
              <a:t>whenever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SIGNAL_ STATUS </a:t>
            </a:r>
            <a:r>
              <a:rPr lang="en-US" altLang="ko-KR" dirty="0">
                <a:solidFill>
                  <a:srgbClr val="0070C0"/>
                </a:solidFill>
              </a:rPr>
              <a:t>makes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transition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7030A0"/>
                </a:solidFill>
              </a:rPr>
              <a:t> SIGNAL_ERROR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>
                <a:solidFill>
                  <a:srgbClr val="7030A0"/>
                </a:solidFill>
              </a:rPr>
              <a:t> NO_SIGNAL_ERROR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vice versa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69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5209-521A-4737-8CB8-F4AAEE8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000" dirty="0"/>
              <a:t>Data Link Layer</a:t>
            </a:r>
            <a:br>
              <a:rPr lang="en-US" altLang="ko-KR" sz="2000" dirty="0"/>
            </a:br>
            <a:r>
              <a:rPr lang="en-US" altLang="ko-KR" sz="2000" dirty="0"/>
              <a:t>IEEE 802.3-2022 Ethernet</a:t>
            </a:r>
            <a:br>
              <a:rPr lang="en-US" altLang="ko-KR" sz="2000" dirty="0"/>
            </a:br>
            <a:r>
              <a:rPr lang="en-US" altLang="ko-KR" sz="2000" dirty="0"/>
              <a:t>7. Physical Signaling (PLS) and Attachment Unit Interface (AUI) specifications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CD024-7615-4C30-AECB-8755348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6.3.2 Sublayer-to-sublayer service primitives</a:t>
            </a:r>
          </a:p>
          <a:p>
            <a:pPr lvl="1"/>
            <a:r>
              <a:rPr lang="en-US" altLang="ko-KR" dirty="0"/>
              <a:t>6.3.2.3.2 </a:t>
            </a:r>
            <a:r>
              <a:rPr lang="en-US" altLang="ko-KR" dirty="0" err="1"/>
              <a:t>PLS_DATA_VALID.indication</a:t>
            </a:r>
            <a:r>
              <a:rPr lang="en-US" altLang="ko-KR" dirty="0"/>
              <a:t> (DATA_VALID_STATUS)</a:t>
            </a:r>
          </a:p>
          <a:p>
            <a:pPr lvl="2"/>
            <a:r>
              <a:rPr lang="en-US" altLang="ko-KR" dirty="0"/>
              <a:t>The DATA_VALID_STATUS parameter </a:t>
            </a:r>
            <a:r>
              <a:rPr lang="en-US" altLang="ko-KR" dirty="0">
                <a:solidFill>
                  <a:srgbClr val="0070C0"/>
                </a:solidFill>
              </a:rPr>
              <a:t>can take </a:t>
            </a:r>
            <a:r>
              <a:rPr lang="en-US" altLang="ko-KR" dirty="0">
                <a:solidFill>
                  <a:srgbClr val="7030A0"/>
                </a:solidFill>
              </a:rPr>
              <a:t>one of two values</a:t>
            </a:r>
            <a:r>
              <a:rPr lang="en-US" altLang="ko-KR" dirty="0"/>
              <a:t>: </a:t>
            </a:r>
          </a:p>
          <a:p>
            <a:pPr lvl="3"/>
            <a:r>
              <a:rPr lang="en-US" altLang="ko-KR" dirty="0"/>
              <a:t>DATA_VALID or DATA_NOT_VALID.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DATA_VALID value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INPUT_UNIT parameter of the </a:t>
            </a:r>
            <a:r>
              <a:rPr lang="en-US" altLang="ko-KR" dirty="0" err="1">
                <a:solidFill>
                  <a:srgbClr val="7030A0"/>
                </a:solidFill>
              </a:rPr>
              <a:t>PLS_DATA.indication</a:t>
            </a:r>
            <a:r>
              <a:rPr lang="en-US" altLang="ko-KR" dirty="0">
                <a:solidFill>
                  <a:srgbClr val="7030A0"/>
                </a:solidFill>
              </a:rPr>
              <a:t> primitive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contains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valid data of an incoming frame</a:t>
            </a:r>
            <a:r>
              <a:rPr lang="en-US" altLang="ko-KR" dirty="0"/>
              <a:t>].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DATA_NOT_VALID value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[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the INPUT_UNIT parameter of the </a:t>
            </a:r>
            <a:r>
              <a:rPr lang="en-US" altLang="ko-KR" dirty="0" err="1"/>
              <a:t>PLS_DATA.indication</a:t>
            </a:r>
            <a:r>
              <a:rPr lang="en-US" altLang="ko-KR" dirty="0"/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does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contain </a:t>
            </a:r>
            <a:r>
              <a:rPr lang="en-US" altLang="ko-KR" dirty="0"/>
              <a:t>valid data of an incoming frame].</a:t>
            </a:r>
          </a:p>
          <a:p>
            <a:pPr lvl="1"/>
            <a:r>
              <a:rPr lang="en-US" altLang="ko-KR" dirty="0"/>
              <a:t>6.3.2.3.3 When generated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PLS_DATA_VALID.indication</a:t>
            </a:r>
            <a:r>
              <a:rPr lang="en-US" altLang="ko-KR" dirty="0"/>
              <a:t> service primitive </a:t>
            </a:r>
            <a:r>
              <a:rPr lang="en-US" altLang="ko-KR" dirty="0">
                <a:solidFill>
                  <a:srgbClr val="0070C0"/>
                </a:solidFill>
              </a:rPr>
              <a:t>is generated </a:t>
            </a:r>
            <a:r>
              <a:rPr lang="en-US" altLang="ko-KR" b="1" dirty="0">
                <a:solidFill>
                  <a:srgbClr val="0070C0"/>
                </a:solidFill>
              </a:rPr>
              <a:t>whenever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DATA_VALID_STATUS parameter </a:t>
            </a:r>
            <a:r>
              <a:rPr lang="en-US" altLang="ko-KR" dirty="0">
                <a:solidFill>
                  <a:srgbClr val="0070C0"/>
                </a:solidFill>
              </a:rPr>
              <a:t>makes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transition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7030A0"/>
                </a:solidFill>
              </a:rPr>
              <a:t> DATA_VALID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>
                <a:solidFill>
                  <a:srgbClr val="7030A0"/>
                </a:solidFill>
              </a:rPr>
              <a:t> DATA_NOT_VALID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vice versa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141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0034-FA24-437A-A5A8-00545FCA8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Summary</a:t>
            </a:r>
            <a:br>
              <a:rPr lang="en-US" altLang="ko-KR" dirty="0"/>
            </a:br>
            <a:r>
              <a:rPr lang="en-US" altLang="ko-KR" dirty="0"/>
              <a:t>Data Transfer using IEEE 802.3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D292B-B7E2-455D-BA49-ED3A14496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57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F82B-12AC-4183-8675-CC5EA7F74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User Data Plane</a:t>
            </a:r>
            <a:br>
              <a:rPr lang="en-US" altLang="ko-KR" dirty="0"/>
            </a:br>
            <a:r>
              <a:rPr lang="en-US" altLang="ko-KR" dirty="0"/>
              <a:t>Data Transfer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601C6-9A76-4007-87E4-5BE674D10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Service Access Point (SAP) Primitives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681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F35D2-4E3C-479D-86AC-9CDD652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802.3 Ethernet</a:t>
            </a:r>
            <a:br>
              <a:rPr lang="en-US" altLang="ko-KR" dirty="0"/>
            </a:br>
            <a:r>
              <a:rPr lang="en-US" altLang="ko-KR" dirty="0"/>
              <a:t>Data Transfer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10B69-5DE1-4752-9D89-D40E3BD8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LLC or MAC Bridge (MAC Client)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MAC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Client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should transform the user data (to EPD or LPD) before calling the MA-</a:t>
            </a:r>
            <a:r>
              <a:rPr lang="en-US" altLang="ko-KR" dirty="0" err="1">
                <a:solidFill>
                  <a:srgbClr val="7030A0"/>
                </a:solidFill>
              </a:rPr>
              <a:t>UNITDATA.request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IEEE 802.1AC-2016</a:t>
            </a:r>
          </a:p>
          <a:p>
            <a:pPr lvl="2"/>
            <a:r>
              <a:rPr lang="en-US" altLang="ko-KR" dirty="0"/>
              <a:t>14. MAC Service</a:t>
            </a:r>
          </a:p>
          <a:p>
            <a:pPr lvl="2"/>
            <a:r>
              <a:rPr lang="en-US" altLang="ko-KR" dirty="0"/>
              <a:t>13.1 Ethernet convergence function</a:t>
            </a:r>
          </a:p>
          <a:p>
            <a:r>
              <a:rPr lang="en-US" altLang="ko-KR" dirty="0"/>
              <a:t>MA-</a:t>
            </a:r>
            <a:r>
              <a:rPr lang="en-US" altLang="ko-KR" dirty="0" err="1"/>
              <a:t>DATA.request</a:t>
            </a:r>
            <a:endParaRPr lang="en-US" altLang="ko-KR" dirty="0"/>
          </a:p>
          <a:p>
            <a:pPr lvl="1"/>
            <a:r>
              <a:rPr lang="en-US" altLang="ko-KR" dirty="0"/>
              <a:t>IEEE 802.3-2022 Ethernet</a:t>
            </a:r>
          </a:p>
          <a:p>
            <a:pPr lvl="2"/>
            <a:r>
              <a:rPr lang="en-US" altLang="ko-KR" dirty="0"/>
              <a:t>2. Media Access Control (MAC) service specification</a:t>
            </a:r>
          </a:p>
          <a:p>
            <a:pPr lvl="2"/>
            <a:r>
              <a:rPr lang="en-US" altLang="ko-KR" dirty="0"/>
              <a:t>2.2 Overview of the service</a:t>
            </a:r>
          </a:p>
          <a:p>
            <a:pPr lvl="2"/>
            <a:r>
              <a:rPr lang="en-US" altLang="ko-KR" dirty="0"/>
              <a:t>2.3 Detailed service specification</a:t>
            </a:r>
          </a:p>
          <a:p>
            <a:pPr lvl="2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341CE8-61AF-4EF7-ABD1-C34D2020C882}"/>
              </a:ext>
            </a:extLst>
          </p:cNvPr>
          <p:cNvSpPr/>
          <p:nvPr/>
        </p:nvSpPr>
        <p:spPr>
          <a:xfrm>
            <a:off x="8737274" y="3116239"/>
            <a:ext cx="1729789" cy="75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LLC (EPD)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BBFC0-47A6-4710-9AC6-6A592A09C4B0}"/>
              </a:ext>
            </a:extLst>
          </p:cNvPr>
          <p:cNvSpPr/>
          <p:nvPr/>
        </p:nvSpPr>
        <p:spPr>
          <a:xfrm>
            <a:off x="8737274" y="5305970"/>
            <a:ext cx="1729789" cy="75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IEEE 802.3 Ethernet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3412BF-5CAE-4CAD-8BD6-106266B62A6F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9602169" y="3867561"/>
            <a:ext cx="0" cy="343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CE870-8BC6-4A17-89C0-05E1D74D5075}"/>
              </a:ext>
            </a:extLst>
          </p:cNvPr>
          <p:cNvSpPr/>
          <p:nvPr/>
        </p:nvSpPr>
        <p:spPr>
          <a:xfrm>
            <a:off x="7618057" y="1353371"/>
            <a:ext cx="1729789" cy="75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0BBA8B-50AE-4DF5-B1B2-9D565C5CDBC7}"/>
              </a:ext>
            </a:extLst>
          </p:cNvPr>
          <p:cNvSpPr/>
          <p:nvPr/>
        </p:nvSpPr>
        <p:spPr>
          <a:xfrm>
            <a:off x="9744861" y="1365021"/>
            <a:ext cx="1729789" cy="75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8C3864-8EED-4023-BF7D-DE07350314CA}"/>
              </a:ext>
            </a:extLst>
          </p:cNvPr>
          <p:cNvCxnSpPr>
            <a:stCxn id="4" idx="0"/>
            <a:endCxn id="16" idx="2"/>
          </p:cNvCxnSpPr>
          <p:nvPr/>
        </p:nvCxnSpPr>
        <p:spPr>
          <a:xfrm flipH="1" flipV="1">
            <a:off x="8482952" y="2104693"/>
            <a:ext cx="1119217" cy="1011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CB888F-0101-474F-85BA-D8FC688CA9FB}"/>
              </a:ext>
            </a:extLst>
          </p:cNvPr>
          <p:cNvCxnSpPr>
            <a:stCxn id="4" idx="0"/>
            <a:endCxn id="17" idx="2"/>
          </p:cNvCxnSpPr>
          <p:nvPr/>
        </p:nvCxnSpPr>
        <p:spPr>
          <a:xfrm flipV="1">
            <a:off x="9602169" y="2116343"/>
            <a:ext cx="1007587" cy="999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BFDD13-E1E3-D916-D0F4-2FF953DC00E3}"/>
              </a:ext>
            </a:extLst>
          </p:cNvPr>
          <p:cNvSpPr/>
          <p:nvPr/>
        </p:nvSpPr>
        <p:spPr>
          <a:xfrm>
            <a:off x="8737274" y="4211104"/>
            <a:ext cx="1729789" cy="75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IEEE 802.1AC MAC service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D00B2A-9906-4FB0-D9BF-AC6BF71B0E39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9602169" y="4962426"/>
            <a:ext cx="0" cy="34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7CFBB7-7E84-6514-BB32-5AC0C12A1E40}"/>
              </a:ext>
            </a:extLst>
          </p:cNvPr>
          <p:cNvSpPr txBox="1"/>
          <p:nvPr/>
        </p:nvSpPr>
        <p:spPr>
          <a:xfrm>
            <a:off x="9602168" y="383919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MSAP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D9F7-EAB1-2E11-B85A-9E40ACE46116}"/>
              </a:ext>
            </a:extLst>
          </p:cNvPr>
          <p:cNvSpPr txBox="1"/>
          <p:nvPr/>
        </p:nvSpPr>
        <p:spPr>
          <a:xfrm>
            <a:off x="9662034" y="493657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MSAP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5FD6FA-7B2A-B2EF-4C8D-B49E256B8918}"/>
              </a:ext>
            </a:extLst>
          </p:cNvPr>
          <p:cNvSpPr txBox="1"/>
          <p:nvPr/>
        </p:nvSpPr>
        <p:spPr>
          <a:xfrm>
            <a:off x="9229586" y="273398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396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2AAF-9622-43EE-A0A1-B5EB0207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802.3 Ethernet</a:t>
            </a:r>
            <a:br>
              <a:rPr lang="en-US" altLang="ko-KR" dirty="0"/>
            </a:br>
            <a:r>
              <a:rPr lang="en-US" altLang="ko-KR" dirty="0"/>
              <a:t>Data Transfer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700D4-F6EE-41CB-9EC2-D9218656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The MAC should make the MAC frame for the primitive as well as the Physical Layer frame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44DC7-A5A0-490A-B097-B3D70718D413}"/>
              </a:ext>
            </a:extLst>
          </p:cNvPr>
          <p:cNvSpPr txBox="1"/>
          <p:nvPr/>
        </p:nvSpPr>
        <p:spPr>
          <a:xfrm>
            <a:off x="3733317" y="3086003"/>
            <a:ext cx="7909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r>
              <a:rPr lang="en-US" altLang="ko-KR" dirty="0"/>
              <a:t>(DA,SA,MSDU(EPD)</a:t>
            </a:r>
            <a:r>
              <a:rPr lang="en-US" altLang="ko-KR" dirty="0" err="1"/>
              <a:t>withLengthAtrribute</a:t>
            </a:r>
            <a:r>
              <a:rPr lang="en-US" altLang="ko-KR" dirty="0"/>
              <a:t>), Priority(0))</a:t>
            </a:r>
          </a:p>
          <a:p>
            <a:r>
              <a:rPr lang="en-US" altLang="ko-KR" dirty="0" err="1"/>
              <a:t>MA_DATA.request</a:t>
            </a:r>
            <a:r>
              <a:rPr lang="en-US" altLang="ko-KR" dirty="0"/>
              <a:t>(DA,SA, MSDU(EPD)</a:t>
            </a:r>
            <a:r>
              <a:rPr lang="en-US" altLang="ko-KR" dirty="0" err="1"/>
              <a:t>withLengthAtrribute</a:t>
            </a:r>
            <a:r>
              <a:rPr lang="en-US" altLang="ko-KR" dirty="0"/>
              <a:t>, FCS(NULL))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6F9622-D939-4A9F-BFAB-0D5FB38FA0FA}"/>
              </a:ext>
            </a:extLst>
          </p:cNvPr>
          <p:cNvSpPr/>
          <p:nvPr/>
        </p:nvSpPr>
        <p:spPr>
          <a:xfrm>
            <a:off x="3820682" y="3867271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D2729-2C5B-40D5-880B-399D027F3D32}"/>
              </a:ext>
            </a:extLst>
          </p:cNvPr>
          <p:cNvSpPr/>
          <p:nvPr/>
        </p:nvSpPr>
        <p:spPr>
          <a:xfrm>
            <a:off x="4647718" y="3867271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SA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2C07B2-E05C-4E37-BF13-A64A893DD2FF}"/>
              </a:ext>
            </a:extLst>
          </p:cNvPr>
          <p:cNvSpPr/>
          <p:nvPr/>
        </p:nvSpPr>
        <p:spPr>
          <a:xfrm>
            <a:off x="5480577" y="3867271"/>
            <a:ext cx="3075181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FF00"/>
                </a:solidFill>
              </a:rPr>
              <a:t>EtherType</a:t>
            </a:r>
            <a:r>
              <a:rPr lang="en-US" altLang="ko-KR" sz="1200" dirty="0"/>
              <a:t> | DATA | </a:t>
            </a:r>
            <a:r>
              <a:rPr lang="en-US" altLang="ko-KR" sz="1200" dirty="0">
                <a:solidFill>
                  <a:srgbClr val="FFFF00"/>
                </a:solidFill>
              </a:rPr>
              <a:t>PAD</a:t>
            </a:r>
          </a:p>
          <a:p>
            <a:pPr algn="ctr"/>
            <a:r>
              <a:rPr lang="en-US" altLang="ko-KR" sz="1200" dirty="0">
                <a:solidFill>
                  <a:srgbClr val="FFFF00"/>
                </a:solidFill>
              </a:rPr>
              <a:t>(Length </a:t>
            </a:r>
            <a:r>
              <a:rPr lang="en-US" altLang="ko-KR" sz="12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64)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32FDC6-6BA6-421F-9820-F8BFA83B8FB2}"/>
              </a:ext>
            </a:extLst>
          </p:cNvPr>
          <p:cNvSpPr/>
          <p:nvPr/>
        </p:nvSpPr>
        <p:spPr>
          <a:xfrm>
            <a:off x="8573232" y="3867271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A4A4C-685F-4F4A-831D-0D1BD84D2B7B}"/>
              </a:ext>
            </a:extLst>
          </p:cNvPr>
          <p:cNvSpPr/>
          <p:nvPr/>
        </p:nvSpPr>
        <p:spPr>
          <a:xfrm>
            <a:off x="3092654" y="4309911"/>
            <a:ext cx="640663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SFD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91FDFA-0B78-4AC2-9FFE-010FB32DA04D}"/>
              </a:ext>
            </a:extLst>
          </p:cNvPr>
          <p:cNvSpPr/>
          <p:nvPr/>
        </p:nvSpPr>
        <p:spPr>
          <a:xfrm>
            <a:off x="1240559" y="4309911"/>
            <a:ext cx="1834621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Preamble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8DC46-1262-4B3F-834A-778729FD56D6}"/>
              </a:ext>
            </a:extLst>
          </p:cNvPr>
          <p:cNvSpPr/>
          <p:nvPr/>
        </p:nvSpPr>
        <p:spPr>
          <a:xfrm>
            <a:off x="9446378" y="4309911"/>
            <a:ext cx="1834621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Extension</a:t>
            </a:r>
          </a:p>
          <a:p>
            <a:pPr algn="ctr"/>
            <a:r>
              <a:rPr lang="en-US" altLang="ko-KR" sz="1100" dirty="0"/>
              <a:t>(1Gbps half-duplex only)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0382E-0E9A-5940-6161-83BE08011341}"/>
              </a:ext>
            </a:extLst>
          </p:cNvPr>
          <p:cNvSpPr txBox="1"/>
          <p:nvPr/>
        </p:nvSpPr>
        <p:spPr>
          <a:xfrm>
            <a:off x="6096000" y="440813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642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2AAF-9622-43EE-A0A1-B5EB0207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802.3 Ethernet</a:t>
            </a:r>
            <a:br>
              <a:rPr lang="en-US" altLang="ko-KR" dirty="0"/>
            </a:br>
            <a:r>
              <a:rPr lang="en-US" altLang="ko-KR" dirty="0"/>
              <a:t>Data Transfer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6F9622-D939-4A9F-BFAB-0D5FB38FA0FA}"/>
              </a:ext>
            </a:extLst>
          </p:cNvPr>
          <p:cNvSpPr/>
          <p:nvPr/>
        </p:nvSpPr>
        <p:spPr>
          <a:xfrm>
            <a:off x="3675077" y="195110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D2729-2C5B-40D5-880B-399D027F3D32}"/>
              </a:ext>
            </a:extLst>
          </p:cNvPr>
          <p:cNvSpPr/>
          <p:nvPr/>
        </p:nvSpPr>
        <p:spPr>
          <a:xfrm>
            <a:off x="4502113" y="195110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SA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2C07B2-E05C-4E37-BF13-A64A893DD2FF}"/>
              </a:ext>
            </a:extLst>
          </p:cNvPr>
          <p:cNvSpPr/>
          <p:nvPr/>
        </p:nvSpPr>
        <p:spPr>
          <a:xfrm>
            <a:off x="5334972" y="1951108"/>
            <a:ext cx="3075181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FF00"/>
                </a:solidFill>
              </a:rPr>
              <a:t>EtherType</a:t>
            </a:r>
            <a:r>
              <a:rPr lang="en-US" altLang="ko-KR" sz="1200" dirty="0"/>
              <a:t> | DATA | </a:t>
            </a:r>
            <a:r>
              <a:rPr lang="en-US" altLang="ko-KR" sz="1200" dirty="0">
                <a:solidFill>
                  <a:srgbClr val="FFFF00"/>
                </a:solidFill>
              </a:rPr>
              <a:t>PAD</a:t>
            </a:r>
          </a:p>
          <a:p>
            <a:pPr algn="ctr"/>
            <a:r>
              <a:rPr lang="en-US" altLang="ko-KR" sz="1200" dirty="0">
                <a:solidFill>
                  <a:srgbClr val="FFFF00"/>
                </a:solidFill>
              </a:rPr>
              <a:t>(Length </a:t>
            </a:r>
            <a:r>
              <a:rPr lang="en-US" altLang="ko-KR" sz="12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64)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32FDC6-6BA6-421F-9820-F8BFA83B8FB2}"/>
              </a:ext>
            </a:extLst>
          </p:cNvPr>
          <p:cNvSpPr/>
          <p:nvPr/>
        </p:nvSpPr>
        <p:spPr>
          <a:xfrm>
            <a:off x="8427627" y="195110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A4A4C-685F-4F4A-831D-0D1BD84D2B7B}"/>
              </a:ext>
            </a:extLst>
          </p:cNvPr>
          <p:cNvSpPr/>
          <p:nvPr/>
        </p:nvSpPr>
        <p:spPr>
          <a:xfrm>
            <a:off x="2947049" y="2393748"/>
            <a:ext cx="640663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SFD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91FDFA-0B78-4AC2-9FFE-010FB32DA04D}"/>
              </a:ext>
            </a:extLst>
          </p:cNvPr>
          <p:cNvSpPr/>
          <p:nvPr/>
        </p:nvSpPr>
        <p:spPr>
          <a:xfrm>
            <a:off x="1094954" y="2393748"/>
            <a:ext cx="1834621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Preamble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8DC46-1262-4B3F-834A-778729FD56D6}"/>
              </a:ext>
            </a:extLst>
          </p:cNvPr>
          <p:cNvSpPr/>
          <p:nvPr/>
        </p:nvSpPr>
        <p:spPr>
          <a:xfrm>
            <a:off x="9300773" y="2393748"/>
            <a:ext cx="1834621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Extension </a:t>
            </a:r>
          </a:p>
          <a:p>
            <a:pPr algn="ctr"/>
            <a:r>
              <a:rPr lang="en-US" altLang="ko-KR" sz="1100" dirty="0"/>
              <a:t>(1Gbps half-duplex only)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E7B4-636D-4869-98DE-E3BC47AF5EBB}"/>
              </a:ext>
            </a:extLst>
          </p:cNvPr>
          <p:cNvSpPr txBox="1"/>
          <p:nvPr/>
        </p:nvSpPr>
        <p:spPr>
          <a:xfrm>
            <a:off x="339962" y="2926384"/>
            <a:ext cx="56055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IEEE 802.3 Ethernet MAC: TX </a:t>
            </a:r>
          </a:p>
          <a:p>
            <a:r>
              <a:rPr lang="en-US" altLang="ko-KR" sz="1600" dirty="0" err="1"/>
              <a:t>PLS_CARRIER.indication</a:t>
            </a:r>
            <a:r>
              <a:rPr lang="en-US" altLang="ko-KR" sz="1600" dirty="0"/>
              <a:t> (CARRIER_STATUS=CARRIER_OFF) </a:t>
            </a:r>
          </a:p>
          <a:p>
            <a:r>
              <a:rPr lang="en-US" altLang="ko-KR" sz="1600" dirty="0" err="1"/>
              <a:t>PLS_DATA.request</a:t>
            </a:r>
            <a:r>
              <a:rPr lang="en-US" altLang="ko-KR" sz="1600" dirty="0"/>
              <a:t>(ONE or ZERO)</a:t>
            </a:r>
          </a:p>
          <a:p>
            <a:r>
              <a:rPr lang="en-US" altLang="ko-KR" sz="1600" dirty="0" err="1"/>
              <a:t>PLS_CARRIER.indication</a:t>
            </a:r>
            <a:r>
              <a:rPr lang="en-US" altLang="ko-KR" sz="1600" dirty="0"/>
              <a:t> (CARRIER_STATUS=CARRIER_ON) </a:t>
            </a:r>
          </a:p>
          <a:p>
            <a:r>
              <a:rPr lang="en-US" altLang="ko-KR" sz="1600" dirty="0"/>
              <a:t>…..</a:t>
            </a:r>
          </a:p>
          <a:p>
            <a:r>
              <a:rPr lang="en-US" altLang="ko-KR" sz="1600" dirty="0" err="1"/>
              <a:t>PLS_DATA.request</a:t>
            </a:r>
            <a:r>
              <a:rPr lang="en-US" altLang="ko-KR" sz="1600" dirty="0"/>
              <a:t>(DATA_COMPLETE)</a:t>
            </a:r>
          </a:p>
          <a:p>
            <a:r>
              <a:rPr lang="en-US" altLang="ko-KR" sz="1600" dirty="0" err="1"/>
              <a:t>PLS_CARRIER.indication</a:t>
            </a:r>
            <a:r>
              <a:rPr lang="en-US" altLang="ko-KR" sz="1600" dirty="0"/>
              <a:t> (CARRIER_STATUS=CARRIER_OFF)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CBD2E-4AE8-4FDD-92E0-64B356EAA3AA}"/>
              </a:ext>
            </a:extLst>
          </p:cNvPr>
          <p:cNvSpPr txBox="1"/>
          <p:nvPr/>
        </p:nvSpPr>
        <p:spPr>
          <a:xfrm>
            <a:off x="4869041" y="4821832"/>
            <a:ext cx="65592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IEEE 802.3 Ethernet MAC: RX </a:t>
            </a:r>
          </a:p>
          <a:p>
            <a:r>
              <a:rPr lang="en-US" altLang="ko-KR" sz="1600" dirty="0" err="1"/>
              <a:t>PLS_CARRIER.indication</a:t>
            </a:r>
            <a:r>
              <a:rPr lang="en-US" altLang="ko-KR" sz="1600" dirty="0"/>
              <a:t> (CARRIER_STATUS=CARRIER_ON) </a:t>
            </a:r>
          </a:p>
          <a:p>
            <a:r>
              <a:rPr lang="en-US" altLang="ko-KR" sz="1600" dirty="0" err="1"/>
              <a:t>PLS_DATA_VALID.indication</a:t>
            </a:r>
            <a:r>
              <a:rPr lang="en-US" altLang="ko-KR" sz="1600" dirty="0"/>
              <a:t> (DATA_VALID_STATUS=DATA_VALID)</a:t>
            </a:r>
          </a:p>
          <a:p>
            <a:r>
              <a:rPr lang="en-US" altLang="ko-KR" sz="1600" dirty="0" err="1"/>
              <a:t>PLS_DATA.indication</a:t>
            </a:r>
            <a:r>
              <a:rPr lang="en-US" altLang="ko-KR" sz="1600" dirty="0"/>
              <a:t>(ONE or ZERO)</a:t>
            </a:r>
          </a:p>
          <a:p>
            <a:r>
              <a:rPr lang="en-US" altLang="ko-KR" sz="1600" dirty="0"/>
              <a:t>…..</a:t>
            </a:r>
          </a:p>
          <a:p>
            <a:r>
              <a:rPr lang="en-US" altLang="ko-KR" sz="1600" dirty="0" err="1"/>
              <a:t>PLS_DATA_VALID.indication</a:t>
            </a:r>
            <a:r>
              <a:rPr lang="en-US" altLang="ko-KR" sz="1600" dirty="0"/>
              <a:t> (DATA_VALID_STATUS=DATA_NOT_VALID)</a:t>
            </a:r>
          </a:p>
          <a:p>
            <a:r>
              <a:rPr lang="en-US" altLang="ko-KR" sz="1600" dirty="0" err="1"/>
              <a:t>PLS_CARRIER.indication</a:t>
            </a:r>
            <a:r>
              <a:rPr lang="en-US" altLang="ko-KR" sz="1600" dirty="0"/>
              <a:t> (CARRIER_STATUS=CARRIER_OFF)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5210C48-E7BE-49F1-ABBC-742FE4553D11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35197" y="5401559"/>
            <a:ext cx="3003" cy="10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968656-2F25-4F25-8087-B70067194383}"/>
              </a:ext>
            </a:extLst>
          </p:cNvPr>
          <p:cNvCxnSpPr/>
          <p:nvPr/>
        </p:nvCxnSpPr>
        <p:spPr>
          <a:xfrm>
            <a:off x="1094954" y="5175315"/>
            <a:ext cx="0" cy="9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389C88-4B4D-41E5-AF5A-C5962D9DAF0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335847" y="5399182"/>
            <a:ext cx="322" cy="85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F37A0A-0FB0-49EE-B9F6-2292D0E23A03}"/>
              </a:ext>
            </a:extLst>
          </p:cNvPr>
          <p:cNvCxnSpPr/>
          <p:nvPr/>
        </p:nvCxnSpPr>
        <p:spPr>
          <a:xfrm>
            <a:off x="1530158" y="5175315"/>
            <a:ext cx="0" cy="9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02CFF5-504D-4D51-82FC-884CEBE14C69}"/>
              </a:ext>
            </a:extLst>
          </p:cNvPr>
          <p:cNvCxnSpPr/>
          <p:nvPr/>
        </p:nvCxnSpPr>
        <p:spPr>
          <a:xfrm>
            <a:off x="2237169" y="5175315"/>
            <a:ext cx="0" cy="9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11727A-4BDD-4D6B-8D2E-4E51256E16C4}"/>
              </a:ext>
            </a:extLst>
          </p:cNvPr>
          <p:cNvCxnSpPr>
            <a:cxnSpLocks/>
          </p:cNvCxnSpPr>
          <p:nvPr/>
        </p:nvCxnSpPr>
        <p:spPr>
          <a:xfrm flipV="1">
            <a:off x="2451684" y="5407074"/>
            <a:ext cx="0" cy="112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378826-6C1B-4053-9CD9-661BD8AB91A6}"/>
              </a:ext>
            </a:extLst>
          </p:cNvPr>
          <p:cNvSpPr/>
          <p:nvPr/>
        </p:nvSpPr>
        <p:spPr>
          <a:xfrm>
            <a:off x="274584" y="6499214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CARRIER_OFF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2E35B9-BDCD-4AD9-AB51-BAA44540F20F}"/>
              </a:ext>
            </a:extLst>
          </p:cNvPr>
          <p:cNvSpPr/>
          <p:nvPr/>
        </p:nvSpPr>
        <p:spPr>
          <a:xfrm>
            <a:off x="1802343" y="6527095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CARRIER_OFF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EDD029-6976-4A6B-AA55-CDDBAEA73A4B}"/>
              </a:ext>
            </a:extLst>
          </p:cNvPr>
          <p:cNvSpPr/>
          <p:nvPr/>
        </p:nvSpPr>
        <p:spPr>
          <a:xfrm>
            <a:off x="790665" y="6257988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CARRIER_ON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DC5813-2CA6-43B0-9143-B0DB0ADCA8D4}"/>
              </a:ext>
            </a:extLst>
          </p:cNvPr>
          <p:cNvSpPr/>
          <p:nvPr/>
        </p:nvSpPr>
        <p:spPr>
          <a:xfrm>
            <a:off x="809460" y="4921041"/>
            <a:ext cx="551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8C906E-58C2-4A73-83EF-114864A3798C}"/>
              </a:ext>
            </a:extLst>
          </p:cNvPr>
          <p:cNvSpPr/>
          <p:nvPr/>
        </p:nvSpPr>
        <p:spPr>
          <a:xfrm>
            <a:off x="1254217" y="4932224"/>
            <a:ext cx="551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B5261F-A22B-42FF-B958-3B17529DC5C1}"/>
              </a:ext>
            </a:extLst>
          </p:cNvPr>
          <p:cNvSpPr/>
          <p:nvPr/>
        </p:nvSpPr>
        <p:spPr>
          <a:xfrm>
            <a:off x="1679726" y="4943407"/>
            <a:ext cx="1377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DATA_COMPLETE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52BDA-B581-4D19-BF06-CDD15CD9D6E5}"/>
              </a:ext>
            </a:extLst>
          </p:cNvPr>
          <p:cNvSpPr txBox="1"/>
          <p:nvPr/>
        </p:nvSpPr>
        <p:spPr>
          <a:xfrm>
            <a:off x="1679726" y="536986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E447D6-070B-403D-9C73-7CF3BD2876BC}"/>
              </a:ext>
            </a:extLst>
          </p:cNvPr>
          <p:cNvCxnSpPr>
            <a:cxnSpLocks/>
          </p:cNvCxnSpPr>
          <p:nvPr/>
        </p:nvCxnSpPr>
        <p:spPr>
          <a:xfrm flipV="1">
            <a:off x="7623837" y="3332378"/>
            <a:ext cx="0" cy="110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F428DA8-6746-44D4-808D-BA856238802E}"/>
              </a:ext>
            </a:extLst>
          </p:cNvPr>
          <p:cNvCxnSpPr/>
          <p:nvPr/>
        </p:nvCxnSpPr>
        <p:spPr>
          <a:xfrm>
            <a:off x="7927035" y="3332378"/>
            <a:ext cx="0" cy="9238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71802E7-61C0-47DD-8FBE-50ACAD2DF830}"/>
              </a:ext>
            </a:extLst>
          </p:cNvPr>
          <p:cNvCxnSpPr/>
          <p:nvPr/>
        </p:nvCxnSpPr>
        <p:spPr>
          <a:xfrm>
            <a:off x="8846930" y="3137828"/>
            <a:ext cx="0" cy="9238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712B05-FB2C-48B5-B6CD-E72CEDDE3B66}"/>
              </a:ext>
            </a:extLst>
          </p:cNvPr>
          <p:cNvCxnSpPr>
            <a:cxnSpLocks/>
          </p:cNvCxnSpPr>
          <p:nvPr/>
        </p:nvCxnSpPr>
        <p:spPr>
          <a:xfrm flipV="1">
            <a:off x="9111262" y="3361696"/>
            <a:ext cx="0" cy="8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460138-8F93-4930-9BC2-2A6D48BCB042}"/>
              </a:ext>
            </a:extLst>
          </p:cNvPr>
          <p:cNvSpPr/>
          <p:nvPr/>
        </p:nvSpPr>
        <p:spPr>
          <a:xfrm>
            <a:off x="7017647" y="4485929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CARRIER_ON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2942EB-9EAD-4BCB-B481-39E25A0B4B6D}"/>
              </a:ext>
            </a:extLst>
          </p:cNvPr>
          <p:cNvSpPr/>
          <p:nvPr/>
        </p:nvSpPr>
        <p:spPr>
          <a:xfrm>
            <a:off x="8481443" y="4190202"/>
            <a:ext cx="1408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DATA_NOT_VALID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3BDC1F-B0DF-4BBF-AF12-468FB21F24EE}"/>
              </a:ext>
            </a:extLst>
          </p:cNvPr>
          <p:cNvSpPr/>
          <p:nvPr/>
        </p:nvSpPr>
        <p:spPr>
          <a:xfrm>
            <a:off x="7562828" y="4214315"/>
            <a:ext cx="1032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DATA_VALID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97948C-FF0C-471F-95B3-AB228980C28D}"/>
              </a:ext>
            </a:extLst>
          </p:cNvPr>
          <p:cNvSpPr/>
          <p:nvPr/>
        </p:nvSpPr>
        <p:spPr>
          <a:xfrm>
            <a:off x="8570989" y="2863360"/>
            <a:ext cx="551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DBE10A-FA6C-4861-8A55-26B2DE1FF4AB}"/>
              </a:ext>
            </a:extLst>
          </p:cNvPr>
          <p:cNvSpPr txBox="1"/>
          <p:nvPr/>
        </p:nvSpPr>
        <p:spPr>
          <a:xfrm>
            <a:off x="8289487" y="333237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E21961-A0BB-4D8C-B1DC-C462D90F08AF}"/>
              </a:ext>
            </a:extLst>
          </p:cNvPr>
          <p:cNvCxnSpPr>
            <a:cxnSpLocks/>
          </p:cNvCxnSpPr>
          <p:nvPr/>
        </p:nvCxnSpPr>
        <p:spPr>
          <a:xfrm flipV="1">
            <a:off x="9337386" y="3361696"/>
            <a:ext cx="3747" cy="115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2DF352-D16B-430C-A6F7-FB6BD36F3EAA}"/>
              </a:ext>
            </a:extLst>
          </p:cNvPr>
          <p:cNvSpPr/>
          <p:nvPr/>
        </p:nvSpPr>
        <p:spPr>
          <a:xfrm>
            <a:off x="8762802" y="4521150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CARRIER_OFF</a:t>
            </a:r>
            <a:endParaRPr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40DE0D1-40D5-23F9-AB5A-00DE9E4465AB}"/>
              </a:ext>
            </a:extLst>
          </p:cNvPr>
          <p:cNvCxnSpPr/>
          <p:nvPr/>
        </p:nvCxnSpPr>
        <p:spPr>
          <a:xfrm>
            <a:off x="8192442" y="3137828"/>
            <a:ext cx="0" cy="9238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B756F6-B916-7561-B782-4EB916BDDED3}"/>
              </a:ext>
            </a:extLst>
          </p:cNvPr>
          <p:cNvSpPr/>
          <p:nvPr/>
        </p:nvSpPr>
        <p:spPr>
          <a:xfrm>
            <a:off x="7923226" y="2866951"/>
            <a:ext cx="551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4802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25B9F-ACCA-49F2-B638-07A9DC4F6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IEEE 802.11 </a:t>
            </a:r>
            <a:br>
              <a:rPr lang="en-US" altLang="ko-KR" dirty="0"/>
            </a:br>
            <a:r>
              <a:rPr lang="en-US" altLang="ko-KR" dirty="0"/>
              <a:t>MAC-dependent primitives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1A21F-1EB2-4786-B453-ACD236E2E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MAC service definition</a:t>
            </a:r>
          </a:p>
          <a:p>
            <a:r>
              <a:rPr lang="en-US" altLang="ko-KR" dirty="0"/>
              <a:t>5.2 MAC data service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24968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23A3-4C94-478C-B8FD-570BAA7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 MAC service definition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11A6-F1D2-4C2A-B579-35367349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service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peer LLC sublayer entities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IEEE 802.1Q bridge ports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ability </a:t>
            </a:r>
            <a:r>
              <a:rPr lang="en-US" altLang="ko-KR" dirty="0">
                <a:solidFill>
                  <a:srgbClr val="0070C0"/>
                </a:solidFill>
              </a:rPr>
              <a:t>to exchange </a:t>
            </a:r>
            <a:r>
              <a:rPr lang="en-US" altLang="ko-KR" dirty="0">
                <a:solidFill>
                  <a:srgbClr val="7030A0"/>
                </a:solidFill>
              </a:rPr>
              <a:t>MSDUs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local MAC </a:t>
            </a:r>
            <a:r>
              <a:rPr lang="en-US" altLang="ko-KR" dirty="0">
                <a:solidFill>
                  <a:srgbClr val="0070C0"/>
                </a:solidFill>
              </a:rPr>
              <a:t>uses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underlying PHY-level services </a:t>
            </a:r>
            <a:r>
              <a:rPr lang="en-US" altLang="ko-KR" dirty="0">
                <a:solidFill>
                  <a:srgbClr val="0070C0"/>
                </a:solidFill>
              </a:rPr>
              <a:t>to transport </a:t>
            </a:r>
            <a:r>
              <a:rPr lang="en-US" altLang="ko-KR" dirty="0">
                <a:solidFill>
                  <a:srgbClr val="7030A0"/>
                </a:solidFill>
              </a:rPr>
              <a:t>an MSDU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peer MAC entity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Such asynchronous MSDU transport </a:t>
            </a:r>
            <a:r>
              <a:rPr lang="en-US" altLang="ko-KR" dirty="0">
                <a:solidFill>
                  <a:srgbClr val="0070C0"/>
                </a:solidFill>
              </a:rPr>
              <a:t>is performed on </a:t>
            </a:r>
            <a:r>
              <a:rPr lang="en-US" altLang="ko-KR" b="1" dirty="0">
                <a:solidFill>
                  <a:srgbClr val="7030A0"/>
                </a:solidFill>
              </a:rPr>
              <a:t>a connectionless basis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By </a:t>
            </a:r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, MSDU transport </a:t>
            </a:r>
            <a:r>
              <a:rPr lang="en-US" altLang="ko-KR" dirty="0">
                <a:solidFill>
                  <a:srgbClr val="0070C0"/>
                </a:solidFill>
              </a:rPr>
              <a:t>is on </a:t>
            </a:r>
            <a:r>
              <a:rPr lang="en-US" altLang="ko-KR" dirty="0">
                <a:solidFill>
                  <a:srgbClr val="7030A0"/>
                </a:solidFill>
              </a:rPr>
              <a:t>a best-effort basis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QoS facility </a:t>
            </a:r>
            <a:r>
              <a:rPr lang="en-US" altLang="ko-KR" dirty="0">
                <a:solidFill>
                  <a:srgbClr val="0070C0"/>
                </a:solidFill>
              </a:rPr>
              <a:t>uses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traffic identifier (TID) </a:t>
            </a:r>
            <a:r>
              <a:rPr lang="en-US" altLang="ko-KR" dirty="0">
                <a:solidFill>
                  <a:srgbClr val="0070C0"/>
                </a:solidFill>
              </a:rPr>
              <a:t>to specify </a:t>
            </a:r>
            <a:r>
              <a:rPr lang="en-US" altLang="ko-KR" dirty="0">
                <a:solidFill>
                  <a:srgbClr val="7030A0"/>
                </a:solidFill>
              </a:rPr>
              <a:t>differentiated services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per-MSDU basis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There are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>
                <a:solidFill>
                  <a:srgbClr val="7030A0"/>
                </a:solidFill>
              </a:rPr>
              <a:t> guarantees 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submitted MSDU </a:t>
            </a:r>
            <a:r>
              <a:rPr lang="en-US" altLang="ko-KR" dirty="0">
                <a:solidFill>
                  <a:srgbClr val="0070C0"/>
                </a:solidFill>
              </a:rPr>
              <a:t>will be delivered successfully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69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23A3-4C94-478C-B8FD-570BAA7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 MAC service definition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11A6-F1D2-4C2A-B579-35367349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There are </a:t>
            </a:r>
            <a:r>
              <a:rPr lang="en-US" altLang="ko-KR" dirty="0">
                <a:solidFill>
                  <a:srgbClr val="7030A0"/>
                </a:solidFill>
              </a:rPr>
              <a:t>two service classes </a:t>
            </a:r>
            <a:r>
              <a:rPr lang="en-US" altLang="ko-KR" dirty="0">
                <a:solidFill>
                  <a:srgbClr val="0070C0"/>
                </a:solidFill>
              </a:rPr>
              <a:t>available in </a:t>
            </a:r>
            <a:r>
              <a:rPr lang="en-US" altLang="ko-KR" dirty="0">
                <a:solidFill>
                  <a:srgbClr val="7030A0"/>
                </a:solidFill>
              </a:rPr>
              <a:t>a QoS STA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b="1" dirty="0" err="1">
                <a:solidFill>
                  <a:srgbClr val="7030A0"/>
                </a:solidFill>
              </a:rPr>
              <a:t>QoSAck</a:t>
            </a:r>
            <a:r>
              <a:rPr lang="en-US" altLang="ko-KR" dirty="0"/>
              <a:t> and </a:t>
            </a:r>
            <a:r>
              <a:rPr lang="en-US" altLang="ko-KR" dirty="0" err="1">
                <a:solidFill>
                  <a:srgbClr val="7030A0"/>
                </a:solidFill>
              </a:rPr>
              <a:t>QoSNoAck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service classes </a:t>
            </a:r>
            <a:r>
              <a:rPr lang="en-US" altLang="ko-KR" dirty="0">
                <a:solidFill>
                  <a:srgbClr val="0070C0"/>
                </a:solidFill>
              </a:rPr>
              <a:t>are used to signal 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MSDU </a:t>
            </a:r>
            <a:r>
              <a:rPr lang="en-US" altLang="ko-KR" dirty="0">
                <a:solidFill>
                  <a:srgbClr val="0070C0"/>
                </a:solidFill>
              </a:rPr>
              <a:t>is to be transmitted </a:t>
            </a:r>
            <a:r>
              <a:rPr lang="en-US" altLang="ko-KR" b="1" dirty="0">
                <a:solidFill>
                  <a:srgbClr val="0070C0"/>
                </a:solidFill>
              </a:rPr>
              <a:t>with</a:t>
            </a:r>
            <a:r>
              <a:rPr lang="en-US" altLang="ko-KR" dirty="0">
                <a:solidFill>
                  <a:srgbClr val="0070C0"/>
                </a:solidFill>
              </a:rPr>
              <a:t> or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>
                <a:solidFill>
                  <a:srgbClr val="0070C0"/>
                </a:solidFill>
              </a:rPr>
              <a:t> using </a:t>
            </a:r>
            <a:r>
              <a:rPr lang="en-US" altLang="ko-KR" dirty="0">
                <a:solidFill>
                  <a:srgbClr val="7030A0"/>
                </a:solidFill>
              </a:rPr>
              <a:t>the MAC-level acknowledgment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902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23A3-4C94-478C-B8FD-570BAA7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 MAC service definition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11A6-F1D2-4C2A-B579-35367349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5.1.4 MSDU format</a:t>
            </a:r>
          </a:p>
          <a:p>
            <a:pPr lvl="1"/>
            <a:r>
              <a:rPr lang="en-US" altLang="ko-KR" dirty="0"/>
              <a:t>Logical Link Control (LLC) sublayer entities </a:t>
            </a:r>
            <a:r>
              <a:rPr lang="en-US" altLang="ko-KR" dirty="0">
                <a:solidFill>
                  <a:srgbClr val="0070C0"/>
                </a:solidFill>
              </a:rPr>
              <a:t>use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MAC sublayer service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exchange </a:t>
            </a:r>
            <a:r>
              <a:rPr lang="en-US" altLang="ko-KR" dirty="0">
                <a:solidFill>
                  <a:srgbClr val="7030A0"/>
                </a:solidFill>
              </a:rPr>
              <a:t>PDUs</a:t>
            </a:r>
            <a:r>
              <a:rPr lang="en-US" altLang="ko-KR" dirty="0"/>
              <a:t> with peer LLC sublayer entities.</a:t>
            </a:r>
          </a:p>
          <a:p>
            <a:pPr lvl="2"/>
            <a:r>
              <a:rPr lang="en-US" altLang="ko-KR" dirty="0"/>
              <a:t>These PDUs </a:t>
            </a:r>
            <a:r>
              <a:rPr lang="en-US" altLang="ko-KR" dirty="0">
                <a:solidFill>
                  <a:srgbClr val="0070C0"/>
                </a:solidFill>
              </a:rPr>
              <a:t>are termed </a:t>
            </a:r>
            <a:r>
              <a:rPr lang="en-US" altLang="ko-KR" dirty="0">
                <a:solidFill>
                  <a:srgbClr val="7030A0"/>
                </a:solidFill>
              </a:rPr>
              <a:t>MAC sublayer SDUs (MSDUs)</a:t>
            </a:r>
            <a:r>
              <a:rPr lang="en-US" altLang="ko-KR" dirty="0"/>
              <a:t> when sent to the MAC sublayer.</a:t>
            </a:r>
          </a:p>
          <a:p>
            <a:pPr lvl="1"/>
            <a:r>
              <a:rPr lang="en-US" altLang="ko-KR" dirty="0"/>
              <a:t>There are </a:t>
            </a:r>
            <a:r>
              <a:rPr lang="en-US" altLang="ko-KR" dirty="0">
                <a:solidFill>
                  <a:srgbClr val="7030A0"/>
                </a:solidFill>
              </a:rPr>
              <a:t>two LLC sublayer protocols </a:t>
            </a:r>
            <a:r>
              <a:rPr lang="en-US" altLang="ko-KR" dirty="0"/>
              <a:t>used (see IEEE Std 802):</a:t>
            </a:r>
          </a:p>
          <a:p>
            <a:pPr lvl="2"/>
            <a:r>
              <a:rPr lang="en-US" altLang="ko-KR" dirty="0"/>
              <a:t>LLC Protocol Discrimination (LPD) (see ISO/IEC 8802-2:1998), and</a:t>
            </a:r>
          </a:p>
          <a:p>
            <a:pPr lvl="2"/>
            <a:r>
              <a:rPr lang="en-US" altLang="ko-KR" dirty="0" err="1"/>
              <a:t>Ethertype</a:t>
            </a:r>
            <a:r>
              <a:rPr lang="en-US" altLang="ko-KR" dirty="0"/>
              <a:t> Protocol Discrimination (EPD) (see IEEE Std 802.3-2018).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45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23A3-4C94-478C-B8FD-570BAA7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5.2 MAC data service specification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11A6-F1D2-4C2A-B579-35367349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IEEE 802.11 MAC supports the following service primitives as defined in </a:t>
            </a:r>
            <a:r>
              <a:rPr lang="en-US" altLang="ko-KR" b="1" dirty="0"/>
              <a:t>ISO/IEC 8802-2:1998 LLC</a:t>
            </a:r>
          </a:p>
          <a:p>
            <a:pPr lvl="1"/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MA-</a:t>
            </a:r>
            <a:r>
              <a:rPr lang="en-US" altLang="ko-KR" dirty="0" err="1"/>
              <a:t>UNITDATA.indication</a:t>
            </a:r>
            <a:endParaRPr lang="en-US" altLang="ko-KR" dirty="0"/>
          </a:p>
          <a:p>
            <a:pPr lvl="1"/>
            <a:r>
              <a:rPr lang="en-US" altLang="ko-KR" dirty="0"/>
              <a:t>MA-UNITDATA-</a:t>
            </a:r>
            <a:r>
              <a:rPr lang="en-US" altLang="ko-KR" dirty="0" err="1"/>
              <a:t>STATUS.indication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IEEE Std 802.11 </a:t>
            </a:r>
            <a:r>
              <a:rPr lang="en-US" altLang="ko-KR" dirty="0">
                <a:solidFill>
                  <a:srgbClr val="0070C0"/>
                </a:solidFill>
              </a:rPr>
              <a:t>places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restrictions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and semantics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the parameter values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these primitives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921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48CA4-5035-282D-29D2-B345E44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5.1.5 MAC data service architecture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52BEE5-7F99-8908-03E6-B4811B16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145" y="199679"/>
            <a:ext cx="6651155" cy="58820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A2C1C-3226-AC1F-6B13-3874DE9B2F29}"/>
              </a:ext>
            </a:extLst>
          </p:cNvPr>
          <p:cNvSpPr txBox="1"/>
          <p:nvPr/>
        </p:nvSpPr>
        <p:spPr>
          <a:xfrm>
            <a:off x="4876800" y="6186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5-1—MAC data plane architecture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B74B9-2402-BD81-B681-19709C1146CD}"/>
              </a:ext>
            </a:extLst>
          </p:cNvPr>
          <p:cNvSpPr txBox="1"/>
          <p:nvPr/>
        </p:nvSpPr>
        <p:spPr>
          <a:xfrm>
            <a:off x="2635758" y="2266950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IEEE 802.11-2020 MSAP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B89C0-F47F-766A-616C-02CD55F14CC2}"/>
              </a:ext>
            </a:extLst>
          </p:cNvPr>
          <p:cNvSpPr txBox="1"/>
          <p:nvPr/>
        </p:nvSpPr>
        <p:spPr>
          <a:xfrm>
            <a:off x="2524125" y="1604749"/>
            <a:ext cx="1961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IEEE 802.AC1-2016 MSAP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4210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23A3-4C94-478C-B8FD-570BAA7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5.2.3 MA-</a:t>
            </a:r>
            <a:r>
              <a:rPr lang="en-US" altLang="ko-KR" sz="2800" dirty="0" err="1"/>
              <a:t>UNITDATA.request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11A6-F1D2-4C2A-B579-35367349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5.2.3.1 MA-</a:t>
            </a:r>
            <a:r>
              <a:rPr lang="en-US" altLang="ko-KR" sz="2800" dirty="0" err="1"/>
              <a:t>UNITDATA.request</a:t>
            </a:r>
            <a:r>
              <a:rPr lang="en-US" altLang="ko-KR" sz="2800" dirty="0"/>
              <a:t> </a:t>
            </a:r>
            <a:r>
              <a:rPr lang="en-US" altLang="ko-KR" dirty="0"/>
              <a:t>Function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This primitive </a:t>
            </a:r>
            <a:r>
              <a:rPr lang="en-US" altLang="ko-KR" dirty="0">
                <a:solidFill>
                  <a:srgbClr val="0070C0"/>
                </a:solidFill>
              </a:rPr>
              <a:t>requests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transfer of an MSDU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local LLC sublayer entity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single peer LLC sublayer entity or bridge port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multiple peer LLC sublayer entities or bridge port</a:t>
            </a:r>
            <a:r>
              <a:rPr lang="en-US" altLang="ko-KR" dirty="0"/>
              <a:t> in the case of group addresses.</a:t>
            </a:r>
          </a:p>
          <a:p>
            <a:r>
              <a:rPr lang="en-US" altLang="ko-KR" sz="2800" dirty="0"/>
              <a:t>5.2.3.3 </a:t>
            </a:r>
            <a:r>
              <a:rPr lang="en-US" altLang="ko-KR" dirty="0"/>
              <a:t>When generated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This primitive </a:t>
            </a:r>
            <a:r>
              <a:rPr lang="en-US" altLang="ko-KR" dirty="0">
                <a:solidFill>
                  <a:srgbClr val="0070C0"/>
                </a:solidFill>
              </a:rPr>
              <a:t>is generated by </a:t>
            </a:r>
            <a:r>
              <a:rPr lang="en-US" altLang="ko-KR" dirty="0">
                <a:solidFill>
                  <a:srgbClr val="7030A0"/>
                </a:solidFill>
              </a:rPr>
              <a:t>the LLC sublayer entity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MSDU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to be transferred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a peer LLC sublayer entity or entities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peer bridge or bridges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87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AAD4C-23B6-4EAF-936A-99DA54A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802-2014</a:t>
            </a:r>
            <a:br>
              <a:rPr lang="en-US" altLang="ko-KR" sz="3600" dirty="0"/>
            </a:br>
            <a:r>
              <a:rPr lang="en-US" altLang="ko-KR" sz="3600" dirty="0"/>
              <a:t>The reference Model for end stations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53AAB4E-33C7-431A-B464-D403ECCDE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20139"/>
            <a:ext cx="8229600" cy="38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46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23A3-4C94-478C-B8FD-570BAA7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5.2.3 MA-</a:t>
            </a:r>
            <a:r>
              <a:rPr lang="en-US" altLang="ko-KR" sz="2800" dirty="0" err="1"/>
              <a:t>UNITDATA.request</a:t>
            </a:r>
            <a:r>
              <a:rPr lang="en-US" altLang="ko-KR" sz="2800" dirty="0"/>
              <a:t> &amp; 5.2.4 MA-</a:t>
            </a:r>
            <a:r>
              <a:rPr lang="en-US" altLang="ko-KR" sz="2800" dirty="0" err="1"/>
              <a:t>UNITDATA.indication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11A6-F1D2-4C2A-B579-35367349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5.2.3.2 &amp; 5.2.4.2 MA-</a:t>
            </a:r>
            <a:r>
              <a:rPr lang="en-US" altLang="ko-KR" dirty="0" err="1"/>
              <a:t>UNITDATA.request</a:t>
            </a:r>
            <a:r>
              <a:rPr lang="en-US" altLang="ko-KR" dirty="0"/>
              <a:t>/indication Parameters</a:t>
            </a:r>
          </a:p>
          <a:p>
            <a:pPr lvl="1"/>
            <a:r>
              <a:rPr lang="en-US" altLang="ko-KR" dirty="0"/>
              <a:t>source address, </a:t>
            </a:r>
          </a:p>
          <a:p>
            <a:pPr lvl="1"/>
            <a:r>
              <a:rPr lang="en-US" altLang="ko-KR" dirty="0"/>
              <a:t>destination address,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routing information (null)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data,</a:t>
            </a:r>
          </a:p>
          <a:p>
            <a:pPr lvl="1"/>
            <a:r>
              <a:rPr lang="en-US" altLang="ko-KR" dirty="0"/>
              <a:t>reception status (indication only; always “success” (failures (discarded))</a:t>
            </a:r>
          </a:p>
          <a:p>
            <a:pPr lvl="1"/>
            <a:r>
              <a:rPr lang="en-US" altLang="ko-KR" dirty="0"/>
              <a:t>priority (0.7,</a:t>
            </a:r>
            <a:r>
              <a:rPr lang="en-US" altLang="ko-KR" dirty="0">
                <a:solidFill>
                  <a:srgbClr val="7030A0"/>
                </a:solidFill>
              </a:rPr>
              <a:t>8..15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/>
              <a:t>drop eligible (TRUE/FALSE), </a:t>
            </a:r>
          </a:p>
          <a:p>
            <a:pPr lvl="1"/>
            <a:r>
              <a:rPr lang="en-US" altLang="ko-KR" dirty="0"/>
              <a:t>service class (</a:t>
            </a:r>
            <a:r>
              <a:rPr lang="en-US" altLang="ko-KR" dirty="0" err="1"/>
              <a:t>QoSAck</a:t>
            </a:r>
            <a:r>
              <a:rPr lang="en-US" altLang="ko-KR" dirty="0"/>
              <a:t>/</a:t>
            </a:r>
            <a:r>
              <a:rPr lang="en-US" altLang="ko-KR" dirty="0" err="1"/>
              <a:t>QoSNoAck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station vector (a set of </a:t>
            </a:r>
            <a:r>
              <a:rPr lang="en-US" altLang="ko-KR" dirty="0" err="1">
                <a:solidFill>
                  <a:srgbClr val="7030A0"/>
                </a:solidFill>
              </a:rPr>
              <a:t>service_access_point_identifiers</a:t>
            </a:r>
            <a:r>
              <a:rPr lang="en-US" altLang="ko-KR" dirty="0">
                <a:solidFill>
                  <a:srgbClr val="7030A0"/>
                </a:solidFill>
              </a:rPr>
              <a:t>),</a:t>
            </a:r>
          </a:p>
          <a:p>
            <a:pPr lvl="2"/>
            <a:r>
              <a:rPr lang="en-US" altLang="ko-KR" dirty="0"/>
              <a:t> If dot11GLKImplemented (FALSE), it is null or not present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MSDU format (EPD or LPD)</a:t>
            </a:r>
          </a:p>
        </p:txBody>
      </p:sp>
    </p:spTree>
    <p:extLst>
      <p:ext uri="{BB962C8B-B14F-4D97-AF65-F5344CB8AC3E}">
        <p14:creationId xmlns:p14="http://schemas.microsoft.com/office/powerpoint/2010/main" val="3982925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5C54-D544-608A-7D65-67B3A6BF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13.2 Wireless LAN convergence function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5AF14-2BF1-D412-4375-4A5DB5E0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13.2.4 IEEE 802.11 parameter mapping</a:t>
            </a:r>
          </a:p>
          <a:p>
            <a:pPr lvl="1"/>
            <a:r>
              <a:rPr lang="en-US" altLang="ko-KR" dirty="0"/>
              <a:t>13.2.4.1 IEEE 802.11 parameter mapping (requests </a:t>
            </a:r>
            <a:r>
              <a:rPr lang="en-US" altLang="ko-KR" dirty="0">
                <a:solidFill>
                  <a:srgbClr val="00B0F0"/>
                </a:solidFill>
              </a:rPr>
              <a:t>(M→MA)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destination_address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 err="1">
                <a:solidFill>
                  <a:srgbClr val="7030A0"/>
                </a:solidFill>
              </a:rPr>
              <a:t>source_address</a:t>
            </a:r>
            <a:r>
              <a:rPr lang="en-US" altLang="ko-KR" dirty="0">
                <a:solidFill>
                  <a:srgbClr val="7030A0"/>
                </a:solidFill>
              </a:rPr>
              <a:t>, and priority parameters </a:t>
            </a:r>
            <a:r>
              <a:rPr lang="en-US" altLang="ko-KR" dirty="0">
                <a:solidFill>
                  <a:srgbClr val="0070C0"/>
                </a:solidFill>
              </a:rPr>
              <a:t>are passed </a:t>
            </a:r>
            <a:r>
              <a:rPr lang="en-US" altLang="ko-KR" b="1" dirty="0">
                <a:solidFill>
                  <a:srgbClr val="0070C0"/>
                </a:solidFill>
              </a:rPr>
              <a:t>unaltered</a:t>
            </a:r>
            <a:r>
              <a:rPr lang="en-US" altLang="ko-KR" dirty="0">
                <a:solidFill>
                  <a:srgbClr val="0070C0"/>
                </a:solidFill>
              </a:rPr>
              <a:t> as</a:t>
            </a:r>
            <a:r>
              <a:rPr lang="en-US" altLang="ko-KR" dirty="0"/>
              <a:t> the destination address, source address and priority, respectively.</a:t>
            </a:r>
          </a:p>
          <a:p>
            <a:pPr lvl="2"/>
            <a:r>
              <a:rPr lang="en-US" altLang="ko-KR" dirty="0"/>
              <a:t>b) </a:t>
            </a:r>
            <a:r>
              <a:rPr lang="en-US" altLang="ko-KR" dirty="0">
                <a:solidFill>
                  <a:srgbClr val="7030A0"/>
                </a:solidFill>
              </a:rPr>
              <a:t>The M_UNITDATA </a:t>
            </a:r>
            <a:r>
              <a:rPr lang="en-US" altLang="ko-KR" b="1" dirty="0" err="1">
                <a:solidFill>
                  <a:srgbClr val="7030A0"/>
                </a:solidFill>
              </a:rPr>
              <a:t>mac_service_data_unit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parameter (EPD)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translated (EPD→LPD) and passed as </a:t>
            </a:r>
            <a:r>
              <a:rPr lang="en-US" altLang="ko-KR" dirty="0"/>
              <a:t>the MA-UNITDATA or DS-UNITDATA </a:t>
            </a:r>
            <a:r>
              <a:rPr lang="en-US" altLang="ko-KR" b="1" dirty="0">
                <a:solidFill>
                  <a:srgbClr val="7030A0"/>
                </a:solidFill>
              </a:rPr>
              <a:t>data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parameter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c) </a:t>
            </a:r>
            <a:r>
              <a:rPr lang="en-US" altLang="ko-KR" dirty="0">
                <a:solidFill>
                  <a:srgbClr val="7030A0"/>
                </a:solidFill>
              </a:rPr>
              <a:t>The ISS M_UNITDATA </a:t>
            </a:r>
            <a:r>
              <a:rPr lang="en-US" altLang="ko-KR" dirty="0" err="1">
                <a:solidFill>
                  <a:srgbClr val="7030A0"/>
                </a:solidFill>
              </a:rPr>
              <a:t>drop_eligible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 err="1">
                <a:solidFill>
                  <a:srgbClr val="7030A0"/>
                </a:solidFill>
              </a:rPr>
              <a:t>frame_check_sequence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 err="1">
                <a:solidFill>
                  <a:srgbClr val="7030A0"/>
                </a:solidFill>
              </a:rPr>
              <a:t>service_access_point_identifier</a:t>
            </a:r>
            <a:r>
              <a:rPr lang="en-US" altLang="ko-KR" dirty="0">
                <a:solidFill>
                  <a:srgbClr val="7030A0"/>
                </a:solidFill>
              </a:rPr>
              <a:t>, and </a:t>
            </a:r>
            <a:r>
              <a:rPr lang="en-US" altLang="ko-KR" dirty="0" err="1">
                <a:solidFill>
                  <a:srgbClr val="7030A0"/>
                </a:solidFill>
              </a:rPr>
              <a:t>connection_identifier</a:t>
            </a:r>
            <a:r>
              <a:rPr lang="en-US" altLang="ko-KR" dirty="0">
                <a:solidFill>
                  <a:srgbClr val="7030A0"/>
                </a:solidFill>
              </a:rPr>
              <a:t> parameters </a:t>
            </a:r>
            <a:r>
              <a:rPr lang="en-US" altLang="ko-KR" dirty="0">
                <a:solidFill>
                  <a:srgbClr val="0070C0"/>
                </a:solidFill>
              </a:rPr>
              <a:t>are </a:t>
            </a:r>
            <a:r>
              <a:rPr lang="en-US" altLang="ko-KR" b="1" dirty="0">
                <a:solidFill>
                  <a:srgbClr val="0070C0"/>
                </a:solidFill>
              </a:rPr>
              <a:t>ignored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ko-KR" dirty="0"/>
              <a:t>d) The IEEE 802.11 MA-UNITDATA or DS-UNITDATA </a:t>
            </a:r>
            <a:r>
              <a:rPr lang="en-US" altLang="ko-KR" dirty="0">
                <a:solidFill>
                  <a:srgbClr val="7030A0"/>
                </a:solidFill>
              </a:rPr>
              <a:t>routing information parameter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null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e) The value of the IEEE 802.11 MA-UNITDATA or DS-UNITDATA </a:t>
            </a:r>
            <a:r>
              <a:rPr lang="en-US" altLang="ko-KR" dirty="0">
                <a:solidFill>
                  <a:srgbClr val="7030A0"/>
                </a:solidFill>
              </a:rPr>
              <a:t>service class parameter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7030A0"/>
                </a:solidFill>
              </a:rPr>
              <a:t>QoSAck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86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5C54-D544-608A-7D65-67B3A6BF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802.1AC-2016  Media Access Control (MAC) Service Definition</a:t>
            </a:r>
            <a:br>
              <a:rPr lang="en-US" altLang="ko-KR" sz="2400" dirty="0"/>
            </a:br>
            <a:r>
              <a:rPr lang="en-US" altLang="ko-KR" sz="2400" dirty="0"/>
              <a:t>13.2 Wireless LAN convergence function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5AF14-2BF1-D412-4375-4A5DB5E0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13.2.4 IEEE 802.11 parameter mapping</a:t>
            </a:r>
          </a:p>
          <a:p>
            <a:pPr lvl="1"/>
            <a:r>
              <a:rPr lang="en-US" altLang="ko-KR" dirty="0"/>
              <a:t>13.2.4.2 IEEE 802.11 parameter mapping (indications </a:t>
            </a:r>
            <a:r>
              <a:rPr lang="en-US" altLang="ko-KR" dirty="0">
                <a:solidFill>
                  <a:srgbClr val="00B0F0"/>
                </a:solidFill>
              </a:rPr>
              <a:t>(MA→M)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a)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destination_address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 err="1">
                <a:solidFill>
                  <a:srgbClr val="7030A0"/>
                </a:solidFill>
              </a:rPr>
              <a:t>source_address</a:t>
            </a:r>
            <a:r>
              <a:rPr lang="en-US" altLang="ko-KR" dirty="0">
                <a:solidFill>
                  <a:srgbClr val="7030A0"/>
                </a:solidFill>
              </a:rPr>
              <a:t>, and priority parameters </a:t>
            </a:r>
            <a:r>
              <a:rPr lang="en-US" altLang="ko-KR" dirty="0">
                <a:solidFill>
                  <a:srgbClr val="0070C0"/>
                </a:solidFill>
              </a:rPr>
              <a:t>are passed </a:t>
            </a:r>
            <a:r>
              <a:rPr lang="en-US" altLang="ko-KR" b="1" dirty="0">
                <a:solidFill>
                  <a:srgbClr val="0070C0"/>
                </a:solidFill>
              </a:rPr>
              <a:t>unaltered</a:t>
            </a:r>
            <a:r>
              <a:rPr lang="en-US" altLang="ko-KR" dirty="0">
                <a:solidFill>
                  <a:srgbClr val="0070C0"/>
                </a:solidFill>
              </a:rPr>
              <a:t> as</a:t>
            </a:r>
            <a:r>
              <a:rPr lang="en-US" altLang="ko-KR" dirty="0"/>
              <a:t> the destination address, source address and priority, respectively.</a:t>
            </a:r>
          </a:p>
          <a:p>
            <a:pPr lvl="2"/>
            <a:r>
              <a:rPr lang="en-US" altLang="ko-KR" dirty="0"/>
              <a:t>b) </a:t>
            </a:r>
            <a:r>
              <a:rPr lang="en-US" altLang="ko-KR" dirty="0">
                <a:solidFill>
                  <a:srgbClr val="7030A0"/>
                </a:solidFill>
              </a:rPr>
              <a:t>The MA-UNITDATA or DS-UNITDATA data </a:t>
            </a:r>
            <a:r>
              <a:rPr lang="en-US" altLang="ko-KR" dirty="0">
                <a:solidFill>
                  <a:srgbClr val="0070C0"/>
                </a:solidFill>
              </a:rPr>
              <a:t>parameter is translated (LPD→ EPD) and passed as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mac_service_data_unit</a:t>
            </a:r>
            <a:r>
              <a:rPr lang="en-US" altLang="ko-KR" dirty="0">
                <a:solidFill>
                  <a:srgbClr val="7030A0"/>
                </a:solidFill>
              </a:rPr>
              <a:t> parameter.</a:t>
            </a:r>
          </a:p>
          <a:p>
            <a:pPr lvl="2"/>
            <a:r>
              <a:rPr lang="en-US" altLang="ko-KR" dirty="0"/>
              <a:t>c) The </a:t>
            </a:r>
            <a:r>
              <a:rPr lang="en-US" altLang="ko-KR" dirty="0" err="1">
                <a:solidFill>
                  <a:srgbClr val="7030A0"/>
                </a:solidFill>
              </a:rPr>
              <a:t>drop_eligible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FALSE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d) The </a:t>
            </a:r>
            <a:r>
              <a:rPr lang="en-US" altLang="ko-KR" dirty="0" err="1">
                <a:solidFill>
                  <a:srgbClr val="7030A0"/>
                </a:solidFill>
              </a:rPr>
              <a:t>frame_check_sequence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en-US" altLang="ko-KR" dirty="0" err="1">
                <a:solidFill>
                  <a:srgbClr val="7030A0"/>
                </a:solidFill>
              </a:rPr>
              <a:t>service_access_point_identifier</a:t>
            </a:r>
            <a:r>
              <a:rPr lang="en-US" altLang="ko-KR" dirty="0">
                <a:solidFill>
                  <a:srgbClr val="7030A0"/>
                </a:solidFill>
              </a:rPr>
              <a:t>, and </a:t>
            </a:r>
            <a:r>
              <a:rPr lang="en-US" altLang="ko-KR" dirty="0" err="1">
                <a:solidFill>
                  <a:srgbClr val="7030A0"/>
                </a:solidFill>
              </a:rPr>
              <a:t>connection_identifier</a:t>
            </a:r>
            <a:r>
              <a:rPr lang="en-US" altLang="ko-KR" dirty="0">
                <a:solidFill>
                  <a:srgbClr val="7030A0"/>
                </a:solidFill>
              </a:rPr>
              <a:t> parameters </a:t>
            </a:r>
            <a:r>
              <a:rPr lang="en-US" altLang="ko-KR" dirty="0">
                <a:solidFill>
                  <a:srgbClr val="0070C0"/>
                </a:solidFill>
              </a:rPr>
              <a:t>are </a:t>
            </a:r>
            <a:r>
              <a:rPr lang="en-US" altLang="ko-KR" b="1" dirty="0">
                <a:solidFill>
                  <a:srgbClr val="7030A0"/>
                </a:solidFill>
              </a:rPr>
              <a:t>null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ko-KR" dirty="0"/>
              <a:t>e) The MA-UNITDATA or DS-UNITDATA </a:t>
            </a:r>
            <a:r>
              <a:rPr lang="en-US" altLang="ko-KR" dirty="0">
                <a:solidFill>
                  <a:srgbClr val="7030A0"/>
                </a:solidFill>
              </a:rPr>
              <a:t>routing information, reception status, and service class parameters </a:t>
            </a:r>
            <a:r>
              <a:rPr lang="en-US" altLang="ko-KR" dirty="0">
                <a:solidFill>
                  <a:srgbClr val="0070C0"/>
                </a:solidFill>
              </a:rPr>
              <a:t>are </a:t>
            </a:r>
            <a:r>
              <a:rPr lang="en-US" altLang="ko-KR" b="1" dirty="0">
                <a:solidFill>
                  <a:srgbClr val="0070C0"/>
                </a:solidFill>
              </a:rPr>
              <a:t>ignored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313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A1E04-296F-4C46-896B-D51FE5E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5.2.5 MA-UNITDATA-</a:t>
            </a:r>
            <a:r>
              <a:rPr lang="en-US" altLang="ko-KR" sz="2800" dirty="0" err="1"/>
              <a:t>STATUS.indication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C99FD-89FD-480B-867B-28ADE44D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5.2.5.1 MA-UNITDATA-</a:t>
            </a:r>
            <a:r>
              <a:rPr lang="en-US" altLang="ko-KR" dirty="0" err="1"/>
              <a:t>STATUS.indication</a:t>
            </a:r>
            <a:r>
              <a:rPr lang="en-US" altLang="ko-KR" dirty="0"/>
              <a:t> Function</a:t>
            </a:r>
          </a:p>
          <a:p>
            <a:pPr lvl="1"/>
            <a:r>
              <a:rPr lang="en-US" altLang="ko-KR" dirty="0"/>
              <a:t>This primitive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local significance </a:t>
            </a:r>
            <a:r>
              <a:rPr lang="en-US" altLang="ko-KR" dirty="0">
                <a:solidFill>
                  <a:srgbClr val="0070C0"/>
                </a:solidFill>
              </a:rPr>
              <a:t>and provides </a:t>
            </a:r>
            <a:r>
              <a:rPr lang="en-US" altLang="ko-KR" dirty="0"/>
              <a:t>the LLC sublayer or bridge port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status information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corresponding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preceding</a:t>
            </a:r>
            <a:r>
              <a:rPr lang="en-US" altLang="ko-KR" dirty="0">
                <a:solidFill>
                  <a:srgbClr val="7030A0"/>
                </a:solidFill>
              </a:rPr>
              <a:t> MA-</a:t>
            </a:r>
            <a:r>
              <a:rPr lang="en-US" altLang="ko-KR" dirty="0" err="1">
                <a:solidFill>
                  <a:srgbClr val="7030A0"/>
                </a:solidFill>
              </a:rPr>
              <a:t>UNITDATA.request</a:t>
            </a:r>
            <a:r>
              <a:rPr lang="en-US" altLang="ko-KR" dirty="0">
                <a:solidFill>
                  <a:srgbClr val="7030A0"/>
                </a:solidFill>
              </a:rPr>
              <a:t> primitive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5.2.5.3 When generated</a:t>
            </a:r>
          </a:p>
          <a:p>
            <a:pPr lvl="1"/>
            <a:r>
              <a:rPr lang="en-US" altLang="ko-KR" dirty="0"/>
              <a:t>The MA-UNITDATA-</a:t>
            </a:r>
            <a:r>
              <a:rPr lang="en-US" altLang="ko-KR" dirty="0" err="1"/>
              <a:t>STATUS.indication</a:t>
            </a:r>
            <a:r>
              <a:rPr lang="en-US" altLang="ko-KR" dirty="0"/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is passed from </a:t>
            </a:r>
            <a:r>
              <a:rPr lang="en-US" altLang="ko-KR" dirty="0">
                <a:solidFill>
                  <a:srgbClr val="7030A0"/>
                </a:solidFill>
              </a:rPr>
              <a:t>the MAC sublayer entity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LLC sublayer entity or bridge port </a:t>
            </a:r>
            <a:r>
              <a:rPr lang="en-US" altLang="ko-KR" dirty="0">
                <a:solidFill>
                  <a:srgbClr val="0070C0"/>
                </a:solidFill>
              </a:rPr>
              <a:t>to indicate </a:t>
            </a:r>
            <a:r>
              <a:rPr lang="en-US" altLang="ko-KR" dirty="0">
                <a:solidFill>
                  <a:srgbClr val="7030A0"/>
                </a:solidFill>
              </a:rPr>
              <a:t>the status of the service </a:t>
            </a:r>
            <a:r>
              <a:rPr lang="en-US" altLang="ko-KR" dirty="0">
                <a:solidFill>
                  <a:srgbClr val="0070C0"/>
                </a:solidFill>
              </a:rPr>
              <a:t>provided for </a:t>
            </a:r>
            <a:r>
              <a:rPr lang="en-US" altLang="ko-KR" dirty="0"/>
              <a:t>the corresponding MA-UNITDATA. request primitive.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42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A1E04-296F-4C46-896B-D51FE5E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5.2.5 MA-UNITDATA-</a:t>
            </a:r>
            <a:r>
              <a:rPr lang="en-US" altLang="ko-KR" sz="2800" dirty="0" err="1"/>
              <a:t>STATUS.indication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C99FD-89FD-480B-867B-28ADE44D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5.2.5.2 MA-UNITDATA-</a:t>
            </a:r>
            <a:r>
              <a:rPr lang="en-US" altLang="ko-KR" dirty="0" err="1"/>
              <a:t>STATUS.indication</a:t>
            </a:r>
            <a:r>
              <a:rPr lang="en-US" altLang="ko-KR" dirty="0"/>
              <a:t> Parameters</a:t>
            </a:r>
          </a:p>
          <a:p>
            <a:pPr lvl="1"/>
            <a:r>
              <a:rPr lang="en-US" altLang="ko-KR" dirty="0"/>
              <a:t>source address,</a:t>
            </a:r>
          </a:p>
          <a:p>
            <a:pPr lvl="2"/>
            <a:r>
              <a:rPr lang="en-US" altLang="ko-KR" dirty="0"/>
              <a:t>as specified in the associated </a:t>
            </a:r>
            <a:r>
              <a:rPr lang="en-US" altLang="ko-KR" dirty="0" err="1"/>
              <a:t>MAUNITDATA.request</a:t>
            </a:r>
            <a:r>
              <a:rPr lang="en-US" altLang="ko-KR" dirty="0"/>
              <a:t> primitive</a:t>
            </a:r>
          </a:p>
          <a:p>
            <a:pPr lvl="1"/>
            <a:r>
              <a:rPr lang="en-US" altLang="ko-KR" dirty="0"/>
              <a:t>destination address,</a:t>
            </a:r>
          </a:p>
          <a:p>
            <a:pPr lvl="2"/>
            <a:r>
              <a:rPr lang="en-US" altLang="ko-KR" dirty="0"/>
              <a:t>as specified in the associated </a:t>
            </a:r>
            <a:r>
              <a:rPr lang="en-US" altLang="ko-KR" dirty="0" err="1"/>
              <a:t>MAUNITDATA.request</a:t>
            </a:r>
            <a:r>
              <a:rPr lang="en-US" altLang="ko-KR" dirty="0"/>
              <a:t> primitive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transmission status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passing</a:t>
            </a:r>
            <a:r>
              <a:rPr lang="en-US" altLang="ko-KR" dirty="0">
                <a:solidFill>
                  <a:srgbClr val="7030A0"/>
                </a:solidFill>
              </a:rPr>
              <a:t> status information </a:t>
            </a:r>
            <a:r>
              <a:rPr lang="en-US" altLang="ko-KR" dirty="0">
                <a:solidFill>
                  <a:srgbClr val="0070C0"/>
                </a:solidFill>
              </a:rPr>
              <a:t>back to</a:t>
            </a:r>
            <a:r>
              <a:rPr lang="en-US" altLang="ko-KR" dirty="0">
                <a:solidFill>
                  <a:srgbClr val="7030A0"/>
                </a:solidFill>
              </a:rPr>
              <a:t> the local requesting LLC sublayer entity or bridge port.</a:t>
            </a:r>
          </a:p>
          <a:p>
            <a:pPr lvl="2"/>
            <a:r>
              <a:rPr lang="en-US" altLang="ko-KR" dirty="0"/>
              <a:t>IEEE Std 802.11 specifies the following values for transmission status:</a:t>
            </a:r>
          </a:p>
          <a:p>
            <a:pPr lvl="2"/>
            <a:r>
              <a:rPr lang="en-US" altLang="ko-KR" dirty="0"/>
              <a:t>a) Successful. b)-o) Undeliverable (with reason: (excessive data length))</a:t>
            </a:r>
          </a:p>
          <a:p>
            <a:pPr lvl="1"/>
            <a:r>
              <a:rPr lang="en-US" altLang="ko-KR" dirty="0"/>
              <a:t>provided priority,</a:t>
            </a:r>
          </a:p>
          <a:p>
            <a:pPr lvl="2"/>
            <a:r>
              <a:rPr lang="en-US" altLang="ko-KR" dirty="0"/>
              <a:t>the priority used for the associated data unit transfer only if “Successful”.</a:t>
            </a:r>
          </a:p>
          <a:p>
            <a:pPr lvl="2"/>
            <a:r>
              <a:rPr lang="en-US" altLang="ko-KR" dirty="0"/>
              <a:t>(Contention or an integer in the range 0 to 15)</a:t>
            </a:r>
          </a:p>
          <a:p>
            <a:pPr lvl="1"/>
            <a:r>
              <a:rPr lang="en-US" altLang="ko-KR" dirty="0"/>
              <a:t>provided service class</a:t>
            </a:r>
          </a:p>
          <a:p>
            <a:pPr lvl="2"/>
            <a:r>
              <a:rPr lang="en-US" altLang="ko-KR" dirty="0"/>
              <a:t>the class of service for the associated data unit transfer only if “Successful”.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16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EED76-EEC8-49FA-A0EE-7A8EA77B3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IEEE 802.11-2020</a:t>
            </a:r>
            <a:br>
              <a:rPr lang="en-US" altLang="ko-KR" dirty="0"/>
            </a:br>
            <a:r>
              <a:rPr lang="en-US" altLang="ko-KR" dirty="0"/>
              <a:t>Physical Layer SAP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EF311-DF93-47BA-8555-AD9F574CC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8. PHY service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274108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716F-E4B5-0AAF-B47E-BB9A42D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 PHY service specification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C4F2-A112-D97A-8D09-2142C196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8.1 Scope of PHY services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PHY services </a:t>
            </a:r>
            <a:r>
              <a:rPr lang="en-US" altLang="ko-KR" dirty="0">
                <a:solidFill>
                  <a:srgbClr val="0070C0"/>
                </a:solidFill>
              </a:rPr>
              <a:t>provided to </a:t>
            </a:r>
            <a:r>
              <a:rPr lang="en-US" altLang="ko-KR" dirty="0">
                <a:solidFill>
                  <a:srgbClr val="7030A0"/>
                </a:solidFill>
              </a:rPr>
              <a:t>the MAC </a:t>
            </a:r>
            <a:r>
              <a:rPr lang="en-US" altLang="ko-KR" dirty="0"/>
              <a:t>are described in this clause.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Different PHYs </a:t>
            </a:r>
            <a:r>
              <a:rPr lang="en-US" altLang="ko-KR" dirty="0">
                <a:solidFill>
                  <a:srgbClr val="0070C0"/>
                </a:solidFill>
              </a:rPr>
              <a:t>are defined as </a:t>
            </a:r>
            <a:r>
              <a:rPr lang="en-US" altLang="ko-KR" dirty="0"/>
              <a:t>part of this standard.</a:t>
            </a:r>
          </a:p>
          <a:p>
            <a:pPr lvl="2"/>
            <a:r>
              <a:rPr lang="en-US" altLang="ko-KR" dirty="0"/>
              <a:t>15 DSSS, 16.HR/DSSS, 17.OFDM, 18. ERP, 19. HT, 20, DMG, 21. VHT, 22. TVHT,</a:t>
            </a:r>
          </a:p>
          <a:p>
            <a:pPr lvl="2"/>
            <a:r>
              <a:rPr lang="en-US" altLang="ko-KR" dirty="0"/>
              <a:t>23. S1G, 24. CDMG, 25. CMMG, 27. HE (11ax-2021), 32. NGV (11bd-2022)</a:t>
            </a:r>
          </a:p>
          <a:p>
            <a:pPr lvl="1"/>
            <a:r>
              <a:rPr lang="en-US" altLang="ko-KR" dirty="0"/>
              <a:t>Each PHY </a:t>
            </a:r>
            <a:r>
              <a:rPr lang="en-US" altLang="ko-KR" dirty="0">
                <a:solidFill>
                  <a:srgbClr val="0070C0"/>
                </a:solidFill>
              </a:rPr>
              <a:t>can consist of </a:t>
            </a:r>
            <a:r>
              <a:rPr lang="en-US" altLang="ko-KR" dirty="0">
                <a:solidFill>
                  <a:srgbClr val="7030A0"/>
                </a:solidFill>
              </a:rPr>
              <a:t>the following protocol functions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a) A function </a:t>
            </a:r>
            <a:r>
              <a:rPr lang="en-US" altLang="ko-KR" dirty="0">
                <a:solidFill>
                  <a:srgbClr val="0070C0"/>
                </a:solidFill>
              </a:rPr>
              <a:t>that defines </a:t>
            </a:r>
            <a:r>
              <a:rPr lang="en-US" altLang="ko-KR" dirty="0">
                <a:solidFill>
                  <a:srgbClr val="7030A0"/>
                </a:solidFill>
              </a:rPr>
              <a:t>a method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of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mapping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MPDUs </a:t>
            </a:r>
            <a:r>
              <a:rPr lang="en-US" altLang="ko-KR" dirty="0">
                <a:solidFill>
                  <a:srgbClr val="0070C0"/>
                </a:solidFill>
              </a:rPr>
              <a:t>into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framing format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suitable for sending and receiving </a:t>
            </a:r>
            <a:r>
              <a:rPr lang="en-US" altLang="ko-KR" dirty="0">
                <a:solidFill>
                  <a:srgbClr val="7030A0"/>
                </a:solidFill>
              </a:rPr>
              <a:t>user data and management information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or more STAs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b) A function </a:t>
            </a:r>
            <a:r>
              <a:rPr lang="en-US" altLang="ko-KR" dirty="0">
                <a:solidFill>
                  <a:srgbClr val="0070C0"/>
                </a:solidFill>
              </a:rPr>
              <a:t>that defines </a:t>
            </a:r>
            <a:r>
              <a:rPr lang="en-US" altLang="ko-KR" dirty="0">
                <a:solidFill>
                  <a:srgbClr val="7030A0"/>
                </a:solidFill>
              </a:rPr>
              <a:t>the characteristics of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and method of </a:t>
            </a:r>
            <a:r>
              <a:rPr lang="en-US" altLang="ko-KR" b="1" dirty="0">
                <a:solidFill>
                  <a:srgbClr val="7030A0"/>
                </a:solidFill>
              </a:rPr>
              <a:t>transmitting and receiving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data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through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a WM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or more STAs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23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716F-E4B5-0AAF-B47E-BB9A42D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 PHY service specification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C4F2-A112-D97A-8D09-2142C196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8.2 PHY functions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Most PHY definitions </a:t>
            </a:r>
            <a:r>
              <a:rPr lang="en-US" altLang="ko-KR" dirty="0">
                <a:solidFill>
                  <a:srgbClr val="0070C0"/>
                </a:solidFill>
              </a:rPr>
              <a:t>contain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functional entities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7030A0"/>
                </a:solidFill>
              </a:rPr>
              <a:t>the PHY function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7030A0"/>
                </a:solidFill>
              </a:rPr>
              <a:t>the layer management function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PHY service </a:t>
            </a:r>
            <a:r>
              <a:rPr lang="en-US" altLang="ko-KR" dirty="0">
                <a:solidFill>
                  <a:srgbClr val="0070C0"/>
                </a:solidFill>
              </a:rPr>
              <a:t>is provided to </a:t>
            </a:r>
            <a:r>
              <a:rPr lang="en-US" altLang="ko-KR" dirty="0">
                <a:solidFill>
                  <a:srgbClr val="7030A0"/>
                </a:solidFill>
              </a:rPr>
              <a:t>the MAC entity </a:t>
            </a:r>
            <a:r>
              <a:rPr lang="en-US" altLang="ko-KR" dirty="0"/>
              <a:t>at the STA through a SAP.</a:t>
            </a:r>
          </a:p>
          <a:p>
            <a:pPr lvl="2"/>
            <a:r>
              <a:rPr lang="en-US" altLang="ko-KR" dirty="0"/>
              <a:t>It called the </a:t>
            </a:r>
            <a:r>
              <a:rPr lang="en-US" altLang="ko-KR" b="1" i="1" dirty="0">
                <a:solidFill>
                  <a:srgbClr val="7030A0"/>
                </a:solidFill>
              </a:rPr>
              <a:t>PHY SAP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858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716F-E4B5-0AAF-B47E-BB9A42D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C4F2-A112-D97A-8D09-2142C196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8.3.2 Overview of the service</a:t>
            </a:r>
          </a:p>
          <a:p>
            <a:pPr lvl="1"/>
            <a:r>
              <a:rPr lang="en-US" altLang="ko-KR" dirty="0"/>
              <a:t>The function of the PHY </a:t>
            </a:r>
            <a:r>
              <a:rPr lang="en-US" altLang="ko-KR" dirty="0">
                <a:solidFill>
                  <a:srgbClr val="0070C0"/>
                </a:solidFill>
              </a:rPr>
              <a:t>is to provide </a:t>
            </a:r>
            <a:r>
              <a:rPr lang="en-US" altLang="ko-KR" dirty="0">
                <a:solidFill>
                  <a:srgbClr val="7030A0"/>
                </a:solidFill>
              </a:rPr>
              <a:t>a mechanism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transferring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MPDUs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or more STAs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8.3.3 Overview of interactions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primitives [</a:t>
            </a:r>
            <a:r>
              <a:rPr lang="en-US" altLang="ko-KR" dirty="0"/>
              <a:t>associated with communication between the MAC sublayer and the PHY] </a:t>
            </a:r>
            <a:r>
              <a:rPr lang="en-US" altLang="ko-KR" dirty="0">
                <a:solidFill>
                  <a:srgbClr val="0070C0"/>
                </a:solidFill>
              </a:rPr>
              <a:t>fall into </a:t>
            </a:r>
            <a:r>
              <a:rPr lang="en-US" altLang="ko-KR" dirty="0">
                <a:solidFill>
                  <a:srgbClr val="7030A0"/>
                </a:solidFill>
              </a:rPr>
              <a:t>two basic categories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a) Service primitives </a:t>
            </a:r>
            <a:r>
              <a:rPr lang="en-US" altLang="ko-KR" dirty="0">
                <a:solidFill>
                  <a:srgbClr val="0070C0"/>
                </a:solidFill>
              </a:rPr>
              <a:t>that support </a:t>
            </a:r>
            <a:r>
              <a:rPr lang="en-US" altLang="ko-KR" dirty="0">
                <a:solidFill>
                  <a:srgbClr val="7030A0"/>
                </a:solidFill>
              </a:rPr>
              <a:t>MAC peer-to-peer interactions</a:t>
            </a:r>
          </a:p>
          <a:p>
            <a:pPr lvl="2"/>
            <a:r>
              <a:rPr lang="en-US" altLang="ko-KR" dirty="0"/>
              <a:t>b) Service primitives </a:t>
            </a:r>
            <a:r>
              <a:rPr lang="en-US" altLang="ko-KR" dirty="0">
                <a:solidFill>
                  <a:srgbClr val="0070C0"/>
                </a:solidFill>
              </a:rPr>
              <a:t>that have </a:t>
            </a:r>
            <a:r>
              <a:rPr lang="en-US" altLang="ko-KR" b="1" dirty="0">
                <a:solidFill>
                  <a:srgbClr val="7030A0"/>
                </a:solidFill>
              </a:rPr>
              <a:t>local significance </a:t>
            </a:r>
            <a:r>
              <a:rPr lang="en-US" altLang="ko-KR" dirty="0">
                <a:solidFill>
                  <a:srgbClr val="0070C0"/>
                </a:solidFill>
              </a:rPr>
              <a:t>and support </a:t>
            </a:r>
            <a:r>
              <a:rPr lang="en-US" altLang="ko-KR" dirty="0">
                <a:solidFill>
                  <a:srgbClr val="7030A0"/>
                </a:solidFill>
              </a:rPr>
              <a:t>sublayer-to-sublayer interactions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64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8.3.4.1 PHY SAP </a:t>
            </a:r>
            <a:r>
              <a:rPr lang="en-US" altLang="ko-KR" b="1" dirty="0">
                <a:solidFill>
                  <a:srgbClr val="7030A0"/>
                </a:solidFill>
              </a:rPr>
              <a:t>peer-to-peer</a:t>
            </a:r>
            <a:r>
              <a:rPr lang="en-US" altLang="ko-KR" dirty="0"/>
              <a:t> service primitives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A43A-48BD-76DB-EF44-37121FEB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33700"/>
            <a:ext cx="80391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DB601D-137E-6105-B153-A2A5162A81A8}"/>
              </a:ext>
            </a:extLst>
          </p:cNvPr>
          <p:cNvSpPr txBox="1"/>
          <p:nvPr/>
        </p:nvSpPr>
        <p:spPr>
          <a:xfrm>
            <a:off x="2924175" y="2494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8-1—PHY SAP peer-to-peer service primitives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4F238C-34D4-91FE-5694-7039748FBBD1}"/>
              </a:ext>
            </a:extLst>
          </p:cNvPr>
          <p:cNvCxnSpPr>
            <a:cxnSpLocks/>
          </p:cNvCxnSpPr>
          <p:nvPr/>
        </p:nvCxnSpPr>
        <p:spPr>
          <a:xfrm>
            <a:off x="4964063" y="5032375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2C6AF2-C1D9-5EBD-EECE-8115D17956E7}"/>
              </a:ext>
            </a:extLst>
          </p:cNvPr>
          <p:cNvCxnSpPr>
            <a:cxnSpLocks/>
          </p:cNvCxnSpPr>
          <p:nvPr/>
        </p:nvCxnSpPr>
        <p:spPr>
          <a:xfrm>
            <a:off x="5252095" y="4744343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F544B6-80D2-C0E9-28E2-7914A4BA72AC}"/>
              </a:ext>
            </a:extLst>
          </p:cNvPr>
          <p:cNvCxnSpPr>
            <a:cxnSpLocks/>
          </p:cNvCxnSpPr>
          <p:nvPr/>
        </p:nvCxnSpPr>
        <p:spPr>
          <a:xfrm flipV="1">
            <a:off x="5612135" y="5032375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73171F-6ED2-CC05-B2F9-A17E92AEA1D8}"/>
              </a:ext>
            </a:extLst>
          </p:cNvPr>
          <p:cNvCxnSpPr>
            <a:cxnSpLocks/>
          </p:cNvCxnSpPr>
          <p:nvPr/>
        </p:nvCxnSpPr>
        <p:spPr>
          <a:xfrm flipV="1">
            <a:off x="6980287" y="5032375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B03317-A0AC-8BF5-2A43-90DEE2925E75}"/>
              </a:ext>
            </a:extLst>
          </p:cNvPr>
          <p:cNvCxnSpPr>
            <a:cxnSpLocks/>
          </p:cNvCxnSpPr>
          <p:nvPr/>
        </p:nvCxnSpPr>
        <p:spPr>
          <a:xfrm>
            <a:off x="6404223" y="5032375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34C531-849D-3EE0-01FD-36F5A5BB8B36}"/>
              </a:ext>
            </a:extLst>
          </p:cNvPr>
          <p:cNvSpPr txBox="1"/>
          <p:nvPr/>
        </p:nvSpPr>
        <p:spPr>
          <a:xfrm>
            <a:off x="4408377" y="490302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PSAP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2C7F4-FAB0-6CDB-647C-68FFB52A3BF3}"/>
              </a:ext>
            </a:extLst>
          </p:cNvPr>
          <p:cNvSpPr txBox="1"/>
          <p:nvPr/>
        </p:nvSpPr>
        <p:spPr>
          <a:xfrm>
            <a:off x="4743269" y="4339009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FCFCF-6F84-BE72-F393-78C6343E029A}"/>
              </a:ext>
            </a:extLst>
          </p:cNvPr>
          <p:cNvSpPr txBox="1"/>
          <p:nvPr/>
        </p:nvSpPr>
        <p:spPr>
          <a:xfrm>
            <a:off x="6404223" y="527975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Indication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935B4-4427-0B9B-6E24-F3025A7420D0}"/>
              </a:ext>
            </a:extLst>
          </p:cNvPr>
          <p:cNvSpPr txBox="1"/>
          <p:nvPr/>
        </p:nvSpPr>
        <p:spPr>
          <a:xfrm>
            <a:off x="5104047" y="5332242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Confirm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23002-EEAA-A8DF-9C9F-BB7D76BD22A3}"/>
              </a:ext>
            </a:extLst>
          </p:cNvPr>
          <p:cNvSpPr txBox="1"/>
          <p:nvPr/>
        </p:nvSpPr>
        <p:spPr>
          <a:xfrm>
            <a:off x="7299760" y="4888359"/>
            <a:ext cx="89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Peer PSAP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614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E0111-164A-4C11-8CC8-FAE15540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IEEE 802 Standards for Data Link Layer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AAA3D-8975-4AF3-885D-E4057B97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ISO/IEC 8802-2:1998 LLC primitives</a:t>
            </a:r>
          </a:p>
          <a:p>
            <a:pPr algn="l"/>
            <a:r>
              <a:rPr lang="en-US" altLang="ko-KR" dirty="0"/>
              <a:t>IEEE </a:t>
            </a:r>
            <a:r>
              <a:rPr lang="en-US" altLang="ko-KR" sz="2600" dirty="0"/>
              <a:t>802.1AC-2016 </a:t>
            </a:r>
            <a:r>
              <a:rPr lang="en-US" altLang="ko-KR" sz="2600" b="0" i="0" u="none" strike="noStrike" baseline="0" dirty="0">
                <a:latin typeface="Formata-Regular"/>
              </a:rPr>
              <a:t>Media Access Control (MAC) Service Definition</a:t>
            </a:r>
            <a:endParaRPr lang="en-US" altLang="ko-KR" sz="2600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IEEE 802.1X-2020 Port-Based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Access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Control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IEEE 802.1AE-2018 Media Access Control (MAC) Security</a:t>
            </a:r>
          </a:p>
          <a:p>
            <a:r>
              <a:rPr lang="en-US" altLang="ko-KR" dirty="0"/>
              <a:t>IEEE 802.3-2022 IEEE Standard for Ethernet</a:t>
            </a:r>
          </a:p>
          <a:p>
            <a:r>
              <a:rPr lang="en-US" altLang="ko-KR" dirty="0"/>
              <a:t>IEEE 802.11-2020 Part 11: Wireless LAN Medium Access Control (MAC) and Physical Layer (PHY)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422970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8.3.4.2 PHY SAP </a:t>
            </a:r>
            <a:r>
              <a:rPr lang="en-US" altLang="ko-KR" sz="2400" b="1" dirty="0">
                <a:solidFill>
                  <a:srgbClr val="7030A0"/>
                </a:solidFill>
              </a:rPr>
              <a:t>inter-(sub)layer </a:t>
            </a:r>
            <a:r>
              <a:rPr lang="en-US" altLang="ko-KR" sz="2400" dirty="0"/>
              <a:t>service primitives</a:t>
            </a:r>
          </a:p>
          <a:p>
            <a:pPr lvl="2"/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6039-EF84-21C1-1847-B6817684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30" y="2578100"/>
            <a:ext cx="8020050" cy="3733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A07C0-DF73-6735-8492-6667B632EAAE}"/>
              </a:ext>
            </a:extLst>
          </p:cNvPr>
          <p:cNvSpPr txBox="1"/>
          <p:nvPr/>
        </p:nvSpPr>
        <p:spPr>
          <a:xfrm>
            <a:off x="3048000" y="2208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8-2—PHY SAP inter-(sub)layer service primitives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96C9D5-05B9-2E0B-8861-2CD40552F3EB}"/>
              </a:ext>
            </a:extLst>
          </p:cNvPr>
          <p:cNvCxnSpPr>
            <a:cxnSpLocks/>
          </p:cNvCxnSpPr>
          <p:nvPr/>
        </p:nvCxnSpPr>
        <p:spPr>
          <a:xfrm>
            <a:off x="9909380" y="1770240"/>
            <a:ext cx="1977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FE5919-857D-5169-485E-542BED63F0F6}"/>
              </a:ext>
            </a:extLst>
          </p:cNvPr>
          <p:cNvCxnSpPr>
            <a:cxnSpLocks/>
          </p:cNvCxnSpPr>
          <p:nvPr/>
        </p:nvCxnSpPr>
        <p:spPr>
          <a:xfrm>
            <a:off x="10197412" y="148220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44A968-EFCE-FC2B-5C53-B13765809096}"/>
              </a:ext>
            </a:extLst>
          </p:cNvPr>
          <p:cNvCxnSpPr>
            <a:cxnSpLocks/>
          </p:cNvCxnSpPr>
          <p:nvPr/>
        </p:nvCxnSpPr>
        <p:spPr>
          <a:xfrm flipV="1">
            <a:off x="10557452" y="17702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5C0AAE-D5E6-9BB9-ED2A-13FAFAB17662}"/>
              </a:ext>
            </a:extLst>
          </p:cNvPr>
          <p:cNvSpPr txBox="1"/>
          <p:nvPr/>
        </p:nvSpPr>
        <p:spPr>
          <a:xfrm>
            <a:off x="9353694" y="164088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PSAP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75E09-F76F-BCE2-F934-CF47B554FB59}"/>
              </a:ext>
            </a:extLst>
          </p:cNvPr>
          <p:cNvSpPr txBox="1"/>
          <p:nvPr/>
        </p:nvSpPr>
        <p:spPr>
          <a:xfrm>
            <a:off x="9724211" y="1121528"/>
            <a:ext cx="83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BD95C-E04C-BF20-E837-B81EB65BF566}"/>
              </a:ext>
            </a:extLst>
          </p:cNvPr>
          <p:cNvSpPr txBox="1"/>
          <p:nvPr/>
        </p:nvSpPr>
        <p:spPr>
          <a:xfrm>
            <a:off x="10049364" y="2008543"/>
            <a:ext cx="83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E9A5430-CC65-E60C-23D3-075B2A1AD609}"/>
              </a:ext>
            </a:extLst>
          </p:cNvPr>
          <p:cNvCxnSpPr>
            <a:cxnSpLocks/>
          </p:cNvCxnSpPr>
          <p:nvPr/>
        </p:nvCxnSpPr>
        <p:spPr>
          <a:xfrm flipV="1">
            <a:off x="11493556" y="177672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C8E1FF-89DD-7C44-2351-8350D68B0BF1}"/>
              </a:ext>
            </a:extLst>
          </p:cNvPr>
          <p:cNvSpPr txBox="1"/>
          <p:nvPr/>
        </p:nvSpPr>
        <p:spPr>
          <a:xfrm>
            <a:off x="10977148" y="2053926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Indication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9193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/>
              <a:t>Data Link Layer</a:t>
            </a:r>
            <a:br>
              <a:rPr lang="en-US" altLang="ko-KR" sz="2800"/>
            </a:br>
            <a:r>
              <a:rPr lang="en-US" altLang="ko-KR" sz="2800"/>
              <a:t>IEEE 802.11-2020 Wireless LAN MAC &amp; PHY Specifications</a:t>
            </a:r>
            <a:br>
              <a:rPr lang="en-US" altLang="ko-KR" sz="2800"/>
            </a:br>
            <a:r>
              <a:rPr lang="en-US" altLang="ko-KR" sz="280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8.3.4.3 PHY SAP service primitives parameters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AF839-73C8-C80D-1BED-D6834C41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44" y="365126"/>
            <a:ext cx="8812609" cy="4764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81655-7152-D68E-43D7-6B7FAFDB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391" y="5123638"/>
            <a:ext cx="8773136" cy="132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C93A8-9758-F630-BD30-184E58D0FC9D}"/>
              </a:ext>
            </a:extLst>
          </p:cNvPr>
          <p:cNvSpPr txBox="1"/>
          <p:nvPr/>
        </p:nvSpPr>
        <p:spPr>
          <a:xfrm>
            <a:off x="4131962" y="38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8-3—PHY SAP service primitive </a:t>
            </a:r>
            <a:r>
              <a:rPr lang="en-US" altLang="ko-KR" b="1" dirty="0">
                <a:solidFill>
                  <a:srgbClr val="7030A0"/>
                </a:solidFill>
              </a:rPr>
              <a:t>parameters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F0B0F-E116-C401-F216-96A499606CF7}"/>
              </a:ext>
            </a:extLst>
          </p:cNvPr>
          <p:cNvSpPr txBox="1"/>
          <p:nvPr/>
        </p:nvSpPr>
        <p:spPr>
          <a:xfrm>
            <a:off x="342900" y="63119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RCPI received channel power indicator</a:t>
            </a:r>
          </a:p>
          <a:p>
            <a:r>
              <a:rPr lang="en-US" altLang="ko-KR" sz="800" dirty="0"/>
              <a:t>IPI idle power indicator</a:t>
            </a:r>
            <a:endParaRPr lang="ko-KR" altLang="en-US" sz="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70FF6C-5FE3-62D3-20BC-9A6352E41CA6}"/>
              </a:ext>
            </a:extLst>
          </p:cNvPr>
          <p:cNvCxnSpPr/>
          <p:nvPr/>
        </p:nvCxnSpPr>
        <p:spPr>
          <a:xfrm>
            <a:off x="8839200" y="1643063"/>
            <a:ext cx="153352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C55761-AF53-513C-82A6-3D1E71686178}"/>
              </a:ext>
            </a:extLst>
          </p:cNvPr>
          <p:cNvCxnSpPr/>
          <p:nvPr/>
        </p:nvCxnSpPr>
        <p:spPr>
          <a:xfrm>
            <a:off x="8839200" y="2588616"/>
            <a:ext cx="153352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5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8.3.5.2 PHY-</a:t>
            </a:r>
            <a:r>
              <a:rPr lang="en-US" altLang="ko-KR" dirty="0" err="1"/>
              <a:t>DATA.request</a:t>
            </a:r>
            <a:endParaRPr lang="en-US" altLang="ko-KR" dirty="0"/>
          </a:p>
          <a:p>
            <a:pPr lvl="1"/>
            <a:r>
              <a:rPr lang="en-US" altLang="ko-KR" dirty="0"/>
              <a:t>PHY-</a:t>
            </a:r>
            <a:r>
              <a:rPr lang="en-US" altLang="ko-KR" dirty="0" err="1"/>
              <a:t>DATA.request</a:t>
            </a:r>
            <a:r>
              <a:rPr lang="en-US" altLang="ko-KR" dirty="0"/>
              <a:t>(DATA, USER_INDEX)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DATA parameter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an octet </a:t>
            </a:r>
            <a:r>
              <a:rPr lang="en-US" altLang="ko-KR" dirty="0">
                <a:solidFill>
                  <a:srgbClr val="7030A0"/>
                </a:solidFill>
              </a:rPr>
              <a:t>of value X'00' to X'FF’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USER_INDEX parameter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present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VHT </a:t>
            </a:r>
            <a:r>
              <a:rPr lang="en-US" altLang="ko-KR" b="1" dirty="0">
                <a:solidFill>
                  <a:srgbClr val="7030A0"/>
                </a:solidFill>
              </a:rPr>
              <a:t>MU</a:t>
            </a:r>
            <a:r>
              <a:rPr lang="en-US" altLang="ko-KR" dirty="0">
                <a:solidFill>
                  <a:srgbClr val="7030A0"/>
                </a:solidFill>
              </a:rPr>
              <a:t> PPDU </a:t>
            </a:r>
            <a:r>
              <a:rPr lang="en-US" altLang="ko-KR" dirty="0">
                <a:solidFill>
                  <a:srgbClr val="0070C0"/>
                </a:solidFill>
              </a:rPr>
              <a:t>and indicates </a:t>
            </a:r>
            <a:r>
              <a:rPr lang="en-US" altLang="ko-KR" dirty="0">
                <a:solidFill>
                  <a:srgbClr val="7030A0"/>
                </a:solidFill>
              </a:rPr>
              <a:t>the index of the user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TXVECTOR </a:t>
            </a:r>
            <a:r>
              <a:rPr lang="en-US" altLang="ko-KR" dirty="0">
                <a:solidFill>
                  <a:srgbClr val="0070C0"/>
                </a:solidFill>
              </a:rPr>
              <a:t>to which </a:t>
            </a:r>
            <a:r>
              <a:rPr lang="en-US" altLang="ko-KR" dirty="0">
                <a:solidFill>
                  <a:srgbClr val="7030A0"/>
                </a:solidFill>
              </a:rPr>
              <a:t>the accompanying DATA octet </a:t>
            </a:r>
            <a:r>
              <a:rPr lang="en-US" altLang="ko-KR" dirty="0">
                <a:solidFill>
                  <a:srgbClr val="0070C0"/>
                </a:solidFill>
              </a:rPr>
              <a:t>applies.</a:t>
            </a:r>
          </a:p>
          <a:p>
            <a:pPr lvl="3"/>
            <a:r>
              <a:rPr lang="en-US" altLang="ko-KR" dirty="0"/>
              <a:t>typically identified as </a:t>
            </a:r>
            <a:r>
              <a:rPr lang="en-US" altLang="ko-KR" i="1" dirty="0">
                <a:solidFill>
                  <a:srgbClr val="00B050"/>
                </a:solidFill>
              </a:rPr>
              <a:t>u</a:t>
            </a:r>
            <a:r>
              <a:rPr lang="en-US" altLang="ko-KR" dirty="0"/>
              <a:t> for a VHT STA,</a:t>
            </a:r>
          </a:p>
          <a:p>
            <a:pPr lvl="1"/>
            <a:r>
              <a:rPr lang="en-US" altLang="ko-KR" dirty="0"/>
              <a:t>It can be issued only following a transmit initialization response (a PHY-</a:t>
            </a:r>
            <a:r>
              <a:rPr lang="en-US" altLang="ko-KR" dirty="0" err="1"/>
              <a:t>TXSTART.confirm</a:t>
            </a:r>
            <a:r>
              <a:rPr lang="en-US" altLang="ko-KR" dirty="0"/>
              <a:t> primitive) from the PHY</a:t>
            </a:r>
          </a:p>
          <a:p>
            <a:r>
              <a:rPr lang="en-US" altLang="ko-KR" dirty="0"/>
              <a:t>8.3.5.4 PHY-</a:t>
            </a:r>
            <a:r>
              <a:rPr lang="en-US" altLang="ko-KR" dirty="0" err="1"/>
              <a:t>DATA.confirm</a:t>
            </a:r>
            <a:endParaRPr lang="en-US" altLang="ko-KR" dirty="0"/>
          </a:p>
          <a:p>
            <a:pPr lvl="1"/>
            <a:r>
              <a:rPr lang="en-US" altLang="ko-KR" dirty="0"/>
              <a:t>PHY-</a:t>
            </a:r>
            <a:r>
              <a:rPr lang="en-US" altLang="ko-KR" dirty="0" err="1"/>
              <a:t>DATA.confirm</a:t>
            </a:r>
            <a:endParaRPr lang="en-US" altLang="ko-KR" dirty="0"/>
          </a:p>
          <a:p>
            <a:pPr lvl="1"/>
            <a:r>
              <a:rPr lang="en-US" altLang="ko-KR" dirty="0"/>
              <a:t>The PHY </a:t>
            </a:r>
            <a:r>
              <a:rPr lang="en-US" altLang="ko-KR" dirty="0">
                <a:solidFill>
                  <a:srgbClr val="0070C0"/>
                </a:solidFill>
              </a:rPr>
              <a:t>issues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this primitive </a:t>
            </a:r>
            <a:r>
              <a:rPr lang="en-US" altLang="ko-KR" dirty="0">
                <a:solidFill>
                  <a:srgbClr val="0070C0"/>
                </a:solidFill>
              </a:rPr>
              <a:t>in response to </a:t>
            </a:r>
            <a:r>
              <a:rPr lang="en-US" altLang="ko-KR" b="1" dirty="0">
                <a:solidFill>
                  <a:srgbClr val="7030A0"/>
                </a:solidFill>
              </a:rPr>
              <a:t>every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PHY-</a:t>
            </a:r>
            <a:r>
              <a:rPr lang="en-US" altLang="ko-KR" dirty="0" err="1">
                <a:solidFill>
                  <a:srgbClr val="7030A0"/>
                </a:solidFill>
              </a:rPr>
              <a:t>DATA.request</a:t>
            </a:r>
            <a:r>
              <a:rPr lang="en-US" altLang="ko-KR" dirty="0">
                <a:solidFill>
                  <a:srgbClr val="7030A0"/>
                </a:solidFill>
              </a:rPr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issued by </a:t>
            </a:r>
            <a:r>
              <a:rPr lang="en-US" altLang="ko-KR" dirty="0">
                <a:solidFill>
                  <a:srgbClr val="002060"/>
                </a:solidFill>
              </a:rPr>
              <a:t>the MAC sublayer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97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/>
              <a:t>Data Link Layer</a:t>
            </a:r>
            <a:br>
              <a:rPr lang="en-US" altLang="ko-KR" sz="2800"/>
            </a:br>
            <a:r>
              <a:rPr lang="en-US" altLang="ko-KR" sz="2800"/>
              <a:t>IEEE 802.11-2020 Wireless LAN MAC &amp; PHY Specifications</a:t>
            </a:r>
            <a:br>
              <a:rPr lang="en-US" altLang="ko-KR" sz="2800"/>
            </a:br>
            <a:r>
              <a:rPr lang="en-US" altLang="ko-KR" sz="280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8.3.5.3 PHY-</a:t>
            </a:r>
            <a:r>
              <a:rPr lang="en-US" altLang="ko-KR" dirty="0" err="1"/>
              <a:t>DATA.indication</a:t>
            </a:r>
            <a:endParaRPr lang="en-US" altLang="ko-KR" dirty="0"/>
          </a:p>
          <a:p>
            <a:pPr lvl="1"/>
            <a:r>
              <a:rPr lang="en-US" altLang="ko-KR" dirty="0"/>
              <a:t>PHY-</a:t>
            </a:r>
            <a:r>
              <a:rPr lang="en-US" altLang="ko-KR" dirty="0" err="1"/>
              <a:t>DATA.indication</a:t>
            </a:r>
            <a:r>
              <a:rPr lang="en-US" altLang="ko-KR" dirty="0"/>
              <a:t>(DATA)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DATA parameter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an octet </a:t>
            </a:r>
            <a:r>
              <a:rPr lang="en-US" altLang="ko-KR" dirty="0">
                <a:solidFill>
                  <a:srgbClr val="7030A0"/>
                </a:solidFill>
              </a:rPr>
              <a:t>of value X'00' to X'FF’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PHY-</a:t>
            </a:r>
            <a:r>
              <a:rPr lang="en-US" altLang="ko-KR" dirty="0" err="1"/>
              <a:t>DATA.indication</a:t>
            </a:r>
            <a:r>
              <a:rPr lang="en-US" altLang="ko-KR" dirty="0"/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is generated by </a:t>
            </a:r>
            <a:r>
              <a:rPr lang="en-US" altLang="ko-KR" dirty="0">
                <a:solidFill>
                  <a:srgbClr val="7030A0"/>
                </a:solidFill>
              </a:rPr>
              <a:t>a receiving PHY entity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transfer </a:t>
            </a:r>
            <a:r>
              <a:rPr lang="en-US" altLang="ko-KR" dirty="0">
                <a:solidFill>
                  <a:srgbClr val="7030A0"/>
                </a:solidFill>
              </a:rPr>
              <a:t>the received octet of data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the local MAC entity.</a:t>
            </a:r>
          </a:p>
          <a:p>
            <a:pPr lvl="1"/>
            <a:r>
              <a:rPr lang="en-US" altLang="ko-KR" dirty="0"/>
              <a:t>The time </a:t>
            </a:r>
            <a:r>
              <a:rPr lang="en-US" altLang="ko-KR" b="1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receipt of </a:t>
            </a:r>
            <a:r>
              <a:rPr lang="en-US" altLang="ko-KR" b="1" dirty="0">
                <a:solidFill>
                  <a:srgbClr val="7030A0"/>
                </a:solidFill>
              </a:rPr>
              <a:t>the last bit </a:t>
            </a:r>
            <a:r>
              <a:rPr lang="en-US" altLang="ko-KR" dirty="0">
                <a:solidFill>
                  <a:srgbClr val="7030A0"/>
                </a:solidFill>
              </a:rPr>
              <a:t>of the last provided octet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WM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receipt of this primitive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MAC entity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7030A0"/>
                </a:solidFill>
              </a:rPr>
              <a:t>aRxPHYDelay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396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8.3.5.5 PHY-</a:t>
            </a:r>
            <a:r>
              <a:rPr lang="en-US" altLang="ko-KR" dirty="0" err="1"/>
              <a:t>TXSTART.request</a:t>
            </a:r>
            <a:r>
              <a:rPr lang="en-US" altLang="ko-KR" dirty="0"/>
              <a:t> (TXVECTOR)</a:t>
            </a:r>
          </a:p>
          <a:p>
            <a:r>
              <a:rPr lang="en-US" altLang="ko-KR" dirty="0"/>
              <a:t>8.3.5.6 PHY-</a:t>
            </a:r>
            <a:r>
              <a:rPr lang="en-US" altLang="ko-KR" dirty="0" err="1"/>
              <a:t>TXSTART.confirm</a:t>
            </a:r>
            <a:r>
              <a:rPr lang="en-US" altLang="ko-KR" dirty="0"/>
              <a:t> (TXSTATUS)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8.3.5.9 PHY-</a:t>
            </a:r>
            <a:r>
              <a:rPr lang="en-US" altLang="ko-KR" dirty="0" err="1">
                <a:solidFill>
                  <a:srgbClr val="00B050"/>
                </a:solidFill>
              </a:rPr>
              <a:t>TX</a:t>
            </a:r>
            <a:r>
              <a:rPr lang="en-US" altLang="ko-KR" b="1" dirty="0" err="1">
                <a:solidFill>
                  <a:srgbClr val="00B050"/>
                </a:solidFill>
              </a:rPr>
              <a:t>HEADER</a:t>
            </a:r>
            <a:r>
              <a:rPr lang="en-US" altLang="ko-KR" dirty="0" err="1">
                <a:solidFill>
                  <a:srgbClr val="00B050"/>
                </a:solidFill>
              </a:rPr>
              <a:t>END.indication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/>
              <a:t>It</a:t>
            </a:r>
            <a:r>
              <a:rPr lang="en-US" altLang="ko-KR" dirty="0">
                <a:solidFill>
                  <a:srgbClr val="0070C0"/>
                </a:solidFill>
              </a:rPr>
              <a:t> is generated by </a:t>
            </a:r>
            <a:r>
              <a:rPr lang="en-US" altLang="ko-KR" dirty="0">
                <a:solidFill>
                  <a:srgbClr val="7030A0"/>
                </a:solidFill>
              </a:rPr>
              <a:t>a transmitter PHY entity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end of transmission of the last symbol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containing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PHY header</a:t>
            </a:r>
          </a:p>
          <a:p>
            <a:r>
              <a:rPr lang="en-US" altLang="ko-KR" dirty="0"/>
              <a:t>8.3.5.7 PHY-</a:t>
            </a:r>
            <a:r>
              <a:rPr lang="en-US" altLang="ko-KR" dirty="0" err="1"/>
              <a:t>TXEND.request</a:t>
            </a:r>
            <a:endParaRPr lang="en-US" altLang="ko-KR" dirty="0"/>
          </a:p>
          <a:p>
            <a:r>
              <a:rPr lang="en-US" altLang="ko-KR" dirty="0"/>
              <a:t>8.3.5.8 PHY-</a:t>
            </a:r>
            <a:r>
              <a:rPr lang="en-US" altLang="ko-KR" dirty="0" err="1"/>
              <a:t>TXEND.confirm</a:t>
            </a:r>
            <a:r>
              <a:rPr lang="en-US" altLang="ko-KR" dirty="0"/>
              <a:t> (SCRAMBLER_OR_CRC)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Scrambler Initialization value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Service field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scrambling</a:t>
            </a:r>
            <a:r>
              <a:rPr lang="en-US" altLang="ko-KR" dirty="0"/>
              <a:t> ([B0:B6] of the Service field]) of the frame.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E6934-40FF-2488-A8BB-28458704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41" y="365125"/>
            <a:ext cx="4525177" cy="1191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56FF6-E8D8-6E42-5B37-79934558062C}"/>
              </a:ext>
            </a:extLst>
          </p:cNvPr>
          <p:cNvSpPr txBox="1"/>
          <p:nvPr/>
        </p:nvSpPr>
        <p:spPr>
          <a:xfrm>
            <a:off x="7921488" y="1480912"/>
            <a:ext cx="3194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Figure 17-6—SERVICE field bit assignment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0565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</a:t>
            </a:r>
            <a:br>
              <a:rPr lang="en-US" altLang="ko-KR" sz="3600" dirty="0"/>
            </a:br>
            <a:r>
              <a:rPr lang="en-US" altLang="ko-KR" sz="3600" dirty="0"/>
              <a:t>IEEE 802.11-2016 Physical Layer SAP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8.3.5.10 PHY-</a:t>
            </a:r>
            <a:r>
              <a:rPr lang="en-US" altLang="ko-KR" dirty="0" err="1"/>
              <a:t>CCARESET.request</a:t>
            </a:r>
            <a:r>
              <a:rPr lang="en-US" altLang="ko-KR" dirty="0"/>
              <a:t> (IPI-STATE: IPI-ON/IPI-OFF)</a:t>
            </a:r>
          </a:p>
          <a:p>
            <a:pPr lvl="1"/>
            <a:r>
              <a:rPr lang="en-US" altLang="ko-KR" dirty="0"/>
              <a:t>This primitive </a:t>
            </a:r>
            <a:r>
              <a:rPr lang="en-US" altLang="ko-KR" dirty="0">
                <a:solidFill>
                  <a:srgbClr val="0070C0"/>
                </a:solidFill>
              </a:rPr>
              <a:t>is generated by </a:t>
            </a:r>
            <a:r>
              <a:rPr lang="en-US" altLang="ko-KR" dirty="0">
                <a:solidFill>
                  <a:srgbClr val="7030A0"/>
                </a:solidFill>
              </a:rPr>
              <a:t>the MAC sublayer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local PHY entity </a:t>
            </a:r>
            <a:r>
              <a:rPr lang="en-US" altLang="ko-KR" b="1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end of a NAV 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  <a:r>
              <a:rPr lang="en-US" altLang="ko-KR" b="1" dirty="0">
                <a:solidFill>
                  <a:srgbClr val="0070C0"/>
                </a:solidFill>
              </a:rPr>
              <a:t>at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a time </a:t>
            </a:r>
            <a:r>
              <a:rPr lang="en-US" altLang="ko-KR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MAC slot boundary</a:t>
            </a:r>
          </a:p>
          <a:p>
            <a:r>
              <a:rPr lang="en-US" altLang="ko-KR" dirty="0"/>
              <a:t>8.3.5.11PHY-CCARESET.confirm (IPI-REPORT: a set of IPI values)</a:t>
            </a:r>
          </a:p>
          <a:p>
            <a:r>
              <a:rPr lang="en-US" altLang="ko-KR" dirty="0"/>
              <a:t>8.3.5.12 PHY-</a:t>
            </a:r>
            <a:r>
              <a:rPr lang="en-US" altLang="ko-KR" dirty="0" err="1"/>
              <a:t>CCA.indication</a:t>
            </a:r>
            <a:r>
              <a:rPr lang="en-US" altLang="ko-KR" dirty="0"/>
              <a:t> (STATE, IPI-REPORT, channel-list)</a:t>
            </a:r>
          </a:p>
          <a:p>
            <a:pPr lvl="2"/>
            <a:r>
              <a:rPr lang="en-US" altLang="ko-KR" dirty="0"/>
              <a:t>STATE: BUSY or IDLE </a:t>
            </a:r>
          </a:p>
          <a:p>
            <a:pPr lvl="2"/>
            <a:r>
              <a:rPr lang="en-US" altLang="ko-KR" dirty="0"/>
              <a:t>Channel-list: primary/secondary/ secondary40/ secondary80</a:t>
            </a:r>
          </a:p>
          <a:p>
            <a:pPr lvl="2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is generated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state of the primary channel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is changed </a:t>
            </a:r>
            <a:r>
              <a:rPr lang="en-US" altLang="ko-KR" b="1" dirty="0">
                <a:solidFill>
                  <a:srgbClr val="0070C0"/>
                </a:solidFill>
              </a:rPr>
              <a:t>within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7030A0"/>
                </a:solidFill>
              </a:rPr>
              <a:t>aCCATime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channel idle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channel busy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channel busy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channel idle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elements of the channel-list parameter </a:t>
            </a:r>
            <a:r>
              <a:rPr lang="en-US" altLang="ko-KR" dirty="0">
                <a:solidFill>
                  <a:srgbClr val="0070C0"/>
                </a:solidFill>
              </a:rPr>
              <a:t>change</a:t>
            </a:r>
            <a:endParaRPr lang="en-US" altLang="ko-KR" sz="6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8470-B973-4DCA-8A92-F4FCC2B581D8}"/>
              </a:ext>
            </a:extLst>
          </p:cNvPr>
          <p:cNvSpPr txBox="1"/>
          <p:nvPr/>
        </p:nvSpPr>
        <p:spPr>
          <a:xfrm>
            <a:off x="685800" y="6289675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NAV Network Allocation Vector</a:t>
            </a:r>
          </a:p>
          <a:p>
            <a:r>
              <a:rPr lang="en-US" altLang="ko-KR" sz="800" dirty="0"/>
              <a:t>IPI Idle Power Indicator</a:t>
            </a:r>
          </a:p>
        </p:txBody>
      </p:sp>
    </p:spTree>
    <p:extLst>
      <p:ext uri="{BB962C8B-B14F-4D97-AF65-F5344CB8AC3E}">
        <p14:creationId xmlns:p14="http://schemas.microsoft.com/office/powerpoint/2010/main" val="2053376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47201-120F-729F-E9F6-1C259C7C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802.11-2020 Wireless LAN MAC &amp; PHY Specifications</a:t>
            </a:r>
            <a:br>
              <a:rPr lang="en-US" altLang="ko-KR" sz="2400" dirty="0"/>
            </a:br>
            <a:r>
              <a:rPr lang="en-US" altLang="ko-KR" sz="2400" dirty="0"/>
              <a:t>8.3.5.12.2 Semantics of the service primitive</a:t>
            </a:r>
            <a:endParaRPr lang="ko-KR" altLang="en-US" sz="2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B781192-7BD9-58E1-61F2-4C56CD85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37" y="1788120"/>
            <a:ext cx="8543925" cy="37814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48458-94E9-0EDD-CC88-3EB863B8EDBB}"/>
              </a:ext>
            </a:extLst>
          </p:cNvPr>
          <p:cNvSpPr txBox="1"/>
          <p:nvPr/>
        </p:nvSpPr>
        <p:spPr>
          <a:xfrm>
            <a:off x="1071716" y="5569545"/>
            <a:ext cx="1058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8-1—The channel-list parameter entry for 40 MHz, 80 MHz, and 160 MHz channel width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651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816AD-BAAE-621A-B0E8-BB371D3C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802.11-2020 Wireless LAN MAC &amp; PHY Specifications</a:t>
            </a:r>
            <a:br>
              <a:rPr lang="en-US" altLang="ko-KR" sz="2400" dirty="0"/>
            </a:br>
            <a:r>
              <a:rPr lang="en-US" altLang="ko-KR" sz="2400" dirty="0"/>
              <a:t>8.3 Detailed PHY service specifications</a:t>
            </a:r>
            <a:br>
              <a:rPr lang="en-US" altLang="ko-KR" sz="2400" dirty="0"/>
            </a:br>
            <a:r>
              <a:rPr lang="en-US" altLang="ko-KR" sz="2400" dirty="0"/>
              <a:t>10.23.2.5 EDCA channel access in a VHT or TVHT BSS</a:t>
            </a:r>
            <a:endParaRPr lang="ko-KR" altLang="en-US" sz="2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4111162-7A6A-2BB6-BFB2-C26291E02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63" y="2493117"/>
            <a:ext cx="9458325" cy="25622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DE4CA-0C3E-D38F-81A4-0DC7EFDE5402}"/>
              </a:ext>
            </a:extLst>
          </p:cNvPr>
          <p:cNvSpPr txBox="1"/>
          <p:nvPr/>
        </p:nvSpPr>
        <p:spPr>
          <a:xfrm>
            <a:off x="1392263" y="2012011"/>
            <a:ext cx="9750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10-17—Channels indicated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by </a:t>
            </a:r>
            <a:r>
              <a:rPr lang="en-US" altLang="ko-KR" b="1" dirty="0">
                <a:solidFill>
                  <a:srgbClr val="7030A0"/>
                </a:solidFill>
              </a:rPr>
              <a:t>the channel-list parameter </a:t>
            </a:r>
            <a:r>
              <a:rPr lang="en-US" altLang="ko-KR" dirty="0"/>
              <a:t>for VHT or TVHT BSSs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F0566-2C9B-AD26-5D9B-4EC2DD3DF69F}"/>
              </a:ext>
            </a:extLst>
          </p:cNvPr>
          <p:cNvSpPr txBox="1"/>
          <p:nvPr/>
        </p:nvSpPr>
        <p:spPr>
          <a:xfrm>
            <a:off x="962025" y="5242929"/>
            <a:ext cx="10610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If the MAC </a:t>
            </a:r>
            <a:r>
              <a:rPr lang="en-US" altLang="ko-KR" dirty="0">
                <a:solidFill>
                  <a:srgbClr val="0070C0"/>
                </a:solidFill>
              </a:rPr>
              <a:t>receives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PHY-</a:t>
            </a:r>
            <a:r>
              <a:rPr lang="en-US" altLang="ko-KR" dirty="0" err="1">
                <a:solidFill>
                  <a:srgbClr val="7030A0"/>
                </a:solidFill>
              </a:rPr>
              <a:t>CCA.indication</a:t>
            </a:r>
            <a:r>
              <a:rPr lang="en-US" altLang="ko-KR" dirty="0">
                <a:solidFill>
                  <a:srgbClr val="7030A0"/>
                </a:solidFill>
              </a:rPr>
              <a:t> primitive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channel-list parameter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present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channel</a:t>
            </a:r>
            <a:r>
              <a:rPr lang="en-US" altLang="ko-KR" dirty="0"/>
              <a:t>s </a:t>
            </a:r>
            <a:r>
              <a:rPr lang="en-US" altLang="ko-KR" dirty="0">
                <a:solidFill>
                  <a:srgbClr val="0070C0"/>
                </a:solidFill>
              </a:rPr>
              <a:t>considered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idle</a:t>
            </a:r>
            <a:r>
              <a:rPr lang="en-US" altLang="ko-KR" dirty="0"/>
              <a:t> are defined in Table 10-17.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828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108-86F1-4C16-AAC8-8926BF4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8.3 Detailed PHY service specifications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8CEF-AA18-424B-BAB9-4A6689F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8.3.5.13 PHY-</a:t>
            </a:r>
            <a:r>
              <a:rPr lang="en-US" altLang="ko-KR" dirty="0" err="1"/>
              <a:t>RXSTART.indication</a:t>
            </a:r>
            <a:r>
              <a:rPr lang="en-US" altLang="ko-KR" dirty="0"/>
              <a:t> (RXVECTOR)</a:t>
            </a:r>
          </a:p>
          <a:p>
            <a:r>
              <a:rPr lang="en-US" altLang="ko-KR" dirty="0"/>
              <a:t>8.3.5.14 PHY-</a:t>
            </a:r>
            <a:r>
              <a:rPr lang="en-US" altLang="ko-KR" dirty="0" err="1"/>
              <a:t>RXEND.indication</a:t>
            </a:r>
            <a:r>
              <a:rPr lang="en-US" altLang="ko-KR" dirty="0"/>
              <a:t> (RXERROR, RCPI)</a:t>
            </a:r>
          </a:p>
          <a:p>
            <a:pPr lvl="1"/>
            <a:r>
              <a:rPr lang="en-US" altLang="ko-KR" dirty="0"/>
              <a:t>The RXERROR parameter can convey </a:t>
            </a:r>
            <a:r>
              <a:rPr lang="en-US" altLang="ko-KR" dirty="0" err="1">
                <a:solidFill>
                  <a:srgbClr val="7030A0"/>
                </a:solidFill>
              </a:rPr>
              <a:t>NoError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 or more values </a:t>
            </a:r>
            <a:r>
              <a:rPr lang="en-US" altLang="ko-KR" dirty="0">
                <a:solidFill>
                  <a:srgbClr val="0070C0"/>
                </a:solidFill>
              </a:rPr>
              <a:t>indicating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error condition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present, RCPI is </a:t>
            </a:r>
            <a:r>
              <a:rPr lang="en-US" altLang="ko-KR" dirty="0">
                <a:solidFill>
                  <a:srgbClr val="7030A0"/>
                </a:solidFill>
              </a:rPr>
              <a:t>a measure of the received RF power </a:t>
            </a:r>
            <a:r>
              <a:rPr lang="en-US" altLang="ko-KR" dirty="0">
                <a:solidFill>
                  <a:srgbClr val="0070C0"/>
                </a:solidFill>
              </a:rPr>
              <a:t>averaged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of the receive chains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data portion of a received frame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RCPI is an included parameter only when dot11RadioMeasurementActivated (TRUE)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the PHY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a DMG, CDMG, or CMMG PHY.</a:t>
            </a:r>
          </a:p>
        </p:txBody>
      </p:sp>
    </p:spTree>
    <p:extLst>
      <p:ext uri="{BB962C8B-B14F-4D97-AF65-F5344CB8AC3E}">
        <p14:creationId xmlns:p14="http://schemas.microsoft.com/office/powerpoint/2010/main" val="32690711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BAABA-DE52-9748-FEBC-477BC95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4.3.13 High-throughput (HT) STA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E9045-BD4B-AB61-9162-1506F3BE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HT STA supports HT features as identified in</a:t>
            </a:r>
          </a:p>
          <a:p>
            <a:pPr lvl="1"/>
            <a:r>
              <a:rPr lang="en-US" altLang="ko-KR" dirty="0"/>
              <a:t>19. High-throughput (HT) PHY specification</a:t>
            </a:r>
          </a:p>
          <a:p>
            <a:pPr lvl="2"/>
            <a:r>
              <a:rPr lang="en-US" altLang="ko-KR" dirty="0"/>
              <a:t>An HT STA operating in the 5 GHz band</a:t>
            </a:r>
          </a:p>
          <a:p>
            <a:pPr lvl="3"/>
            <a:r>
              <a:rPr lang="en-US" altLang="ko-KR" dirty="0"/>
              <a:t>17. Orthogonal frequency division multiplexing (OFDM) PHY specification</a:t>
            </a:r>
          </a:p>
          <a:p>
            <a:pPr lvl="2"/>
            <a:r>
              <a:rPr lang="en-US" altLang="ko-KR" dirty="0"/>
              <a:t>An HT STA operating in the 2.4 GHz band</a:t>
            </a:r>
          </a:p>
          <a:p>
            <a:pPr lvl="3"/>
            <a:r>
              <a:rPr lang="en-US" altLang="ko-KR" dirty="0"/>
              <a:t>16. High rate direct sequence spread spectrum (HR/DSSS) PHY specification</a:t>
            </a:r>
          </a:p>
          <a:p>
            <a:pPr lvl="3"/>
            <a:r>
              <a:rPr lang="en-US" altLang="ko-KR" dirty="0"/>
              <a:t>18. Extended Rate PHY (ERP)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68637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1BF75-8501-48D5-A8B2-5D70DAD04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ISO/IEC 8802-2: 1998</a:t>
            </a:r>
            <a:br>
              <a:rPr lang="en-US" altLang="ko-KR" dirty="0"/>
            </a:br>
            <a:r>
              <a:rPr lang="en-US" altLang="ko-KR" dirty="0"/>
              <a:t>Part 2: Logical link control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026E2-0DA8-40C4-B21B-E1DAA34B4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919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C28B-EF6B-A4CC-2C70-49D53D29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 High-throughput (HT) PHY specification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7331C-B396-5583-7AB5-06FFA3A2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5" y="1560022"/>
            <a:ext cx="7546928" cy="4477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CCC40-C743-0F92-56B9-F150E43F0A81}"/>
              </a:ext>
            </a:extLst>
          </p:cNvPr>
          <p:cNvSpPr txBox="1"/>
          <p:nvPr/>
        </p:nvSpPr>
        <p:spPr>
          <a:xfrm>
            <a:off x="3798368" y="5980493"/>
            <a:ext cx="3406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Figure 19-1—HT PPDU format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DE5E8D-2B3F-3A5B-8DE6-FF5DA337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18" y="1577545"/>
            <a:ext cx="3079647" cy="18514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D4C77F-D829-D464-C066-03A0D541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911" y="4238642"/>
            <a:ext cx="4065185" cy="10381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1CE0A9-3C53-9B82-156B-A63645D87570}"/>
              </a:ext>
            </a:extLst>
          </p:cNvPr>
          <p:cNvSpPr/>
          <p:nvPr/>
        </p:nvSpPr>
        <p:spPr>
          <a:xfrm>
            <a:off x="2523361" y="5644229"/>
            <a:ext cx="787404" cy="282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F45D8A-914D-FB2F-AA0E-95F64FA471B0}"/>
              </a:ext>
            </a:extLst>
          </p:cNvPr>
          <p:cNvSpPr/>
          <p:nvPr/>
        </p:nvSpPr>
        <p:spPr>
          <a:xfrm>
            <a:off x="2926299" y="4278027"/>
            <a:ext cx="787403" cy="282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6D1D8-6555-F2B9-9375-48201761189A}"/>
              </a:ext>
            </a:extLst>
          </p:cNvPr>
          <p:cNvCxnSpPr>
            <a:cxnSpLocks/>
          </p:cNvCxnSpPr>
          <p:nvPr/>
        </p:nvCxnSpPr>
        <p:spPr>
          <a:xfrm>
            <a:off x="838200" y="2393817"/>
            <a:ext cx="8551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51A295-F34E-E46E-AB87-4E666E8049D5}"/>
              </a:ext>
            </a:extLst>
          </p:cNvPr>
          <p:cNvSpPr txBox="1"/>
          <p:nvPr/>
        </p:nvSpPr>
        <p:spPr>
          <a:xfrm>
            <a:off x="1793753" y="2086317"/>
            <a:ext cx="1919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FORMAT: NON_HT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7FA2F-FACF-F2C1-8143-2C526E005605}"/>
              </a:ext>
            </a:extLst>
          </p:cNvPr>
          <p:cNvSpPr txBox="1"/>
          <p:nvPr/>
        </p:nvSpPr>
        <p:spPr>
          <a:xfrm>
            <a:off x="2266560" y="3451933"/>
            <a:ext cx="1737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FORMAT: HT_MF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909D5-8A3E-3C8B-9126-F445C39887AE}"/>
              </a:ext>
            </a:extLst>
          </p:cNvPr>
          <p:cNvSpPr txBox="1"/>
          <p:nvPr/>
        </p:nvSpPr>
        <p:spPr>
          <a:xfrm>
            <a:off x="2442161" y="4691937"/>
            <a:ext cx="169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FORMAT: HT_GF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933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C28B-EF6B-A4CC-2C70-49D53D29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IEEE Std 802.11ax-2021</a:t>
            </a:r>
            <a:br>
              <a:rPr lang="en-US" altLang="ko-KR" sz="3200" dirty="0"/>
            </a:br>
            <a:r>
              <a:rPr lang="en-US" altLang="ko-KR" sz="3200" dirty="0"/>
              <a:t>4.3 Components of the IEEE 802.11 architecture</a:t>
            </a:r>
            <a:br>
              <a:rPr lang="en-US" altLang="ko-KR" sz="3200" dirty="0"/>
            </a:br>
            <a:r>
              <a:rPr lang="en-US" altLang="ko-KR" sz="3200" dirty="0"/>
              <a:t>4.3.13 High-throughput (HT) STA) STA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BE24D-6689-8879-705A-3579A276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3" y="1924354"/>
            <a:ext cx="5216055" cy="18169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74ED12-3B60-B707-193B-282E2FA1F8D7}"/>
              </a:ext>
            </a:extLst>
          </p:cNvPr>
          <p:cNvSpPr/>
          <p:nvPr/>
        </p:nvSpPr>
        <p:spPr>
          <a:xfrm>
            <a:off x="2400042" y="2040618"/>
            <a:ext cx="3086358" cy="30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4E2BE0-E9B4-82DB-26FF-CCB89F3DD33E}"/>
              </a:ext>
            </a:extLst>
          </p:cNvPr>
          <p:cNvSpPr txBox="1"/>
          <p:nvPr/>
        </p:nvSpPr>
        <p:spPr>
          <a:xfrm>
            <a:off x="838199" y="1670970"/>
            <a:ext cx="10371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15.3.2 </a:t>
            </a:r>
            <a:r>
              <a:rPr lang="en-US" altLang="ko-KR" b="1" dirty="0">
                <a:solidFill>
                  <a:srgbClr val="7030A0"/>
                </a:solidFill>
              </a:rPr>
              <a:t>DSSS</a:t>
            </a:r>
            <a:r>
              <a:rPr lang="en-US" altLang="ko-KR" dirty="0"/>
              <a:t> PPDU format (FORMAT:NON_HT, NON_HT_MODULATION:ERP-DSSS: 1,2Mbps)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13C6898-5BEE-D0B5-620F-B1814B5FE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76" y="3571004"/>
            <a:ext cx="5065530" cy="26139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7903AF-B2B6-568F-A6F4-184F18A252FF}"/>
              </a:ext>
            </a:extLst>
          </p:cNvPr>
          <p:cNvSpPr txBox="1"/>
          <p:nvPr/>
        </p:nvSpPr>
        <p:spPr>
          <a:xfrm>
            <a:off x="7050157" y="6076858"/>
            <a:ext cx="4303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16-2—Short PPDU format</a:t>
            </a:r>
          </a:p>
          <a:p>
            <a:r>
              <a:rPr lang="en-US" altLang="ko-KR" sz="1400" dirty="0"/>
              <a:t>(Short preamble PPDU format)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50B7D1-0C88-93A7-07DE-B9A7EC2CA7EF}"/>
              </a:ext>
            </a:extLst>
          </p:cNvPr>
          <p:cNvSpPr txBox="1"/>
          <p:nvPr/>
        </p:nvSpPr>
        <p:spPr>
          <a:xfrm>
            <a:off x="1229470" y="6211364"/>
            <a:ext cx="4124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400" dirty="0"/>
              <a:t>Figure 16-1—Long PPDU format</a:t>
            </a:r>
          </a:p>
          <a:p>
            <a:r>
              <a:rPr lang="fr-FR" altLang="ko-KR" sz="1400" dirty="0"/>
              <a:t>(ER Long preamble PPDU format)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F11E67-097F-BC46-2450-93EE02377EAE}"/>
              </a:ext>
            </a:extLst>
          </p:cNvPr>
          <p:cNvCxnSpPr/>
          <p:nvPr/>
        </p:nvCxnSpPr>
        <p:spPr>
          <a:xfrm>
            <a:off x="7180985" y="5483601"/>
            <a:ext cx="34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25F2AA6-1B6C-5962-9D2A-66361B6B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45" y="3954247"/>
            <a:ext cx="5851131" cy="22954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A072FA-53B5-A66C-B910-F668AC42D1A4}"/>
              </a:ext>
            </a:extLst>
          </p:cNvPr>
          <p:cNvSpPr txBox="1"/>
          <p:nvPr/>
        </p:nvSpPr>
        <p:spPr>
          <a:xfrm>
            <a:off x="1334936" y="3686951"/>
            <a:ext cx="3560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15-1—PPDU format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1D8B-E848-F1EB-09C7-047334A28859}"/>
              </a:ext>
            </a:extLst>
          </p:cNvPr>
          <p:cNvSpPr txBox="1"/>
          <p:nvPr/>
        </p:nvSpPr>
        <p:spPr>
          <a:xfrm>
            <a:off x="1043855" y="4910031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144=128+16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FC798-20D2-08EF-235A-48C04B60D960}"/>
              </a:ext>
            </a:extLst>
          </p:cNvPr>
          <p:cNvSpPr txBox="1"/>
          <p:nvPr/>
        </p:nvSpPr>
        <p:spPr>
          <a:xfrm>
            <a:off x="4810465" y="3274314"/>
            <a:ext cx="7009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16.2 </a:t>
            </a:r>
            <a:r>
              <a:rPr lang="en-US" altLang="ko-KR" sz="1600" b="1" dirty="0">
                <a:solidFill>
                  <a:srgbClr val="7030A0"/>
                </a:solidFill>
              </a:rPr>
              <a:t>HR/DSSS </a:t>
            </a:r>
            <a:r>
              <a:rPr lang="en-US" altLang="ko-KR" sz="1600" dirty="0"/>
              <a:t>PHY (NON_HT_MODULATION:ERP-CCK: 5,5,11Mb/s)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2065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C28B-EF6B-A4CC-2C70-49D53D29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Data Link Layer</a:t>
            </a:r>
            <a:br>
              <a:rPr lang="en-US" altLang="ko-KR" sz="2400" dirty="0"/>
            </a:br>
            <a:r>
              <a:rPr lang="en-US" altLang="ko-KR" sz="2400" dirty="0"/>
              <a:t>IEEE 802.11-2020 Wireless LAN MAC &amp; PHY Specifications</a:t>
            </a:r>
            <a:br>
              <a:rPr lang="en-US" altLang="ko-KR" sz="2400" dirty="0"/>
            </a:br>
            <a:r>
              <a:rPr lang="en-US" altLang="ko-KR" sz="2400" dirty="0"/>
              <a:t>17. Orthogonal frequency division multiplexing (OFDM) PHY specification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BA1A-52B7-1D75-066F-59787679E88D}"/>
              </a:ext>
            </a:extLst>
          </p:cNvPr>
          <p:cNvSpPr txBox="1"/>
          <p:nvPr/>
        </p:nvSpPr>
        <p:spPr>
          <a:xfrm>
            <a:off x="776540" y="1677444"/>
            <a:ext cx="11235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17.3 </a:t>
            </a:r>
            <a:r>
              <a:rPr lang="en-US" altLang="ko-KR" sz="1600" b="1" dirty="0">
                <a:solidFill>
                  <a:srgbClr val="7030A0"/>
                </a:solidFill>
              </a:rPr>
              <a:t>OFDM</a:t>
            </a:r>
            <a:r>
              <a:rPr lang="en-US" altLang="ko-KR" sz="1600" dirty="0"/>
              <a:t> PHY (20MHz,</a:t>
            </a:r>
            <a:r>
              <a:rPr lang="ko-KR" altLang="en-US" sz="1600" dirty="0"/>
              <a:t> </a:t>
            </a:r>
            <a:r>
              <a:rPr lang="en-US" altLang="ko-KR" sz="1600" dirty="0"/>
              <a:t>5GHz)  (NON_HT_MODULATION:ERP-OFDM or OFDM: 6, 9, 12, 18, 24, 36, 48, and 54 Mb/s)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1DFA11-9A3E-B72F-8B3F-122B04BB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762"/>
            <a:ext cx="5555973" cy="1935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F8FCE-E3F4-1C13-E1FA-F60C69A55A38}"/>
              </a:ext>
            </a:extLst>
          </p:cNvPr>
          <p:cNvSpPr txBox="1"/>
          <p:nvPr/>
        </p:nvSpPr>
        <p:spPr>
          <a:xfrm>
            <a:off x="2395331" y="630820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17.3.3 PHY preamble (SYNC)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EE67-531D-A20D-6BF1-550267FE9E8A}"/>
              </a:ext>
            </a:extLst>
          </p:cNvPr>
          <p:cNvSpPr txBox="1"/>
          <p:nvPr/>
        </p:nvSpPr>
        <p:spPr>
          <a:xfrm>
            <a:off x="6696986" y="3083064"/>
            <a:ext cx="3933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17-1—OFDM PPDU format</a:t>
            </a:r>
          </a:p>
          <a:p>
            <a:r>
              <a:rPr lang="en-US" altLang="ko-KR" sz="1400" dirty="0"/>
              <a:t>(ER-OFDM PPDU)</a:t>
            </a:r>
          </a:p>
          <a:p>
            <a:r>
              <a:rPr lang="en-US" altLang="ko-KR" sz="1400" dirty="0"/>
              <a:t>(non-HT PPDU)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72C4F98-5F90-0043-67F6-00EF0DB9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2" y="4136625"/>
            <a:ext cx="9886950" cy="222885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1B4FAA-3BAF-860B-EECC-385DBBC5901F}"/>
              </a:ext>
            </a:extLst>
          </p:cNvPr>
          <p:cNvCxnSpPr/>
          <p:nvPr/>
        </p:nvCxnSpPr>
        <p:spPr>
          <a:xfrm>
            <a:off x="2456954" y="4826441"/>
            <a:ext cx="34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85EE2F1-1E1D-3382-DD94-147B9E11A889}"/>
              </a:ext>
            </a:extLst>
          </p:cNvPr>
          <p:cNvCxnSpPr/>
          <p:nvPr/>
        </p:nvCxnSpPr>
        <p:spPr>
          <a:xfrm>
            <a:off x="5168348" y="4826441"/>
            <a:ext cx="34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9B28EA-1F46-6395-EB2F-5922242476C7}"/>
              </a:ext>
            </a:extLst>
          </p:cNvPr>
          <p:cNvCxnSpPr/>
          <p:nvPr/>
        </p:nvCxnSpPr>
        <p:spPr>
          <a:xfrm>
            <a:off x="6696986" y="4826441"/>
            <a:ext cx="34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30AE0-B58C-EAD1-C594-8B089AF3A903}"/>
              </a:ext>
            </a:extLst>
          </p:cNvPr>
          <p:cNvSpPr txBox="1"/>
          <p:nvPr/>
        </p:nvSpPr>
        <p:spPr>
          <a:xfrm>
            <a:off x="2565400" y="38695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L-SIG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27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C28B-EF6B-A4CC-2C70-49D53D29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Std 802.11-2020 &amp; IEEE Std 802.11ax-2021</a:t>
            </a:r>
            <a:br>
              <a:rPr lang="en-US" altLang="ko-KR" sz="3200" dirty="0"/>
            </a:br>
            <a:r>
              <a:rPr lang="en-US" altLang="ko-KR" sz="3200" dirty="0"/>
              <a:t>19. High-throughput (HT) PHY specification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F31B77-325F-9DEB-11E1-2376F1F8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5" y="1846535"/>
            <a:ext cx="5775335" cy="3945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EC5F6-A780-1EBA-3BF7-F2434A405A3E}"/>
              </a:ext>
            </a:extLst>
          </p:cNvPr>
          <p:cNvSpPr txBox="1"/>
          <p:nvPr/>
        </p:nvSpPr>
        <p:spPr>
          <a:xfrm>
            <a:off x="965200" y="5947848"/>
            <a:ext cx="5444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19-6—Format of HT-SIG1 and HT-SIG2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5F256E-1FB9-0771-5CD9-43CDB326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48" y="3064554"/>
            <a:ext cx="6040508" cy="33053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C6A6ADA-F6E1-9F2C-A216-E02DEB2ED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4" y="218546"/>
            <a:ext cx="6040509" cy="2846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1726CA-3E98-22FB-8A9D-E81E9B596439}"/>
              </a:ext>
            </a:extLst>
          </p:cNvPr>
          <p:cNvSpPr txBox="1"/>
          <p:nvPr/>
        </p:nvSpPr>
        <p:spPr>
          <a:xfrm>
            <a:off x="7780867" y="6330198"/>
            <a:ext cx="357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19-11—HT-SIG fields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2AE42-D535-CE8B-9D4F-935089248624}"/>
              </a:ext>
            </a:extLst>
          </p:cNvPr>
          <p:cNvSpPr txBox="1"/>
          <p:nvPr/>
        </p:nvSpPr>
        <p:spPr>
          <a:xfrm>
            <a:off x="8479139" y="1570102"/>
            <a:ext cx="32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(0: No data. The packet ends after the last HT-LTF or the HT-SIG) </a:t>
            </a:r>
            <a:endParaRPr lang="ko-KR" altLang="en-US" sz="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334BF5-516B-C43A-78A5-2A727F46F081}"/>
              </a:ext>
            </a:extLst>
          </p:cNvPr>
          <p:cNvCxnSpPr/>
          <p:nvPr/>
        </p:nvCxnSpPr>
        <p:spPr>
          <a:xfrm>
            <a:off x="5454595" y="1785546"/>
            <a:ext cx="715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5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BEC6A-8896-92B8-CF8F-CCCD0D83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43066-5930-9ADF-E0FC-C6C37741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19.2.2 TXVECTOR and RXVECTOR parameters</a:t>
            </a:r>
          </a:p>
          <a:p>
            <a:pPr lvl="1"/>
            <a:r>
              <a:rPr lang="en-US" altLang="ko-KR" dirty="0"/>
              <a:t>FORMAT: </a:t>
            </a:r>
          </a:p>
          <a:p>
            <a:pPr lvl="2"/>
            <a:r>
              <a:rPr lang="en-US" altLang="ko-KR" dirty="0"/>
              <a:t>NON_HT, HT_MF (HT-mixed), HT_GF (HT-greenfield)</a:t>
            </a:r>
          </a:p>
          <a:p>
            <a:pPr lvl="1"/>
            <a:r>
              <a:rPr lang="en-US" altLang="ko-KR" dirty="0"/>
              <a:t>NON_HT_ MODULATION</a:t>
            </a:r>
          </a:p>
          <a:p>
            <a:pPr lvl="2"/>
            <a:r>
              <a:rPr lang="en-US" altLang="ko-KR" dirty="0"/>
              <a:t>(FORMAT is NON_HT) ERP-DSSS, ERP-CCK, ERP-OFDM, OFDM, NON_HT_DUP_OFDM</a:t>
            </a:r>
          </a:p>
          <a:p>
            <a:pPr lvl="1"/>
            <a:r>
              <a:rPr lang="en-US" altLang="ko-KR" b="1" dirty="0"/>
              <a:t>L_LENGTH (1..4096)</a:t>
            </a:r>
          </a:p>
          <a:p>
            <a:pPr lvl="2"/>
            <a:r>
              <a:rPr lang="en-US" altLang="ko-KR" dirty="0"/>
              <a:t>(FORMAT is NON_HT) Indicates the length of the PSDU in octets.</a:t>
            </a:r>
          </a:p>
          <a:p>
            <a:pPr lvl="2"/>
            <a:r>
              <a:rPr lang="en-US" altLang="ko-KR" dirty="0"/>
              <a:t>(FORMAT is HT_MF) Indicates the value in </a:t>
            </a:r>
            <a:r>
              <a:rPr lang="en-US" altLang="ko-KR" dirty="0">
                <a:solidFill>
                  <a:srgbClr val="7030A0"/>
                </a:solidFill>
              </a:rPr>
              <a:t>the Length field </a:t>
            </a:r>
            <a:r>
              <a:rPr lang="en-US" altLang="ko-KR" dirty="0"/>
              <a:t>of </a:t>
            </a:r>
            <a:r>
              <a:rPr lang="en-US" altLang="ko-KR" dirty="0">
                <a:solidFill>
                  <a:srgbClr val="7030A0"/>
                </a:solidFill>
              </a:rPr>
              <a:t>the L-SIG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b="1" dirty="0"/>
              <a:t>LENGTH (0..65535) </a:t>
            </a:r>
            <a:r>
              <a:rPr lang="en-US" altLang="ko-KR" dirty="0"/>
              <a:t>(FORMAT is HT_MF or HT_GF)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length of an HT PSDU</a:t>
            </a:r>
            <a:endParaRPr lang="en-US" altLang="ko-KR" dirty="0"/>
          </a:p>
          <a:p>
            <a:pPr lvl="1"/>
            <a:r>
              <a:rPr lang="en-US" altLang="ko-KR" dirty="0"/>
              <a:t>L_DATARATE</a:t>
            </a:r>
          </a:p>
          <a:p>
            <a:pPr lvl="2"/>
            <a:r>
              <a:rPr lang="en-US" altLang="ko-KR" dirty="0"/>
              <a:t>(FORMAT is NON_HT) ERP-DSSS (1/2Mbps), ERP-CCK(5.5/11Mbps), ERP-OFDM, NON_HT_DUP_OFDM, OFDM (6/9/12/18/24/36/48/54Mbps)</a:t>
            </a:r>
          </a:p>
          <a:p>
            <a:pPr lvl="2"/>
            <a:r>
              <a:rPr lang="en-US" altLang="ko-KR" dirty="0"/>
              <a:t>(FORMAT is HT_MF)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data rate value </a:t>
            </a:r>
            <a:r>
              <a:rPr lang="en-US" altLang="ko-KR" dirty="0">
                <a:solidFill>
                  <a:srgbClr val="0070C0"/>
                </a:solidFill>
              </a:rPr>
              <a:t>that is in </a:t>
            </a:r>
            <a:r>
              <a:rPr lang="en-US" altLang="ko-KR" dirty="0">
                <a:solidFill>
                  <a:srgbClr val="7030A0"/>
                </a:solidFill>
              </a:rPr>
              <a:t>the L-SIG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2209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D435-7FDC-DFB1-BF6C-9B10C81B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2D16-05BE-46E8-7925-1DB4CCF5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19.2.2 TXVECTOR and RXVECTOR parameters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LSIGVALID (RXVECTOR only)</a:t>
            </a:r>
          </a:p>
          <a:p>
            <a:pPr lvl="2"/>
            <a:r>
              <a:rPr lang="en-US" altLang="ko-KR" dirty="0"/>
              <a:t>(FORMAT is HT_MF) (true/false) if L-SIG Parity is valid/not valid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SERVICE (TXVECTOR only)</a:t>
            </a:r>
          </a:p>
          <a:p>
            <a:pPr lvl="2"/>
            <a:r>
              <a:rPr lang="en-US" altLang="ko-KR" dirty="0"/>
              <a:t>FORMAT is NON_HT and NON_HT_MODUL ATION is ERP-OFDM/OFDM</a:t>
            </a:r>
          </a:p>
          <a:p>
            <a:pPr lvl="3"/>
            <a:r>
              <a:rPr lang="en-US" altLang="ko-KR" dirty="0"/>
              <a:t>Scrambler initialization, null</a:t>
            </a:r>
          </a:p>
          <a:p>
            <a:pPr lvl="2"/>
            <a:r>
              <a:rPr lang="en-US" altLang="ko-KR" dirty="0"/>
              <a:t>FORMAT is HT_MF or HT_GF</a:t>
            </a:r>
          </a:p>
          <a:p>
            <a:pPr lvl="3"/>
            <a:r>
              <a:rPr lang="en-US" altLang="ko-KR" dirty="0"/>
              <a:t>Scrambler initialization, null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TXPWR_LEVEL_INDEX (TXVECTOR only)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RSSI (0..255) (RXVECTOR only)</a:t>
            </a:r>
          </a:p>
          <a:p>
            <a:pPr lvl="2"/>
            <a:r>
              <a:rPr lang="en-US" altLang="ko-KR" dirty="0"/>
              <a:t>This parameter is </a:t>
            </a:r>
            <a:r>
              <a:rPr lang="en-US" altLang="ko-KR" dirty="0">
                <a:solidFill>
                  <a:srgbClr val="7030A0"/>
                </a:solidFill>
              </a:rPr>
              <a:t>a measure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PHY of the power </a:t>
            </a:r>
            <a:r>
              <a:rPr lang="en-US" altLang="ko-KR" b="1" dirty="0">
                <a:solidFill>
                  <a:srgbClr val="0070C0"/>
                </a:solidFill>
              </a:rPr>
              <a:t>observed at </a:t>
            </a:r>
            <a:r>
              <a:rPr lang="en-US" altLang="ko-KR" dirty="0">
                <a:solidFill>
                  <a:srgbClr val="7030A0"/>
                </a:solidFill>
              </a:rPr>
              <a:t>the antenna connector </a:t>
            </a:r>
            <a:r>
              <a:rPr lang="en-US" altLang="ko-KR" dirty="0">
                <a:solidFill>
                  <a:srgbClr val="0070C0"/>
                </a:solidFill>
              </a:rPr>
              <a:t>used to receive </a:t>
            </a:r>
            <a:r>
              <a:rPr lang="en-US" altLang="ko-KR" dirty="0">
                <a:solidFill>
                  <a:srgbClr val="7030A0"/>
                </a:solidFill>
              </a:rPr>
              <a:t>the current PPDU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PREAMBLE_TYPE</a:t>
            </a:r>
          </a:p>
          <a:p>
            <a:pPr lvl="2"/>
            <a:r>
              <a:rPr lang="en-US" altLang="ko-KR" dirty="0"/>
              <a:t>FORMAT is NON_HT and NON_HT_MODUL ATION is ERP-DSSS/ERP-CCK</a:t>
            </a:r>
          </a:p>
          <a:p>
            <a:pPr lvl="3"/>
            <a:r>
              <a:rPr lang="en-US" altLang="ko-KR" dirty="0"/>
              <a:t>SHORTPREAMBLE, LONGPREAMBLE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05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D435-7FDC-DFB1-BF6C-9B10C81B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2D16-05BE-46E8-7925-1DB4CCF5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19.2.2 TXVECTOR and RXVECTOR parameters</a:t>
            </a:r>
          </a:p>
          <a:p>
            <a:pPr lvl="1"/>
            <a:r>
              <a:rPr lang="en-US" altLang="ko-KR" dirty="0"/>
              <a:t>MCS (0..76, </a:t>
            </a:r>
            <a:r>
              <a:rPr lang="en-US" altLang="ko-KR" dirty="0">
                <a:solidFill>
                  <a:srgbClr val="00B050"/>
                </a:solidFill>
              </a:rPr>
              <a:t>77..127(Reserved)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(FORMAT is HT_MF or HT_GF) Selects </a:t>
            </a:r>
            <a:r>
              <a:rPr lang="en-US" altLang="ko-KR" dirty="0">
                <a:solidFill>
                  <a:srgbClr val="7030A0"/>
                </a:solidFill>
              </a:rPr>
              <a:t>the modulation and coding scheme </a:t>
            </a:r>
            <a:r>
              <a:rPr lang="en-US" altLang="ko-KR" dirty="0"/>
              <a:t>used in the transmission of the packet.</a:t>
            </a:r>
          </a:p>
          <a:p>
            <a:pPr lvl="1"/>
            <a:r>
              <a:rPr lang="en-US" altLang="ko-KR" dirty="0"/>
              <a:t>REC_MCS (RXVECTOR Optional)</a:t>
            </a:r>
          </a:p>
          <a:p>
            <a:pPr lvl="2"/>
            <a:r>
              <a:rPr lang="en-US" altLang="ko-KR" dirty="0"/>
              <a:t>(FORMAT is HT_MF or HT_GF) Indicates the MCS that the STA’s receiver recommends.</a:t>
            </a:r>
          </a:p>
          <a:p>
            <a:pPr lvl="1"/>
            <a:r>
              <a:rPr lang="en-US" altLang="ko-KR" dirty="0"/>
              <a:t>CH_BANDWIDTH</a:t>
            </a:r>
          </a:p>
          <a:p>
            <a:pPr lvl="2"/>
            <a:r>
              <a:rPr lang="en-US" altLang="ko-KR" dirty="0"/>
              <a:t>(FORMAT is NON_HT) </a:t>
            </a:r>
          </a:p>
          <a:p>
            <a:pPr lvl="3"/>
            <a:r>
              <a:rPr lang="it-IT" altLang="ko-KR" dirty="0"/>
              <a:t>NON_HT_CBW40 for non-HT duplicate format</a:t>
            </a:r>
          </a:p>
          <a:p>
            <a:pPr lvl="3"/>
            <a:r>
              <a:rPr lang="en-US" altLang="ko-KR" dirty="0"/>
              <a:t>NON_HT_CBW20 for all other non-HT formats</a:t>
            </a:r>
          </a:p>
          <a:p>
            <a:pPr lvl="2"/>
            <a:r>
              <a:rPr lang="en-US" altLang="ko-KR" dirty="0"/>
              <a:t>(FORMAT is HT_MF or HT_GF)</a:t>
            </a:r>
          </a:p>
          <a:p>
            <a:pPr lvl="3"/>
            <a:r>
              <a:rPr lang="en-US" altLang="ko-KR" dirty="0"/>
              <a:t>HT_CBW20 for 20 MHz and </a:t>
            </a:r>
            <a:r>
              <a:rPr lang="en-US" altLang="ko-KR" dirty="0">
                <a:solidFill>
                  <a:srgbClr val="7030A0"/>
                </a:solidFill>
              </a:rPr>
              <a:t>40 MHz upper and 40 MHz lower modes</a:t>
            </a:r>
          </a:p>
          <a:p>
            <a:pPr lvl="3"/>
            <a:r>
              <a:rPr lang="en-US" altLang="ko-KR" dirty="0"/>
              <a:t>HT_CBW40 for 40 MHz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814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D435-7FDC-DFB1-BF6C-9B10C81B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2D16-05BE-46E8-7925-1DB4CCF5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19.2.2 TXVECTOR and RXVECTOR parameters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CH_OFFSET (TXVECTOR only)</a:t>
            </a:r>
          </a:p>
          <a:p>
            <a:pPr lvl="2"/>
            <a:r>
              <a:rPr lang="en-US" altLang="ko-KR" dirty="0"/>
              <a:t>CH_OFF_20 indicates the use of a 20 MHz channel (that is not part of a 40 MHz channel).</a:t>
            </a:r>
          </a:p>
          <a:p>
            <a:pPr lvl="2"/>
            <a:r>
              <a:rPr lang="en-US" altLang="ko-KR" dirty="0"/>
              <a:t>CH_OFF_40 indicates the entire 40 MHz channel.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CH_OFF_20U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>
                <a:solidFill>
                  <a:srgbClr val="7030A0"/>
                </a:solidFill>
              </a:rPr>
              <a:t> the upper 20 MHz of the 40 MHz channel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CH_OFF_20L </a:t>
            </a:r>
            <a:r>
              <a:rPr lang="en-US" altLang="ko-KR" dirty="0">
                <a:solidFill>
                  <a:srgbClr val="0070C0"/>
                </a:solidFill>
              </a:rPr>
              <a:t>indicates</a:t>
            </a:r>
            <a:r>
              <a:rPr lang="en-US" altLang="ko-KR" dirty="0">
                <a:solidFill>
                  <a:srgbClr val="7030A0"/>
                </a:solidFill>
              </a:rPr>
              <a:t> the lower 20 MHz of the 40 MHz channel.</a:t>
            </a:r>
          </a:p>
          <a:p>
            <a:pPr lvl="1"/>
            <a:r>
              <a:rPr lang="en-US" altLang="ko-KR" dirty="0"/>
              <a:t>SMOOTHING (SMOOTHING_REC/SMOOTHING_NOT_REC)</a:t>
            </a:r>
          </a:p>
          <a:p>
            <a:pPr lvl="2"/>
            <a:r>
              <a:rPr lang="en-US" altLang="ko-KR" dirty="0"/>
              <a:t>(FORMAT is HT_MF or HT_GF) </a:t>
            </a:r>
            <a:r>
              <a:rPr lang="en-US" altLang="ko-KR" dirty="0">
                <a:solidFill>
                  <a:srgbClr val="0070C0"/>
                </a:solidFill>
              </a:rPr>
              <a:t>Indicates </a:t>
            </a:r>
            <a:r>
              <a:rPr lang="en-US" altLang="ko-KR" b="1" dirty="0">
                <a:solidFill>
                  <a:srgbClr val="0070C0"/>
                </a:solidFill>
              </a:rPr>
              <a:t>whether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frequency domain smoothing </a:t>
            </a:r>
            <a:r>
              <a:rPr lang="en-US" altLang="ko-KR" dirty="0"/>
              <a:t>is recommended as part of channel estimation.</a:t>
            </a:r>
          </a:p>
          <a:p>
            <a:pPr lvl="1"/>
            <a:r>
              <a:rPr lang="en-US" altLang="ko-KR" dirty="0"/>
              <a:t>SOUNDING (SOUNDING/NOT_SOUNDING)</a:t>
            </a:r>
          </a:p>
          <a:p>
            <a:pPr lvl="2"/>
            <a:r>
              <a:rPr lang="en-US" altLang="ko-KR" dirty="0"/>
              <a:t>(FORMAT is HT_MF or HT_GF) Indicates whether this packet is a sounding PPDU.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519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D435-7FDC-DFB1-BF6C-9B10C81B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72D16-05BE-46E8-7925-1DB4CCF54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</a:rPr>
                  <a:t>19.2.2 TXVECTOR and RXVECTOR parameters</a:t>
                </a:r>
              </a:p>
              <a:p>
                <a:pPr lvl="1"/>
                <a:r>
                  <a:rPr lang="en-US" altLang="ko-KR" dirty="0"/>
                  <a:t>AGGREGATION (AGGREGATED/NOT_AGGREGATED)</a:t>
                </a:r>
              </a:p>
              <a:p>
                <a:pPr lvl="2"/>
                <a:r>
                  <a:rPr lang="en-US" altLang="ko-KR" dirty="0"/>
                  <a:t>(FORMAT is HT_MF or HT_GF) Indicates whether the PSDU contains an A-MPDU.</a:t>
                </a:r>
              </a:p>
              <a:p>
                <a:pPr lvl="1"/>
                <a:r>
                  <a:rPr lang="en-US" altLang="ko-KR" dirty="0"/>
                  <a:t>STBC</a:t>
                </a:r>
              </a:p>
              <a:p>
                <a:pPr lvl="2"/>
                <a:r>
                  <a:rPr lang="en-US" altLang="ko-KR" dirty="0"/>
                  <a:t>(FORMAT is HT_MF or HT_GF)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Indicates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difference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between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number of space-time streams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𝑆𝑇𝑆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and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number of spatial streams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indicated by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MCS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as follows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:</a:t>
                </a:r>
              </a:p>
              <a:p>
                <a:pPr lvl="3"/>
                <a:r>
                  <a:rPr lang="en-US" altLang="ko-KR" dirty="0">
                    <a:solidFill>
                      <a:srgbClr val="7030A0"/>
                    </a:solidFill>
                  </a:rPr>
                  <a:t>0 (no STBC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𝑆𝑇𝑆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altLang="ko-KR" dirty="0"/>
                  <a:t>),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𝑆𝑇𝑆</m:t>
                        </m:r>
                      </m:sub>
                    </m:sSub>
                  </m:oMath>
                </a14:m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altLang="ko-KR" dirty="0"/>
                  <a:t>=1),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𝑆𝑇𝑆</m:t>
                        </m:r>
                      </m:sub>
                    </m:sSub>
                  </m:oMath>
                </a14:m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altLang="ko-KR" dirty="0"/>
                  <a:t>=2), 3 (reserved)</a:t>
                </a:r>
              </a:p>
              <a:p>
                <a:pPr lvl="1"/>
                <a:r>
                  <a:rPr lang="en-US" altLang="ko-KR" dirty="0"/>
                  <a:t>FEC_CODING (BCC_CODING/LDPC_CODING)</a:t>
                </a:r>
              </a:p>
              <a:p>
                <a:pPr lvl="2"/>
                <a:r>
                  <a:rPr lang="en-US" altLang="ko-KR" dirty="0"/>
                  <a:t>(FORMAT is HT_MF or HT_GF)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Indicates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which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FEC encoding </a:t>
                </a:r>
                <a:r>
                  <a:rPr lang="en-US" altLang="ko-KR" dirty="0"/>
                  <a:t>is used.</a:t>
                </a:r>
              </a:p>
              <a:p>
                <a:pPr lvl="1"/>
                <a:r>
                  <a:rPr lang="en-US" altLang="ko-KR" dirty="0"/>
                  <a:t>GI_TYPE (LONG_GI/SHORT_GI)</a:t>
                </a:r>
              </a:p>
              <a:p>
                <a:pPr lvl="2"/>
                <a:r>
                  <a:rPr lang="en-US" altLang="ko-KR" dirty="0"/>
                  <a:t>(FORMAT is HT_MF or HT_GF)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Indicates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whether</a:t>
                </a:r>
                <a:r>
                  <a:rPr lang="en-US" altLang="ko-KR" dirty="0"/>
                  <a:t> a short guard interval is used in the transmission of the packet.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72D16-05BE-46E8-7925-1DB4CCF54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139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950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D435-7FDC-DFB1-BF6C-9B10C81B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2D16-05BE-46E8-7925-1DB4CCF5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19.2.2 TXVECTOR and RXVECTOR parameters</a:t>
            </a:r>
          </a:p>
          <a:p>
            <a:pPr lvl="1"/>
            <a:r>
              <a:rPr lang="en-US" altLang="ko-KR" dirty="0"/>
              <a:t>NUM_EXTEN_SS</a:t>
            </a:r>
          </a:p>
          <a:p>
            <a:pPr lvl="2"/>
            <a:r>
              <a:rPr lang="en-US" altLang="ko-KR" dirty="0"/>
              <a:t>(FORNAT:HT_MF or HT_GF) Indicates </a:t>
            </a:r>
            <a:r>
              <a:rPr lang="en-US" altLang="ko-KR" dirty="0">
                <a:solidFill>
                  <a:srgbClr val="7030A0"/>
                </a:solidFill>
              </a:rPr>
              <a:t>the number of extension spatial streams </a:t>
            </a:r>
            <a:r>
              <a:rPr lang="en-US" altLang="ko-KR" dirty="0">
                <a:solidFill>
                  <a:srgbClr val="0070C0"/>
                </a:solidFill>
              </a:rPr>
              <a:t>that are </a:t>
            </a:r>
            <a:r>
              <a:rPr lang="en-US" altLang="ko-KR" b="1" dirty="0">
                <a:solidFill>
                  <a:srgbClr val="0070C0"/>
                </a:solidFill>
              </a:rPr>
              <a:t>sounded</a:t>
            </a:r>
            <a:r>
              <a:rPr lang="en-US" altLang="ko-KR" dirty="0">
                <a:solidFill>
                  <a:srgbClr val="0070C0"/>
                </a:solidFill>
              </a:rPr>
              <a:t> during </a:t>
            </a:r>
            <a:r>
              <a:rPr lang="en-US" altLang="ko-KR" dirty="0">
                <a:solidFill>
                  <a:srgbClr val="7030A0"/>
                </a:solidFill>
              </a:rPr>
              <a:t>the extension HT-LTFs </a:t>
            </a:r>
            <a:r>
              <a:rPr lang="en-US" altLang="ko-KR" dirty="0"/>
              <a:t>in the range 0 to 3.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ANTENNA_SET (TXVECTOR Optional)</a:t>
            </a:r>
          </a:p>
          <a:p>
            <a:pPr lvl="2"/>
            <a:r>
              <a:rPr lang="en-US" altLang="ko-KR" dirty="0"/>
              <a:t>(FORNAT:HT_MF or HT_GF) Indicates </a:t>
            </a:r>
            <a:r>
              <a:rPr lang="en-US" altLang="ko-KR" b="1" dirty="0">
                <a:solidFill>
                  <a:srgbClr val="7030A0"/>
                </a:solidFill>
              </a:rPr>
              <a:t>which antennas </a:t>
            </a:r>
            <a:r>
              <a:rPr lang="en-US" altLang="ko-KR" dirty="0">
                <a:solidFill>
                  <a:srgbClr val="7030A0"/>
                </a:solidFill>
              </a:rPr>
              <a:t>of the available antennas </a:t>
            </a:r>
            <a:r>
              <a:rPr lang="en-US" altLang="ko-KR" dirty="0">
                <a:solidFill>
                  <a:srgbClr val="0070C0"/>
                </a:solidFill>
              </a:rPr>
              <a:t>are used in </a:t>
            </a:r>
            <a:r>
              <a:rPr lang="en-US" altLang="ko-KR" dirty="0">
                <a:solidFill>
                  <a:srgbClr val="7030A0"/>
                </a:solidFill>
              </a:rPr>
              <a:t>the transmission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The length of the field is 8 bits 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A 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bit position 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relative to </a:t>
            </a:r>
            <a:r>
              <a:rPr lang="en-US" altLang="ko-KR" dirty="0">
                <a:solidFill>
                  <a:srgbClr val="7030A0"/>
                </a:solidFill>
              </a:rPr>
              <a:t>the LSB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indicates that </a:t>
            </a:r>
            <a:r>
              <a:rPr lang="en-US" altLang="ko-KR" dirty="0">
                <a:solidFill>
                  <a:srgbClr val="7030A0"/>
                </a:solidFill>
              </a:rPr>
              <a:t>antenna 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used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b="1" dirty="0">
                <a:solidFill>
                  <a:srgbClr val="7030A0"/>
                </a:solidFill>
              </a:rPr>
              <a:t>At most </a:t>
            </a:r>
            <a:r>
              <a:rPr lang="en-US" altLang="ko-KR" dirty="0">
                <a:solidFill>
                  <a:srgbClr val="7030A0"/>
                </a:solidFill>
              </a:rPr>
              <a:t>4 bits </a:t>
            </a:r>
            <a:r>
              <a:rPr lang="en-US" altLang="ko-KR" dirty="0"/>
              <a:t>out of 8 </a:t>
            </a:r>
            <a:r>
              <a:rPr lang="en-US" altLang="ko-KR" dirty="0">
                <a:solidFill>
                  <a:srgbClr val="0070C0"/>
                </a:solidFill>
              </a:rPr>
              <a:t>may be set to 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N_TX (TXVECTOR only)</a:t>
            </a:r>
          </a:p>
          <a:p>
            <a:pPr lvl="2"/>
            <a:r>
              <a:rPr lang="en-US" altLang="ko-KR" dirty="0"/>
              <a:t>(FORNAT:HT_MF or HT_GF) indicates the number of transmit chains</a:t>
            </a:r>
          </a:p>
        </p:txBody>
      </p:sp>
    </p:spTree>
    <p:extLst>
      <p:ext uri="{BB962C8B-B14F-4D97-AF65-F5344CB8AC3E}">
        <p14:creationId xmlns:p14="http://schemas.microsoft.com/office/powerpoint/2010/main" val="30773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C028-60E4-4E93-AFF0-CE9CBC3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</a:t>
            </a:r>
            <a:br>
              <a:rPr lang="en-US" altLang="ko-KR" sz="3600" dirty="0"/>
            </a:br>
            <a:r>
              <a:rPr lang="en-US" altLang="ko-KR" sz="3600" dirty="0"/>
              <a:t>ISO/IEC 8802-2:1998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7797-7FAC-4297-B4F5-1D492A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Three forms of service</a:t>
            </a:r>
          </a:p>
          <a:p>
            <a:pPr lvl="1"/>
            <a:r>
              <a:rPr lang="en-US" altLang="ko-KR" dirty="0"/>
              <a:t>Type 1: Unacknowledged connectionless-mode services</a:t>
            </a:r>
          </a:p>
          <a:p>
            <a:pPr lvl="2"/>
            <a:r>
              <a:rPr lang="en-US" altLang="ko-KR" dirty="0"/>
              <a:t>IEEE 802.3 Ethernet</a:t>
            </a:r>
          </a:p>
          <a:p>
            <a:pPr lvl="1"/>
            <a:r>
              <a:rPr lang="en-US" altLang="ko-KR" dirty="0"/>
              <a:t>Type 2: Connection-mode services</a:t>
            </a:r>
          </a:p>
          <a:p>
            <a:pPr lvl="2"/>
            <a:r>
              <a:rPr lang="en-US" altLang="ko-KR" dirty="0"/>
              <a:t>3G/LTE/5G</a:t>
            </a:r>
          </a:p>
          <a:p>
            <a:pPr lvl="1"/>
            <a:r>
              <a:rPr lang="en-US" altLang="ko-KR" dirty="0"/>
              <a:t>Type 3: Acknowledged connectionless-mode services</a:t>
            </a:r>
          </a:p>
          <a:p>
            <a:pPr lvl="2"/>
            <a:r>
              <a:rPr lang="en-US" altLang="ko-KR" dirty="0"/>
              <a:t>IEEE 802.11 WLAN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30154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D435-7FDC-DFB1-BF6C-9B10C81B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2D16-05BE-46E8-7925-1DB4CCF5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19.2.2 TXVECTOR and RXVECTOR parameters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EXPANSION_MAT (TXVECTOR only)</a:t>
            </a:r>
          </a:p>
          <a:p>
            <a:pPr lvl="2"/>
            <a:r>
              <a:rPr lang="en-US" altLang="ko-KR" dirty="0"/>
              <a:t>(EXPANSION_MAT_TYPE is COMPRESSED_SV) Contains </a:t>
            </a:r>
            <a:r>
              <a:rPr lang="en-US" altLang="ko-KR" dirty="0">
                <a:solidFill>
                  <a:srgbClr val="7030A0"/>
                </a:solidFill>
              </a:rPr>
              <a:t>a set of </a:t>
            </a:r>
            <a:r>
              <a:rPr lang="en-US" altLang="ko-KR" b="1" dirty="0">
                <a:solidFill>
                  <a:srgbClr val="7030A0"/>
                </a:solidFill>
              </a:rPr>
              <a:t>compressed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beamforming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feedback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matrices</a:t>
            </a:r>
          </a:p>
          <a:p>
            <a:pPr lvl="2"/>
            <a:r>
              <a:rPr lang="en-US" altLang="ko-KR" dirty="0"/>
              <a:t>(EXPANSION_MAT_TYPE is NON_COMPRESSED_SV) Contains a set of </a:t>
            </a:r>
            <a:r>
              <a:rPr lang="en-US" altLang="ko-KR" b="1" dirty="0" err="1">
                <a:solidFill>
                  <a:srgbClr val="7030A0"/>
                </a:solidFill>
              </a:rPr>
              <a:t>noncompressed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beamforming feedback matrices</a:t>
            </a:r>
          </a:p>
          <a:p>
            <a:pPr lvl="2"/>
            <a:r>
              <a:rPr lang="en-US" altLang="ko-KR" dirty="0"/>
              <a:t>EXPANSION_MAT_TYPE is CSI_MATRICES) Contains a set of CSI matrices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EXPANSION_MAT_TYPE (TXVECTOR only)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CHAN_MAT (RXVECTOR only)</a:t>
            </a:r>
          </a:p>
          <a:p>
            <a:pPr lvl="2"/>
            <a:r>
              <a:rPr lang="en-US" altLang="ko-KR" dirty="0"/>
              <a:t>CHAN_MAT_TYPE is COMPRESSED_SV) Contains </a:t>
            </a:r>
            <a:r>
              <a:rPr lang="en-US" altLang="ko-KR" dirty="0">
                <a:solidFill>
                  <a:srgbClr val="7030A0"/>
                </a:solidFill>
              </a:rPr>
              <a:t>a set of compressed beamforming feedback matrices  </a:t>
            </a:r>
            <a:r>
              <a:rPr lang="en-US" altLang="ko-KR" dirty="0">
                <a:solidFill>
                  <a:srgbClr val="0070C0"/>
                </a:solidFill>
              </a:rPr>
              <a:t>based on </a:t>
            </a:r>
            <a:r>
              <a:rPr lang="en-US" altLang="ko-KR" dirty="0">
                <a:solidFill>
                  <a:srgbClr val="7030A0"/>
                </a:solidFill>
              </a:rPr>
              <a:t>the channel </a:t>
            </a:r>
            <a:r>
              <a:rPr lang="en-US" altLang="ko-KR" dirty="0">
                <a:solidFill>
                  <a:srgbClr val="0070C0"/>
                </a:solidFill>
              </a:rPr>
              <a:t>measured during </a:t>
            </a:r>
            <a:r>
              <a:rPr lang="en-US" altLang="ko-KR" b="1" dirty="0">
                <a:solidFill>
                  <a:srgbClr val="7030A0"/>
                </a:solidFill>
              </a:rPr>
              <a:t>the training symbols </a:t>
            </a:r>
            <a:r>
              <a:rPr lang="en-US" altLang="ko-KR" dirty="0">
                <a:solidFill>
                  <a:srgbClr val="7030A0"/>
                </a:solidFill>
              </a:rPr>
              <a:t>of the received PPDU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(CHAN_MAT_TYPE is NON_COMPRESSED_SV) Contains </a:t>
            </a:r>
            <a:r>
              <a:rPr lang="en-US" altLang="ko-KR" dirty="0">
                <a:solidFill>
                  <a:srgbClr val="7030A0"/>
                </a:solidFill>
              </a:rPr>
              <a:t>a set of </a:t>
            </a:r>
            <a:r>
              <a:rPr lang="en-US" altLang="ko-KR" dirty="0" err="1">
                <a:solidFill>
                  <a:srgbClr val="7030A0"/>
                </a:solidFill>
              </a:rPr>
              <a:t>noncompressed</a:t>
            </a:r>
            <a:r>
              <a:rPr lang="en-US" altLang="ko-KR" dirty="0">
                <a:solidFill>
                  <a:srgbClr val="7030A0"/>
                </a:solidFill>
              </a:rPr>
              <a:t> beamforming feedback matrices  </a:t>
            </a:r>
            <a:r>
              <a:rPr lang="en-US" altLang="ko-KR" dirty="0">
                <a:solidFill>
                  <a:srgbClr val="0070C0"/>
                </a:solidFill>
              </a:rPr>
              <a:t>based on </a:t>
            </a:r>
            <a:r>
              <a:rPr lang="en-US" altLang="ko-KR" dirty="0">
                <a:solidFill>
                  <a:srgbClr val="7030A0"/>
                </a:solidFill>
              </a:rPr>
              <a:t>the channel </a:t>
            </a:r>
            <a:r>
              <a:rPr lang="en-US" altLang="ko-KR" dirty="0">
                <a:solidFill>
                  <a:srgbClr val="0070C0"/>
                </a:solidFill>
              </a:rPr>
              <a:t>measured during </a:t>
            </a:r>
            <a:r>
              <a:rPr lang="en-US" altLang="ko-KR" dirty="0">
                <a:solidFill>
                  <a:srgbClr val="7030A0"/>
                </a:solidFill>
              </a:rPr>
              <a:t>the training symbols of the received PPDU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(CHAN_MAT_TYPE is CSI_MATRICES) Contains a set of CSI matrices based on the channel measured during the training symbols of the received PPDU.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CHAN_MAT_TYPE (RXVECTOR only)</a:t>
            </a:r>
          </a:p>
        </p:txBody>
      </p:sp>
    </p:spTree>
    <p:extLst>
      <p:ext uri="{BB962C8B-B14F-4D97-AF65-F5344CB8AC3E}">
        <p14:creationId xmlns:p14="http://schemas.microsoft.com/office/powerpoint/2010/main" val="1627531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D435-7FDC-DFB1-BF6C-9B10C81B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Data Link Layer</a:t>
            </a:r>
            <a:br>
              <a:rPr lang="en-US" altLang="ko-KR" sz="2800" dirty="0"/>
            </a:br>
            <a:r>
              <a:rPr lang="en-US" altLang="ko-KR" sz="2800" dirty="0"/>
              <a:t>IEEE 802.11-2020 Wireless LAN MAC &amp; PHY Specifications</a:t>
            </a:r>
            <a:br>
              <a:rPr lang="en-US" altLang="ko-KR" sz="2800" dirty="0"/>
            </a:br>
            <a:r>
              <a:rPr lang="en-US" altLang="ko-KR" sz="2800" dirty="0"/>
              <a:t>19.2 HT PHY service interface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72D16-05BE-46E8-7925-1DB4CCF54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</a:rPr>
                  <a:t>19.2.2 TXVECTOR and RXVECTOR parameters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SNR (RXVECTOR only)</a:t>
                </a:r>
              </a:p>
              <a:p>
                <a:pPr lvl="2"/>
                <a:r>
                  <a:rPr lang="en-US" altLang="ko-KR" dirty="0"/>
                  <a:t>(CHAN_MAT_TYPE is CSI_MATRICES) Is a measure of the received SNR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per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chain</a:t>
                </a:r>
                <a:r>
                  <a:rPr lang="en-US" altLang="ko-KR" dirty="0"/>
                  <a:t>. SNR indications of 8 bits are supported.</a:t>
                </a:r>
              </a:p>
              <a:p>
                <a:pPr lvl="2"/>
                <a:r>
                  <a:rPr lang="en-US" altLang="ko-KR" dirty="0"/>
                  <a:t>CHAN_MAT_TYPE is COMPRESSED_SV or NON_COMPRESSED_SV) Is a measure of the received SNR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per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stream</a:t>
                </a:r>
                <a:r>
                  <a:rPr lang="en-US" altLang="ko-KR" dirty="0"/>
                  <a:t>.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SNR indications of 8 bits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are supported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solidFill>
                      <a:srgbClr val="7030A0"/>
                    </a:solidFill>
                  </a:rPr>
                  <a:t>NO_SIG_EXTN (TXVECTOR only)</a:t>
                </a:r>
              </a:p>
              <a:p>
                <a:pPr lvl="2"/>
                <a:r>
                  <a:rPr lang="en-US" altLang="ko-KR" dirty="0"/>
                  <a:t>(FORNAT: (HT_MF or HT_GF) or (FORMAT:NON_HT and  NON_HT_MODULATION is NON_HT_DUP_OFDM))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Indicates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whether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signal extension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needs to be applied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end of transmission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solidFill>
                      <a:srgbClr val="7030A0"/>
                    </a:solidFill>
                  </a:rPr>
                  <a:t>TIME_OF_DEPARTURE_REQUESTED (TXVECTOR Optional)</a:t>
                </a:r>
              </a:p>
              <a:p>
                <a:pPr lvl="2"/>
                <a:r>
                  <a:rPr lang="en-US" altLang="ko-KR" dirty="0"/>
                  <a:t>(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true</a:t>
                </a:r>
                <a:r>
                  <a:rPr lang="en-US" altLang="ko-KR" dirty="0"/>
                  <a:t>)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indicates that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MAC entity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requests [that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PHY entity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measures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and reports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time of departure parameters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corresponding to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time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when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first frame energy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sent by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transmitting port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RX_START_OF_FRAME_OFFSET (RXVECTOR Optional)</a:t>
                </a:r>
              </a:p>
              <a:p>
                <a:pPr lvl="2"/>
                <a:r>
                  <a:rPr lang="en-US" altLang="ko-KR" dirty="0">
                    <a:solidFill>
                      <a:srgbClr val="7030A0"/>
                    </a:solidFill>
                  </a:rPr>
                  <a:t>(0..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-1) An estimate of the offset </a:t>
                </a:r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10 ns units</a:t>
                </a:r>
                <a:r>
                  <a:rPr lang="en-US" altLang="ko-KR" dirty="0"/>
                  <a:t>)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from</a:t>
                </a:r>
                <a:r>
                  <a:rPr lang="en-US" altLang="ko-KR" dirty="0"/>
                  <a:t> the point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in</a:t>
                </a:r>
                <a:r>
                  <a:rPr lang="en-US" altLang="ko-KR" dirty="0"/>
                  <a:t> time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at which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start of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the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preamble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corresponding to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the incoming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arrived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 antenna connector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the point in time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at which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this primitive is issued to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MAC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72D16-05BE-46E8-7925-1DB4CCF54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9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0034-FA24-437A-A5A8-00545FCA8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Summary</a:t>
            </a:r>
            <a:br>
              <a:rPr lang="en-US" altLang="ko-KR" dirty="0"/>
            </a:br>
            <a:r>
              <a:rPr lang="en-US" altLang="ko-KR" dirty="0"/>
              <a:t>Data Transfer using IEEE 802.11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D292B-B7E2-455D-BA49-ED3A14496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775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F35D2-4E3C-479D-86AC-9CDD652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802.11 WLAN</a:t>
            </a:r>
            <a:br>
              <a:rPr lang="en-US" altLang="ko-KR" dirty="0"/>
            </a:br>
            <a:r>
              <a:rPr lang="en-US" altLang="ko-KR" dirty="0"/>
              <a:t>Data Transfer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10B69-5DE1-4752-9D89-D40E3BD8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77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(LSAP) DL-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ISO/IEC 8802-2:1998 LLC</a:t>
            </a:r>
          </a:p>
          <a:p>
            <a:pPr lvl="1"/>
            <a:r>
              <a:rPr lang="en-US" altLang="ko-KR" dirty="0"/>
              <a:t>RFC1042 &amp; IEEE802-2014 (LLC/SNAP)</a:t>
            </a:r>
          </a:p>
          <a:p>
            <a:pPr lvl="1"/>
            <a:r>
              <a:rPr lang="en-US" altLang="ko-KR" dirty="0"/>
              <a:t>IEEE 802.11-2020 LPD/EPD</a:t>
            </a:r>
          </a:p>
          <a:p>
            <a:r>
              <a:rPr lang="en-US" altLang="ko-KR" dirty="0"/>
              <a:t>(MSAP) 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ISO/IEC 8802-2:1998 LLC</a:t>
            </a:r>
          </a:p>
          <a:p>
            <a:r>
              <a:rPr lang="en-US" altLang="ko-KR" dirty="0"/>
              <a:t>(MSAP) 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IEEE 802.1AC-2016</a:t>
            </a:r>
          </a:p>
          <a:p>
            <a:r>
              <a:rPr lang="en-US" altLang="ko-KR" dirty="0"/>
              <a:t>(MSAP) 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IEEE 802.11-2020 WLAN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7B4854-4FC7-48ED-A53E-BC115FEAD58E}"/>
              </a:ext>
            </a:extLst>
          </p:cNvPr>
          <p:cNvSpPr/>
          <p:nvPr/>
        </p:nvSpPr>
        <p:spPr>
          <a:xfrm>
            <a:off x="8114814" y="3023337"/>
            <a:ext cx="3462285" cy="7513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LLC sublayer (8802-2:1998)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LLC/SNAP (RFC1042 and  IEEE 802-2014)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LLC (LPD/EPD) (IEEE 802.11-2020)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BBFC0-47A6-4710-9AC6-6A592A09C4B0}"/>
              </a:ext>
            </a:extLst>
          </p:cNvPr>
          <p:cNvSpPr/>
          <p:nvPr/>
        </p:nvSpPr>
        <p:spPr>
          <a:xfrm>
            <a:off x="8114814" y="4092172"/>
            <a:ext cx="3462285" cy="7513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IEEE 802.1AC-2016</a:t>
            </a:r>
          </a:p>
          <a:p>
            <a:pPr algn="ctr"/>
            <a:r>
              <a:rPr lang="en-US" altLang="ko-KR" sz="1200" dirty="0"/>
              <a:t>Wireless LAN convergence function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3CA8B2-0384-4C86-8F4E-75749B61604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9845957" y="3774659"/>
            <a:ext cx="0" cy="317513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CE870-8BC6-4A17-89C0-05E1D74D5075}"/>
              </a:ext>
            </a:extLst>
          </p:cNvPr>
          <p:cNvSpPr/>
          <p:nvPr/>
        </p:nvSpPr>
        <p:spPr>
          <a:xfrm>
            <a:off x="7685821" y="1347448"/>
            <a:ext cx="1729789" cy="7513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IPv4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0BBA8B-50AE-4DF5-B1B2-9D565C5CDBC7}"/>
              </a:ext>
            </a:extLst>
          </p:cNvPr>
          <p:cNvSpPr/>
          <p:nvPr/>
        </p:nvSpPr>
        <p:spPr>
          <a:xfrm>
            <a:off x="9495998" y="1347448"/>
            <a:ext cx="1729789" cy="7513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ARPv4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AEA0BE-93E3-48FB-ABC4-E6174F14D78F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8550716" y="2098770"/>
            <a:ext cx="1295241" cy="924567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8FDC2F-EAEE-44B2-B48A-4A71A181564D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9845957" y="2098770"/>
            <a:ext cx="514936" cy="924567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E9D6B2-4AEC-AD90-E505-34531751B17F}"/>
              </a:ext>
            </a:extLst>
          </p:cNvPr>
          <p:cNvSpPr/>
          <p:nvPr/>
        </p:nvSpPr>
        <p:spPr>
          <a:xfrm>
            <a:off x="8114814" y="5170532"/>
            <a:ext cx="3462285" cy="7513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IEEE 802.11 WLAN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796751-EEFC-1FCF-0426-6C6D7B2B44E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9845957" y="4843494"/>
            <a:ext cx="0" cy="32703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E4D4A6-1141-36E8-EF84-F0A28C7DD1AD}"/>
              </a:ext>
            </a:extLst>
          </p:cNvPr>
          <p:cNvSpPr txBox="1"/>
          <p:nvPr/>
        </p:nvSpPr>
        <p:spPr>
          <a:xfrm>
            <a:off x="8785639" y="26338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LSAP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C0C5D-7C49-BC79-2880-19A18CACBA76}"/>
              </a:ext>
            </a:extLst>
          </p:cNvPr>
          <p:cNvSpPr txBox="1"/>
          <p:nvPr/>
        </p:nvSpPr>
        <p:spPr>
          <a:xfrm>
            <a:off x="8656263" y="3793709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MSAP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1C6F4-9FF3-C00B-B249-EBB14B2196A8}"/>
              </a:ext>
            </a:extLst>
          </p:cNvPr>
          <p:cNvSpPr txBox="1"/>
          <p:nvPr/>
        </p:nvSpPr>
        <p:spPr>
          <a:xfrm>
            <a:off x="8616989" y="4867840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MSAP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20550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F35D2-4E3C-479D-86AC-9CDD652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802.11 WLAN</a:t>
            </a:r>
            <a:br>
              <a:rPr lang="en-US" altLang="ko-KR" dirty="0"/>
            </a:br>
            <a:r>
              <a:rPr lang="en-US" altLang="ko-KR" dirty="0"/>
              <a:t>Data Transfer: MAC sublayer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10B69-5DE1-4752-9D89-D40E3BD8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ISO/IEC 8802-2:1998 LLC</a:t>
            </a:r>
          </a:p>
          <a:p>
            <a:pPr lvl="1"/>
            <a:r>
              <a:rPr lang="en-US" altLang="ko-KR" dirty="0"/>
              <a:t>RFC1042 &amp; IEEE802-2014 (LLC/SNAP)</a:t>
            </a:r>
          </a:p>
          <a:p>
            <a:r>
              <a:rPr lang="en-US" altLang="ko-KR" dirty="0"/>
              <a:t>MA-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1"/>
            <a:r>
              <a:rPr lang="en-US" altLang="ko-KR" dirty="0"/>
              <a:t>IEEE 802.11 WLAN</a:t>
            </a:r>
          </a:p>
          <a:p>
            <a:pPr lvl="2"/>
            <a:r>
              <a:rPr lang="en-US" altLang="ko-KR" dirty="0"/>
              <a:t>The value for the duration field is calculated by the physical layer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6B7986-30E8-48F3-B350-3DA1EA925A06}"/>
              </a:ext>
            </a:extLst>
          </p:cNvPr>
          <p:cNvSpPr/>
          <p:nvPr/>
        </p:nvSpPr>
        <p:spPr>
          <a:xfrm>
            <a:off x="2051600" y="4426390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1E9DD2-298D-4F98-A881-C99140135B95}"/>
              </a:ext>
            </a:extLst>
          </p:cNvPr>
          <p:cNvSpPr/>
          <p:nvPr/>
        </p:nvSpPr>
        <p:spPr>
          <a:xfrm>
            <a:off x="2878636" y="4426390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</a:rPr>
              <a:t>DURATION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E00D34-A002-4776-81A3-DF224C838E3F}"/>
              </a:ext>
            </a:extLst>
          </p:cNvPr>
          <p:cNvSpPr/>
          <p:nvPr/>
        </p:nvSpPr>
        <p:spPr>
          <a:xfrm>
            <a:off x="9733822" y="2208953"/>
            <a:ext cx="1735615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DF3F83-884B-4A08-8291-C704365AE0FC}"/>
              </a:ext>
            </a:extLst>
          </p:cNvPr>
          <p:cNvSpPr/>
          <p:nvPr/>
        </p:nvSpPr>
        <p:spPr>
          <a:xfrm>
            <a:off x="10397912" y="4426390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FCS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4CA883-4C98-4DD2-9989-478BB54B184F}"/>
              </a:ext>
            </a:extLst>
          </p:cNvPr>
          <p:cNvSpPr/>
          <p:nvPr/>
        </p:nvSpPr>
        <p:spPr>
          <a:xfrm>
            <a:off x="8825246" y="2208953"/>
            <a:ext cx="908576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EtherType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325B60-5913-40BE-94C4-3BBCC6F977C4}"/>
              </a:ext>
            </a:extLst>
          </p:cNvPr>
          <p:cNvSpPr/>
          <p:nvPr/>
        </p:nvSpPr>
        <p:spPr>
          <a:xfrm>
            <a:off x="7910846" y="2208953"/>
            <a:ext cx="908576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OUI</a:t>
            </a:r>
          </a:p>
          <a:p>
            <a:pPr algn="ctr"/>
            <a:r>
              <a:rPr lang="en-US" altLang="ko-KR" sz="1200" dirty="0"/>
              <a:t>(00 00 00)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7A06F0-2208-42D5-BED9-713B007C7738}"/>
              </a:ext>
            </a:extLst>
          </p:cNvPr>
          <p:cNvSpPr/>
          <p:nvPr/>
        </p:nvSpPr>
        <p:spPr>
          <a:xfrm>
            <a:off x="6240636" y="2210285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SSAP</a:t>
            </a:r>
          </a:p>
          <a:p>
            <a:pPr algn="ctr"/>
            <a:r>
              <a:rPr lang="en-US" altLang="ko-KR" sz="1200" dirty="0"/>
              <a:t>(AA)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D298E7-273C-4696-B936-9DA2725458C5}"/>
              </a:ext>
            </a:extLst>
          </p:cNvPr>
          <p:cNvSpPr/>
          <p:nvPr/>
        </p:nvSpPr>
        <p:spPr>
          <a:xfrm>
            <a:off x="7067672" y="2210285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CTL</a:t>
            </a:r>
          </a:p>
          <a:p>
            <a:pPr algn="ctr"/>
            <a:r>
              <a:rPr lang="en-US" altLang="ko-KR" sz="1200" dirty="0"/>
              <a:t>(03)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FC3F92-60BE-4373-94B5-DA83FB4122C7}"/>
              </a:ext>
            </a:extLst>
          </p:cNvPr>
          <p:cNvSpPr/>
          <p:nvPr/>
        </p:nvSpPr>
        <p:spPr>
          <a:xfrm>
            <a:off x="5418936" y="2210285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DSAP</a:t>
            </a:r>
          </a:p>
          <a:p>
            <a:pPr algn="ctr"/>
            <a:r>
              <a:rPr lang="en-US" altLang="ko-KR" sz="1200" dirty="0"/>
              <a:t>(AA)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F98E0F-7AE0-4CD4-9D88-856F294F5546}"/>
              </a:ext>
            </a:extLst>
          </p:cNvPr>
          <p:cNvSpPr/>
          <p:nvPr/>
        </p:nvSpPr>
        <p:spPr>
          <a:xfrm>
            <a:off x="4517657" y="4426391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EFE01-C155-4FFF-AB2B-E854EF1A7649}"/>
              </a:ext>
            </a:extLst>
          </p:cNvPr>
          <p:cNvSpPr/>
          <p:nvPr/>
        </p:nvSpPr>
        <p:spPr>
          <a:xfrm>
            <a:off x="8638757" y="4426390"/>
            <a:ext cx="1735615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MSDU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2E8FBF-4A22-4907-88D5-D1A823B6997E}"/>
              </a:ext>
            </a:extLst>
          </p:cNvPr>
          <p:cNvSpPr/>
          <p:nvPr/>
        </p:nvSpPr>
        <p:spPr>
          <a:xfrm>
            <a:off x="3694024" y="4426391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BC0E59-D203-4AE1-BF52-102940F0769E}"/>
              </a:ext>
            </a:extLst>
          </p:cNvPr>
          <p:cNvSpPr/>
          <p:nvPr/>
        </p:nvSpPr>
        <p:spPr>
          <a:xfrm>
            <a:off x="6164923" y="4426390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SEQ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5B1CF2-1C6C-4C38-B038-EC2055F2C741}"/>
              </a:ext>
            </a:extLst>
          </p:cNvPr>
          <p:cNvSpPr/>
          <p:nvPr/>
        </p:nvSpPr>
        <p:spPr>
          <a:xfrm>
            <a:off x="5341290" y="4426390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DAC18F-595F-42B3-93A4-F9179DE41B04}"/>
              </a:ext>
            </a:extLst>
          </p:cNvPr>
          <p:cNvSpPr/>
          <p:nvPr/>
        </p:nvSpPr>
        <p:spPr>
          <a:xfrm>
            <a:off x="6988556" y="4426390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QoS</a:t>
            </a:r>
          </a:p>
          <a:p>
            <a:pPr algn="ctr"/>
            <a:r>
              <a:rPr lang="en-US" altLang="ko-KR" sz="1200" dirty="0"/>
              <a:t>CTL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247C70-9C57-43DE-964B-4183FC7E0591}"/>
              </a:ext>
            </a:extLst>
          </p:cNvPr>
          <p:cNvSpPr/>
          <p:nvPr/>
        </p:nvSpPr>
        <p:spPr>
          <a:xfrm>
            <a:off x="7803944" y="4426390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HT</a:t>
            </a:r>
          </a:p>
          <a:p>
            <a:pPr algn="ctr"/>
            <a:r>
              <a:rPr lang="en-US" altLang="ko-KR" sz="1200" dirty="0"/>
              <a:t>CTL</a:t>
            </a:r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E939BE-B858-4AD4-8441-EC39B87C5DE9}"/>
              </a:ext>
            </a:extLst>
          </p:cNvPr>
          <p:cNvCxnSpPr>
            <a:cxnSpLocks/>
          </p:cNvCxnSpPr>
          <p:nvPr/>
        </p:nvCxnSpPr>
        <p:spPr>
          <a:xfrm flipH="1" flipV="1">
            <a:off x="5418936" y="2702432"/>
            <a:ext cx="3219821" cy="172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1CE414-C193-4246-B936-C11C604FA566}"/>
              </a:ext>
            </a:extLst>
          </p:cNvPr>
          <p:cNvCxnSpPr>
            <a:cxnSpLocks/>
          </p:cNvCxnSpPr>
          <p:nvPr/>
        </p:nvCxnSpPr>
        <p:spPr>
          <a:xfrm flipV="1">
            <a:off x="10374372" y="2702432"/>
            <a:ext cx="1095065" cy="172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187676-86D5-4BBC-B53D-A4101B4DEDB4}"/>
              </a:ext>
            </a:extLst>
          </p:cNvPr>
          <p:cNvSpPr txBox="1"/>
          <p:nvPr/>
        </p:nvSpPr>
        <p:spPr>
          <a:xfrm>
            <a:off x="4968045" y="5069024"/>
            <a:ext cx="326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frame from </a:t>
            </a:r>
            <a:r>
              <a:rPr lang="en-US" altLang="ko-KR" dirty="0">
                <a:solidFill>
                  <a:srgbClr val="7030A0"/>
                </a:solidFill>
              </a:rPr>
              <a:t>an AP </a:t>
            </a:r>
            <a:r>
              <a:rPr lang="en-US" altLang="ko-KR" dirty="0"/>
              <a:t>to </a:t>
            </a:r>
            <a:r>
              <a:rPr lang="en-US" altLang="ko-KR" dirty="0">
                <a:solidFill>
                  <a:srgbClr val="7030A0"/>
                </a:solidFill>
              </a:rPr>
              <a:t>a STA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376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2AAF-9622-43EE-A0A1-B5EB0207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 802.11 WLAN</a:t>
            </a:r>
            <a:br>
              <a:rPr lang="en-US" altLang="ko-KR" dirty="0"/>
            </a:br>
            <a:r>
              <a:rPr lang="en-US" altLang="ko-KR" dirty="0"/>
              <a:t>Data Transfer: PHY Layer (OFDM)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E7B4-636D-4869-98DE-E3BC47AF5EBB}"/>
              </a:ext>
            </a:extLst>
          </p:cNvPr>
          <p:cNvSpPr txBox="1"/>
          <p:nvPr/>
        </p:nvSpPr>
        <p:spPr>
          <a:xfrm>
            <a:off x="339962" y="2926384"/>
            <a:ext cx="42523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IEEE 802.11: TX </a:t>
            </a:r>
          </a:p>
          <a:p>
            <a:r>
              <a:rPr lang="en-US" altLang="ko-KR" sz="1600" i="1" dirty="0"/>
              <a:t>PHY-</a:t>
            </a:r>
            <a:r>
              <a:rPr lang="en-US" altLang="ko-KR" sz="1600" i="1" dirty="0" err="1"/>
              <a:t>CCA</a:t>
            </a:r>
            <a:r>
              <a:rPr lang="en-US" altLang="ko-KR" sz="1600" b="1" i="1" dirty="0" err="1">
                <a:solidFill>
                  <a:srgbClr val="7030A0"/>
                </a:solidFill>
              </a:rPr>
              <a:t>RESET</a:t>
            </a:r>
            <a:r>
              <a:rPr lang="en-US" altLang="ko-KR" sz="1600" i="1" dirty="0" err="1"/>
              <a:t>.request</a:t>
            </a:r>
            <a:r>
              <a:rPr lang="en-US" altLang="ko-KR" sz="1600" i="1" dirty="0"/>
              <a:t> ()</a:t>
            </a:r>
          </a:p>
          <a:p>
            <a:r>
              <a:rPr lang="en-US" altLang="ko-KR" sz="1600" i="1" dirty="0">
                <a:solidFill>
                  <a:srgbClr val="FF0000"/>
                </a:solidFill>
              </a:rPr>
              <a:t>No </a:t>
            </a:r>
            <a:r>
              <a:rPr lang="en-US" altLang="ko-KR" sz="1600" i="1" dirty="0"/>
              <a:t>PHY-</a:t>
            </a:r>
            <a:r>
              <a:rPr lang="en-US" altLang="ko-KR" sz="1600" i="1" dirty="0" err="1"/>
              <a:t>CCA.indication</a:t>
            </a:r>
            <a:r>
              <a:rPr lang="en-US" altLang="ko-KR" sz="1600" i="1" dirty="0"/>
              <a:t>() within </a:t>
            </a:r>
            <a:r>
              <a:rPr lang="en-US" altLang="ko-KR" sz="1600" b="1" i="1" dirty="0" err="1"/>
              <a:t>aCCATime</a:t>
            </a:r>
            <a:r>
              <a:rPr lang="en-US" altLang="ko-KR" sz="1600" i="1" dirty="0"/>
              <a:t> </a:t>
            </a:r>
            <a:endParaRPr lang="en-US" altLang="ko-KR" sz="1600" dirty="0"/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TXSTART.request</a:t>
            </a:r>
            <a:r>
              <a:rPr lang="en-US" altLang="ko-KR" sz="1600" dirty="0"/>
              <a:t>(TXVECTOR)</a:t>
            </a:r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TXSTART.confirm</a:t>
            </a:r>
            <a:r>
              <a:rPr lang="en-US" altLang="ko-KR" sz="1600" dirty="0"/>
              <a:t>(TXSTATUS)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PHY-</a:t>
            </a:r>
            <a:r>
              <a:rPr lang="en-US" altLang="ko-KR" sz="1600" dirty="0" err="1">
                <a:solidFill>
                  <a:srgbClr val="00B050"/>
                </a:solidFill>
              </a:rPr>
              <a:t>TXHEADEREND.indication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DATA.request</a:t>
            </a:r>
            <a:r>
              <a:rPr lang="en-US" altLang="ko-KR" sz="1600" dirty="0"/>
              <a:t> (DATA (0x00..0xFF))</a:t>
            </a:r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DATA.confirm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….</a:t>
            </a:r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DATA.request</a:t>
            </a:r>
            <a:r>
              <a:rPr lang="en-US" altLang="ko-KR" sz="1600" dirty="0"/>
              <a:t>(DATA)</a:t>
            </a:r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TXEND.request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- Adding Tail bit and bit padding if </a:t>
            </a:r>
            <a:r>
              <a:rPr lang="en-US" altLang="ko-KR" sz="1600" dirty="0" err="1"/>
              <a:t>nedded</a:t>
            </a:r>
            <a:endParaRPr lang="en-US" altLang="ko-KR" sz="1600" dirty="0"/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TXEND.confirm</a:t>
            </a:r>
            <a:r>
              <a:rPr lang="en-US" altLang="ko-KR" sz="1600" dirty="0"/>
              <a:t>(SCRAMBLER_OR_CRC)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CBD2E-4AE8-4FDD-92E0-64B356EAA3AA}"/>
              </a:ext>
            </a:extLst>
          </p:cNvPr>
          <p:cNvSpPr txBox="1"/>
          <p:nvPr/>
        </p:nvSpPr>
        <p:spPr>
          <a:xfrm>
            <a:off x="4869041" y="4821832"/>
            <a:ext cx="36002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IEEE 802.3 11: RX</a:t>
            </a:r>
          </a:p>
          <a:p>
            <a:r>
              <a:rPr lang="en-US" altLang="ko-KR" sz="1600" i="1" dirty="0"/>
              <a:t>PHY-</a:t>
            </a:r>
            <a:r>
              <a:rPr lang="en-US" altLang="ko-KR" sz="1600" i="1" dirty="0" err="1"/>
              <a:t>CCA.indication</a:t>
            </a:r>
            <a:r>
              <a:rPr lang="en-US" altLang="ko-KR" sz="1600" i="1" dirty="0"/>
              <a:t>(busy)</a:t>
            </a:r>
            <a:endParaRPr lang="en-US" altLang="ko-KR" sz="1600" dirty="0"/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RXSTART.indication</a:t>
            </a:r>
            <a:r>
              <a:rPr lang="en-US" altLang="ko-KR" sz="1600" dirty="0"/>
              <a:t> (RXVECTOR)</a:t>
            </a:r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DATA.indication</a:t>
            </a:r>
            <a:r>
              <a:rPr lang="en-US" altLang="ko-KR" sz="1600" dirty="0"/>
              <a:t> (DATA)</a:t>
            </a:r>
          </a:p>
          <a:p>
            <a:r>
              <a:rPr lang="en-US" altLang="ko-KR" sz="1600" dirty="0"/>
              <a:t>…..</a:t>
            </a:r>
          </a:p>
          <a:p>
            <a:r>
              <a:rPr lang="en-US" altLang="ko-KR" sz="1600" dirty="0"/>
              <a:t>PHY-</a:t>
            </a:r>
            <a:r>
              <a:rPr lang="en-US" altLang="ko-KR" sz="1600" dirty="0" err="1"/>
              <a:t>RXEND.indication</a:t>
            </a:r>
            <a:r>
              <a:rPr lang="en-US" altLang="ko-KR" sz="1600" dirty="0"/>
              <a:t>(RXVECTOR)</a:t>
            </a:r>
          </a:p>
          <a:p>
            <a:r>
              <a:rPr lang="en-US" altLang="ko-KR" sz="1600" i="1" dirty="0"/>
              <a:t>PHY-</a:t>
            </a:r>
            <a:r>
              <a:rPr lang="en-US" altLang="ko-KR" sz="1600" i="1" dirty="0" err="1"/>
              <a:t>CCA.indication</a:t>
            </a:r>
            <a:r>
              <a:rPr lang="en-US" altLang="ko-KR" sz="1600" i="1" dirty="0"/>
              <a:t>(idle)</a:t>
            </a:r>
            <a:r>
              <a:rPr lang="en-US" altLang="ko-KR" sz="1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FA6A8-C42D-4901-86F2-0556CD2E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40" y="2749110"/>
            <a:ext cx="5869233" cy="20727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E03DCA-98DC-4A75-802D-25BE94E7FE86}"/>
              </a:ext>
            </a:extLst>
          </p:cNvPr>
          <p:cNvSpPr/>
          <p:nvPr/>
        </p:nvSpPr>
        <p:spPr>
          <a:xfrm>
            <a:off x="2791274" y="181484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704A11-ECDB-4D34-BC01-F2E78E56168E}"/>
              </a:ext>
            </a:extLst>
          </p:cNvPr>
          <p:cNvSpPr/>
          <p:nvPr/>
        </p:nvSpPr>
        <p:spPr>
          <a:xfrm>
            <a:off x="3618310" y="181484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DURATION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F9E47B-5083-422C-9CFC-83BC1345D727}"/>
              </a:ext>
            </a:extLst>
          </p:cNvPr>
          <p:cNvSpPr/>
          <p:nvPr/>
        </p:nvSpPr>
        <p:spPr>
          <a:xfrm>
            <a:off x="11137586" y="181484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FCS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B69455-4750-4DAC-A033-5A2BCDB3CF5E}"/>
              </a:ext>
            </a:extLst>
          </p:cNvPr>
          <p:cNvSpPr/>
          <p:nvPr/>
        </p:nvSpPr>
        <p:spPr>
          <a:xfrm>
            <a:off x="5257331" y="1814849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SA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E6BBF3-6DB8-4E2D-9B32-A4F64245A9F4}"/>
              </a:ext>
            </a:extLst>
          </p:cNvPr>
          <p:cNvSpPr/>
          <p:nvPr/>
        </p:nvSpPr>
        <p:spPr>
          <a:xfrm>
            <a:off x="9378431" y="1814848"/>
            <a:ext cx="1735615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MSDU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65E964-630D-4AB4-B00D-D8309169EF59}"/>
              </a:ext>
            </a:extLst>
          </p:cNvPr>
          <p:cNvSpPr/>
          <p:nvPr/>
        </p:nvSpPr>
        <p:spPr>
          <a:xfrm>
            <a:off x="4433698" y="1814849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672595-F1F6-4ED3-B896-61E0E2A59235}"/>
              </a:ext>
            </a:extLst>
          </p:cNvPr>
          <p:cNvSpPr/>
          <p:nvPr/>
        </p:nvSpPr>
        <p:spPr>
          <a:xfrm>
            <a:off x="6904597" y="181484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SEQ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638C15-51EC-4BFC-90D1-2698DA26172A}"/>
              </a:ext>
            </a:extLst>
          </p:cNvPr>
          <p:cNvSpPr/>
          <p:nvPr/>
        </p:nvSpPr>
        <p:spPr>
          <a:xfrm>
            <a:off x="6080964" y="181484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CD7D9-7CF8-4436-881C-9B60C6D0A185}"/>
              </a:ext>
            </a:extLst>
          </p:cNvPr>
          <p:cNvSpPr/>
          <p:nvPr/>
        </p:nvSpPr>
        <p:spPr>
          <a:xfrm>
            <a:off x="7728230" y="181484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QoS</a:t>
            </a:r>
          </a:p>
          <a:p>
            <a:pPr algn="ctr"/>
            <a:r>
              <a:rPr lang="en-US" altLang="ko-KR" sz="1200" dirty="0"/>
              <a:t>CTL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82D4DC-8361-42BF-A4CE-BC6A6253E04B}"/>
              </a:ext>
            </a:extLst>
          </p:cNvPr>
          <p:cNvSpPr/>
          <p:nvPr/>
        </p:nvSpPr>
        <p:spPr>
          <a:xfrm>
            <a:off x="8543618" y="1814848"/>
            <a:ext cx="815388" cy="44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HT</a:t>
            </a:r>
          </a:p>
          <a:p>
            <a:pPr algn="ctr"/>
            <a:r>
              <a:rPr lang="en-US" altLang="ko-KR" sz="1200" dirty="0"/>
              <a:t>CTL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0C1BAD-5E6E-494A-A4A4-C72185C16409}"/>
              </a:ext>
            </a:extLst>
          </p:cNvPr>
          <p:cNvCxnSpPr/>
          <p:nvPr/>
        </p:nvCxnSpPr>
        <p:spPr>
          <a:xfrm flipH="1" flipV="1">
            <a:off x="2791274" y="2257488"/>
            <a:ext cx="6265363" cy="93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D9F4DA-8F14-48C2-9192-ED45E26FFB67}"/>
              </a:ext>
            </a:extLst>
          </p:cNvPr>
          <p:cNvCxnSpPr/>
          <p:nvPr/>
        </p:nvCxnSpPr>
        <p:spPr>
          <a:xfrm flipV="1">
            <a:off x="10320489" y="2257488"/>
            <a:ext cx="1632485" cy="96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3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7A7F-F868-4C8E-A04D-B74E1A80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Data Link Layer</a:t>
            </a:r>
            <a:br>
              <a:rPr lang="en-US" altLang="ko-KR" sz="3600" dirty="0"/>
            </a:br>
            <a:r>
              <a:rPr lang="en-US" altLang="ko-KR" sz="3600" dirty="0"/>
              <a:t>ISO/IEC 8802-2:1998 Logical link control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507A3-5E8F-42C1-B197-7C948EE6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Transfer Primitives for Network Layer</a:t>
            </a:r>
          </a:p>
          <a:p>
            <a:pPr lvl="1"/>
            <a:r>
              <a:rPr lang="en-US" altLang="ko-KR" dirty="0"/>
              <a:t>Unacknowledged connectionless-mode data transfer</a:t>
            </a:r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UNITDATA.request</a:t>
            </a:r>
            <a:endParaRPr lang="en-US" altLang="ko-KR" dirty="0"/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UNITDATA.indication</a:t>
            </a:r>
            <a:endParaRPr lang="en-US" altLang="ko-KR" dirty="0"/>
          </a:p>
          <a:p>
            <a:pPr lvl="1"/>
            <a:r>
              <a:rPr lang="en-US" altLang="ko-KR" dirty="0"/>
              <a:t>Connection-mode data transfer</a:t>
            </a:r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DATA.request</a:t>
            </a:r>
            <a:endParaRPr lang="en-US" altLang="ko-KR" dirty="0"/>
          </a:p>
          <a:p>
            <a:pPr lvl="2"/>
            <a:r>
              <a:rPr lang="en-US" altLang="ko-KR" dirty="0"/>
              <a:t>DL-</a:t>
            </a:r>
            <a:r>
              <a:rPr lang="en-US" altLang="ko-KR" dirty="0" err="1"/>
              <a:t>DATA.indication</a:t>
            </a:r>
            <a:endParaRPr lang="en-US" altLang="ko-KR" dirty="0"/>
          </a:p>
          <a:p>
            <a:pPr lvl="1"/>
            <a:r>
              <a:rPr lang="en-US" altLang="ko-KR" dirty="0"/>
              <a:t>Acknowledged connectionless-mode data transfer</a:t>
            </a:r>
          </a:p>
          <a:p>
            <a:pPr lvl="2"/>
            <a:r>
              <a:rPr lang="en-US" altLang="ko-KR" dirty="0"/>
              <a:t>DL-DATA-</a:t>
            </a:r>
            <a:r>
              <a:rPr lang="en-US" altLang="ko-KR" dirty="0" err="1"/>
              <a:t>ACK.request</a:t>
            </a:r>
            <a:endParaRPr lang="en-US" altLang="ko-KR" dirty="0"/>
          </a:p>
          <a:p>
            <a:pPr lvl="2"/>
            <a:r>
              <a:rPr lang="en-US" altLang="ko-KR" dirty="0"/>
              <a:t>DL-DATA-</a:t>
            </a:r>
            <a:r>
              <a:rPr lang="en-US" altLang="ko-KR" dirty="0" err="1"/>
              <a:t>ACK.indication</a:t>
            </a:r>
            <a:endParaRPr lang="en-US" altLang="ko-KR" dirty="0"/>
          </a:p>
          <a:p>
            <a:pPr lvl="2"/>
            <a:r>
              <a:rPr lang="en-US" altLang="ko-KR" dirty="0"/>
              <a:t>DL-DATA-ACK-</a:t>
            </a:r>
            <a:r>
              <a:rPr lang="en-US" altLang="ko-KR" dirty="0" err="1"/>
              <a:t>STATUS.indication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34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8103</Words>
  <Application>Microsoft Office PowerPoint</Application>
  <PresentationFormat>와이드스크린</PresentationFormat>
  <Paragraphs>756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2" baseType="lpstr">
      <vt:lpstr>Arial-BoldMT</vt:lpstr>
      <vt:lpstr>ArialMT</vt:lpstr>
      <vt:lpstr>Formata-Regular</vt:lpstr>
      <vt:lpstr>맑은 고딕</vt:lpstr>
      <vt:lpstr>Arial</vt:lpstr>
      <vt:lpstr>Cambria Math</vt:lpstr>
      <vt:lpstr>Office 테마</vt:lpstr>
      <vt:lpstr>Data Link Layer Data Transfer</vt:lpstr>
      <vt:lpstr>Content</vt:lpstr>
      <vt:lpstr>Data Link Layer functions</vt:lpstr>
      <vt:lpstr>User Data Plane Data Transfer</vt:lpstr>
      <vt:lpstr>IEEE 802-2014 The reference Model for end stations</vt:lpstr>
      <vt:lpstr>Data Link Layer IEEE 802 Standards for Data Link Layer </vt:lpstr>
      <vt:lpstr>ISO/IEC 8802-2: 1998 Part 2: Logical link control</vt:lpstr>
      <vt:lpstr>Data Link Layer ISO/IEC 8802-2:1998 Logical link control</vt:lpstr>
      <vt:lpstr>Data Link Layer ISO/IEC 8802-2:1998 Logical link control</vt:lpstr>
      <vt:lpstr>Data Link Layer ISO/IEC 8802-2:1998 Logical link control</vt:lpstr>
      <vt:lpstr>Data Link Layer ISO/IEC 8802-2:1998 Logical link control</vt:lpstr>
      <vt:lpstr>Data Link Layer (DLL) ISO/IEC 8802-2 Logical Link Control</vt:lpstr>
      <vt:lpstr>IEEE 802-2014 Reference Model description for end stations</vt:lpstr>
      <vt:lpstr>IEEE 802.1AC-2016 Media Access Control (MAC) Service Definition</vt:lpstr>
      <vt:lpstr>Data Link Layer IEEE 802.1AC-2016 Media Access Control (MAC) Service Definition Introduction</vt:lpstr>
      <vt:lpstr>Data Link Layer IEEE 802.1AC-2016 Media Access Control (MAC) Service Definition Scope</vt:lpstr>
      <vt:lpstr>Data Link Layer IEEE 802.1AC-2012 Media Access Control (MAC) Service Definition</vt:lpstr>
      <vt:lpstr>Data Link Layer IEEE 802.1AC-2016 Media Access Control (MAC) Service Definition Overview of the MAC Service</vt:lpstr>
      <vt:lpstr>Data Link Layer IEEE 802.1AC-2016 Media Access Control (MAC) Service Definition 8. Overview of the MAC Service</vt:lpstr>
      <vt:lpstr>Data Link Layer IEEE 802.1AC-2016 Media Access Control (MAC) Service Definition 14. MAC Services (for end station)</vt:lpstr>
      <vt:lpstr>Data Link Layer IEEE 802.1AC-2016 Media Access Control (MAC) Service Definition 14.2 Service primitives and parameters</vt:lpstr>
      <vt:lpstr>Data Link Layer IEEE 802.1AC-2016 Media Access Control (MAC) Service Definition 14.2 Service primitives and parameters</vt:lpstr>
      <vt:lpstr>Data Link Layer IEEE 802.1AC-2016 Media Access Control (MAC) Service Definition 11. Internal Sublayer Service (for MAC Bridges)</vt:lpstr>
      <vt:lpstr>Data Link Layer IEEE 802.1AC-2012 Media Access Control (MAC) Service Definition 12. Protocol discrimination and media</vt:lpstr>
      <vt:lpstr>IEEE Std 802.11-2020 &amp; IEEE Std 802.11ax-2021 Annex M (informative) EPD and LPD headers and the integration function</vt:lpstr>
      <vt:lpstr>IEEE 802.3-2022  MAC-dependent primitives</vt:lpstr>
      <vt:lpstr>Data Link Layer IEEE 802.3-2022 IEEE Standard for Ethernet 2. Media Access Control (MAC) service specification</vt:lpstr>
      <vt:lpstr>Data Link Layer IEEE 802.3-2022 IEEE Standard for Ethernet 2. Media Access Control (MAC) service specification</vt:lpstr>
      <vt:lpstr>MAC Sublayer Standards 802.3-2022 Ethernet 3.1.2 Service interface mappings</vt:lpstr>
      <vt:lpstr>Data Link Layer IEEE 802.3-2022 IEEE Standard for Ethernet 2. Media Access Control (MAC) service specification</vt:lpstr>
      <vt:lpstr>Data Link Layer IEEE 802.3-2022 IEEE Standard for Ethernet 2. Media Access Control (MAC) service specification</vt:lpstr>
      <vt:lpstr>IEEE 802.3-2022  Physical Layer Signaling</vt:lpstr>
      <vt:lpstr>Data Link Layer IEEE 802.3-2022 Ethernet 6. Physical Signaling (PLS) service specifications</vt:lpstr>
      <vt:lpstr>Data Link Layer IEEE 802.3-2022 Ethernet 6. Physical Signaling (PLS) service specifications</vt:lpstr>
      <vt:lpstr>Data Link Layer IEEE 802.3-2022 Ethernet 6. Physical Signaling (PLS) service specifications</vt:lpstr>
      <vt:lpstr>Data Link Layer IEEE 802.3-2022 Ethernet 7. Physical Signaling (PLS) and Attachment Unit Interface (AUI) specifications</vt:lpstr>
      <vt:lpstr>Data Link Layer IEEE 802.3-2022 Ethernet 7. Physical Signaling (PLS) and Attachment Unit Interface (AUI) specifications</vt:lpstr>
      <vt:lpstr>Data Link Layer IEEE 802.3-2022 Ethernet 7. Physical Signaling (PLS) and Attachment Unit Interface (AUI) specifications</vt:lpstr>
      <vt:lpstr>Summary Data Transfer using IEEE 802.3</vt:lpstr>
      <vt:lpstr>IEEE 802.3 Ethernet Data Transfer</vt:lpstr>
      <vt:lpstr>IEEE 802.3 Ethernet Data Transfer</vt:lpstr>
      <vt:lpstr>IEEE 802.3 Ethernet Data Transfer</vt:lpstr>
      <vt:lpstr>IEEE 802.11  MAC-dependent primitives</vt:lpstr>
      <vt:lpstr>Data Link Layer IEEE 802.11-2020 Wireless LAN MAC &amp; PHY Specifications 5. MAC service definition</vt:lpstr>
      <vt:lpstr>Data Link Layer IEEE 802.11-2020 Wireless LAN MAC &amp; PHY Specifications 5. MAC service definition</vt:lpstr>
      <vt:lpstr>Data Link Layer IEEE 802.11-2020 Wireless LAN MAC &amp; PHY Specifications 5. MAC service definition</vt:lpstr>
      <vt:lpstr>Data Link Layer IEEE 802.11-2020 Wireless LAN MAC &amp; PHY Specifications 5.2 MAC data service specification</vt:lpstr>
      <vt:lpstr>Data Link Layer IEEE 802.11-2020 Wireless LAN MAC &amp; PHY Specifications 5.1.5 MAC data service architecture</vt:lpstr>
      <vt:lpstr>Data Link Layer IEEE 802.11-2020 Wireless LAN MAC &amp; PHY Specifications 5.2.3 MA-UNITDATA.request</vt:lpstr>
      <vt:lpstr>Data Link Layer IEEE 802.11-2020 Wireless LAN MAC &amp; PHY Specifications 5.2.3 MA-UNITDATA.request &amp; 5.2.4 MA-UNITDATA.indication</vt:lpstr>
      <vt:lpstr>Data Link Layer IEEE 802.1AC-2016  Media Access Control (MAC) Service Definition 13.2 Wireless LAN convergence function</vt:lpstr>
      <vt:lpstr>Data Link Layer IEEE 802.1AC-2016  Media Access Control (MAC) Service Definition 13.2 Wireless LAN convergence function</vt:lpstr>
      <vt:lpstr>Data Link Layer IEEE 802.11-2020 Wireless LAN MAC &amp; PHY Specifications 5.2.5 MA-UNITDATA-STATUS.indication</vt:lpstr>
      <vt:lpstr>Data Link Layer IEEE 802.11-2020 Wireless LAN MAC &amp; PHY Specifications 5.2.5 MA-UNITDATA-STATUS.indication</vt:lpstr>
      <vt:lpstr>IEEE 802.11-2020 Physical Layer SAP</vt:lpstr>
      <vt:lpstr>Data Link Layer IEEE 802.11-2020 Wireless LAN MAC &amp; PHY Specifications 8. PHY service specification</vt:lpstr>
      <vt:lpstr>Data Link Layer IEEE 802.11-2020 Wireless LAN MAC &amp; PHY Specifications 8. PHY service specification</vt:lpstr>
      <vt:lpstr>Data Link Layer IEEE 802.11-2020 Wireless LAN MAC &amp; PHY Specifications 8.3 Detailed PHY service specifications</vt:lpstr>
      <vt:lpstr>Data Link Layer IEEE 802.11-2020 Wireless LAN MAC &amp; PHY Specifications 8.3 Detailed PHY service specifications</vt:lpstr>
      <vt:lpstr>Data Link Layer IEEE 802.11-2020 Wireless LAN MAC &amp; PHY Specifications 8.3 Detailed PHY service specifications</vt:lpstr>
      <vt:lpstr>Data Link Layer IEEE 802.11-2020 Wireless LAN MAC &amp; PHY Specifications 8.3 Detailed PHY service specifications</vt:lpstr>
      <vt:lpstr>Data Link Layer IEEE 802.11-2020 Wireless LAN MAC &amp; PHY Specifications 8.3 Detailed PHY service specifications</vt:lpstr>
      <vt:lpstr>Data Link Layer IEEE 802.11-2020 Wireless LAN MAC &amp; PHY Specifications 8.3 Detailed PHY service specifications</vt:lpstr>
      <vt:lpstr>Data Link Layer IEEE 802.11-2020 Wireless LAN MAC &amp; PHY Specifications 8.3 Detailed PHY service specifications</vt:lpstr>
      <vt:lpstr>Data Link Layer IEEE 802.11-2016 Physical Layer SAP</vt:lpstr>
      <vt:lpstr>Data Link Layer IEEE 802.11-2020 Wireless LAN MAC &amp; PHY Specifications 8.3.5.12.2 Semantics of the service primitive</vt:lpstr>
      <vt:lpstr>Data Link Layer IEEE 802.11-2020 Wireless LAN MAC &amp; PHY Specifications 8.3 Detailed PHY service specifications 10.23.2.5 EDCA channel access in a VHT or TVHT BSS</vt:lpstr>
      <vt:lpstr>Data Link Layer IEEE 802.11-2020 Wireless LAN MAC &amp; PHY Specifications 8.3 Detailed PHY service specifications</vt:lpstr>
      <vt:lpstr>Data Link Layer IEEE 802.11-2020 Wireless LAN MAC &amp; PHY Specifications 4.3.13 High-throughput (HT) STA</vt:lpstr>
      <vt:lpstr>Data Link Layer IEEE 802.11-2020 Wireless LAN MAC &amp; PHY Specifications 19. High-throughput (HT) PHY specification</vt:lpstr>
      <vt:lpstr>IEEE Std 802.11-2020 &amp; IEEE Std 802.11ax-2021 4.3 Components of the IEEE 802.11 architecture 4.3.13 High-throughput (HT) STA) STA</vt:lpstr>
      <vt:lpstr>Data Link Layer IEEE 802.11-2020 Wireless LAN MAC &amp; PHY Specifications 17. Orthogonal frequency division multiplexing (OFDM) PHY specification</vt:lpstr>
      <vt:lpstr>IEEE Std 802.11-2020 &amp; IEEE Std 802.11ax-2021 19. High-throughput (HT) PHY specification</vt:lpstr>
      <vt:lpstr>Data Link Layer IEEE 802.11-2020 Wireless LAN MAC &amp; PHY Specifications 19.2 HT PHY service interface</vt:lpstr>
      <vt:lpstr>Data Link Layer IEEE 802.11-2020 Wireless LAN MAC &amp; PHY Specifications 19.2 HT PHY service interface</vt:lpstr>
      <vt:lpstr>Data Link Layer IEEE 802.11-2020 Wireless LAN MAC &amp; PHY Specifications 19.2 HT PHY service interface</vt:lpstr>
      <vt:lpstr>Data Link Layer IEEE 802.11-2020 Wireless LAN MAC &amp; PHY Specifications 19.2 HT PHY service interface</vt:lpstr>
      <vt:lpstr>Data Link Layer IEEE 802.11-2020 Wireless LAN MAC &amp; PHY Specifications 19.2 HT PHY service interface</vt:lpstr>
      <vt:lpstr>Data Link Layer IEEE 802.11-2020 Wireless LAN MAC &amp; PHY Specifications 19.2 HT PHY service interface</vt:lpstr>
      <vt:lpstr>Data Link Layer IEEE 802.11-2020 Wireless LAN MAC &amp; PHY Specifications 19.2 HT PHY service interface</vt:lpstr>
      <vt:lpstr>Data Link Layer IEEE 802.11-2020 Wireless LAN MAC &amp; PHY Specifications 19.2 HT PHY service interface</vt:lpstr>
      <vt:lpstr>Summary Data Transfer using IEEE 802.11</vt:lpstr>
      <vt:lpstr>IEEE 802.11 WLAN Data Transfer</vt:lpstr>
      <vt:lpstr>IEEE 802.11 WLAN Data Transfer: MAC sublayer</vt:lpstr>
      <vt:lpstr>IEEE 802.11 WLAN Data Transfer: PHY Layer (OFDM)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Data Transfer</dc:title>
  <dc:creator>민성기[ 교수 / 컴퓨터학과 ]</dc:creator>
  <cp:lastModifiedBy>Sung gi Min</cp:lastModifiedBy>
  <cp:revision>17</cp:revision>
  <dcterms:created xsi:type="dcterms:W3CDTF">2023-09-05T07:17:40Z</dcterms:created>
  <dcterms:modified xsi:type="dcterms:W3CDTF">2023-10-16T05:24:32Z</dcterms:modified>
</cp:coreProperties>
</file>