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500" r:id="rId6"/>
    <p:sldId id="259" r:id="rId7"/>
    <p:sldId id="305" r:id="rId8"/>
    <p:sldId id="307" r:id="rId9"/>
    <p:sldId id="306" r:id="rId10"/>
    <p:sldId id="499" r:id="rId11"/>
    <p:sldId id="530" r:id="rId12"/>
    <p:sldId id="531" r:id="rId13"/>
    <p:sldId id="533" r:id="rId14"/>
    <p:sldId id="532" r:id="rId15"/>
    <p:sldId id="534" r:id="rId16"/>
    <p:sldId id="535" r:id="rId17"/>
    <p:sldId id="536" r:id="rId18"/>
    <p:sldId id="537" r:id="rId19"/>
    <p:sldId id="538" r:id="rId20"/>
    <p:sldId id="539" r:id="rId21"/>
    <p:sldId id="540" r:id="rId22"/>
    <p:sldId id="541" r:id="rId23"/>
    <p:sldId id="542" r:id="rId24"/>
    <p:sldId id="454" r:id="rId25"/>
    <p:sldId id="455" r:id="rId26"/>
    <p:sldId id="543" r:id="rId27"/>
    <p:sldId id="429" r:id="rId28"/>
    <p:sldId id="430" r:id="rId29"/>
    <p:sldId id="432" r:id="rId30"/>
    <p:sldId id="433" r:id="rId31"/>
    <p:sldId id="434" r:id="rId32"/>
    <p:sldId id="435" r:id="rId33"/>
    <p:sldId id="436" r:id="rId34"/>
    <p:sldId id="456" r:id="rId35"/>
    <p:sldId id="437" r:id="rId36"/>
    <p:sldId id="438" r:id="rId37"/>
    <p:sldId id="439" r:id="rId38"/>
    <p:sldId id="440" r:id="rId39"/>
    <p:sldId id="544" r:id="rId40"/>
    <p:sldId id="441" r:id="rId41"/>
    <p:sldId id="431" r:id="rId42"/>
    <p:sldId id="256" r:id="rId43"/>
    <p:sldId id="443" r:id="rId44"/>
    <p:sldId id="545" r:id="rId45"/>
    <p:sldId id="547" r:id="rId46"/>
    <p:sldId id="548" r:id="rId47"/>
    <p:sldId id="457" r:id="rId48"/>
    <p:sldId id="487" r:id="rId49"/>
    <p:sldId id="489" r:id="rId50"/>
    <p:sldId id="488" r:id="rId51"/>
    <p:sldId id="468" r:id="rId52"/>
    <p:sldId id="469" r:id="rId53"/>
    <p:sldId id="460" r:id="rId54"/>
    <p:sldId id="465" r:id="rId55"/>
    <p:sldId id="466" r:id="rId56"/>
    <p:sldId id="549" r:id="rId57"/>
    <p:sldId id="467" r:id="rId58"/>
    <p:sldId id="550" r:id="rId59"/>
    <p:sldId id="472" r:id="rId60"/>
    <p:sldId id="473" r:id="rId61"/>
    <p:sldId id="474" r:id="rId62"/>
    <p:sldId id="475" r:id="rId63"/>
    <p:sldId id="476" r:id="rId6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87" d="100"/>
          <a:sy n="187" d="100"/>
        </p:scale>
        <p:origin x="230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210C3-5E44-288C-A7B6-6BB6AD65A8C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8F5AE4F-4668-EB57-81F3-A31F50E53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D52F291-174C-6607-34CE-0B7EEBC97ED9}"/>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70D53759-3932-2429-B267-685F3722DD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B2E77F7-74C7-D92B-8B15-4B6EF795F06E}"/>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2274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F04604-D266-3D11-243E-1A0C4B379A6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43A80D-00A6-CF57-9C74-DC04E5EC577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1C56D9-97F4-CB6D-6B31-546C79DDDB7D}"/>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0966F2EA-BF5E-2CC1-F3BE-2F843F171E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79F2C9-C5DD-C0F7-3976-0139D1E99572}"/>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241641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71E38CA-C4E9-8893-734D-C4A6ECBCF92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87E7638-3287-E964-EE49-85811B33DD4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5393AF-79D9-9C27-D3D9-9AE3ADF607F0}"/>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DAA7FC25-F95B-9383-157C-2198768451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4049E2-FED0-14ED-91A8-DDF84B52EA81}"/>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15909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2711A0-93B4-C507-075D-8B19EA3D4A3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DFF1792-39F2-A176-7AC6-B3E58D8966C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F55E9F-9A1B-EB15-39ED-3B2F6DDDD3EE}"/>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5B439D98-5861-90B7-D8BF-4A7941ADB35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67F1068-71A6-79BD-079D-937B6C691F2E}"/>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3387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ED2F87-456D-38BB-E928-0F47238C455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2999D88-7F60-A841-1CA3-F6250BF9A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2A15DE1-E2E7-C0EA-6040-10F2790515E5}"/>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429F9C45-58D0-4684-6160-ACAAFDD5F1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42B076-33A5-F1F5-36DE-1E4D789737BE}"/>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172025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85A8C8-8730-2CD5-4927-1D825D688D5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61EA516-B5BE-BC4A-F27C-3B46CB9A80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49C6499-44BF-6291-9192-587A570B725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BD70719-2498-4D0F-A87A-5FB4B22FA59E}"/>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6" name="바닥글 개체 틀 5">
            <a:extLst>
              <a:ext uri="{FF2B5EF4-FFF2-40B4-BE49-F238E27FC236}">
                <a16:creationId xmlns:a16="http://schemas.microsoft.com/office/drawing/2014/main" id="{D49A9706-200E-3395-B334-521EAD10621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8843D6-7F8D-44D1-636C-4FC742B93CD8}"/>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395556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57F218-F6B1-3328-C3C2-DEA50FB5F8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1C46A1F-C6AE-BFDD-DAED-1D4B19D88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81F9A2A-8293-87EC-0A02-B86C7A6F5A8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8C4F190-5857-DDBF-02EF-983B2DB18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37FE590-1C16-8F40-3E66-CA82ABA1535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765D2F5-AFFA-43DD-F86F-0E432DEC2820}"/>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8" name="바닥글 개체 틀 7">
            <a:extLst>
              <a:ext uri="{FF2B5EF4-FFF2-40B4-BE49-F238E27FC236}">
                <a16:creationId xmlns:a16="http://schemas.microsoft.com/office/drawing/2014/main" id="{11FD5773-9440-2296-A9E1-A874759A8F2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7A0D3CD-4072-8B97-9241-47186C685E2F}"/>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366549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CF88C9-0053-89F9-3167-3B169E9D3EE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F9C71E4-2C19-11DA-CD7A-A687416D58B1}"/>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4" name="바닥글 개체 틀 3">
            <a:extLst>
              <a:ext uri="{FF2B5EF4-FFF2-40B4-BE49-F238E27FC236}">
                <a16:creationId xmlns:a16="http://schemas.microsoft.com/office/drawing/2014/main" id="{F9B72F04-BB01-083E-832F-E3CD8336F22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A68F0A9-3671-B030-10C7-03F37D760D17}"/>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223248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385F6E5-0F75-3A35-01D8-08733A523857}"/>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3" name="바닥글 개체 틀 2">
            <a:extLst>
              <a:ext uri="{FF2B5EF4-FFF2-40B4-BE49-F238E27FC236}">
                <a16:creationId xmlns:a16="http://schemas.microsoft.com/office/drawing/2014/main" id="{81DDF8FB-4833-17B9-AA24-44BAA3866F7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AA3046B-289C-F99D-05D4-161F0A81E801}"/>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106502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B7EE4F-1F80-89ED-414E-234F72C140F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D51458E-7E77-29B6-148A-F5A243751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ABF64A7-5D37-E866-98FF-A4DB958A5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690FB35-D71B-806A-4D8B-E399B7168192}"/>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6" name="바닥글 개체 틀 5">
            <a:extLst>
              <a:ext uri="{FF2B5EF4-FFF2-40B4-BE49-F238E27FC236}">
                <a16:creationId xmlns:a16="http://schemas.microsoft.com/office/drawing/2014/main" id="{CCF741B0-8BA7-4373-4C45-EED8460691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BA8C2FE-E7F0-7101-E8B4-6E2AF567191F}"/>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77714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5F89DF-063B-7D5E-3456-C518495CB85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713306E-0122-1310-09DA-21A5CC08E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2AB0F52-176D-FD14-1D63-1DA0232FB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7E14659-FF45-EAA3-B4FB-0C39E314C4F3}"/>
              </a:ext>
            </a:extLst>
          </p:cNvPr>
          <p:cNvSpPr>
            <a:spLocks noGrp="1"/>
          </p:cNvSpPr>
          <p:nvPr>
            <p:ph type="dt" sz="half" idx="10"/>
          </p:nvPr>
        </p:nvSpPr>
        <p:spPr/>
        <p:txBody>
          <a:bodyPr/>
          <a:lstStyle/>
          <a:p>
            <a:fld id="{E5D27AB3-1AAC-476B-A768-A82BAC7851CC}" type="datetimeFigureOut">
              <a:rPr lang="ko-KR" altLang="en-US" smtClean="0"/>
              <a:t>2023-09-20</a:t>
            </a:fld>
            <a:endParaRPr lang="ko-KR" altLang="en-US"/>
          </a:p>
        </p:txBody>
      </p:sp>
      <p:sp>
        <p:nvSpPr>
          <p:cNvPr id="6" name="바닥글 개체 틀 5">
            <a:extLst>
              <a:ext uri="{FF2B5EF4-FFF2-40B4-BE49-F238E27FC236}">
                <a16:creationId xmlns:a16="http://schemas.microsoft.com/office/drawing/2014/main" id="{2078711A-08AE-2B9C-6D00-050FBB8691D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280C62-77ED-1EC2-E8E2-23C7C08AC7D3}"/>
              </a:ext>
            </a:extLst>
          </p:cNvPr>
          <p:cNvSpPr>
            <a:spLocks noGrp="1"/>
          </p:cNvSpPr>
          <p:nvPr>
            <p:ph type="sldNum" sz="quarter" idx="12"/>
          </p:nvPr>
        </p:nvSpPr>
        <p:spPr/>
        <p:txBody>
          <a:body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186372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1A722C8-3979-976E-B004-A41A3F320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013C0F4-2DE5-A5BA-C87D-30492F185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542F69-1D61-FEDA-24E3-23E138149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27AB3-1AAC-476B-A768-A82BAC7851CC}" type="datetimeFigureOut">
              <a:rPr lang="ko-KR" altLang="en-US" smtClean="0"/>
              <a:t>2023-09-20</a:t>
            </a:fld>
            <a:endParaRPr lang="ko-KR" altLang="en-US"/>
          </a:p>
        </p:txBody>
      </p:sp>
      <p:sp>
        <p:nvSpPr>
          <p:cNvPr id="5" name="바닥글 개체 틀 4">
            <a:extLst>
              <a:ext uri="{FF2B5EF4-FFF2-40B4-BE49-F238E27FC236}">
                <a16:creationId xmlns:a16="http://schemas.microsoft.com/office/drawing/2014/main" id="{0A24200D-374D-FC48-8785-6B85FF32C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7BFE6FD-ED0F-E2F6-607B-4E67B0D8D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6C4AC-552C-430E-AF8D-AB4621109D29}" type="slidenum">
              <a:rPr lang="ko-KR" altLang="en-US" smtClean="0"/>
              <a:t>‹#›</a:t>
            </a:fld>
            <a:endParaRPr lang="ko-KR" altLang="en-US"/>
          </a:p>
        </p:txBody>
      </p:sp>
    </p:spTree>
    <p:extLst>
      <p:ext uri="{BB962C8B-B14F-4D97-AF65-F5344CB8AC3E}">
        <p14:creationId xmlns:p14="http://schemas.microsoft.com/office/powerpoint/2010/main" val="12540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r>
              <a:rPr lang="en-US" altLang="ko-KR" sz="4400" dirty="0"/>
              <a:t>Data Link Layer</a:t>
            </a:r>
            <a:br>
              <a:rPr lang="en-US" altLang="ko-KR" sz="4400" dirty="0"/>
            </a:br>
            <a:r>
              <a:rPr lang="en-US" altLang="ko-KR" sz="4400" dirty="0"/>
              <a:t>Wireless LAN</a:t>
            </a:r>
            <a:endParaRPr lang="ko-KR" altLang="en-US" sz="4400" dirty="0"/>
          </a:p>
        </p:txBody>
      </p:sp>
      <p:sp>
        <p:nvSpPr>
          <p:cNvPr id="3" name="부제목 2"/>
          <p:cNvSpPr>
            <a:spLocks noGrp="1"/>
          </p:cNvSpPr>
          <p:nvPr>
            <p:ph type="subTitle" idx="1"/>
          </p:nvPr>
        </p:nvSpPr>
        <p:spPr/>
        <p:txBody>
          <a:bodyPr>
            <a:normAutofit/>
          </a:bodyPr>
          <a:lstStyle/>
          <a:p>
            <a:r>
              <a:rPr lang="en-US" altLang="ko-KR" sz="2800" dirty="0"/>
              <a:t>LECTURE 05</a:t>
            </a:r>
          </a:p>
        </p:txBody>
      </p:sp>
    </p:spTree>
    <p:extLst>
      <p:ext uri="{BB962C8B-B14F-4D97-AF65-F5344CB8AC3E}">
        <p14:creationId xmlns:p14="http://schemas.microsoft.com/office/powerpoint/2010/main" val="41990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95FF72-D866-C685-79E6-D12ED1F75781}"/>
              </a:ext>
            </a:extLst>
          </p:cNvPr>
          <p:cNvSpPr>
            <a:spLocks noGrp="1"/>
          </p:cNvSpPr>
          <p:nvPr>
            <p:ph type="title"/>
          </p:nvPr>
        </p:nvSpPr>
        <p:spPr/>
        <p:txBody>
          <a:bodyPr/>
          <a:lstStyle/>
          <a:p>
            <a:r>
              <a:rPr lang="en-US" altLang="ko-KR" dirty="0"/>
              <a:t>Wi-Fi channels </a:t>
            </a:r>
            <a:br>
              <a:rPr lang="en-US" altLang="ko-KR" dirty="0"/>
            </a:br>
            <a:r>
              <a:rPr lang="en-US" altLang="ko-KR" dirty="0"/>
              <a:t>the 60 GHz ISM band </a:t>
            </a:r>
            <a:endParaRPr lang="ko-KR" altLang="en-US" dirty="0"/>
          </a:p>
        </p:txBody>
      </p:sp>
      <p:pic>
        <p:nvPicPr>
          <p:cNvPr id="4" name="내용 개체 틀 3">
            <a:extLst>
              <a:ext uri="{FF2B5EF4-FFF2-40B4-BE49-F238E27FC236}">
                <a16:creationId xmlns:a16="http://schemas.microsoft.com/office/drawing/2014/main" id="{81A406EF-60B7-B1B6-243F-49EE56C511ED}"/>
              </a:ext>
            </a:extLst>
          </p:cNvPr>
          <p:cNvPicPr>
            <a:picLocks noGrp="1" noChangeAspect="1"/>
          </p:cNvPicPr>
          <p:nvPr>
            <p:ph idx="1"/>
          </p:nvPr>
        </p:nvPicPr>
        <p:blipFill>
          <a:blip r:embed="rId2"/>
          <a:stretch>
            <a:fillRect/>
          </a:stretch>
        </p:blipFill>
        <p:spPr>
          <a:xfrm>
            <a:off x="2259808" y="1825625"/>
            <a:ext cx="7672384" cy="4351338"/>
          </a:xfrm>
          <a:prstGeom prst="rect">
            <a:avLst/>
          </a:prstGeom>
        </p:spPr>
      </p:pic>
      <p:sp>
        <p:nvSpPr>
          <p:cNvPr id="6" name="TextBox 5">
            <a:extLst>
              <a:ext uri="{FF2B5EF4-FFF2-40B4-BE49-F238E27FC236}">
                <a16:creationId xmlns:a16="http://schemas.microsoft.com/office/drawing/2014/main" id="{D0F86D3C-9098-6A84-1A6B-968495983D2A}"/>
              </a:ext>
            </a:extLst>
          </p:cNvPr>
          <p:cNvSpPr txBox="1"/>
          <p:nvPr/>
        </p:nvSpPr>
        <p:spPr>
          <a:xfrm>
            <a:off x="279683" y="6385153"/>
            <a:ext cx="10999619" cy="338554"/>
          </a:xfrm>
          <a:prstGeom prst="rect">
            <a:avLst/>
          </a:prstGeom>
          <a:noFill/>
        </p:spPr>
        <p:txBody>
          <a:bodyPr wrap="square">
            <a:spAutoFit/>
          </a:bodyPr>
          <a:lstStyle/>
          <a:p>
            <a:r>
              <a:rPr lang="en-US" altLang="ko-KR" sz="800" dirty="0"/>
              <a:t>EIRP</a:t>
            </a:r>
            <a:r>
              <a:rPr lang="ko-KR" altLang="en-US" sz="800" dirty="0"/>
              <a:t> </a:t>
            </a:r>
            <a:r>
              <a:rPr lang="en-US" altLang="ko-KR" sz="800" dirty="0"/>
              <a:t>(Effective Isotropic Radiated Power)</a:t>
            </a:r>
          </a:p>
          <a:p>
            <a:r>
              <a:rPr lang="ko-KR" altLang="en-US" sz="800" dirty="0"/>
              <a:t>https://www.cambridge.org/core/journals/international-journal-of-microwave-and-wireless-technologies/article/communication-systems-operating-in-the-60-ghz-ism-band-overview/2C03F98AED97746DA97B4A88EEF55592</a:t>
            </a:r>
          </a:p>
        </p:txBody>
      </p:sp>
    </p:spTree>
    <p:extLst>
      <p:ext uri="{BB962C8B-B14F-4D97-AF65-F5344CB8AC3E}">
        <p14:creationId xmlns:p14="http://schemas.microsoft.com/office/powerpoint/2010/main" val="40254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600" dirty="0"/>
              <a:t>IEEE Std 802.11-2020 </a:t>
            </a:r>
            <a:br>
              <a:rPr lang="en-US" altLang="ko-KR" sz="3600" dirty="0"/>
            </a:br>
            <a:r>
              <a:rPr lang="en-US" altLang="ko-KR" sz="3600" dirty="0"/>
              <a:t>Frequency bands and Types of STA</a:t>
            </a:r>
            <a:endParaRPr lang="ko-KR" altLang="en-US" sz="36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Frequency bands between 1 GHz and 7.125 GHz</a:t>
            </a:r>
          </a:p>
          <a:p>
            <a:pPr lvl="1"/>
            <a:r>
              <a:rPr lang="en-US" altLang="ko-KR" dirty="0"/>
              <a:t>4.3.13 High-throughput (HT) STA (2.4GHz &amp; 5GHz)</a:t>
            </a:r>
          </a:p>
          <a:p>
            <a:pPr lvl="2"/>
            <a:r>
              <a:rPr lang="en-US" altLang="ko-KR" dirty="0"/>
              <a:t>DSSS (IEEE 82.11-1997), HR/DSSS (IEEE 802.11b), OFDM (IEEE 802.11a), ERP-OFDM (IEEE 802.11g), HT-OFDM [MIMO OFDM] (IEEE 802.11n)</a:t>
            </a:r>
          </a:p>
          <a:p>
            <a:pPr lvl="1"/>
            <a:r>
              <a:rPr lang="en-US" altLang="ko-KR" dirty="0"/>
              <a:t>4.3.15 Very high throughput (VHT) STA </a:t>
            </a:r>
          </a:p>
          <a:p>
            <a:pPr lvl="2"/>
            <a:r>
              <a:rPr lang="en-US" altLang="ko-KR" dirty="0"/>
              <a:t>VHT-OFDM [DL MU-MIMO OFDM] (IEEE 802.11ac)</a:t>
            </a:r>
          </a:p>
          <a:p>
            <a:pPr lvl="1"/>
            <a:r>
              <a:rPr lang="en-US" altLang="ko-KR" dirty="0"/>
              <a:t>4.3.15a High-efficiency (HE) STA (2.4GHz, 5GHz, 6GHz)</a:t>
            </a:r>
          </a:p>
          <a:p>
            <a:pPr lvl="2"/>
            <a:r>
              <a:rPr lang="en-US" altLang="ko-KR" dirty="0"/>
              <a:t>HE-OFDMA [DL/UL MU-MIMO OFDMA] (IEEE 802.11ax)</a:t>
            </a:r>
          </a:p>
          <a:p>
            <a:pPr lvl="1"/>
            <a:r>
              <a:rPr lang="en-US" altLang="ko-KR" dirty="0">
                <a:solidFill>
                  <a:schemeClr val="bg1">
                    <a:lumMod val="65000"/>
                  </a:schemeClr>
                </a:solidFill>
              </a:rPr>
              <a:t>(IEEE 802.11be Extremely High Throughput (EHT)</a:t>
            </a:r>
          </a:p>
          <a:p>
            <a:pPr lvl="2"/>
            <a:r>
              <a:rPr lang="en-US" altLang="ko-KR" dirty="0">
                <a:solidFill>
                  <a:schemeClr val="bg1">
                    <a:lumMod val="65000"/>
                  </a:schemeClr>
                </a:solidFill>
              </a:rPr>
              <a:t>EHT-OFDMA [DL/UL MU-MIMO OFDMA]</a:t>
            </a:r>
          </a:p>
          <a:p>
            <a:pPr lvl="1"/>
            <a:endParaRPr lang="en-US" altLang="ko-KR" dirty="0"/>
          </a:p>
        </p:txBody>
      </p:sp>
    </p:spTree>
    <p:extLst>
      <p:ext uri="{BB962C8B-B14F-4D97-AF65-F5344CB8AC3E}">
        <p14:creationId xmlns:p14="http://schemas.microsoft.com/office/powerpoint/2010/main" val="386821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600" dirty="0"/>
              <a:t>IEEE Std 802.11-2020</a:t>
            </a:r>
            <a:br>
              <a:rPr lang="en-US" altLang="ko-KR" sz="3600" dirty="0"/>
            </a:br>
            <a:r>
              <a:rPr lang="en-US" altLang="ko-KR" sz="3600" dirty="0"/>
              <a:t>Frequency bands and Types of STA</a:t>
            </a:r>
            <a:endParaRPr lang="ko-KR" altLang="en-US" sz="36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50000"/>
                  </a:schemeClr>
                </a:solidFill>
              </a:rPr>
              <a:t>Frequency bands between 1 GHz and 7.125 GHz</a:t>
            </a:r>
          </a:p>
          <a:p>
            <a:pPr lvl="1"/>
            <a:r>
              <a:rPr lang="en-US" altLang="ko-KR" dirty="0"/>
              <a:t>4.3.17 STA transmission of Data frames outside the context of a BSS</a:t>
            </a:r>
          </a:p>
          <a:p>
            <a:pPr lvl="2"/>
            <a:r>
              <a:rPr lang="en-US" altLang="ko-KR" dirty="0"/>
              <a:t>IEEE 1609.0-2019 IEEE Guide for Wireless Access in Vehicular Environments (WAVE) Architecture</a:t>
            </a:r>
          </a:p>
          <a:p>
            <a:pPr lvl="3"/>
            <a:r>
              <a:rPr lang="en-US" altLang="ko-KR" dirty="0"/>
              <a:t>IEEE Std 802.11 uses the orthogonal frequency division multiplexing (OFDM) PHY (5.850 GHz to 5.925 GHz in the US, 5.855 GHz to 5.925 GHz in Europe),</a:t>
            </a:r>
          </a:p>
          <a:p>
            <a:pPr lvl="3"/>
            <a:r>
              <a:rPr lang="en-US" altLang="ko-KR" dirty="0"/>
              <a:t>IEEE 802.11p (</a:t>
            </a:r>
            <a:r>
              <a:rPr lang="en-US" altLang="ko-KR" i="0" dirty="0">
                <a:effectLst/>
                <a:latin typeface="Open Sans" panose="020B0606030504020204" pitchFamily="34" charset="0"/>
              </a:rPr>
              <a:t>Wireless Access in Vehicular Environments) </a:t>
            </a:r>
            <a:r>
              <a:rPr lang="en-US" altLang="ko-KR" dirty="0"/>
              <a:t>- 5.9GHz (10MHz)</a:t>
            </a:r>
          </a:p>
          <a:p>
            <a:pPr lvl="3"/>
            <a:r>
              <a:rPr lang="en-US" altLang="ko-KR" dirty="0"/>
              <a:t>IEEE 802.11bd-2022 (Next Generation V2X) – 5.9GHz &amp; 60GHz</a:t>
            </a:r>
          </a:p>
        </p:txBody>
      </p:sp>
    </p:spTree>
    <p:extLst>
      <p:ext uri="{BB962C8B-B14F-4D97-AF65-F5344CB8AC3E}">
        <p14:creationId xmlns:p14="http://schemas.microsoft.com/office/powerpoint/2010/main" val="64565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600" dirty="0"/>
              <a:t>IEEE Std 802.11-2020</a:t>
            </a:r>
            <a:br>
              <a:rPr lang="en-US" altLang="ko-KR" sz="3600" dirty="0"/>
            </a:br>
            <a:r>
              <a:rPr lang="en-US" altLang="ko-KR" sz="3600" dirty="0"/>
              <a:t>Frequency bands and Types of STA</a:t>
            </a:r>
            <a:endParaRPr lang="ko-KR" altLang="en-US" sz="36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Frequency bands below 1GHz</a:t>
            </a:r>
          </a:p>
          <a:p>
            <a:pPr lvl="1"/>
            <a:r>
              <a:rPr lang="en-US" altLang="ko-KR" dirty="0"/>
              <a:t>4.3.14 Sub 1 GHz (S1G) STA (IEEE 802.11ah)</a:t>
            </a:r>
          </a:p>
          <a:p>
            <a:pPr lvl="2"/>
            <a:r>
              <a:rPr lang="en-US" altLang="ko-KR" dirty="0"/>
              <a:t>0.7/0.8/0.9 GHz </a:t>
            </a:r>
          </a:p>
          <a:p>
            <a:pPr lvl="2"/>
            <a:r>
              <a:rPr lang="en-US" altLang="ko-KR" dirty="0"/>
              <a:t>Channel Width=1,2,4,8,16MHz (1/10 of VHT)</a:t>
            </a:r>
          </a:p>
          <a:p>
            <a:pPr lvl="1"/>
            <a:r>
              <a:rPr lang="en-US" altLang="ko-KR" dirty="0"/>
              <a:t>4.3.16 Television very high throughput (TVHT) STA (IEEE 802.11af)</a:t>
            </a:r>
          </a:p>
          <a:p>
            <a:pPr lvl="2"/>
            <a:r>
              <a:rPr lang="en-US" altLang="ko-KR" dirty="0"/>
              <a:t>0.054-0.79 GHz</a:t>
            </a:r>
          </a:p>
          <a:p>
            <a:pPr lvl="2"/>
            <a:r>
              <a:rPr lang="en-US" altLang="ko-KR" dirty="0"/>
              <a:t>Basic Channel Units (BCU or TVHT_W)= 6, 7, 8 MHz</a:t>
            </a:r>
          </a:p>
          <a:p>
            <a:pPr lvl="2"/>
            <a:r>
              <a:rPr lang="en-US" altLang="ko-KR" dirty="0"/>
              <a:t>BCU, BCUx2, BCUx4</a:t>
            </a:r>
          </a:p>
          <a:p>
            <a:pPr lvl="2"/>
            <a:endParaRPr lang="en-US" altLang="ko-KR" dirty="0"/>
          </a:p>
        </p:txBody>
      </p:sp>
    </p:spTree>
    <p:extLst>
      <p:ext uri="{BB962C8B-B14F-4D97-AF65-F5344CB8AC3E}">
        <p14:creationId xmlns:p14="http://schemas.microsoft.com/office/powerpoint/2010/main" val="321315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600" dirty="0"/>
              <a:t>IEEE Std 802.11-2020</a:t>
            </a:r>
            <a:br>
              <a:rPr lang="en-US" altLang="ko-KR" sz="3600" dirty="0"/>
            </a:br>
            <a:r>
              <a:rPr lang="en-US" altLang="ko-KR" sz="3600" dirty="0"/>
              <a:t>Frequency bands and Types of STA</a:t>
            </a:r>
            <a:endParaRPr lang="ko-KR" altLang="en-US" sz="36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fontScale="92500" lnSpcReduction="10000"/>
          </a:bodyPr>
          <a:lstStyle/>
          <a:p>
            <a:r>
              <a:rPr lang="en-US" altLang="ko-KR" dirty="0"/>
              <a:t>Frequency bands above 45GHz (</a:t>
            </a:r>
            <a:r>
              <a:rPr lang="en-US" altLang="ko-KR" dirty="0" err="1"/>
              <a:t>mmWAVE</a:t>
            </a:r>
            <a:r>
              <a:rPr lang="en-US" altLang="ko-KR" dirty="0"/>
              <a:t>/</a:t>
            </a:r>
            <a:r>
              <a:rPr lang="en-US" altLang="ko-KR" dirty="0" err="1"/>
              <a:t>WiGig</a:t>
            </a:r>
            <a:r>
              <a:rPr lang="en-US" altLang="ko-KR" dirty="0"/>
              <a:t> [60 GHz Wi-Fi])</a:t>
            </a:r>
          </a:p>
          <a:p>
            <a:pPr lvl="1"/>
            <a:r>
              <a:rPr lang="en-US" altLang="ko-KR" dirty="0"/>
              <a:t>4.3.22 DMG STA (IEEE 802.11ad) : 60GHz (~8Gpbs)</a:t>
            </a:r>
          </a:p>
          <a:p>
            <a:pPr lvl="2"/>
            <a:r>
              <a:rPr lang="en-US" altLang="ko-KR" dirty="0"/>
              <a:t>6 channels (channel width: 2160 MHz)</a:t>
            </a:r>
          </a:p>
          <a:p>
            <a:pPr lvl="2"/>
            <a:r>
              <a:rPr lang="en-US" altLang="ko-KR" dirty="0"/>
              <a:t>US (6 channels [1-6], 57.05 GHz-71.00 GHz), </a:t>
            </a:r>
          </a:p>
          <a:p>
            <a:pPr lvl="2"/>
            <a:r>
              <a:rPr lang="en-US" altLang="ko-KR" dirty="0"/>
              <a:t>Korea (3 cannels [1-3], 57.00 GHz-64.00 GHz)</a:t>
            </a:r>
          </a:p>
          <a:p>
            <a:pPr lvl="2"/>
            <a:r>
              <a:rPr lang="en-US" altLang="ko-KR" dirty="0"/>
              <a:t>China (2 channels [2,3], 57.00 GHz-64.00 GHz)</a:t>
            </a:r>
          </a:p>
          <a:p>
            <a:pPr lvl="1"/>
            <a:r>
              <a:rPr lang="en-US" altLang="ko-KR" dirty="0"/>
              <a:t>4.3.26 CDMG STA (IEEE 802.11aj) : 60GHz (~3.75Gbps)</a:t>
            </a:r>
          </a:p>
          <a:p>
            <a:pPr lvl="2"/>
            <a:r>
              <a:rPr lang="en-US" altLang="ko-KR" dirty="0"/>
              <a:t>channel width: 1080 MHz and 2160 MHz</a:t>
            </a:r>
          </a:p>
          <a:p>
            <a:pPr lvl="1"/>
            <a:r>
              <a:rPr lang="en-US" altLang="ko-KR" dirty="0"/>
              <a:t>4.3.26 CMMG STA (IEEE 802.11aj) : 45GHz (~15Gbps)</a:t>
            </a:r>
          </a:p>
          <a:p>
            <a:pPr lvl="2"/>
            <a:r>
              <a:rPr lang="en-US" altLang="ko-KR" dirty="0"/>
              <a:t>42.3 GHz to 47.3 GHz or 47.2 GHz to 48.4 GHz)</a:t>
            </a:r>
          </a:p>
          <a:p>
            <a:pPr lvl="2"/>
            <a:r>
              <a:rPr lang="en-US" altLang="ko-KR" dirty="0"/>
              <a:t>channel widths: 540 MHz and 1080 MHz</a:t>
            </a:r>
          </a:p>
          <a:p>
            <a:pPr lvl="1"/>
            <a:r>
              <a:rPr lang="en-US" altLang="ko-KR" dirty="0"/>
              <a:t> (IEEE 802.11ay) Enhanced DMG (EDMG)  (20Gbps~303Gbps)</a:t>
            </a:r>
          </a:p>
          <a:p>
            <a:pPr lvl="2"/>
            <a:r>
              <a:rPr lang="en-US" altLang="ko-KR" dirty="0"/>
              <a:t>Above 45GHz, channel widths: 8640MHz</a:t>
            </a:r>
          </a:p>
        </p:txBody>
      </p:sp>
    </p:spTree>
    <p:extLst>
      <p:ext uri="{BB962C8B-B14F-4D97-AF65-F5344CB8AC3E}">
        <p14:creationId xmlns:p14="http://schemas.microsoft.com/office/powerpoint/2010/main" val="418519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973003-1443-ABCC-06D5-4C093CD260A1}"/>
              </a:ext>
            </a:extLst>
          </p:cNvPr>
          <p:cNvSpPr>
            <a:spLocks noGrp="1"/>
          </p:cNvSpPr>
          <p:nvPr>
            <p:ph type="ctrTitle"/>
          </p:nvPr>
        </p:nvSpPr>
        <p:spPr/>
        <p:txBody>
          <a:bodyPr>
            <a:normAutofit/>
          </a:bodyPr>
          <a:lstStyle/>
          <a:p>
            <a:r>
              <a:rPr lang="en-US" altLang="ko-KR" dirty="0"/>
              <a:t>IEEE Std 802.11-2020</a:t>
            </a:r>
            <a:endParaRPr lang="ko-KR" altLang="en-US" dirty="0"/>
          </a:p>
        </p:txBody>
      </p:sp>
      <p:sp>
        <p:nvSpPr>
          <p:cNvPr id="3" name="부제목 2">
            <a:extLst>
              <a:ext uri="{FF2B5EF4-FFF2-40B4-BE49-F238E27FC236}">
                <a16:creationId xmlns:a16="http://schemas.microsoft.com/office/drawing/2014/main" id="{F3F4DD6D-704D-68AE-BD81-542CD71AB767}"/>
              </a:ext>
            </a:extLst>
          </p:cNvPr>
          <p:cNvSpPr>
            <a:spLocks noGrp="1"/>
          </p:cNvSpPr>
          <p:nvPr>
            <p:ph type="subTitle" idx="1"/>
          </p:nvPr>
        </p:nvSpPr>
        <p:spPr/>
        <p:txBody>
          <a:bodyPr>
            <a:normAutofit/>
          </a:bodyPr>
          <a:lstStyle/>
          <a:p>
            <a:r>
              <a:rPr lang="en-US" altLang="ko-KR" sz="4800" dirty="0"/>
              <a:t>4. General description</a:t>
            </a:r>
            <a:endParaRPr lang="ko-KR" altLang="en-US" sz="4800" dirty="0"/>
          </a:p>
        </p:txBody>
      </p:sp>
    </p:spTree>
    <p:extLst>
      <p:ext uri="{BB962C8B-B14F-4D97-AF65-F5344CB8AC3E}">
        <p14:creationId xmlns:p14="http://schemas.microsoft.com/office/powerpoint/2010/main" val="130128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dirty="0"/>
              <a:t>IEEE Std 802.11-2020 &amp; IEEE</a:t>
            </a:r>
            <a:r>
              <a:rPr lang="ko-KR" altLang="en-US" sz="2800" dirty="0"/>
              <a:t> </a:t>
            </a:r>
            <a:r>
              <a:rPr lang="en-US" altLang="ko-KR" sz="2800" dirty="0"/>
              <a:t>802.11ax-2021</a:t>
            </a:r>
            <a:br>
              <a:rPr lang="en-US" altLang="ko-KR" sz="2800" dirty="0"/>
            </a:br>
            <a:r>
              <a:rPr lang="en-US" altLang="ko-KR" sz="2800" dirty="0"/>
              <a:t>4. General description</a:t>
            </a:r>
            <a:br>
              <a:rPr lang="en-US" altLang="ko-KR" sz="2800" dirty="0"/>
            </a:br>
            <a:r>
              <a:rPr lang="en-US" altLang="ko-KR" sz="2800" dirty="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4.2.2 Wireless station (STA)</a:t>
            </a:r>
          </a:p>
          <a:p>
            <a:pPr lvl="1"/>
            <a:r>
              <a:rPr lang="en-US" altLang="ko-KR" dirty="0"/>
              <a:t>In the design of </a:t>
            </a:r>
            <a:r>
              <a:rPr lang="en-US" altLang="ko-KR" b="1" dirty="0">
                <a:solidFill>
                  <a:srgbClr val="7030A0"/>
                </a:solidFill>
              </a:rPr>
              <a:t>wired</a:t>
            </a:r>
            <a:r>
              <a:rPr lang="en-US" altLang="ko-KR" dirty="0">
                <a:solidFill>
                  <a:srgbClr val="7030A0"/>
                </a:solidFill>
              </a:rPr>
              <a:t> LANs </a:t>
            </a:r>
            <a:r>
              <a:rPr lang="en-US" altLang="ko-KR" dirty="0"/>
              <a:t>it is </a:t>
            </a:r>
            <a:r>
              <a:rPr lang="en-US" altLang="ko-KR" dirty="0">
                <a:solidFill>
                  <a:srgbClr val="0070C0"/>
                </a:solidFill>
              </a:rPr>
              <a:t>implicitly assumed </a:t>
            </a:r>
            <a:r>
              <a:rPr lang="en-US" altLang="ko-KR" dirty="0"/>
              <a:t>that </a:t>
            </a:r>
            <a:r>
              <a:rPr lang="en-US" altLang="ko-KR" b="1" dirty="0">
                <a:solidFill>
                  <a:srgbClr val="7030A0"/>
                </a:solidFill>
              </a:rPr>
              <a:t>an address </a:t>
            </a:r>
            <a:r>
              <a:rPr lang="en-US" altLang="ko-KR" b="1" dirty="0">
                <a:solidFill>
                  <a:srgbClr val="0070C0"/>
                </a:solidFill>
              </a:rPr>
              <a:t>is equivalent to </a:t>
            </a:r>
            <a:r>
              <a:rPr lang="en-US" altLang="ko-KR" b="1" dirty="0">
                <a:solidFill>
                  <a:srgbClr val="7030A0"/>
                </a:solidFill>
              </a:rPr>
              <a:t>a physical location</a:t>
            </a:r>
            <a:r>
              <a:rPr lang="en-US" altLang="ko-KR" dirty="0"/>
              <a:t>.</a:t>
            </a:r>
          </a:p>
          <a:p>
            <a:pPr lvl="1"/>
            <a:r>
              <a:rPr lang="en-US" altLang="ko-KR" dirty="0"/>
              <a:t>In IEEE Std 802.11, </a:t>
            </a:r>
            <a:r>
              <a:rPr lang="en-US" altLang="ko-KR" dirty="0">
                <a:solidFill>
                  <a:srgbClr val="7030A0"/>
                </a:solidFill>
              </a:rPr>
              <a:t>the addressable unit </a:t>
            </a:r>
            <a:r>
              <a:rPr lang="en-US" altLang="ko-KR" dirty="0">
                <a:solidFill>
                  <a:srgbClr val="0070C0"/>
                </a:solidFill>
              </a:rPr>
              <a:t>is</a:t>
            </a:r>
            <a:r>
              <a:rPr lang="en-US" altLang="ko-KR" dirty="0"/>
              <a:t> </a:t>
            </a:r>
            <a:r>
              <a:rPr lang="en-US" altLang="ko-KR" dirty="0">
                <a:solidFill>
                  <a:srgbClr val="7030A0"/>
                </a:solidFill>
              </a:rPr>
              <a:t>a station (STA)</a:t>
            </a:r>
            <a:r>
              <a:rPr lang="en-US" altLang="ko-KR" dirty="0"/>
              <a:t>.</a:t>
            </a:r>
          </a:p>
          <a:p>
            <a:pPr lvl="2"/>
            <a:r>
              <a:rPr lang="en-US" altLang="ko-KR" dirty="0"/>
              <a:t>The STA is an addressable destination, but not (in general) a fixed location.</a:t>
            </a:r>
          </a:p>
          <a:p>
            <a:pPr lvl="1"/>
            <a:r>
              <a:rPr lang="en-US" altLang="ko-KR" dirty="0"/>
              <a:t>A STA might take on </a:t>
            </a:r>
            <a:r>
              <a:rPr lang="en-US" altLang="ko-KR" b="1" dirty="0">
                <a:solidFill>
                  <a:srgbClr val="0070C0"/>
                </a:solidFill>
              </a:rPr>
              <a:t>multiple distinct characteristics</a:t>
            </a:r>
            <a:r>
              <a:rPr lang="en-US" altLang="ko-KR" dirty="0"/>
              <a:t>, each of which shape its function.</a:t>
            </a:r>
          </a:p>
          <a:p>
            <a:pPr lvl="2"/>
            <a:r>
              <a:rPr lang="en-US" altLang="ko-KR" dirty="0"/>
              <a:t>a single addressable unit </a:t>
            </a:r>
            <a:r>
              <a:rPr lang="en-US" altLang="ko-KR" dirty="0">
                <a:solidFill>
                  <a:srgbClr val="0070C0"/>
                </a:solidFill>
              </a:rPr>
              <a:t>might</a:t>
            </a:r>
            <a:r>
              <a:rPr lang="en-US" altLang="ko-KR" dirty="0"/>
              <a:t> </a:t>
            </a:r>
            <a:r>
              <a:rPr lang="en-US" altLang="ko-KR" b="1" dirty="0">
                <a:solidFill>
                  <a:srgbClr val="0070C0"/>
                </a:solidFill>
              </a:rPr>
              <a:t>simultaneously</a:t>
            </a:r>
            <a:r>
              <a:rPr lang="en-US" altLang="ko-KR" dirty="0"/>
              <a:t> </a:t>
            </a:r>
            <a:r>
              <a:rPr lang="en-US" altLang="ko-KR" dirty="0">
                <a:solidFill>
                  <a:srgbClr val="0070C0"/>
                </a:solidFill>
              </a:rPr>
              <a:t>be</a:t>
            </a:r>
            <a:r>
              <a:rPr lang="en-US" altLang="ko-KR" dirty="0"/>
              <a:t> a portable STA, a quality-of-service (QoS) STA, a dependent STA, and a hidden STA.</a:t>
            </a:r>
            <a:endParaRPr lang="ko-KR" altLang="en-US" dirty="0"/>
          </a:p>
        </p:txBody>
      </p:sp>
    </p:spTree>
    <p:extLst>
      <p:ext uri="{BB962C8B-B14F-4D97-AF65-F5344CB8AC3E}">
        <p14:creationId xmlns:p14="http://schemas.microsoft.com/office/powerpoint/2010/main" val="175403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dirty="0"/>
              <a:t>IEEE Std 802.11-2020 &amp; IEEE</a:t>
            </a:r>
            <a:r>
              <a:rPr lang="ko-KR" altLang="en-US" sz="2800" dirty="0"/>
              <a:t> </a:t>
            </a:r>
            <a:r>
              <a:rPr lang="en-US" altLang="ko-KR" sz="2800" dirty="0"/>
              <a:t>802.11ax-2021</a:t>
            </a:r>
            <a:br>
              <a:rPr lang="en-US" altLang="ko-KR" sz="2800" dirty="0"/>
            </a:br>
            <a:r>
              <a:rPr lang="en-US" altLang="ko-KR" sz="2800" dirty="0"/>
              <a:t>4. General description</a:t>
            </a:r>
            <a:br>
              <a:rPr lang="en-US" altLang="ko-KR" sz="2800" dirty="0"/>
            </a:br>
            <a:r>
              <a:rPr lang="en-US" altLang="ko-KR" sz="2800" dirty="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lnSpcReduction="10000"/>
          </a:bodyPr>
          <a:lstStyle/>
          <a:p>
            <a:r>
              <a:rPr lang="en-US" altLang="ko-KR" dirty="0"/>
              <a:t>4.2.3 Media impact on design and performance</a:t>
            </a:r>
          </a:p>
          <a:p>
            <a:pPr lvl="1"/>
            <a:r>
              <a:rPr lang="en-US" altLang="ko-KR" dirty="0"/>
              <a:t>The PHYs used in IEEE Std 802.11 are fundamentally different from wired media.</a:t>
            </a:r>
          </a:p>
          <a:p>
            <a:pPr lvl="1"/>
            <a:r>
              <a:rPr lang="en-US" altLang="ko-KR" dirty="0"/>
              <a:t>IEEE 802.11 PHYs:</a:t>
            </a:r>
          </a:p>
          <a:p>
            <a:pPr lvl="2"/>
            <a:r>
              <a:rPr lang="en-US" altLang="ko-KR" dirty="0"/>
              <a:t>Use a medium that has </a:t>
            </a:r>
            <a:r>
              <a:rPr lang="en-US" altLang="ko-KR" dirty="0">
                <a:solidFill>
                  <a:srgbClr val="FF0000"/>
                </a:solidFill>
              </a:rPr>
              <a:t>neither</a:t>
            </a:r>
            <a:r>
              <a:rPr lang="en-US" altLang="ko-KR" dirty="0"/>
              <a:t> </a:t>
            </a:r>
            <a:r>
              <a:rPr lang="en-US" altLang="ko-KR" dirty="0">
                <a:solidFill>
                  <a:srgbClr val="0070C0"/>
                </a:solidFill>
              </a:rPr>
              <a:t>absolute</a:t>
            </a:r>
            <a:r>
              <a:rPr lang="en-US" altLang="ko-KR" dirty="0"/>
              <a:t> </a:t>
            </a:r>
            <a:r>
              <a:rPr lang="en-US" altLang="ko-KR" dirty="0">
                <a:solidFill>
                  <a:srgbClr val="FF0000"/>
                </a:solidFill>
              </a:rPr>
              <a:t>nor</a:t>
            </a:r>
            <a:r>
              <a:rPr lang="en-US" altLang="ko-KR" dirty="0"/>
              <a:t> readily </a:t>
            </a:r>
            <a:r>
              <a:rPr lang="en-US" altLang="ko-KR" dirty="0">
                <a:solidFill>
                  <a:srgbClr val="0070C0"/>
                </a:solidFill>
              </a:rPr>
              <a:t>observable </a:t>
            </a:r>
            <a:r>
              <a:rPr lang="en-US" altLang="ko-KR" b="1" dirty="0">
                <a:solidFill>
                  <a:srgbClr val="0070C0"/>
                </a:solidFill>
              </a:rPr>
              <a:t>boundaries</a:t>
            </a:r>
            <a:r>
              <a:rPr lang="en-US" altLang="ko-KR" dirty="0">
                <a:solidFill>
                  <a:srgbClr val="0070C0"/>
                </a:solidFill>
              </a:rPr>
              <a:t> </a:t>
            </a:r>
            <a:r>
              <a:rPr lang="en-US" altLang="ko-KR" b="1" dirty="0">
                <a:solidFill>
                  <a:srgbClr val="0070C0"/>
                </a:solidFill>
              </a:rPr>
              <a:t>outside of which </a:t>
            </a:r>
            <a:r>
              <a:rPr lang="en-US" altLang="ko-KR" b="1" dirty="0">
                <a:solidFill>
                  <a:srgbClr val="7030A0"/>
                </a:solidFill>
              </a:rPr>
              <a:t>STAs</a:t>
            </a:r>
            <a:r>
              <a:rPr lang="en-US" altLang="ko-KR" b="1" dirty="0"/>
              <a:t> </a:t>
            </a:r>
            <a:r>
              <a:rPr lang="en-US" altLang="ko-KR" dirty="0"/>
              <a:t>with PHY transceivers </a:t>
            </a:r>
            <a:r>
              <a:rPr lang="en-US" altLang="ko-KR" dirty="0">
                <a:solidFill>
                  <a:srgbClr val="0070C0"/>
                </a:solidFill>
              </a:rPr>
              <a:t>are known to be </a:t>
            </a:r>
            <a:r>
              <a:rPr lang="en-US" altLang="ko-KR" b="1" dirty="0">
                <a:solidFill>
                  <a:srgbClr val="FF0000"/>
                </a:solidFill>
              </a:rPr>
              <a:t>unable</a:t>
            </a:r>
            <a:r>
              <a:rPr lang="en-US" altLang="ko-KR" dirty="0">
                <a:solidFill>
                  <a:srgbClr val="0070C0"/>
                </a:solidFill>
              </a:rPr>
              <a:t> to </a:t>
            </a:r>
            <a:r>
              <a:rPr lang="en-US" altLang="ko-KR" b="1" dirty="0">
                <a:solidFill>
                  <a:srgbClr val="0070C0"/>
                </a:solidFill>
              </a:rPr>
              <a:t>receive</a:t>
            </a:r>
            <a:r>
              <a:rPr lang="en-US" altLang="ko-KR" dirty="0"/>
              <a:t> network frames</a:t>
            </a:r>
          </a:p>
          <a:p>
            <a:pPr lvl="2"/>
            <a:r>
              <a:rPr lang="en-US" altLang="ko-KR" dirty="0"/>
              <a:t>Are </a:t>
            </a:r>
            <a:r>
              <a:rPr lang="en-US" altLang="ko-KR" b="1" dirty="0">
                <a:solidFill>
                  <a:srgbClr val="0070C0"/>
                </a:solidFill>
              </a:rPr>
              <a:t>unprotected</a:t>
            </a:r>
            <a:r>
              <a:rPr lang="en-US" altLang="ko-KR" dirty="0"/>
              <a:t> </a:t>
            </a:r>
            <a:r>
              <a:rPr lang="en-US" altLang="ko-KR" dirty="0">
                <a:solidFill>
                  <a:srgbClr val="0070C0"/>
                </a:solidFill>
              </a:rPr>
              <a:t>from</a:t>
            </a:r>
            <a:r>
              <a:rPr lang="en-US" altLang="ko-KR" dirty="0"/>
              <a:t> </a:t>
            </a:r>
            <a:r>
              <a:rPr lang="en-US" altLang="ko-KR" b="1" dirty="0">
                <a:solidFill>
                  <a:srgbClr val="7030A0"/>
                </a:solidFill>
              </a:rPr>
              <a:t>other signals </a:t>
            </a:r>
            <a:r>
              <a:rPr lang="en-US" altLang="ko-KR" dirty="0"/>
              <a:t>[</a:t>
            </a:r>
            <a:r>
              <a:rPr lang="en-US" altLang="ko-KR" dirty="0">
                <a:solidFill>
                  <a:srgbClr val="0070C0"/>
                </a:solidFill>
              </a:rPr>
              <a:t>that are </a:t>
            </a:r>
            <a:r>
              <a:rPr lang="en-US" altLang="ko-KR" b="1" dirty="0">
                <a:solidFill>
                  <a:srgbClr val="0070C0"/>
                </a:solidFill>
              </a:rPr>
              <a:t>sharing</a:t>
            </a:r>
            <a:r>
              <a:rPr lang="en-US" altLang="ko-KR" dirty="0">
                <a:solidFill>
                  <a:srgbClr val="0070C0"/>
                </a:solidFill>
              </a:rPr>
              <a:t> the medium</a:t>
            </a:r>
            <a:r>
              <a:rPr lang="en-US" altLang="ko-KR" dirty="0"/>
              <a:t>]</a:t>
            </a:r>
          </a:p>
          <a:p>
            <a:pPr lvl="2"/>
            <a:r>
              <a:rPr lang="en-US" altLang="ko-KR" dirty="0">
                <a:solidFill>
                  <a:srgbClr val="0070C0"/>
                </a:solidFill>
              </a:rPr>
              <a:t>Communicate</a:t>
            </a:r>
            <a:r>
              <a:rPr lang="en-US" altLang="ko-KR" dirty="0"/>
              <a:t> </a:t>
            </a:r>
            <a:r>
              <a:rPr lang="en-US" altLang="ko-KR" dirty="0">
                <a:solidFill>
                  <a:srgbClr val="0070C0"/>
                </a:solidFill>
              </a:rPr>
              <a:t>over</a:t>
            </a:r>
            <a:r>
              <a:rPr lang="en-US" altLang="ko-KR" dirty="0"/>
              <a:t> </a:t>
            </a:r>
            <a:r>
              <a:rPr lang="en-US" altLang="ko-KR" dirty="0">
                <a:solidFill>
                  <a:srgbClr val="7030A0"/>
                </a:solidFill>
              </a:rPr>
              <a:t>a medium </a:t>
            </a:r>
            <a:r>
              <a:rPr lang="en-US" altLang="ko-KR" b="1" dirty="0">
                <a:solidFill>
                  <a:srgbClr val="0070C0"/>
                </a:solidFill>
              </a:rPr>
              <a:t>significantly less reliable </a:t>
            </a:r>
            <a:r>
              <a:rPr lang="en-US" altLang="ko-KR" dirty="0">
                <a:solidFill>
                  <a:srgbClr val="0070C0"/>
                </a:solidFill>
              </a:rPr>
              <a:t>than</a:t>
            </a:r>
            <a:r>
              <a:rPr lang="en-US" altLang="ko-KR" dirty="0"/>
              <a:t> </a:t>
            </a:r>
            <a:r>
              <a:rPr lang="en-US" altLang="ko-KR" dirty="0">
                <a:solidFill>
                  <a:srgbClr val="7030A0"/>
                </a:solidFill>
              </a:rPr>
              <a:t>wired PHYs</a:t>
            </a:r>
          </a:p>
          <a:p>
            <a:pPr lvl="2"/>
            <a:r>
              <a:rPr lang="en-US" altLang="ko-KR" dirty="0"/>
              <a:t>Have </a:t>
            </a:r>
            <a:r>
              <a:rPr lang="en-US" altLang="ko-KR" b="1" dirty="0">
                <a:solidFill>
                  <a:srgbClr val="7030A0"/>
                </a:solidFill>
              </a:rPr>
              <a:t>dynamic</a:t>
            </a:r>
            <a:r>
              <a:rPr lang="en-US" altLang="ko-KR" dirty="0">
                <a:solidFill>
                  <a:srgbClr val="7030A0"/>
                </a:solidFill>
              </a:rPr>
              <a:t> topologies</a:t>
            </a:r>
          </a:p>
          <a:p>
            <a:pPr lvl="2"/>
            <a:r>
              <a:rPr lang="en-US" altLang="ko-KR" dirty="0">
                <a:solidFill>
                  <a:srgbClr val="0070C0"/>
                </a:solidFill>
              </a:rPr>
              <a:t>Lack</a:t>
            </a:r>
            <a:r>
              <a:rPr lang="en-US" altLang="ko-KR" dirty="0"/>
              <a:t> </a:t>
            </a:r>
            <a:r>
              <a:rPr lang="en-US" altLang="ko-KR" dirty="0">
                <a:solidFill>
                  <a:srgbClr val="7030A0"/>
                </a:solidFill>
              </a:rPr>
              <a:t>full connectivity</a:t>
            </a:r>
            <a:r>
              <a:rPr lang="en-US" altLang="ko-KR" dirty="0"/>
              <a:t>, and therefore the assumption normally made that [</a:t>
            </a:r>
            <a:r>
              <a:rPr lang="en-US" altLang="ko-KR" dirty="0">
                <a:solidFill>
                  <a:srgbClr val="7030A0"/>
                </a:solidFill>
              </a:rPr>
              <a:t>every STA </a:t>
            </a:r>
            <a:r>
              <a:rPr lang="en-US" altLang="ko-KR" dirty="0">
                <a:solidFill>
                  <a:srgbClr val="0070C0"/>
                </a:solidFill>
              </a:rPr>
              <a:t>can </a:t>
            </a:r>
            <a:r>
              <a:rPr lang="en-US" altLang="ko-KR" b="1" dirty="0">
                <a:solidFill>
                  <a:srgbClr val="0070C0"/>
                </a:solidFill>
              </a:rPr>
              <a:t>hear</a:t>
            </a:r>
            <a:r>
              <a:rPr lang="en-US" altLang="ko-KR" dirty="0">
                <a:solidFill>
                  <a:srgbClr val="0070C0"/>
                </a:solidFill>
              </a:rPr>
              <a:t> </a:t>
            </a:r>
            <a:r>
              <a:rPr lang="en-US" altLang="ko-KR" dirty="0">
                <a:solidFill>
                  <a:srgbClr val="7030A0"/>
                </a:solidFill>
              </a:rPr>
              <a:t>every other STA]</a:t>
            </a:r>
            <a:r>
              <a:rPr lang="en-US" altLang="ko-KR" dirty="0"/>
              <a:t> </a:t>
            </a:r>
            <a:r>
              <a:rPr lang="en-US" altLang="ko-KR" dirty="0">
                <a:solidFill>
                  <a:srgbClr val="0070C0"/>
                </a:solidFill>
              </a:rPr>
              <a:t>is </a:t>
            </a:r>
            <a:r>
              <a:rPr lang="en-US" altLang="ko-KR" b="1" dirty="0">
                <a:solidFill>
                  <a:srgbClr val="0070C0"/>
                </a:solidFill>
              </a:rPr>
              <a:t>invalid</a:t>
            </a:r>
            <a:r>
              <a:rPr lang="en-US" altLang="ko-KR" dirty="0">
                <a:solidFill>
                  <a:srgbClr val="0070C0"/>
                </a:solidFill>
              </a:rPr>
              <a:t> </a:t>
            </a:r>
            <a:r>
              <a:rPr lang="en-US" altLang="ko-KR" dirty="0"/>
              <a:t>(i.e., STAs might be “hidden” from each other)</a:t>
            </a:r>
            <a:endParaRPr lang="ko-KR" altLang="en-US" dirty="0"/>
          </a:p>
        </p:txBody>
      </p:sp>
    </p:spTree>
    <p:extLst>
      <p:ext uri="{BB962C8B-B14F-4D97-AF65-F5344CB8AC3E}">
        <p14:creationId xmlns:p14="http://schemas.microsoft.com/office/powerpoint/2010/main" val="344636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a:t>IEEE Std 802.11-2020 &amp; IEEE</a:t>
            </a:r>
            <a:r>
              <a:rPr lang="ko-KR" altLang="en-US" sz="2800"/>
              <a:t> </a:t>
            </a:r>
            <a:r>
              <a:rPr lang="en-US" altLang="ko-KR" sz="2800"/>
              <a:t>802.11ax-2021</a:t>
            </a:r>
            <a:br>
              <a:rPr lang="en-US" altLang="ko-KR" sz="2800"/>
            </a:br>
            <a:r>
              <a:rPr lang="en-US" altLang="ko-KR" sz="2800"/>
              <a:t>4. General description</a:t>
            </a:r>
            <a:br>
              <a:rPr lang="en-US" altLang="ko-KR" sz="2800"/>
            </a:br>
            <a:r>
              <a:rPr lang="en-US" altLang="ko-KR" sz="280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65000"/>
                  </a:schemeClr>
                </a:solidFill>
              </a:rPr>
              <a:t>4.2.3 Media impact on design and performance</a:t>
            </a:r>
          </a:p>
          <a:p>
            <a:pPr lvl="1"/>
            <a:r>
              <a:rPr lang="en-US" altLang="ko-KR" dirty="0">
                <a:solidFill>
                  <a:schemeClr val="bg1">
                    <a:lumMod val="65000"/>
                  </a:schemeClr>
                </a:solidFill>
              </a:rPr>
              <a:t>IEEE 802.11 PHYs:</a:t>
            </a:r>
          </a:p>
          <a:p>
            <a:pPr lvl="2"/>
            <a:r>
              <a:rPr lang="en-US" altLang="ko-KR" dirty="0">
                <a:solidFill>
                  <a:srgbClr val="0070C0"/>
                </a:solidFill>
              </a:rPr>
              <a:t>Have</a:t>
            </a:r>
            <a:r>
              <a:rPr lang="en-US" altLang="ko-KR" dirty="0"/>
              <a:t> </a:t>
            </a:r>
            <a:r>
              <a:rPr lang="en-US" altLang="ko-KR" dirty="0">
                <a:solidFill>
                  <a:srgbClr val="7030A0"/>
                </a:solidFill>
              </a:rPr>
              <a:t>time-varying and asymmetric </a:t>
            </a:r>
            <a:r>
              <a:rPr lang="en-US" altLang="ko-KR" b="1" dirty="0">
                <a:solidFill>
                  <a:srgbClr val="7030A0"/>
                </a:solidFill>
              </a:rPr>
              <a:t>propagation</a:t>
            </a:r>
            <a:r>
              <a:rPr lang="en-US" altLang="ko-KR" dirty="0">
                <a:solidFill>
                  <a:srgbClr val="7030A0"/>
                </a:solidFill>
              </a:rPr>
              <a:t> </a:t>
            </a:r>
            <a:r>
              <a:rPr lang="en-US" altLang="ko-KR" b="1" dirty="0">
                <a:solidFill>
                  <a:srgbClr val="7030A0"/>
                </a:solidFill>
              </a:rPr>
              <a:t>properties</a:t>
            </a:r>
          </a:p>
          <a:p>
            <a:pPr lvl="2"/>
            <a:r>
              <a:rPr lang="en-US" altLang="ko-KR" dirty="0">
                <a:solidFill>
                  <a:srgbClr val="0070C0"/>
                </a:solidFill>
              </a:rPr>
              <a:t>Might experience </a:t>
            </a:r>
            <a:r>
              <a:rPr lang="en-US" altLang="ko-KR" b="1" dirty="0">
                <a:solidFill>
                  <a:srgbClr val="7030A0"/>
                </a:solidFill>
              </a:rPr>
              <a:t>interference</a:t>
            </a:r>
            <a:r>
              <a:rPr lang="en-US" altLang="ko-KR" dirty="0"/>
              <a:t> </a:t>
            </a:r>
            <a:r>
              <a:rPr lang="en-US" altLang="ko-KR" dirty="0">
                <a:solidFill>
                  <a:srgbClr val="0070C0"/>
                </a:solidFill>
              </a:rPr>
              <a:t>from</a:t>
            </a:r>
            <a:r>
              <a:rPr lang="en-US" altLang="ko-KR" dirty="0"/>
              <a:t> </a:t>
            </a:r>
            <a:r>
              <a:rPr lang="en-US" altLang="ko-KR" dirty="0">
                <a:solidFill>
                  <a:srgbClr val="7030A0"/>
                </a:solidFill>
              </a:rPr>
              <a:t>logically </a:t>
            </a:r>
            <a:r>
              <a:rPr lang="en-US" altLang="ko-KR" b="1" dirty="0">
                <a:solidFill>
                  <a:srgbClr val="7030A0"/>
                </a:solidFill>
              </a:rPr>
              <a:t>disjoint</a:t>
            </a:r>
            <a:r>
              <a:rPr lang="en-US" altLang="ko-KR" dirty="0">
                <a:solidFill>
                  <a:srgbClr val="7030A0"/>
                </a:solidFill>
              </a:rPr>
              <a:t> IEEE 802.11 networks </a:t>
            </a:r>
            <a:r>
              <a:rPr lang="en-US" altLang="ko-KR" dirty="0">
                <a:solidFill>
                  <a:srgbClr val="0070C0"/>
                </a:solidFill>
              </a:rPr>
              <a:t>operating in </a:t>
            </a:r>
            <a:r>
              <a:rPr lang="en-US" altLang="ko-KR" dirty="0">
                <a:solidFill>
                  <a:srgbClr val="7030A0"/>
                </a:solidFill>
              </a:rPr>
              <a:t>overlapping areas</a:t>
            </a:r>
          </a:p>
          <a:p>
            <a:pPr lvl="1"/>
            <a:r>
              <a:rPr lang="en-US" altLang="ko-KR" dirty="0"/>
              <a:t>Because of limitations on wireless PHY ranges, </a:t>
            </a:r>
            <a:r>
              <a:rPr lang="en-US" altLang="ko-KR" dirty="0">
                <a:solidFill>
                  <a:srgbClr val="7030A0"/>
                </a:solidFill>
              </a:rPr>
              <a:t>WLANs</a:t>
            </a:r>
            <a:r>
              <a:rPr lang="en-US" altLang="ko-KR" dirty="0"/>
              <a:t> [</a:t>
            </a:r>
            <a:r>
              <a:rPr lang="en-US" altLang="ko-KR" dirty="0">
                <a:solidFill>
                  <a:srgbClr val="0070C0"/>
                </a:solidFill>
              </a:rPr>
              <a:t>intended to cover </a:t>
            </a:r>
            <a:r>
              <a:rPr lang="en-US" altLang="ko-KR" dirty="0">
                <a:solidFill>
                  <a:srgbClr val="7030A0"/>
                </a:solidFill>
              </a:rPr>
              <a:t>reasonable geographic distances] </a:t>
            </a:r>
            <a:r>
              <a:rPr lang="en-US" altLang="ko-KR" dirty="0">
                <a:solidFill>
                  <a:srgbClr val="0070C0"/>
                </a:solidFill>
              </a:rPr>
              <a:t>can be built from </a:t>
            </a:r>
            <a:r>
              <a:rPr lang="en-US" altLang="ko-KR" dirty="0">
                <a:solidFill>
                  <a:srgbClr val="7030A0"/>
                </a:solidFill>
              </a:rPr>
              <a:t>basic coverage building blocks</a:t>
            </a:r>
            <a:r>
              <a:rPr lang="en-US" altLang="ko-KR" dirty="0"/>
              <a:t>.</a:t>
            </a:r>
          </a:p>
          <a:p>
            <a:pPr lvl="1"/>
            <a:r>
              <a:rPr lang="en-US" altLang="ko-KR" dirty="0"/>
              <a:t>When providing QoS services, the MAC </a:t>
            </a:r>
            <a:r>
              <a:rPr lang="en-US" altLang="ko-KR" dirty="0">
                <a:solidFill>
                  <a:srgbClr val="0070C0"/>
                </a:solidFill>
              </a:rPr>
              <a:t>endeavors to provide </a:t>
            </a:r>
            <a:r>
              <a:rPr lang="en-US" altLang="ko-KR" dirty="0">
                <a:solidFill>
                  <a:srgbClr val="7030A0"/>
                </a:solidFill>
              </a:rPr>
              <a:t>QoS “service guarantees” </a:t>
            </a:r>
            <a:r>
              <a:rPr lang="en-US" altLang="ko-KR" dirty="0">
                <a:solidFill>
                  <a:srgbClr val="0070C0"/>
                </a:solidFill>
              </a:rPr>
              <a:t>within</a:t>
            </a:r>
            <a:r>
              <a:rPr lang="en-US" altLang="ko-KR" dirty="0"/>
              <a:t> </a:t>
            </a:r>
            <a:r>
              <a:rPr lang="en-US" altLang="ko-KR" dirty="0">
                <a:solidFill>
                  <a:srgbClr val="7030A0"/>
                </a:solidFill>
              </a:rPr>
              <a:t>the limitations of the medium properties </a:t>
            </a:r>
            <a:r>
              <a:rPr lang="en-US" altLang="ko-KR" dirty="0"/>
              <a:t>identified above.</a:t>
            </a:r>
            <a:endParaRPr lang="ko-KR" altLang="en-US" dirty="0"/>
          </a:p>
        </p:txBody>
      </p:sp>
    </p:spTree>
    <p:extLst>
      <p:ext uri="{BB962C8B-B14F-4D97-AF65-F5344CB8AC3E}">
        <p14:creationId xmlns:p14="http://schemas.microsoft.com/office/powerpoint/2010/main" val="349440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dirty="0"/>
              <a:t>IEEE Std 802.11-2020 &amp; IEEE</a:t>
            </a:r>
            <a:r>
              <a:rPr lang="ko-KR" altLang="en-US" sz="2800" dirty="0"/>
              <a:t> </a:t>
            </a:r>
            <a:r>
              <a:rPr lang="en-US" altLang="ko-KR" sz="2800" dirty="0"/>
              <a:t>802.11ax-2021</a:t>
            </a:r>
            <a:br>
              <a:rPr lang="en-US" altLang="ko-KR" sz="2800" dirty="0"/>
            </a:br>
            <a:r>
              <a:rPr lang="en-US" altLang="ko-KR" sz="2800" dirty="0"/>
              <a:t>4. General description</a:t>
            </a:r>
            <a:br>
              <a:rPr lang="en-US" altLang="ko-KR" sz="2800" dirty="0"/>
            </a:br>
            <a:r>
              <a:rPr lang="en-US" altLang="ko-KR" sz="2800" dirty="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4.2.4 The impact of handling </a:t>
            </a:r>
            <a:r>
              <a:rPr lang="en-US" altLang="ko-KR" b="1" dirty="0">
                <a:solidFill>
                  <a:srgbClr val="7030A0"/>
                </a:solidFill>
              </a:rPr>
              <a:t>mobile</a:t>
            </a:r>
            <a:r>
              <a:rPr lang="en-US" altLang="ko-KR" dirty="0">
                <a:solidFill>
                  <a:srgbClr val="7030A0"/>
                </a:solidFill>
              </a:rPr>
              <a:t> STAs</a:t>
            </a:r>
          </a:p>
          <a:p>
            <a:pPr lvl="1"/>
            <a:r>
              <a:rPr lang="en-US" altLang="ko-KR" dirty="0"/>
              <a:t>One of the requirements of IEEE Std 802.11 </a:t>
            </a:r>
            <a:r>
              <a:rPr lang="en-US" altLang="ko-KR" dirty="0">
                <a:solidFill>
                  <a:srgbClr val="0070C0"/>
                </a:solidFill>
              </a:rPr>
              <a:t>is</a:t>
            </a:r>
            <a:r>
              <a:rPr lang="en-US" altLang="ko-KR" dirty="0"/>
              <a:t> </a:t>
            </a:r>
            <a:r>
              <a:rPr lang="en-US" altLang="ko-KR" dirty="0">
                <a:solidFill>
                  <a:srgbClr val="0070C0"/>
                </a:solidFill>
              </a:rPr>
              <a:t>to handle </a:t>
            </a:r>
            <a:r>
              <a:rPr lang="en-US" altLang="ko-KR" dirty="0">
                <a:solidFill>
                  <a:srgbClr val="7030A0"/>
                </a:solidFill>
              </a:rPr>
              <a:t>mobile</a:t>
            </a:r>
            <a:r>
              <a:rPr lang="en-US" altLang="ko-KR" dirty="0"/>
              <a:t> as well as </a:t>
            </a:r>
            <a:r>
              <a:rPr lang="en-US" altLang="ko-KR" dirty="0">
                <a:solidFill>
                  <a:srgbClr val="7030A0"/>
                </a:solidFill>
              </a:rPr>
              <a:t>portable STAs</a:t>
            </a:r>
            <a:r>
              <a:rPr lang="en-US" altLang="ko-KR" dirty="0"/>
              <a:t>.</a:t>
            </a:r>
          </a:p>
          <a:p>
            <a:pPr lvl="2"/>
            <a:r>
              <a:rPr lang="en-US" altLang="ko-KR" dirty="0"/>
              <a:t>A portable STA is one </a:t>
            </a:r>
            <a:r>
              <a:rPr lang="en-US" altLang="ko-KR" dirty="0">
                <a:solidFill>
                  <a:srgbClr val="0070C0"/>
                </a:solidFill>
              </a:rPr>
              <a:t>that is moved from </a:t>
            </a:r>
            <a:r>
              <a:rPr lang="en-US" altLang="ko-KR" dirty="0">
                <a:solidFill>
                  <a:srgbClr val="7030A0"/>
                </a:solidFill>
              </a:rPr>
              <a:t>location</a:t>
            </a:r>
            <a:r>
              <a:rPr lang="en-US" altLang="ko-KR" dirty="0"/>
              <a:t> </a:t>
            </a:r>
            <a:r>
              <a:rPr lang="en-US" altLang="ko-KR" dirty="0">
                <a:solidFill>
                  <a:srgbClr val="0070C0"/>
                </a:solidFill>
              </a:rPr>
              <a:t>to</a:t>
            </a:r>
            <a:r>
              <a:rPr lang="en-US" altLang="ko-KR" dirty="0"/>
              <a:t> </a:t>
            </a:r>
            <a:r>
              <a:rPr lang="en-US" altLang="ko-KR" dirty="0">
                <a:solidFill>
                  <a:srgbClr val="7030A0"/>
                </a:solidFill>
              </a:rPr>
              <a:t>location</a:t>
            </a:r>
            <a:r>
              <a:rPr lang="en-US" altLang="ko-KR" dirty="0"/>
              <a:t>, </a:t>
            </a:r>
            <a:r>
              <a:rPr lang="en-US" altLang="ko-KR" b="1" dirty="0">
                <a:solidFill>
                  <a:srgbClr val="0070C0"/>
                </a:solidFill>
              </a:rPr>
              <a:t>but</a:t>
            </a:r>
            <a:r>
              <a:rPr lang="en-US" altLang="ko-KR" dirty="0"/>
              <a:t> </a:t>
            </a:r>
            <a:r>
              <a:rPr lang="en-US" altLang="ko-KR" dirty="0">
                <a:solidFill>
                  <a:srgbClr val="0070C0"/>
                </a:solidFill>
              </a:rPr>
              <a:t>that</a:t>
            </a:r>
            <a:r>
              <a:rPr lang="en-US" altLang="ko-KR" dirty="0"/>
              <a:t> </a:t>
            </a:r>
            <a:r>
              <a:rPr lang="en-US" altLang="ko-KR" dirty="0">
                <a:solidFill>
                  <a:srgbClr val="0070C0"/>
                </a:solidFill>
              </a:rPr>
              <a:t>is used only while at</a:t>
            </a:r>
            <a:r>
              <a:rPr lang="en-US" altLang="ko-KR" dirty="0"/>
              <a:t> </a:t>
            </a:r>
            <a:r>
              <a:rPr lang="en-US" altLang="ko-KR" b="1" dirty="0">
                <a:solidFill>
                  <a:srgbClr val="7030A0"/>
                </a:solidFill>
              </a:rPr>
              <a:t>a fixed location</a:t>
            </a:r>
            <a:r>
              <a:rPr lang="en-US" altLang="ko-KR" dirty="0"/>
              <a:t>.</a:t>
            </a:r>
          </a:p>
          <a:p>
            <a:pPr lvl="2"/>
            <a:r>
              <a:rPr lang="en-US" altLang="ko-KR" dirty="0">
                <a:solidFill>
                  <a:srgbClr val="7030A0"/>
                </a:solidFill>
              </a:rPr>
              <a:t>Mobile STAs </a:t>
            </a:r>
            <a:r>
              <a:rPr lang="en-US" altLang="ko-KR" b="1" dirty="0">
                <a:solidFill>
                  <a:srgbClr val="0070C0"/>
                </a:solidFill>
              </a:rPr>
              <a:t>access</a:t>
            </a:r>
            <a:r>
              <a:rPr lang="en-US" altLang="ko-KR" dirty="0"/>
              <a:t> </a:t>
            </a:r>
            <a:r>
              <a:rPr lang="en-US" altLang="ko-KR" dirty="0">
                <a:solidFill>
                  <a:srgbClr val="7030A0"/>
                </a:solidFill>
              </a:rPr>
              <a:t>the LAN </a:t>
            </a:r>
            <a:r>
              <a:rPr lang="en-US" altLang="ko-KR" b="1" dirty="0">
                <a:solidFill>
                  <a:srgbClr val="0070C0"/>
                </a:solidFill>
              </a:rPr>
              <a:t>while</a:t>
            </a:r>
            <a:r>
              <a:rPr lang="en-US" altLang="ko-KR" dirty="0">
                <a:solidFill>
                  <a:srgbClr val="0070C0"/>
                </a:solidFill>
              </a:rPr>
              <a:t> </a:t>
            </a:r>
            <a:r>
              <a:rPr lang="en-US" altLang="ko-KR" b="1" dirty="0">
                <a:solidFill>
                  <a:srgbClr val="0070C0"/>
                </a:solidFill>
              </a:rPr>
              <a:t>in </a:t>
            </a:r>
            <a:r>
              <a:rPr lang="en-US" altLang="ko-KR" b="1" dirty="0">
                <a:solidFill>
                  <a:srgbClr val="7030A0"/>
                </a:solidFill>
              </a:rPr>
              <a:t>motion</a:t>
            </a:r>
            <a:r>
              <a:rPr lang="en-US" altLang="ko-KR" dirty="0"/>
              <a:t>.</a:t>
            </a:r>
          </a:p>
          <a:p>
            <a:pPr lvl="1"/>
            <a:r>
              <a:rPr lang="en-US" altLang="ko-KR" dirty="0"/>
              <a:t>Mobile STAs </a:t>
            </a:r>
            <a:r>
              <a:rPr lang="en-US" altLang="ko-KR" dirty="0">
                <a:solidFill>
                  <a:srgbClr val="0070C0"/>
                </a:solidFill>
              </a:rPr>
              <a:t>typically are </a:t>
            </a:r>
            <a:r>
              <a:rPr lang="en-US" altLang="ko-KR" dirty="0">
                <a:solidFill>
                  <a:srgbClr val="7030A0"/>
                </a:solidFill>
              </a:rPr>
              <a:t>battery powered</a:t>
            </a:r>
            <a:r>
              <a:rPr lang="en-US" altLang="ko-KR" dirty="0"/>
              <a:t>.</a:t>
            </a:r>
          </a:p>
          <a:p>
            <a:pPr lvl="2"/>
            <a:r>
              <a:rPr lang="en-US" altLang="ko-KR" dirty="0">
                <a:solidFill>
                  <a:srgbClr val="7030A0"/>
                </a:solidFill>
              </a:rPr>
              <a:t>Power management </a:t>
            </a:r>
            <a:r>
              <a:rPr lang="en-US" altLang="ko-KR" dirty="0">
                <a:solidFill>
                  <a:srgbClr val="0070C0"/>
                </a:solidFill>
              </a:rPr>
              <a:t>is</a:t>
            </a:r>
            <a:r>
              <a:rPr lang="en-US" altLang="ko-KR" dirty="0"/>
              <a:t> </a:t>
            </a:r>
            <a:r>
              <a:rPr lang="en-US" altLang="ko-KR" dirty="0">
                <a:solidFill>
                  <a:srgbClr val="7030A0"/>
                </a:solidFill>
              </a:rPr>
              <a:t>an important consideration</a:t>
            </a:r>
            <a:r>
              <a:rPr lang="en-US" altLang="ko-KR" dirty="0"/>
              <a:t>.</a:t>
            </a:r>
          </a:p>
          <a:p>
            <a:pPr lvl="2"/>
            <a:r>
              <a:rPr lang="en-US" altLang="ko-KR" dirty="0"/>
              <a:t>It </a:t>
            </a:r>
            <a:r>
              <a:rPr lang="en-US" altLang="ko-KR" dirty="0">
                <a:solidFill>
                  <a:srgbClr val="0070C0"/>
                </a:solidFill>
              </a:rPr>
              <a:t>can</a:t>
            </a:r>
            <a:r>
              <a:rPr lang="en-US" altLang="ko-KR" dirty="0">
                <a:solidFill>
                  <a:srgbClr val="FF0000"/>
                </a:solidFill>
              </a:rPr>
              <a:t>not</a:t>
            </a:r>
            <a:r>
              <a:rPr lang="en-US" altLang="ko-KR" dirty="0">
                <a:solidFill>
                  <a:srgbClr val="0070C0"/>
                </a:solidFill>
              </a:rPr>
              <a:t> be presumed</a:t>
            </a:r>
            <a:r>
              <a:rPr lang="en-US" altLang="ko-KR" dirty="0"/>
              <a:t> </a:t>
            </a:r>
            <a:r>
              <a:rPr lang="en-US" altLang="ko-KR" dirty="0">
                <a:solidFill>
                  <a:srgbClr val="0070C0"/>
                </a:solidFill>
              </a:rPr>
              <a:t>that</a:t>
            </a:r>
            <a:r>
              <a:rPr lang="en-US" altLang="ko-KR" dirty="0"/>
              <a:t> </a:t>
            </a:r>
            <a:r>
              <a:rPr lang="en-US" altLang="ko-KR" dirty="0">
                <a:solidFill>
                  <a:srgbClr val="7030A0"/>
                </a:solidFill>
              </a:rPr>
              <a:t>a STA’s receiver </a:t>
            </a:r>
            <a:r>
              <a:rPr lang="en-US" altLang="ko-KR" dirty="0">
                <a:solidFill>
                  <a:srgbClr val="0070C0"/>
                </a:solidFill>
              </a:rPr>
              <a:t>is always powered on</a:t>
            </a:r>
            <a:r>
              <a:rPr lang="en-US" altLang="ko-KR" dirty="0"/>
              <a:t>.</a:t>
            </a:r>
            <a:endParaRPr lang="ko-KR" altLang="en-US" dirty="0"/>
          </a:p>
        </p:txBody>
      </p:sp>
    </p:spTree>
    <p:extLst>
      <p:ext uri="{BB962C8B-B14F-4D97-AF65-F5344CB8AC3E}">
        <p14:creationId xmlns:p14="http://schemas.microsoft.com/office/powerpoint/2010/main" val="2384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495FC-78EC-E73B-0857-9C3331CE4CCA}"/>
              </a:ext>
            </a:extLst>
          </p:cNvPr>
          <p:cNvSpPr>
            <a:spLocks noGrp="1"/>
          </p:cNvSpPr>
          <p:nvPr>
            <p:ph type="title"/>
          </p:nvPr>
        </p:nvSpPr>
        <p:spPr/>
        <p:txBody>
          <a:bodyPr/>
          <a:lstStyle/>
          <a:p>
            <a:r>
              <a:rPr lang="en-US" altLang="ko-KR" dirty="0"/>
              <a:t>IEEE Std 802.11-2020</a:t>
            </a:r>
            <a:br>
              <a:rPr lang="en-US" altLang="ko-KR" dirty="0"/>
            </a:br>
            <a:r>
              <a:rPr lang="en-US" altLang="ko-KR" dirty="0"/>
              <a:t>History</a:t>
            </a:r>
            <a:endParaRPr lang="ko-KR" altLang="en-US" dirty="0"/>
          </a:p>
        </p:txBody>
      </p:sp>
      <p:sp>
        <p:nvSpPr>
          <p:cNvPr id="3" name="내용 개체 틀 2">
            <a:extLst>
              <a:ext uri="{FF2B5EF4-FFF2-40B4-BE49-F238E27FC236}">
                <a16:creationId xmlns:a16="http://schemas.microsoft.com/office/drawing/2014/main" id="{174C28F1-EFC5-52BC-2550-9E69FA026F84}"/>
              </a:ext>
            </a:extLst>
          </p:cNvPr>
          <p:cNvSpPr>
            <a:spLocks noGrp="1"/>
          </p:cNvSpPr>
          <p:nvPr>
            <p:ph idx="1"/>
          </p:nvPr>
        </p:nvSpPr>
        <p:spPr/>
        <p:txBody>
          <a:bodyPr>
            <a:normAutofit/>
          </a:bodyPr>
          <a:lstStyle/>
          <a:p>
            <a:r>
              <a:rPr lang="en-US" altLang="ko-KR" dirty="0"/>
              <a:t>IEEE Std 802.11-1997 (Original Standard)</a:t>
            </a:r>
          </a:p>
          <a:p>
            <a:pPr lvl="1"/>
            <a:r>
              <a:rPr lang="en-US" altLang="ko-KR" dirty="0"/>
              <a:t>Refinement in 2003 </a:t>
            </a:r>
          </a:p>
          <a:p>
            <a:r>
              <a:rPr lang="en-US" altLang="ko-KR" dirty="0"/>
              <a:t>IEEE Std 802.11-2007</a:t>
            </a:r>
          </a:p>
          <a:p>
            <a:pPr lvl="1"/>
            <a:r>
              <a:rPr lang="en-US" altLang="ko-KR" dirty="0">
                <a:solidFill>
                  <a:srgbClr val="0070C0"/>
                </a:solidFill>
              </a:rPr>
              <a:t>802.11a, 802.11b</a:t>
            </a:r>
            <a:r>
              <a:rPr lang="en-US" altLang="ko-KR" dirty="0"/>
              <a:t>, 802.11d, 802.11e, </a:t>
            </a:r>
            <a:r>
              <a:rPr lang="en-US" altLang="ko-KR" dirty="0">
                <a:solidFill>
                  <a:srgbClr val="0070C0"/>
                </a:solidFill>
              </a:rPr>
              <a:t>802.11g</a:t>
            </a:r>
            <a:r>
              <a:rPr lang="en-US" altLang="ko-KR" dirty="0"/>
              <a:t>, 802.11h, 802.11i, 802.11j</a:t>
            </a:r>
          </a:p>
          <a:p>
            <a:r>
              <a:rPr lang="en-US" altLang="ko-KR" dirty="0"/>
              <a:t> IEEE Std 802.11-2012</a:t>
            </a:r>
          </a:p>
          <a:p>
            <a:pPr lvl="1"/>
            <a:r>
              <a:rPr lang="en-US" altLang="ko-KR" dirty="0"/>
              <a:t>802.11k, </a:t>
            </a:r>
            <a:r>
              <a:rPr lang="en-US" altLang="ko-KR" b="1" dirty="0">
                <a:solidFill>
                  <a:srgbClr val="0070C0"/>
                </a:solidFill>
              </a:rPr>
              <a:t>802.11.n</a:t>
            </a:r>
            <a:r>
              <a:rPr lang="en-US" altLang="ko-KR" dirty="0"/>
              <a:t>, 802.11p, 802.11r, 802.11s, 802.11u, 802.11v, 802.11w, 802.11.y, 802.11z</a:t>
            </a:r>
          </a:p>
          <a:p>
            <a:r>
              <a:rPr lang="en-US" altLang="ko-KR" dirty="0"/>
              <a:t>IEEE Std 802.11-2016 </a:t>
            </a:r>
          </a:p>
          <a:p>
            <a:pPr lvl="1"/>
            <a:r>
              <a:rPr lang="en-US" altLang="ko-KR" dirty="0"/>
              <a:t>802.11aa, </a:t>
            </a:r>
            <a:r>
              <a:rPr lang="en-US" altLang="ko-KR" b="1" dirty="0">
                <a:solidFill>
                  <a:srgbClr val="0070C0"/>
                </a:solidFill>
              </a:rPr>
              <a:t>802.11ac</a:t>
            </a:r>
            <a:r>
              <a:rPr lang="en-US" altLang="ko-KR" dirty="0"/>
              <a:t>, 802.11ad, 802.11ae, 802.11af</a:t>
            </a:r>
            <a:endParaRPr lang="ko-KR" altLang="en-US" dirty="0"/>
          </a:p>
        </p:txBody>
      </p:sp>
    </p:spTree>
    <p:extLst>
      <p:ext uri="{BB962C8B-B14F-4D97-AF65-F5344CB8AC3E}">
        <p14:creationId xmlns:p14="http://schemas.microsoft.com/office/powerpoint/2010/main" val="245019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a:t>IEEE Std 802.11-2020 &amp; IEEE</a:t>
            </a:r>
            <a:r>
              <a:rPr lang="ko-KR" altLang="en-US" sz="2800"/>
              <a:t> </a:t>
            </a:r>
            <a:r>
              <a:rPr lang="en-US" altLang="ko-KR" sz="2800"/>
              <a:t>802.11ax-2021</a:t>
            </a:r>
            <a:br>
              <a:rPr lang="en-US" altLang="ko-KR" sz="2800"/>
            </a:br>
            <a:r>
              <a:rPr lang="en-US" altLang="ko-KR" sz="2800"/>
              <a:t>4. General description</a:t>
            </a:r>
            <a:br>
              <a:rPr lang="en-US" altLang="ko-KR" sz="2800"/>
            </a:br>
            <a:r>
              <a:rPr lang="en-US" altLang="ko-KR" sz="280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4.2.5 Interaction with other IEEE 802 layers</a:t>
            </a:r>
          </a:p>
          <a:p>
            <a:pPr lvl="1"/>
            <a:r>
              <a:rPr lang="en-US" altLang="ko-KR" dirty="0"/>
              <a:t>IEEE Std 802.11 </a:t>
            </a:r>
            <a:r>
              <a:rPr lang="en-US" altLang="ko-KR" dirty="0">
                <a:solidFill>
                  <a:srgbClr val="0070C0"/>
                </a:solidFill>
              </a:rPr>
              <a:t>is </a:t>
            </a:r>
            <a:r>
              <a:rPr lang="en-US" altLang="ko-KR" b="1" dirty="0">
                <a:solidFill>
                  <a:srgbClr val="0070C0"/>
                </a:solidFill>
              </a:rPr>
              <a:t>required</a:t>
            </a:r>
            <a:r>
              <a:rPr lang="en-US" altLang="ko-KR" dirty="0">
                <a:solidFill>
                  <a:srgbClr val="0070C0"/>
                </a:solidFill>
              </a:rPr>
              <a:t> to appear </a:t>
            </a:r>
            <a:r>
              <a:rPr lang="en-US" altLang="ko-KR" dirty="0"/>
              <a:t>to higher layers [logical link control (LLC) sublayer] as a general purpose IEEE 802 LAN.</a:t>
            </a:r>
          </a:p>
          <a:p>
            <a:pPr lvl="2"/>
            <a:r>
              <a:rPr lang="en-US" altLang="ko-KR" dirty="0"/>
              <a:t>This requires that </a:t>
            </a:r>
            <a:r>
              <a:rPr lang="en-US" altLang="ko-KR" dirty="0">
                <a:solidFill>
                  <a:srgbClr val="7030A0"/>
                </a:solidFill>
              </a:rPr>
              <a:t>the IEEE 802.11 network </a:t>
            </a:r>
            <a:r>
              <a:rPr lang="en-US" altLang="ko-KR" dirty="0">
                <a:solidFill>
                  <a:srgbClr val="0070C0"/>
                </a:solidFill>
              </a:rPr>
              <a:t>handle</a:t>
            </a:r>
            <a:r>
              <a:rPr lang="en-US" altLang="ko-KR" dirty="0"/>
              <a:t> </a:t>
            </a:r>
            <a:r>
              <a:rPr lang="en-US" altLang="ko-KR" dirty="0">
                <a:solidFill>
                  <a:srgbClr val="7030A0"/>
                </a:solidFill>
              </a:rPr>
              <a:t>STA mobility </a:t>
            </a:r>
            <a:r>
              <a:rPr lang="en-US" altLang="ko-KR" b="1" dirty="0">
                <a:solidFill>
                  <a:srgbClr val="0070C0"/>
                </a:solidFill>
              </a:rPr>
              <a:t>within</a:t>
            </a:r>
            <a:r>
              <a:rPr lang="en-US" altLang="ko-KR" dirty="0"/>
              <a:t> </a:t>
            </a:r>
            <a:r>
              <a:rPr lang="en-US" altLang="ko-KR" b="1" dirty="0">
                <a:solidFill>
                  <a:srgbClr val="7030A0"/>
                </a:solidFill>
              </a:rPr>
              <a:t>the MAC sublayer</a:t>
            </a:r>
            <a:r>
              <a:rPr lang="en-US" altLang="ko-KR" dirty="0"/>
              <a:t>.</a:t>
            </a:r>
          </a:p>
          <a:p>
            <a:pPr lvl="2"/>
            <a:endParaRPr lang="en-US" altLang="ko-KR" dirty="0"/>
          </a:p>
          <a:p>
            <a:pPr lvl="2"/>
            <a:r>
              <a:rPr lang="en-US" altLang="ko-KR" dirty="0"/>
              <a:t>ISO/IEC 8802-2 &amp; ANSI/IEEE Std 802.2  Information technology - Telecommunications and information exchange between systems - Local and metropolitan area networks - Specific requirements - Part 2: </a:t>
            </a:r>
            <a:r>
              <a:rPr lang="en-US" altLang="ko-KR" dirty="0">
                <a:solidFill>
                  <a:srgbClr val="00B050"/>
                </a:solidFill>
              </a:rPr>
              <a:t>Logical link control</a:t>
            </a:r>
          </a:p>
          <a:p>
            <a:pPr lvl="2"/>
            <a:r>
              <a:rPr lang="en-US" altLang="ko-KR" dirty="0"/>
              <a:t>IEEE 802.1AC IEEE Standard for Local and metropolitan area networks - </a:t>
            </a:r>
            <a:r>
              <a:rPr lang="en-US" altLang="ko-KR" dirty="0">
                <a:solidFill>
                  <a:srgbClr val="00B050"/>
                </a:solidFill>
              </a:rPr>
              <a:t>Media Access Control (MAC) Service Definition</a:t>
            </a:r>
            <a:r>
              <a:rPr lang="en-US" altLang="ko-KR" dirty="0"/>
              <a:t> </a:t>
            </a:r>
          </a:p>
        </p:txBody>
      </p:sp>
    </p:spTree>
    <p:extLst>
      <p:ext uri="{BB962C8B-B14F-4D97-AF65-F5344CB8AC3E}">
        <p14:creationId xmlns:p14="http://schemas.microsoft.com/office/powerpoint/2010/main" val="63415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a:t>IEEE Std 802.11-2020 &amp; IEEE 802.11ax-2021</a:t>
            </a:r>
            <a:br>
              <a:rPr lang="en-US" altLang="ko-KR" sz="2800"/>
            </a:br>
            <a:r>
              <a:rPr lang="en-US" altLang="ko-KR" sz="2800"/>
              <a:t>4. General description</a:t>
            </a:r>
            <a:br>
              <a:rPr lang="en-US" altLang="ko-KR" sz="2800"/>
            </a:br>
            <a:r>
              <a:rPr lang="en-US" altLang="ko-KR" sz="280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65000"/>
                  </a:schemeClr>
                </a:solidFill>
              </a:rPr>
              <a:t>4.2.5 Interaction with other IEEE 802 layers</a:t>
            </a:r>
          </a:p>
          <a:p>
            <a:pPr lvl="1"/>
            <a:r>
              <a:rPr lang="en-US" altLang="ko-KR" dirty="0"/>
              <a:t>In a robust security network association (RSNA), </a:t>
            </a:r>
          </a:p>
          <a:p>
            <a:pPr lvl="2"/>
            <a:r>
              <a:rPr lang="en-US" altLang="ko-KR" dirty="0"/>
              <a:t>IEEE Std 802.11 </a:t>
            </a:r>
            <a:r>
              <a:rPr lang="en-US" altLang="ko-KR" dirty="0">
                <a:solidFill>
                  <a:srgbClr val="0070C0"/>
                </a:solidFill>
              </a:rPr>
              <a:t>provides</a:t>
            </a:r>
            <a:r>
              <a:rPr lang="en-US" altLang="ko-KR" dirty="0"/>
              <a:t> </a:t>
            </a:r>
            <a:r>
              <a:rPr lang="en-US" altLang="ko-KR" dirty="0">
                <a:solidFill>
                  <a:srgbClr val="7030A0"/>
                </a:solidFill>
              </a:rPr>
              <a:t>functions</a:t>
            </a:r>
            <a:r>
              <a:rPr lang="en-US" altLang="ko-KR" dirty="0"/>
              <a:t> </a:t>
            </a:r>
            <a:r>
              <a:rPr lang="en-US" altLang="ko-KR" dirty="0">
                <a:solidFill>
                  <a:srgbClr val="0070C0"/>
                </a:solidFill>
              </a:rPr>
              <a:t>to protect </a:t>
            </a:r>
            <a:r>
              <a:rPr lang="en-US" altLang="ko-KR" b="1" dirty="0">
                <a:solidFill>
                  <a:srgbClr val="7030A0"/>
                </a:solidFill>
              </a:rPr>
              <a:t>Data frames.</a:t>
            </a:r>
          </a:p>
          <a:p>
            <a:pPr lvl="2"/>
            <a:r>
              <a:rPr lang="en-US" altLang="ko-KR" dirty="0"/>
              <a:t>IEEE Std 802.1X-2010 </a:t>
            </a:r>
            <a:r>
              <a:rPr lang="en-US" altLang="ko-KR" dirty="0">
                <a:solidFill>
                  <a:srgbClr val="0070C0"/>
                </a:solidFill>
              </a:rPr>
              <a:t>provides</a:t>
            </a:r>
            <a:r>
              <a:rPr lang="en-US" altLang="ko-KR" dirty="0"/>
              <a:t> </a:t>
            </a:r>
            <a:r>
              <a:rPr lang="en-US" altLang="ko-KR" b="1" dirty="0">
                <a:solidFill>
                  <a:srgbClr val="7030A0"/>
                </a:solidFill>
              </a:rPr>
              <a:t>authentication</a:t>
            </a:r>
            <a:r>
              <a:rPr lang="en-US" altLang="ko-KR" dirty="0">
                <a:solidFill>
                  <a:srgbClr val="0070C0"/>
                </a:solidFill>
              </a:rPr>
              <a:t> and </a:t>
            </a:r>
            <a:r>
              <a:rPr lang="en-US" altLang="ko-KR" dirty="0">
                <a:solidFill>
                  <a:srgbClr val="7030A0"/>
                </a:solidFill>
              </a:rPr>
              <a:t>a Controlled Port.</a:t>
            </a:r>
          </a:p>
          <a:p>
            <a:pPr lvl="2"/>
            <a:r>
              <a:rPr lang="en-US" altLang="ko-KR" dirty="0"/>
              <a:t>IEEE Std 802.11 and IEEE Std 802.1X-2010 </a:t>
            </a:r>
            <a:r>
              <a:rPr lang="en-US" altLang="ko-KR" dirty="0">
                <a:solidFill>
                  <a:srgbClr val="0070C0"/>
                </a:solidFill>
              </a:rPr>
              <a:t>collaborate</a:t>
            </a:r>
            <a:r>
              <a:rPr lang="en-US" altLang="ko-KR" dirty="0"/>
              <a:t> </a:t>
            </a:r>
            <a:r>
              <a:rPr lang="en-US" altLang="ko-KR" dirty="0">
                <a:solidFill>
                  <a:srgbClr val="0070C0"/>
                </a:solidFill>
              </a:rPr>
              <a:t>to provide </a:t>
            </a:r>
            <a:r>
              <a:rPr lang="en-US" altLang="ko-KR" dirty="0">
                <a:solidFill>
                  <a:srgbClr val="7030A0"/>
                </a:solidFill>
              </a:rPr>
              <a:t>key management (Authentication and Key Management (AKM))</a:t>
            </a:r>
            <a:r>
              <a:rPr lang="en-US" altLang="ko-KR" dirty="0"/>
              <a:t>.</a:t>
            </a:r>
          </a:p>
          <a:p>
            <a:pPr lvl="1"/>
            <a:r>
              <a:rPr lang="en-US" altLang="ko-KR" dirty="0"/>
              <a:t>When used to support applications that have </a:t>
            </a:r>
            <a:r>
              <a:rPr lang="en-US" altLang="ko-KR" dirty="0">
                <a:solidFill>
                  <a:srgbClr val="7030A0"/>
                </a:solidFill>
              </a:rPr>
              <a:t>QoS requirements</a:t>
            </a:r>
            <a:r>
              <a:rPr lang="en-US" altLang="ko-KR" dirty="0"/>
              <a:t>,</a:t>
            </a:r>
          </a:p>
          <a:p>
            <a:pPr lvl="2"/>
            <a:r>
              <a:rPr lang="en-US" altLang="ko-KR" dirty="0"/>
              <a:t>Each IEEE 802.11 LAN </a:t>
            </a:r>
            <a:r>
              <a:rPr lang="en-US" altLang="ko-KR" dirty="0">
                <a:solidFill>
                  <a:srgbClr val="0070C0"/>
                </a:solidFill>
              </a:rPr>
              <a:t>provides</a:t>
            </a:r>
            <a:r>
              <a:rPr lang="en-US" altLang="ko-KR" dirty="0"/>
              <a:t> </a:t>
            </a:r>
            <a:r>
              <a:rPr lang="en-US" altLang="ko-KR" dirty="0">
                <a:solidFill>
                  <a:srgbClr val="7030A0"/>
                </a:solidFill>
              </a:rPr>
              <a:t>a link </a:t>
            </a:r>
            <a:r>
              <a:rPr lang="en-US" altLang="ko-KR" dirty="0">
                <a:solidFill>
                  <a:srgbClr val="0070C0"/>
                </a:solidFill>
              </a:rPr>
              <a:t>within</a:t>
            </a:r>
            <a:r>
              <a:rPr lang="en-US" altLang="ko-KR" dirty="0"/>
              <a:t> an end-to-end QoS environment that can be established between, and managed by, higher layer entities.</a:t>
            </a:r>
          </a:p>
          <a:p>
            <a:pPr lvl="2"/>
            <a:r>
              <a:rPr lang="en-US" altLang="ko-KR" dirty="0"/>
              <a:t>To handle </a:t>
            </a:r>
            <a:r>
              <a:rPr lang="en-US" altLang="ko-KR" dirty="0">
                <a:solidFill>
                  <a:srgbClr val="7030A0"/>
                </a:solidFill>
              </a:rPr>
              <a:t>QoS traffic </a:t>
            </a:r>
            <a:r>
              <a:rPr lang="en-US" altLang="ko-KR" dirty="0"/>
              <a:t>in a manner comparable to other IEEE 802 LANs, the IEEE 802.11 QoS facility </a:t>
            </a:r>
            <a:r>
              <a:rPr lang="en-US" altLang="ko-KR" b="1" dirty="0">
                <a:solidFill>
                  <a:srgbClr val="0070C0"/>
                </a:solidFill>
              </a:rPr>
              <a:t>requires</a:t>
            </a:r>
            <a:r>
              <a:rPr lang="en-US" altLang="ko-KR" dirty="0"/>
              <a:t> the IEEE 802.11 MAC sublayers </a:t>
            </a:r>
            <a:r>
              <a:rPr lang="en-US" altLang="ko-KR" dirty="0">
                <a:solidFill>
                  <a:srgbClr val="0070C0"/>
                </a:solidFill>
              </a:rPr>
              <a:t>to incorporate </a:t>
            </a:r>
            <a:r>
              <a:rPr lang="en-US" altLang="ko-KR" dirty="0">
                <a:solidFill>
                  <a:srgbClr val="7030A0"/>
                </a:solidFill>
              </a:rPr>
              <a:t>functionality</a:t>
            </a:r>
            <a:r>
              <a:rPr lang="en-US" altLang="ko-KR" dirty="0"/>
              <a:t> </a:t>
            </a:r>
            <a:r>
              <a:rPr lang="en-US" altLang="ko-KR" dirty="0">
                <a:solidFill>
                  <a:srgbClr val="0070C0"/>
                </a:solidFill>
              </a:rPr>
              <a:t>that</a:t>
            </a:r>
            <a:r>
              <a:rPr lang="en-US" altLang="ko-KR" dirty="0"/>
              <a:t> </a:t>
            </a:r>
            <a:r>
              <a:rPr lang="en-US" altLang="ko-KR" dirty="0">
                <a:solidFill>
                  <a:srgbClr val="0070C0"/>
                </a:solidFill>
              </a:rPr>
              <a:t>is</a:t>
            </a:r>
            <a:r>
              <a:rPr lang="en-US" altLang="ko-KR" dirty="0"/>
              <a:t> </a:t>
            </a:r>
            <a:r>
              <a:rPr lang="en-US" altLang="ko-KR" dirty="0">
                <a:solidFill>
                  <a:srgbClr val="FF0000"/>
                </a:solidFill>
              </a:rPr>
              <a:t>not</a:t>
            </a:r>
            <a:r>
              <a:rPr lang="en-US" altLang="ko-KR" dirty="0">
                <a:solidFill>
                  <a:srgbClr val="0070C0"/>
                </a:solidFill>
              </a:rPr>
              <a:t> traditional for</a:t>
            </a:r>
            <a:r>
              <a:rPr lang="en-US" altLang="ko-KR" dirty="0"/>
              <a:t> </a:t>
            </a:r>
            <a:r>
              <a:rPr lang="en-US" altLang="ko-KR" dirty="0">
                <a:solidFill>
                  <a:srgbClr val="7030A0"/>
                </a:solidFill>
              </a:rPr>
              <a:t>MAC sublayers</a:t>
            </a:r>
            <a:endParaRPr lang="en-US" altLang="ko-KR" dirty="0"/>
          </a:p>
        </p:txBody>
      </p:sp>
    </p:spTree>
    <p:extLst>
      <p:ext uri="{BB962C8B-B14F-4D97-AF65-F5344CB8AC3E}">
        <p14:creationId xmlns:p14="http://schemas.microsoft.com/office/powerpoint/2010/main" val="117475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2800"/>
              <a:t>IEEE Std 802.11-2020 &amp; IEEE 802.11ax-2021</a:t>
            </a:r>
            <a:br>
              <a:rPr lang="en-US" altLang="ko-KR" sz="2800"/>
            </a:br>
            <a:r>
              <a:rPr lang="en-US" altLang="ko-KR" sz="2800"/>
              <a:t>4. General description</a:t>
            </a:r>
            <a:br>
              <a:rPr lang="en-US" altLang="ko-KR" sz="2800"/>
            </a:br>
            <a:r>
              <a:rPr lang="en-US" altLang="ko-KR" sz="2800"/>
              <a:t>4.2 How wireless local area networks (WLANs) are different</a:t>
            </a:r>
            <a:endParaRPr lang="ko-KR" altLang="en-US" sz="28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4.2.6 Interaction with non-IEEE-802 protocols</a:t>
            </a:r>
          </a:p>
          <a:p>
            <a:pPr lvl="1"/>
            <a:r>
              <a:rPr lang="en-US" altLang="ko-KR" dirty="0"/>
              <a:t>An RSNA utilizes non-IEEE-802 protocols </a:t>
            </a:r>
            <a:r>
              <a:rPr lang="en-US" altLang="ko-KR" b="1" dirty="0">
                <a:solidFill>
                  <a:srgbClr val="0070C0"/>
                </a:solidFill>
              </a:rPr>
              <a:t>for</a:t>
            </a:r>
            <a:r>
              <a:rPr lang="en-US" altLang="ko-KR" dirty="0"/>
              <a:t> </a:t>
            </a:r>
            <a:r>
              <a:rPr lang="en-US" altLang="ko-KR" dirty="0">
                <a:solidFill>
                  <a:srgbClr val="7030A0"/>
                </a:solidFill>
              </a:rPr>
              <a:t>its authentication and key management (AKM) services</a:t>
            </a:r>
            <a:r>
              <a:rPr lang="en-US" altLang="ko-KR" dirty="0"/>
              <a:t>.</a:t>
            </a:r>
          </a:p>
          <a:p>
            <a:pPr lvl="1"/>
            <a:r>
              <a:rPr lang="en-US" altLang="ko-KR" dirty="0"/>
              <a:t>Some of these protocols are defined by other standards organizations, such as the Internet Engineering Task Force (IETF).</a:t>
            </a:r>
          </a:p>
          <a:p>
            <a:pPr lvl="2"/>
            <a:r>
              <a:rPr lang="en-US" altLang="ko-KR" dirty="0"/>
              <a:t>(RFC3748) Extensible Authentication Protocol (EAP)</a:t>
            </a:r>
          </a:p>
        </p:txBody>
      </p:sp>
    </p:spTree>
    <p:extLst>
      <p:ext uri="{BB962C8B-B14F-4D97-AF65-F5344CB8AC3E}">
        <p14:creationId xmlns:p14="http://schemas.microsoft.com/office/powerpoint/2010/main" val="105481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973003-1443-ABCC-06D5-4C093CD260A1}"/>
              </a:ext>
            </a:extLst>
          </p:cNvPr>
          <p:cNvSpPr>
            <a:spLocks noGrp="1"/>
          </p:cNvSpPr>
          <p:nvPr>
            <p:ph type="ctrTitle"/>
          </p:nvPr>
        </p:nvSpPr>
        <p:spPr/>
        <p:txBody>
          <a:bodyPr>
            <a:normAutofit/>
          </a:bodyPr>
          <a:lstStyle/>
          <a:p>
            <a:r>
              <a:rPr lang="en-US" altLang="ko-KR" dirty="0"/>
              <a:t>IEEE Std 802.11-2020</a:t>
            </a:r>
            <a:br>
              <a:rPr lang="en-US" altLang="ko-KR" dirty="0"/>
            </a:br>
            <a:r>
              <a:rPr lang="en-US" altLang="ko-KR" dirty="0"/>
              <a:t>IEEE Std 802.11ax-2021</a:t>
            </a:r>
            <a:endParaRPr lang="ko-KR" altLang="en-US" dirty="0"/>
          </a:p>
        </p:txBody>
      </p:sp>
      <p:sp>
        <p:nvSpPr>
          <p:cNvPr id="3" name="부제목 2">
            <a:extLst>
              <a:ext uri="{FF2B5EF4-FFF2-40B4-BE49-F238E27FC236}">
                <a16:creationId xmlns:a16="http://schemas.microsoft.com/office/drawing/2014/main" id="{F3F4DD6D-704D-68AE-BD81-542CD71AB767}"/>
              </a:ext>
            </a:extLst>
          </p:cNvPr>
          <p:cNvSpPr>
            <a:spLocks noGrp="1"/>
          </p:cNvSpPr>
          <p:nvPr>
            <p:ph type="subTitle" idx="1"/>
          </p:nvPr>
        </p:nvSpPr>
        <p:spPr/>
        <p:txBody>
          <a:bodyPr>
            <a:normAutofit/>
          </a:bodyPr>
          <a:lstStyle/>
          <a:p>
            <a:r>
              <a:rPr lang="en-US" altLang="ko-KR" sz="2800" dirty="0"/>
              <a:t>4. General description</a:t>
            </a:r>
          </a:p>
          <a:p>
            <a:r>
              <a:rPr lang="en-US" altLang="ko-KR" sz="2800" dirty="0"/>
              <a:t>4.3 Components of the IEEE 802.11 architecture (Part</a:t>
            </a:r>
            <a:r>
              <a:rPr lang="ko-KR" altLang="en-US" sz="2800" dirty="0"/>
              <a:t> </a:t>
            </a:r>
            <a:r>
              <a:rPr lang="en-US" altLang="ko-KR" sz="2800" dirty="0"/>
              <a:t>1)</a:t>
            </a:r>
          </a:p>
          <a:p>
            <a:r>
              <a:rPr lang="en-US" altLang="ko-KR" sz="2800" dirty="0"/>
              <a:t>from</a:t>
            </a:r>
            <a:r>
              <a:rPr lang="ko-KR" altLang="en-US" sz="2800" dirty="0"/>
              <a:t> </a:t>
            </a:r>
          </a:p>
        </p:txBody>
      </p:sp>
    </p:spTree>
    <p:extLst>
      <p:ext uri="{BB962C8B-B14F-4D97-AF65-F5344CB8AC3E}">
        <p14:creationId xmlns:p14="http://schemas.microsoft.com/office/powerpoint/2010/main" val="335768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4.3.1 General</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sz="2800" dirty="0">
                <a:solidFill>
                  <a:srgbClr val="00B050"/>
                </a:solidFill>
              </a:rPr>
              <a:t>3.1 Definitions </a:t>
            </a:r>
          </a:p>
          <a:p>
            <a:pPr lvl="1"/>
            <a:r>
              <a:rPr lang="en-US" altLang="ko-KR" dirty="0"/>
              <a:t>Basic service set (BSS):</a:t>
            </a:r>
          </a:p>
          <a:p>
            <a:pPr lvl="2"/>
            <a:r>
              <a:rPr lang="en-US" altLang="ko-KR" dirty="0"/>
              <a:t>A set of stations (STAs) that </a:t>
            </a:r>
            <a:r>
              <a:rPr lang="en-US" altLang="ko-KR" sz="2200" dirty="0">
                <a:solidFill>
                  <a:srgbClr val="0070C0"/>
                </a:solidFill>
              </a:rPr>
              <a:t>have successfully </a:t>
            </a:r>
            <a:r>
              <a:rPr lang="en-US" altLang="ko-KR" sz="2200" b="1" dirty="0">
                <a:solidFill>
                  <a:srgbClr val="0070C0"/>
                </a:solidFill>
              </a:rPr>
              <a:t>synchronized</a:t>
            </a:r>
            <a:r>
              <a:rPr lang="en-US" altLang="ko-KR" sz="2200" dirty="0">
                <a:solidFill>
                  <a:srgbClr val="0070C0"/>
                </a:solidFill>
              </a:rPr>
              <a:t> using</a:t>
            </a:r>
            <a:r>
              <a:rPr lang="en-US" altLang="ko-KR" sz="2200" dirty="0"/>
              <a:t> </a:t>
            </a:r>
            <a:r>
              <a:rPr lang="en-US" altLang="ko-KR" sz="2200" dirty="0">
                <a:solidFill>
                  <a:srgbClr val="7030A0"/>
                </a:solidFill>
              </a:rPr>
              <a:t>the JOIN service primitives (non-AP STA) </a:t>
            </a:r>
            <a:r>
              <a:rPr lang="en-US" altLang="ko-KR" sz="2200" dirty="0">
                <a:solidFill>
                  <a:srgbClr val="0070C0"/>
                </a:solidFill>
              </a:rPr>
              <a:t>and</a:t>
            </a:r>
            <a:r>
              <a:rPr lang="en-US" altLang="ko-KR" sz="2200" dirty="0"/>
              <a:t> </a:t>
            </a:r>
            <a:r>
              <a:rPr lang="en-US" altLang="ko-KR" sz="2200" b="1" dirty="0">
                <a:solidFill>
                  <a:srgbClr val="7030A0"/>
                </a:solidFill>
              </a:rPr>
              <a:t>one STA </a:t>
            </a:r>
            <a:r>
              <a:rPr lang="en-US" altLang="ko-KR" sz="2200" dirty="0">
                <a:solidFill>
                  <a:srgbClr val="0070C0"/>
                </a:solidFill>
              </a:rPr>
              <a:t>that has used</a:t>
            </a:r>
            <a:r>
              <a:rPr lang="en-US" altLang="ko-KR" sz="2200" dirty="0"/>
              <a:t> </a:t>
            </a:r>
            <a:r>
              <a:rPr lang="en-US" altLang="ko-KR" sz="2200" dirty="0">
                <a:solidFill>
                  <a:srgbClr val="7030A0"/>
                </a:solidFill>
              </a:rPr>
              <a:t>the START primitive (AP STA)</a:t>
            </a:r>
            <a:r>
              <a:rPr lang="en-US" altLang="ko-KR" sz="2200" dirty="0"/>
              <a:t>.</a:t>
            </a:r>
          </a:p>
          <a:p>
            <a:pPr lvl="3"/>
            <a:r>
              <a:rPr lang="en-US" altLang="ko-KR" sz="2000" dirty="0"/>
              <a:t>(Mesh BSS) </a:t>
            </a:r>
            <a:r>
              <a:rPr lang="en-US" altLang="ko-KR" dirty="0"/>
              <a:t>A set of stations (STAs) that that have used the START primitive </a:t>
            </a:r>
            <a:r>
              <a:rPr lang="en-US" altLang="ko-KR" dirty="0">
                <a:solidFill>
                  <a:srgbClr val="002060"/>
                </a:solidFill>
              </a:rPr>
              <a:t>specifying matching </a:t>
            </a:r>
            <a:r>
              <a:rPr lang="en-US" altLang="ko-KR" dirty="0">
                <a:solidFill>
                  <a:srgbClr val="7030A0"/>
                </a:solidFill>
              </a:rPr>
              <a:t>mesh profiles </a:t>
            </a:r>
            <a:r>
              <a:rPr lang="en-US" altLang="ko-KR" dirty="0"/>
              <a:t>where the match of the mesh profiles has been verified via the scanning procedure.</a:t>
            </a:r>
          </a:p>
          <a:p>
            <a:pPr lvl="2"/>
            <a:r>
              <a:rPr lang="en-US" altLang="ko-KR" dirty="0">
                <a:solidFill>
                  <a:srgbClr val="7030A0"/>
                </a:solidFill>
              </a:rPr>
              <a:t>Membership</a:t>
            </a:r>
            <a:r>
              <a:rPr lang="en-US" altLang="ko-KR" dirty="0"/>
              <a:t> </a:t>
            </a:r>
            <a:r>
              <a:rPr lang="en-US" altLang="ko-KR" dirty="0">
                <a:solidFill>
                  <a:srgbClr val="0070C0"/>
                </a:solidFill>
              </a:rPr>
              <a:t>in</a:t>
            </a:r>
            <a:r>
              <a:rPr lang="en-US" altLang="ko-KR" dirty="0"/>
              <a:t> </a:t>
            </a:r>
            <a:r>
              <a:rPr lang="en-US" altLang="ko-KR" dirty="0">
                <a:solidFill>
                  <a:srgbClr val="7030A0"/>
                </a:solidFill>
              </a:rPr>
              <a:t>a BSS </a:t>
            </a:r>
            <a:r>
              <a:rPr lang="en-US" altLang="ko-KR" dirty="0">
                <a:solidFill>
                  <a:srgbClr val="0070C0"/>
                </a:solidFill>
              </a:rPr>
              <a:t>does </a:t>
            </a:r>
            <a:r>
              <a:rPr lang="en-US" altLang="ko-KR" dirty="0">
                <a:solidFill>
                  <a:srgbClr val="FF0000"/>
                </a:solidFill>
              </a:rPr>
              <a:t>not</a:t>
            </a:r>
            <a:r>
              <a:rPr lang="en-US" altLang="ko-KR" dirty="0">
                <a:solidFill>
                  <a:srgbClr val="0070C0"/>
                </a:solidFill>
              </a:rPr>
              <a:t> imply [that</a:t>
            </a:r>
            <a:r>
              <a:rPr lang="en-US" altLang="ko-KR" dirty="0"/>
              <a:t> </a:t>
            </a:r>
            <a:r>
              <a:rPr lang="en-US" altLang="ko-KR" dirty="0">
                <a:solidFill>
                  <a:srgbClr val="7030A0"/>
                </a:solidFill>
              </a:rPr>
              <a:t>wireless communication </a:t>
            </a:r>
            <a:r>
              <a:rPr lang="en-US" altLang="ko-KR" dirty="0">
                <a:solidFill>
                  <a:srgbClr val="0070C0"/>
                </a:solidFill>
              </a:rPr>
              <a:t>with</a:t>
            </a:r>
            <a:r>
              <a:rPr lang="en-US" altLang="ko-KR" dirty="0"/>
              <a:t> </a:t>
            </a:r>
            <a:r>
              <a:rPr lang="en-US" altLang="ko-KR" dirty="0">
                <a:solidFill>
                  <a:srgbClr val="7030A0"/>
                </a:solidFill>
              </a:rPr>
              <a:t>all other members of the BSS </a:t>
            </a:r>
            <a:r>
              <a:rPr lang="en-US" altLang="ko-KR" dirty="0">
                <a:solidFill>
                  <a:srgbClr val="0070C0"/>
                </a:solidFill>
              </a:rPr>
              <a:t>is </a:t>
            </a:r>
            <a:r>
              <a:rPr lang="en-US" altLang="ko-KR" b="1" dirty="0">
                <a:solidFill>
                  <a:srgbClr val="7030A0"/>
                </a:solidFill>
              </a:rPr>
              <a:t>possible</a:t>
            </a:r>
            <a:r>
              <a:rPr lang="en-US" altLang="ko-KR" dirty="0"/>
              <a:t>].</a:t>
            </a:r>
          </a:p>
          <a:p>
            <a:r>
              <a:rPr lang="en-US" altLang="ko-KR" dirty="0"/>
              <a:t>The basic service set (BSS) </a:t>
            </a:r>
          </a:p>
          <a:p>
            <a:pPr lvl="1"/>
            <a:r>
              <a:rPr lang="en-US" altLang="ko-KR" dirty="0"/>
              <a:t>the basic building block of an IEEE 802.11 LAN.</a:t>
            </a:r>
          </a:p>
        </p:txBody>
      </p:sp>
      <p:pic>
        <p:nvPicPr>
          <p:cNvPr id="4" name="내용 개체 틀 3">
            <a:extLst>
              <a:ext uri="{FF2B5EF4-FFF2-40B4-BE49-F238E27FC236}">
                <a16:creationId xmlns:a16="http://schemas.microsoft.com/office/drawing/2014/main" id="{74AC3674-1470-D356-FC4A-74A506A9698F}"/>
              </a:ext>
            </a:extLst>
          </p:cNvPr>
          <p:cNvPicPr>
            <a:picLocks noChangeAspect="1"/>
          </p:cNvPicPr>
          <p:nvPr/>
        </p:nvPicPr>
        <p:blipFill>
          <a:blip r:embed="rId2"/>
          <a:stretch>
            <a:fillRect/>
          </a:stretch>
        </p:blipFill>
        <p:spPr>
          <a:xfrm>
            <a:off x="7291346" y="129042"/>
            <a:ext cx="3896139" cy="2526458"/>
          </a:xfrm>
          <a:prstGeom prst="rect">
            <a:avLst/>
          </a:prstGeom>
        </p:spPr>
      </p:pic>
    </p:spTree>
    <p:extLst>
      <p:ext uri="{BB962C8B-B14F-4D97-AF65-F5344CB8AC3E}">
        <p14:creationId xmlns:p14="http://schemas.microsoft.com/office/powerpoint/2010/main" val="388335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4.3.1 General</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fontScale="92500" lnSpcReduction="10000"/>
          </a:bodyPr>
          <a:lstStyle/>
          <a:p>
            <a:r>
              <a:rPr lang="en-US" altLang="ko-KR" sz="2800" dirty="0">
                <a:solidFill>
                  <a:srgbClr val="00B050"/>
                </a:solidFill>
              </a:rPr>
              <a:t>3.1 Definitions </a:t>
            </a:r>
          </a:p>
          <a:p>
            <a:pPr lvl="1"/>
            <a:r>
              <a:rPr lang="en-US" altLang="ko-KR" dirty="0"/>
              <a:t>basic service area (BSA):</a:t>
            </a:r>
          </a:p>
          <a:p>
            <a:pPr lvl="2"/>
            <a:r>
              <a:rPr lang="en-US" altLang="ko-KR" dirty="0">
                <a:solidFill>
                  <a:srgbClr val="7030A0"/>
                </a:solidFill>
              </a:rPr>
              <a:t>The area </a:t>
            </a:r>
            <a:r>
              <a:rPr lang="en-US" altLang="ko-KR" dirty="0">
                <a:solidFill>
                  <a:srgbClr val="0070C0"/>
                </a:solidFill>
              </a:rPr>
              <a:t>containing</a:t>
            </a:r>
            <a:r>
              <a:rPr lang="en-US" altLang="ko-KR" dirty="0"/>
              <a:t> </a:t>
            </a:r>
            <a:r>
              <a:rPr lang="en-US" altLang="ko-KR" dirty="0">
                <a:solidFill>
                  <a:srgbClr val="7030A0"/>
                </a:solidFill>
              </a:rPr>
              <a:t>the members of a basic service set (BSS)</a:t>
            </a:r>
            <a:r>
              <a:rPr lang="en-US" altLang="ko-KR" dirty="0"/>
              <a:t>.</a:t>
            </a:r>
          </a:p>
          <a:p>
            <a:pPr lvl="2"/>
            <a:r>
              <a:rPr lang="en-US" altLang="ko-KR" dirty="0"/>
              <a:t>It </a:t>
            </a:r>
            <a:r>
              <a:rPr lang="en-US" altLang="ko-KR" dirty="0">
                <a:solidFill>
                  <a:srgbClr val="0070C0"/>
                </a:solidFill>
              </a:rPr>
              <a:t>might contain </a:t>
            </a:r>
            <a:r>
              <a:rPr lang="en-US" altLang="ko-KR" dirty="0"/>
              <a:t>members of other BSSs.</a:t>
            </a:r>
          </a:p>
          <a:p>
            <a:r>
              <a:rPr lang="en-US" altLang="ko-KR" dirty="0"/>
              <a:t>Basic Service Area (BSA)</a:t>
            </a:r>
          </a:p>
          <a:p>
            <a:pPr lvl="1"/>
            <a:r>
              <a:rPr lang="en-US" altLang="ko-KR" dirty="0">
                <a:solidFill>
                  <a:srgbClr val="7030A0"/>
                </a:solidFill>
              </a:rPr>
              <a:t>The </a:t>
            </a:r>
            <a:r>
              <a:rPr lang="en-US" altLang="ko-KR" b="1" dirty="0">
                <a:solidFill>
                  <a:srgbClr val="7030A0"/>
                </a:solidFill>
              </a:rPr>
              <a:t>coverage</a:t>
            </a:r>
            <a:r>
              <a:rPr lang="en-US" altLang="ko-KR" dirty="0">
                <a:solidFill>
                  <a:srgbClr val="7030A0"/>
                </a:solidFill>
              </a:rPr>
              <a:t> </a:t>
            </a:r>
            <a:r>
              <a:rPr lang="en-US" altLang="ko-KR" b="1" dirty="0">
                <a:solidFill>
                  <a:srgbClr val="7030A0"/>
                </a:solidFill>
              </a:rPr>
              <a:t>area</a:t>
            </a:r>
            <a:r>
              <a:rPr lang="en-US" altLang="ko-KR" dirty="0">
                <a:solidFill>
                  <a:srgbClr val="7030A0"/>
                </a:solidFill>
              </a:rPr>
              <a:t> </a:t>
            </a:r>
            <a:r>
              <a:rPr lang="en-US" altLang="ko-KR" dirty="0">
                <a:solidFill>
                  <a:srgbClr val="0070C0"/>
                </a:solidFill>
              </a:rPr>
              <a:t>within which </a:t>
            </a:r>
            <a:r>
              <a:rPr lang="en-US" altLang="ko-KR" dirty="0">
                <a:solidFill>
                  <a:srgbClr val="7030A0"/>
                </a:solidFill>
              </a:rPr>
              <a:t>the member STAs of the BSS </a:t>
            </a:r>
            <a:r>
              <a:rPr lang="en-US" altLang="ko-KR" dirty="0">
                <a:solidFill>
                  <a:srgbClr val="0070C0"/>
                </a:solidFill>
              </a:rPr>
              <a:t>can </a:t>
            </a:r>
            <a:r>
              <a:rPr lang="en-US" altLang="ko-KR" b="1" dirty="0">
                <a:solidFill>
                  <a:srgbClr val="0070C0"/>
                </a:solidFill>
              </a:rPr>
              <a:t>remain</a:t>
            </a:r>
            <a:r>
              <a:rPr lang="en-US" altLang="ko-KR" dirty="0">
                <a:solidFill>
                  <a:srgbClr val="0070C0"/>
                </a:solidFill>
              </a:rPr>
              <a:t> in communication</a:t>
            </a:r>
            <a:r>
              <a:rPr lang="en-US" altLang="ko-KR" dirty="0"/>
              <a:t>.</a:t>
            </a:r>
          </a:p>
          <a:p>
            <a:pPr lvl="1"/>
            <a:r>
              <a:rPr lang="en-US" altLang="ko-KR" dirty="0"/>
              <a:t>In a directional multi-gigabit (DMG) BSS</a:t>
            </a:r>
          </a:p>
          <a:p>
            <a:pPr lvl="2"/>
            <a:r>
              <a:rPr lang="en-US" altLang="ko-KR" dirty="0">
                <a:solidFill>
                  <a:srgbClr val="7030A0"/>
                </a:solidFill>
              </a:rPr>
              <a:t>The individual coverage area of</a:t>
            </a:r>
            <a:r>
              <a:rPr lang="en-US" altLang="ko-KR" dirty="0"/>
              <a:t> </a:t>
            </a:r>
            <a:r>
              <a:rPr lang="en-US" altLang="ko-KR" b="1" dirty="0">
                <a:solidFill>
                  <a:srgbClr val="7030A0"/>
                </a:solidFill>
              </a:rPr>
              <a:t>a transmission </a:t>
            </a:r>
            <a:r>
              <a:rPr lang="en-US" altLang="ko-KR" dirty="0">
                <a:solidFill>
                  <a:srgbClr val="0070C0"/>
                </a:solidFill>
              </a:rPr>
              <a:t>from</a:t>
            </a:r>
            <a:r>
              <a:rPr lang="en-US" altLang="ko-KR" dirty="0">
                <a:solidFill>
                  <a:srgbClr val="7030A0"/>
                </a:solidFill>
              </a:rPr>
              <a:t> </a:t>
            </a:r>
            <a:r>
              <a:rPr lang="en-US" altLang="ko-KR" b="1" dirty="0">
                <a:solidFill>
                  <a:srgbClr val="7030A0"/>
                </a:solidFill>
              </a:rPr>
              <a:t>one</a:t>
            </a:r>
            <a:r>
              <a:rPr lang="en-US" altLang="ko-KR" dirty="0">
                <a:solidFill>
                  <a:srgbClr val="7030A0"/>
                </a:solidFill>
              </a:rPr>
              <a:t> member STA </a:t>
            </a:r>
            <a:r>
              <a:rPr lang="en-US" altLang="ko-KR" dirty="0">
                <a:solidFill>
                  <a:srgbClr val="0070C0"/>
                </a:solidFill>
              </a:rPr>
              <a:t>to</a:t>
            </a:r>
            <a:r>
              <a:rPr lang="en-US" altLang="ko-KR" dirty="0"/>
              <a:t> </a:t>
            </a:r>
            <a:r>
              <a:rPr lang="en-US" altLang="ko-KR" dirty="0">
                <a:solidFill>
                  <a:srgbClr val="7030A0"/>
                </a:solidFill>
              </a:rPr>
              <a:t>another</a:t>
            </a:r>
            <a:r>
              <a:rPr lang="en-US" altLang="ko-KR" dirty="0"/>
              <a:t> </a:t>
            </a:r>
            <a:r>
              <a:rPr lang="en-US" altLang="ko-KR" dirty="0">
                <a:solidFill>
                  <a:srgbClr val="0070C0"/>
                </a:solidFill>
              </a:rPr>
              <a:t>can be thought of as </a:t>
            </a:r>
            <a:r>
              <a:rPr lang="en-US" altLang="ko-KR" b="1" dirty="0">
                <a:solidFill>
                  <a:srgbClr val="7030A0"/>
                </a:solidFill>
              </a:rPr>
              <a:t>a cone </a:t>
            </a:r>
            <a:r>
              <a:rPr lang="en-US" altLang="ko-KR" dirty="0"/>
              <a:t>and hence is referred to as </a:t>
            </a:r>
            <a:r>
              <a:rPr lang="en-US" altLang="ko-KR" b="1" dirty="0">
                <a:solidFill>
                  <a:srgbClr val="7030A0"/>
                </a:solidFill>
              </a:rPr>
              <a:t>a directional transmission</a:t>
            </a:r>
            <a:r>
              <a:rPr lang="en-US" altLang="ko-KR" dirty="0"/>
              <a:t>.</a:t>
            </a:r>
          </a:p>
          <a:p>
            <a:pPr lvl="2"/>
            <a:r>
              <a:rPr lang="en-US" altLang="ko-KR" dirty="0">
                <a:solidFill>
                  <a:srgbClr val="7030A0"/>
                </a:solidFill>
              </a:rPr>
              <a:t>The </a:t>
            </a:r>
            <a:r>
              <a:rPr lang="en-US" altLang="ko-KR" b="1" dirty="0">
                <a:solidFill>
                  <a:srgbClr val="7030A0"/>
                </a:solidFill>
              </a:rPr>
              <a:t>collection</a:t>
            </a:r>
            <a:r>
              <a:rPr lang="en-US" altLang="ko-KR" dirty="0">
                <a:solidFill>
                  <a:srgbClr val="7030A0"/>
                </a:solidFill>
              </a:rPr>
              <a:t> of </a:t>
            </a:r>
            <a:r>
              <a:rPr lang="en-US" altLang="ko-KR" b="1" dirty="0">
                <a:solidFill>
                  <a:srgbClr val="7030A0"/>
                </a:solidFill>
              </a:rPr>
              <a:t>all</a:t>
            </a:r>
            <a:r>
              <a:rPr lang="en-US" altLang="ko-KR" dirty="0">
                <a:solidFill>
                  <a:srgbClr val="7030A0"/>
                </a:solidFill>
              </a:rPr>
              <a:t> </a:t>
            </a:r>
            <a:r>
              <a:rPr lang="en-US" altLang="ko-KR" b="1" dirty="0">
                <a:solidFill>
                  <a:srgbClr val="7030A0"/>
                </a:solidFill>
              </a:rPr>
              <a:t>possible</a:t>
            </a:r>
            <a:r>
              <a:rPr lang="en-US" altLang="ko-KR" dirty="0">
                <a:solidFill>
                  <a:srgbClr val="7030A0"/>
                </a:solidFill>
              </a:rPr>
              <a:t> directional transmissions </a:t>
            </a:r>
            <a:r>
              <a:rPr lang="en-US" altLang="ko-KR" b="1" dirty="0">
                <a:solidFill>
                  <a:srgbClr val="0070C0"/>
                </a:solidFill>
              </a:rPr>
              <a:t>by</a:t>
            </a:r>
            <a:r>
              <a:rPr lang="en-US" altLang="ko-KR" dirty="0"/>
              <a:t> </a:t>
            </a:r>
            <a:r>
              <a:rPr lang="en-US" altLang="ko-KR" dirty="0">
                <a:solidFill>
                  <a:srgbClr val="7030A0"/>
                </a:solidFill>
              </a:rPr>
              <a:t>a member STA </a:t>
            </a:r>
            <a:r>
              <a:rPr lang="en-US" altLang="ko-KR" dirty="0">
                <a:solidFill>
                  <a:srgbClr val="0070C0"/>
                </a:solidFill>
              </a:rPr>
              <a:t>defines</a:t>
            </a:r>
            <a:r>
              <a:rPr lang="en-US" altLang="ko-KR" dirty="0"/>
              <a:t> the coverage area.</a:t>
            </a:r>
            <a:endParaRPr lang="ko-KR" altLang="en-US" dirty="0"/>
          </a:p>
        </p:txBody>
      </p:sp>
    </p:spTree>
    <p:extLst>
      <p:ext uri="{BB962C8B-B14F-4D97-AF65-F5344CB8AC3E}">
        <p14:creationId xmlns:p14="http://schemas.microsoft.com/office/powerpoint/2010/main" val="298886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(BSS Type: Infrastructure BSS)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3.1 Definitions</a:t>
            </a:r>
          </a:p>
          <a:p>
            <a:pPr lvl="1"/>
            <a:r>
              <a:rPr lang="en-US" altLang="ko-KR" dirty="0"/>
              <a:t>infrastructure:</a:t>
            </a:r>
          </a:p>
          <a:p>
            <a:pPr lvl="2"/>
            <a:r>
              <a:rPr lang="en-US" altLang="ko-KR" dirty="0"/>
              <a:t>An infrastructure </a:t>
            </a:r>
            <a:r>
              <a:rPr lang="en-US" altLang="ko-KR" dirty="0">
                <a:solidFill>
                  <a:srgbClr val="0070C0"/>
                </a:solidFill>
              </a:rPr>
              <a:t>comprises</a:t>
            </a:r>
            <a:r>
              <a:rPr lang="en-US" altLang="ko-KR" dirty="0"/>
              <a:t> </a:t>
            </a:r>
            <a:r>
              <a:rPr lang="en-US" altLang="ko-KR" dirty="0">
                <a:solidFill>
                  <a:srgbClr val="7030A0"/>
                </a:solidFill>
              </a:rPr>
              <a:t>a distribution system (DS)</a:t>
            </a:r>
            <a:r>
              <a:rPr lang="en-US" altLang="ko-KR" dirty="0"/>
              <a:t>, </a:t>
            </a:r>
            <a:r>
              <a:rPr lang="en-US" altLang="ko-KR" b="1" dirty="0">
                <a:solidFill>
                  <a:srgbClr val="00B050"/>
                </a:solidFill>
              </a:rPr>
              <a:t>one</a:t>
            </a:r>
            <a:r>
              <a:rPr lang="en-US" altLang="ko-KR" dirty="0">
                <a:solidFill>
                  <a:srgbClr val="00B050"/>
                </a:solidFill>
              </a:rPr>
              <a:t> or more </a:t>
            </a:r>
            <a:r>
              <a:rPr lang="en-US" altLang="ko-KR" dirty="0">
                <a:solidFill>
                  <a:srgbClr val="7030A0"/>
                </a:solidFill>
              </a:rPr>
              <a:t>access points(APs)</a:t>
            </a:r>
            <a:r>
              <a:rPr lang="en-US" altLang="ko-KR" dirty="0"/>
              <a:t>, </a:t>
            </a:r>
            <a:r>
              <a:rPr lang="en-US" altLang="ko-KR" b="1" dirty="0">
                <a:solidFill>
                  <a:srgbClr val="00B050"/>
                </a:solidFill>
              </a:rPr>
              <a:t>zero</a:t>
            </a:r>
            <a:r>
              <a:rPr lang="en-US" altLang="ko-KR" dirty="0">
                <a:solidFill>
                  <a:srgbClr val="00B050"/>
                </a:solidFill>
              </a:rPr>
              <a:t> or </a:t>
            </a:r>
            <a:r>
              <a:rPr lang="en-US" altLang="ko-KR" b="1" dirty="0">
                <a:solidFill>
                  <a:srgbClr val="00B050"/>
                </a:solidFill>
              </a:rPr>
              <a:t>one</a:t>
            </a:r>
            <a:r>
              <a:rPr lang="en-US" altLang="ko-KR" dirty="0">
                <a:solidFill>
                  <a:srgbClr val="00B050"/>
                </a:solidFill>
              </a:rPr>
              <a:t> </a:t>
            </a:r>
            <a:r>
              <a:rPr lang="en-US" altLang="ko-KR" dirty="0">
                <a:solidFill>
                  <a:srgbClr val="7030A0"/>
                </a:solidFill>
              </a:rPr>
              <a:t>portals</a:t>
            </a:r>
            <a:r>
              <a:rPr lang="en-US" altLang="ko-KR" dirty="0"/>
              <a:t>, </a:t>
            </a:r>
            <a:r>
              <a:rPr lang="en-US" altLang="ko-KR" dirty="0">
                <a:solidFill>
                  <a:srgbClr val="0070C0"/>
                </a:solidFill>
              </a:rPr>
              <a:t>and</a:t>
            </a:r>
            <a:r>
              <a:rPr lang="en-US" altLang="ko-KR" dirty="0"/>
              <a:t> </a:t>
            </a:r>
            <a:r>
              <a:rPr lang="en-US" altLang="ko-KR" b="1" dirty="0">
                <a:solidFill>
                  <a:srgbClr val="00B050"/>
                </a:solidFill>
              </a:rPr>
              <a:t>zero</a:t>
            </a:r>
            <a:r>
              <a:rPr lang="en-US" altLang="ko-KR" dirty="0">
                <a:solidFill>
                  <a:srgbClr val="00B050"/>
                </a:solidFill>
              </a:rPr>
              <a:t> or more </a:t>
            </a:r>
            <a:r>
              <a:rPr lang="en-US" altLang="ko-KR" dirty="0">
                <a:solidFill>
                  <a:srgbClr val="7030A0"/>
                </a:solidFill>
              </a:rPr>
              <a:t>mesh gates</a:t>
            </a:r>
            <a:r>
              <a:rPr lang="en-US" altLang="ko-KR" dirty="0"/>
              <a:t>.</a:t>
            </a:r>
          </a:p>
          <a:p>
            <a:pPr lvl="2"/>
            <a:r>
              <a:rPr lang="en-US" altLang="ko-KR" dirty="0"/>
              <a:t>It is also </a:t>
            </a:r>
            <a:r>
              <a:rPr lang="en-US" altLang="ko-KR" b="1" dirty="0">
                <a:solidFill>
                  <a:srgbClr val="7030A0"/>
                </a:solidFill>
              </a:rPr>
              <a:t>the logical location </a:t>
            </a:r>
            <a:r>
              <a:rPr lang="en-US" altLang="ko-KR" dirty="0">
                <a:solidFill>
                  <a:srgbClr val="7030A0"/>
                </a:solidFill>
              </a:rPr>
              <a:t>of</a:t>
            </a:r>
            <a:r>
              <a:rPr lang="en-US" altLang="ko-KR" dirty="0"/>
              <a:t> </a:t>
            </a:r>
            <a:r>
              <a:rPr lang="en-US" altLang="ko-KR" dirty="0">
                <a:solidFill>
                  <a:srgbClr val="7030A0"/>
                </a:solidFill>
              </a:rPr>
              <a:t>distribution and integration service functions </a:t>
            </a:r>
            <a:r>
              <a:rPr lang="en-US" altLang="ko-KR" dirty="0"/>
              <a:t>of an extended service set (ESS).</a:t>
            </a:r>
          </a:p>
          <a:p>
            <a:r>
              <a:rPr lang="en-US" altLang="ko-KR" dirty="0"/>
              <a:t>Infrastructure BSS (No definition in IEEE 802.11-2020)</a:t>
            </a:r>
          </a:p>
          <a:p>
            <a:pPr lvl="1"/>
            <a:r>
              <a:rPr lang="en-US" altLang="ko-KR" dirty="0"/>
              <a:t>A BSS in an infrastructure.</a:t>
            </a:r>
          </a:p>
        </p:txBody>
      </p:sp>
    </p:spTree>
    <p:extLst>
      <p:ext uri="{BB962C8B-B14F-4D97-AF65-F5344CB8AC3E}">
        <p14:creationId xmlns:p14="http://schemas.microsoft.com/office/powerpoint/2010/main" val="175609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4.3.2 Independent BSS (IBSS)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The IBSS </a:t>
            </a:r>
            <a:r>
              <a:rPr lang="en-US" altLang="ko-KR" dirty="0">
                <a:solidFill>
                  <a:srgbClr val="0070C0"/>
                </a:solidFill>
              </a:rPr>
              <a:t>is</a:t>
            </a:r>
            <a:r>
              <a:rPr lang="en-US" altLang="ko-KR" dirty="0"/>
              <a:t> </a:t>
            </a:r>
            <a:r>
              <a:rPr lang="en-US" altLang="ko-KR" dirty="0">
                <a:solidFill>
                  <a:srgbClr val="7030A0"/>
                </a:solidFill>
              </a:rPr>
              <a:t>the most basic type </a:t>
            </a:r>
            <a:r>
              <a:rPr lang="en-US" altLang="ko-KR" dirty="0"/>
              <a:t>of IEEE 802.11 LAN.</a:t>
            </a:r>
          </a:p>
          <a:p>
            <a:r>
              <a:rPr lang="en-US" altLang="ko-KR" dirty="0"/>
              <a:t>This mode of operation is possible when IEEE 802.11 STAs </a:t>
            </a:r>
            <a:r>
              <a:rPr lang="en-US" altLang="ko-KR" dirty="0">
                <a:solidFill>
                  <a:srgbClr val="0070C0"/>
                </a:solidFill>
              </a:rPr>
              <a:t>are able to communicate </a:t>
            </a:r>
            <a:r>
              <a:rPr lang="en-US" altLang="ko-KR" b="1" dirty="0">
                <a:solidFill>
                  <a:srgbClr val="0070C0"/>
                </a:solidFill>
              </a:rPr>
              <a:t>directly</a:t>
            </a:r>
            <a:r>
              <a:rPr lang="en-US" altLang="ko-KR" dirty="0"/>
              <a:t>.</a:t>
            </a:r>
          </a:p>
          <a:p>
            <a:r>
              <a:rPr lang="en-US" altLang="ko-KR" dirty="0"/>
              <a:t>This type of IEEE 802.11 LAN </a:t>
            </a:r>
            <a:r>
              <a:rPr lang="en-US" altLang="ko-KR" dirty="0">
                <a:solidFill>
                  <a:srgbClr val="0070C0"/>
                </a:solidFill>
              </a:rPr>
              <a:t>is often formed </a:t>
            </a:r>
            <a:r>
              <a:rPr lang="en-US" altLang="ko-KR" b="1" dirty="0">
                <a:solidFill>
                  <a:srgbClr val="0070C0"/>
                </a:solidFill>
              </a:rPr>
              <a:t>without</a:t>
            </a:r>
            <a:r>
              <a:rPr lang="en-US" altLang="ko-KR" dirty="0"/>
              <a:t> </a:t>
            </a:r>
            <a:r>
              <a:rPr lang="en-US" altLang="ko-KR" dirty="0">
                <a:solidFill>
                  <a:srgbClr val="7030A0"/>
                </a:solidFill>
              </a:rPr>
              <a:t>preplanning</a:t>
            </a:r>
            <a:r>
              <a:rPr lang="en-US" altLang="ko-KR" dirty="0"/>
              <a:t>.</a:t>
            </a:r>
          </a:p>
          <a:p>
            <a:pPr lvl="1"/>
            <a:r>
              <a:rPr lang="en-US" altLang="ko-KR" dirty="0"/>
              <a:t>AD HOC mode</a:t>
            </a:r>
          </a:p>
        </p:txBody>
      </p:sp>
    </p:spTree>
    <p:extLst>
      <p:ext uri="{BB962C8B-B14F-4D97-AF65-F5344CB8AC3E}">
        <p14:creationId xmlns:p14="http://schemas.microsoft.com/office/powerpoint/2010/main" val="334437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4.3.2 Personal BSS (PBSS)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A PBSS </a:t>
            </a:r>
            <a:r>
              <a:rPr lang="en-US" altLang="ko-KR" dirty="0">
                <a:solidFill>
                  <a:srgbClr val="0070C0"/>
                </a:solidFill>
              </a:rPr>
              <a:t>can be established </a:t>
            </a:r>
            <a:r>
              <a:rPr lang="en-US" altLang="ko-KR" b="1" dirty="0">
                <a:solidFill>
                  <a:srgbClr val="0070C0"/>
                </a:solidFill>
              </a:rPr>
              <a:t>only</a:t>
            </a:r>
            <a:r>
              <a:rPr lang="en-US" altLang="ko-KR" dirty="0">
                <a:solidFill>
                  <a:srgbClr val="0070C0"/>
                </a:solidFill>
              </a:rPr>
              <a:t> by </a:t>
            </a:r>
            <a:r>
              <a:rPr lang="en-US" altLang="ko-KR" b="1" dirty="0">
                <a:solidFill>
                  <a:srgbClr val="7030A0"/>
                </a:solidFill>
              </a:rPr>
              <a:t>DMG STAs</a:t>
            </a:r>
            <a:r>
              <a:rPr lang="en-US" altLang="ko-KR" dirty="0"/>
              <a:t>.</a:t>
            </a:r>
          </a:p>
          <a:p>
            <a:pPr lvl="1"/>
            <a:r>
              <a:rPr lang="en-US" altLang="ko-KR" dirty="0">
                <a:solidFill>
                  <a:srgbClr val="FF0000"/>
                </a:solidFill>
              </a:rPr>
              <a:t>Not</a:t>
            </a:r>
            <a:r>
              <a:rPr lang="en-US" altLang="ko-KR" dirty="0"/>
              <a:t> </a:t>
            </a:r>
            <a:r>
              <a:rPr lang="en-US" altLang="ko-KR" dirty="0">
                <a:solidFill>
                  <a:srgbClr val="7030A0"/>
                </a:solidFill>
              </a:rPr>
              <a:t>every DMG BSS </a:t>
            </a:r>
            <a:r>
              <a:rPr lang="en-US" altLang="ko-KR" dirty="0"/>
              <a:t>is a PBSS.</a:t>
            </a:r>
          </a:p>
          <a:p>
            <a:pPr lvl="1"/>
            <a:r>
              <a:rPr lang="en-US" altLang="ko-KR" dirty="0">
                <a:solidFill>
                  <a:srgbClr val="7030A0"/>
                </a:solidFill>
              </a:rPr>
              <a:t>A DMG BSS </a:t>
            </a:r>
            <a:r>
              <a:rPr lang="en-US" altLang="ko-KR" dirty="0"/>
              <a:t>can be a PBSS, an infrastructure BSS, or an IBSS.</a:t>
            </a:r>
          </a:p>
          <a:p>
            <a:r>
              <a:rPr lang="en-US" altLang="ko-KR" dirty="0"/>
              <a:t>One STA </a:t>
            </a:r>
            <a:r>
              <a:rPr lang="en-US" altLang="ko-KR" dirty="0">
                <a:solidFill>
                  <a:srgbClr val="0070C0"/>
                </a:solidFill>
              </a:rPr>
              <a:t>assumes</a:t>
            </a:r>
            <a:r>
              <a:rPr lang="en-US" altLang="ko-KR" dirty="0"/>
              <a:t> </a:t>
            </a:r>
            <a:r>
              <a:rPr lang="en-US" altLang="ko-KR" dirty="0">
                <a:solidFill>
                  <a:srgbClr val="7030A0"/>
                </a:solidFill>
              </a:rPr>
              <a:t>the role of the </a:t>
            </a:r>
            <a:r>
              <a:rPr lang="en-US" altLang="ko-KR" b="1" dirty="0">
                <a:solidFill>
                  <a:srgbClr val="7030A0"/>
                </a:solidFill>
              </a:rPr>
              <a:t>PBSS control point </a:t>
            </a:r>
            <a:r>
              <a:rPr lang="en-US" altLang="ko-KR" dirty="0">
                <a:solidFill>
                  <a:srgbClr val="7030A0"/>
                </a:solidFill>
              </a:rPr>
              <a:t>(PCP)</a:t>
            </a:r>
            <a:r>
              <a:rPr lang="en-US" altLang="ko-KR" dirty="0"/>
              <a:t>.</a:t>
            </a:r>
          </a:p>
          <a:p>
            <a:pPr lvl="1"/>
            <a:r>
              <a:rPr lang="en-US" altLang="ko-KR" dirty="0"/>
              <a:t>The PCP provides </a:t>
            </a:r>
            <a:r>
              <a:rPr lang="en-US" altLang="ko-KR" dirty="0">
                <a:solidFill>
                  <a:srgbClr val="7030A0"/>
                </a:solidFill>
              </a:rPr>
              <a:t>the basic </a:t>
            </a:r>
            <a:r>
              <a:rPr lang="en-US" altLang="ko-KR" b="1" dirty="0">
                <a:solidFill>
                  <a:srgbClr val="7030A0"/>
                </a:solidFill>
              </a:rPr>
              <a:t>timing</a:t>
            </a:r>
            <a:r>
              <a:rPr lang="en-US" altLang="ko-KR" dirty="0"/>
              <a:t> for the PBSS through DMG Beacon and Announce frames </a:t>
            </a:r>
            <a:r>
              <a:rPr lang="en-US" altLang="ko-KR" dirty="0">
                <a:solidFill>
                  <a:srgbClr val="0070C0"/>
                </a:solidFill>
              </a:rPr>
              <a:t>as well as </a:t>
            </a:r>
            <a:r>
              <a:rPr lang="en-US" altLang="ko-KR" b="1" dirty="0">
                <a:solidFill>
                  <a:srgbClr val="7030A0"/>
                </a:solidFill>
              </a:rPr>
              <a:t>allocation</a:t>
            </a:r>
            <a:r>
              <a:rPr lang="en-US" altLang="ko-KR" dirty="0">
                <a:solidFill>
                  <a:srgbClr val="7030A0"/>
                </a:solidFill>
              </a:rPr>
              <a:t> of service periods </a:t>
            </a:r>
            <a:r>
              <a:rPr lang="en-US" altLang="ko-KR" dirty="0">
                <a:solidFill>
                  <a:srgbClr val="0070C0"/>
                </a:solidFill>
              </a:rPr>
              <a:t>and</a:t>
            </a:r>
            <a:r>
              <a:rPr lang="en-US" altLang="ko-KR" dirty="0">
                <a:solidFill>
                  <a:srgbClr val="7030A0"/>
                </a:solidFill>
              </a:rPr>
              <a:t> contention based access periods</a:t>
            </a:r>
            <a:r>
              <a:rPr lang="en-US" altLang="ko-KR" dirty="0"/>
              <a:t>.</a:t>
            </a:r>
            <a:endParaRPr lang="ko-KR" altLang="en-US" dirty="0"/>
          </a:p>
          <a:p>
            <a:r>
              <a:rPr lang="en-US" altLang="ko-KR" dirty="0"/>
              <a:t>The PBSS is a type of IEEE 802.11 LAN in which </a:t>
            </a:r>
            <a:r>
              <a:rPr lang="en-US" altLang="ko-KR" dirty="0">
                <a:solidFill>
                  <a:srgbClr val="7030A0"/>
                </a:solidFill>
              </a:rPr>
              <a:t>STAs</a:t>
            </a:r>
            <a:r>
              <a:rPr lang="en-US" altLang="ko-KR" dirty="0"/>
              <a:t> </a:t>
            </a:r>
            <a:r>
              <a:rPr lang="en-US" altLang="ko-KR" dirty="0">
                <a:solidFill>
                  <a:srgbClr val="0070C0"/>
                </a:solidFill>
              </a:rPr>
              <a:t>communicate</a:t>
            </a:r>
            <a:r>
              <a:rPr lang="en-US" altLang="ko-KR" dirty="0"/>
              <a:t> </a:t>
            </a:r>
            <a:r>
              <a:rPr lang="en-US" altLang="ko-KR" b="1" dirty="0">
                <a:solidFill>
                  <a:srgbClr val="0070C0"/>
                </a:solidFill>
              </a:rPr>
              <a:t>directly</a:t>
            </a:r>
            <a:r>
              <a:rPr lang="en-US" altLang="ko-KR" dirty="0"/>
              <a:t> </a:t>
            </a:r>
            <a:r>
              <a:rPr lang="en-US" altLang="ko-KR" dirty="0">
                <a:solidFill>
                  <a:srgbClr val="0070C0"/>
                </a:solidFill>
              </a:rPr>
              <a:t>with</a:t>
            </a:r>
            <a:r>
              <a:rPr lang="en-US" altLang="ko-KR" dirty="0"/>
              <a:t> </a:t>
            </a:r>
            <a:r>
              <a:rPr lang="en-US" altLang="ko-KR" dirty="0">
                <a:solidFill>
                  <a:srgbClr val="7030A0"/>
                </a:solidFill>
              </a:rPr>
              <a:t>each other</a:t>
            </a:r>
            <a:r>
              <a:rPr lang="en-US" altLang="ko-KR" dirty="0"/>
              <a:t>.</a:t>
            </a:r>
          </a:p>
          <a:p>
            <a:pPr lvl="1"/>
            <a:endParaRPr lang="en-US" altLang="ko-KR" dirty="0"/>
          </a:p>
        </p:txBody>
      </p:sp>
    </p:spTree>
    <p:extLst>
      <p:ext uri="{BB962C8B-B14F-4D97-AF65-F5344CB8AC3E}">
        <p14:creationId xmlns:p14="http://schemas.microsoft.com/office/powerpoint/2010/main" val="1528912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4.3.4 STA membership in a BSS is dynamic</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7030A0"/>
                </a:solidFill>
              </a:rPr>
              <a:t>A STA’s </a:t>
            </a:r>
            <a:r>
              <a:rPr lang="en-US" altLang="ko-KR" b="1" dirty="0">
                <a:solidFill>
                  <a:srgbClr val="7030A0"/>
                </a:solidFill>
              </a:rPr>
              <a:t>membership</a:t>
            </a:r>
            <a:r>
              <a:rPr lang="en-US" altLang="ko-KR" dirty="0">
                <a:solidFill>
                  <a:srgbClr val="7030A0"/>
                </a:solidFill>
              </a:rPr>
              <a:t> </a:t>
            </a:r>
            <a:r>
              <a:rPr lang="en-US" altLang="ko-KR" dirty="0">
                <a:solidFill>
                  <a:srgbClr val="0070C0"/>
                </a:solidFill>
              </a:rPr>
              <a:t>in</a:t>
            </a:r>
            <a:r>
              <a:rPr lang="en-US" altLang="ko-KR" dirty="0">
                <a:solidFill>
                  <a:srgbClr val="7030A0"/>
                </a:solidFill>
              </a:rPr>
              <a:t> a BSS </a:t>
            </a:r>
            <a:r>
              <a:rPr lang="en-US" altLang="ko-KR" dirty="0">
                <a:solidFill>
                  <a:srgbClr val="0070C0"/>
                </a:solidFill>
              </a:rPr>
              <a:t>is</a:t>
            </a:r>
            <a:r>
              <a:rPr lang="en-US" altLang="ko-KR" dirty="0"/>
              <a:t> </a:t>
            </a:r>
            <a:r>
              <a:rPr lang="en-US" altLang="ko-KR" b="1" dirty="0">
                <a:solidFill>
                  <a:srgbClr val="0070C0"/>
                </a:solidFill>
              </a:rPr>
              <a:t>dynamic</a:t>
            </a:r>
            <a:r>
              <a:rPr lang="en-US" altLang="ko-KR" dirty="0"/>
              <a:t> </a:t>
            </a:r>
          </a:p>
          <a:p>
            <a:pPr lvl="1"/>
            <a:r>
              <a:rPr lang="en-US" altLang="ko-KR" dirty="0"/>
              <a:t>STAs turn on, turn off, come within range, and go out of range.</a:t>
            </a:r>
          </a:p>
          <a:p>
            <a:r>
              <a:rPr lang="en-US" altLang="ko-KR" dirty="0"/>
              <a:t>To become a member of an infrastructure BSS or an IBSS,</a:t>
            </a:r>
          </a:p>
          <a:p>
            <a:pPr lvl="1"/>
            <a:r>
              <a:rPr lang="en-US" altLang="ko-KR" dirty="0">
                <a:solidFill>
                  <a:srgbClr val="7030A0"/>
                </a:solidFill>
              </a:rPr>
              <a:t>A STA </a:t>
            </a:r>
            <a:r>
              <a:rPr lang="en-US" altLang="ko-KR" dirty="0">
                <a:solidFill>
                  <a:srgbClr val="0070C0"/>
                </a:solidFill>
              </a:rPr>
              <a:t>joins</a:t>
            </a:r>
            <a:r>
              <a:rPr lang="en-US" altLang="ko-KR" dirty="0"/>
              <a:t> </a:t>
            </a:r>
            <a:r>
              <a:rPr lang="en-US" altLang="ko-KR" dirty="0">
                <a:solidFill>
                  <a:srgbClr val="7030A0"/>
                </a:solidFill>
              </a:rPr>
              <a:t>the BSS </a:t>
            </a:r>
            <a:r>
              <a:rPr lang="en-US" altLang="ko-KR" dirty="0">
                <a:solidFill>
                  <a:srgbClr val="0070C0"/>
                </a:solidFill>
              </a:rPr>
              <a:t>using</a:t>
            </a:r>
            <a:r>
              <a:rPr lang="en-US" altLang="ko-KR" dirty="0"/>
              <a:t> </a:t>
            </a:r>
            <a:r>
              <a:rPr lang="en-US" altLang="ko-KR" dirty="0">
                <a:solidFill>
                  <a:srgbClr val="7030A0"/>
                </a:solidFill>
              </a:rPr>
              <a:t>the synchronization procedure</a:t>
            </a:r>
            <a:r>
              <a:rPr lang="en-US" altLang="ko-KR" dirty="0"/>
              <a:t>.</a:t>
            </a:r>
          </a:p>
          <a:p>
            <a:r>
              <a:rPr lang="en-US" altLang="ko-KR" dirty="0"/>
              <a:t>To start a new mesh BSS or to become a member of a mesh BSS,</a:t>
            </a:r>
          </a:p>
          <a:p>
            <a:pPr lvl="1"/>
            <a:r>
              <a:rPr lang="en-US" altLang="ko-KR" dirty="0"/>
              <a:t>A STA </a:t>
            </a:r>
            <a:r>
              <a:rPr lang="en-US" altLang="ko-KR" dirty="0">
                <a:solidFill>
                  <a:srgbClr val="0070C0"/>
                </a:solidFill>
              </a:rPr>
              <a:t>starts</a:t>
            </a:r>
            <a:r>
              <a:rPr lang="en-US" altLang="ko-KR" dirty="0"/>
              <a:t> the transmission of Beacon frames </a:t>
            </a:r>
            <a:r>
              <a:rPr lang="en-US" altLang="ko-KR" dirty="0">
                <a:solidFill>
                  <a:srgbClr val="0070C0"/>
                </a:solidFill>
              </a:rPr>
              <a:t>and performs </a:t>
            </a:r>
            <a:r>
              <a:rPr lang="en-US" altLang="ko-KR" dirty="0"/>
              <a:t>(14.13) the synchronization maintenance procedure</a:t>
            </a:r>
          </a:p>
        </p:txBody>
      </p:sp>
    </p:spTree>
    <p:extLst>
      <p:ext uri="{BB962C8B-B14F-4D97-AF65-F5344CB8AC3E}">
        <p14:creationId xmlns:p14="http://schemas.microsoft.com/office/powerpoint/2010/main" val="406791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495FC-78EC-E73B-0857-9C3331CE4CCA}"/>
              </a:ext>
            </a:extLst>
          </p:cNvPr>
          <p:cNvSpPr>
            <a:spLocks noGrp="1"/>
          </p:cNvSpPr>
          <p:nvPr>
            <p:ph type="title"/>
          </p:nvPr>
        </p:nvSpPr>
        <p:spPr/>
        <p:txBody>
          <a:bodyPr/>
          <a:lstStyle/>
          <a:p>
            <a:r>
              <a:rPr lang="en-US" altLang="ko-KR" dirty="0"/>
              <a:t>IEEE Std 802.11-2020</a:t>
            </a:r>
            <a:br>
              <a:rPr lang="en-US" altLang="ko-KR" dirty="0"/>
            </a:br>
            <a:r>
              <a:rPr lang="en-US" altLang="ko-KR" dirty="0"/>
              <a:t>History</a:t>
            </a:r>
            <a:endParaRPr lang="ko-KR" altLang="en-US" dirty="0"/>
          </a:p>
        </p:txBody>
      </p:sp>
      <p:sp>
        <p:nvSpPr>
          <p:cNvPr id="3" name="내용 개체 틀 2">
            <a:extLst>
              <a:ext uri="{FF2B5EF4-FFF2-40B4-BE49-F238E27FC236}">
                <a16:creationId xmlns:a16="http://schemas.microsoft.com/office/drawing/2014/main" id="{174C28F1-EFC5-52BC-2550-9E69FA026F84}"/>
              </a:ext>
            </a:extLst>
          </p:cNvPr>
          <p:cNvSpPr>
            <a:spLocks noGrp="1"/>
          </p:cNvSpPr>
          <p:nvPr>
            <p:ph idx="1"/>
          </p:nvPr>
        </p:nvSpPr>
        <p:spPr/>
        <p:txBody>
          <a:bodyPr>
            <a:normAutofit fontScale="92500"/>
          </a:bodyPr>
          <a:lstStyle/>
          <a:p>
            <a:r>
              <a:rPr lang="en-US" altLang="ko-KR" dirty="0"/>
              <a:t>IEEE Std 802.11-2020</a:t>
            </a:r>
          </a:p>
          <a:p>
            <a:pPr lvl="1"/>
            <a:r>
              <a:rPr lang="en-US" altLang="ko-KR" dirty="0"/>
              <a:t>802.11ah, 802.11ai, 802.11aj, 802.11ak, 802.11aq</a:t>
            </a:r>
          </a:p>
          <a:p>
            <a:pPr lvl="1"/>
            <a:r>
              <a:rPr lang="en-US" altLang="ko-KR" dirty="0"/>
              <a:t>IEEE Std 802.11-2020 (4379 pages)</a:t>
            </a:r>
          </a:p>
          <a:p>
            <a:pPr lvl="2"/>
            <a:r>
              <a:rPr lang="en-US" altLang="ko-KR" dirty="0"/>
              <a:t>Cause 1 – Cause 25</a:t>
            </a:r>
          </a:p>
          <a:p>
            <a:pPr lvl="2"/>
            <a:r>
              <a:rPr lang="en-US" altLang="ko-KR" dirty="0"/>
              <a:t>Normative Annexes: Annex A - Annex G</a:t>
            </a:r>
          </a:p>
          <a:p>
            <a:pPr lvl="2"/>
            <a:r>
              <a:rPr lang="en-US" altLang="ko-KR" dirty="0"/>
              <a:t>Informative Annexes: Annex H - Annex Y</a:t>
            </a:r>
          </a:p>
          <a:p>
            <a:r>
              <a:rPr lang="en-US" altLang="ko-KR" i="0" dirty="0">
                <a:effectLst/>
              </a:rPr>
              <a:t>Recent Amendment Approval </a:t>
            </a:r>
          </a:p>
          <a:p>
            <a:pPr lvl="1"/>
            <a:r>
              <a:rPr lang="en-US" altLang="ko-KR" i="0" dirty="0">
                <a:effectLst/>
              </a:rPr>
              <a:t>(not included in </a:t>
            </a:r>
            <a:r>
              <a:rPr lang="en-US" altLang="ko-KR" dirty="0"/>
              <a:t>IEEE Std 802.11-2020)</a:t>
            </a:r>
          </a:p>
          <a:p>
            <a:pPr lvl="1"/>
            <a:r>
              <a:rPr lang="en-US" altLang="ko-KR" dirty="0"/>
              <a:t>802.11ax (2021),</a:t>
            </a:r>
            <a:r>
              <a:rPr lang="ko-KR" altLang="en-US" dirty="0"/>
              <a:t> </a:t>
            </a:r>
            <a:r>
              <a:rPr lang="en-US" altLang="ko-KR" dirty="0"/>
              <a:t>802.11ay,</a:t>
            </a:r>
            <a:r>
              <a:rPr lang="ko-KR" altLang="en-US" dirty="0"/>
              <a:t> </a:t>
            </a:r>
            <a:r>
              <a:rPr lang="en-US" altLang="ko-KR" dirty="0"/>
              <a:t>802.11ba</a:t>
            </a:r>
          </a:p>
          <a:p>
            <a:r>
              <a:rPr lang="en-US" altLang="ko-KR" dirty="0">
                <a:solidFill>
                  <a:schemeClr val="bg1">
                    <a:lumMod val="50000"/>
                  </a:schemeClr>
                </a:solidFill>
              </a:rPr>
              <a:t>IEEE Std 802.11-2024 (expected)</a:t>
            </a:r>
          </a:p>
          <a:p>
            <a:pPr lvl="1"/>
            <a:r>
              <a:rPr lang="en-US" altLang="ko-KR" dirty="0">
                <a:solidFill>
                  <a:schemeClr val="bg1">
                    <a:lumMod val="50000"/>
                  </a:schemeClr>
                </a:solidFill>
              </a:rPr>
              <a:t>IEEE Std 802.11be: Enhancements for </a:t>
            </a:r>
            <a:r>
              <a:rPr lang="en-US" altLang="ko-KR" dirty="0">
                <a:solidFill>
                  <a:srgbClr val="00B050"/>
                </a:solidFill>
              </a:rPr>
              <a:t>Extremely High Throughput (EHT)</a:t>
            </a:r>
            <a:endParaRPr lang="en-US" altLang="ko-KR" dirty="0"/>
          </a:p>
        </p:txBody>
      </p:sp>
    </p:spTree>
    <p:extLst>
      <p:ext uri="{BB962C8B-B14F-4D97-AF65-F5344CB8AC3E}">
        <p14:creationId xmlns:p14="http://schemas.microsoft.com/office/powerpoint/2010/main" val="111330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4.3.4 STA membership in a BSS is dynamic</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To access all of the services of an infrastructure BSS, </a:t>
            </a:r>
          </a:p>
          <a:p>
            <a:pPr lvl="1"/>
            <a:r>
              <a:rPr lang="en-US" altLang="ko-KR" dirty="0"/>
              <a:t>A STA </a:t>
            </a:r>
            <a:r>
              <a:rPr lang="en-US" altLang="ko-KR" dirty="0">
                <a:solidFill>
                  <a:srgbClr val="0070C0"/>
                </a:solidFill>
              </a:rPr>
              <a:t>becomes</a:t>
            </a:r>
            <a:r>
              <a:rPr lang="en-US" altLang="ko-KR" dirty="0"/>
              <a:t> </a:t>
            </a:r>
            <a:r>
              <a:rPr lang="en-US" altLang="ko-KR" dirty="0">
                <a:solidFill>
                  <a:srgbClr val="7030A0"/>
                </a:solidFill>
              </a:rPr>
              <a:t>“associated.”</a:t>
            </a:r>
          </a:p>
          <a:p>
            <a:pPr lvl="1"/>
            <a:r>
              <a:rPr lang="en-US" altLang="ko-KR" dirty="0">
                <a:solidFill>
                  <a:srgbClr val="7030A0"/>
                </a:solidFill>
              </a:rPr>
              <a:t>These associations </a:t>
            </a:r>
            <a:r>
              <a:rPr lang="en-US" altLang="ko-KR" dirty="0">
                <a:solidFill>
                  <a:srgbClr val="0070C0"/>
                </a:solidFill>
              </a:rPr>
              <a:t>are</a:t>
            </a:r>
            <a:r>
              <a:rPr lang="en-US" altLang="ko-KR" dirty="0"/>
              <a:t> </a:t>
            </a:r>
            <a:r>
              <a:rPr lang="en-US" altLang="ko-KR" b="1" dirty="0">
                <a:solidFill>
                  <a:srgbClr val="0070C0"/>
                </a:solidFill>
              </a:rPr>
              <a:t>dynamic</a:t>
            </a:r>
            <a:r>
              <a:rPr lang="en-US" altLang="ko-KR" dirty="0"/>
              <a:t> </a:t>
            </a:r>
            <a:r>
              <a:rPr lang="en-US" altLang="ko-KR" dirty="0">
                <a:solidFill>
                  <a:srgbClr val="0070C0"/>
                </a:solidFill>
              </a:rPr>
              <a:t>and involve </a:t>
            </a:r>
            <a:r>
              <a:rPr lang="en-US" altLang="ko-KR" dirty="0"/>
              <a:t>the use of the distribution system service (DSS)</a:t>
            </a:r>
          </a:p>
          <a:p>
            <a:pPr lvl="2"/>
            <a:r>
              <a:rPr lang="en-US" altLang="ko-KR" dirty="0"/>
              <a:t>Changing the serving AP (or the BSS) to another AP in the same ESS</a:t>
            </a:r>
          </a:p>
          <a:p>
            <a:pPr lvl="2"/>
            <a:r>
              <a:rPr lang="en-US" altLang="ko-KR" dirty="0"/>
              <a:t>After changing the association, the DSS announce the new serving AP </a:t>
            </a:r>
          </a:p>
          <a:p>
            <a:r>
              <a:rPr lang="en-US" altLang="ko-KR" dirty="0"/>
              <a:t>A mesh STA </a:t>
            </a:r>
            <a:r>
              <a:rPr lang="en-US" altLang="ko-KR" dirty="0">
                <a:solidFill>
                  <a:srgbClr val="0070C0"/>
                </a:solidFill>
              </a:rPr>
              <a:t>does </a:t>
            </a:r>
            <a:r>
              <a:rPr lang="en-US" altLang="ko-KR" dirty="0">
                <a:solidFill>
                  <a:srgbClr val="FF0000"/>
                </a:solidFill>
              </a:rPr>
              <a:t>not</a:t>
            </a:r>
            <a:r>
              <a:rPr lang="en-US" altLang="ko-KR" dirty="0">
                <a:solidFill>
                  <a:srgbClr val="0070C0"/>
                </a:solidFill>
              </a:rPr>
              <a:t> become </a:t>
            </a:r>
            <a:r>
              <a:rPr lang="en-US" altLang="ko-KR" dirty="0"/>
              <a:t>associated.</a:t>
            </a:r>
          </a:p>
          <a:p>
            <a:pPr lvl="1"/>
            <a:r>
              <a:rPr lang="en-US" altLang="ko-KR" dirty="0"/>
              <a:t>There is </a:t>
            </a:r>
            <a:r>
              <a:rPr lang="en-US" altLang="ko-KR" dirty="0">
                <a:solidFill>
                  <a:srgbClr val="FF0000"/>
                </a:solidFill>
              </a:rPr>
              <a:t>no</a:t>
            </a:r>
            <a:r>
              <a:rPr lang="en-US" altLang="ko-KR" dirty="0"/>
              <a:t> </a:t>
            </a:r>
            <a:r>
              <a:rPr lang="en-US" altLang="ko-KR" dirty="0">
                <a:solidFill>
                  <a:srgbClr val="7030A0"/>
                </a:solidFill>
              </a:rPr>
              <a:t>central entity </a:t>
            </a:r>
            <a:r>
              <a:rPr lang="en-US" altLang="ko-KR" dirty="0"/>
              <a:t>in a mesh BSS (MBSS).</a:t>
            </a:r>
          </a:p>
          <a:p>
            <a:pPr lvl="1"/>
            <a:r>
              <a:rPr lang="en-US" altLang="ko-KR" dirty="0"/>
              <a:t>Instead, </a:t>
            </a:r>
            <a:r>
              <a:rPr lang="en-US" altLang="ko-KR" dirty="0">
                <a:solidFill>
                  <a:srgbClr val="7030A0"/>
                </a:solidFill>
              </a:rPr>
              <a:t>a mesh STA </a:t>
            </a:r>
            <a:r>
              <a:rPr lang="en-US" altLang="ko-KR" b="1" dirty="0">
                <a:solidFill>
                  <a:srgbClr val="0070C0"/>
                </a:solidFill>
              </a:rPr>
              <a:t>peers with </a:t>
            </a:r>
            <a:r>
              <a:rPr lang="en-US" altLang="ko-KR" dirty="0">
                <a:solidFill>
                  <a:srgbClr val="7030A0"/>
                </a:solidFill>
              </a:rPr>
              <a:t>other mesh STAs</a:t>
            </a:r>
            <a:r>
              <a:rPr lang="en-US" altLang="ko-KR" dirty="0"/>
              <a:t>.</a:t>
            </a:r>
            <a:endParaRPr lang="ko-KR" altLang="en-US" dirty="0"/>
          </a:p>
        </p:txBody>
      </p:sp>
    </p:spTree>
    <p:extLst>
      <p:ext uri="{BB962C8B-B14F-4D97-AF65-F5344CB8AC3E}">
        <p14:creationId xmlns:p14="http://schemas.microsoft.com/office/powerpoint/2010/main" val="2295332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7030A0"/>
                </a:solidFill>
              </a:rPr>
              <a:t>An infrastructure BSS </a:t>
            </a:r>
            <a:r>
              <a:rPr lang="en-US" altLang="ko-KR" dirty="0">
                <a:solidFill>
                  <a:srgbClr val="0070C0"/>
                </a:solidFill>
              </a:rPr>
              <a:t>might form </a:t>
            </a:r>
            <a:r>
              <a:rPr lang="en-US" altLang="ko-KR" b="1" dirty="0">
                <a:solidFill>
                  <a:srgbClr val="7030A0"/>
                </a:solidFill>
              </a:rPr>
              <a:t>a component </a:t>
            </a:r>
            <a:r>
              <a:rPr lang="en-US" altLang="ko-KR" dirty="0">
                <a:solidFill>
                  <a:srgbClr val="7030A0"/>
                </a:solidFill>
              </a:rPr>
              <a:t>of an extended form of network [</a:t>
            </a:r>
            <a:r>
              <a:rPr lang="en-US" altLang="ko-KR" dirty="0">
                <a:solidFill>
                  <a:srgbClr val="0070C0"/>
                </a:solidFill>
              </a:rPr>
              <a:t>that is built with </a:t>
            </a:r>
            <a:r>
              <a:rPr lang="en-US" altLang="ko-KR" b="1" dirty="0">
                <a:solidFill>
                  <a:srgbClr val="7030A0"/>
                </a:solidFill>
              </a:rPr>
              <a:t>multiple BSSs</a:t>
            </a:r>
            <a:r>
              <a:rPr lang="en-US" altLang="ko-KR" dirty="0">
                <a:solidFill>
                  <a:srgbClr val="7030A0"/>
                </a:solidFill>
              </a:rPr>
              <a:t>]</a:t>
            </a:r>
            <a:r>
              <a:rPr lang="en-US" altLang="ko-KR" dirty="0"/>
              <a:t>.</a:t>
            </a:r>
          </a:p>
          <a:p>
            <a:r>
              <a:rPr lang="en-US" altLang="ko-KR" dirty="0">
                <a:solidFill>
                  <a:srgbClr val="7030A0"/>
                </a:solidFill>
              </a:rPr>
              <a:t>The architectural component </a:t>
            </a:r>
            <a:r>
              <a:rPr lang="en-US" altLang="ko-KR" dirty="0">
                <a:solidFill>
                  <a:srgbClr val="0070C0"/>
                </a:solidFill>
              </a:rPr>
              <a:t>used to </a:t>
            </a:r>
            <a:r>
              <a:rPr lang="en-US" altLang="ko-KR" b="1" dirty="0">
                <a:solidFill>
                  <a:srgbClr val="0070C0"/>
                </a:solidFill>
              </a:rPr>
              <a:t>interconnect</a:t>
            </a:r>
            <a:r>
              <a:rPr lang="en-US" altLang="ko-KR" dirty="0">
                <a:solidFill>
                  <a:srgbClr val="0070C0"/>
                </a:solidFill>
              </a:rPr>
              <a:t> </a:t>
            </a:r>
            <a:r>
              <a:rPr lang="en-US" altLang="ko-KR" dirty="0">
                <a:solidFill>
                  <a:srgbClr val="7030A0"/>
                </a:solidFill>
              </a:rPr>
              <a:t>infrastructure BSSs</a:t>
            </a:r>
            <a:r>
              <a:rPr lang="en-US" altLang="ko-KR" dirty="0"/>
              <a:t> </a:t>
            </a:r>
            <a:r>
              <a:rPr lang="en-US" altLang="ko-KR" dirty="0">
                <a:solidFill>
                  <a:srgbClr val="0070C0"/>
                </a:solidFill>
              </a:rPr>
              <a:t>is</a:t>
            </a:r>
            <a:r>
              <a:rPr lang="en-US" altLang="ko-KR" dirty="0"/>
              <a:t> </a:t>
            </a:r>
            <a:r>
              <a:rPr lang="en-US" altLang="ko-KR" b="1" dirty="0">
                <a:solidFill>
                  <a:srgbClr val="7030A0"/>
                </a:solidFill>
              </a:rPr>
              <a:t>the DS </a:t>
            </a:r>
            <a:r>
              <a:rPr lang="en-US" altLang="ko-KR" dirty="0">
                <a:solidFill>
                  <a:srgbClr val="0070C0"/>
                </a:solidFill>
              </a:rPr>
              <a:t>for</a:t>
            </a:r>
            <a:r>
              <a:rPr lang="en-US" altLang="ko-KR" dirty="0"/>
              <a:t> </a:t>
            </a:r>
            <a:r>
              <a:rPr lang="en-US" altLang="ko-KR" dirty="0">
                <a:solidFill>
                  <a:srgbClr val="7030A0"/>
                </a:solidFill>
              </a:rPr>
              <a:t>non-general link (non-GLK) operation</a:t>
            </a:r>
          </a:p>
        </p:txBody>
      </p:sp>
      <p:pic>
        <p:nvPicPr>
          <p:cNvPr id="5" name="그림 4">
            <a:extLst>
              <a:ext uri="{FF2B5EF4-FFF2-40B4-BE49-F238E27FC236}">
                <a16:creationId xmlns:a16="http://schemas.microsoft.com/office/drawing/2014/main" id="{1962CD3F-2127-1447-D539-9C2888E721F8}"/>
              </a:ext>
            </a:extLst>
          </p:cNvPr>
          <p:cNvPicPr>
            <a:picLocks noChangeAspect="1"/>
          </p:cNvPicPr>
          <p:nvPr/>
        </p:nvPicPr>
        <p:blipFill>
          <a:blip r:embed="rId2"/>
          <a:stretch>
            <a:fillRect/>
          </a:stretch>
        </p:blipFill>
        <p:spPr>
          <a:xfrm>
            <a:off x="3980329" y="3645244"/>
            <a:ext cx="3601907" cy="2725766"/>
          </a:xfrm>
          <a:prstGeom prst="rect">
            <a:avLst/>
          </a:prstGeom>
        </p:spPr>
      </p:pic>
    </p:spTree>
    <p:extLst>
      <p:ext uri="{BB962C8B-B14F-4D97-AF65-F5344CB8AC3E}">
        <p14:creationId xmlns:p14="http://schemas.microsoft.com/office/powerpoint/2010/main" val="1630836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(Wireless Link Type: General link (GLK))</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00B050"/>
                </a:solidFill>
              </a:rPr>
              <a:t>3.1 Definitions</a:t>
            </a:r>
          </a:p>
          <a:p>
            <a:pPr lvl="1"/>
            <a:r>
              <a:rPr lang="en-US" altLang="ko-KR" dirty="0"/>
              <a:t>General link (GLK):</a:t>
            </a:r>
          </a:p>
          <a:p>
            <a:pPr lvl="2"/>
            <a:r>
              <a:rPr lang="en-US" altLang="ko-KR" dirty="0">
                <a:solidFill>
                  <a:srgbClr val="7030A0"/>
                </a:solidFill>
              </a:rPr>
              <a:t>A </a:t>
            </a:r>
            <a:r>
              <a:rPr lang="en-US" altLang="ko-KR" b="1" dirty="0">
                <a:solidFill>
                  <a:srgbClr val="7030A0"/>
                </a:solidFill>
              </a:rPr>
              <a:t>point-to-point</a:t>
            </a:r>
            <a:r>
              <a:rPr lang="en-US" altLang="ko-KR" dirty="0">
                <a:solidFill>
                  <a:srgbClr val="7030A0"/>
                </a:solidFill>
              </a:rPr>
              <a:t> connection </a:t>
            </a:r>
            <a:r>
              <a:rPr lang="en-US" altLang="ko-KR" b="1" dirty="0">
                <a:solidFill>
                  <a:srgbClr val="0070C0"/>
                </a:solidFill>
              </a:rPr>
              <a:t>between</a:t>
            </a:r>
            <a:r>
              <a:rPr lang="en-US" altLang="ko-KR" dirty="0"/>
              <a:t> </a:t>
            </a:r>
            <a:r>
              <a:rPr lang="en-US" altLang="ko-KR" b="1" dirty="0">
                <a:solidFill>
                  <a:srgbClr val="7030A0"/>
                </a:solidFill>
              </a:rPr>
              <a:t>two instances </a:t>
            </a:r>
            <a:r>
              <a:rPr lang="en-US" altLang="ko-KR" dirty="0">
                <a:solidFill>
                  <a:srgbClr val="7030A0"/>
                </a:solidFill>
              </a:rPr>
              <a:t>of the </a:t>
            </a:r>
            <a:r>
              <a:rPr lang="en-US" altLang="ko-KR" b="1" dirty="0">
                <a:solidFill>
                  <a:srgbClr val="7030A0"/>
                </a:solidFill>
              </a:rPr>
              <a:t>IEEE 802.1D Internal Sublayer Service (ISS)</a:t>
            </a:r>
            <a:r>
              <a:rPr lang="en-US" altLang="ko-KR" dirty="0"/>
              <a:t> </a:t>
            </a:r>
            <a:r>
              <a:rPr lang="en-US" altLang="ko-KR" dirty="0">
                <a:solidFill>
                  <a:srgbClr val="0070C0"/>
                </a:solidFill>
              </a:rPr>
              <a:t>that uses </a:t>
            </a:r>
            <a:r>
              <a:rPr lang="en-US" altLang="ko-KR" dirty="0"/>
              <a:t>an IEEE 802.11 wireless link between stations (STAs).</a:t>
            </a:r>
          </a:p>
          <a:p>
            <a:pPr lvl="3"/>
            <a:r>
              <a:rPr lang="en-US" altLang="ko-KR" dirty="0"/>
              <a:t>IEEE 802.1D-2004: Media Access Control (MAC) Bridges (the Ethernet MAC bridge) standard.</a:t>
            </a:r>
          </a:p>
          <a:p>
            <a:pPr lvl="2"/>
            <a:r>
              <a:rPr lang="en-US" altLang="ko-KR" b="1" dirty="0">
                <a:solidFill>
                  <a:srgbClr val="7030A0"/>
                </a:solidFill>
              </a:rPr>
              <a:t>A general link </a:t>
            </a:r>
            <a:r>
              <a:rPr lang="en-US" altLang="ko-KR" dirty="0">
                <a:solidFill>
                  <a:srgbClr val="0070C0"/>
                </a:solidFill>
              </a:rPr>
              <a:t>is suitable for use in </a:t>
            </a:r>
            <a:r>
              <a:rPr lang="en-US" altLang="ko-KR" dirty="0">
                <a:solidFill>
                  <a:srgbClr val="7030A0"/>
                </a:solidFill>
              </a:rPr>
              <a:t>an IEEE 802.1Q bridged network</a:t>
            </a:r>
            <a:r>
              <a:rPr lang="en-US" altLang="ko-KR" dirty="0"/>
              <a:t>.</a:t>
            </a:r>
          </a:p>
          <a:p>
            <a:pPr lvl="3"/>
            <a:r>
              <a:rPr lang="en-US" altLang="ko-KR" dirty="0"/>
              <a:t>IEEE 802.1Q-2018: IEEE Standard for Local and Metropolitan Area Networks - Bridges and Bridged Networks</a:t>
            </a:r>
          </a:p>
          <a:p>
            <a:pPr lvl="3"/>
            <a:r>
              <a:rPr lang="en-US" altLang="ko-KR" dirty="0"/>
              <a:t>Currently, IEEE 802.1Q includes IEEE 802.1D</a:t>
            </a:r>
          </a:p>
          <a:p>
            <a:pPr lvl="1"/>
            <a:r>
              <a:rPr lang="sv-SE" altLang="ko-KR" dirty="0"/>
              <a:t>General link (GLK) station (STA):</a:t>
            </a:r>
          </a:p>
          <a:p>
            <a:pPr lvl="2"/>
            <a:r>
              <a:rPr lang="en-US" altLang="ko-KR" dirty="0"/>
              <a:t>A STA that implements GLK functionality.</a:t>
            </a:r>
          </a:p>
        </p:txBody>
      </p:sp>
    </p:spTree>
    <p:extLst>
      <p:ext uri="{BB962C8B-B14F-4D97-AF65-F5344CB8AC3E}">
        <p14:creationId xmlns:p14="http://schemas.microsoft.com/office/powerpoint/2010/main" val="3124695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4.3.28 General link (GLK)</a:t>
            </a:r>
            <a:endParaRPr lang="ko-KR" altLang="en-US" sz="3200" dirty="0"/>
          </a:p>
        </p:txBody>
      </p:sp>
      <p:pic>
        <p:nvPicPr>
          <p:cNvPr id="5" name="그림 4">
            <a:extLst>
              <a:ext uri="{FF2B5EF4-FFF2-40B4-BE49-F238E27FC236}">
                <a16:creationId xmlns:a16="http://schemas.microsoft.com/office/drawing/2014/main" id="{43C69106-5EE5-4C69-82B1-75FCCAC3CFA1}"/>
              </a:ext>
            </a:extLst>
          </p:cNvPr>
          <p:cNvPicPr>
            <a:picLocks noChangeAspect="1"/>
          </p:cNvPicPr>
          <p:nvPr/>
        </p:nvPicPr>
        <p:blipFill>
          <a:blip r:embed="rId2"/>
          <a:stretch>
            <a:fillRect/>
          </a:stretch>
        </p:blipFill>
        <p:spPr>
          <a:xfrm>
            <a:off x="5348983" y="87635"/>
            <a:ext cx="6669010" cy="6682729"/>
          </a:xfrm>
          <a:prstGeom prst="rect">
            <a:avLst/>
          </a:prstGeom>
        </p:spPr>
      </p:pic>
      <p:sp>
        <p:nvSpPr>
          <p:cNvPr id="6" name="TextBox 5">
            <a:extLst>
              <a:ext uri="{FF2B5EF4-FFF2-40B4-BE49-F238E27FC236}">
                <a16:creationId xmlns:a16="http://schemas.microsoft.com/office/drawing/2014/main" id="{4058278E-D453-E2D0-1B50-3F1D56D84DF9}"/>
              </a:ext>
            </a:extLst>
          </p:cNvPr>
          <p:cNvSpPr txBox="1"/>
          <p:nvPr/>
        </p:nvSpPr>
        <p:spPr>
          <a:xfrm>
            <a:off x="5348983" y="1601527"/>
            <a:ext cx="1576603" cy="261610"/>
          </a:xfrm>
          <a:prstGeom prst="rect">
            <a:avLst/>
          </a:prstGeom>
          <a:noFill/>
        </p:spPr>
        <p:txBody>
          <a:bodyPr wrap="square">
            <a:spAutoFit/>
          </a:bodyPr>
          <a:lstStyle/>
          <a:p>
            <a:r>
              <a:rPr lang="en-US" altLang="ko-KR" sz="1100" dirty="0"/>
              <a:t>EISS (Enhanced ISS)</a:t>
            </a:r>
          </a:p>
        </p:txBody>
      </p:sp>
      <p:sp>
        <p:nvSpPr>
          <p:cNvPr id="8" name="TextBox 7">
            <a:extLst>
              <a:ext uri="{FF2B5EF4-FFF2-40B4-BE49-F238E27FC236}">
                <a16:creationId xmlns:a16="http://schemas.microsoft.com/office/drawing/2014/main" id="{64CD4187-53AF-F7DD-DF50-5FAA6FFE9186}"/>
              </a:ext>
            </a:extLst>
          </p:cNvPr>
          <p:cNvSpPr txBox="1"/>
          <p:nvPr/>
        </p:nvSpPr>
        <p:spPr>
          <a:xfrm>
            <a:off x="2140632" y="2070216"/>
            <a:ext cx="3448878" cy="646331"/>
          </a:xfrm>
          <a:prstGeom prst="rect">
            <a:avLst/>
          </a:prstGeom>
          <a:noFill/>
        </p:spPr>
        <p:txBody>
          <a:bodyPr wrap="square">
            <a:spAutoFit/>
          </a:bodyPr>
          <a:lstStyle/>
          <a:p>
            <a:r>
              <a:rPr lang="en-US" altLang="ko-KR" dirty="0"/>
              <a:t>Example of infrastructure BSS with general links</a:t>
            </a:r>
          </a:p>
        </p:txBody>
      </p:sp>
      <p:sp>
        <p:nvSpPr>
          <p:cNvPr id="4" name="직사각형 3">
            <a:extLst>
              <a:ext uri="{FF2B5EF4-FFF2-40B4-BE49-F238E27FC236}">
                <a16:creationId xmlns:a16="http://schemas.microsoft.com/office/drawing/2014/main" id="{E36E743E-E1ED-C8AC-ADDD-CDC86CB62A88}"/>
              </a:ext>
            </a:extLst>
          </p:cNvPr>
          <p:cNvSpPr/>
          <p:nvPr/>
        </p:nvSpPr>
        <p:spPr>
          <a:xfrm>
            <a:off x="8397499" y="2135540"/>
            <a:ext cx="812505" cy="4214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82C59FA-B2BE-BFCF-8385-3CA6A320A33E}"/>
              </a:ext>
            </a:extLst>
          </p:cNvPr>
          <p:cNvSpPr/>
          <p:nvPr/>
        </p:nvSpPr>
        <p:spPr>
          <a:xfrm>
            <a:off x="6538219" y="3790584"/>
            <a:ext cx="812505" cy="4214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805CCF58-AFB7-ABB4-F8EB-1FBCA8EE170E}"/>
              </a:ext>
            </a:extLst>
          </p:cNvPr>
          <p:cNvSpPr txBox="1"/>
          <p:nvPr/>
        </p:nvSpPr>
        <p:spPr>
          <a:xfrm>
            <a:off x="9577346" y="1555360"/>
            <a:ext cx="2347622" cy="307777"/>
          </a:xfrm>
          <a:prstGeom prst="rect">
            <a:avLst/>
          </a:prstGeom>
          <a:noFill/>
        </p:spPr>
        <p:txBody>
          <a:bodyPr wrap="square">
            <a:spAutoFit/>
          </a:bodyPr>
          <a:lstStyle/>
          <a:p>
            <a:r>
              <a:rPr lang="en-US" altLang="ko-KR" sz="1400" b="1" dirty="0" err="1">
                <a:solidFill>
                  <a:srgbClr val="00B0F0"/>
                </a:solidFill>
              </a:rPr>
              <a:t>station_vector</a:t>
            </a:r>
            <a:r>
              <a:rPr lang="en-US" altLang="ko-KR" sz="1400" b="1" dirty="0">
                <a:solidFill>
                  <a:srgbClr val="00B0F0"/>
                </a:solidFill>
              </a:rPr>
              <a:t> </a:t>
            </a:r>
            <a:r>
              <a:rPr lang="en-US" altLang="ko-KR" sz="1400" dirty="0">
                <a:solidFill>
                  <a:srgbClr val="00B0F0"/>
                </a:solidFill>
              </a:rPr>
              <a:t>parameter</a:t>
            </a:r>
            <a:endParaRPr lang="ko-KR" altLang="en-US" sz="1400" dirty="0">
              <a:solidFill>
                <a:srgbClr val="00B0F0"/>
              </a:solidFill>
            </a:endParaRPr>
          </a:p>
        </p:txBody>
      </p:sp>
      <p:sp>
        <p:nvSpPr>
          <p:cNvPr id="14" name="TextBox 13">
            <a:extLst>
              <a:ext uri="{FF2B5EF4-FFF2-40B4-BE49-F238E27FC236}">
                <a16:creationId xmlns:a16="http://schemas.microsoft.com/office/drawing/2014/main" id="{BC9CC446-1B52-7CEF-82DF-4A06492DE664}"/>
              </a:ext>
            </a:extLst>
          </p:cNvPr>
          <p:cNvSpPr txBox="1"/>
          <p:nvPr/>
        </p:nvSpPr>
        <p:spPr>
          <a:xfrm>
            <a:off x="515406" y="3093352"/>
            <a:ext cx="4833577" cy="1815882"/>
          </a:xfrm>
          <a:prstGeom prst="rect">
            <a:avLst/>
          </a:prstGeom>
          <a:noFill/>
        </p:spPr>
        <p:txBody>
          <a:bodyPr wrap="square">
            <a:spAutoFit/>
          </a:bodyPr>
          <a:lstStyle/>
          <a:p>
            <a:r>
              <a:rPr lang="en-US" altLang="ko-KR" sz="1400" dirty="0">
                <a:solidFill>
                  <a:srgbClr val="7030A0"/>
                </a:solidFill>
              </a:rPr>
              <a:t>Method-specific service access point (MS SAP)</a:t>
            </a:r>
            <a:r>
              <a:rPr lang="en-US" altLang="ko-KR" sz="1400" dirty="0"/>
              <a:t>:</a:t>
            </a:r>
          </a:p>
          <a:p>
            <a:pPr marL="285750" indent="-285750">
              <a:buFontTx/>
              <a:buChar char="-"/>
            </a:pPr>
            <a:r>
              <a:rPr lang="en-US" altLang="ko-KR" sz="1400" dirty="0"/>
              <a:t>IEEE 802.11 MA-</a:t>
            </a:r>
            <a:r>
              <a:rPr lang="en-US" altLang="ko-KR" sz="1400" dirty="0" err="1"/>
              <a:t>UNITDATA.request</a:t>
            </a:r>
            <a:r>
              <a:rPr lang="en-US" altLang="ko-KR" sz="1400" dirty="0"/>
              <a:t>/indication</a:t>
            </a:r>
          </a:p>
          <a:p>
            <a:endParaRPr lang="en-US" altLang="ko-KR" sz="1400" dirty="0">
              <a:solidFill>
                <a:srgbClr val="7030A0"/>
              </a:solidFill>
            </a:endParaRPr>
          </a:p>
          <a:p>
            <a:r>
              <a:rPr lang="en-US" altLang="ko-KR" sz="1400" dirty="0">
                <a:solidFill>
                  <a:srgbClr val="7030A0"/>
                </a:solidFill>
              </a:rPr>
              <a:t>Internal Sublayer Service (ISS) SAP</a:t>
            </a:r>
          </a:p>
          <a:p>
            <a:r>
              <a:rPr lang="en-US" altLang="ko-KR" sz="1400" dirty="0">
                <a:solidFill>
                  <a:srgbClr val="7030A0"/>
                </a:solidFill>
              </a:rPr>
              <a:t>- IEEE 802.1AC-2016 M-</a:t>
            </a:r>
            <a:r>
              <a:rPr lang="en-US" altLang="ko-KR" sz="1400" dirty="0" err="1">
                <a:solidFill>
                  <a:srgbClr val="7030A0"/>
                </a:solidFill>
              </a:rPr>
              <a:t>UNITDATA.request</a:t>
            </a:r>
            <a:r>
              <a:rPr lang="en-US" altLang="ko-KR" sz="1400" dirty="0">
                <a:solidFill>
                  <a:srgbClr val="7030A0"/>
                </a:solidFill>
              </a:rPr>
              <a:t>/indication</a:t>
            </a:r>
          </a:p>
          <a:p>
            <a:endParaRPr lang="en-US" altLang="ko-KR" sz="1400" dirty="0">
              <a:solidFill>
                <a:srgbClr val="7030A0"/>
              </a:solidFill>
            </a:endParaRPr>
          </a:p>
          <a:p>
            <a:r>
              <a:rPr lang="en-US" altLang="ko-KR" sz="1400" dirty="0">
                <a:solidFill>
                  <a:srgbClr val="7030A0"/>
                </a:solidFill>
              </a:rPr>
              <a:t>MAC service access point (MAC SAP)</a:t>
            </a:r>
          </a:p>
          <a:p>
            <a:r>
              <a:rPr lang="en-US" altLang="ko-KR" sz="1400" dirty="0">
                <a:solidFill>
                  <a:srgbClr val="7030A0"/>
                </a:solidFill>
              </a:rPr>
              <a:t>- IEEE 802.1AC-2016 </a:t>
            </a:r>
            <a:r>
              <a:rPr lang="en-US" altLang="ko-KR" sz="1400" dirty="0"/>
              <a:t>MA-</a:t>
            </a:r>
            <a:r>
              <a:rPr lang="en-US" altLang="ko-KR" sz="1400" dirty="0" err="1"/>
              <a:t>UNITDATA.request</a:t>
            </a:r>
            <a:r>
              <a:rPr lang="en-US" altLang="ko-KR" sz="1400" dirty="0"/>
              <a:t>/indication</a:t>
            </a:r>
          </a:p>
        </p:txBody>
      </p:sp>
    </p:spTree>
    <p:extLst>
      <p:ext uri="{BB962C8B-B14F-4D97-AF65-F5344CB8AC3E}">
        <p14:creationId xmlns:p14="http://schemas.microsoft.com/office/powerpoint/2010/main" val="413964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The DS and </a:t>
            </a:r>
            <a:r>
              <a:rPr lang="en-US" altLang="ko-KR" dirty="0">
                <a:solidFill>
                  <a:srgbClr val="7030A0"/>
                </a:solidFill>
              </a:rPr>
              <a:t>extended service set (ESS) </a:t>
            </a:r>
            <a:r>
              <a:rPr lang="en-US" altLang="ko-KR" dirty="0"/>
              <a:t>are mechanisms </a:t>
            </a:r>
            <a:r>
              <a:rPr lang="en-US" altLang="ko-KR" dirty="0">
                <a:solidFill>
                  <a:srgbClr val="0070C0"/>
                </a:solidFill>
              </a:rPr>
              <a:t>for</a:t>
            </a:r>
            <a:r>
              <a:rPr lang="en-US" altLang="ko-KR" dirty="0"/>
              <a:t> </a:t>
            </a:r>
            <a:r>
              <a:rPr lang="en-US" altLang="ko-KR" b="1" dirty="0">
                <a:solidFill>
                  <a:srgbClr val="0070C0"/>
                </a:solidFill>
              </a:rPr>
              <a:t>expanding</a:t>
            </a:r>
            <a:r>
              <a:rPr lang="en-US" altLang="ko-KR" dirty="0">
                <a:solidFill>
                  <a:srgbClr val="0070C0"/>
                </a:solidFill>
              </a:rPr>
              <a:t> </a:t>
            </a:r>
            <a:r>
              <a:rPr lang="en-US" altLang="ko-KR" dirty="0">
                <a:solidFill>
                  <a:srgbClr val="7030A0"/>
                </a:solidFill>
              </a:rPr>
              <a:t>connectivity</a:t>
            </a:r>
            <a:r>
              <a:rPr lang="en-US" altLang="ko-KR" dirty="0">
                <a:solidFill>
                  <a:srgbClr val="0070C0"/>
                </a:solidFill>
              </a:rPr>
              <a:t> for</a:t>
            </a:r>
            <a:r>
              <a:rPr lang="en-US" altLang="ko-KR" dirty="0"/>
              <a:t> </a:t>
            </a:r>
            <a:r>
              <a:rPr lang="en-US" altLang="ko-KR" dirty="0">
                <a:solidFill>
                  <a:srgbClr val="7030A0"/>
                </a:solidFill>
              </a:rPr>
              <a:t>non-GLK operation</a:t>
            </a:r>
            <a:r>
              <a:rPr lang="en-US" altLang="ko-KR" dirty="0"/>
              <a:t>.</a:t>
            </a:r>
          </a:p>
          <a:p>
            <a:r>
              <a:rPr lang="en-US" altLang="ko-KR" dirty="0"/>
              <a:t>For GLK operation, an IEEE 802.1Q bridge might be used to form an extended network.</a:t>
            </a:r>
          </a:p>
        </p:txBody>
      </p:sp>
    </p:spTree>
    <p:extLst>
      <p:ext uri="{BB962C8B-B14F-4D97-AF65-F5344CB8AC3E}">
        <p14:creationId xmlns:p14="http://schemas.microsoft.com/office/powerpoint/2010/main" val="267679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IEEE Std 802.11 </a:t>
            </a:r>
            <a:r>
              <a:rPr lang="en-US" altLang="ko-KR" b="1" dirty="0">
                <a:solidFill>
                  <a:srgbClr val="0070C0"/>
                </a:solidFill>
              </a:rPr>
              <a:t>logically</a:t>
            </a:r>
            <a:r>
              <a:rPr lang="en-US" altLang="ko-KR" dirty="0"/>
              <a:t> </a:t>
            </a:r>
            <a:r>
              <a:rPr lang="en-US" altLang="ko-KR" b="1" dirty="0">
                <a:solidFill>
                  <a:srgbClr val="0070C0"/>
                </a:solidFill>
              </a:rPr>
              <a:t>separates</a:t>
            </a:r>
            <a:r>
              <a:rPr lang="en-US" altLang="ko-KR" dirty="0"/>
              <a:t> </a:t>
            </a:r>
            <a:r>
              <a:rPr lang="en-US" altLang="ko-KR" dirty="0">
                <a:solidFill>
                  <a:srgbClr val="7030A0"/>
                </a:solidFill>
              </a:rPr>
              <a:t>the WM </a:t>
            </a:r>
            <a:r>
              <a:rPr lang="en-US" altLang="ko-KR" dirty="0">
                <a:solidFill>
                  <a:srgbClr val="0070C0"/>
                </a:solidFill>
              </a:rPr>
              <a:t>from</a:t>
            </a:r>
            <a:r>
              <a:rPr lang="en-US" altLang="ko-KR" dirty="0"/>
              <a:t> </a:t>
            </a:r>
            <a:r>
              <a:rPr lang="en-US" altLang="ko-KR" dirty="0">
                <a:solidFill>
                  <a:srgbClr val="7030A0"/>
                </a:solidFill>
              </a:rPr>
              <a:t>the distribution system medium (DSM)</a:t>
            </a:r>
            <a:r>
              <a:rPr lang="en-US" altLang="ko-KR" dirty="0"/>
              <a:t>.</a:t>
            </a:r>
          </a:p>
          <a:p>
            <a:pPr lvl="1"/>
            <a:r>
              <a:rPr lang="en-US" altLang="ko-KR" dirty="0">
                <a:solidFill>
                  <a:srgbClr val="7030A0"/>
                </a:solidFill>
              </a:rPr>
              <a:t>The IEEE 802.11 definitions </a:t>
            </a:r>
            <a:r>
              <a:rPr lang="en-US" altLang="ko-KR" b="1" dirty="0">
                <a:solidFill>
                  <a:srgbClr val="0070C0"/>
                </a:solidFill>
              </a:rPr>
              <a:t>neither</a:t>
            </a:r>
            <a:r>
              <a:rPr lang="en-US" altLang="ko-KR" dirty="0"/>
              <a:t> </a:t>
            </a:r>
            <a:r>
              <a:rPr lang="en-US" altLang="ko-KR" dirty="0">
                <a:solidFill>
                  <a:srgbClr val="0070C0"/>
                </a:solidFill>
              </a:rPr>
              <a:t>preclude</a:t>
            </a:r>
            <a:r>
              <a:rPr lang="en-US" altLang="ko-KR" dirty="0"/>
              <a:t>, </a:t>
            </a:r>
            <a:r>
              <a:rPr lang="en-US" altLang="ko-KR" b="1" dirty="0">
                <a:solidFill>
                  <a:srgbClr val="0070C0"/>
                </a:solidFill>
              </a:rPr>
              <a:t>nor</a:t>
            </a:r>
            <a:r>
              <a:rPr lang="en-US" altLang="ko-KR" dirty="0"/>
              <a:t> </a:t>
            </a:r>
            <a:r>
              <a:rPr lang="en-US" altLang="ko-KR" dirty="0">
                <a:solidFill>
                  <a:srgbClr val="0070C0"/>
                </a:solidFill>
              </a:rPr>
              <a:t>demand</a:t>
            </a:r>
            <a:r>
              <a:rPr lang="en-US" altLang="ko-KR" dirty="0"/>
              <a:t>, that the multiple media </a:t>
            </a:r>
            <a:r>
              <a:rPr lang="en-US" altLang="ko-KR" dirty="0">
                <a:solidFill>
                  <a:srgbClr val="0070C0"/>
                </a:solidFill>
              </a:rPr>
              <a:t>be</a:t>
            </a:r>
            <a:r>
              <a:rPr lang="en-US" altLang="ko-KR" dirty="0"/>
              <a:t> </a:t>
            </a:r>
            <a:r>
              <a:rPr lang="en-US" altLang="ko-KR" dirty="0">
                <a:solidFill>
                  <a:srgbClr val="0070C0"/>
                </a:solidFill>
              </a:rPr>
              <a:t>either</a:t>
            </a:r>
            <a:r>
              <a:rPr lang="en-US" altLang="ko-KR" dirty="0"/>
              <a:t> </a:t>
            </a:r>
            <a:r>
              <a:rPr lang="en-US" altLang="ko-KR" dirty="0">
                <a:solidFill>
                  <a:srgbClr val="7030A0"/>
                </a:solidFill>
              </a:rPr>
              <a:t>the same </a:t>
            </a:r>
            <a:r>
              <a:rPr lang="en-US" altLang="ko-KR" dirty="0">
                <a:solidFill>
                  <a:srgbClr val="0070C0"/>
                </a:solidFill>
              </a:rPr>
              <a:t>or</a:t>
            </a:r>
            <a:r>
              <a:rPr lang="en-US" altLang="ko-KR" dirty="0"/>
              <a:t> </a:t>
            </a:r>
            <a:r>
              <a:rPr lang="en-US" altLang="ko-KR" dirty="0">
                <a:solidFill>
                  <a:srgbClr val="7030A0"/>
                </a:solidFill>
              </a:rPr>
              <a:t>different</a:t>
            </a:r>
            <a:r>
              <a:rPr lang="en-US" altLang="ko-KR" dirty="0"/>
              <a:t>.</a:t>
            </a:r>
          </a:p>
          <a:p>
            <a:pPr lvl="2"/>
            <a:r>
              <a:rPr lang="en-US" altLang="ko-KR" dirty="0"/>
              <a:t>[Recognizing (that </a:t>
            </a:r>
            <a:r>
              <a:rPr lang="en-US" altLang="ko-KR" dirty="0">
                <a:solidFill>
                  <a:srgbClr val="7030A0"/>
                </a:solidFill>
              </a:rPr>
              <a:t>the multiple media </a:t>
            </a:r>
            <a:r>
              <a:rPr lang="en-US" altLang="ko-KR" dirty="0">
                <a:solidFill>
                  <a:srgbClr val="0070C0"/>
                </a:solidFill>
              </a:rPr>
              <a:t>are logically different)] is</a:t>
            </a:r>
            <a:r>
              <a:rPr lang="en-US" altLang="ko-KR" dirty="0"/>
              <a:t> </a:t>
            </a:r>
            <a:r>
              <a:rPr lang="en-US" altLang="ko-KR" b="1" dirty="0">
                <a:solidFill>
                  <a:srgbClr val="7030A0"/>
                </a:solidFill>
              </a:rPr>
              <a:t>key</a:t>
            </a:r>
            <a:r>
              <a:rPr lang="en-US" altLang="ko-KR" dirty="0"/>
              <a:t> </a:t>
            </a:r>
            <a:r>
              <a:rPr lang="en-US" altLang="ko-KR" dirty="0">
                <a:solidFill>
                  <a:srgbClr val="0070C0"/>
                </a:solidFill>
              </a:rPr>
              <a:t>to understanding </a:t>
            </a:r>
            <a:r>
              <a:rPr lang="en-US" altLang="ko-KR" dirty="0">
                <a:solidFill>
                  <a:srgbClr val="7030A0"/>
                </a:solidFill>
              </a:rPr>
              <a:t>the flexibility of the architecture</a:t>
            </a:r>
            <a:r>
              <a:rPr lang="en-US" altLang="ko-KR" dirty="0"/>
              <a:t>.</a:t>
            </a:r>
          </a:p>
          <a:p>
            <a:pPr lvl="1"/>
            <a:r>
              <a:rPr lang="en-US" altLang="ko-KR" dirty="0"/>
              <a:t>The IEEE 802.11 LAN architecture </a:t>
            </a:r>
            <a:r>
              <a:rPr lang="en-US" altLang="ko-KR" dirty="0">
                <a:solidFill>
                  <a:srgbClr val="0070C0"/>
                </a:solidFill>
              </a:rPr>
              <a:t>is specified </a:t>
            </a:r>
            <a:r>
              <a:rPr lang="en-US" altLang="ko-KR" b="1" dirty="0">
                <a:solidFill>
                  <a:srgbClr val="7030A0"/>
                </a:solidFill>
              </a:rPr>
              <a:t>independently</a:t>
            </a:r>
            <a:r>
              <a:rPr lang="en-US" altLang="ko-KR" dirty="0">
                <a:solidFill>
                  <a:srgbClr val="7030A0"/>
                </a:solidFill>
              </a:rPr>
              <a:t> of the physical characteristics of any specific implementation</a:t>
            </a:r>
            <a:r>
              <a:rPr lang="en-US" altLang="ko-KR" dirty="0"/>
              <a:t>.</a:t>
            </a:r>
          </a:p>
        </p:txBody>
      </p:sp>
      <p:pic>
        <p:nvPicPr>
          <p:cNvPr id="5" name="그림 4">
            <a:extLst>
              <a:ext uri="{FF2B5EF4-FFF2-40B4-BE49-F238E27FC236}">
                <a16:creationId xmlns:a16="http://schemas.microsoft.com/office/drawing/2014/main" id="{1962CD3F-2127-1447-D539-9C2888E721F8}"/>
              </a:ext>
            </a:extLst>
          </p:cNvPr>
          <p:cNvPicPr>
            <a:picLocks noChangeAspect="1"/>
          </p:cNvPicPr>
          <p:nvPr/>
        </p:nvPicPr>
        <p:blipFill>
          <a:blip r:embed="rId2"/>
          <a:stretch>
            <a:fillRect/>
          </a:stretch>
        </p:blipFill>
        <p:spPr>
          <a:xfrm>
            <a:off x="8881616" y="109005"/>
            <a:ext cx="2301577" cy="1741734"/>
          </a:xfrm>
          <a:prstGeom prst="rect">
            <a:avLst/>
          </a:prstGeom>
        </p:spPr>
      </p:pic>
    </p:spTree>
    <p:extLst>
      <p:ext uri="{BB962C8B-B14F-4D97-AF65-F5344CB8AC3E}">
        <p14:creationId xmlns:p14="http://schemas.microsoft.com/office/powerpoint/2010/main" val="86090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rgbClr val="7030A0"/>
                </a:solidFill>
              </a:rPr>
              <a:t>The DS </a:t>
            </a:r>
            <a:r>
              <a:rPr lang="en-US" altLang="ko-KR" b="1" dirty="0">
                <a:solidFill>
                  <a:srgbClr val="0070C0"/>
                </a:solidFill>
              </a:rPr>
              <a:t>enables</a:t>
            </a:r>
            <a:r>
              <a:rPr lang="en-US" altLang="ko-KR" dirty="0"/>
              <a:t> </a:t>
            </a:r>
            <a:r>
              <a:rPr lang="en-US" altLang="ko-KR" b="1" dirty="0">
                <a:solidFill>
                  <a:srgbClr val="7030A0"/>
                </a:solidFill>
              </a:rPr>
              <a:t>mobile device support </a:t>
            </a:r>
            <a:r>
              <a:rPr lang="en-US" altLang="ko-KR" dirty="0">
                <a:solidFill>
                  <a:srgbClr val="0070C0"/>
                </a:solidFill>
              </a:rPr>
              <a:t>by providing </a:t>
            </a:r>
            <a:r>
              <a:rPr lang="en-US" altLang="ko-KR" dirty="0">
                <a:solidFill>
                  <a:srgbClr val="7030A0"/>
                </a:solidFill>
              </a:rPr>
              <a:t>the logical services</a:t>
            </a:r>
            <a:r>
              <a:rPr lang="en-US" altLang="ko-KR" dirty="0"/>
              <a:t> </a:t>
            </a:r>
            <a:r>
              <a:rPr lang="en-US" altLang="ko-KR" dirty="0">
                <a:solidFill>
                  <a:srgbClr val="0070C0"/>
                </a:solidFill>
              </a:rPr>
              <a:t>necessary to handle </a:t>
            </a:r>
            <a:r>
              <a:rPr lang="en-US" altLang="ko-KR" b="1" dirty="0">
                <a:solidFill>
                  <a:srgbClr val="7030A0"/>
                </a:solidFill>
              </a:rPr>
              <a:t>address to destination mapping </a:t>
            </a:r>
            <a:r>
              <a:rPr lang="en-US" altLang="ko-KR" dirty="0">
                <a:solidFill>
                  <a:srgbClr val="0070C0"/>
                </a:solidFill>
              </a:rPr>
              <a:t>and</a:t>
            </a:r>
            <a:r>
              <a:rPr lang="en-US" altLang="ko-KR" dirty="0"/>
              <a:t> seamless integration of multiple BSSs.</a:t>
            </a:r>
          </a:p>
          <a:p>
            <a:pPr lvl="1"/>
            <a:r>
              <a:rPr lang="en-US" altLang="ko-KR" dirty="0">
                <a:solidFill>
                  <a:srgbClr val="7030A0"/>
                </a:solidFill>
              </a:rPr>
              <a:t>An access point (AP) </a:t>
            </a:r>
            <a:r>
              <a:rPr lang="en-US" altLang="ko-KR" dirty="0"/>
              <a:t>is any entity </a:t>
            </a:r>
            <a:r>
              <a:rPr lang="en-US" altLang="ko-KR" dirty="0">
                <a:solidFill>
                  <a:srgbClr val="0070C0"/>
                </a:solidFill>
              </a:rPr>
              <a:t>that has </a:t>
            </a:r>
            <a:r>
              <a:rPr lang="en-US" altLang="ko-KR" dirty="0">
                <a:solidFill>
                  <a:srgbClr val="7030A0"/>
                </a:solidFill>
              </a:rPr>
              <a:t>STA functionality </a:t>
            </a:r>
            <a:r>
              <a:rPr lang="en-US" altLang="ko-KR" dirty="0">
                <a:solidFill>
                  <a:srgbClr val="0070C0"/>
                </a:solidFill>
              </a:rPr>
              <a:t>and</a:t>
            </a:r>
            <a:r>
              <a:rPr lang="en-US" altLang="ko-KR" dirty="0">
                <a:solidFill>
                  <a:srgbClr val="7030A0"/>
                </a:solidFill>
              </a:rPr>
              <a:t> a distribution system access function (DSAF)</a:t>
            </a:r>
            <a:r>
              <a:rPr lang="en-US" altLang="ko-KR" dirty="0"/>
              <a:t>, </a:t>
            </a:r>
            <a:r>
              <a:rPr lang="en-US" altLang="ko-KR" dirty="0">
                <a:solidFill>
                  <a:srgbClr val="0070C0"/>
                </a:solidFill>
              </a:rPr>
              <a:t>which enables </a:t>
            </a:r>
            <a:r>
              <a:rPr lang="en-US" altLang="ko-KR" dirty="0"/>
              <a:t>access </a:t>
            </a:r>
            <a:r>
              <a:rPr lang="en-US" altLang="ko-KR" dirty="0">
                <a:solidFill>
                  <a:srgbClr val="0070C0"/>
                </a:solidFill>
              </a:rPr>
              <a:t>to</a:t>
            </a:r>
            <a:r>
              <a:rPr lang="en-US" altLang="ko-KR" dirty="0"/>
              <a:t> </a:t>
            </a:r>
            <a:r>
              <a:rPr lang="en-US" altLang="ko-KR" dirty="0">
                <a:solidFill>
                  <a:srgbClr val="7030A0"/>
                </a:solidFill>
              </a:rPr>
              <a:t>the DS</a:t>
            </a:r>
            <a:r>
              <a:rPr lang="en-US" altLang="ko-KR" dirty="0"/>
              <a:t>.</a:t>
            </a:r>
          </a:p>
          <a:p>
            <a:pPr lvl="2"/>
            <a:r>
              <a:rPr lang="en-US" altLang="ko-KR" dirty="0"/>
              <a:t>Data </a:t>
            </a:r>
            <a:r>
              <a:rPr lang="en-US" altLang="ko-KR" dirty="0">
                <a:solidFill>
                  <a:srgbClr val="0070C0"/>
                </a:solidFill>
              </a:rPr>
              <a:t>move between </a:t>
            </a:r>
            <a:r>
              <a:rPr lang="en-US" altLang="ko-KR" dirty="0"/>
              <a:t>a BSS </a:t>
            </a:r>
            <a:r>
              <a:rPr lang="en-US" altLang="ko-KR" dirty="0">
                <a:solidFill>
                  <a:srgbClr val="0070C0"/>
                </a:solidFill>
              </a:rPr>
              <a:t>and</a:t>
            </a:r>
            <a:r>
              <a:rPr lang="en-US" altLang="ko-KR" dirty="0"/>
              <a:t> the DS </a:t>
            </a:r>
            <a:r>
              <a:rPr lang="en-US" altLang="ko-KR" dirty="0">
                <a:solidFill>
                  <a:srgbClr val="0070C0"/>
                </a:solidFill>
              </a:rPr>
              <a:t>via</a:t>
            </a:r>
            <a:r>
              <a:rPr lang="en-US" altLang="ko-KR" dirty="0"/>
              <a:t> </a:t>
            </a:r>
            <a:r>
              <a:rPr lang="en-US" altLang="ko-KR" dirty="0">
                <a:solidFill>
                  <a:srgbClr val="7030A0"/>
                </a:solidFill>
              </a:rPr>
              <a:t>the DSAF </a:t>
            </a:r>
            <a:r>
              <a:rPr lang="en-US" altLang="ko-KR" dirty="0"/>
              <a:t>in an AP.</a:t>
            </a:r>
          </a:p>
          <a:p>
            <a:pPr lvl="2"/>
            <a:r>
              <a:rPr lang="en-US" altLang="ko-KR" dirty="0"/>
              <a:t>An AP </a:t>
            </a:r>
            <a:r>
              <a:rPr lang="en-US" altLang="ko-KR" dirty="0">
                <a:solidFill>
                  <a:srgbClr val="0070C0"/>
                </a:solidFill>
              </a:rPr>
              <a:t>contains</a:t>
            </a:r>
            <a:r>
              <a:rPr lang="en-US" altLang="ko-KR" dirty="0"/>
              <a:t> </a:t>
            </a:r>
            <a:r>
              <a:rPr lang="en-US" altLang="ko-KR" dirty="0">
                <a:solidFill>
                  <a:srgbClr val="7030A0"/>
                </a:solidFill>
              </a:rPr>
              <a:t>a STA </a:t>
            </a:r>
            <a:r>
              <a:rPr lang="en-US" altLang="ko-KR" b="1" dirty="0">
                <a:solidFill>
                  <a:srgbClr val="0070C0"/>
                </a:solidFill>
              </a:rPr>
              <a:t>and</a:t>
            </a:r>
            <a:r>
              <a:rPr lang="en-US" altLang="ko-KR" dirty="0"/>
              <a:t> </a:t>
            </a:r>
            <a:r>
              <a:rPr lang="en-US" altLang="ko-KR" dirty="0">
                <a:solidFill>
                  <a:srgbClr val="0070C0"/>
                </a:solidFill>
              </a:rPr>
              <a:t>is addressable on</a:t>
            </a:r>
            <a:r>
              <a:rPr lang="en-US" altLang="ko-KR" dirty="0"/>
              <a:t> </a:t>
            </a:r>
            <a:r>
              <a:rPr lang="en-US" altLang="ko-KR" dirty="0">
                <a:solidFill>
                  <a:srgbClr val="7030A0"/>
                </a:solidFill>
              </a:rPr>
              <a:t>the WM </a:t>
            </a:r>
            <a:r>
              <a:rPr lang="en-US" altLang="ko-KR" dirty="0">
                <a:solidFill>
                  <a:srgbClr val="0070C0"/>
                </a:solidFill>
              </a:rPr>
              <a:t>using</a:t>
            </a:r>
            <a:r>
              <a:rPr lang="en-US" altLang="ko-KR" dirty="0"/>
              <a:t> its STA address.</a:t>
            </a:r>
          </a:p>
          <a:p>
            <a:pPr lvl="2"/>
            <a:r>
              <a:rPr lang="en-US" altLang="ko-KR" dirty="0">
                <a:solidFill>
                  <a:srgbClr val="7030A0"/>
                </a:solidFill>
              </a:rPr>
              <a:t>The addresses </a:t>
            </a:r>
            <a:r>
              <a:rPr lang="en-US" altLang="ko-KR" dirty="0">
                <a:solidFill>
                  <a:srgbClr val="0070C0"/>
                </a:solidFill>
              </a:rPr>
              <a:t>used by </a:t>
            </a:r>
            <a:r>
              <a:rPr lang="en-US" altLang="ko-KR" b="1" dirty="0">
                <a:solidFill>
                  <a:srgbClr val="7030A0"/>
                </a:solidFill>
              </a:rPr>
              <a:t>an AP </a:t>
            </a:r>
            <a:r>
              <a:rPr lang="en-US" altLang="ko-KR" b="1" dirty="0">
                <a:solidFill>
                  <a:srgbClr val="0070C0"/>
                </a:solidFill>
              </a:rPr>
              <a:t>for</a:t>
            </a:r>
            <a:r>
              <a:rPr lang="en-US" altLang="ko-KR" dirty="0"/>
              <a:t> </a:t>
            </a:r>
            <a:r>
              <a:rPr lang="en-US" altLang="ko-KR" dirty="0">
                <a:solidFill>
                  <a:srgbClr val="7030A0"/>
                </a:solidFill>
              </a:rPr>
              <a:t>communication</a:t>
            </a:r>
            <a:r>
              <a:rPr lang="en-US" altLang="ko-KR" dirty="0"/>
              <a:t> </a:t>
            </a:r>
            <a:r>
              <a:rPr lang="en-US" altLang="ko-KR" dirty="0">
                <a:solidFill>
                  <a:srgbClr val="0070C0"/>
                </a:solidFill>
              </a:rPr>
              <a:t>on</a:t>
            </a:r>
            <a:r>
              <a:rPr lang="en-US" altLang="ko-KR" dirty="0"/>
              <a:t> the WM </a:t>
            </a:r>
            <a:r>
              <a:rPr lang="en-US" altLang="ko-KR" b="1" dirty="0">
                <a:solidFill>
                  <a:srgbClr val="0070C0"/>
                </a:solidFill>
              </a:rPr>
              <a:t>and</a:t>
            </a:r>
            <a:r>
              <a:rPr lang="en-US" altLang="ko-KR" dirty="0">
                <a:solidFill>
                  <a:srgbClr val="0070C0"/>
                </a:solidFill>
              </a:rPr>
              <a:t> on </a:t>
            </a:r>
            <a:r>
              <a:rPr lang="en-US" altLang="ko-KR" dirty="0">
                <a:solidFill>
                  <a:srgbClr val="7030A0"/>
                </a:solidFill>
              </a:rPr>
              <a:t>the DSM </a:t>
            </a:r>
            <a:r>
              <a:rPr lang="en-US" altLang="ko-KR" dirty="0">
                <a:solidFill>
                  <a:srgbClr val="0070C0"/>
                </a:solidFill>
              </a:rPr>
              <a:t>are </a:t>
            </a:r>
            <a:r>
              <a:rPr lang="en-US" altLang="ko-KR" dirty="0">
                <a:solidFill>
                  <a:srgbClr val="FF0000"/>
                </a:solidFill>
              </a:rPr>
              <a:t>not</a:t>
            </a:r>
            <a:r>
              <a:rPr lang="en-US" altLang="ko-KR" dirty="0">
                <a:solidFill>
                  <a:srgbClr val="0070C0"/>
                </a:solidFill>
              </a:rPr>
              <a:t> necessarily the same</a:t>
            </a:r>
            <a:r>
              <a:rPr lang="en-US" altLang="ko-KR" dirty="0"/>
              <a:t>.</a:t>
            </a:r>
          </a:p>
        </p:txBody>
      </p:sp>
    </p:spTree>
    <p:extLst>
      <p:ext uri="{BB962C8B-B14F-4D97-AF65-F5344CB8AC3E}">
        <p14:creationId xmlns:p14="http://schemas.microsoft.com/office/powerpoint/2010/main" val="4199481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4.3.5.2 Extended service set (ESS): the large coverage network</a:t>
            </a:r>
          </a:p>
          <a:p>
            <a:pPr lvl="1"/>
            <a:r>
              <a:rPr lang="en-US" altLang="ko-KR" dirty="0">
                <a:solidFill>
                  <a:srgbClr val="7030A0"/>
                </a:solidFill>
              </a:rPr>
              <a:t>The DS and infrastructure BSSs </a:t>
            </a:r>
            <a:r>
              <a:rPr lang="en-US" altLang="ko-KR" dirty="0"/>
              <a:t>allow IEEE Std 802.11 to create a wireless network of arbitrary size and complexity.</a:t>
            </a:r>
          </a:p>
          <a:p>
            <a:pPr lvl="2"/>
            <a:r>
              <a:rPr lang="en-US" altLang="ko-KR" dirty="0"/>
              <a:t>IEEE Std 802.11 refers to this type of network as </a:t>
            </a:r>
            <a:r>
              <a:rPr lang="en-US" altLang="ko-KR" b="1" dirty="0">
                <a:solidFill>
                  <a:srgbClr val="7030A0"/>
                </a:solidFill>
              </a:rPr>
              <a:t>the ESS</a:t>
            </a:r>
            <a:r>
              <a:rPr lang="en-US" altLang="ko-KR" dirty="0"/>
              <a:t>.</a:t>
            </a:r>
          </a:p>
          <a:p>
            <a:pPr lvl="1"/>
            <a:r>
              <a:rPr lang="en-US" altLang="ko-KR" dirty="0">
                <a:solidFill>
                  <a:srgbClr val="7030A0"/>
                </a:solidFill>
              </a:rPr>
              <a:t>An ESS </a:t>
            </a:r>
            <a:r>
              <a:rPr lang="en-US" altLang="ko-KR" dirty="0"/>
              <a:t>is </a:t>
            </a:r>
            <a:r>
              <a:rPr lang="en-US" altLang="ko-KR" b="1" dirty="0">
                <a:solidFill>
                  <a:srgbClr val="7030A0"/>
                </a:solidFill>
              </a:rPr>
              <a:t>the union </a:t>
            </a:r>
            <a:r>
              <a:rPr lang="en-US" altLang="ko-KR" dirty="0">
                <a:solidFill>
                  <a:srgbClr val="7030A0"/>
                </a:solidFill>
              </a:rPr>
              <a:t>of the infrastructure BSSs </a:t>
            </a:r>
            <a:r>
              <a:rPr lang="en-US" altLang="ko-KR" dirty="0">
                <a:solidFill>
                  <a:srgbClr val="0070C0"/>
                </a:solidFill>
              </a:rPr>
              <a:t>with </a:t>
            </a:r>
            <a:r>
              <a:rPr lang="en-US" altLang="ko-KR" b="1" dirty="0">
                <a:solidFill>
                  <a:srgbClr val="7030A0"/>
                </a:solidFill>
              </a:rPr>
              <a:t>the same SSID </a:t>
            </a:r>
            <a:r>
              <a:rPr lang="en-US" altLang="ko-KR" dirty="0">
                <a:solidFill>
                  <a:srgbClr val="0070C0"/>
                </a:solidFill>
              </a:rPr>
              <a:t>connected by </a:t>
            </a:r>
            <a:r>
              <a:rPr lang="en-US" altLang="ko-KR" b="1" dirty="0">
                <a:solidFill>
                  <a:srgbClr val="7030A0"/>
                </a:solidFill>
              </a:rPr>
              <a:t>a DS</a:t>
            </a:r>
            <a:r>
              <a:rPr lang="en-US" altLang="ko-KR" dirty="0"/>
              <a:t>.</a:t>
            </a:r>
          </a:p>
          <a:p>
            <a:pPr lvl="2"/>
            <a:r>
              <a:rPr lang="en-US" altLang="ko-KR" dirty="0"/>
              <a:t>The ESS </a:t>
            </a:r>
            <a:r>
              <a:rPr lang="en-US" altLang="ko-KR" dirty="0">
                <a:solidFill>
                  <a:srgbClr val="0070C0"/>
                </a:solidFill>
              </a:rPr>
              <a:t>does </a:t>
            </a:r>
            <a:r>
              <a:rPr lang="en-US" altLang="ko-KR" dirty="0">
                <a:solidFill>
                  <a:srgbClr val="FF0000"/>
                </a:solidFill>
              </a:rPr>
              <a:t>not</a:t>
            </a:r>
            <a:r>
              <a:rPr lang="en-US" altLang="ko-KR" dirty="0">
                <a:solidFill>
                  <a:srgbClr val="0070C0"/>
                </a:solidFill>
              </a:rPr>
              <a:t> include </a:t>
            </a:r>
            <a:r>
              <a:rPr lang="en-US" altLang="ko-KR" dirty="0"/>
              <a:t>the DS.</a:t>
            </a:r>
          </a:p>
          <a:p>
            <a:pPr lvl="1"/>
            <a:r>
              <a:rPr lang="en-US" altLang="ko-KR" b="1" dirty="0">
                <a:solidFill>
                  <a:srgbClr val="7030A0"/>
                </a:solidFill>
              </a:rPr>
              <a:t>The key concept </a:t>
            </a:r>
            <a:r>
              <a:rPr lang="en-US" altLang="ko-KR" dirty="0"/>
              <a:t>is that </a:t>
            </a:r>
            <a:r>
              <a:rPr lang="en-US" altLang="ko-KR" dirty="0">
                <a:solidFill>
                  <a:srgbClr val="7030A0"/>
                </a:solidFill>
              </a:rPr>
              <a:t>the ESS </a:t>
            </a:r>
            <a:r>
              <a:rPr lang="en-US" altLang="ko-KR" dirty="0">
                <a:solidFill>
                  <a:srgbClr val="0070C0"/>
                </a:solidFill>
              </a:rPr>
              <a:t>appears </a:t>
            </a:r>
            <a:r>
              <a:rPr lang="en-US" altLang="ko-KR" b="1" dirty="0">
                <a:solidFill>
                  <a:srgbClr val="0070C0"/>
                </a:solidFill>
              </a:rPr>
              <a:t>the same </a:t>
            </a:r>
            <a:r>
              <a:rPr lang="en-US" altLang="ko-KR" dirty="0">
                <a:solidFill>
                  <a:srgbClr val="0070C0"/>
                </a:solidFill>
              </a:rPr>
              <a:t>to</a:t>
            </a:r>
            <a:r>
              <a:rPr lang="en-US" altLang="ko-KR" dirty="0"/>
              <a:t> </a:t>
            </a:r>
            <a:r>
              <a:rPr lang="en-US" altLang="ko-KR" dirty="0">
                <a:solidFill>
                  <a:srgbClr val="7030A0"/>
                </a:solidFill>
              </a:rPr>
              <a:t>an LLC layer </a:t>
            </a:r>
            <a:r>
              <a:rPr lang="en-US" altLang="ko-KR" dirty="0">
                <a:solidFill>
                  <a:srgbClr val="0070C0"/>
                </a:solidFill>
              </a:rPr>
              <a:t>as</a:t>
            </a:r>
            <a:r>
              <a:rPr lang="en-US" altLang="ko-KR" dirty="0"/>
              <a:t> </a:t>
            </a:r>
            <a:r>
              <a:rPr lang="en-US" altLang="ko-KR" dirty="0">
                <a:solidFill>
                  <a:srgbClr val="7030A0"/>
                </a:solidFill>
              </a:rPr>
              <a:t>an IBSS</a:t>
            </a:r>
            <a:r>
              <a:rPr lang="en-US" altLang="ko-KR" dirty="0"/>
              <a:t>.</a:t>
            </a:r>
          </a:p>
          <a:p>
            <a:pPr lvl="2"/>
            <a:r>
              <a:rPr lang="en-US" altLang="ko-KR" dirty="0"/>
              <a:t>STAs within an ESS </a:t>
            </a:r>
            <a:r>
              <a:rPr lang="en-US" altLang="ko-KR" dirty="0">
                <a:solidFill>
                  <a:srgbClr val="0070C0"/>
                </a:solidFill>
              </a:rPr>
              <a:t>can communicate</a:t>
            </a:r>
          </a:p>
          <a:p>
            <a:pPr lvl="2"/>
            <a:r>
              <a:rPr lang="en-US" altLang="ko-KR" dirty="0">
                <a:solidFill>
                  <a:srgbClr val="7030A0"/>
                </a:solidFill>
              </a:rPr>
              <a:t>STAs</a:t>
            </a:r>
            <a:r>
              <a:rPr lang="en-US" altLang="ko-KR" dirty="0"/>
              <a:t> </a:t>
            </a:r>
            <a:r>
              <a:rPr lang="en-US" altLang="ko-KR" dirty="0">
                <a:solidFill>
                  <a:srgbClr val="0070C0"/>
                </a:solidFill>
              </a:rPr>
              <a:t>might move from </a:t>
            </a:r>
            <a:r>
              <a:rPr lang="en-US" altLang="ko-KR" dirty="0">
                <a:solidFill>
                  <a:srgbClr val="7030A0"/>
                </a:solidFill>
              </a:rPr>
              <a:t>one BSS </a:t>
            </a:r>
            <a:r>
              <a:rPr lang="en-US" altLang="ko-KR" dirty="0">
                <a:solidFill>
                  <a:srgbClr val="0070C0"/>
                </a:solidFill>
              </a:rPr>
              <a:t>to</a:t>
            </a:r>
            <a:r>
              <a:rPr lang="en-US" altLang="ko-KR" dirty="0"/>
              <a:t> </a:t>
            </a:r>
            <a:r>
              <a:rPr lang="en-US" altLang="ko-KR" dirty="0">
                <a:solidFill>
                  <a:srgbClr val="7030A0"/>
                </a:solidFill>
              </a:rPr>
              <a:t>another (within the same ESS) </a:t>
            </a:r>
            <a:r>
              <a:rPr lang="en-US" altLang="ko-KR" b="1" dirty="0">
                <a:solidFill>
                  <a:srgbClr val="0070C0"/>
                </a:solidFill>
              </a:rPr>
              <a:t>transparently</a:t>
            </a:r>
            <a:r>
              <a:rPr lang="en-US" altLang="ko-KR" dirty="0"/>
              <a:t> </a:t>
            </a:r>
            <a:r>
              <a:rPr lang="en-US" altLang="ko-KR" dirty="0">
                <a:solidFill>
                  <a:srgbClr val="0070C0"/>
                </a:solidFill>
              </a:rPr>
              <a:t>to</a:t>
            </a:r>
            <a:r>
              <a:rPr lang="en-US" altLang="ko-KR" dirty="0"/>
              <a:t> </a:t>
            </a:r>
            <a:r>
              <a:rPr lang="en-US" altLang="ko-KR" b="1" dirty="0">
                <a:solidFill>
                  <a:srgbClr val="7030A0"/>
                </a:solidFill>
              </a:rPr>
              <a:t>LLC</a:t>
            </a:r>
            <a:r>
              <a:rPr lang="en-US" altLang="ko-KR" dirty="0"/>
              <a:t>.</a:t>
            </a:r>
          </a:p>
        </p:txBody>
      </p:sp>
      <p:pic>
        <p:nvPicPr>
          <p:cNvPr id="6" name="그림 5">
            <a:extLst>
              <a:ext uri="{FF2B5EF4-FFF2-40B4-BE49-F238E27FC236}">
                <a16:creationId xmlns:a16="http://schemas.microsoft.com/office/drawing/2014/main" id="{F57DA120-DC04-BC0A-4933-C86437AD5B39}"/>
              </a:ext>
            </a:extLst>
          </p:cNvPr>
          <p:cNvPicPr>
            <a:picLocks noChangeAspect="1"/>
          </p:cNvPicPr>
          <p:nvPr/>
        </p:nvPicPr>
        <p:blipFill>
          <a:blip r:embed="rId2"/>
          <a:stretch>
            <a:fillRect/>
          </a:stretch>
        </p:blipFill>
        <p:spPr>
          <a:xfrm>
            <a:off x="8410540" y="201876"/>
            <a:ext cx="2506601" cy="1652059"/>
          </a:xfrm>
          <a:prstGeom prst="rect">
            <a:avLst/>
          </a:prstGeom>
        </p:spPr>
      </p:pic>
    </p:spTree>
    <p:extLst>
      <p:ext uri="{BB962C8B-B14F-4D97-AF65-F5344CB8AC3E}">
        <p14:creationId xmlns:p14="http://schemas.microsoft.com/office/powerpoint/2010/main" val="3913098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4.3.5 Distribution system (DS)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65000"/>
                  </a:schemeClr>
                </a:solidFill>
              </a:rPr>
              <a:t>4.3.5.2 Extended service set (ESS): the large coverage network</a:t>
            </a:r>
          </a:p>
          <a:p>
            <a:pPr lvl="1"/>
            <a:r>
              <a:rPr lang="en-US" altLang="ko-KR" dirty="0"/>
              <a:t>All of the following are possible:</a:t>
            </a:r>
          </a:p>
          <a:p>
            <a:pPr lvl="2"/>
            <a:r>
              <a:rPr lang="en-US" altLang="ko-KR" dirty="0"/>
              <a:t>The BSSs partially overlap.</a:t>
            </a:r>
          </a:p>
          <a:p>
            <a:pPr lvl="2"/>
            <a:r>
              <a:rPr lang="en-US" altLang="ko-KR" dirty="0"/>
              <a:t>The BSSs could be physically disjoint.</a:t>
            </a:r>
          </a:p>
          <a:p>
            <a:pPr lvl="3"/>
            <a:r>
              <a:rPr lang="en-US" altLang="ko-KR" dirty="0"/>
              <a:t>Logically there is no limit to the distance between BSSs.</a:t>
            </a:r>
          </a:p>
          <a:p>
            <a:pPr lvl="2"/>
            <a:r>
              <a:rPr lang="en-US" altLang="ko-KR" dirty="0"/>
              <a:t>The BSSs are physically collocated.</a:t>
            </a:r>
          </a:p>
          <a:p>
            <a:pPr lvl="2"/>
            <a:r>
              <a:rPr lang="en-US" altLang="ko-KR" dirty="0"/>
              <a:t>One (or more) IBSSs or ESSs are physically present in the same location as one (or more) ESSs.</a:t>
            </a:r>
          </a:p>
          <a:p>
            <a:pPr lvl="3"/>
            <a:r>
              <a:rPr lang="en-US" altLang="ko-KR" dirty="0"/>
              <a:t>Some examples are when an IBSS is operating in a location that also has an ESS, when physically overlapping IEEE 802.11 networks have been set up by different organizations, and when two or more different access and security policies are needed in the same location.</a:t>
            </a:r>
          </a:p>
          <a:p>
            <a:pPr lvl="2"/>
            <a:endParaRPr lang="en-US" altLang="ko-KR" dirty="0"/>
          </a:p>
        </p:txBody>
      </p:sp>
    </p:spTree>
    <p:extLst>
      <p:ext uri="{BB962C8B-B14F-4D97-AF65-F5344CB8AC3E}">
        <p14:creationId xmlns:p14="http://schemas.microsoft.com/office/powerpoint/2010/main" val="3375534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4.3.6 Area concepts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For wireless PHYs, </a:t>
            </a:r>
            <a:r>
              <a:rPr lang="en-US" altLang="ko-KR" dirty="0">
                <a:solidFill>
                  <a:srgbClr val="7030A0"/>
                </a:solidFill>
              </a:rPr>
              <a:t>well-defined coverage areas </a:t>
            </a:r>
            <a:r>
              <a:rPr lang="en-US" altLang="ko-KR" dirty="0">
                <a:solidFill>
                  <a:srgbClr val="0070C0"/>
                </a:solidFill>
              </a:rPr>
              <a:t>simply do </a:t>
            </a:r>
            <a:r>
              <a:rPr lang="en-US" altLang="ko-KR" dirty="0">
                <a:solidFill>
                  <a:srgbClr val="FF0000"/>
                </a:solidFill>
              </a:rPr>
              <a:t>not</a:t>
            </a:r>
            <a:r>
              <a:rPr lang="en-US" altLang="ko-KR" dirty="0">
                <a:solidFill>
                  <a:srgbClr val="0070C0"/>
                </a:solidFill>
              </a:rPr>
              <a:t> exist</a:t>
            </a:r>
            <a:r>
              <a:rPr lang="en-US" altLang="ko-KR" dirty="0"/>
              <a:t>.</a:t>
            </a:r>
          </a:p>
          <a:p>
            <a:pPr lvl="1"/>
            <a:r>
              <a:rPr lang="en-US" altLang="ko-KR" dirty="0">
                <a:solidFill>
                  <a:srgbClr val="7030A0"/>
                </a:solidFill>
              </a:rPr>
              <a:t>Propagation characteristics </a:t>
            </a:r>
            <a:r>
              <a:rPr lang="en-US" altLang="ko-KR" dirty="0">
                <a:solidFill>
                  <a:srgbClr val="0070C0"/>
                </a:solidFill>
              </a:rPr>
              <a:t>are </a:t>
            </a:r>
            <a:r>
              <a:rPr lang="en-US" altLang="ko-KR" b="1" dirty="0">
                <a:solidFill>
                  <a:srgbClr val="0070C0"/>
                </a:solidFill>
              </a:rPr>
              <a:t>dynamic</a:t>
            </a:r>
            <a:r>
              <a:rPr lang="en-US" altLang="ko-KR" dirty="0">
                <a:solidFill>
                  <a:srgbClr val="0070C0"/>
                </a:solidFill>
              </a:rPr>
              <a:t> and </a:t>
            </a:r>
            <a:r>
              <a:rPr lang="en-US" altLang="ko-KR" b="1" dirty="0">
                <a:solidFill>
                  <a:srgbClr val="0070C0"/>
                </a:solidFill>
              </a:rPr>
              <a:t>unpredictable</a:t>
            </a:r>
            <a:r>
              <a:rPr lang="en-US" altLang="ko-KR" dirty="0"/>
              <a:t>.</a:t>
            </a:r>
          </a:p>
          <a:p>
            <a:pPr lvl="2"/>
            <a:r>
              <a:rPr lang="en-US" altLang="ko-KR" b="1" dirty="0">
                <a:solidFill>
                  <a:srgbClr val="7030A0"/>
                </a:solidFill>
              </a:rPr>
              <a:t>Small</a:t>
            </a:r>
            <a:r>
              <a:rPr lang="en-US" altLang="ko-KR" dirty="0">
                <a:solidFill>
                  <a:srgbClr val="7030A0"/>
                </a:solidFill>
              </a:rPr>
              <a:t> changes </a:t>
            </a:r>
            <a:r>
              <a:rPr lang="en-US" altLang="ko-KR" dirty="0"/>
              <a:t>in position or direction </a:t>
            </a:r>
            <a:r>
              <a:rPr lang="en-US" altLang="ko-KR" dirty="0">
                <a:solidFill>
                  <a:srgbClr val="0070C0"/>
                </a:solidFill>
              </a:rPr>
              <a:t>might produce </a:t>
            </a:r>
            <a:r>
              <a:rPr lang="en-US" altLang="ko-KR" b="1" dirty="0">
                <a:solidFill>
                  <a:srgbClr val="7030A0"/>
                </a:solidFill>
              </a:rPr>
              <a:t>dramatic</a:t>
            </a:r>
            <a:r>
              <a:rPr lang="en-US" altLang="ko-KR" dirty="0">
                <a:solidFill>
                  <a:srgbClr val="7030A0"/>
                </a:solidFill>
              </a:rPr>
              <a:t> differences </a:t>
            </a:r>
            <a:r>
              <a:rPr lang="en-US" altLang="ko-KR" dirty="0"/>
              <a:t>in signal strength.</a:t>
            </a:r>
          </a:p>
          <a:p>
            <a:pPr lvl="2"/>
            <a:r>
              <a:rPr lang="en-US" altLang="ko-KR" dirty="0"/>
              <a:t>Similar effects occur whether a STA is stationary or mobile</a:t>
            </a:r>
          </a:p>
          <a:p>
            <a:pPr lvl="1"/>
            <a:r>
              <a:rPr lang="en-US" altLang="ko-KR" dirty="0"/>
              <a:t>While the architecture diagrams show sharp boundaries for BSSs, </a:t>
            </a:r>
            <a:r>
              <a:rPr lang="en-US" altLang="ko-KR" dirty="0">
                <a:solidFill>
                  <a:srgbClr val="0070C0"/>
                </a:solidFill>
              </a:rPr>
              <a:t>this is </a:t>
            </a:r>
            <a:r>
              <a:rPr lang="en-US" altLang="ko-KR" dirty="0">
                <a:solidFill>
                  <a:srgbClr val="7030A0"/>
                </a:solidFill>
              </a:rPr>
              <a:t>an artifact of the pictorial representation</a:t>
            </a:r>
            <a:r>
              <a:rPr lang="en-US" altLang="ko-KR" dirty="0"/>
              <a:t>, </a:t>
            </a:r>
            <a:r>
              <a:rPr lang="en-US" altLang="ko-KR" dirty="0">
                <a:solidFill>
                  <a:srgbClr val="FF0000"/>
                </a:solidFill>
              </a:rPr>
              <a:t>not</a:t>
            </a:r>
            <a:r>
              <a:rPr lang="en-US" altLang="ko-KR" dirty="0">
                <a:solidFill>
                  <a:srgbClr val="7030A0"/>
                </a:solidFill>
              </a:rPr>
              <a:t> </a:t>
            </a:r>
            <a:r>
              <a:rPr lang="en-US" altLang="ko-KR" b="1" dirty="0">
                <a:solidFill>
                  <a:srgbClr val="7030A0"/>
                </a:solidFill>
              </a:rPr>
              <a:t>a physical reality</a:t>
            </a:r>
            <a:r>
              <a:rPr lang="en-US" altLang="ko-KR" dirty="0"/>
              <a:t>.</a:t>
            </a:r>
          </a:p>
          <a:p>
            <a:pPr lvl="1"/>
            <a:r>
              <a:rPr lang="en-US" altLang="ko-KR" dirty="0"/>
              <a:t>Further description difficulties arise when attempting to describe </a:t>
            </a:r>
            <a:r>
              <a:rPr lang="en-US" altLang="ko-KR" b="1" dirty="0">
                <a:solidFill>
                  <a:srgbClr val="7030A0"/>
                </a:solidFill>
              </a:rPr>
              <a:t>collocated</a:t>
            </a:r>
            <a:r>
              <a:rPr lang="en-US" altLang="ko-KR" dirty="0">
                <a:solidFill>
                  <a:srgbClr val="7030A0"/>
                </a:solidFill>
              </a:rPr>
              <a:t> coverage areas</a:t>
            </a:r>
            <a:r>
              <a:rPr lang="en-US" altLang="ko-KR" dirty="0"/>
              <a:t>.</a:t>
            </a:r>
          </a:p>
        </p:txBody>
      </p:sp>
    </p:spTree>
    <p:extLst>
      <p:ext uri="{BB962C8B-B14F-4D97-AF65-F5344CB8AC3E}">
        <p14:creationId xmlns:p14="http://schemas.microsoft.com/office/powerpoint/2010/main" val="136657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495FC-78EC-E73B-0857-9C3331CE4CCA}"/>
              </a:ext>
            </a:extLst>
          </p:cNvPr>
          <p:cNvSpPr>
            <a:spLocks noGrp="1"/>
          </p:cNvSpPr>
          <p:nvPr>
            <p:ph type="title"/>
          </p:nvPr>
        </p:nvSpPr>
        <p:spPr/>
        <p:txBody>
          <a:bodyPr/>
          <a:lstStyle/>
          <a:p>
            <a:r>
              <a:rPr lang="en-US" altLang="ko-KR" dirty="0"/>
              <a:t>IEEE Std 802.11-2020</a:t>
            </a:r>
            <a:br>
              <a:rPr lang="en-US" altLang="ko-KR" dirty="0"/>
            </a:br>
            <a:r>
              <a:rPr lang="en-US" altLang="ko-KR" dirty="0"/>
              <a:t>Wi-Fi Alliance</a:t>
            </a:r>
            <a:endParaRPr lang="ko-KR" altLang="en-US" dirty="0"/>
          </a:p>
        </p:txBody>
      </p:sp>
      <p:sp>
        <p:nvSpPr>
          <p:cNvPr id="3" name="내용 개체 틀 2">
            <a:extLst>
              <a:ext uri="{FF2B5EF4-FFF2-40B4-BE49-F238E27FC236}">
                <a16:creationId xmlns:a16="http://schemas.microsoft.com/office/drawing/2014/main" id="{174C28F1-EFC5-52BC-2550-9E69FA026F84}"/>
              </a:ext>
            </a:extLst>
          </p:cNvPr>
          <p:cNvSpPr>
            <a:spLocks noGrp="1"/>
          </p:cNvSpPr>
          <p:nvPr>
            <p:ph idx="1"/>
          </p:nvPr>
        </p:nvSpPr>
        <p:spPr/>
        <p:txBody>
          <a:bodyPr>
            <a:normAutofit fontScale="85000" lnSpcReduction="20000"/>
          </a:bodyPr>
          <a:lstStyle/>
          <a:p>
            <a:r>
              <a:rPr lang="en-US" altLang="ko-KR" dirty="0"/>
              <a:t> A non-profit organization that owns the Wi-Fi trademark.</a:t>
            </a:r>
          </a:p>
          <a:p>
            <a:r>
              <a:rPr lang="en-US" altLang="ko-KR" dirty="0"/>
              <a:t>Wi-Fi Alliance Certification</a:t>
            </a:r>
          </a:p>
          <a:p>
            <a:pPr lvl="1"/>
            <a:r>
              <a:rPr lang="en-US" altLang="ko-KR" dirty="0">
                <a:solidFill>
                  <a:schemeClr val="bg1">
                    <a:lumMod val="65000"/>
                  </a:schemeClr>
                </a:solidFill>
              </a:rPr>
              <a:t>WIFI 0 (IEEE 802.11) - 2.4GHz: 1-2Mbps</a:t>
            </a:r>
          </a:p>
          <a:p>
            <a:pPr lvl="1"/>
            <a:r>
              <a:rPr lang="en-US" altLang="ko-KR" dirty="0">
                <a:solidFill>
                  <a:schemeClr val="bg1">
                    <a:lumMod val="65000"/>
                  </a:schemeClr>
                </a:solidFill>
              </a:rPr>
              <a:t>WIFI 1 (IEEE 802.11b) - 2.4GHz: 1-11Mbps</a:t>
            </a:r>
          </a:p>
          <a:p>
            <a:pPr lvl="1"/>
            <a:r>
              <a:rPr lang="en-US" altLang="ko-KR" dirty="0">
                <a:solidFill>
                  <a:schemeClr val="bg1">
                    <a:lumMod val="65000"/>
                  </a:schemeClr>
                </a:solidFill>
              </a:rPr>
              <a:t>WIFI 2 (IEEE 802.11a) - 5GHz: 6-54Mbps</a:t>
            </a:r>
          </a:p>
          <a:p>
            <a:pPr lvl="1"/>
            <a:r>
              <a:rPr lang="en-US" altLang="ko-KR" dirty="0">
                <a:solidFill>
                  <a:schemeClr val="bg1">
                    <a:lumMod val="65000"/>
                  </a:schemeClr>
                </a:solidFill>
              </a:rPr>
              <a:t>WIFI 3 (IEEE 802.11g) - 2.4GHz: 1-54Mbps</a:t>
            </a:r>
          </a:p>
          <a:p>
            <a:pPr lvl="1"/>
            <a:r>
              <a:rPr lang="en-US" altLang="ko-KR" dirty="0"/>
              <a:t>WIFI 4 (IEEE 802.11n) - 2.4/5GHz: </a:t>
            </a:r>
            <a:r>
              <a:rPr lang="en-US" altLang="ko-KR" dirty="0">
                <a:solidFill>
                  <a:srgbClr val="0070C0"/>
                </a:solidFill>
              </a:rPr>
              <a:t>72-600Mbps</a:t>
            </a:r>
          </a:p>
          <a:p>
            <a:pPr lvl="2"/>
            <a:r>
              <a:rPr lang="en-US" altLang="ko-KR" dirty="0"/>
              <a:t>IEEE Std 802.11n: Enhancements for </a:t>
            </a:r>
            <a:r>
              <a:rPr lang="en-US" altLang="ko-KR" dirty="0">
                <a:solidFill>
                  <a:srgbClr val="00B050"/>
                </a:solidFill>
              </a:rPr>
              <a:t>Higher Throughput (</a:t>
            </a:r>
            <a:r>
              <a:rPr lang="en-US" altLang="ko-KR" b="1" dirty="0">
                <a:solidFill>
                  <a:srgbClr val="00B050"/>
                </a:solidFill>
              </a:rPr>
              <a:t>HT</a:t>
            </a:r>
            <a:r>
              <a:rPr lang="en-US" altLang="ko-KR" dirty="0">
                <a:solidFill>
                  <a:srgbClr val="00B050"/>
                </a:solidFill>
              </a:rPr>
              <a:t>)</a:t>
            </a:r>
          </a:p>
          <a:p>
            <a:pPr lvl="1"/>
            <a:r>
              <a:rPr lang="en-US" altLang="ko-KR" dirty="0"/>
              <a:t>WIFI 5 (IEEE 802.11ac) - 2.4/5GHz: </a:t>
            </a:r>
            <a:r>
              <a:rPr lang="en-US" altLang="ko-KR" dirty="0">
                <a:solidFill>
                  <a:srgbClr val="0070C0"/>
                </a:solidFill>
              </a:rPr>
              <a:t>433-6933Mbps</a:t>
            </a:r>
          </a:p>
          <a:p>
            <a:pPr lvl="2"/>
            <a:r>
              <a:rPr lang="en-US" altLang="ko-KR" dirty="0"/>
              <a:t>IEEE Std 802.11ac: Enhancements for </a:t>
            </a:r>
            <a:r>
              <a:rPr lang="en-US" altLang="ko-KR" dirty="0">
                <a:solidFill>
                  <a:srgbClr val="00B050"/>
                </a:solidFill>
              </a:rPr>
              <a:t>Very High Throughput (</a:t>
            </a:r>
            <a:r>
              <a:rPr lang="en-US" altLang="ko-KR" b="1" dirty="0">
                <a:solidFill>
                  <a:srgbClr val="00B050"/>
                </a:solidFill>
              </a:rPr>
              <a:t>VHT</a:t>
            </a:r>
            <a:r>
              <a:rPr lang="en-US" altLang="ko-KR" dirty="0">
                <a:solidFill>
                  <a:srgbClr val="00B050"/>
                </a:solidFill>
              </a:rPr>
              <a:t>) </a:t>
            </a:r>
            <a:r>
              <a:rPr lang="en-US" altLang="ko-KR" dirty="0"/>
              <a:t>for Operation in Bands below 6 GHz </a:t>
            </a:r>
          </a:p>
          <a:p>
            <a:pPr lvl="1"/>
            <a:r>
              <a:rPr lang="en-US" altLang="ko-KR" dirty="0">
                <a:solidFill>
                  <a:srgbClr val="0070C0"/>
                </a:solidFill>
              </a:rPr>
              <a:t>WIFI 6/6</a:t>
            </a:r>
            <a:r>
              <a:rPr lang="en-US" altLang="ko-KR" dirty="0">
                <a:solidFill>
                  <a:srgbClr val="FF0000"/>
                </a:solidFill>
              </a:rPr>
              <a:t>E</a:t>
            </a:r>
            <a:r>
              <a:rPr lang="en-US" altLang="ko-KR" dirty="0">
                <a:solidFill>
                  <a:srgbClr val="0070C0"/>
                </a:solidFill>
              </a:rPr>
              <a:t> (IEEE 802.11ax) - 2.4/5/</a:t>
            </a:r>
            <a:r>
              <a:rPr lang="en-US" altLang="ko-KR" dirty="0">
                <a:solidFill>
                  <a:srgbClr val="FF0000"/>
                </a:solidFill>
              </a:rPr>
              <a:t>6</a:t>
            </a:r>
            <a:r>
              <a:rPr lang="en-US" altLang="ko-KR" dirty="0">
                <a:solidFill>
                  <a:srgbClr val="0070C0"/>
                </a:solidFill>
              </a:rPr>
              <a:t>GHz: 574-9608Mbps</a:t>
            </a:r>
          </a:p>
          <a:p>
            <a:pPr lvl="2"/>
            <a:r>
              <a:rPr lang="en-US" altLang="ko-KR" dirty="0"/>
              <a:t>IEEE Std 802.11ax: Enhancements for </a:t>
            </a:r>
            <a:r>
              <a:rPr lang="en-US" altLang="ko-KR" dirty="0">
                <a:solidFill>
                  <a:srgbClr val="00B0F0"/>
                </a:solidFill>
              </a:rPr>
              <a:t>High‐Efficiency (HE)</a:t>
            </a:r>
            <a:r>
              <a:rPr lang="en-US" altLang="ko-KR" dirty="0"/>
              <a:t> WLAN </a:t>
            </a:r>
          </a:p>
          <a:p>
            <a:pPr lvl="1"/>
            <a:r>
              <a:rPr lang="en-US" altLang="ko-KR" dirty="0"/>
              <a:t>WIFI 7 (IEEE 802.11be (2024)) - 2.4/5/6GHz: 1376-46120Mbps</a:t>
            </a:r>
          </a:p>
          <a:p>
            <a:pPr lvl="2"/>
            <a:r>
              <a:rPr lang="en-US" altLang="ko-KR" dirty="0"/>
              <a:t>IEEE Std 802.11be: Enhancements for </a:t>
            </a:r>
            <a:r>
              <a:rPr lang="en-US" altLang="ko-KR" dirty="0">
                <a:solidFill>
                  <a:srgbClr val="00B050"/>
                </a:solidFill>
              </a:rPr>
              <a:t>Extremely High Throughput (EHT)</a:t>
            </a:r>
          </a:p>
        </p:txBody>
      </p:sp>
      <p:pic>
        <p:nvPicPr>
          <p:cNvPr id="4" name="그림 3">
            <a:extLst>
              <a:ext uri="{FF2B5EF4-FFF2-40B4-BE49-F238E27FC236}">
                <a16:creationId xmlns:a16="http://schemas.microsoft.com/office/drawing/2014/main" id="{62A9F72A-28DC-CDB9-0C27-EB4E632745E7}"/>
              </a:ext>
            </a:extLst>
          </p:cNvPr>
          <p:cNvPicPr>
            <a:picLocks noChangeAspect="1"/>
          </p:cNvPicPr>
          <p:nvPr/>
        </p:nvPicPr>
        <p:blipFill>
          <a:blip r:embed="rId2"/>
          <a:stretch>
            <a:fillRect/>
          </a:stretch>
        </p:blipFill>
        <p:spPr>
          <a:xfrm>
            <a:off x="8925997" y="474553"/>
            <a:ext cx="1323234" cy="1106705"/>
          </a:xfrm>
          <a:prstGeom prst="rect">
            <a:avLst/>
          </a:prstGeom>
        </p:spPr>
      </p:pic>
      <p:pic>
        <p:nvPicPr>
          <p:cNvPr id="5" name="그림 4">
            <a:extLst>
              <a:ext uri="{FF2B5EF4-FFF2-40B4-BE49-F238E27FC236}">
                <a16:creationId xmlns:a16="http://schemas.microsoft.com/office/drawing/2014/main" id="{55561CBA-71FE-A745-DBC4-65328946A54D}"/>
              </a:ext>
            </a:extLst>
          </p:cNvPr>
          <p:cNvPicPr>
            <a:picLocks noChangeAspect="1"/>
          </p:cNvPicPr>
          <p:nvPr/>
        </p:nvPicPr>
        <p:blipFill>
          <a:blip r:embed="rId3"/>
          <a:stretch>
            <a:fillRect/>
          </a:stretch>
        </p:blipFill>
        <p:spPr>
          <a:xfrm>
            <a:off x="8690776" y="3244131"/>
            <a:ext cx="1932134" cy="1113184"/>
          </a:xfrm>
          <a:prstGeom prst="rect">
            <a:avLst/>
          </a:prstGeom>
        </p:spPr>
      </p:pic>
    </p:spTree>
    <p:extLst>
      <p:ext uri="{BB962C8B-B14F-4D97-AF65-F5344CB8AC3E}">
        <p14:creationId xmlns:p14="http://schemas.microsoft.com/office/powerpoint/2010/main" val="139162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4.3.7 Integration with non-IEEE-802.11 LANs </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b="1" dirty="0">
                <a:solidFill>
                  <a:srgbClr val="7030A0"/>
                </a:solidFill>
              </a:rPr>
              <a:t>A portal </a:t>
            </a:r>
            <a:r>
              <a:rPr lang="en-US" altLang="ko-KR" dirty="0">
                <a:solidFill>
                  <a:srgbClr val="0070C0"/>
                </a:solidFill>
              </a:rPr>
              <a:t>integrates </a:t>
            </a:r>
            <a:r>
              <a:rPr lang="en-US" altLang="ko-KR" dirty="0"/>
              <a:t>the IEEE 802.11 non-GLK architecture </a:t>
            </a:r>
            <a:r>
              <a:rPr lang="en-US" altLang="ko-KR" dirty="0">
                <a:solidFill>
                  <a:srgbClr val="0070C0"/>
                </a:solidFill>
              </a:rPr>
              <a:t>with</a:t>
            </a:r>
            <a:r>
              <a:rPr lang="en-US" altLang="ko-KR" dirty="0"/>
              <a:t> </a:t>
            </a:r>
            <a:r>
              <a:rPr lang="en-US" altLang="ko-KR" dirty="0">
                <a:solidFill>
                  <a:srgbClr val="7030A0"/>
                </a:solidFill>
              </a:rPr>
              <a:t>a </a:t>
            </a:r>
            <a:r>
              <a:rPr lang="en-US" altLang="ko-KR" b="1" dirty="0">
                <a:solidFill>
                  <a:srgbClr val="FF0000"/>
                </a:solidFill>
              </a:rPr>
              <a:t>non</a:t>
            </a:r>
            <a:r>
              <a:rPr lang="en-US" altLang="ko-KR" b="1" dirty="0">
                <a:solidFill>
                  <a:srgbClr val="7030A0"/>
                </a:solidFill>
              </a:rPr>
              <a:t>-IEEE-802.11</a:t>
            </a:r>
            <a:r>
              <a:rPr lang="en-US" altLang="ko-KR" dirty="0">
                <a:solidFill>
                  <a:srgbClr val="7030A0"/>
                </a:solidFill>
              </a:rPr>
              <a:t> LAN</a:t>
            </a:r>
            <a:r>
              <a:rPr lang="en-US" altLang="ko-KR" dirty="0"/>
              <a:t>, </a:t>
            </a:r>
            <a:r>
              <a:rPr lang="en-US" altLang="ko-KR" dirty="0">
                <a:solidFill>
                  <a:srgbClr val="0070C0"/>
                </a:solidFill>
              </a:rPr>
              <a:t>including</a:t>
            </a:r>
            <a:r>
              <a:rPr lang="en-US" altLang="ko-KR" dirty="0"/>
              <a:t> </a:t>
            </a:r>
            <a:r>
              <a:rPr lang="en-US" altLang="ko-KR" dirty="0">
                <a:solidFill>
                  <a:srgbClr val="7030A0"/>
                </a:solidFill>
              </a:rPr>
              <a:t>a traditional wired LAN</a:t>
            </a:r>
            <a:r>
              <a:rPr lang="en-US" altLang="ko-KR" dirty="0"/>
              <a:t>, </a:t>
            </a:r>
          </a:p>
          <a:p>
            <a:pPr lvl="1"/>
            <a:r>
              <a:rPr lang="en-US" altLang="ko-KR" dirty="0"/>
              <a:t>A portal is the logical point </a:t>
            </a:r>
            <a:r>
              <a:rPr lang="en-US" altLang="ko-KR" dirty="0">
                <a:solidFill>
                  <a:srgbClr val="0070C0"/>
                </a:solidFill>
              </a:rPr>
              <a:t>at which </a:t>
            </a:r>
            <a:r>
              <a:rPr lang="en-US" altLang="ko-KR" b="1" dirty="0">
                <a:solidFill>
                  <a:srgbClr val="7030A0"/>
                </a:solidFill>
              </a:rPr>
              <a:t>the integration service </a:t>
            </a:r>
            <a:r>
              <a:rPr lang="en-US" altLang="ko-KR" dirty="0">
                <a:solidFill>
                  <a:srgbClr val="0070C0"/>
                </a:solidFill>
              </a:rPr>
              <a:t>is provided</a:t>
            </a:r>
            <a:r>
              <a:rPr lang="en-US" altLang="ko-KR" dirty="0"/>
              <a:t>.</a:t>
            </a:r>
          </a:p>
          <a:p>
            <a:pPr lvl="2"/>
            <a:r>
              <a:rPr lang="en-US" altLang="ko-KR" dirty="0">
                <a:solidFill>
                  <a:srgbClr val="7030A0"/>
                </a:solidFill>
              </a:rPr>
              <a:t>The integration service</a:t>
            </a:r>
            <a:r>
              <a:rPr lang="en-US" altLang="ko-KR" dirty="0"/>
              <a:t> </a:t>
            </a:r>
            <a:r>
              <a:rPr lang="en-US" altLang="ko-KR" dirty="0">
                <a:solidFill>
                  <a:srgbClr val="0070C0"/>
                </a:solidFill>
              </a:rPr>
              <a:t>is </a:t>
            </a:r>
            <a:r>
              <a:rPr lang="en-US" altLang="ko-KR" b="1" dirty="0">
                <a:solidFill>
                  <a:srgbClr val="0070C0"/>
                </a:solidFill>
              </a:rPr>
              <a:t>responsible</a:t>
            </a:r>
            <a:r>
              <a:rPr lang="en-US" altLang="ko-KR" dirty="0">
                <a:solidFill>
                  <a:srgbClr val="0070C0"/>
                </a:solidFill>
              </a:rPr>
              <a:t> for </a:t>
            </a:r>
            <a:r>
              <a:rPr lang="en-US" altLang="ko-KR" b="1" dirty="0">
                <a:solidFill>
                  <a:srgbClr val="7030A0"/>
                </a:solidFill>
              </a:rPr>
              <a:t>any addressing changes </a:t>
            </a:r>
            <a:r>
              <a:rPr lang="en-US" altLang="ko-KR" dirty="0">
                <a:solidFill>
                  <a:srgbClr val="0070C0"/>
                </a:solidFill>
              </a:rPr>
              <a:t>or</a:t>
            </a:r>
            <a:r>
              <a:rPr lang="en-US" altLang="ko-KR" dirty="0"/>
              <a:t> </a:t>
            </a:r>
            <a:r>
              <a:rPr lang="en-US" altLang="ko-KR" b="1" dirty="0">
                <a:solidFill>
                  <a:srgbClr val="7030A0"/>
                </a:solidFill>
              </a:rPr>
              <a:t>other logical mappings</a:t>
            </a:r>
            <a:r>
              <a:rPr lang="en-US" altLang="ko-KR" dirty="0"/>
              <a:t> </a:t>
            </a:r>
            <a:r>
              <a:rPr lang="en-US" altLang="ko-KR" dirty="0">
                <a:solidFill>
                  <a:srgbClr val="0070C0"/>
                </a:solidFill>
              </a:rPr>
              <a:t>that might be required when </a:t>
            </a:r>
            <a:r>
              <a:rPr lang="en-US" altLang="ko-KR" dirty="0"/>
              <a:t>MSDUs </a:t>
            </a:r>
            <a:r>
              <a:rPr lang="en-US" altLang="ko-KR" dirty="0">
                <a:solidFill>
                  <a:srgbClr val="0070C0"/>
                </a:solidFill>
              </a:rPr>
              <a:t>pass between </a:t>
            </a:r>
            <a:r>
              <a:rPr lang="en-US" altLang="ko-KR" dirty="0"/>
              <a:t>the DS </a:t>
            </a:r>
            <a:r>
              <a:rPr lang="en-US" altLang="ko-KR" dirty="0">
                <a:solidFill>
                  <a:srgbClr val="0070C0"/>
                </a:solidFill>
              </a:rPr>
              <a:t>and</a:t>
            </a:r>
            <a:r>
              <a:rPr lang="en-US" altLang="ko-KR" dirty="0"/>
              <a:t> the integrated LAN.</a:t>
            </a:r>
          </a:p>
          <a:p>
            <a:pPr lvl="1"/>
            <a:r>
              <a:rPr lang="en-US" altLang="ko-KR" b="1" dirty="0">
                <a:solidFill>
                  <a:srgbClr val="7030A0"/>
                </a:solidFill>
              </a:rPr>
              <a:t>All</a:t>
            </a:r>
            <a:r>
              <a:rPr lang="en-US" altLang="ko-KR" dirty="0">
                <a:solidFill>
                  <a:srgbClr val="7030A0"/>
                </a:solidFill>
              </a:rPr>
              <a:t> data </a:t>
            </a:r>
            <a:r>
              <a:rPr lang="en-US" altLang="ko-KR" dirty="0">
                <a:solidFill>
                  <a:srgbClr val="0070C0"/>
                </a:solidFill>
              </a:rPr>
              <a:t>from or to </a:t>
            </a:r>
            <a:r>
              <a:rPr lang="en-US" altLang="ko-KR" dirty="0"/>
              <a:t>non-IEEE-802.11 LANs </a:t>
            </a:r>
            <a:r>
              <a:rPr lang="en-US" altLang="ko-KR" dirty="0">
                <a:solidFill>
                  <a:srgbClr val="0070C0"/>
                </a:solidFill>
              </a:rPr>
              <a:t>enter or leave </a:t>
            </a:r>
            <a:r>
              <a:rPr lang="en-US" altLang="ko-KR" dirty="0"/>
              <a:t>the IEEE 802.11 architecture </a:t>
            </a:r>
            <a:r>
              <a:rPr lang="en-US" altLang="ko-KR" dirty="0">
                <a:solidFill>
                  <a:srgbClr val="0070C0"/>
                </a:solidFill>
              </a:rPr>
              <a:t>via</a:t>
            </a:r>
            <a:r>
              <a:rPr lang="en-US" altLang="ko-KR" dirty="0"/>
              <a:t> a portal.</a:t>
            </a:r>
          </a:p>
          <a:p>
            <a:pPr lvl="1"/>
            <a:r>
              <a:rPr lang="en-US" altLang="ko-KR" dirty="0"/>
              <a:t>It is possible for </a:t>
            </a:r>
            <a:r>
              <a:rPr lang="en-US" altLang="ko-KR" dirty="0">
                <a:solidFill>
                  <a:srgbClr val="7030A0"/>
                </a:solidFill>
              </a:rPr>
              <a:t>one device </a:t>
            </a:r>
            <a:r>
              <a:rPr lang="en-US" altLang="ko-KR" dirty="0">
                <a:solidFill>
                  <a:srgbClr val="0070C0"/>
                </a:solidFill>
              </a:rPr>
              <a:t>to offer </a:t>
            </a:r>
            <a:r>
              <a:rPr lang="en-US" altLang="ko-KR" dirty="0"/>
              <a:t>both the functions of </a:t>
            </a:r>
            <a:r>
              <a:rPr lang="en-US" altLang="ko-KR" b="1" dirty="0">
                <a:solidFill>
                  <a:srgbClr val="7030A0"/>
                </a:solidFill>
              </a:rPr>
              <a:t>an AP </a:t>
            </a:r>
            <a:r>
              <a:rPr lang="en-US" altLang="ko-KR" dirty="0">
                <a:solidFill>
                  <a:srgbClr val="7030A0"/>
                </a:solidFill>
              </a:rPr>
              <a:t>and </a:t>
            </a:r>
            <a:r>
              <a:rPr lang="en-US" altLang="ko-KR" b="1" dirty="0">
                <a:solidFill>
                  <a:srgbClr val="7030A0"/>
                </a:solidFill>
              </a:rPr>
              <a:t>a portal</a:t>
            </a:r>
            <a:r>
              <a:rPr lang="en-US" altLang="ko-KR" dirty="0"/>
              <a:t>.</a:t>
            </a:r>
          </a:p>
          <a:p>
            <a:pPr lvl="1"/>
            <a:endParaRPr lang="en-US" altLang="ko-KR" dirty="0"/>
          </a:p>
        </p:txBody>
      </p:sp>
      <p:grpSp>
        <p:nvGrpSpPr>
          <p:cNvPr id="11" name="그룹 10">
            <a:extLst>
              <a:ext uri="{FF2B5EF4-FFF2-40B4-BE49-F238E27FC236}">
                <a16:creationId xmlns:a16="http://schemas.microsoft.com/office/drawing/2014/main" id="{5D9E331F-9512-F673-6EA1-10A8979A5D82}"/>
              </a:ext>
            </a:extLst>
          </p:cNvPr>
          <p:cNvGrpSpPr/>
          <p:nvPr/>
        </p:nvGrpSpPr>
        <p:grpSpPr>
          <a:xfrm>
            <a:off x="8651018" y="109704"/>
            <a:ext cx="3031777" cy="1715922"/>
            <a:chOff x="8022908" y="109703"/>
            <a:chExt cx="3659888" cy="2132565"/>
          </a:xfrm>
        </p:grpSpPr>
        <p:pic>
          <p:nvPicPr>
            <p:cNvPr id="5" name="그림 4">
              <a:extLst>
                <a:ext uri="{FF2B5EF4-FFF2-40B4-BE49-F238E27FC236}">
                  <a16:creationId xmlns:a16="http://schemas.microsoft.com/office/drawing/2014/main" id="{9338603A-35E7-6194-AF3D-EEAC738B0471}"/>
                </a:ext>
              </a:extLst>
            </p:cNvPr>
            <p:cNvPicPr>
              <a:picLocks noChangeAspect="1"/>
            </p:cNvPicPr>
            <p:nvPr/>
          </p:nvPicPr>
          <p:blipFill>
            <a:blip r:embed="rId2"/>
            <a:stretch>
              <a:fillRect/>
            </a:stretch>
          </p:blipFill>
          <p:spPr>
            <a:xfrm>
              <a:off x="8022908" y="109703"/>
              <a:ext cx="3659888" cy="2132565"/>
            </a:xfrm>
            <a:prstGeom prst="rect">
              <a:avLst/>
            </a:prstGeom>
          </p:spPr>
        </p:pic>
        <p:cxnSp>
          <p:nvCxnSpPr>
            <p:cNvPr id="8" name="직선 연결선 7">
              <a:extLst>
                <a:ext uri="{FF2B5EF4-FFF2-40B4-BE49-F238E27FC236}">
                  <a16:creationId xmlns:a16="http://schemas.microsoft.com/office/drawing/2014/main" id="{1132EC56-A970-2F81-252B-D763562BD76A}"/>
                </a:ext>
              </a:extLst>
            </p:cNvPr>
            <p:cNvCxnSpPr>
              <a:cxnSpLocks/>
            </p:cNvCxnSpPr>
            <p:nvPr/>
          </p:nvCxnSpPr>
          <p:spPr>
            <a:xfrm>
              <a:off x="9016779" y="1698639"/>
              <a:ext cx="302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2478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(BSS Type: Mesh BSS)</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fontScale="92500" lnSpcReduction="10000"/>
          </a:bodyPr>
          <a:lstStyle/>
          <a:p>
            <a:r>
              <a:rPr lang="en-US" altLang="ko-KR" dirty="0">
                <a:solidFill>
                  <a:srgbClr val="00B050"/>
                </a:solidFill>
              </a:rPr>
              <a:t>3.1 Definitions</a:t>
            </a:r>
          </a:p>
          <a:p>
            <a:pPr lvl="1"/>
            <a:r>
              <a:rPr lang="en-US" altLang="ko-KR" dirty="0"/>
              <a:t>Mesh basic service set (MBSS):</a:t>
            </a:r>
          </a:p>
          <a:p>
            <a:pPr lvl="2"/>
            <a:r>
              <a:rPr lang="en-US" altLang="ko-KR" dirty="0"/>
              <a:t>A basic service set (BSS) that </a:t>
            </a:r>
            <a:r>
              <a:rPr lang="en-US" altLang="ko-KR" dirty="0">
                <a:solidFill>
                  <a:srgbClr val="0070C0"/>
                </a:solidFill>
              </a:rPr>
              <a:t>forms</a:t>
            </a:r>
            <a:r>
              <a:rPr lang="en-US" altLang="ko-KR" dirty="0"/>
              <a:t> </a:t>
            </a:r>
            <a:r>
              <a:rPr lang="en-US" altLang="ko-KR" dirty="0">
                <a:solidFill>
                  <a:srgbClr val="7030A0"/>
                </a:solidFill>
              </a:rPr>
              <a:t>a self-contained network of </a:t>
            </a:r>
            <a:r>
              <a:rPr lang="en-US" altLang="ko-KR" b="1" dirty="0">
                <a:solidFill>
                  <a:srgbClr val="7030A0"/>
                </a:solidFill>
              </a:rPr>
              <a:t>mesh stations </a:t>
            </a:r>
            <a:r>
              <a:rPr lang="en-US" altLang="ko-KR" dirty="0">
                <a:solidFill>
                  <a:srgbClr val="7030A0"/>
                </a:solidFill>
              </a:rPr>
              <a:t>(STAs) </a:t>
            </a:r>
            <a:r>
              <a:rPr lang="en-US" altLang="ko-KR" dirty="0">
                <a:solidFill>
                  <a:srgbClr val="0070C0"/>
                </a:solidFill>
              </a:rPr>
              <a:t>that use </a:t>
            </a:r>
            <a:r>
              <a:rPr lang="en-US" altLang="ko-KR" dirty="0">
                <a:solidFill>
                  <a:srgbClr val="7030A0"/>
                </a:solidFill>
              </a:rPr>
              <a:t>the same mesh profile</a:t>
            </a:r>
            <a:r>
              <a:rPr lang="en-US" altLang="ko-KR" dirty="0"/>
              <a:t>.</a:t>
            </a:r>
          </a:p>
          <a:p>
            <a:pPr lvl="3"/>
            <a:r>
              <a:rPr lang="en-US" altLang="ko-KR" dirty="0"/>
              <a:t>mesh station (STA): </a:t>
            </a:r>
          </a:p>
          <a:p>
            <a:pPr lvl="4"/>
            <a:r>
              <a:rPr lang="en-US" altLang="ko-KR" dirty="0"/>
              <a:t>A quality-of-service (QoS) STA </a:t>
            </a:r>
            <a:r>
              <a:rPr lang="en-US" altLang="ko-KR" dirty="0">
                <a:solidFill>
                  <a:srgbClr val="0070C0"/>
                </a:solidFill>
              </a:rPr>
              <a:t>that implements </a:t>
            </a:r>
            <a:r>
              <a:rPr lang="en-US" altLang="ko-KR" dirty="0"/>
              <a:t>the mesh facility.</a:t>
            </a:r>
          </a:p>
          <a:p>
            <a:pPr lvl="3"/>
            <a:r>
              <a:rPr lang="en-US" altLang="ko-KR" dirty="0"/>
              <a:t>mesh profile: </a:t>
            </a:r>
          </a:p>
          <a:p>
            <a:pPr lvl="4"/>
            <a:r>
              <a:rPr lang="en-US" altLang="ko-KR" dirty="0">
                <a:solidFill>
                  <a:srgbClr val="7030A0"/>
                </a:solidFill>
              </a:rPr>
              <a:t>A set of values of </a:t>
            </a:r>
            <a:r>
              <a:rPr lang="en-US" altLang="ko-KR" b="1" dirty="0">
                <a:solidFill>
                  <a:srgbClr val="7030A0"/>
                </a:solidFill>
              </a:rPr>
              <a:t>parameters</a:t>
            </a:r>
            <a:r>
              <a:rPr lang="en-US" altLang="ko-KR" dirty="0">
                <a:solidFill>
                  <a:srgbClr val="7030A0"/>
                </a:solidFill>
              </a:rPr>
              <a:t> </a:t>
            </a:r>
            <a:r>
              <a:rPr lang="en-US" altLang="ko-KR" dirty="0">
                <a:solidFill>
                  <a:srgbClr val="0070C0"/>
                </a:solidFill>
              </a:rPr>
              <a:t>that identifies </a:t>
            </a:r>
            <a:r>
              <a:rPr lang="en-US" altLang="ko-KR" dirty="0">
                <a:solidFill>
                  <a:srgbClr val="7030A0"/>
                </a:solidFill>
              </a:rPr>
              <a:t>the attributes of the mesh basic service set (MBSS)</a:t>
            </a:r>
            <a:r>
              <a:rPr lang="en-US" altLang="ko-KR" dirty="0"/>
              <a:t> and that is used in a single MBSS.</a:t>
            </a:r>
          </a:p>
          <a:p>
            <a:pPr lvl="3"/>
            <a:r>
              <a:rPr lang="en-US" altLang="ko-KR" dirty="0"/>
              <a:t>mesh facility: </a:t>
            </a:r>
          </a:p>
          <a:p>
            <a:pPr lvl="4"/>
            <a:r>
              <a:rPr lang="en-US" altLang="ko-KR" dirty="0">
                <a:solidFill>
                  <a:srgbClr val="7030A0"/>
                </a:solidFill>
              </a:rPr>
              <a:t>The set of enhanced functions, channel access rules, frame formats, mutual authentication methods, and managed objects </a:t>
            </a:r>
            <a:r>
              <a:rPr lang="en-US" altLang="ko-KR" dirty="0">
                <a:solidFill>
                  <a:srgbClr val="0070C0"/>
                </a:solidFill>
              </a:rPr>
              <a:t>used to provide </a:t>
            </a:r>
            <a:r>
              <a:rPr lang="en-US" altLang="ko-KR" dirty="0">
                <a:solidFill>
                  <a:srgbClr val="7030A0"/>
                </a:solidFill>
              </a:rPr>
              <a:t>data transfer </a:t>
            </a:r>
            <a:r>
              <a:rPr lang="en-US" altLang="ko-KR" dirty="0">
                <a:solidFill>
                  <a:srgbClr val="0070C0"/>
                </a:solidFill>
              </a:rPr>
              <a:t>among</a:t>
            </a:r>
            <a:r>
              <a:rPr lang="en-US" altLang="ko-KR" dirty="0"/>
              <a:t> autonomously operating stations (STAs) </a:t>
            </a:r>
            <a:r>
              <a:rPr lang="en-US" altLang="ko-KR" dirty="0">
                <a:solidFill>
                  <a:srgbClr val="0070C0"/>
                </a:solidFill>
              </a:rPr>
              <a:t>that might </a:t>
            </a:r>
            <a:r>
              <a:rPr lang="en-US" altLang="ko-KR" dirty="0">
                <a:solidFill>
                  <a:srgbClr val="FF0000"/>
                </a:solidFill>
              </a:rPr>
              <a:t>not</a:t>
            </a:r>
            <a:r>
              <a:rPr lang="en-US" altLang="ko-KR" dirty="0">
                <a:solidFill>
                  <a:srgbClr val="0070C0"/>
                </a:solidFill>
              </a:rPr>
              <a:t> be in </a:t>
            </a:r>
            <a:r>
              <a:rPr lang="en-US" altLang="ko-KR" dirty="0">
                <a:solidFill>
                  <a:srgbClr val="7030A0"/>
                </a:solidFill>
              </a:rPr>
              <a:t>direct communication</a:t>
            </a:r>
            <a:r>
              <a:rPr lang="en-US" altLang="ko-KR" dirty="0"/>
              <a:t> </a:t>
            </a:r>
            <a:r>
              <a:rPr lang="en-US" altLang="ko-KR" dirty="0">
                <a:solidFill>
                  <a:srgbClr val="0070C0"/>
                </a:solidFill>
              </a:rPr>
              <a:t>with</a:t>
            </a:r>
            <a:r>
              <a:rPr lang="en-US" altLang="ko-KR" dirty="0"/>
              <a:t> each other </a:t>
            </a:r>
            <a:r>
              <a:rPr lang="en-US" altLang="ko-KR" dirty="0">
                <a:solidFill>
                  <a:srgbClr val="0070C0"/>
                </a:solidFill>
              </a:rPr>
              <a:t>over</a:t>
            </a:r>
            <a:r>
              <a:rPr lang="en-US" altLang="ko-KR" dirty="0"/>
              <a:t> </a:t>
            </a:r>
            <a:r>
              <a:rPr lang="en-US" altLang="ko-KR" b="1" dirty="0">
                <a:solidFill>
                  <a:srgbClr val="7030A0"/>
                </a:solidFill>
              </a:rPr>
              <a:t>a single instance</a:t>
            </a:r>
            <a:r>
              <a:rPr lang="en-US" altLang="ko-KR" dirty="0">
                <a:solidFill>
                  <a:srgbClr val="7030A0"/>
                </a:solidFill>
              </a:rPr>
              <a:t> of the wireless medium</a:t>
            </a:r>
            <a:r>
              <a:rPr lang="en-US" altLang="ko-KR" dirty="0"/>
              <a:t>.</a:t>
            </a:r>
          </a:p>
          <a:p>
            <a:pPr lvl="2"/>
            <a:r>
              <a:rPr lang="en-US" altLang="ko-KR" dirty="0"/>
              <a:t>An MBSS contains zero or more mesh gates, </a:t>
            </a:r>
            <a:r>
              <a:rPr lang="en-US" altLang="ko-KR" dirty="0">
                <a:solidFill>
                  <a:srgbClr val="0070C0"/>
                </a:solidFill>
              </a:rPr>
              <a:t>and can be formed from </a:t>
            </a:r>
            <a:r>
              <a:rPr lang="en-US" altLang="ko-KR" dirty="0"/>
              <a:t>mesh STAs </a:t>
            </a:r>
            <a:r>
              <a:rPr lang="en-US" altLang="ko-KR" dirty="0">
                <a:solidFill>
                  <a:srgbClr val="0070C0"/>
                </a:solidFill>
              </a:rPr>
              <a:t>that are </a:t>
            </a:r>
            <a:r>
              <a:rPr lang="en-US" altLang="ko-KR" dirty="0">
                <a:solidFill>
                  <a:srgbClr val="FF0000"/>
                </a:solidFill>
              </a:rPr>
              <a:t>not</a:t>
            </a:r>
            <a:r>
              <a:rPr lang="en-US" altLang="ko-KR" dirty="0">
                <a:solidFill>
                  <a:srgbClr val="0070C0"/>
                </a:solidFill>
              </a:rPr>
              <a:t> in</a:t>
            </a:r>
            <a:r>
              <a:rPr lang="en-US" altLang="ko-KR" dirty="0"/>
              <a:t> </a:t>
            </a:r>
            <a:r>
              <a:rPr lang="en-US" altLang="ko-KR" dirty="0">
                <a:solidFill>
                  <a:srgbClr val="7030A0"/>
                </a:solidFill>
              </a:rPr>
              <a:t>direct communication</a:t>
            </a:r>
            <a:r>
              <a:rPr lang="en-US" altLang="ko-KR" dirty="0"/>
              <a:t>.</a:t>
            </a:r>
          </a:p>
        </p:txBody>
      </p:sp>
    </p:spTree>
    <p:extLst>
      <p:ext uri="{BB962C8B-B14F-4D97-AF65-F5344CB8AC3E}">
        <p14:creationId xmlns:p14="http://schemas.microsoft.com/office/powerpoint/2010/main" val="2935416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A2511A-13FF-4709-D610-B39BDFF81F1D}"/>
              </a:ext>
            </a:extLst>
          </p:cNvPr>
          <p:cNvSpPr>
            <a:spLocks noGrp="1"/>
          </p:cNvSpPr>
          <p:nvPr>
            <p:ph type="ctrTitle"/>
          </p:nvPr>
        </p:nvSpPr>
        <p:spPr/>
        <p:txBody>
          <a:bodyPr/>
          <a:lstStyle/>
          <a:p>
            <a:r>
              <a:rPr lang="en-US" altLang="ko-KR" dirty="0"/>
              <a:t>IEEE Std 802.11-2020</a:t>
            </a:r>
            <a:endParaRPr lang="ko-KR" altLang="en-US" dirty="0"/>
          </a:p>
        </p:txBody>
      </p:sp>
      <p:sp>
        <p:nvSpPr>
          <p:cNvPr id="3" name="부제목 2">
            <a:extLst>
              <a:ext uri="{FF2B5EF4-FFF2-40B4-BE49-F238E27FC236}">
                <a16:creationId xmlns:a16="http://schemas.microsoft.com/office/drawing/2014/main" id="{A814306A-C962-82F6-67CF-15FAA6ACF86D}"/>
              </a:ext>
            </a:extLst>
          </p:cNvPr>
          <p:cNvSpPr>
            <a:spLocks noGrp="1"/>
          </p:cNvSpPr>
          <p:nvPr>
            <p:ph type="subTitle" idx="1"/>
          </p:nvPr>
        </p:nvSpPr>
        <p:spPr/>
        <p:txBody>
          <a:bodyPr>
            <a:normAutofit lnSpcReduction="10000"/>
          </a:bodyPr>
          <a:lstStyle/>
          <a:p>
            <a:r>
              <a:rPr lang="en-US" altLang="ko-KR" sz="3200" dirty="0"/>
              <a:t>4. General description</a:t>
            </a:r>
          </a:p>
          <a:p>
            <a:r>
              <a:rPr lang="en-US" altLang="ko-KR" sz="3200" dirty="0"/>
              <a:t>4.3 Components of the IEEE 802.11 architecture</a:t>
            </a:r>
          </a:p>
          <a:p>
            <a:r>
              <a:rPr lang="en-US" altLang="ko-KR" sz="3200" dirty="0"/>
              <a:t>4.3.8 Robust security network association (RSNA)</a:t>
            </a:r>
          </a:p>
        </p:txBody>
      </p:sp>
    </p:spTree>
    <p:extLst>
      <p:ext uri="{BB962C8B-B14F-4D97-AF65-F5344CB8AC3E}">
        <p14:creationId xmlns:p14="http://schemas.microsoft.com/office/powerpoint/2010/main" val="368161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a:t>
            </a:r>
            <a:br>
              <a:rPr lang="en-US" altLang="ko-KR" sz="3200" dirty="0"/>
            </a:br>
            <a:r>
              <a:rPr lang="en-US" altLang="ko-KR" sz="3200" dirty="0"/>
              <a:t>4.3.8 Robust security network association (RSNA)</a:t>
            </a:r>
            <a:br>
              <a:rPr lang="en-US" altLang="ko-KR" sz="3200" dirty="0"/>
            </a:br>
            <a:r>
              <a:rPr lang="en-US" altLang="ko-KR" sz="3200" dirty="0">
                <a:solidFill>
                  <a:srgbClr val="00B050"/>
                </a:solidFill>
              </a:rPr>
              <a:t>(the Wi-Fi Alliance: WPA (Wi-Fi Protected Access) </a:t>
            </a:r>
            <a:endParaRPr lang="ko-KR" altLang="en-US" sz="3200" dirty="0">
              <a:solidFill>
                <a:srgbClr val="00B050"/>
              </a:solidFill>
            </a:endParaRPr>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lnSpcReduction="10000"/>
          </a:bodyPr>
          <a:lstStyle/>
          <a:p>
            <a:r>
              <a:rPr lang="en-US" altLang="ko-KR" dirty="0"/>
              <a:t>WPA (Wi-Fi Protected Access) </a:t>
            </a:r>
            <a:r>
              <a:rPr lang="en-US" altLang="ko-KR" dirty="0">
                <a:solidFill>
                  <a:srgbClr val="0070C0"/>
                </a:solidFill>
              </a:rPr>
              <a:t>is developed by </a:t>
            </a:r>
            <a:r>
              <a:rPr lang="en-US" altLang="ko-KR" dirty="0">
                <a:solidFill>
                  <a:srgbClr val="7030A0"/>
                </a:solidFill>
              </a:rPr>
              <a:t>the Wi-Fi Alliance</a:t>
            </a:r>
          </a:p>
          <a:p>
            <a:pPr lvl="1"/>
            <a:r>
              <a:rPr lang="en-US" altLang="ko-KR" dirty="0"/>
              <a:t>It is defined to response serious weaknesses in the Wired Equivalent Privacy (WEP) (the default Security Mechanism in IEEE 802.11-1997).</a:t>
            </a:r>
          </a:p>
          <a:p>
            <a:r>
              <a:rPr lang="en-US" altLang="ko-KR" dirty="0"/>
              <a:t>WPA versions</a:t>
            </a:r>
          </a:p>
          <a:p>
            <a:pPr lvl="1"/>
            <a:r>
              <a:rPr lang="en-US" altLang="ko-KR" dirty="0"/>
              <a:t>WPA - the Temporal Key Integrity Protocol (TKIP)</a:t>
            </a:r>
          </a:p>
          <a:p>
            <a:pPr lvl="1"/>
            <a:r>
              <a:rPr lang="en-US" altLang="ko-KR" dirty="0"/>
              <a:t>WPA2 (2006) – the CCM mode Protocol (CCMP)</a:t>
            </a:r>
          </a:p>
          <a:p>
            <a:pPr lvl="2"/>
            <a:r>
              <a:rPr lang="en-US" altLang="ko-KR" dirty="0"/>
              <a:t>CCMP-128 (AES-128 in CCM mode) </a:t>
            </a:r>
          </a:p>
          <a:p>
            <a:pPr lvl="1"/>
            <a:r>
              <a:rPr lang="en-US" altLang="ko-KR" dirty="0"/>
              <a:t>WPA3 (2020) – the </a:t>
            </a:r>
            <a:r>
              <a:rPr lang="fr-FR" altLang="ko-KR" dirty="0"/>
              <a:t>Galois/counter mode protocol (GCMP),</a:t>
            </a:r>
          </a:p>
          <a:p>
            <a:pPr lvl="2"/>
            <a:r>
              <a:rPr lang="en-US" altLang="ko-KR" dirty="0"/>
              <a:t>WPA3-Enterprise mode: AES-256 in GCM mode</a:t>
            </a:r>
          </a:p>
          <a:p>
            <a:pPr lvl="3"/>
            <a:r>
              <a:rPr lang="en-US" altLang="ko-KR" dirty="0"/>
              <a:t>GCM: NIST Special Publication 800-38D</a:t>
            </a:r>
          </a:p>
          <a:p>
            <a:pPr lvl="2"/>
            <a:r>
              <a:rPr lang="en-US" altLang="ko-KR" dirty="0"/>
              <a:t>WPA3-Personal mode: CCMP-128</a:t>
            </a:r>
          </a:p>
        </p:txBody>
      </p:sp>
    </p:spTree>
    <p:extLst>
      <p:ext uri="{BB962C8B-B14F-4D97-AF65-F5344CB8AC3E}">
        <p14:creationId xmlns:p14="http://schemas.microsoft.com/office/powerpoint/2010/main" val="3866471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4.3.8 Robust security network association (RSNA)</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The following features are defined for an RSNA:</a:t>
            </a:r>
          </a:p>
          <a:p>
            <a:pPr lvl="1"/>
            <a:r>
              <a:rPr lang="en-US" altLang="ko-KR" dirty="0"/>
              <a:t>Enhanced authentication mechanisms for STAs</a:t>
            </a:r>
          </a:p>
          <a:p>
            <a:pPr lvl="1"/>
            <a:r>
              <a:rPr lang="en-US" altLang="ko-KR" dirty="0"/>
              <a:t>Key management algorithms</a:t>
            </a:r>
          </a:p>
          <a:p>
            <a:pPr lvl="1"/>
            <a:r>
              <a:rPr lang="en-US" altLang="ko-KR" dirty="0"/>
              <a:t>Cryptographic key establishment</a:t>
            </a:r>
          </a:p>
          <a:p>
            <a:pPr lvl="1"/>
            <a:r>
              <a:rPr lang="en-US" altLang="ko-KR" dirty="0"/>
              <a:t>Enhanced data cryptographic encapsulation mechanisms, such as counter mode with cipher-block chaining message authentication code protocol (CCMP), Galois/counter mode protocol (GCMP), and, optionally, temporal key integrity protocol (TKIP)</a:t>
            </a:r>
          </a:p>
          <a:p>
            <a:pPr lvl="1"/>
            <a:r>
              <a:rPr lang="en-US" altLang="ko-KR" dirty="0"/>
              <a:t>Fast basic service set (BSS) transition (FT) mechanism</a:t>
            </a:r>
          </a:p>
          <a:p>
            <a:pPr lvl="1"/>
            <a:r>
              <a:rPr lang="en-US" altLang="ko-KR" dirty="0"/>
              <a:t>Enhanced cryptographic encapsulation mechanisms </a:t>
            </a:r>
            <a:r>
              <a:rPr lang="en-US" altLang="ko-KR" dirty="0">
                <a:solidFill>
                  <a:srgbClr val="0070C0"/>
                </a:solidFill>
              </a:rPr>
              <a:t>for</a:t>
            </a:r>
            <a:r>
              <a:rPr lang="en-US" altLang="ko-KR" dirty="0"/>
              <a:t> </a:t>
            </a:r>
            <a:r>
              <a:rPr lang="en-US" altLang="ko-KR" dirty="0">
                <a:solidFill>
                  <a:srgbClr val="7030A0"/>
                </a:solidFill>
              </a:rPr>
              <a:t>robust </a:t>
            </a:r>
            <a:r>
              <a:rPr lang="en-US" altLang="ko-KR" b="1" dirty="0">
                <a:solidFill>
                  <a:srgbClr val="7030A0"/>
                </a:solidFill>
              </a:rPr>
              <a:t>Management</a:t>
            </a:r>
            <a:r>
              <a:rPr lang="en-US" altLang="ko-KR" dirty="0">
                <a:solidFill>
                  <a:srgbClr val="7030A0"/>
                </a:solidFill>
              </a:rPr>
              <a:t> frames</a:t>
            </a:r>
          </a:p>
        </p:txBody>
      </p:sp>
    </p:spTree>
    <p:extLst>
      <p:ext uri="{BB962C8B-B14F-4D97-AF65-F5344CB8AC3E}">
        <p14:creationId xmlns:p14="http://schemas.microsoft.com/office/powerpoint/2010/main" val="3688067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4.3.8 Robust security network association (RSNA)</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t>An RSNA might rely on components external to the IEEE 802.11 architecture</a:t>
            </a:r>
          </a:p>
          <a:p>
            <a:pPr lvl="1"/>
            <a:r>
              <a:rPr lang="en-US" altLang="ko-KR" dirty="0"/>
              <a:t>The first component is an IEEE 802.1X </a:t>
            </a:r>
            <a:r>
              <a:rPr lang="en-US" altLang="ko-KR" dirty="0">
                <a:solidFill>
                  <a:srgbClr val="7030A0"/>
                </a:solidFill>
              </a:rPr>
              <a:t>port access entity (PAE)</a:t>
            </a:r>
            <a:r>
              <a:rPr lang="en-US" altLang="ko-KR" dirty="0"/>
              <a:t>.</a:t>
            </a:r>
          </a:p>
          <a:p>
            <a:pPr lvl="2"/>
            <a:r>
              <a:rPr lang="en-US" altLang="ko-KR" b="1" dirty="0">
                <a:solidFill>
                  <a:srgbClr val="7030A0"/>
                </a:solidFill>
              </a:rPr>
              <a:t>An AP </a:t>
            </a:r>
            <a:r>
              <a:rPr lang="en-US" altLang="ko-KR" b="1" dirty="0">
                <a:solidFill>
                  <a:srgbClr val="0070C0"/>
                </a:solidFill>
              </a:rPr>
              <a:t>always</a:t>
            </a:r>
            <a:r>
              <a:rPr lang="en-US" altLang="ko-KR" dirty="0">
                <a:solidFill>
                  <a:srgbClr val="0070C0"/>
                </a:solidFill>
              </a:rPr>
              <a:t> implements </a:t>
            </a:r>
            <a:r>
              <a:rPr lang="en-US" altLang="ko-KR" dirty="0">
                <a:solidFill>
                  <a:srgbClr val="7030A0"/>
                </a:solidFill>
              </a:rPr>
              <a:t>the Authenticator PAE </a:t>
            </a:r>
            <a:r>
              <a:rPr lang="en-US" altLang="ko-KR" dirty="0">
                <a:solidFill>
                  <a:srgbClr val="0070C0"/>
                </a:solidFill>
              </a:rPr>
              <a:t>and</a:t>
            </a:r>
            <a:r>
              <a:rPr lang="en-US" altLang="ko-KR" dirty="0"/>
              <a:t> </a:t>
            </a:r>
            <a:r>
              <a:rPr lang="en-US" altLang="ko-KR" dirty="0">
                <a:solidFill>
                  <a:srgbClr val="7030A0"/>
                </a:solidFill>
              </a:rPr>
              <a:t>Extensible Authentication Protocol (EAP) Authenticator roles</a:t>
            </a:r>
            <a:r>
              <a:rPr lang="en-US" altLang="ko-KR" dirty="0"/>
              <a:t>,</a:t>
            </a:r>
          </a:p>
          <a:p>
            <a:pPr lvl="2"/>
            <a:r>
              <a:rPr lang="en-US" altLang="ko-KR" b="1" dirty="0">
                <a:solidFill>
                  <a:srgbClr val="7030A0"/>
                </a:solidFill>
              </a:rPr>
              <a:t>A non-AP STA </a:t>
            </a:r>
            <a:r>
              <a:rPr lang="en-US" altLang="ko-KR" dirty="0">
                <a:solidFill>
                  <a:srgbClr val="0070C0"/>
                </a:solidFill>
              </a:rPr>
              <a:t>always implements </a:t>
            </a:r>
            <a:r>
              <a:rPr lang="en-US" altLang="ko-KR" dirty="0">
                <a:solidFill>
                  <a:srgbClr val="7030A0"/>
                </a:solidFill>
              </a:rPr>
              <a:t>the Supplicant PAE </a:t>
            </a:r>
            <a:r>
              <a:rPr lang="en-US" altLang="ko-KR" dirty="0">
                <a:solidFill>
                  <a:srgbClr val="0070C0"/>
                </a:solidFill>
              </a:rPr>
              <a:t>and</a:t>
            </a:r>
            <a:r>
              <a:rPr lang="en-US" altLang="ko-KR" dirty="0"/>
              <a:t> </a:t>
            </a:r>
            <a:r>
              <a:rPr lang="en-US" altLang="ko-KR" dirty="0">
                <a:solidFill>
                  <a:srgbClr val="7030A0"/>
                </a:solidFill>
              </a:rPr>
              <a:t>EAP peer roles</a:t>
            </a:r>
          </a:p>
          <a:p>
            <a:pPr lvl="2"/>
            <a:r>
              <a:rPr lang="en-US" altLang="ko-KR" dirty="0"/>
              <a:t>In IBSS or PBSS, </a:t>
            </a:r>
            <a:r>
              <a:rPr lang="en-US" altLang="ko-KR" dirty="0">
                <a:solidFill>
                  <a:srgbClr val="7030A0"/>
                </a:solidFill>
              </a:rPr>
              <a:t>each STA </a:t>
            </a:r>
            <a:r>
              <a:rPr lang="en-US" altLang="ko-KR" dirty="0"/>
              <a:t>implements both the Authenticator PAE and Supplicant PAE roles and both EAP Authenticator and EAP peer roles.</a:t>
            </a:r>
          </a:p>
        </p:txBody>
      </p:sp>
    </p:spTree>
    <p:extLst>
      <p:ext uri="{BB962C8B-B14F-4D97-AF65-F5344CB8AC3E}">
        <p14:creationId xmlns:p14="http://schemas.microsoft.com/office/powerpoint/2010/main" val="3977599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4.3.8 Robust security network association (RSNA)</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65000"/>
                  </a:schemeClr>
                </a:solidFill>
              </a:rPr>
              <a:t>An RSNA might rely on components external to the IEEE 802.11 architecture</a:t>
            </a:r>
          </a:p>
          <a:p>
            <a:pPr lvl="1"/>
            <a:r>
              <a:rPr lang="en-US" altLang="ko-KR" dirty="0">
                <a:solidFill>
                  <a:srgbClr val="7030A0"/>
                </a:solidFill>
              </a:rPr>
              <a:t>A second component </a:t>
            </a:r>
            <a:r>
              <a:rPr lang="en-US" altLang="ko-KR" dirty="0">
                <a:solidFill>
                  <a:srgbClr val="0070C0"/>
                </a:solidFill>
              </a:rPr>
              <a:t>is</a:t>
            </a:r>
            <a:r>
              <a:rPr lang="en-US" altLang="ko-KR" dirty="0"/>
              <a:t> </a:t>
            </a:r>
            <a:r>
              <a:rPr lang="en-US" altLang="ko-KR" dirty="0">
                <a:solidFill>
                  <a:srgbClr val="7030A0"/>
                </a:solidFill>
              </a:rPr>
              <a:t>the Authentication Server (AS)</a:t>
            </a:r>
            <a:r>
              <a:rPr lang="en-US" altLang="ko-KR" dirty="0"/>
              <a:t>.</a:t>
            </a:r>
          </a:p>
          <a:p>
            <a:pPr lvl="2"/>
            <a:r>
              <a:rPr lang="en-US" altLang="ko-KR" dirty="0">
                <a:solidFill>
                  <a:srgbClr val="7030A0"/>
                </a:solidFill>
              </a:rPr>
              <a:t>The AS </a:t>
            </a:r>
            <a:r>
              <a:rPr lang="en-US" altLang="ko-KR" b="1" dirty="0">
                <a:solidFill>
                  <a:srgbClr val="0070C0"/>
                </a:solidFill>
              </a:rPr>
              <a:t>authenticates</a:t>
            </a:r>
            <a:r>
              <a:rPr lang="en-US" altLang="ko-KR" dirty="0"/>
              <a:t> </a:t>
            </a:r>
            <a:r>
              <a:rPr lang="en-US" altLang="ko-KR" dirty="0">
                <a:solidFill>
                  <a:srgbClr val="7030A0"/>
                </a:solidFill>
              </a:rPr>
              <a:t>the elements of the RSNA itself</a:t>
            </a:r>
            <a:r>
              <a:rPr lang="en-US" altLang="ko-KR" dirty="0"/>
              <a:t>, </a:t>
            </a:r>
          </a:p>
          <a:p>
            <a:pPr lvl="3"/>
            <a:r>
              <a:rPr lang="en-US" altLang="ko-KR" dirty="0"/>
              <a:t>The STAs </a:t>
            </a:r>
            <a:r>
              <a:rPr lang="en-US" altLang="ko-KR" dirty="0">
                <a:solidFill>
                  <a:srgbClr val="0070C0"/>
                </a:solidFill>
              </a:rPr>
              <a:t>provide</a:t>
            </a:r>
            <a:r>
              <a:rPr lang="en-US" altLang="ko-KR" dirty="0"/>
              <a:t> material </a:t>
            </a:r>
            <a:r>
              <a:rPr lang="en-US" altLang="ko-KR" dirty="0">
                <a:solidFill>
                  <a:srgbClr val="0070C0"/>
                </a:solidFill>
              </a:rPr>
              <a:t>that</a:t>
            </a:r>
            <a:r>
              <a:rPr lang="en-US" altLang="ko-KR" dirty="0"/>
              <a:t> </a:t>
            </a:r>
            <a:r>
              <a:rPr lang="en-US" altLang="ko-KR" dirty="0">
                <a:solidFill>
                  <a:srgbClr val="7030A0"/>
                </a:solidFill>
              </a:rPr>
              <a:t>the RSNA elements </a:t>
            </a:r>
            <a:r>
              <a:rPr lang="en-US" altLang="ko-KR" dirty="0">
                <a:solidFill>
                  <a:srgbClr val="0070C0"/>
                </a:solidFill>
              </a:rPr>
              <a:t>use to authenticate </a:t>
            </a:r>
            <a:r>
              <a:rPr lang="en-US" altLang="ko-KR" dirty="0">
                <a:solidFill>
                  <a:srgbClr val="7030A0"/>
                </a:solidFill>
              </a:rPr>
              <a:t>each other</a:t>
            </a:r>
            <a:r>
              <a:rPr lang="en-US" altLang="ko-KR" dirty="0"/>
              <a:t>.</a:t>
            </a:r>
          </a:p>
          <a:p>
            <a:pPr lvl="2"/>
            <a:r>
              <a:rPr lang="en-US" altLang="ko-KR" b="1" dirty="0">
                <a:solidFill>
                  <a:srgbClr val="7030A0"/>
                </a:solidFill>
              </a:rPr>
              <a:t>The AS </a:t>
            </a:r>
            <a:r>
              <a:rPr lang="en-US" altLang="ko-KR" b="1" dirty="0">
                <a:solidFill>
                  <a:srgbClr val="0070C0"/>
                </a:solidFill>
              </a:rPr>
              <a:t>communicates</a:t>
            </a:r>
            <a:r>
              <a:rPr lang="en-US" altLang="ko-KR" dirty="0"/>
              <a:t> </a:t>
            </a:r>
            <a:r>
              <a:rPr lang="en-US" altLang="ko-KR" dirty="0">
                <a:solidFill>
                  <a:srgbClr val="0070C0"/>
                </a:solidFill>
              </a:rPr>
              <a:t>through</a:t>
            </a:r>
            <a:r>
              <a:rPr lang="en-US" altLang="ko-KR" dirty="0"/>
              <a:t> the IEEE 802.1X Authenticator </a:t>
            </a:r>
            <a:r>
              <a:rPr lang="en-US" altLang="ko-KR" b="1" dirty="0">
                <a:solidFill>
                  <a:srgbClr val="0070C0"/>
                </a:solidFill>
              </a:rPr>
              <a:t>with</a:t>
            </a:r>
            <a:r>
              <a:rPr lang="en-US" altLang="ko-KR" dirty="0"/>
              <a:t> </a:t>
            </a:r>
            <a:r>
              <a:rPr lang="en-US" altLang="ko-KR" dirty="0">
                <a:solidFill>
                  <a:srgbClr val="7030A0"/>
                </a:solidFill>
              </a:rPr>
              <a:t>the IEEE 802.1X Supplicant </a:t>
            </a:r>
            <a:r>
              <a:rPr lang="en-US" altLang="ko-KR" dirty="0">
                <a:solidFill>
                  <a:srgbClr val="0070C0"/>
                </a:solidFill>
              </a:rPr>
              <a:t>on</a:t>
            </a:r>
            <a:r>
              <a:rPr lang="en-US" altLang="ko-KR" dirty="0">
                <a:solidFill>
                  <a:srgbClr val="7030A0"/>
                </a:solidFill>
              </a:rPr>
              <a:t> </a:t>
            </a:r>
            <a:r>
              <a:rPr lang="en-US" altLang="ko-KR" b="1" dirty="0">
                <a:solidFill>
                  <a:srgbClr val="7030A0"/>
                </a:solidFill>
              </a:rPr>
              <a:t>each STA</a:t>
            </a:r>
            <a:r>
              <a:rPr lang="en-US" altLang="ko-KR" dirty="0">
                <a:solidFill>
                  <a:srgbClr val="7030A0"/>
                </a:solidFill>
              </a:rPr>
              <a:t>.</a:t>
            </a:r>
          </a:p>
          <a:p>
            <a:pPr lvl="3"/>
            <a:r>
              <a:rPr lang="en-US" altLang="ko-KR" dirty="0"/>
              <a:t>(mutual Authentication) The STA authenticates to the AS and vice versa</a:t>
            </a:r>
          </a:p>
          <a:p>
            <a:pPr lvl="2"/>
            <a:r>
              <a:rPr lang="en-US" altLang="ko-KR" dirty="0"/>
              <a:t>An RSNA </a:t>
            </a:r>
            <a:r>
              <a:rPr lang="en-US" altLang="ko-KR" dirty="0">
                <a:solidFill>
                  <a:srgbClr val="0070C0"/>
                </a:solidFill>
              </a:rPr>
              <a:t>depends upon </a:t>
            </a:r>
            <a:r>
              <a:rPr lang="en-US" altLang="ko-KR" dirty="0">
                <a:solidFill>
                  <a:srgbClr val="7030A0"/>
                </a:solidFill>
              </a:rPr>
              <a:t>the use of an EAP method </a:t>
            </a:r>
            <a:r>
              <a:rPr lang="en-US" altLang="ko-KR" dirty="0"/>
              <a:t>that supports mutual authentication of the AS and the STA</a:t>
            </a:r>
          </a:p>
        </p:txBody>
      </p:sp>
    </p:spTree>
    <p:extLst>
      <p:ext uri="{BB962C8B-B14F-4D97-AF65-F5344CB8AC3E}">
        <p14:creationId xmlns:p14="http://schemas.microsoft.com/office/powerpoint/2010/main" val="209162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AEC28B-EF6B-A4CC-2C70-49D53D29785F}"/>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4.3 Components of the IEEE 802.11 architecture</a:t>
            </a:r>
            <a:br>
              <a:rPr lang="en-US" altLang="ko-KR" sz="3200" dirty="0"/>
            </a:br>
            <a:r>
              <a:rPr lang="en-US" altLang="ko-KR" sz="3200" dirty="0"/>
              <a:t>4.3.8 Robust security network association (RSNA)</a:t>
            </a:r>
            <a:endParaRPr lang="ko-KR" altLang="en-US" sz="3200" dirty="0"/>
          </a:p>
        </p:txBody>
      </p:sp>
      <p:sp>
        <p:nvSpPr>
          <p:cNvPr id="3" name="내용 개체 틀 2">
            <a:extLst>
              <a:ext uri="{FF2B5EF4-FFF2-40B4-BE49-F238E27FC236}">
                <a16:creationId xmlns:a16="http://schemas.microsoft.com/office/drawing/2014/main" id="{928F2EDF-993E-9008-E5B5-81E8F5D04666}"/>
              </a:ext>
            </a:extLst>
          </p:cNvPr>
          <p:cNvSpPr>
            <a:spLocks noGrp="1"/>
          </p:cNvSpPr>
          <p:nvPr>
            <p:ph idx="1"/>
          </p:nvPr>
        </p:nvSpPr>
        <p:spPr/>
        <p:txBody>
          <a:bodyPr>
            <a:normAutofit/>
          </a:bodyPr>
          <a:lstStyle/>
          <a:p>
            <a:r>
              <a:rPr lang="en-US" altLang="ko-KR" dirty="0">
                <a:solidFill>
                  <a:schemeClr val="bg1">
                    <a:lumMod val="65000"/>
                  </a:schemeClr>
                </a:solidFill>
              </a:rPr>
              <a:t>An RSNA might rely on components external to the IEEE 802.11 architecture</a:t>
            </a:r>
          </a:p>
          <a:p>
            <a:pPr lvl="1"/>
            <a:r>
              <a:rPr lang="en-US" altLang="ko-KR" dirty="0">
                <a:solidFill>
                  <a:schemeClr val="bg1">
                    <a:lumMod val="65000"/>
                  </a:schemeClr>
                </a:solidFill>
              </a:rPr>
              <a:t>A second component is the Authentication Server (AS).</a:t>
            </a:r>
          </a:p>
          <a:p>
            <a:pPr lvl="2"/>
            <a:r>
              <a:rPr lang="en-US" altLang="ko-KR" dirty="0"/>
              <a:t>the IEEE 802.1X Supplicant over a STA – (EAPOL-EAP) – [the IEEE 802.1X Authenticator (relay only)] – (RADIUS/UDP/IP) - AS</a:t>
            </a:r>
          </a:p>
          <a:p>
            <a:pPr lvl="3"/>
            <a:r>
              <a:rPr lang="en-US" altLang="ko-KR" dirty="0"/>
              <a:t>IEEE 802.1X 11. EAPOL PDUs (Packet Type: EAPOL-EAP (0000 0000))</a:t>
            </a:r>
          </a:p>
          <a:p>
            <a:pPr lvl="3"/>
            <a:r>
              <a:rPr lang="en-US" altLang="ko-KR" dirty="0"/>
              <a:t>RFC3748 Extensible Authentication Protocol (EAP)</a:t>
            </a:r>
          </a:p>
          <a:p>
            <a:pPr lvl="3"/>
            <a:r>
              <a:rPr lang="en-US" altLang="ko-KR" dirty="0"/>
              <a:t>RFC5216 The EAP-TLS Authentication Protocol</a:t>
            </a:r>
          </a:p>
          <a:p>
            <a:pPr lvl="3"/>
            <a:r>
              <a:rPr lang="en-US" altLang="ko-KR" dirty="0"/>
              <a:t>RFC8446 The Transport Layer Security (TLS) Protocol Version 1.3</a:t>
            </a:r>
          </a:p>
          <a:p>
            <a:pPr lvl="3"/>
            <a:r>
              <a:rPr lang="en-US" altLang="ko-KR" dirty="0"/>
              <a:t>RFC2865 Remote Authentication Dial In User Service (RADIUS)</a:t>
            </a:r>
          </a:p>
          <a:p>
            <a:pPr lvl="3"/>
            <a:r>
              <a:rPr lang="en-US" altLang="ko-KR" dirty="0"/>
              <a:t>RFC 3579 RADIUS (Remote Authentication Dial In User Service) Support For Extensible Authentication Protocol (EAP)</a:t>
            </a:r>
          </a:p>
          <a:p>
            <a:pPr lvl="3"/>
            <a:endParaRPr lang="en-US" altLang="ko-KR" dirty="0"/>
          </a:p>
        </p:txBody>
      </p:sp>
    </p:spTree>
    <p:extLst>
      <p:ext uri="{BB962C8B-B14F-4D97-AF65-F5344CB8AC3E}">
        <p14:creationId xmlns:p14="http://schemas.microsoft.com/office/powerpoint/2010/main" val="121473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7C533-D84D-7E23-D616-AED5130C6F1B}"/>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12.7.1 Key hierarchy</a:t>
            </a:r>
            <a:br>
              <a:rPr lang="en-US" altLang="ko-KR" sz="3200" dirty="0"/>
            </a:br>
            <a:r>
              <a:rPr lang="en-US" altLang="ko-KR" sz="3200" dirty="0"/>
              <a:t>12.7.1.3 Pairwise key hierarchy</a:t>
            </a:r>
            <a:endParaRPr lang="ko-KR" altLang="en-US" sz="3200" dirty="0"/>
          </a:p>
        </p:txBody>
      </p:sp>
      <p:pic>
        <p:nvPicPr>
          <p:cNvPr id="5" name="그림 4">
            <a:extLst>
              <a:ext uri="{FF2B5EF4-FFF2-40B4-BE49-F238E27FC236}">
                <a16:creationId xmlns:a16="http://schemas.microsoft.com/office/drawing/2014/main" id="{C9437101-C06C-94AA-A1A2-96F42326B8A1}"/>
              </a:ext>
            </a:extLst>
          </p:cNvPr>
          <p:cNvPicPr>
            <a:picLocks noChangeAspect="1"/>
          </p:cNvPicPr>
          <p:nvPr/>
        </p:nvPicPr>
        <p:blipFill>
          <a:blip r:embed="rId2"/>
          <a:stretch>
            <a:fillRect/>
          </a:stretch>
        </p:blipFill>
        <p:spPr>
          <a:xfrm>
            <a:off x="3051275" y="267307"/>
            <a:ext cx="8835925" cy="5644208"/>
          </a:xfrm>
          <a:prstGeom prst="rect">
            <a:avLst/>
          </a:prstGeom>
        </p:spPr>
      </p:pic>
      <p:sp>
        <p:nvSpPr>
          <p:cNvPr id="7" name="TextBox 6">
            <a:extLst>
              <a:ext uri="{FF2B5EF4-FFF2-40B4-BE49-F238E27FC236}">
                <a16:creationId xmlns:a16="http://schemas.microsoft.com/office/drawing/2014/main" id="{A32910D9-37D4-10B3-AAFE-2AAF9A44B399}"/>
              </a:ext>
            </a:extLst>
          </p:cNvPr>
          <p:cNvSpPr txBox="1"/>
          <p:nvPr/>
        </p:nvSpPr>
        <p:spPr>
          <a:xfrm>
            <a:off x="5368090" y="5911515"/>
            <a:ext cx="4610099" cy="369332"/>
          </a:xfrm>
          <a:prstGeom prst="rect">
            <a:avLst/>
          </a:prstGeom>
          <a:noFill/>
        </p:spPr>
        <p:txBody>
          <a:bodyPr wrap="square">
            <a:spAutoFit/>
          </a:bodyPr>
          <a:lstStyle/>
          <a:p>
            <a:r>
              <a:rPr lang="en-US" altLang="ko-KR" dirty="0"/>
              <a:t>Figure 12-30—Pairwise key hierarchy</a:t>
            </a:r>
            <a:endParaRPr lang="ko-KR" altLang="en-US" dirty="0"/>
          </a:p>
        </p:txBody>
      </p:sp>
    </p:spTree>
    <p:extLst>
      <p:ext uri="{BB962C8B-B14F-4D97-AF65-F5344CB8AC3E}">
        <p14:creationId xmlns:p14="http://schemas.microsoft.com/office/powerpoint/2010/main" val="2889774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7C533-D84D-7E23-D616-AED5130C6F1B}"/>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12.7.1 Key hierarchy</a:t>
            </a:r>
            <a:br>
              <a:rPr lang="en-US" altLang="ko-KR" sz="3200" dirty="0"/>
            </a:br>
            <a:r>
              <a:rPr lang="en-US" altLang="ko-KR" sz="3200" dirty="0"/>
              <a:t>12.7.1.4 Group key hierarchy</a:t>
            </a:r>
            <a:endParaRPr lang="ko-KR" altLang="en-US" sz="3200" dirty="0"/>
          </a:p>
        </p:txBody>
      </p:sp>
      <p:sp>
        <p:nvSpPr>
          <p:cNvPr id="7" name="TextBox 6">
            <a:extLst>
              <a:ext uri="{FF2B5EF4-FFF2-40B4-BE49-F238E27FC236}">
                <a16:creationId xmlns:a16="http://schemas.microsoft.com/office/drawing/2014/main" id="{A32910D9-37D4-10B3-AAFE-2AAF9A44B399}"/>
              </a:ext>
            </a:extLst>
          </p:cNvPr>
          <p:cNvSpPr txBox="1"/>
          <p:nvPr/>
        </p:nvSpPr>
        <p:spPr>
          <a:xfrm>
            <a:off x="5368090" y="5911515"/>
            <a:ext cx="4610099" cy="369332"/>
          </a:xfrm>
          <a:prstGeom prst="rect">
            <a:avLst/>
          </a:prstGeom>
          <a:noFill/>
        </p:spPr>
        <p:txBody>
          <a:bodyPr wrap="square">
            <a:spAutoFit/>
          </a:bodyPr>
          <a:lstStyle/>
          <a:p>
            <a:r>
              <a:rPr lang="en-US" altLang="ko-KR"/>
              <a:t>Figure 12-31—Group key hierarchy</a:t>
            </a:r>
            <a:endParaRPr lang="ko-KR" altLang="en-US" dirty="0"/>
          </a:p>
        </p:txBody>
      </p:sp>
      <p:pic>
        <p:nvPicPr>
          <p:cNvPr id="6" name="그림 5">
            <a:extLst>
              <a:ext uri="{FF2B5EF4-FFF2-40B4-BE49-F238E27FC236}">
                <a16:creationId xmlns:a16="http://schemas.microsoft.com/office/drawing/2014/main" id="{1EFFE081-2FF1-2F43-44BA-FE964B8E1F73}"/>
              </a:ext>
            </a:extLst>
          </p:cNvPr>
          <p:cNvPicPr>
            <a:picLocks noChangeAspect="1"/>
          </p:cNvPicPr>
          <p:nvPr/>
        </p:nvPicPr>
        <p:blipFill>
          <a:blip r:embed="rId2"/>
          <a:stretch>
            <a:fillRect/>
          </a:stretch>
        </p:blipFill>
        <p:spPr>
          <a:xfrm>
            <a:off x="3280081" y="359331"/>
            <a:ext cx="8320894" cy="5448300"/>
          </a:xfrm>
          <a:prstGeom prst="rect">
            <a:avLst/>
          </a:prstGeom>
        </p:spPr>
      </p:pic>
    </p:spTree>
    <p:extLst>
      <p:ext uri="{BB962C8B-B14F-4D97-AF65-F5344CB8AC3E}">
        <p14:creationId xmlns:p14="http://schemas.microsoft.com/office/powerpoint/2010/main" val="131791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A44AC6-107B-4FAD-F95E-302DB178AF08}"/>
              </a:ext>
            </a:extLst>
          </p:cNvPr>
          <p:cNvSpPr>
            <a:spLocks noGrp="1"/>
          </p:cNvSpPr>
          <p:nvPr>
            <p:ph type="title"/>
          </p:nvPr>
        </p:nvSpPr>
        <p:spPr/>
        <p:txBody>
          <a:bodyPr/>
          <a:lstStyle/>
          <a:p>
            <a:r>
              <a:rPr lang="en-US" altLang="ko-KR" dirty="0"/>
              <a:t>Wi-Fi channels </a:t>
            </a:r>
            <a:br>
              <a:rPr lang="en-US" altLang="ko-KR" dirty="0"/>
            </a:br>
            <a:r>
              <a:rPr lang="en-US" altLang="ko-KR" dirty="0"/>
              <a:t>the Sub-1GHz ISM band</a:t>
            </a:r>
            <a:endParaRPr lang="ko-KR" altLang="en-US" dirty="0"/>
          </a:p>
        </p:txBody>
      </p:sp>
      <p:pic>
        <p:nvPicPr>
          <p:cNvPr id="4" name="내용 개체 틀 3">
            <a:extLst>
              <a:ext uri="{FF2B5EF4-FFF2-40B4-BE49-F238E27FC236}">
                <a16:creationId xmlns:a16="http://schemas.microsoft.com/office/drawing/2014/main" id="{509ABFE4-90D8-4B34-033E-B6B378C55151}"/>
              </a:ext>
            </a:extLst>
          </p:cNvPr>
          <p:cNvPicPr>
            <a:picLocks noGrp="1" noChangeAspect="1"/>
          </p:cNvPicPr>
          <p:nvPr>
            <p:ph idx="1"/>
          </p:nvPr>
        </p:nvPicPr>
        <p:blipFill>
          <a:blip r:embed="rId2"/>
          <a:stretch>
            <a:fillRect/>
          </a:stretch>
        </p:blipFill>
        <p:spPr>
          <a:xfrm>
            <a:off x="2472452" y="1825625"/>
            <a:ext cx="7247095" cy="4351338"/>
          </a:xfrm>
          <a:prstGeom prst="rect">
            <a:avLst/>
          </a:prstGeom>
        </p:spPr>
      </p:pic>
    </p:spTree>
    <p:extLst>
      <p:ext uri="{BB962C8B-B14F-4D97-AF65-F5344CB8AC3E}">
        <p14:creationId xmlns:p14="http://schemas.microsoft.com/office/powerpoint/2010/main" val="2030621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17C533-D84D-7E23-D616-AED5130C6F1B}"/>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12.7.1 Key hierarchy</a:t>
            </a:r>
            <a:br>
              <a:rPr lang="en-US" altLang="ko-KR" sz="3200" dirty="0"/>
            </a:br>
            <a:r>
              <a:rPr lang="en-US" altLang="ko-KR" sz="3200" dirty="0"/>
              <a:t>12.7.1.6 FT key hierarchy</a:t>
            </a:r>
            <a:endParaRPr lang="ko-KR" altLang="en-US" sz="3200" dirty="0"/>
          </a:p>
        </p:txBody>
      </p:sp>
      <p:sp>
        <p:nvSpPr>
          <p:cNvPr id="7" name="TextBox 6">
            <a:extLst>
              <a:ext uri="{FF2B5EF4-FFF2-40B4-BE49-F238E27FC236}">
                <a16:creationId xmlns:a16="http://schemas.microsoft.com/office/drawing/2014/main" id="{A32910D9-37D4-10B3-AAFE-2AAF9A44B399}"/>
              </a:ext>
            </a:extLst>
          </p:cNvPr>
          <p:cNvSpPr txBox="1"/>
          <p:nvPr/>
        </p:nvSpPr>
        <p:spPr>
          <a:xfrm>
            <a:off x="5269854" y="6282859"/>
            <a:ext cx="5684921" cy="369332"/>
          </a:xfrm>
          <a:prstGeom prst="rect">
            <a:avLst/>
          </a:prstGeom>
          <a:noFill/>
        </p:spPr>
        <p:txBody>
          <a:bodyPr wrap="square">
            <a:spAutoFit/>
          </a:bodyPr>
          <a:lstStyle/>
          <a:p>
            <a:r>
              <a:rPr lang="en-US" altLang="ko-KR" dirty="0"/>
              <a:t>Figure 12-32—FT key hierarchy at an Authenticator</a:t>
            </a:r>
            <a:endParaRPr lang="ko-KR" altLang="en-US" dirty="0"/>
          </a:p>
        </p:txBody>
      </p:sp>
      <p:pic>
        <p:nvPicPr>
          <p:cNvPr id="9" name="그림 8">
            <a:extLst>
              <a:ext uri="{FF2B5EF4-FFF2-40B4-BE49-F238E27FC236}">
                <a16:creationId xmlns:a16="http://schemas.microsoft.com/office/drawing/2014/main" id="{7ED626DE-6C39-F8ED-7E63-782766835DBF}"/>
              </a:ext>
            </a:extLst>
          </p:cNvPr>
          <p:cNvPicPr>
            <a:picLocks noChangeAspect="1"/>
          </p:cNvPicPr>
          <p:nvPr/>
        </p:nvPicPr>
        <p:blipFill>
          <a:blip r:embed="rId2"/>
          <a:stretch>
            <a:fillRect/>
          </a:stretch>
        </p:blipFill>
        <p:spPr>
          <a:xfrm>
            <a:off x="4975366" y="88591"/>
            <a:ext cx="5021754" cy="6194268"/>
          </a:xfrm>
          <a:prstGeom prst="rect">
            <a:avLst/>
          </a:prstGeom>
        </p:spPr>
      </p:pic>
      <p:sp>
        <p:nvSpPr>
          <p:cNvPr id="11" name="TextBox 10">
            <a:extLst>
              <a:ext uri="{FF2B5EF4-FFF2-40B4-BE49-F238E27FC236}">
                <a16:creationId xmlns:a16="http://schemas.microsoft.com/office/drawing/2014/main" id="{2A640E97-4FED-99A5-7F56-AE144264BBF8}"/>
              </a:ext>
            </a:extLst>
          </p:cNvPr>
          <p:cNvSpPr txBox="1"/>
          <p:nvPr/>
        </p:nvSpPr>
        <p:spPr>
          <a:xfrm>
            <a:off x="1106906" y="6176963"/>
            <a:ext cx="2711115" cy="338554"/>
          </a:xfrm>
          <a:prstGeom prst="rect">
            <a:avLst/>
          </a:prstGeom>
          <a:noFill/>
        </p:spPr>
        <p:txBody>
          <a:bodyPr wrap="square">
            <a:spAutoFit/>
          </a:bodyPr>
          <a:lstStyle/>
          <a:p>
            <a:r>
              <a:rPr lang="en-US" altLang="ko-KR" sz="800" dirty="0"/>
              <a:t>SAE simultaneous authentication of equals</a:t>
            </a:r>
          </a:p>
          <a:p>
            <a:r>
              <a:rPr lang="en-US" altLang="ko-KR" sz="800" dirty="0"/>
              <a:t>FILS</a:t>
            </a:r>
            <a:r>
              <a:rPr lang="ko-KR" altLang="en-US" sz="800" dirty="0"/>
              <a:t> </a:t>
            </a:r>
            <a:r>
              <a:rPr lang="en-US" altLang="ko-KR" sz="800" dirty="0"/>
              <a:t>fast initial link setup</a:t>
            </a:r>
            <a:endParaRPr lang="ko-KR" altLang="en-US" sz="800" dirty="0"/>
          </a:p>
        </p:txBody>
      </p:sp>
    </p:spTree>
    <p:extLst>
      <p:ext uri="{BB962C8B-B14F-4D97-AF65-F5344CB8AC3E}">
        <p14:creationId xmlns:p14="http://schemas.microsoft.com/office/powerpoint/2010/main" val="30857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32E059-95CC-718E-5EF4-E5793E31D5DA}"/>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 General description</a:t>
            </a:r>
            <a:br>
              <a:rPr lang="en-US" altLang="ko-KR" sz="3200" dirty="0"/>
            </a:br>
            <a:r>
              <a:rPr lang="en-US" altLang="ko-KR" sz="3200" dirty="0"/>
              <a:t>4.10 IEEE Std 802.11 and IEEE Std 802.1X-2010</a:t>
            </a:r>
            <a:endParaRPr lang="ko-KR" altLang="en-US" sz="3200" dirty="0"/>
          </a:p>
        </p:txBody>
      </p:sp>
      <p:sp>
        <p:nvSpPr>
          <p:cNvPr id="5" name="내용 개체 틀 4">
            <a:extLst>
              <a:ext uri="{FF2B5EF4-FFF2-40B4-BE49-F238E27FC236}">
                <a16:creationId xmlns:a16="http://schemas.microsoft.com/office/drawing/2014/main" id="{8A5CC8D2-F088-8688-C8EF-CF6C1C1E3056}"/>
              </a:ext>
            </a:extLst>
          </p:cNvPr>
          <p:cNvSpPr>
            <a:spLocks noGrp="1"/>
          </p:cNvSpPr>
          <p:nvPr>
            <p:ph idx="1"/>
          </p:nvPr>
        </p:nvSpPr>
        <p:spPr/>
        <p:txBody>
          <a:bodyPr>
            <a:normAutofit/>
          </a:bodyPr>
          <a:lstStyle/>
          <a:p>
            <a:r>
              <a:rPr lang="en-US" altLang="ko-KR" dirty="0">
                <a:solidFill>
                  <a:schemeClr val="bg1">
                    <a:lumMod val="65000"/>
                  </a:schemeClr>
                </a:solidFill>
              </a:rPr>
              <a:t>4.10.3.2 AKM operations with AS</a:t>
            </a:r>
          </a:p>
        </p:txBody>
      </p:sp>
      <p:pic>
        <p:nvPicPr>
          <p:cNvPr id="6" name="그림 5">
            <a:extLst>
              <a:ext uri="{FF2B5EF4-FFF2-40B4-BE49-F238E27FC236}">
                <a16:creationId xmlns:a16="http://schemas.microsoft.com/office/drawing/2014/main" id="{F7D81F2D-F9C3-49A7-017B-6B51D18C2E59}"/>
              </a:ext>
            </a:extLst>
          </p:cNvPr>
          <p:cNvPicPr>
            <a:picLocks noChangeAspect="1"/>
          </p:cNvPicPr>
          <p:nvPr/>
        </p:nvPicPr>
        <p:blipFill>
          <a:blip r:embed="rId2"/>
          <a:stretch>
            <a:fillRect/>
          </a:stretch>
        </p:blipFill>
        <p:spPr>
          <a:xfrm>
            <a:off x="163989" y="1825625"/>
            <a:ext cx="5795131" cy="3887705"/>
          </a:xfrm>
          <a:prstGeom prst="rect">
            <a:avLst/>
          </a:prstGeom>
        </p:spPr>
      </p:pic>
      <p:pic>
        <p:nvPicPr>
          <p:cNvPr id="8" name="그림 7">
            <a:extLst>
              <a:ext uri="{FF2B5EF4-FFF2-40B4-BE49-F238E27FC236}">
                <a16:creationId xmlns:a16="http://schemas.microsoft.com/office/drawing/2014/main" id="{A90F2ABF-B4E9-0A13-608D-879E8312E796}"/>
              </a:ext>
            </a:extLst>
          </p:cNvPr>
          <p:cNvPicPr>
            <a:picLocks noChangeAspect="1"/>
          </p:cNvPicPr>
          <p:nvPr/>
        </p:nvPicPr>
        <p:blipFill>
          <a:blip r:embed="rId3"/>
          <a:stretch>
            <a:fillRect/>
          </a:stretch>
        </p:blipFill>
        <p:spPr>
          <a:xfrm>
            <a:off x="5997722" y="1761700"/>
            <a:ext cx="6068337" cy="2992756"/>
          </a:xfrm>
          <a:prstGeom prst="rect">
            <a:avLst/>
          </a:prstGeom>
        </p:spPr>
      </p:pic>
      <p:sp>
        <p:nvSpPr>
          <p:cNvPr id="10" name="TextBox 9">
            <a:extLst>
              <a:ext uri="{FF2B5EF4-FFF2-40B4-BE49-F238E27FC236}">
                <a16:creationId xmlns:a16="http://schemas.microsoft.com/office/drawing/2014/main" id="{BD3A6834-D57F-AEBF-8D7A-674655790385}"/>
              </a:ext>
            </a:extLst>
          </p:cNvPr>
          <p:cNvSpPr txBox="1"/>
          <p:nvPr/>
        </p:nvSpPr>
        <p:spPr>
          <a:xfrm>
            <a:off x="367749" y="5955372"/>
            <a:ext cx="6094674" cy="369332"/>
          </a:xfrm>
          <a:prstGeom prst="rect">
            <a:avLst/>
          </a:prstGeom>
          <a:noFill/>
        </p:spPr>
        <p:txBody>
          <a:bodyPr wrap="square">
            <a:spAutoFit/>
          </a:bodyPr>
          <a:lstStyle/>
          <a:p>
            <a:r>
              <a:rPr lang="en-US" altLang="ko-KR" dirty="0"/>
              <a:t>Figure 4-30—Establishing </a:t>
            </a:r>
            <a:r>
              <a:rPr lang="en-US" altLang="ko-KR" dirty="0">
                <a:solidFill>
                  <a:srgbClr val="7030A0"/>
                </a:solidFill>
              </a:rPr>
              <a:t>the </a:t>
            </a:r>
            <a:r>
              <a:rPr lang="en-US" altLang="ko-KR" b="1" dirty="0">
                <a:solidFill>
                  <a:srgbClr val="7030A0"/>
                </a:solidFill>
              </a:rPr>
              <a:t>IEEE 802.11 association</a:t>
            </a:r>
            <a:endParaRPr lang="ko-KR" altLang="en-US" b="1" dirty="0">
              <a:solidFill>
                <a:srgbClr val="7030A0"/>
              </a:solidFill>
            </a:endParaRPr>
          </a:p>
        </p:txBody>
      </p:sp>
      <p:sp>
        <p:nvSpPr>
          <p:cNvPr id="12" name="TextBox 11">
            <a:extLst>
              <a:ext uri="{FF2B5EF4-FFF2-40B4-BE49-F238E27FC236}">
                <a16:creationId xmlns:a16="http://schemas.microsoft.com/office/drawing/2014/main" id="{2EDCF7A7-C20F-A8EC-5202-C5B4DC84E61B}"/>
              </a:ext>
            </a:extLst>
          </p:cNvPr>
          <p:cNvSpPr txBox="1"/>
          <p:nvPr/>
        </p:nvSpPr>
        <p:spPr>
          <a:xfrm>
            <a:off x="6566451" y="5281043"/>
            <a:ext cx="5257800" cy="369332"/>
          </a:xfrm>
          <a:prstGeom prst="rect">
            <a:avLst/>
          </a:prstGeom>
          <a:noFill/>
        </p:spPr>
        <p:txBody>
          <a:bodyPr wrap="square">
            <a:spAutoFit/>
          </a:bodyPr>
          <a:lstStyle/>
          <a:p>
            <a:r>
              <a:rPr lang="en-US" altLang="ko-KR" dirty="0"/>
              <a:t>Figure 4-31—</a:t>
            </a:r>
            <a:r>
              <a:rPr lang="en-US" altLang="ko-KR" b="1" dirty="0">
                <a:solidFill>
                  <a:srgbClr val="7030A0"/>
                </a:solidFill>
              </a:rPr>
              <a:t>IEEE 802.1X EAP</a:t>
            </a:r>
            <a:r>
              <a:rPr lang="en-US" altLang="ko-KR" dirty="0">
                <a:solidFill>
                  <a:srgbClr val="7030A0"/>
                </a:solidFill>
              </a:rPr>
              <a:t> </a:t>
            </a:r>
            <a:r>
              <a:rPr lang="en-US" altLang="ko-KR" b="1" dirty="0">
                <a:solidFill>
                  <a:srgbClr val="7030A0"/>
                </a:solidFill>
              </a:rPr>
              <a:t>authentication</a:t>
            </a:r>
            <a:endParaRPr lang="ko-KR" altLang="en-US" b="1" dirty="0">
              <a:solidFill>
                <a:srgbClr val="7030A0"/>
              </a:solidFill>
            </a:endParaRPr>
          </a:p>
        </p:txBody>
      </p:sp>
      <p:sp>
        <p:nvSpPr>
          <p:cNvPr id="13" name="직사각형 12">
            <a:extLst>
              <a:ext uri="{FF2B5EF4-FFF2-40B4-BE49-F238E27FC236}">
                <a16:creationId xmlns:a16="http://schemas.microsoft.com/office/drawing/2014/main" id="{F909418D-5EDC-6C05-42AE-B90695541580}"/>
              </a:ext>
            </a:extLst>
          </p:cNvPr>
          <p:cNvSpPr/>
          <p:nvPr/>
        </p:nvSpPr>
        <p:spPr>
          <a:xfrm>
            <a:off x="10169719" y="3498574"/>
            <a:ext cx="979574" cy="135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 name="TextBox 13">
            <a:extLst>
              <a:ext uri="{FF2B5EF4-FFF2-40B4-BE49-F238E27FC236}">
                <a16:creationId xmlns:a16="http://schemas.microsoft.com/office/drawing/2014/main" id="{D9DCEA89-9780-6E90-AD65-FFCB67DDCDEE}"/>
              </a:ext>
            </a:extLst>
          </p:cNvPr>
          <p:cNvSpPr txBox="1"/>
          <p:nvPr/>
        </p:nvSpPr>
        <p:spPr>
          <a:xfrm>
            <a:off x="5925680" y="3055134"/>
            <a:ext cx="505267" cy="461665"/>
          </a:xfrm>
          <a:prstGeom prst="rect">
            <a:avLst/>
          </a:prstGeom>
          <a:noFill/>
        </p:spPr>
        <p:txBody>
          <a:bodyPr wrap="none" rtlCol="0">
            <a:spAutoFit/>
          </a:bodyPr>
          <a:lstStyle/>
          <a:p>
            <a:r>
              <a:rPr lang="en-US" altLang="ko-KR" sz="1200" dirty="0">
                <a:solidFill>
                  <a:srgbClr val="FF0000"/>
                </a:solidFill>
              </a:rPr>
              <a:t>KM</a:t>
            </a:r>
          </a:p>
          <a:p>
            <a:r>
              <a:rPr lang="en-US" altLang="ko-KR" sz="1200" dirty="0">
                <a:solidFill>
                  <a:srgbClr val="FF0000"/>
                </a:solidFill>
              </a:rPr>
              <a:t>PMK</a:t>
            </a:r>
            <a:endParaRPr lang="ko-KR" altLang="en-US" sz="1200" dirty="0">
              <a:solidFill>
                <a:srgbClr val="FF0000"/>
              </a:solidFill>
            </a:endParaRPr>
          </a:p>
        </p:txBody>
      </p:sp>
      <p:sp>
        <p:nvSpPr>
          <p:cNvPr id="15" name="TextBox 14">
            <a:extLst>
              <a:ext uri="{FF2B5EF4-FFF2-40B4-BE49-F238E27FC236}">
                <a16:creationId xmlns:a16="http://schemas.microsoft.com/office/drawing/2014/main" id="{61D2BD32-CA02-B70B-8F35-AF7A1E28B0B2}"/>
              </a:ext>
            </a:extLst>
          </p:cNvPr>
          <p:cNvSpPr txBox="1"/>
          <p:nvPr/>
        </p:nvSpPr>
        <p:spPr>
          <a:xfrm>
            <a:off x="11663029" y="3055133"/>
            <a:ext cx="417102" cy="276999"/>
          </a:xfrm>
          <a:prstGeom prst="rect">
            <a:avLst/>
          </a:prstGeom>
          <a:noFill/>
        </p:spPr>
        <p:txBody>
          <a:bodyPr wrap="none" rtlCol="0">
            <a:spAutoFit/>
          </a:bodyPr>
          <a:lstStyle/>
          <a:p>
            <a:r>
              <a:rPr lang="en-US" altLang="ko-KR" sz="1200" dirty="0">
                <a:solidFill>
                  <a:srgbClr val="FF0000"/>
                </a:solidFill>
              </a:rPr>
              <a:t>KM</a:t>
            </a:r>
            <a:endParaRPr lang="ko-KR" altLang="en-US" sz="1200" dirty="0">
              <a:solidFill>
                <a:srgbClr val="FF0000"/>
              </a:solidFill>
            </a:endParaRPr>
          </a:p>
        </p:txBody>
      </p:sp>
      <p:sp>
        <p:nvSpPr>
          <p:cNvPr id="16" name="TextBox 15">
            <a:extLst>
              <a:ext uri="{FF2B5EF4-FFF2-40B4-BE49-F238E27FC236}">
                <a16:creationId xmlns:a16="http://schemas.microsoft.com/office/drawing/2014/main" id="{D5F5904F-39B5-F3CC-7841-A0321FF1EF15}"/>
              </a:ext>
            </a:extLst>
          </p:cNvPr>
          <p:cNvSpPr txBox="1"/>
          <p:nvPr/>
        </p:nvSpPr>
        <p:spPr>
          <a:xfrm>
            <a:off x="8877603" y="3429000"/>
            <a:ext cx="505267" cy="461665"/>
          </a:xfrm>
          <a:prstGeom prst="rect">
            <a:avLst/>
          </a:prstGeom>
          <a:noFill/>
        </p:spPr>
        <p:txBody>
          <a:bodyPr wrap="none" rtlCol="0">
            <a:spAutoFit/>
          </a:bodyPr>
          <a:lstStyle/>
          <a:p>
            <a:r>
              <a:rPr lang="en-US" altLang="ko-KR" sz="1200" dirty="0">
                <a:solidFill>
                  <a:srgbClr val="FF0000"/>
                </a:solidFill>
              </a:rPr>
              <a:t>KM </a:t>
            </a:r>
          </a:p>
          <a:p>
            <a:r>
              <a:rPr lang="en-US" altLang="ko-KR" sz="1200" dirty="0">
                <a:solidFill>
                  <a:srgbClr val="FF0000"/>
                </a:solidFill>
              </a:rPr>
              <a:t>PMK</a:t>
            </a:r>
            <a:endParaRPr lang="ko-KR" altLang="en-US" sz="1200" dirty="0">
              <a:solidFill>
                <a:srgbClr val="FF0000"/>
              </a:solidFill>
            </a:endParaRPr>
          </a:p>
        </p:txBody>
      </p:sp>
      <p:sp>
        <p:nvSpPr>
          <p:cNvPr id="17" name="TextBox 16">
            <a:extLst>
              <a:ext uri="{FF2B5EF4-FFF2-40B4-BE49-F238E27FC236}">
                <a16:creationId xmlns:a16="http://schemas.microsoft.com/office/drawing/2014/main" id="{2B55E805-C371-56FD-ED3A-DC5FD6A49480}"/>
              </a:ext>
            </a:extLst>
          </p:cNvPr>
          <p:cNvSpPr txBox="1"/>
          <p:nvPr/>
        </p:nvSpPr>
        <p:spPr>
          <a:xfrm>
            <a:off x="566530" y="6394476"/>
            <a:ext cx="6112565" cy="215444"/>
          </a:xfrm>
          <a:prstGeom prst="rect">
            <a:avLst/>
          </a:prstGeom>
          <a:noFill/>
        </p:spPr>
        <p:txBody>
          <a:bodyPr wrap="square">
            <a:spAutoFit/>
          </a:bodyPr>
          <a:lstStyle/>
          <a:p>
            <a:r>
              <a:rPr lang="en-US" altLang="ko-KR" sz="800" dirty="0"/>
              <a:t>PMK </a:t>
            </a:r>
            <a:r>
              <a:rPr lang="en-US" altLang="ko-KR" sz="800" b="1" dirty="0">
                <a:solidFill>
                  <a:srgbClr val="7030A0"/>
                </a:solidFill>
              </a:rPr>
              <a:t>pairwise</a:t>
            </a:r>
            <a:r>
              <a:rPr lang="en-US" altLang="ko-KR" sz="800" dirty="0"/>
              <a:t> master key</a:t>
            </a:r>
            <a:endParaRPr lang="ko-KR" altLang="en-US" sz="800" dirty="0"/>
          </a:p>
        </p:txBody>
      </p:sp>
    </p:spTree>
    <p:extLst>
      <p:ext uri="{BB962C8B-B14F-4D97-AF65-F5344CB8AC3E}">
        <p14:creationId xmlns:p14="http://schemas.microsoft.com/office/powerpoint/2010/main" val="1965586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32E059-95CC-718E-5EF4-E5793E31D5DA}"/>
              </a:ext>
            </a:extLst>
          </p:cNvPr>
          <p:cNvSpPr>
            <a:spLocks noGrp="1"/>
          </p:cNvSpPr>
          <p:nvPr>
            <p:ph type="title"/>
          </p:nvPr>
        </p:nvSpPr>
        <p:spPr/>
        <p:txBody>
          <a:bodyPr>
            <a:noAutofit/>
          </a:bodyPr>
          <a:lstStyle/>
          <a:p>
            <a:r>
              <a:rPr lang="en-US" altLang="ko-KR" sz="3200" dirty="0"/>
              <a:t>IEEE 802.11-2020 &amp; IEEE 802.11ax-2021</a:t>
            </a:r>
            <a:br>
              <a:rPr lang="en-US" altLang="ko-KR" sz="3200" dirty="0"/>
            </a:br>
            <a:r>
              <a:rPr lang="en-US" altLang="ko-KR" sz="3200" dirty="0"/>
              <a:t>4. General description</a:t>
            </a:r>
            <a:br>
              <a:rPr lang="en-US" altLang="ko-KR" sz="3200" dirty="0"/>
            </a:br>
            <a:r>
              <a:rPr lang="en-US" altLang="ko-KR" sz="3200" dirty="0"/>
              <a:t>4.10 IEEE Std 802.11 and IEEE Std 802.1X-2010</a:t>
            </a:r>
            <a:endParaRPr lang="ko-KR" altLang="en-US" sz="3200" dirty="0"/>
          </a:p>
        </p:txBody>
      </p:sp>
      <p:sp>
        <p:nvSpPr>
          <p:cNvPr id="5" name="내용 개체 틀 4">
            <a:extLst>
              <a:ext uri="{FF2B5EF4-FFF2-40B4-BE49-F238E27FC236}">
                <a16:creationId xmlns:a16="http://schemas.microsoft.com/office/drawing/2014/main" id="{8A5CC8D2-F088-8688-C8EF-CF6C1C1E3056}"/>
              </a:ext>
            </a:extLst>
          </p:cNvPr>
          <p:cNvSpPr>
            <a:spLocks noGrp="1"/>
          </p:cNvSpPr>
          <p:nvPr>
            <p:ph idx="1"/>
          </p:nvPr>
        </p:nvSpPr>
        <p:spPr/>
        <p:txBody>
          <a:bodyPr>
            <a:normAutofit/>
          </a:bodyPr>
          <a:lstStyle/>
          <a:p>
            <a:r>
              <a:rPr lang="en-US" altLang="ko-KR" dirty="0">
                <a:solidFill>
                  <a:schemeClr val="bg1">
                    <a:lumMod val="65000"/>
                  </a:schemeClr>
                </a:solidFill>
              </a:rPr>
              <a:t>4.10.3.2 AKM operations with AS</a:t>
            </a:r>
          </a:p>
        </p:txBody>
      </p:sp>
      <p:pic>
        <p:nvPicPr>
          <p:cNvPr id="4" name="그림 3">
            <a:extLst>
              <a:ext uri="{FF2B5EF4-FFF2-40B4-BE49-F238E27FC236}">
                <a16:creationId xmlns:a16="http://schemas.microsoft.com/office/drawing/2014/main" id="{018C2283-41F2-BA6D-F230-D34EA17CA0FF}"/>
              </a:ext>
            </a:extLst>
          </p:cNvPr>
          <p:cNvPicPr>
            <a:picLocks noChangeAspect="1"/>
          </p:cNvPicPr>
          <p:nvPr/>
        </p:nvPicPr>
        <p:blipFill>
          <a:blip r:embed="rId2"/>
          <a:stretch>
            <a:fillRect/>
          </a:stretch>
        </p:blipFill>
        <p:spPr>
          <a:xfrm>
            <a:off x="4909134" y="248476"/>
            <a:ext cx="7241366" cy="6361043"/>
          </a:xfrm>
          <a:prstGeom prst="rect">
            <a:avLst/>
          </a:prstGeom>
        </p:spPr>
      </p:pic>
      <p:sp>
        <p:nvSpPr>
          <p:cNvPr id="9" name="TextBox 8">
            <a:extLst>
              <a:ext uri="{FF2B5EF4-FFF2-40B4-BE49-F238E27FC236}">
                <a16:creationId xmlns:a16="http://schemas.microsoft.com/office/drawing/2014/main" id="{47B3358F-7EB7-CED9-E3EF-240A0A3B3540}"/>
              </a:ext>
            </a:extLst>
          </p:cNvPr>
          <p:cNvSpPr txBox="1"/>
          <p:nvPr/>
        </p:nvSpPr>
        <p:spPr>
          <a:xfrm>
            <a:off x="684481" y="2379426"/>
            <a:ext cx="4070934" cy="923330"/>
          </a:xfrm>
          <a:prstGeom prst="rect">
            <a:avLst/>
          </a:prstGeom>
          <a:noFill/>
        </p:spPr>
        <p:txBody>
          <a:bodyPr wrap="square">
            <a:spAutoFit/>
          </a:bodyPr>
          <a:lstStyle/>
          <a:p>
            <a:r>
              <a:rPr lang="en-US" altLang="ko-KR" dirty="0"/>
              <a:t>Figure 4-32—Establishing pairwise and group keys</a:t>
            </a:r>
          </a:p>
          <a:p>
            <a:pPr marL="285750" indent="-285750">
              <a:buFontTx/>
              <a:buChar char="-"/>
            </a:pPr>
            <a:r>
              <a:rPr lang="en-US" altLang="ko-KR" b="1" dirty="0">
                <a:solidFill>
                  <a:srgbClr val="7030A0"/>
                </a:solidFill>
              </a:rPr>
              <a:t>4 Way Handshake</a:t>
            </a:r>
          </a:p>
        </p:txBody>
      </p:sp>
      <p:pic>
        <p:nvPicPr>
          <p:cNvPr id="18" name="그림 17">
            <a:extLst>
              <a:ext uri="{FF2B5EF4-FFF2-40B4-BE49-F238E27FC236}">
                <a16:creationId xmlns:a16="http://schemas.microsoft.com/office/drawing/2014/main" id="{20420555-7B04-1461-31F8-BFF79BB44231}"/>
              </a:ext>
            </a:extLst>
          </p:cNvPr>
          <p:cNvPicPr>
            <a:picLocks noChangeAspect="1"/>
          </p:cNvPicPr>
          <p:nvPr/>
        </p:nvPicPr>
        <p:blipFill>
          <a:blip r:embed="rId3"/>
          <a:stretch>
            <a:fillRect/>
          </a:stretch>
        </p:blipFill>
        <p:spPr>
          <a:xfrm>
            <a:off x="418096" y="3437693"/>
            <a:ext cx="4491038" cy="2733675"/>
          </a:xfrm>
          <a:prstGeom prst="rect">
            <a:avLst/>
          </a:prstGeom>
        </p:spPr>
      </p:pic>
      <p:sp>
        <p:nvSpPr>
          <p:cNvPr id="19" name="TextBox 18">
            <a:extLst>
              <a:ext uri="{FF2B5EF4-FFF2-40B4-BE49-F238E27FC236}">
                <a16:creationId xmlns:a16="http://schemas.microsoft.com/office/drawing/2014/main" id="{C3231C4B-70E0-D616-0A06-FD11DFA5C37A}"/>
              </a:ext>
            </a:extLst>
          </p:cNvPr>
          <p:cNvSpPr txBox="1"/>
          <p:nvPr/>
        </p:nvSpPr>
        <p:spPr>
          <a:xfrm>
            <a:off x="9947010" y="2564092"/>
            <a:ext cx="457882" cy="276999"/>
          </a:xfrm>
          <a:prstGeom prst="rect">
            <a:avLst/>
          </a:prstGeom>
          <a:noFill/>
        </p:spPr>
        <p:txBody>
          <a:bodyPr wrap="none" rtlCol="0">
            <a:spAutoFit/>
          </a:bodyPr>
          <a:lstStyle/>
          <a:p>
            <a:r>
              <a:rPr lang="en-US" altLang="ko-KR" sz="1200" dirty="0">
                <a:solidFill>
                  <a:srgbClr val="FF0000"/>
                </a:solidFill>
              </a:rPr>
              <a:t>KCK</a:t>
            </a:r>
            <a:endParaRPr lang="ko-KR" altLang="en-US" sz="1200" dirty="0">
              <a:solidFill>
                <a:srgbClr val="FF0000"/>
              </a:solidFill>
            </a:endParaRPr>
          </a:p>
        </p:txBody>
      </p:sp>
      <p:sp>
        <p:nvSpPr>
          <p:cNvPr id="20" name="TextBox 19">
            <a:extLst>
              <a:ext uri="{FF2B5EF4-FFF2-40B4-BE49-F238E27FC236}">
                <a16:creationId xmlns:a16="http://schemas.microsoft.com/office/drawing/2014/main" id="{C2CFAAE3-3C2F-66CB-7BCC-E549516F2DF5}"/>
              </a:ext>
            </a:extLst>
          </p:cNvPr>
          <p:cNvSpPr txBox="1"/>
          <p:nvPr/>
        </p:nvSpPr>
        <p:spPr>
          <a:xfrm>
            <a:off x="7282868" y="4537712"/>
            <a:ext cx="447558" cy="276999"/>
          </a:xfrm>
          <a:prstGeom prst="rect">
            <a:avLst/>
          </a:prstGeom>
          <a:noFill/>
        </p:spPr>
        <p:txBody>
          <a:bodyPr wrap="none" rtlCol="0">
            <a:spAutoFit/>
          </a:bodyPr>
          <a:lstStyle/>
          <a:p>
            <a:r>
              <a:rPr lang="en-US" altLang="ko-KR" sz="1200" dirty="0">
                <a:solidFill>
                  <a:srgbClr val="FF0000"/>
                </a:solidFill>
              </a:rPr>
              <a:t>KEK</a:t>
            </a:r>
            <a:endParaRPr lang="ko-KR" altLang="en-US" sz="1200" dirty="0">
              <a:solidFill>
                <a:srgbClr val="FF0000"/>
              </a:solidFill>
            </a:endParaRPr>
          </a:p>
        </p:txBody>
      </p:sp>
      <p:sp>
        <p:nvSpPr>
          <p:cNvPr id="21" name="TextBox 20">
            <a:extLst>
              <a:ext uri="{FF2B5EF4-FFF2-40B4-BE49-F238E27FC236}">
                <a16:creationId xmlns:a16="http://schemas.microsoft.com/office/drawing/2014/main" id="{34081027-B844-0FC7-95C9-7C089F4A823F}"/>
              </a:ext>
            </a:extLst>
          </p:cNvPr>
          <p:cNvSpPr txBox="1"/>
          <p:nvPr/>
        </p:nvSpPr>
        <p:spPr>
          <a:xfrm>
            <a:off x="2939449" y="6171368"/>
            <a:ext cx="1350434" cy="276999"/>
          </a:xfrm>
          <a:prstGeom prst="rect">
            <a:avLst/>
          </a:prstGeom>
          <a:noFill/>
        </p:spPr>
        <p:txBody>
          <a:bodyPr wrap="none" rtlCol="0">
            <a:spAutoFit/>
          </a:bodyPr>
          <a:lstStyle/>
          <a:p>
            <a:r>
              <a:rPr lang="en-US" altLang="ko-KR" sz="1200" dirty="0">
                <a:solidFill>
                  <a:srgbClr val="FF0000"/>
                </a:solidFill>
              </a:rPr>
              <a:t>for CCMP/GCMP</a:t>
            </a:r>
            <a:endParaRPr lang="ko-KR" altLang="en-US" sz="1200" dirty="0">
              <a:solidFill>
                <a:srgbClr val="FF0000"/>
              </a:solidFill>
            </a:endParaRPr>
          </a:p>
        </p:txBody>
      </p:sp>
    </p:spTree>
    <p:extLst>
      <p:ext uri="{BB962C8B-B14F-4D97-AF65-F5344CB8AC3E}">
        <p14:creationId xmlns:p14="http://schemas.microsoft.com/office/powerpoint/2010/main" val="371790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 Security</a:t>
            </a:r>
            <a:br>
              <a:rPr lang="en-US" altLang="ko-KR" sz="3200" dirty="0"/>
            </a:br>
            <a:r>
              <a:rPr lang="en-US" altLang="ko-KR" sz="3200" dirty="0"/>
              <a:t>12.2 Framework</a:t>
            </a:r>
            <a:endParaRPr lang="ko-KR" altLang="en-US" sz="3200" dirty="0"/>
          </a:p>
        </p:txBody>
      </p:sp>
      <p:sp>
        <p:nvSpPr>
          <p:cNvPr id="3" name="내용 개체 틀 2">
            <a:extLst>
              <a:ext uri="{FF2B5EF4-FFF2-40B4-BE49-F238E27FC236}">
                <a16:creationId xmlns:a16="http://schemas.microsoft.com/office/drawing/2014/main" id="{2C60B23E-B811-8DD4-DB3A-82B696581CAD}"/>
              </a:ext>
            </a:extLst>
          </p:cNvPr>
          <p:cNvSpPr>
            <a:spLocks noGrp="1"/>
          </p:cNvSpPr>
          <p:nvPr>
            <p:ph idx="1"/>
          </p:nvPr>
        </p:nvSpPr>
        <p:spPr/>
        <p:txBody>
          <a:bodyPr>
            <a:normAutofit/>
          </a:bodyPr>
          <a:lstStyle/>
          <a:p>
            <a:r>
              <a:rPr lang="en-US" altLang="ko-KR" dirty="0"/>
              <a:t>12.2.2 Security methods</a:t>
            </a:r>
          </a:p>
          <a:p>
            <a:pPr lvl="1"/>
            <a:r>
              <a:rPr lang="en-US" altLang="ko-KR" dirty="0"/>
              <a:t>RSNA security comprises the following algorithms and procedures:</a:t>
            </a:r>
          </a:p>
          <a:p>
            <a:pPr lvl="2"/>
            <a:r>
              <a:rPr lang="en-US" altLang="ko-KR" dirty="0"/>
              <a:t>Temporal key integrity protocol (TKIP)</a:t>
            </a:r>
          </a:p>
          <a:p>
            <a:pPr lvl="2"/>
            <a:r>
              <a:rPr lang="en-US" altLang="ko-KR" dirty="0"/>
              <a:t>CTR with CBC-MAC protocol (CCMP)</a:t>
            </a:r>
          </a:p>
          <a:p>
            <a:pPr lvl="2"/>
            <a:r>
              <a:rPr lang="en-US" altLang="ko-KR" dirty="0"/>
              <a:t>Galois/Counter Mode Protocol (GCMP)</a:t>
            </a:r>
          </a:p>
          <a:p>
            <a:pPr lvl="2"/>
            <a:r>
              <a:rPr lang="en-US" altLang="ko-KR" dirty="0"/>
              <a:t>Broadcast/multicast integrity protocol (BIP)</a:t>
            </a:r>
          </a:p>
          <a:p>
            <a:pPr lvl="2"/>
            <a:r>
              <a:rPr lang="en-US" altLang="ko-KR" dirty="0"/>
              <a:t>RSNA establishment and termination procedures, including use of IEEE 802.1X authentication</a:t>
            </a:r>
          </a:p>
          <a:p>
            <a:pPr lvl="2"/>
            <a:r>
              <a:rPr lang="en-US" altLang="ko-KR" dirty="0"/>
              <a:t>Key management procedures</a:t>
            </a:r>
          </a:p>
        </p:txBody>
      </p:sp>
    </p:spTree>
    <p:extLst>
      <p:ext uri="{BB962C8B-B14F-4D97-AF65-F5344CB8AC3E}">
        <p14:creationId xmlns:p14="http://schemas.microsoft.com/office/powerpoint/2010/main" val="3379266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12.5.3 CTR with CBC-MAC protocol (CCMP)</a:t>
            </a:r>
            <a:endParaRPr lang="ko-KR" altLang="en-US" sz="3200" dirty="0"/>
          </a:p>
        </p:txBody>
      </p:sp>
      <p:sp>
        <p:nvSpPr>
          <p:cNvPr id="3" name="내용 개체 틀 2">
            <a:extLst>
              <a:ext uri="{FF2B5EF4-FFF2-40B4-BE49-F238E27FC236}">
                <a16:creationId xmlns:a16="http://schemas.microsoft.com/office/drawing/2014/main" id="{2C60B23E-B811-8DD4-DB3A-82B696581CAD}"/>
              </a:ext>
            </a:extLst>
          </p:cNvPr>
          <p:cNvSpPr>
            <a:spLocks noGrp="1"/>
          </p:cNvSpPr>
          <p:nvPr>
            <p:ph idx="1"/>
          </p:nvPr>
        </p:nvSpPr>
        <p:spPr/>
        <p:txBody>
          <a:bodyPr>
            <a:normAutofit fontScale="92500" lnSpcReduction="10000"/>
          </a:bodyPr>
          <a:lstStyle/>
          <a:p>
            <a:r>
              <a:rPr lang="en-US" altLang="ko-KR" dirty="0"/>
              <a:t>All variants of CCMP provides data confidentiality, authentication, integrity, and replay protection.</a:t>
            </a:r>
          </a:p>
          <a:p>
            <a:pPr lvl="1"/>
            <a:r>
              <a:rPr lang="en-US" altLang="ko-KR" dirty="0"/>
              <a:t>CCMP is based on the CCM of the AES encryption algorithm.</a:t>
            </a:r>
          </a:p>
          <a:p>
            <a:pPr lvl="2"/>
            <a:r>
              <a:rPr lang="en-US" altLang="ko-KR" dirty="0"/>
              <a:t>CCM is defined in IETF RFC 3610.</a:t>
            </a:r>
          </a:p>
          <a:p>
            <a:pPr lvl="3"/>
            <a:r>
              <a:rPr lang="en-US" altLang="ko-KR" dirty="0"/>
              <a:t>CCM </a:t>
            </a:r>
            <a:r>
              <a:rPr lang="en-US" altLang="ko-KR" dirty="0">
                <a:solidFill>
                  <a:srgbClr val="0070C0"/>
                </a:solidFill>
              </a:rPr>
              <a:t>combines</a:t>
            </a:r>
            <a:r>
              <a:rPr lang="en-US" altLang="ko-KR" dirty="0"/>
              <a:t> CTR </a:t>
            </a:r>
            <a:r>
              <a:rPr lang="en-US" altLang="ko-KR" dirty="0">
                <a:solidFill>
                  <a:srgbClr val="0070C0"/>
                </a:solidFill>
              </a:rPr>
              <a:t>for</a:t>
            </a:r>
            <a:r>
              <a:rPr lang="en-US" altLang="ko-KR" dirty="0"/>
              <a:t> </a:t>
            </a:r>
            <a:r>
              <a:rPr lang="en-US" altLang="ko-KR" dirty="0">
                <a:solidFill>
                  <a:srgbClr val="7030A0"/>
                </a:solidFill>
              </a:rPr>
              <a:t>data confidentiality </a:t>
            </a:r>
            <a:r>
              <a:rPr lang="en-US" altLang="ko-KR" b="1" dirty="0">
                <a:solidFill>
                  <a:srgbClr val="0070C0"/>
                </a:solidFill>
              </a:rPr>
              <a:t>and</a:t>
            </a:r>
            <a:r>
              <a:rPr lang="en-US" altLang="ko-KR" dirty="0"/>
              <a:t> CBC-MAC </a:t>
            </a:r>
            <a:r>
              <a:rPr lang="en-US" altLang="ko-KR" dirty="0">
                <a:solidFill>
                  <a:srgbClr val="0070C0"/>
                </a:solidFill>
              </a:rPr>
              <a:t>for</a:t>
            </a:r>
            <a:r>
              <a:rPr lang="en-US" altLang="ko-KR" dirty="0"/>
              <a:t> </a:t>
            </a:r>
            <a:r>
              <a:rPr lang="en-US" altLang="ko-KR" dirty="0">
                <a:solidFill>
                  <a:srgbClr val="7030A0"/>
                </a:solidFill>
              </a:rPr>
              <a:t>authentication and integrity</a:t>
            </a:r>
            <a:r>
              <a:rPr lang="en-US" altLang="ko-KR" dirty="0"/>
              <a:t>.</a:t>
            </a:r>
          </a:p>
          <a:p>
            <a:pPr lvl="3"/>
            <a:r>
              <a:rPr lang="en-US" altLang="ko-KR" dirty="0"/>
              <a:t>CCM </a:t>
            </a:r>
            <a:r>
              <a:rPr lang="en-US" altLang="ko-KR" dirty="0">
                <a:solidFill>
                  <a:srgbClr val="0070C0"/>
                </a:solidFill>
              </a:rPr>
              <a:t>protects</a:t>
            </a:r>
            <a:r>
              <a:rPr lang="en-US" altLang="ko-KR" dirty="0"/>
              <a:t> </a:t>
            </a:r>
            <a:r>
              <a:rPr lang="en-US" altLang="ko-KR" dirty="0">
                <a:solidFill>
                  <a:srgbClr val="7030A0"/>
                </a:solidFill>
              </a:rPr>
              <a:t>the integrity of </a:t>
            </a:r>
            <a:r>
              <a:rPr lang="en-US" altLang="ko-KR" b="1" dirty="0">
                <a:solidFill>
                  <a:srgbClr val="0070C0"/>
                </a:solidFill>
              </a:rPr>
              <a:t>both</a:t>
            </a:r>
            <a:r>
              <a:rPr lang="en-US" altLang="ko-KR" dirty="0"/>
              <a:t> </a:t>
            </a:r>
            <a:r>
              <a:rPr lang="en-US" altLang="ko-KR" dirty="0">
                <a:solidFill>
                  <a:srgbClr val="7030A0"/>
                </a:solidFill>
              </a:rPr>
              <a:t>the MPDU Data field </a:t>
            </a:r>
            <a:r>
              <a:rPr lang="en-US" altLang="ko-KR" b="1" dirty="0">
                <a:solidFill>
                  <a:srgbClr val="0070C0"/>
                </a:solidFill>
              </a:rPr>
              <a:t>and</a:t>
            </a:r>
            <a:r>
              <a:rPr lang="en-US" altLang="ko-KR" dirty="0"/>
              <a:t> </a:t>
            </a:r>
            <a:r>
              <a:rPr lang="en-US" altLang="ko-KR" b="1" dirty="0">
                <a:solidFill>
                  <a:srgbClr val="7030A0"/>
                </a:solidFill>
              </a:rPr>
              <a:t>selected portions </a:t>
            </a:r>
            <a:r>
              <a:rPr lang="en-US" altLang="ko-KR" dirty="0">
                <a:solidFill>
                  <a:srgbClr val="7030A0"/>
                </a:solidFill>
              </a:rPr>
              <a:t>of the IEEE 802.11 MPDU header</a:t>
            </a:r>
            <a:r>
              <a:rPr lang="en-US" altLang="ko-KR" dirty="0"/>
              <a:t>.</a:t>
            </a:r>
          </a:p>
          <a:p>
            <a:pPr lvl="3"/>
            <a:r>
              <a:rPr lang="en-US" altLang="ko-KR" dirty="0"/>
              <a:t>CCM has two parameters: </a:t>
            </a:r>
            <a:r>
              <a:rPr lang="en-US" altLang="ko-KR" b="1" dirty="0"/>
              <a:t>M</a:t>
            </a:r>
            <a:r>
              <a:rPr lang="en-US" altLang="ko-KR" dirty="0"/>
              <a:t>(IC) and </a:t>
            </a:r>
            <a:r>
              <a:rPr lang="en-US" altLang="ko-KR" b="1" dirty="0"/>
              <a:t>L</a:t>
            </a:r>
            <a:r>
              <a:rPr lang="en-US" altLang="ko-KR" dirty="0"/>
              <a:t>(ENGTH).</a:t>
            </a:r>
          </a:p>
          <a:p>
            <a:pPr lvl="2"/>
            <a:r>
              <a:rPr lang="en-US" altLang="ko-KR" dirty="0"/>
              <a:t>The AES algorithm is defined in FIPS 197.</a:t>
            </a:r>
          </a:p>
          <a:p>
            <a:pPr lvl="3"/>
            <a:r>
              <a:rPr lang="en-US" altLang="ko-KR" dirty="0"/>
              <a:t>AES processing used within CCMP uses AES with </a:t>
            </a:r>
            <a:r>
              <a:rPr lang="en-US" altLang="ko-KR" dirty="0">
                <a:solidFill>
                  <a:srgbClr val="0070C0"/>
                </a:solidFill>
              </a:rPr>
              <a:t>either</a:t>
            </a:r>
            <a:r>
              <a:rPr lang="en-US" altLang="ko-KR" dirty="0"/>
              <a:t> </a:t>
            </a:r>
            <a:r>
              <a:rPr lang="en-US" altLang="ko-KR" dirty="0">
                <a:solidFill>
                  <a:srgbClr val="7030A0"/>
                </a:solidFill>
              </a:rPr>
              <a:t>a 128-bit </a:t>
            </a:r>
            <a:r>
              <a:rPr lang="en-US" altLang="ko-KR" b="1" dirty="0">
                <a:solidFill>
                  <a:srgbClr val="7030A0"/>
                </a:solidFill>
              </a:rPr>
              <a:t>key</a:t>
            </a:r>
            <a:r>
              <a:rPr lang="en-US" altLang="ko-KR" dirty="0">
                <a:solidFill>
                  <a:srgbClr val="7030A0"/>
                </a:solidFill>
              </a:rPr>
              <a:t> </a:t>
            </a:r>
            <a:r>
              <a:rPr lang="en-US" altLang="ko-KR" dirty="0"/>
              <a:t>(CCMP-128 (M=8,L=2)) </a:t>
            </a:r>
            <a:r>
              <a:rPr lang="en-US" altLang="ko-KR" dirty="0">
                <a:solidFill>
                  <a:srgbClr val="0070C0"/>
                </a:solidFill>
              </a:rPr>
              <a:t>or</a:t>
            </a:r>
            <a:r>
              <a:rPr lang="en-US" altLang="ko-KR" dirty="0"/>
              <a:t> </a:t>
            </a:r>
            <a:r>
              <a:rPr lang="en-US" altLang="ko-KR" dirty="0">
                <a:solidFill>
                  <a:srgbClr val="7030A0"/>
                </a:solidFill>
              </a:rPr>
              <a:t>a 256-bit </a:t>
            </a:r>
            <a:r>
              <a:rPr lang="en-US" altLang="ko-KR" b="1" dirty="0">
                <a:solidFill>
                  <a:srgbClr val="7030A0"/>
                </a:solidFill>
              </a:rPr>
              <a:t>key</a:t>
            </a:r>
            <a:r>
              <a:rPr lang="en-US" altLang="ko-KR" dirty="0">
                <a:solidFill>
                  <a:srgbClr val="7030A0"/>
                </a:solidFill>
              </a:rPr>
              <a:t> </a:t>
            </a:r>
            <a:r>
              <a:rPr lang="en-US" altLang="ko-KR" dirty="0"/>
              <a:t>(CCMP-256 (M=16,L=2)).</a:t>
            </a:r>
          </a:p>
          <a:p>
            <a:pPr lvl="1"/>
            <a:r>
              <a:rPr lang="en-US" altLang="ko-KR" dirty="0"/>
              <a:t>CCM </a:t>
            </a:r>
            <a:r>
              <a:rPr lang="en-US" altLang="ko-KR" dirty="0">
                <a:solidFill>
                  <a:srgbClr val="0070C0"/>
                </a:solidFill>
              </a:rPr>
              <a:t>requires</a:t>
            </a:r>
            <a:r>
              <a:rPr lang="en-US" altLang="ko-KR" dirty="0"/>
              <a:t> </a:t>
            </a:r>
            <a:r>
              <a:rPr lang="en-US" altLang="ko-KR" dirty="0">
                <a:solidFill>
                  <a:srgbClr val="7030A0"/>
                </a:solidFill>
              </a:rPr>
              <a:t>a fresh temporal key </a:t>
            </a:r>
            <a:r>
              <a:rPr lang="en-US" altLang="ko-KR" dirty="0">
                <a:solidFill>
                  <a:srgbClr val="0070C0"/>
                </a:solidFill>
              </a:rPr>
              <a:t>for</a:t>
            </a:r>
            <a:r>
              <a:rPr lang="en-US" altLang="ko-KR" dirty="0"/>
              <a:t> </a:t>
            </a:r>
            <a:r>
              <a:rPr lang="en-US" altLang="ko-KR" b="1" dirty="0">
                <a:solidFill>
                  <a:srgbClr val="7030A0"/>
                </a:solidFill>
              </a:rPr>
              <a:t>every session</a:t>
            </a:r>
            <a:r>
              <a:rPr lang="en-US" altLang="ko-KR" dirty="0"/>
              <a:t>.</a:t>
            </a:r>
          </a:p>
          <a:p>
            <a:pPr lvl="1"/>
            <a:r>
              <a:rPr lang="en-US" altLang="ko-KR" dirty="0"/>
              <a:t>CCM </a:t>
            </a:r>
            <a:r>
              <a:rPr lang="en-US" altLang="ko-KR" dirty="0">
                <a:solidFill>
                  <a:srgbClr val="0070C0"/>
                </a:solidFill>
              </a:rPr>
              <a:t>also requires </a:t>
            </a:r>
            <a:r>
              <a:rPr lang="en-US" altLang="ko-KR" dirty="0">
                <a:solidFill>
                  <a:srgbClr val="7030A0"/>
                </a:solidFill>
              </a:rPr>
              <a:t>a unique nonce value </a:t>
            </a:r>
            <a:r>
              <a:rPr lang="en-US" altLang="ko-KR" dirty="0">
                <a:solidFill>
                  <a:srgbClr val="0070C0"/>
                </a:solidFill>
              </a:rPr>
              <a:t>for</a:t>
            </a:r>
            <a:r>
              <a:rPr lang="en-US" altLang="ko-KR" dirty="0"/>
              <a:t> </a:t>
            </a:r>
            <a:r>
              <a:rPr lang="en-US" altLang="ko-KR" b="1" dirty="0">
                <a:solidFill>
                  <a:srgbClr val="7030A0"/>
                </a:solidFill>
              </a:rPr>
              <a:t>each frame </a:t>
            </a:r>
            <a:r>
              <a:rPr lang="en-US" altLang="ko-KR" dirty="0"/>
              <a:t>protected by a given temporal key.</a:t>
            </a:r>
          </a:p>
        </p:txBody>
      </p:sp>
    </p:spTree>
    <p:extLst>
      <p:ext uri="{BB962C8B-B14F-4D97-AF65-F5344CB8AC3E}">
        <p14:creationId xmlns:p14="http://schemas.microsoft.com/office/powerpoint/2010/main" val="1780631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12.5.3.2 CCMP MPDU format</a:t>
            </a:r>
            <a:endParaRPr lang="ko-KR" altLang="en-US" sz="3200" dirty="0"/>
          </a:p>
        </p:txBody>
      </p:sp>
      <p:pic>
        <p:nvPicPr>
          <p:cNvPr id="5" name="그림 4">
            <a:extLst>
              <a:ext uri="{FF2B5EF4-FFF2-40B4-BE49-F238E27FC236}">
                <a16:creationId xmlns:a16="http://schemas.microsoft.com/office/drawing/2014/main" id="{B3875C21-3078-C07A-9A9A-639DEE20DDFA}"/>
              </a:ext>
            </a:extLst>
          </p:cNvPr>
          <p:cNvPicPr>
            <a:picLocks noChangeAspect="1"/>
          </p:cNvPicPr>
          <p:nvPr/>
        </p:nvPicPr>
        <p:blipFill>
          <a:blip r:embed="rId2"/>
          <a:stretch>
            <a:fillRect/>
          </a:stretch>
        </p:blipFill>
        <p:spPr>
          <a:xfrm>
            <a:off x="960965" y="1690688"/>
            <a:ext cx="10134600" cy="2667486"/>
          </a:xfrm>
          <a:prstGeom prst="rect">
            <a:avLst/>
          </a:prstGeom>
        </p:spPr>
      </p:pic>
      <p:sp>
        <p:nvSpPr>
          <p:cNvPr id="7" name="TextBox 6">
            <a:extLst>
              <a:ext uri="{FF2B5EF4-FFF2-40B4-BE49-F238E27FC236}">
                <a16:creationId xmlns:a16="http://schemas.microsoft.com/office/drawing/2014/main" id="{A74447A7-BC3C-9F4F-ABB0-E05049278B7B}"/>
              </a:ext>
            </a:extLst>
          </p:cNvPr>
          <p:cNvSpPr txBox="1"/>
          <p:nvPr/>
        </p:nvSpPr>
        <p:spPr>
          <a:xfrm>
            <a:off x="3293535" y="4358174"/>
            <a:ext cx="4453465" cy="369332"/>
          </a:xfrm>
          <a:prstGeom prst="rect">
            <a:avLst/>
          </a:prstGeom>
          <a:noFill/>
        </p:spPr>
        <p:txBody>
          <a:bodyPr wrap="square">
            <a:spAutoFit/>
          </a:bodyPr>
          <a:lstStyle/>
          <a:p>
            <a:r>
              <a:rPr lang="en-US" altLang="ko-KR" dirty="0"/>
              <a:t>Figure 12-16—Expanded CCMP MPDU</a:t>
            </a:r>
            <a:endParaRPr lang="ko-KR" altLang="en-US" dirty="0"/>
          </a:p>
        </p:txBody>
      </p:sp>
      <p:sp>
        <p:nvSpPr>
          <p:cNvPr id="9" name="TextBox 8">
            <a:extLst>
              <a:ext uri="{FF2B5EF4-FFF2-40B4-BE49-F238E27FC236}">
                <a16:creationId xmlns:a16="http://schemas.microsoft.com/office/drawing/2014/main" id="{179FFA50-0AD9-7BA3-A627-1B265E0D010D}"/>
              </a:ext>
            </a:extLst>
          </p:cNvPr>
          <p:cNvSpPr txBox="1"/>
          <p:nvPr/>
        </p:nvSpPr>
        <p:spPr>
          <a:xfrm>
            <a:off x="1134532" y="4732716"/>
            <a:ext cx="9736667" cy="1569660"/>
          </a:xfrm>
          <a:prstGeom prst="rect">
            <a:avLst/>
          </a:prstGeom>
          <a:noFill/>
        </p:spPr>
        <p:txBody>
          <a:bodyPr wrap="square">
            <a:spAutoFit/>
          </a:bodyPr>
          <a:lstStyle/>
          <a:p>
            <a:r>
              <a:rPr lang="en-US" altLang="ko-KR" sz="1600" dirty="0"/>
              <a:t>For secure PV0 MPDUs, </a:t>
            </a:r>
          </a:p>
          <a:p>
            <a:pPr marL="285750" indent="-285750">
              <a:buFontTx/>
              <a:buChar char="-"/>
            </a:pPr>
            <a:r>
              <a:rPr lang="en-US" altLang="ko-KR" sz="1600" dirty="0"/>
              <a:t>CCMP-128 processing expands the original MPDU size by 16 octets, 8 octets for the CCMP Header field and </a:t>
            </a:r>
            <a:r>
              <a:rPr lang="en-US" altLang="ko-KR" sz="1600" dirty="0">
                <a:solidFill>
                  <a:srgbClr val="7030A0"/>
                </a:solidFill>
              </a:rPr>
              <a:t>8 octets for the MIC field</a:t>
            </a:r>
            <a:r>
              <a:rPr lang="en-US" altLang="ko-KR" sz="1600" dirty="0"/>
              <a:t>.</a:t>
            </a:r>
          </a:p>
          <a:p>
            <a:pPr marL="285750" indent="-285750">
              <a:buFontTx/>
              <a:buChar char="-"/>
            </a:pPr>
            <a:r>
              <a:rPr lang="en-US" altLang="ko-KR" sz="1600" dirty="0"/>
              <a:t>CCMP-256 processing expands the original MPDU size by 24 octets, 8 octets for the CCMP Header field, and </a:t>
            </a:r>
            <a:r>
              <a:rPr lang="en-US" altLang="ko-KR" sz="1600" dirty="0">
                <a:solidFill>
                  <a:srgbClr val="7030A0"/>
                </a:solidFill>
              </a:rPr>
              <a:t>16 octets for the MIC field</a:t>
            </a:r>
            <a:r>
              <a:rPr lang="en-US" altLang="ko-KR" sz="1600" dirty="0"/>
              <a:t>.</a:t>
            </a:r>
          </a:p>
          <a:p>
            <a:pPr marL="285750" indent="-285750">
              <a:buFontTx/>
              <a:buChar char="-"/>
            </a:pPr>
            <a:r>
              <a:rPr lang="en-US" altLang="ko-KR" sz="1600" dirty="0"/>
              <a:t>PN is a 48-bit PN represented as an array of 6 octets: [PN5(MSB)..PN0(LSB)].</a:t>
            </a:r>
          </a:p>
        </p:txBody>
      </p:sp>
      <p:sp>
        <p:nvSpPr>
          <p:cNvPr id="10" name="TextBox 9">
            <a:extLst>
              <a:ext uri="{FF2B5EF4-FFF2-40B4-BE49-F238E27FC236}">
                <a16:creationId xmlns:a16="http://schemas.microsoft.com/office/drawing/2014/main" id="{6147AAB8-B354-7DFB-7E18-07F6C6064C74}"/>
              </a:ext>
            </a:extLst>
          </p:cNvPr>
          <p:cNvSpPr txBox="1"/>
          <p:nvPr/>
        </p:nvSpPr>
        <p:spPr>
          <a:xfrm>
            <a:off x="4470400" y="3152001"/>
            <a:ext cx="362600" cy="276999"/>
          </a:xfrm>
          <a:prstGeom prst="rect">
            <a:avLst/>
          </a:prstGeom>
          <a:noFill/>
        </p:spPr>
        <p:txBody>
          <a:bodyPr wrap="none" rtlCol="0">
            <a:spAutoFit/>
          </a:bodyPr>
          <a:lstStyle/>
          <a:p>
            <a:r>
              <a:rPr lang="en-US" altLang="ko-KR" sz="1200" dirty="0">
                <a:solidFill>
                  <a:srgbClr val="FF0000"/>
                </a:solidFill>
              </a:rPr>
              <a:t>(1)</a:t>
            </a:r>
            <a:endParaRPr lang="ko-KR" altLang="en-US" sz="1200" dirty="0">
              <a:solidFill>
                <a:srgbClr val="FF0000"/>
              </a:solidFill>
            </a:endParaRPr>
          </a:p>
        </p:txBody>
      </p:sp>
    </p:spTree>
    <p:extLst>
      <p:ext uri="{BB962C8B-B14F-4D97-AF65-F5344CB8AC3E}">
        <p14:creationId xmlns:p14="http://schemas.microsoft.com/office/powerpoint/2010/main" val="4214718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12.5.3.2 CCMP MPDU format</a:t>
            </a:r>
            <a:endParaRPr lang="ko-KR" altLang="en-US" sz="3200" dirty="0"/>
          </a:p>
        </p:txBody>
      </p:sp>
      <p:pic>
        <p:nvPicPr>
          <p:cNvPr id="4" name="그림 3">
            <a:extLst>
              <a:ext uri="{FF2B5EF4-FFF2-40B4-BE49-F238E27FC236}">
                <a16:creationId xmlns:a16="http://schemas.microsoft.com/office/drawing/2014/main" id="{76AE23C5-F1F3-43EE-B02C-B53037D6C5E4}"/>
              </a:ext>
            </a:extLst>
          </p:cNvPr>
          <p:cNvPicPr>
            <a:picLocks noChangeAspect="1"/>
          </p:cNvPicPr>
          <p:nvPr/>
        </p:nvPicPr>
        <p:blipFill>
          <a:blip r:embed="rId2"/>
          <a:stretch>
            <a:fillRect/>
          </a:stretch>
        </p:blipFill>
        <p:spPr>
          <a:xfrm>
            <a:off x="1259946" y="1953154"/>
            <a:ext cx="9255655" cy="3252925"/>
          </a:xfrm>
          <a:prstGeom prst="rect">
            <a:avLst/>
          </a:prstGeom>
        </p:spPr>
      </p:pic>
      <p:sp>
        <p:nvSpPr>
          <p:cNvPr id="8" name="TextBox 7">
            <a:extLst>
              <a:ext uri="{FF2B5EF4-FFF2-40B4-BE49-F238E27FC236}">
                <a16:creationId xmlns:a16="http://schemas.microsoft.com/office/drawing/2014/main" id="{AD1315C3-0854-BC56-6D31-7E83034E758E}"/>
              </a:ext>
            </a:extLst>
          </p:cNvPr>
          <p:cNvSpPr txBox="1"/>
          <p:nvPr/>
        </p:nvSpPr>
        <p:spPr>
          <a:xfrm>
            <a:off x="3115734" y="5468545"/>
            <a:ext cx="6096000" cy="369332"/>
          </a:xfrm>
          <a:prstGeom prst="rect">
            <a:avLst/>
          </a:prstGeom>
          <a:noFill/>
        </p:spPr>
        <p:txBody>
          <a:bodyPr wrap="square">
            <a:spAutoFit/>
          </a:bodyPr>
          <a:lstStyle/>
          <a:p>
            <a:r>
              <a:rPr lang="fr-FR" altLang="ko-KR" dirty="0"/>
              <a:t>Figure 12-18—CCMP encapsulation block diagram</a:t>
            </a:r>
            <a:endParaRPr lang="ko-KR" altLang="en-US" dirty="0"/>
          </a:p>
        </p:txBody>
      </p:sp>
    </p:spTree>
    <p:extLst>
      <p:ext uri="{BB962C8B-B14F-4D97-AF65-F5344CB8AC3E}">
        <p14:creationId xmlns:p14="http://schemas.microsoft.com/office/powerpoint/2010/main" val="3563173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12.5.3.2 CCMP MPDU format</a:t>
            </a:r>
            <a:endParaRPr lang="ko-KR" altLang="en-US" sz="3200" dirty="0"/>
          </a:p>
        </p:txBody>
      </p:sp>
      <p:pic>
        <p:nvPicPr>
          <p:cNvPr id="12" name="그림 11">
            <a:extLst>
              <a:ext uri="{FF2B5EF4-FFF2-40B4-BE49-F238E27FC236}">
                <a16:creationId xmlns:a16="http://schemas.microsoft.com/office/drawing/2014/main" id="{2E27792F-828E-11D1-ACF7-239A8C16E535}"/>
              </a:ext>
            </a:extLst>
          </p:cNvPr>
          <p:cNvPicPr>
            <a:picLocks noChangeAspect="1"/>
          </p:cNvPicPr>
          <p:nvPr/>
        </p:nvPicPr>
        <p:blipFill>
          <a:blip r:embed="rId2"/>
          <a:stretch>
            <a:fillRect/>
          </a:stretch>
        </p:blipFill>
        <p:spPr>
          <a:xfrm>
            <a:off x="362470" y="1964108"/>
            <a:ext cx="6958541" cy="974368"/>
          </a:xfrm>
          <a:prstGeom prst="rect">
            <a:avLst/>
          </a:prstGeom>
        </p:spPr>
      </p:pic>
      <p:sp>
        <p:nvSpPr>
          <p:cNvPr id="14" name="TextBox 13">
            <a:extLst>
              <a:ext uri="{FF2B5EF4-FFF2-40B4-BE49-F238E27FC236}">
                <a16:creationId xmlns:a16="http://schemas.microsoft.com/office/drawing/2014/main" id="{D2FE283E-A341-9DA9-7C6E-334E94A44097}"/>
              </a:ext>
            </a:extLst>
          </p:cNvPr>
          <p:cNvSpPr txBox="1"/>
          <p:nvPr/>
        </p:nvSpPr>
        <p:spPr>
          <a:xfrm>
            <a:off x="1648345" y="2753810"/>
            <a:ext cx="6096000" cy="338554"/>
          </a:xfrm>
          <a:prstGeom prst="rect">
            <a:avLst/>
          </a:prstGeom>
          <a:noFill/>
        </p:spPr>
        <p:txBody>
          <a:bodyPr wrap="square">
            <a:spAutoFit/>
          </a:bodyPr>
          <a:lstStyle/>
          <a:p>
            <a:r>
              <a:rPr lang="en-US" altLang="ko-KR" sz="1600" dirty="0"/>
              <a:t>Figure 12-19—AAD construction for PV0 MPDUs</a:t>
            </a:r>
            <a:endParaRPr lang="ko-KR" altLang="en-US" sz="1600" dirty="0"/>
          </a:p>
        </p:txBody>
      </p:sp>
      <p:sp>
        <p:nvSpPr>
          <p:cNvPr id="15" name="TextBox 14">
            <a:extLst>
              <a:ext uri="{FF2B5EF4-FFF2-40B4-BE49-F238E27FC236}">
                <a16:creationId xmlns:a16="http://schemas.microsoft.com/office/drawing/2014/main" id="{3119C0DE-E206-B18D-84CC-EAD150B088CE}"/>
              </a:ext>
            </a:extLst>
          </p:cNvPr>
          <p:cNvSpPr txBox="1"/>
          <p:nvPr/>
        </p:nvSpPr>
        <p:spPr>
          <a:xfrm>
            <a:off x="7602452" y="2030535"/>
            <a:ext cx="3751348" cy="769441"/>
          </a:xfrm>
          <a:prstGeom prst="rect">
            <a:avLst/>
          </a:prstGeom>
          <a:noFill/>
        </p:spPr>
        <p:txBody>
          <a:bodyPr wrap="none" rtlCol="0">
            <a:spAutoFit/>
          </a:bodyPr>
          <a:lstStyle/>
          <a:p>
            <a:r>
              <a:rPr lang="en-US" altLang="ko-KR" sz="1100" dirty="0"/>
              <a:t>FC: Frame Control - some subfields are masked</a:t>
            </a:r>
          </a:p>
          <a:p>
            <a:r>
              <a:rPr lang="en-US" altLang="ko-KR" sz="1100" dirty="0"/>
              <a:t>A1,A2,A3,A4: Addresses</a:t>
            </a:r>
          </a:p>
          <a:p>
            <a:r>
              <a:rPr lang="en-US" altLang="ko-KR" sz="1100" dirty="0"/>
              <a:t>SC: Sequence Control - some subfields are masked</a:t>
            </a:r>
          </a:p>
          <a:p>
            <a:r>
              <a:rPr lang="en-US" altLang="ko-KR" sz="1100" dirty="0"/>
              <a:t>QC: QoS Control (Priority) - some subfields are masked</a:t>
            </a:r>
            <a:endParaRPr lang="ko-KR" altLang="en-US" sz="1100" dirty="0"/>
          </a:p>
        </p:txBody>
      </p:sp>
      <p:pic>
        <p:nvPicPr>
          <p:cNvPr id="17" name="그림 16">
            <a:extLst>
              <a:ext uri="{FF2B5EF4-FFF2-40B4-BE49-F238E27FC236}">
                <a16:creationId xmlns:a16="http://schemas.microsoft.com/office/drawing/2014/main" id="{F20BE0EE-601F-3DF9-307C-944F2FC1F527}"/>
              </a:ext>
            </a:extLst>
          </p:cNvPr>
          <p:cNvPicPr>
            <a:picLocks noChangeAspect="1"/>
          </p:cNvPicPr>
          <p:nvPr/>
        </p:nvPicPr>
        <p:blipFill>
          <a:blip r:embed="rId3"/>
          <a:stretch>
            <a:fillRect/>
          </a:stretch>
        </p:blipFill>
        <p:spPr>
          <a:xfrm>
            <a:off x="525378" y="3285131"/>
            <a:ext cx="6096000" cy="886094"/>
          </a:xfrm>
          <a:prstGeom prst="rect">
            <a:avLst/>
          </a:prstGeom>
        </p:spPr>
      </p:pic>
      <p:sp>
        <p:nvSpPr>
          <p:cNvPr id="19" name="TextBox 18">
            <a:extLst>
              <a:ext uri="{FF2B5EF4-FFF2-40B4-BE49-F238E27FC236}">
                <a16:creationId xmlns:a16="http://schemas.microsoft.com/office/drawing/2014/main" id="{09A41EF0-876C-B821-7189-E7237969EBEF}"/>
              </a:ext>
            </a:extLst>
          </p:cNvPr>
          <p:cNvSpPr txBox="1"/>
          <p:nvPr/>
        </p:nvSpPr>
        <p:spPr>
          <a:xfrm>
            <a:off x="2506134" y="4155486"/>
            <a:ext cx="2921000" cy="338554"/>
          </a:xfrm>
          <a:prstGeom prst="rect">
            <a:avLst/>
          </a:prstGeom>
          <a:noFill/>
        </p:spPr>
        <p:txBody>
          <a:bodyPr wrap="square">
            <a:spAutoFit/>
          </a:bodyPr>
          <a:lstStyle/>
          <a:p>
            <a:r>
              <a:rPr lang="en-US" altLang="ko-KR" sz="1600" dirty="0"/>
              <a:t>Figure 12-21—Nonce field</a:t>
            </a:r>
            <a:endParaRPr lang="ko-KR" altLang="en-US" sz="1600" dirty="0"/>
          </a:p>
        </p:txBody>
      </p:sp>
      <p:pic>
        <p:nvPicPr>
          <p:cNvPr id="21" name="그림 20">
            <a:extLst>
              <a:ext uri="{FF2B5EF4-FFF2-40B4-BE49-F238E27FC236}">
                <a16:creationId xmlns:a16="http://schemas.microsoft.com/office/drawing/2014/main" id="{7EFB604D-2A18-C6BC-1786-58D8E8663E8C}"/>
              </a:ext>
            </a:extLst>
          </p:cNvPr>
          <p:cNvPicPr>
            <a:picLocks noChangeAspect="1"/>
          </p:cNvPicPr>
          <p:nvPr/>
        </p:nvPicPr>
        <p:blipFill>
          <a:blip r:embed="rId4"/>
          <a:stretch>
            <a:fillRect/>
          </a:stretch>
        </p:blipFill>
        <p:spPr>
          <a:xfrm>
            <a:off x="6873875" y="3197944"/>
            <a:ext cx="4206336" cy="860081"/>
          </a:xfrm>
          <a:prstGeom prst="rect">
            <a:avLst/>
          </a:prstGeom>
        </p:spPr>
      </p:pic>
      <p:sp>
        <p:nvSpPr>
          <p:cNvPr id="23" name="TextBox 22">
            <a:extLst>
              <a:ext uri="{FF2B5EF4-FFF2-40B4-BE49-F238E27FC236}">
                <a16:creationId xmlns:a16="http://schemas.microsoft.com/office/drawing/2014/main" id="{DE645319-3542-FE70-625D-31CFD3C22023}"/>
              </a:ext>
            </a:extLst>
          </p:cNvPr>
          <p:cNvSpPr txBox="1"/>
          <p:nvPr/>
        </p:nvSpPr>
        <p:spPr>
          <a:xfrm>
            <a:off x="7385030" y="4058025"/>
            <a:ext cx="3695181" cy="338554"/>
          </a:xfrm>
          <a:prstGeom prst="rect">
            <a:avLst/>
          </a:prstGeom>
          <a:noFill/>
        </p:spPr>
        <p:txBody>
          <a:bodyPr wrap="square">
            <a:spAutoFit/>
          </a:bodyPr>
          <a:lstStyle/>
          <a:p>
            <a:r>
              <a:rPr lang="en-US" altLang="ko-KR" sz="1600" dirty="0"/>
              <a:t>Figure 12-22—Nonce Flags subfield</a:t>
            </a:r>
            <a:endParaRPr lang="ko-KR" altLang="en-US" sz="1600" dirty="0"/>
          </a:p>
        </p:txBody>
      </p:sp>
    </p:spTree>
    <p:extLst>
      <p:ext uri="{BB962C8B-B14F-4D97-AF65-F5344CB8AC3E}">
        <p14:creationId xmlns:p14="http://schemas.microsoft.com/office/powerpoint/2010/main" val="1946241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CDAC1-9BD8-2CD0-A184-8214E69EDF1F}"/>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12.5.3.2 CCMP MPDU format</a:t>
            </a:r>
            <a:endParaRPr lang="ko-KR" altLang="en-US" sz="3200" dirty="0"/>
          </a:p>
        </p:txBody>
      </p:sp>
      <p:pic>
        <p:nvPicPr>
          <p:cNvPr id="5" name="그림 4">
            <a:extLst>
              <a:ext uri="{FF2B5EF4-FFF2-40B4-BE49-F238E27FC236}">
                <a16:creationId xmlns:a16="http://schemas.microsoft.com/office/drawing/2014/main" id="{A493DD7F-9CA5-537E-EFAB-7C9A7BD90BEC}"/>
              </a:ext>
            </a:extLst>
          </p:cNvPr>
          <p:cNvPicPr>
            <a:picLocks noChangeAspect="1"/>
          </p:cNvPicPr>
          <p:nvPr/>
        </p:nvPicPr>
        <p:blipFill>
          <a:blip r:embed="rId2"/>
          <a:stretch>
            <a:fillRect/>
          </a:stretch>
        </p:blipFill>
        <p:spPr>
          <a:xfrm>
            <a:off x="838200" y="1645733"/>
            <a:ext cx="10544175" cy="4000500"/>
          </a:xfrm>
          <a:prstGeom prst="rect">
            <a:avLst/>
          </a:prstGeom>
        </p:spPr>
      </p:pic>
      <p:sp>
        <p:nvSpPr>
          <p:cNvPr id="7" name="TextBox 6">
            <a:extLst>
              <a:ext uri="{FF2B5EF4-FFF2-40B4-BE49-F238E27FC236}">
                <a16:creationId xmlns:a16="http://schemas.microsoft.com/office/drawing/2014/main" id="{7A248694-B489-7631-3776-04AF4976F47E}"/>
              </a:ext>
            </a:extLst>
          </p:cNvPr>
          <p:cNvSpPr txBox="1"/>
          <p:nvPr/>
        </p:nvSpPr>
        <p:spPr>
          <a:xfrm>
            <a:off x="3420534" y="5716600"/>
            <a:ext cx="6096000" cy="369332"/>
          </a:xfrm>
          <a:prstGeom prst="rect">
            <a:avLst/>
          </a:prstGeom>
          <a:noFill/>
        </p:spPr>
        <p:txBody>
          <a:bodyPr wrap="square">
            <a:spAutoFit/>
          </a:bodyPr>
          <a:lstStyle/>
          <a:p>
            <a:r>
              <a:rPr lang="en-US" altLang="ko-KR" dirty="0"/>
              <a:t>Figure 12-23—CCMP decapsulation block diagram</a:t>
            </a:r>
            <a:endParaRPr lang="ko-KR" altLang="en-US" dirty="0"/>
          </a:p>
        </p:txBody>
      </p:sp>
    </p:spTree>
    <p:extLst>
      <p:ext uri="{BB962C8B-B14F-4D97-AF65-F5344CB8AC3E}">
        <p14:creationId xmlns:p14="http://schemas.microsoft.com/office/powerpoint/2010/main" val="1669219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15A90-AEF0-8E71-FAF9-A819E7772BC0}"/>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12.5.5 </a:t>
            </a:r>
            <a:r>
              <a:rPr lang="fr-FR" altLang="ko-KR" sz="3200" dirty="0"/>
              <a:t>Galois/Counter Mode Protocol (GCMP)</a:t>
            </a:r>
            <a:endParaRPr lang="ko-KR" altLang="en-US" sz="3200" dirty="0"/>
          </a:p>
        </p:txBody>
      </p:sp>
      <p:sp>
        <p:nvSpPr>
          <p:cNvPr id="3" name="내용 개체 틀 2">
            <a:extLst>
              <a:ext uri="{FF2B5EF4-FFF2-40B4-BE49-F238E27FC236}">
                <a16:creationId xmlns:a16="http://schemas.microsoft.com/office/drawing/2014/main" id="{874AFB39-6648-E520-1E06-BED0D5594456}"/>
              </a:ext>
            </a:extLst>
          </p:cNvPr>
          <p:cNvSpPr>
            <a:spLocks noGrp="1"/>
          </p:cNvSpPr>
          <p:nvPr>
            <p:ph idx="1"/>
          </p:nvPr>
        </p:nvSpPr>
        <p:spPr/>
        <p:txBody>
          <a:bodyPr>
            <a:normAutofit lnSpcReduction="10000"/>
          </a:bodyPr>
          <a:lstStyle/>
          <a:p>
            <a:r>
              <a:rPr lang="en-US" altLang="ko-KR" dirty="0"/>
              <a:t>The GCMP provides data confidentiality, authentication, integrity, and replay protection.</a:t>
            </a:r>
          </a:p>
          <a:p>
            <a:pPr lvl="1"/>
            <a:r>
              <a:rPr lang="en-US" altLang="ko-KR" dirty="0"/>
              <a:t>GCM is defined in NIST Special Publication 800-38D.</a:t>
            </a:r>
          </a:p>
          <a:p>
            <a:pPr lvl="2"/>
            <a:r>
              <a:rPr lang="en-US" altLang="ko-KR" dirty="0"/>
              <a:t>GCMP is based on the GCM of the AES encryption algorithm.</a:t>
            </a:r>
          </a:p>
          <a:p>
            <a:pPr lvl="2"/>
            <a:r>
              <a:rPr lang="en-US" altLang="ko-KR" dirty="0"/>
              <a:t>GCM protects the integrity of both the MPDU Data field and selected portions of the MPDU header.</a:t>
            </a:r>
          </a:p>
          <a:p>
            <a:pPr lvl="1"/>
            <a:r>
              <a:rPr lang="en-US" altLang="ko-KR" dirty="0"/>
              <a:t>The AES algorithm is defined in FIPS 197.</a:t>
            </a:r>
          </a:p>
          <a:p>
            <a:pPr lvl="2"/>
            <a:r>
              <a:rPr lang="en-US" altLang="ko-KR" dirty="0"/>
              <a:t>All AES processing used within GCMP uses AES with a 128-bit key (GCMP-128) or a 256-bit key (GCMP-256).</a:t>
            </a:r>
          </a:p>
          <a:p>
            <a:pPr lvl="1"/>
            <a:r>
              <a:rPr lang="en-US" altLang="ko-KR" dirty="0"/>
              <a:t>GCM requires a fresh temporal key for every session.</a:t>
            </a:r>
          </a:p>
          <a:p>
            <a:pPr lvl="1"/>
            <a:r>
              <a:rPr lang="en-US" altLang="ko-KR" dirty="0"/>
              <a:t>GCM also requires a unique nonce value for each frame</a:t>
            </a:r>
          </a:p>
          <a:p>
            <a:pPr lvl="1"/>
            <a:r>
              <a:rPr lang="en-US" altLang="ko-KR" dirty="0"/>
              <a:t>protected by a given temporal key.</a:t>
            </a:r>
          </a:p>
          <a:p>
            <a:pPr lvl="1"/>
            <a:r>
              <a:rPr lang="en-US" altLang="ko-KR" dirty="0"/>
              <a:t>GCMP </a:t>
            </a:r>
            <a:r>
              <a:rPr lang="en-US" altLang="ko-KR" dirty="0">
                <a:solidFill>
                  <a:srgbClr val="0070C0"/>
                </a:solidFill>
              </a:rPr>
              <a:t>uses</a:t>
            </a:r>
            <a:r>
              <a:rPr lang="en-US" altLang="ko-KR" dirty="0"/>
              <a:t> </a:t>
            </a:r>
            <a:r>
              <a:rPr lang="en-US" altLang="ko-KR" b="1" dirty="0">
                <a:solidFill>
                  <a:srgbClr val="7030A0"/>
                </a:solidFill>
              </a:rPr>
              <a:t>a 128-bit MIC</a:t>
            </a:r>
            <a:r>
              <a:rPr lang="en-US" altLang="ko-KR" dirty="0"/>
              <a:t>.</a:t>
            </a:r>
          </a:p>
        </p:txBody>
      </p:sp>
    </p:spTree>
    <p:extLst>
      <p:ext uri="{BB962C8B-B14F-4D97-AF65-F5344CB8AC3E}">
        <p14:creationId xmlns:p14="http://schemas.microsoft.com/office/powerpoint/2010/main" val="57899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Wi-Fi channels </a:t>
            </a:r>
            <a:br>
              <a:rPr lang="en-US" altLang="ko-KR" dirty="0"/>
            </a:br>
            <a:r>
              <a:rPr lang="en-US" altLang="ko-KR" dirty="0"/>
              <a:t>the 2.4 GHz ISM band</a:t>
            </a:r>
            <a:endParaRPr lang="ko-KR" altLang="en-US" dirty="0"/>
          </a:p>
        </p:txBody>
      </p:sp>
      <p:pic>
        <p:nvPicPr>
          <p:cNvPr id="7170" name="Picture 2" descr="https://upload.wikimedia.org/wikipedia/commons/thumb/8/8c/2.4_GHz_Wi-Fi_channels_%28802.11b%2Cg_WLAN%29.svg/1700px-2.4_GHz_Wi-Fi_channels_%28802.11b%2Cg_WLAN%29.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475" y="2281634"/>
            <a:ext cx="10866563" cy="2531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BAB57E-FD0D-56A1-1748-CA715518C8DA}"/>
              </a:ext>
            </a:extLst>
          </p:cNvPr>
          <p:cNvSpPr txBox="1"/>
          <p:nvPr/>
        </p:nvSpPr>
        <p:spPr>
          <a:xfrm>
            <a:off x="752475" y="5947646"/>
            <a:ext cx="1933543" cy="215444"/>
          </a:xfrm>
          <a:prstGeom prst="rect">
            <a:avLst/>
          </a:prstGeom>
          <a:noFill/>
        </p:spPr>
        <p:txBody>
          <a:bodyPr wrap="none" rtlCol="0">
            <a:spAutoFit/>
          </a:bodyPr>
          <a:lstStyle/>
          <a:p>
            <a:r>
              <a:rPr lang="en-US" altLang="ko-KR" sz="800" dirty="0"/>
              <a:t>ISM Industrial, Scientific, and Medical</a:t>
            </a:r>
            <a:endParaRPr lang="ko-KR" altLang="en-US" sz="800" dirty="0"/>
          </a:p>
        </p:txBody>
      </p:sp>
      <p:sp>
        <p:nvSpPr>
          <p:cNvPr id="7" name="TextBox 6">
            <a:extLst>
              <a:ext uri="{FF2B5EF4-FFF2-40B4-BE49-F238E27FC236}">
                <a16:creationId xmlns:a16="http://schemas.microsoft.com/office/drawing/2014/main" id="{F97FB5E3-151C-114B-BBCD-CC6AAB1EEED1}"/>
              </a:ext>
            </a:extLst>
          </p:cNvPr>
          <p:cNvSpPr txBox="1"/>
          <p:nvPr/>
        </p:nvSpPr>
        <p:spPr>
          <a:xfrm>
            <a:off x="671555" y="5651422"/>
            <a:ext cx="3722420" cy="276999"/>
          </a:xfrm>
          <a:prstGeom prst="rect">
            <a:avLst/>
          </a:prstGeom>
          <a:noFill/>
        </p:spPr>
        <p:txBody>
          <a:bodyPr wrap="square">
            <a:spAutoFit/>
          </a:bodyPr>
          <a:lstStyle/>
          <a:p>
            <a:r>
              <a:rPr lang="en-US" altLang="ko-KR" sz="1200" dirty="0"/>
              <a:t>https://en.wikipedia.org/wiki/2.4_GHz_radio_use</a:t>
            </a:r>
            <a:endParaRPr lang="ko-KR" altLang="en-US" sz="1200" dirty="0"/>
          </a:p>
        </p:txBody>
      </p:sp>
    </p:spTree>
    <p:extLst>
      <p:ext uri="{BB962C8B-B14F-4D97-AF65-F5344CB8AC3E}">
        <p14:creationId xmlns:p14="http://schemas.microsoft.com/office/powerpoint/2010/main" val="44101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15A90-AEF0-8E71-FAF9-A819E7772BC0}"/>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12.5.5 </a:t>
            </a:r>
            <a:r>
              <a:rPr lang="fr-FR" altLang="ko-KR" sz="3200" dirty="0"/>
              <a:t>Galois/Counter Mode Protocol (GCMP)</a:t>
            </a:r>
            <a:endParaRPr lang="ko-KR" altLang="en-US" sz="3200" dirty="0"/>
          </a:p>
        </p:txBody>
      </p:sp>
      <p:pic>
        <p:nvPicPr>
          <p:cNvPr id="7" name="그림 6">
            <a:extLst>
              <a:ext uri="{FF2B5EF4-FFF2-40B4-BE49-F238E27FC236}">
                <a16:creationId xmlns:a16="http://schemas.microsoft.com/office/drawing/2014/main" id="{DB0DA69E-F6B8-4B77-B05E-85D332663C2A}"/>
              </a:ext>
            </a:extLst>
          </p:cNvPr>
          <p:cNvPicPr>
            <a:picLocks noChangeAspect="1"/>
          </p:cNvPicPr>
          <p:nvPr/>
        </p:nvPicPr>
        <p:blipFill>
          <a:blip r:embed="rId2"/>
          <a:stretch>
            <a:fillRect/>
          </a:stretch>
        </p:blipFill>
        <p:spPr>
          <a:xfrm>
            <a:off x="628650" y="1911879"/>
            <a:ext cx="10934700" cy="3457575"/>
          </a:xfrm>
          <a:prstGeom prst="rect">
            <a:avLst/>
          </a:prstGeom>
        </p:spPr>
      </p:pic>
      <p:sp>
        <p:nvSpPr>
          <p:cNvPr id="9" name="TextBox 8">
            <a:extLst>
              <a:ext uri="{FF2B5EF4-FFF2-40B4-BE49-F238E27FC236}">
                <a16:creationId xmlns:a16="http://schemas.microsoft.com/office/drawing/2014/main" id="{AE47911B-6295-2689-A687-1985FE96012C}"/>
              </a:ext>
            </a:extLst>
          </p:cNvPr>
          <p:cNvSpPr txBox="1"/>
          <p:nvPr/>
        </p:nvSpPr>
        <p:spPr>
          <a:xfrm>
            <a:off x="3412067" y="5369454"/>
            <a:ext cx="6096000" cy="369332"/>
          </a:xfrm>
          <a:prstGeom prst="rect">
            <a:avLst/>
          </a:prstGeom>
          <a:noFill/>
        </p:spPr>
        <p:txBody>
          <a:bodyPr wrap="square">
            <a:spAutoFit/>
          </a:bodyPr>
          <a:lstStyle/>
          <a:p>
            <a:r>
              <a:rPr lang="en-US" altLang="ko-KR" dirty="0"/>
              <a:t>Figure 12-26—Expanded GCMP MPDU</a:t>
            </a:r>
            <a:endParaRPr lang="ko-KR" altLang="en-US" dirty="0"/>
          </a:p>
        </p:txBody>
      </p:sp>
      <p:cxnSp>
        <p:nvCxnSpPr>
          <p:cNvPr id="11" name="직선 연결선 10">
            <a:extLst>
              <a:ext uri="{FF2B5EF4-FFF2-40B4-BE49-F238E27FC236}">
                <a16:creationId xmlns:a16="http://schemas.microsoft.com/office/drawing/2014/main" id="{0EDB2AC4-6BBE-361E-636D-6D59C2E37737}"/>
              </a:ext>
            </a:extLst>
          </p:cNvPr>
          <p:cNvCxnSpPr/>
          <p:nvPr/>
        </p:nvCxnSpPr>
        <p:spPr>
          <a:xfrm>
            <a:off x="9228667" y="3081867"/>
            <a:ext cx="7535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15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15A90-AEF0-8E71-FAF9-A819E7772BC0}"/>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12.5.5 </a:t>
            </a:r>
            <a:r>
              <a:rPr lang="fr-FR" altLang="ko-KR" sz="3200" dirty="0"/>
              <a:t>Galois/Counter Mode Protocol (GCMP)</a:t>
            </a:r>
            <a:endParaRPr lang="ko-KR" altLang="en-US" sz="3200" dirty="0"/>
          </a:p>
        </p:txBody>
      </p:sp>
      <p:pic>
        <p:nvPicPr>
          <p:cNvPr id="4" name="그림 3">
            <a:extLst>
              <a:ext uri="{FF2B5EF4-FFF2-40B4-BE49-F238E27FC236}">
                <a16:creationId xmlns:a16="http://schemas.microsoft.com/office/drawing/2014/main" id="{CE2644D8-275B-B17B-2B49-1681FDC4DD00}"/>
              </a:ext>
            </a:extLst>
          </p:cNvPr>
          <p:cNvPicPr>
            <a:picLocks noChangeAspect="1"/>
          </p:cNvPicPr>
          <p:nvPr/>
        </p:nvPicPr>
        <p:blipFill>
          <a:blip r:embed="rId2"/>
          <a:stretch>
            <a:fillRect/>
          </a:stretch>
        </p:blipFill>
        <p:spPr>
          <a:xfrm>
            <a:off x="838201" y="1810796"/>
            <a:ext cx="9307864" cy="3328472"/>
          </a:xfrm>
          <a:prstGeom prst="rect">
            <a:avLst/>
          </a:prstGeom>
        </p:spPr>
      </p:pic>
      <p:sp>
        <p:nvSpPr>
          <p:cNvPr id="6" name="TextBox 5">
            <a:extLst>
              <a:ext uri="{FF2B5EF4-FFF2-40B4-BE49-F238E27FC236}">
                <a16:creationId xmlns:a16="http://schemas.microsoft.com/office/drawing/2014/main" id="{808B9A3A-0DD8-7BDD-B621-E743F84FFB7F}"/>
              </a:ext>
            </a:extLst>
          </p:cNvPr>
          <p:cNvSpPr txBox="1"/>
          <p:nvPr/>
        </p:nvSpPr>
        <p:spPr>
          <a:xfrm>
            <a:off x="2192866" y="5182671"/>
            <a:ext cx="6096000" cy="369332"/>
          </a:xfrm>
          <a:prstGeom prst="rect">
            <a:avLst/>
          </a:prstGeom>
          <a:noFill/>
        </p:spPr>
        <p:txBody>
          <a:bodyPr wrap="square">
            <a:spAutoFit/>
          </a:bodyPr>
          <a:lstStyle/>
          <a:p>
            <a:r>
              <a:rPr lang="fr-FR" altLang="ko-KR" dirty="0"/>
              <a:t>Figure 12-27—GCMP encapsulation block diagram</a:t>
            </a:r>
            <a:endParaRPr lang="ko-KR" altLang="en-US" dirty="0"/>
          </a:p>
        </p:txBody>
      </p:sp>
      <p:cxnSp>
        <p:nvCxnSpPr>
          <p:cNvPr id="10" name="직선 연결선 9">
            <a:extLst>
              <a:ext uri="{FF2B5EF4-FFF2-40B4-BE49-F238E27FC236}">
                <a16:creationId xmlns:a16="http://schemas.microsoft.com/office/drawing/2014/main" id="{3CC46667-5ABD-F3E8-C2E6-33E205E7691C}"/>
              </a:ext>
            </a:extLst>
          </p:cNvPr>
          <p:cNvCxnSpPr>
            <a:cxnSpLocks/>
          </p:cNvCxnSpPr>
          <p:nvPr/>
        </p:nvCxnSpPr>
        <p:spPr>
          <a:xfrm>
            <a:off x="3649133" y="3327400"/>
            <a:ext cx="381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9F2A3B13-464D-79AC-7B70-C7EE48773653}"/>
              </a:ext>
            </a:extLst>
          </p:cNvPr>
          <p:cNvPicPr>
            <a:picLocks noChangeAspect="1"/>
          </p:cNvPicPr>
          <p:nvPr/>
        </p:nvPicPr>
        <p:blipFill>
          <a:blip r:embed="rId3"/>
          <a:stretch>
            <a:fillRect/>
          </a:stretch>
        </p:blipFill>
        <p:spPr>
          <a:xfrm>
            <a:off x="7832196" y="5139268"/>
            <a:ext cx="3276072" cy="671632"/>
          </a:xfrm>
          <a:prstGeom prst="rect">
            <a:avLst/>
          </a:prstGeom>
        </p:spPr>
      </p:pic>
      <p:sp>
        <p:nvSpPr>
          <p:cNvPr id="16" name="TextBox 15">
            <a:extLst>
              <a:ext uri="{FF2B5EF4-FFF2-40B4-BE49-F238E27FC236}">
                <a16:creationId xmlns:a16="http://schemas.microsoft.com/office/drawing/2014/main" id="{AE4D04DF-6984-D7D3-70C7-BCFE83032737}"/>
              </a:ext>
            </a:extLst>
          </p:cNvPr>
          <p:cNvSpPr txBox="1"/>
          <p:nvPr/>
        </p:nvSpPr>
        <p:spPr>
          <a:xfrm>
            <a:off x="7772399" y="5854303"/>
            <a:ext cx="3911601" cy="369332"/>
          </a:xfrm>
          <a:prstGeom prst="rect">
            <a:avLst/>
          </a:prstGeom>
          <a:noFill/>
        </p:spPr>
        <p:txBody>
          <a:bodyPr wrap="square">
            <a:spAutoFit/>
          </a:bodyPr>
          <a:lstStyle/>
          <a:p>
            <a:r>
              <a:rPr lang="en-US" altLang="ko-KR" dirty="0"/>
              <a:t>Figure 12-28—Nonce field format</a:t>
            </a:r>
            <a:endParaRPr lang="ko-KR" altLang="en-US" dirty="0"/>
          </a:p>
        </p:txBody>
      </p:sp>
    </p:spTree>
    <p:extLst>
      <p:ext uri="{BB962C8B-B14F-4D97-AF65-F5344CB8AC3E}">
        <p14:creationId xmlns:p14="http://schemas.microsoft.com/office/powerpoint/2010/main" val="907330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15A90-AEF0-8E71-FAF9-A819E7772BC0}"/>
              </a:ext>
            </a:extLst>
          </p:cNvPr>
          <p:cNvSpPr>
            <a:spLocks noGrp="1"/>
          </p:cNvSpPr>
          <p:nvPr>
            <p:ph type="title"/>
          </p:nvPr>
        </p:nvSpPr>
        <p:spPr/>
        <p:txBody>
          <a:bodyPr>
            <a:noAutofit/>
          </a:bodyPr>
          <a:lstStyle/>
          <a:p>
            <a:r>
              <a:rPr lang="en-US" altLang="ko-KR" sz="3200" dirty="0"/>
              <a:t>IEEE Std 802.11-2020 &amp; IEEE Std 802.11ax-2021</a:t>
            </a:r>
            <a:br>
              <a:rPr lang="en-US" altLang="ko-KR" sz="3200" dirty="0"/>
            </a:br>
            <a:r>
              <a:rPr lang="en-US" altLang="ko-KR" sz="3200" dirty="0"/>
              <a:t>12.5 RSNA confidentiality and integrity protocols</a:t>
            </a:r>
            <a:br>
              <a:rPr lang="en-US" altLang="ko-KR" sz="3200" dirty="0"/>
            </a:br>
            <a:r>
              <a:rPr lang="en-US" altLang="ko-KR" sz="3200" dirty="0"/>
              <a:t>12.5.5 </a:t>
            </a:r>
            <a:r>
              <a:rPr lang="fr-FR" altLang="ko-KR" sz="3200" dirty="0"/>
              <a:t>Galois/Counter Mode Protocol (GCMP)</a:t>
            </a:r>
            <a:endParaRPr lang="ko-KR" altLang="en-US" sz="3200" dirty="0"/>
          </a:p>
        </p:txBody>
      </p:sp>
      <p:pic>
        <p:nvPicPr>
          <p:cNvPr id="5" name="그림 4">
            <a:extLst>
              <a:ext uri="{FF2B5EF4-FFF2-40B4-BE49-F238E27FC236}">
                <a16:creationId xmlns:a16="http://schemas.microsoft.com/office/drawing/2014/main" id="{5323D435-F679-D966-5399-A059C24333E8}"/>
              </a:ext>
            </a:extLst>
          </p:cNvPr>
          <p:cNvPicPr>
            <a:picLocks noChangeAspect="1"/>
          </p:cNvPicPr>
          <p:nvPr/>
        </p:nvPicPr>
        <p:blipFill>
          <a:blip r:embed="rId2"/>
          <a:stretch>
            <a:fillRect/>
          </a:stretch>
        </p:blipFill>
        <p:spPr>
          <a:xfrm>
            <a:off x="866775" y="1928283"/>
            <a:ext cx="10458450" cy="4000500"/>
          </a:xfrm>
          <a:prstGeom prst="rect">
            <a:avLst/>
          </a:prstGeom>
        </p:spPr>
      </p:pic>
      <p:sp>
        <p:nvSpPr>
          <p:cNvPr id="8" name="TextBox 7">
            <a:extLst>
              <a:ext uri="{FF2B5EF4-FFF2-40B4-BE49-F238E27FC236}">
                <a16:creationId xmlns:a16="http://schemas.microsoft.com/office/drawing/2014/main" id="{C54BF182-7132-24A6-BF1B-36A0888AB276}"/>
              </a:ext>
            </a:extLst>
          </p:cNvPr>
          <p:cNvSpPr txBox="1"/>
          <p:nvPr/>
        </p:nvSpPr>
        <p:spPr>
          <a:xfrm>
            <a:off x="3285067" y="5744117"/>
            <a:ext cx="6096000" cy="369332"/>
          </a:xfrm>
          <a:prstGeom prst="rect">
            <a:avLst/>
          </a:prstGeom>
          <a:noFill/>
        </p:spPr>
        <p:txBody>
          <a:bodyPr wrap="square">
            <a:spAutoFit/>
          </a:bodyPr>
          <a:lstStyle/>
          <a:p>
            <a:r>
              <a:rPr lang="en-US" altLang="ko-KR" dirty="0"/>
              <a:t>Figure 12-29—GCMP decapsulation block diagram</a:t>
            </a:r>
            <a:endParaRPr lang="ko-KR" altLang="en-US" dirty="0"/>
          </a:p>
        </p:txBody>
      </p:sp>
    </p:spTree>
    <p:extLst>
      <p:ext uri="{BB962C8B-B14F-4D97-AF65-F5344CB8AC3E}">
        <p14:creationId xmlns:p14="http://schemas.microsoft.com/office/powerpoint/2010/main" val="822047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8C3059-0501-9802-7E35-CE70824B33E6}"/>
              </a:ext>
            </a:extLst>
          </p:cNvPr>
          <p:cNvSpPr>
            <a:spLocks noGrp="1"/>
          </p:cNvSpPr>
          <p:nvPr>
            <p:ph type="title"/>
          </p:nvPr>
        </p:nvSpPr>
        <p:spPr/>
        <p:txBody>
          <a:bodyPr/>
          <a:lstStyle/>
          <a:p>
            <a:r>
              <a:rPr lang="en-US" altLang="ko-KR" dirty="0"/>
              <a:t>CCM VS GCM</a:t>
            </a:r>
            <a:br>
              <a:rPr lang="en-US" altLang="ko-KR" dirty="0"/>
            </a:br>
            <a:endParaRPr lang="ko-KR" altLang="en-US" dirty="0"/>
          </a:p>
        </p:txBody>
      </p:sp>
      <p:sp>
        <p:nvSpPr>
          <p:cNvPr id="5" name="TextBox 4">
            <a:extLst>
              <a:ext uri="{FF2B5EF4-FFF2-40B4-BE49-F238E27FC236}">
                <a16:creationId xmlns:a16="http://schemas.microsoft.com/office/drawing/2014/main" id="{04E71170-9890-5208-FE27-E9BB84F34B58}"/>
              </a:ext>
            </a:extLst>
          </p:cNvPr>
          <p:cNvSpPr txBox="1"/>
          <p:nvPr/>
        </p:nvSpPr>
        <p:spPr>
          <a:xfrm>
            <a:off x="347133" y="1257575"/>
            <a:ext cx="4995333" cy="3970318"/>
          </a:xfrm>
          <a:prstGeom prst="rect">
            <a:avLst/>
          </a:prstGeom>
          <a:noFill/>
        </p:spPr>
        <p:txBody>
          <a:bodyPr wrap="square">
            <a:spAutoFit/>
          </a:bodyPr>
          <a:lstStyle/>
          <a:p>
            <a:r>
              <a:rPr lang="en-US" altLang="ko-KR" dirty="0"/>
              <a:t>CCM (Counter with CBC-MAC)</a:t>
            </a:r>
          </a:p>
          <a:p>
            <a:pPr marL="285750" indent="-285750">
              <a:buFontTx/>
              <a:buChar char="-"/>
            </a:pPr>
            <a:r>
              <a:rPr lang="en-US" altLang="ko-KR" dirty="0">
                <a:solidFill>
                  <a:srgbClr val="7030A0"/>
                </a:solidFill>
              </a:rPr>
              <a:t>Message authentication </a:t>
            </a:r>
            <a:r>
              <a:rPr lang="en-US" altLang="ko-KR" dirty="0"/>
              <a:t>(via CBC-MAC) </a:t>
            </a:r>
            <a:r>
              <a:rPr lang="en-US" altLang="ko-KR" dirty="0">
                <a:solidFill>
                  <a:srgbClr val="0070C0"/>
                </a:solidFill>
              </a:rPr>
              <a:t>is done on </a:t>
            </a:r>
            <a:r>
              <a:rPr lang="en-US" altLang="ko-KR" b="1" i="1" dirty="0">
                <a:solidFill>
                  <a:srgbClr val="7030A0"/>
                </a:solidFill>
              </a:rPr>
              <a:t>the plaintext </a:t>
            </a:r>
            <a:r>
              <a:rPr lang="en-US" altLang="ko-KR" dirty="0"/>
              <a:t>not the ciphertext. (This is generally not a </a:t>
            </a:r>
            <a:r>
              <a:rPr lang="en-US" altLang="ko-KR" dirty="0" err="1"/>
              <a:t>desireable</a:t>
            </a:r>
            <a:r>
              <a:rPr lang="en-US" altLang="ko-KR" dirty="0"/>
              <a:t> feature.)</a:t>
            </a:r>
          </a:p>
          <a:p>
            <a:pPr marL="742950" lvl="1" indent="-285750">
              <a:buFontTx/>
              <a:buChar char="-"/>
            </a:pPr>
            <a:r>
              <a:rPr lang="en-US" altLang="ko-KR" dirty="0"/>
              <a:t>On the encrypt operation, the encryption and MAC could happen in parallel, but generally do not (typically because there is just one AES engine in a chip, just one AES thread at a time, etc.). Similar statement is true for decrypt.</a:t>
            </a:r>
          </a:p>
          <a:p>
            <a:pPr marL="285750" indent="-285750">
              <a:buFontTx/>
              <a:buChar char="-"/>
            </a:pPr>
            <a:r>
              <a:rPr lang="en-US" altLang="ko-KR" dirty="0"/>
              <a:t>Performance costs essentially 2 x AES operations per block</a:t>
            </a:r>
          </a:p>
          <a:p>
            <a:pPr marL="285750" indent="-285750">
              <a:buFontTx/>
              <a:buChar char="-"/>
            </a:pPr>
            <a:r>
              <a:rPr lang="en-US" altLang="ko-KR" dirty="0"/>
              <a:t>Cannot be parallelized</a:t>
            </a:r>
          </a:p>
        </p:txBody>
      </p:sp>
      <p:sp>
        <p:nvSpPr>
          <p:cNvPr id="7" name="TextBox 6">
            <a:extLst>
              <a:ext uri="{FF2B5EF4-FFF2-40B4-BE49-F238E27FC236}">
                <a16:creationId xmlns:a16="http://schemas.microsoft.com/office/drawing/2014/main" id="{AA65F78A-0B53-8A45-27AE-450C5621DFED}"/>
              </a:ext>
            </a:extLst>
          </p:cNvPr>
          <p:cNvSpPr txBox="1"/>
          <p:nvPr/>
        </p:nvSpPr>
        <p:spPr>
          <a:xfrm>
            <a:off x="5461000" y="1257575"/>
            <a:ext cx="6096000" cy="3139321"/>
          </a:xfrm>
          <a:prstGeom prst="rect">
            <a:avLst/>
          </a:prstGeom>
          <a:noFill/>
        </p:spPr>
        <p:txBody>
          <a:bodyPr wrap="square">
            <a:spAutoFit/>
          </a:bodyPr>
          <a:lstStyle/>
          <a:p>
            <a:r>
              <a:rPr lang="en-US" altLang="ko-KR" dirty="0"/>
              <a:t>GCM (Galois Counter Mode)</a:t>
            </a:r>
          </a:p>
          <a:p>
            <a:pPr marL="285750" indent="-285750">
              <a:buFontTx/>
              <a:buChar char="-"/>
            </a:pPr>
            <a:r>
              <a:rPr lang="en-US" altLang="ko-KR" dirty="0">
                <a:solidFill>
                  <a:srgbClr val="7030A0"/>
                </a:solidFill>
              </a:rPr>
              <a:t>Message authentication </a:t>
            </a:r>
            <a:r>
              <a:rPr lang="en-US" altLang="ko-KR" dirty="0"/>
              <a:t>(via GMAC/GHASH) </a:t>
            </a:r>
            <a:r>
              <a:rPr lang="en-US" altLang="ko-KR" dirty="0">
                <a:solidFill>
                  <a:srgbClr val="0070C0"/>
                </a:solidFill>
              </a:rPr>
              <a:t>is done on</a:t>
            </a:r>
            <a:r>
              <a:rPr lang="en-US" altLang="ko-KR" dirty="0"/>
              <a:t> </a:t>
            </a:r>
            <a:r>
              <a:rPr lang="en-US" altLang="ko-KR" b="1" i="1" dirty="0">
                <a:solidFill>
                  <a:srgbClr val="7030A0"/>
                </a:solidFill>
              </a:rPr>
              <a:t>the ciphertext</a:t>
            </a:r>
            <a:r>
              <a:rPr lang="en-US" altLang="ko-KR" dirty="0"/>
              <a:t>. (This is desirable most of the time.)</a:t>
            </a:r>
          </a:p>
          <a:p>
            <a:pPr marL="742950" lvl="1" indent="-285750">
              <a:buFontTx/>
              <a:buChar char="-"/>
            </a:pPr>
            <a:r>
              <a:rPr lang="en-US" altLang="ko-KR" dirty="0"/>
              <a:t>Note that in most implementations, the auth check and decryption happen in parallel for performance reasons.</a:t>
            </a:r>
          </a:p>
          <a:p>
            <a:pPr marL="285750" indent="-285750">
              <a:buFontTx/>
              <a:buChar char="-"/>
            </a:pPr>
            <a:r>
              <a:rPr lang="en-US" altLang="ko-KR" dirty="0"/>
              <a:t>Performance costs 1 x AES operation and 1 x GHASH per block (GHASH generally faster than AES, so GCM is faster)</a:t>
            </a:r>
          </a:p>
          <a:p>
            <a:pPr marL="285750" indent="-285750">
              <a:buFontTx/>
              <a:buChar char="-"/>
            </a:pPr>
            <a:r>
              <a:rPr lang="en-US" altLang="ko-KR" dirty="0"/>
              <a:t>Encrypt/decrypt of multiple blocks can be parallelized nicely</a:t>
            </a:r>
          </a:p>
        </p:txBody>
      </p:sp>
      <p:sp>
        <p:nvSpPr>
          <p:cNvPr id="9" name="TextBox 8">
            <a:extLst>
              <a:ext uri="{FF2B5EF4-FFF2-40B4-BE49-F238E27FC236}">
                <a16:creationId xmlns:a16="http://schemas.microsoft.com/office/drawing/2014/main" id="{B4B48216-09D9-ABF1-0BBA-F000D3D36592}"/>
              </a:ext>
            </a:extLst>
          </p:cNvPr>
          <p:cNvSpPr txBox="1"/>
          <p:nvPr/>
        </p:nvSpPr>
        <p:spPr>
          <a:xfrm>
            <a:off x="622300" y="6277431"/>
            <a:ext cx="8017934" cy="215444"/>
          </a:xfrm>
          <a:prstGeom prst="rect">
            <a:avLst/>
          </a:prstGeom>
          <a:noFill/>
        </p:spPr>
        <p:txBody>
          <a:bodyPr wrap="square">
            <a:spAutoFit/>
          </a:bodyPr>
          <a:lstStyle/>
          <a:p>
            <a:r>
              <a:rPr lang="en-US" altLang="ko-KR" sz="800" dirty="0"/>
              <a:t>https://crypto.stackexchange.com/questions/6842/how-to-choose-between-aes-ccm-and-aes-gcm-for-storage-volume-encryption</a:t>
            </a:r>
            <a:endParaRPr lang="ko-KR" altLang="en-US" sz="800" dirty="0"/>
          </a:p>
        </p:txBody>
      </p:sp>
      <p:sp>
        <p:nvSpPr>
          <p:cNvPr id="11" name="TextBox 10">
            <a:extLst>
              <a:ext uri="{FF2B5EF4-FFF2-40B4-BE49-F238E27FC236}">
                <a16:creationId xmlns:a16="http://schemas.microsoft.com/office/drawing/2014/main" id="{A7FE1ACA-55FB-C8A5-7D93-3B8C1F88B5CF}"/>
              </a:ext>
            </a:extLst>
          </p:cNvPr>
          <p:cNvSpPr txBox="1"/>
          <p:nvPr/>
        </p:nvSpPr>
        <p:spPr>
          <a:xfrm>
            <a:off x="563033" y="5287025"/>
            <a:ext cx="10693399" cy="923330"/>
          </a:xfrm>
          <a:prstGeom prst="rect">
            <a:avLst/>
          </a:prstGeom>
          <a:noFill/>
        </p:spPr>
        <p:txBody>
          <a:bodyPr wrap="square">
            <a:spAutoFit/>
          </a:bodyPr>
          <a:lstStyle/>
          <a:p>
            <a:r>
              <a:rPr lang="en-US" altLang="ko-KR" dirty="0"/>
              <a:t>GCM should be considered superior to CCM for most applications that require authenticated encryption. Because of the authentication that happens, GCM is not susceptible to the bit flipping and other attacks that can be mounted against counter mode or other stream modes.</a:t>
            </a:r>
            <a:endParaRPr lang="ko-KR" altLang="en-US" dirty="0"/>
          </a:p>
        </p:txBody>
      </p:sp>
    </p:spTree>
    <p:extLst>
      <p:ext uri="{BB962C8B-B14F-4D97-AF65-F5344CB8AC3E}">
        <p14:creationId xmlns:p14="http://schemas.microsoft.com/office/powerpoint/2010/main" val="196379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Wi-Fi channels </a:t>
            </a:r>
            <a:br>
              <a:rPr lang="en-US" altLang="ko-KR" dirty="0"/>
            </a:br>
            <a:r>
              <a:rPr lang="en-US" altLang="ko-KR" dirty="0"/>
              <a:t>the 5 GHz ISM</a:t>
            </a:r>
            <a:r>
              <a:rPr lang="ko-KR" altLang="en-US" dirty="0"/>
              <a:t> </a:t>
            </a:r>
            <a:r>
              <a:rPr lang="en-US" altLang="ko-KR" dirty="0"/>
              <a:t>band </a:t>
            </a:r>
            <a:endParaRPr lang="ko-KR" altLang="en-US" dirty="0"/>
          </a:p>
        </p:txBody>
      </p:sp>
      <p:pic>
        <p:nvPicPr>
          <p:cNvPr id="5" name="내용 개체 틀 4">
            <a:extLst>
              <a:ext uri="{FF2B5EF4-FFF2-40B4-BE49-F238E27FC236}">
                <a16:creationId xmlns:a16="http://schemas.microsoft.com/office/drawing/2014/main" id="{8F821DD4-7BFB-2C14-50A0-F5C4F2D74BBE}"/>
              </a:ext>
            </a:extLst>
          </p:cNvPr>
          <p:cNvPicPr>
            <a:picLocks noGrp="1" noChangeAspect="1"/>
          </p:cNvPicPr>
          <p:nvPr>
            <p:ph idx="1"/>
          </p:nvPr>
        </p:nvPicPr>
        <p:blipFill>
          <a:blip r:embed="rId2"/>
          <a:stretch>
            <a:fillRect/>
          </a:stretch>
        </p:blipFill>
        <p:spPr>
          <a:xfrm>
            <a:off x="953689" y="1690688"/>
            <a:ext cx="10085786" cy="4661381"/>
          </a:xfrm>
          <a:prstGeom prst="rect">
            <a:avLst/>
          </a:prstGeom>
        </p:spPr>
      </p:pic>
      <p:sp>
        <p:nvSpPr>
          <p:cNvPr id="7" name="TextBox 6">
            <a:extLst>
              <a:ext uri="{FF2B5EF4-FFF2-40B4-BE49-F238E27FC236}">
                <a16:creationId xmlns:a16="http://schemas.microsoft.com/office/drawing/2014/main" id="{AA7F8B98-1B44-E227-8C7E-E7DB66686BB6}"/>
              </a:ext>
            </a:extLst>
          </p:cNvPr>
          <p:cNvSpPr txBox="1"/>
          <p:nvPr/>
        </p:nvSpPr>
        <p:spPr>
          <a:xfrm>
            <a:off x="778522" y="6354375"/>
            <a:ext cx="8511135" cy="276999"/>
          </a:xfrm>
          <a:prstGeom prst="rect">
            <a:avLst/>
          </a:prstGeom>
          <a:noFill/>
        </p:spPr>
        <p:txBody>
          <a:bodyPr wrap="square">
            <a:spAutoFit/>
          </a:bodyPr>
          <a:lstStyle/>
          <a:p>
            <a:r>
              <a:rPr lang="en-US" altLang="ko-KR" sz="1200" dirty="0"/>
              <a:t>https://help.keenetic.com/hc/en-us/articles/360012060379-Available-channels-on-the-5-GHz-Wireless-network</a:t>
            </a:r>
            <a:endParaRPr lang="ko-KR" altLang="en-US" sz="1200" dirty="0"/>
          </a:p>
        </p:txBody>
      </p:sp>
      <p:sp>
        <p:nvSpPr>
          <p:cNvPr id="9" name="TextBox 8">
            <a:extLst>
              <a:ext uri="{FF2B5EF4-FFF2-40B4-BE49-F238E27FC236}">
                <a16:creationId xmlns:a16="http://schemas.microsoft.com/office/drawing/2014/main" id="{BAAF8DFD-2C77-D8CC-A9D7-AA405BEE4DBE}"/>
              </a:ext>
            </a:extLst>
          </p:cNvPr>
          <p:cNvSpPr txBox="1"/>
          <p:nvPr/>
        </p:nvSpPr>
        <p:spPr>
          <a:xfrm>
            <a:off x="7734934" y="1922224"/>
            <a:ext cx="3703251" cy="261610"/>
          </a:xfrm>
          <a:prstGeom prst="rect">
            <a:avLst/>
          </a:prstGeom>
          <a:noFill/>
        </p:spPr>
        <p:txBody>
          <a:bodyPr wrap="square">
            <a:spAutoFit/>
          </a:bodyPr>
          <a:lstStyle/>
          <a:p>
            <a:r>
              <a:rPr lang="en-US" altLang="ko-KR" sz="1100" dirty="0"/>
              <a:t>Unlicensed –National Information Infrastructure (U-NII) </a:t>
            </a:r>
            <a:endParaRPr lang="ko-KR" altLang="en-US" sz="1100" dirty="0"/>
          </a:p>
        </p:txBody>
      </p:sp>
    </p:spTree>
    <p:extLst>
      <p:ext uri="{BB962C8B-B14F-4D97-AF65-F5344CB8AC3E}">
        <p14:creationId xmlns:p14="http://schemas.microsoft.com/office/powerpoint/2010/main" val="199599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A4D005-9698-96B0-FFBE-073F2993C4E7}"/>
              </a:ext>
            </a:extLst>
          </p:cNvPr>
          <p:cNvSpPr>
            <a:spLocks noGrp="1"/>
          </p:cNvSpPr>
          <p:nvPr>
            <p:ph type="title"/>
          </p:nvPr>
        </p:nvSpPr>
        <p:spPr/>
        <p:txBody>
          <a:bodyPr/>
          <a:lstStyle/>
          <a:p>
            <a:r>
              <a:rPr lang="en-US" altLang="ko-KR" dirty="0"/>
              <a:t>Wi-Fi channels </a:t>
            </a:r>
            <a:br>
              <a:rPr lang="en-US" altLang="ko-KR" dirty="0"/>
            </a:br>
            <a:r>
              <a:rPr lang="en-US" altLang="ko-KR" dirty="0"/>
              <a:t>the 5.9 GHz DSRC band </a:t>
            </a:r>
            <a:endParaRPr lang="ko-KR" altLang="en-US" dirty="0"/>
          </a:p>
        </p:txBody>
      </p:sp>
      <p:pic>
        <p:nvPicPr>
          <p:cNvPr id="10" name="내용 개체 틀 9">
            <a:extLst>
              <a:ext uri="{FF2B5EF4-FFF2-40B4-BE49-F238E27FC236}">
                <a16:creationId xmlns:a16="http://schemas.microsoft.com/office/drawing/2014/main" id="{9B18D5B0-F24D-4C7B-E304-108424FC54D5}"/>
              </a:ext>
            </a:extLst>
          </p:cNvPr>
          <p:cNvPicPr>
            <a:picLocks noGrp="1" noChangeAspect="1"/>
          </p:cNvPicPr>
          <p:nvPr>
            <p:ph idx="1"/>
          </p:nvPr>
        </p:nvPicPr>
        <p:blipFill>
          <a:blip r:embed="rId2"/>
          <a:stretch>
            <a:fillRect/>
          </a:stretch>
        </p:blipFill>
        <p:spPr>
          <a:xfrm>
            <a:off x="1003399" y="2165429"/>
            <a:ext cx="10013751" cy="3040539"/>
          </a:xfrm>
          <a:prstGeom prst="rect">
            <a:avLst/>
          </a:prstGeom>
        </p:spPr>
      </p:pic>
      <p:sp>
        <p:nvSpPr>
          <p:cNvPr id="12" name="TextBox 11">
            <a:extLst>
              <a:ext uri="{FF2B5EF4-FFF2-40B4-BE49-F238E27FC236}">
                <a16:creationId xmlns:a16="http://schemas.microsoft.com/office/drawing/2014/main" id="{1295B711-8A98-250C-DAD8-24FBAFEED44F}"/>
              </a:ext>
            </a:extLst>
          </p:cNvPr>
          <p:cNvSpPr txBox="1"/>
          <p:nvPr/>
        </p:nvSpPr>
        <p:spPr>
          <a:xfrm>
            <a:off x="1405991" y="5754888"/>
            <a:ext cx="6097348" cy="369332"/>
          </a:xfrm>
          <a:prstGeom prst="rect">
            <a:avLst/>
          </a:prstGeom>
          <a:noFill/>
        </p:spPr>
        <p:txBody>
          <a:bodyPr wrap="square">
            <a:spAutoFit/>
          </a:bodyPr>
          <a:lstStyle/>
          <a:p>
            <a:r>
              <a:rPr lang="en-US" altLang="ko-KR" dirty="0"/>
              <a:t>DSRC (Dedicated Short-Range Communication)</a:t>
            </a:r>
            <a:endParaRPr lang="ko-KR" altLang="en-US" dirty="0"/>
          </a:p>
        </p:txBody>
      </p:sp>
    </p:spTree>
    <p:extLst>
      <p:ext uri="{BB962C8B-B14F-4D97-AF65-F5344CB8AC3E}">
        <p14:creationId xmlns:p14="http://schemas.microsoft.com/office/powerpoint/2010/main" val="147774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D5CA7B-B303-B351-648F-0E3D8C3C8CD4}"/>
              </a:ext>
            </a:extLst>
          </p:cNvPr>
          <p:cNvSpPr>
            <a:spLocks noGrp="1"/>
          </p:cNvSpPr>
          <p:nvPr>
            <p:ph type="title"/>
          </p:nvPr>
        </p:nvSpPr>
        <p:spPr/>
        <p:txBody>
          <a:bodyPr/>
          <a:lstStyle/>
          <a:p>
            <a:r>
              <a:rPr lang="en-US" altLang="ko-KR" dirty="0"/>
              <a:t>Wi-Fi channels </a:t>
            </a:r>
            <a:br>
              <a:rPr lang="en-US" altLang="ko-KR" dirty="0"/>
            </a:br>
            <a:r>
              <a:rPr lang="en-US" altLang="ko-KR" dirty="0"/>
              <a:t>the 6 GHz ISM</a:t>
            </a:r>
            <a:r>
              <a:rPr lang="ko-KR" altLang="en-US" dirty="0"/>
              <a:t> </a:t>
            </a:r>
            <a:r>
              <a:rPr lang="en-US" altLang="ko-KR" dirty="0"/>
              <a:t>band </a:t>
            </a:r>
            <a:endParaRPr lang="ko-KR" altLang="en-US" dirty="0"/>
          </a:p>
        </p:txBody>
      </p:sp>
      <p:pic>
        <p:nvPicPr>
          <p:cNvPr id="7" name="내용 개체 틀 6">
            <a:extLst>
              <a:ext uri="{FF2B5EF4-FFF2-40B4-BE49-F238E27FC236}">
                <a16:creationId xmlns:a16="http://schemas.microsoft.com/office/drawing/2014/main" id="{D3F996D3-0780-5661-5748-FABFFC79432A}"/>
              </a:ext>
            </a:extLst>
          </p:cNvPr>
          <p:cNvPicPr>
            <a:picLocks noGrp="1" noChangeAspect="1"/>
          </p:cNvPicPr>
          <p:nvPr>
            <p:ph idx="1"/>
          </p:nvPr>
        </p:nvPicPr>
        <p:blipFill>
          <a:blip r:embed="rId2"/>
          <a:stretch>
            <a:fillRect/>
          </a:stretch>
        </p:blipFill>
        <p:spPr>
          <a:xfrm>
            <a:off x="838200" y="1926680"/>
            <a:ext cx="10515600" cy="3372391"/>
          </a:xfrm>
          <a:prstGeom prst="rect">
            <a:avLst/>
          </a:prstGeom>
        </p:spPr>
      </p:pic>
      <p:sp>
        <p:nvSpPr>
          <p:cNvPr id="9" name="TextBox 8">
            <a:extLst>
              <a:ext uri="{FF2B5EF4-FFF2-40B4-BE49-F238E27FC236}">
                <a16:creationId xmlns:a16="http://schemas.microsoft.com/office/drawing/2014/main" id="{3372A55D-D1DB-8096-2E79-C38A093292D7}"/>
              </a:ext>
            </a:extLst>
          </p:cNvPr>
          <p:cNvSpPr txBox="1"/>
          <p:nvPr/>
        </p:nvSpPr>
        <p:spPr>
          <a:xfrm>
            <a:off x="1058033" y="5546982"/>
            <a:ext cx="6097348" cy="276999"/>
          </a:xfrm>
          <a:prstGeom prst="rect">
            <a:avLst/>
          </a:prstGeom>
          <a:noFill/>
        </p:spPr>
        <p:txBody>
          <a:bodyPr wrap="square">
            <a:spAutoFit/>
          </a:bodyPr>
          <a:lstStyle/>
          <a:p>
            <a:r>
              <a:rPr lang="en-US" altLang="ko-KR" sz="1200" dirty="0"/>
              <a:t>https://www.litepoint.com/ko/wi-fi-6e/</a:t>
            </a:r>
            <a:endParaRPr lang="ko-KR" altLang="en-US" sz="1200" dirty="0"/>
          </a:p>
        </p:txBody>
      </p:sp>
    </p:spTree>
    <p:extLst>
      <p:ext uri="{BB962C8B-B14F-4D97-AF65-F5344CB8AC3E}">
        <p14:creationId xmlns:p14="http://schemas.microsoft.com/office/powerpoint/2010/main" val="319017882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5426</Words>
  <Application>Microsoft Office PowerPoint</Application>
  <PresentationFormat>와이드스크린</PresentationFormat>
  <Paragraphs>426</Paragraphs>
  <Slides>63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63</vt:i4>
      </vt:variant>
    </vt:vector>
  </HeadingPairs>
  <TitlesOfParts>
    <vt:vector size="67" baseType="lpstr">
      <vt:lpstr>맑은 고딕</vt:lpstr>
      <vt:lpstr>Arial</vt:lpstr>
      <vt:lpstr>Open Sans</vt:lpstr>
      <vt:lpstr>Office 테마</vt:lpstr>
      <vt:lpstr>Data Link Layer Wireless LAN</vt:lpstr>
      <vt:lpstr>IEEE Std 802.11-2020 History</vt:lpstr>
      <vt:lpstr>IEEE Std 802.11-2020 History</vt:lpstr>
      <vt:lpstr>IEEE Std 802.11-2020 Wi-Fi Alliance</vt:lpstr>
      <vt:lpstr>Wi-Fi channels  the Sub-1GHz ISM band</vt:lpstr>
      <vt:lpstr>Wi-Fi channels  the 2.4 GHz ISM band</vt:lpstr>
      <vt:lpstr>Wi-Fi channels  the 5 GHz ISM band </vt:lpstr>
      <vt:lpstr>Wi-Fi channels  the 5.9 GHz DSRC band </vt:lpstr>
      <vt:lpstr>Wi-Fi channels  the 6 GHz ISM band </vt:lpstr>
      <vt:lpstr>Wi-Fi channels  the 60 GHz ISM band </vt:lpstr>
      <vt:lpstr>IEEE Std 802.11-2020  Frequency bands and Types of STA</vt:lpstr>
      <vt:lpstr>IEEE Std 802.11-2020 Frequency bands and Types of STA</vt:lpstr>
      <vt:lpstr>IEEE Std 802.11-2020 Frequency bands and Types of STA</vt:lpstr>
      <vt:lpstr>IEEE Std 802.11-2020 Frequency bands and Types of STA</vt:lpstr>
      <vt:lpstr>IEEE Std 802.11-2020</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&amp; IEEE 802.11ax-2021 4. General description 4.2 How wireless local area networks (WLANs) are different</vt:lpstr>
      <vt:lpstr>IEEE Std 802.11-2020 IEEE Std 802.11ax-2021</vt:lpstr>
      <vt:lpstr>IEEE 802.11-2020 &amp; IEEE 802.11ax-2021 4.3 Components of the IEEE 802.11 architecture 4.3.1 General</vt:lpstr>
      <vt:lpstr>IEEE 802.11-2020 &amp; IEEE 802.11ax-2021 4.3 Components of the IEEE 802.11 architecture 4.3.1 General</vt:lpstr>
      <vt:lpstr>IEEE 802.11-2020 &amp; IEEE 802.11ax-2021 4.3 Components of the IEEE 802.11 architecture (BSS Type: Infrastructure BSS)</vt:lpstr>
      <vt:lpstr>IEEE 802.11-2020 &amp; IEEE 802.11ax-2021 4.3 Components of the IEEE 802.11 architecture 4.3.2 Independent BSS (IBSS)</vt:lpstr>
      <vt:lpstr>IEEE 802.11-2020 &amp; IEEE 802.11ax-2021 4.3 Components of the IEEE 802.11 architecture 4.3.2 Personal BSS (PBSS)</vt:lpstr>
      <vt:lpstr>IEEE 802.11-2020 &amp; IEEE 802.11ax-2021 4.3 Components of the IEEE 802.11 architecture 4.3.4 STA membership in a BSS is dynamic</vt:lpstr>
      <vt:lpstr>IEEE 802.11-2020 &amp; IEEE 802.11ax-2021 4.3 Components of the IEEE 802.11 architecture 4.3.4 STA membership in a BSS is dynamic</vt:lpstr>
      <vt:lpstr>IEEE 802.11-2020 &amp; IEEE 802.11ax-2021 4.3 Components of the IEEE 802.11 architecture 4.3.5 Distribution system (DS) concepts</vt:lpstr>
      <vt:lpstr>IEEE 802.11-2020 &amp; IEEE 802.11ax-2021 4.3 Components of the IEEE 802.11 architecture (Wireless Link Type: General link (GLK))</vt:lpstr>
      <vt:lpstr>IEEE 802.11-2020 &amp; IEEE 802.11ax-2021 4.3 Components of the IEEE 802.11 architecture 4.3.28 General link (GLK)</vt:lpstr>
      <vt:lpstr>IEEE 802.11-2020 &amp; IEEE 802.11ax-2021 4.3 Components of the IEEE 802.11 architecture 4.3.5 Distribution system (DS) concepts</vt:lpstr>
      <vt:lpstr>IEEE 802.11-2020 &amp; IEEE 802.11ax-2021 4.3 Components of the IEEE 802.11 architecture 4.3.5 Distribution system (DS) concepts</vt:lpstr>
      <vt:lpstr>IEEE 802.11-2020 &amp; IEEE 802.11ax-2021 4.3 Components of the IEEE 802.11 architecture 4.3.5 Distribution system (DS) concepts</vt:lpstr>
      <vt:lpstr>IEEE 802.11-2020 &amp; IEEE 802.11ax-2021 4.3 Components of the IEEE 802.11 architecture 4.3.5 Distribution system (DS) concepts</vt:lpstr>
      <vt:lpstr>IEEE 802.11-2020 &amp; IEEE 802.11ax-2021 4.3 Components of the IEEE 802.11 architecture 4.3.5 Distribution system (DS) concepts</vt:lpstr>
      <vt:lpstr>IEEE 802.11-2020 &amp; IEEE 802.11ax-2021 4.3 Components of the IEEE 802.11 architecture 4.3.6 Area concepts</vt:lpstr>
      <vt:lpstr>IEEE 802.11-2020 &amp; IEEE 802.11ax-2021 4.3 Components of the IEEE 802.11 architecture 4.3.7 Integration with non-IEEE-802.11 LANs </vt:lpstr>
      <vt:lpstr>IEEE 802.11-2020 &amp; IEEE 802.11ax-2021 4.3 Components of the IEEE 802.11 architecture (BSS Type: Mesh BSS)</vt:lpstr>
      <vt:lpstr>IEEE Std 802.11-2020</vt:lpstr>
      <vt:lpstr>IEEE 802.11-2020 4.3.8 Robust security network association (RSNA) (the Wi-Fi Alliance: WPA (Wi-Fi Protected Access) </vt:lpstr>
      <vt:lpstr>IEEE 802.11-2020 &amp; IEEE 802.11ax-2021 4.3 Components of the IEEE 802.11 architecture 4.3.8 Robust security network association (RSNA)</vt:lpstr>
      <vt:lpstr>IEEE 802.11-2020 &amp; IEEE 802.11ax-2021 4.3 Components of the IEEE 802.11 architecture 4.3.8 Robust security network association (RSNA)</vt:lpstr>
      <vt:lpstr>IEEE 802.11-2020 &amp; IEEE 802.11ax-2021 4.3 Components of the IEEE 802.11 architecture 4.3.8 Robust security network association (RSNA)</vt:lpstr>
      <vt:lpstr>IEEE 802.11-2020 &amp; IEEE 802.11ax-2021 4.3 Components of the IEEE 802.11 architecture 4.3.8 Robust security network association (RSNA)</vt:lpstr>
      <vt:lpstr>IEEE 802.11-2020 &amp; IEEE 802.11ax-2021 12.7.1 Key hierarchy 12.7.1.3 Pairwise key hierarchy</vt:lpstr>
      <vt:lpstr>IEEE 802.11-2020 &amp; IEEE 802.11ax-2021 12.7.1 Key hierarchy 12.7.1.4 Group key hierarchy</vt:lpstr>
      <vt:lpstr>IEEE 802.11-2020 &amp; IEEE 802.11ax-2021 12.7.1 Key hierarchy 12.7.1.6 FT key hierarchy</vt:lpstr>
      <vt:lpstr>IEEE 802.11-2020 &amp; IEEE 802.11ax-2021 4. General description 4.10 IEEE Std 802.11 and IEEE Std 802.1X-2010</vt:lpstr>
      <vt:lpstr>IEEE 802.11-2020 &amp; IEEE 802.11ax-2021 4. General description 4.10 IEEE Std 802.11 and IEEE Std 802.1X-2010</vt:lpstr>
      <vt:lpstr>IEEE Std 802.11-2020 &amp; IEEE Std 802.11ax-2021 12. Security 12.2 Framework</vt:lpstr>
      <vt:lpstr>IEEE Std 802.11-2020 &amp; IEEE Std 802.11ax-2021 12.5 RSNA confidentiality and integrity protocols 12.5.3 CTR with CBC-MAC protocol (CCMP)</vt:lpstr>
      <vt:lpstr>IEEE Std 802.11-2020 &amp; IEEE Std 802.11ax-2021 12.5 RSNA confidentiality and integrity protocols 12.5.3.2 CCMP MPDU format</vt:lpstr>
      <vt:lpstr>IEEE Std 802.11-2020 &amp; IEEE Std 802.11ax-2021 12.5 RSNA confidentiality and integrity protocols 12.5.3.2 CCMP MPDU format</vt:lpstr>
      <vt:lpstr>IEEE Std 802.11-2020 &amp; IEEE Std 802.11ax-2021 12.5 RSNA confidentiality and integrity protocols 12.5.3.2 CCMP MPDU format</vt:lpstr>
      <vt:lpstr>IEEE Std 802.11-2020 &amp; IEEE Std 802.11ax-2021 12.5 RSNA confidentiality and integrity protocols 12.5.3.2 CCMP MPDU format</vt:lpstr>
      <vt:lpstr>IEEE Std 802.11-2020 &amp; IEEE Std 802.11ax-2021 12.5 RSNA confidentiality and integrity protocols 12.5.5 Galois/Counter Mode Protocol (GCMP)</vt:lpstr>
      <vt:lpstr>IEEE Std 802.11-2020 &amp; IEEE Std 802.11ax-2021 12.5 RSNA confidentiality and integrity protocols 12.5.5 Galois/Counter Mode Protocol (GCMP)</vt:lpstr>
      <vt:lpstr>IEEE Std 802.11-2020 &amp; IEEE Std 802.11ax-2021 12.5 RSNA confidentiality and integrity protocols 12.5.5 Galois/Counter Mode Protocol (GCMP)</vt:lpstr>
      <vt:lpstr>IEEE Std 802.11-2020 &amp; IEEE Std 802.11ax-2021 12.5 RSNA confidentiality and integrity protocols 12.5.5 Galois/Counter Mode Protocol (GCMP)</vt:lpstr>
      <vt:lpstr>CCM VS GCM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Std. 802.11</dc:title>
  <dc:creator>민성기[ 교수 / 컴퓨터학과 ]</dc:creator>
  <cp:lastModifiedBy>민성기[ 교수 / 컴퓨터학과 ]</cp:lastModifiedBy>
  <cp:revision>5</cp:revision>
  <dcterms:created xsi:type="dcterms:W3CDTF">2023-09-11T06:14:09Z</dcterms:created>
  <dcterms:modified xsi:type="dcterms:W3CDTF">2023-09-20T02:39:46Z</dcterms:modified>
</cp:coreProperties>
</file>