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25" r:id="rId3"/>
    <p:sldId id="327" r:id="rId4"/>
    <p:sldId id="535" r:id="rId5"/>
    <p:sldId id="536" r:id="rId6"/>
    <p:sldId id="537" r:id="rId7"/>
    <p:sldId id="337" r:id="rId8"/>
    <p:sldId id="341" r:id="rId9"/>
    <p:sldId id="342" r:id="rId10"/>
    <p:sldId id="362" r:id="rId11"/>
    <p:sldId id="343" r:id="rId12"/>
    <p:sldId id="345" r:id="rId13"/>
    <p:sldId id="538" r:id="rId14"/>
    <p:sldId id="539" r:id="rId15"/>
    <p:sldId id="257" r:id="rId16"/>
    <p:sldId id="338" r:id="rId17"/>
    <p:sldId id="331" r:id="rId18"/>
    <p:sldId id="339" r:id="rId19"/>
    <p:sldId id="340" r:id="rId20"/>
    <p:sldId id="260" r:id="rId21"/>
    <p:sldId id="264" r:id="rId22"/>
    <p:sldId id="265" r:id="rId23"/>
    <p:sldId id="259" r:id="rId24"/>
    <p:sldId id="261" r:id="rId25"/>
    <p:sldId id="262" r:id="rId26"/>
    <p:sldId id="263" r:id="rId27"/>
    <p:sldId id="267" r:id="rId28"/>
    <p:sldId id="540" r:id="rId29"/>
    <p:sldId id="268" r:id="rId30"/>
    <p:sldId id="273" r:id="rId31"/>
    <p:sldId id="269" r:id="rId32"/>
    <p:sldId id="271" r:id="rId33"/>
    <p:sldId id="270" r:id="rId34"/>
    <p:sldId id="541" r:id="rId35"/>
    <p:sldId id="542" r:id="rId36"/>
    <p:sldId id="543" r:id="rId37"/>
    <p:sldId id="544" r:id="rId38"/>
    <p:sldId id="272" r:id="rId39"/>
    <p:sldId id="274" r:id="rId40"/>
    <p:sldId id="276" r:id="rId41"/>
    <p:sldId id="275" r:id="rId42"/>
    <p:sldId id="302" r:id="rId43"/>
    <p:sldId id="347" r:id="rId44"/>
    <p:sldId id="346" r:id="rId45"/>
    <p:sldId id="306" r:id="rId46"/>
    <p:sldId id="277" r:id="rId47"/>
    <p:sldId id="353" r:id="rId48"/>
    <p:sldId id="545" r:id="rId49"/>
    <p:sldId id="546" r:id="rId50"/>
    <p:sldId id="279" r:id="rId51"/>
    <p:sldId id="534" r:id="rId52"/>
    <p:sldId id="557" r:id="rId53"/>
    <p:sldId id="558" r:id="rId54"/>
    <p:sldId id="284" r:id="rId55"/>
    <p:sldId id="361" r:id="rId56"/>
    <p:sldId id="280" r:id="rId57"/>
    <p:sldId id="281" r:id="rId58"/>
    <p:sldId id="355" r:id="rId59"/>
    <p:sldId id="547" r:id="rId60"/>
    <p:sldId id="282" r:id="rId61"/>
    <p:sldId id="352" r:id="rId62"/>
    <p:sldId id="354" r:id="rId63"/>
    <p:sldId id="358" r:id="rId64"/>
    <p:sldId id="357" r:id="rId65"/>
    <p:sldId id="356" r:id="rId66"/>
    <p:sldId id="350" r:id="rId67"/>
    <p:sldId id="555" r:id="rId68"/>
    <p:sldId id="553" r:id="rId69"/>
    <p:sldId id="554" r:id="rId70"/>
    <p:sldId id="290" r:id="rId71"/>
    <p:sldId id="552" r:id="rId72"/>
    <p:sldId id="548" r:id="rId73"/>
    <p:sldId id="551" r:id="rId74"/>
    <p:sldId id="549" r:id="rId75"/>
    <p:sldId id="550" r:id="rId76"/>
    <p:sldId id="556" r:id="rId77"/>
    <p:sldId id="294" r:id="rId78"/>
    <p:sldId id="521" r:id="rId79"/>
    <p:sldId id="296" r:id="rId80"/>
    <p:sldId id="299" r:id="rId81"/>
    <p:sldId id="300" r:id="rId82"/>
    <p:sldId id="301" r:id="rId83"/>
    <p:sldId id="304" r:id="rId84"/>
    <p:sldId id="564" r:id="rId85"/>
    <p:sldId id="563" r:id="rId86"/>
    <p:sldId id="307" r:id="rId87"/>
    <p:sldId id="308" r:id="rId88"/>
    <p:sldId id="565" r:id="rId89"/>
    <p:sldId id="311" r:id="rId90"/>
    <p:sldId id="566" r:id="rId91"/>
    <p:sldId id="567" r:id="rId92"/>
    <p:sldId id="303" r:id="rId93"/>
    <p:sldId id="562" r:id="rId94"/>
    <p:sldId id="313" r:id="rId95"/>
    <p:sldId id="310" r:id="rId96"/>
    <p:sldId id="315" r:id="rId97"/>
    <p:sldId id="305" r:id="rId98"/>
    <p:sldId id="559" r:id="rId99"/>
    <p:sldId id="560" r:id="rId100"/>
    <p:sldId id="312" r:id="rId101"/>
    <p:sldId id="561" r:id="rId102"/>
    <p:sldId id="317" r:id="rId103"/>
    <p:sldId id="319" r:id="rId104"/>
    <p:sldId id="320" r:id="rId105"/>
    <p:sldId id="321" r:id="rId106"/>
    <p:sldId id="322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7806" autoAdjust="0"/>
  </p:normalViewPr>
  <p:slideViewPr>
    <p:cSldViewPr snapToGrid="0">
      <p:cViewPr varScale="1">
        <p:scale>
          <a:sx n="189" d="100"/>
          <a:sy n="189" d="100"/>
        </p:scale>
        <p:origin x="23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04589-ABBA-E361-FA12-913548CD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A0179F-8DE2-AF94-BA0C-95048F54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AA14D-6B65-3F31-4907-38470746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748D-374A-667E-7103-1260C7CF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C692B-6778-41F6-3679-FB0AE01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C943C-F31D-317E-E23E-2046A86A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AD317-7F9C-119E-9C24-132DC8CC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5793E-A1A2-8B5D-F473-07FB4934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9C136-E8AC-5C61-D26C-BA4F25A9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3C7D3-5FDC-7835-5C33-729664D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EF7A8-5548-2DE4-E89B-FF0CA543D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58601-2DFA-8DB2-F45E-B2F457A2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F41D7-BEDF-CA37-BABA-3292DD83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48487-2F68-928E-2460-03300FA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5874-AA64-993D-C3E9-6DDBCA1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60B4-1B72-2592-BA68-5B4E6729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887A8-8328-C0FA-B3F7-35107C3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2BCAF-4D83-4B8C-6AAD-793440B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B2199-CAAE-06D9-2F25-4B98323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B74-A35D-6053-2027-BB6C0EB1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5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DD48-9FEE-9A2D-A7FF-A58E505B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3293F-3C93-04EC-A4BF-9C96795F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19787-871F-0009-D56D-C7BC5A0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22A33-D483-4983-F0A6-F6296DD6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511D3-0A9C-3E64-AC28-3907BF9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4331-833B-A3B5-32E9-B9705861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81934-2A10-E516-0288-323ABF1A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05CFE-B8D9-0B54-B2D2-CC73F175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8242C-D988-1071-3E50-EFAA0A51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753A1-8178-B434-AA93-1E62D72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4DA6A-620E-950A-630A-1E15F81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2DE51-0624-7301-FEC6-3866B3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D9969-6269-0AEF-60B9-AF9A1D8D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1F121-7FA7-2F37-451C-7E747C25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E6B89-9D41-F8E1-D750-09132092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D0207-4FF5-EA96-6DCE-D75412641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34400-DFDA-9FEF-665B-094784EB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B1F94-AA32-732A-0FDF-F41C1451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EC760-B687-398E-8556-0B240253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69DD-1EC1-BB09-F8AA-E19F93E9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D09E8-AB36-044A-AD1C-FBC8342F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EF2C5-0742-A650-0445-A0A049F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DE3F8-A5FA-8307-E601-70D20BAB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F81EB-022A-977C-92CD-56DCAFA6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DB640E-FFEA-8B36-A95A-67054641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5A16B-A565-0FAA-F919-E2A1FA6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5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6E092-3E33-2AAB-4FA2-E996F13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D966B-6516-B730-EF3B-94D61F64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7F673-90A0-6E0A-9FD3-49F73C83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BB09B-A66E-8AF3-6DDD-770269BB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BB87C-F146-E8AA-0E73-9571013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12AE9-DFA5-2A98-43DE-199018DB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F863D-6F81-C120-7D83-DE087782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1CC979-5D02-B501-6C9D-8876AD86A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3DD53-97D4-4D86-6278-E23EE0EA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848FD4-BAD0-3E1A-1550-8B114CFD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D421-F99C-1CB7-CB63-5077D95D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F3A48-DEBE-30B4-99AA-416F1503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B958F8-5F2F-0BAB-6B5F-7EE318F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CA13-1132-17F1-DF59-C8CECE551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956FB-5B80-28BA-06F2-500EF8FB8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6865-B651-43FB-8504-084D962F9DC0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4B48D-F931-A800-9EF4-B8C63F61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EF07F-40B6-F302-C52E-09290BA63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FEA-FAE9-433A-8101-999DF649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Medium Access 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7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4BC0-A865-44A7-B131-7BF3DF3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IEEE 802.3-2020 Ethernet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07E5-290B-45ED-A2EA-EFB10DFF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Abstract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Speed specific </a:t>
            </a:r>
            <a:r>
              <a:rPr lang="en-US" altLang="ko-KR" dirty="0">
                <a:solidFill>
                  <a:srgbClr val="7030A0"/>
                </a:solidFill>
              </a:rPr>
              <a:t>Media Independent Interfaces (MIIs) </a:t>
            </a:r>
            <a:r>
              <a:rPr lang="en-US" altLang="ko-KR" dirty="0">
                <a:solidFill>
                  <a:srgbClr val="0070C0"/>
                </a:solidFill>
              </a:rPr>
              <a:t>allow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use of selected Physical Layer devices (PHYs)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operation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coaxial, </a:t>
            </a:r>
            <a:r>
              <a:rPr lang="en-US" altLang="ko-KR" b="1" dirty="0">
                <a:solidFill>
                  <a:srgbClr val="7030A0"/>
                </a:solidFill>
              </a:rPr>
              <a:t>twisted pair </a:t>
            </a:r>
            <a:r>
              <a:rPr lang="en-US" altLang="ko-KR" dirty="0">
                <a:solidFill>
                  <a:srgbClr val="7030A0"/>
                </a:solidFill>
              </a:rPr>
              <a:t>or </a:t>
            </a:r>
            <a:r>
              <a:rPr lang="en-US" altLang="ko-KR" b="1" dirty="0">
                <a:solidFill>
                  <a:srgbClr val="7030A0"/>
                </a:solidFill>
              </a:rPr>
              <a:t>fiber optic cables</a:t>
            </a:r>
            <a:r>
              <a:rPr lang="en-US" altLang="ko-KR" dirty="0">
                <a:solidFill>
                  <a:srgbClr val="7030A0"/>
                </a:solidFill>
              </a:rPr>
              <a:t>, or electrical backplanes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System considerations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multi-segment shared access networks </a:t>
            </a:r>
            <a:r>
              <a:rPr lang="en-US" altLang="ko-KR" dirty="0">
                <a:solidFill>
                  <a:srgbClr val="0070C0"/>
                </a:solidFill>
              </a:rPr>
              <a:t>describe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use of </a:t>
            </a:r>
            <a:r>
              <a:rPr lang="en-US" altLang="ko-KR" b="1" dirty="0">
                <a:solidFill>
                  <a:srgbClr val="7030A0"/>
                </a:solidFill>
              </a:rPr>
              <a:t>Repeaters</a:t>
            </a:r>
            <a:r>
              <a:rPr lang="en-US" altLang="ko-KR" dirty="0">
                <a:solidFill>
                  <a:srgbClr val="7030A0"/>
                </a:solidFill>
              </a:rPr>
              <a:t> [</a:t>
            </a:r>
            <a:r>
              <a:rPr lang="en-US" altLang="ko-KR" dirty="0"/>
              <a:t>that are defined for operational speeds up to 1000 Mb/s].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Local Area Network (LAN) operation </a:t>
            </a:r>
            <a:r>
              <a:rPr lang="en-US" altLang="ko-KR" dirty="0">
                <a:solidFill>
                  <a:srgbClr val="0070C0"/>
                </a:solidFill>
              </a:rPr>
              <a:t>is supported at </a:t>
            </a:r>
            <a:r>
              <a:rPr lang="en-US" altLang="ko-KR" dirty="0">
                <a:solidFill>
                  <a:srgbClr val="7030A0"/>
                </a:solidFill>
              </a:rPr>
              <a:t>all speeds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Other specified capabilities include: </a:t>
            </a:r>
            <a:r>
              <a:rPr lang="en-US" altLang="ko-KR" dirty="0">
                <a:solidFill>
                  <a:srgbClr val="7030A0"/>
                </a:solidFill>
              </a:rPr>
              <a:t>various PHY types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access networks</a:t>
            </a:r>
            <a:r>
              <a:rPr lang="en-US" altLang="ko-KR" dirty="0"/>
              <a:t>, PHYs </a:t>
            </a:r>
            <a:r>
              <a:rPr lang="en-US" altLang="ko-KR" dirty="0">
                <a:solidFill>
                  <a:srgbClr val="0070C0"/>
                </a:solidFill>
              </a:rPr>
              <a:t>suitable for </a:t>
            </a:r>
            <a:r>
              <a:rPr lang="en-US" altLang="ko-KR" dirty="0">
                <a:solidFill>
                  <a:srgbClr val="7030A0"/>
                </a:solidFill>
              </a:rPr>
              <a:t>metropolitan area network applications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the provision of </a:t>
            </a:r>
            <a:r>
              <a:rPr lang="en-US" altLang="ko-KR" dirty="0">
                <a:solidFill>
                  <a:srgbClr val="7030A0"/>
                </a:solidFill>
              </a:rPr>
              <a:t>power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selected twisted pair PHY types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697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US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6.2.2 Incoming and outgoing </a:t>
            </a:r>
            <a:r>
              <a:rPr lang="en-US" altLang="ko-KR" sz="3200" dirty="0" err="1"/>
              <a:t>superframe</a:t>
            </a:r>
            <a:r>
              <a:rPr lang="en-US" altLang="ko-KR" sz="3200" dirty="0"/>
              <a:t> timing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a beacon-enabled PAN, </a:t>
            </a:r>
            <a:r>
              <a:rPr lang="en-US" altLang="ko-KR" dirty="0">
                <a:solidFill>
                  <a:srgbClr val="7030A0"/>
                </a:solidFill>
              </a:rPr>
              <a:t>a coordinator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PAN coordinator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shall maintain </a:t>
            </a:r>
            <a:r>
              <a:rPr lang="en-US" altLang="ko-KR" dirty="0">
                <a:solidFill>
                  <a:srgbClr val="7030A0"/>
                </a:solidFill>
              </a:rPr>
              <a:t>the timing of </a:t>
            </a:r>
            <a:r>
              <a:rPr lang="en-US" altLang="ko-KR" b="1" dirty="0">
                <a:solidFill>
                  <a:srgbClr val="0070C0"/>
                </a:solidFill>
              </a:rPr>
              <a:t>both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superframe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in which </a:t>
            </a:r>
            <a:r>
              <a:rPr lang="en-US" altLang="ko-KR" b="1" dirty="0">
                <a:solidFill>
                  <a:srgbClr val="7030A0"/>
                </a:solidFill>
              </a:rPr>
              <a:t>its coordinator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beacon </a:t>
            </a:r>
            <a:r>
              <a:rPr lang="en-US" altLang="ko-KR" dirty="0"/>
              <a:t>(the incoming </a:t>
            </a:r>
            <a:r>
              <a:rPr lang="en-US" altLang="ko-KR" dirty="0" err="1"/>
              <a:t>superframe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superframe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in which </a:t>
            </a:r>
            <a:r>
              <a:rPr lang="en-US" altLang="ko-KR" b="1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own beacon</a:t>
            </a:r>
            <a:r>
              <a:rPr lang="en-US" altLang="ko-KR" dirty="0"/>
              <a:t> (the outgoing </a:t>
            </a:r>
            <a:r>
              <a:rPr lang="en-US" altLang="ko-KR" dirty="0" err="1"/>
              <a:t>superframe</a:t>
            </a:r>
            <a:r>
              <a:rPr lang="en-US" altLang="ko-KR" dirty="0"/>
              <a:t>).</a:t>
            </a:r>
          </a:p>
          <a:p>
            <a:pPr lvl="2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76" y="3865098"/>
            <a:ext cx="6192688" cy="20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99733-595A-34F2-400E-619ACA484717}"/>
              </a:ext>
            </a:extLst>
          </p:cNvPr>
          <p:cNvSpPr txBox="1"/>
          <p:nvPr/>
        </p:nvSpPr>
        <p:spPr>
          <a:xfrm>
            <a:off x="2977954" y="5921504"/>
            <a:ext cx="6094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6-2—The relationship between incoming and outgoing beacons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5759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90FC-BCF5-3089-40D6-A8167A9E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IEEE 802.15.4-2020 LR-Wireless Networks</a:t>
            </a:r>
            <a:br>
              <a:rPr lang="en-US" altLang="ko-KR" sz="2800" dirty="0"/>
            </a:br>
            <a:r>
              <a:rPr lang="en-US" altLang="ko-KR" sz="2800" dirty="0"/>
              <a:t>6.2 Channel access</a:t>
            </a:r>
            <a:br>
              <a:rPr lang="en-US" altLang="ko-KR" sz="2800" dirty="0"/>
            </a:br>
            <a:r>
              <a:rPr lang="en-US" altLang="ko-KR" sz="2800" dirty="0"/>
              <a:t>6.2.3 Enhanced Beacon frame timing for MPM procedure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815979-4B3F-B81E-4D36-53BBA927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0" y="3444807"/>
            <a:ext cx="5134866" cy="2565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27664-46D4-C6F5-8D02-2644A3341043}"/>
              </a:ext>
            </a:extLst>
          </p:cNvPr>
          <p:cNvSpPr txBox="1"/>
          <p:nvPr/>
        </p:nvSpPr>
        <p:spPr>
          <a:xfrm>
            <a:off x="838200" y="6026193"/>
            <a:ext cx="5134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6-3—Timing information for Enhanced Beacon frames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0C30D-6B7A-8559-D1DD-E256032D52A6}"/>
                  </a:ext>
                </a:extLst>
              </p:cNvPr>
              <p:cNvSpPr txBox="1"/>
              <p:nvPr/>
            </p:nvSpPr>
            <p:spPr>
              <a:xfrm>
                <a:off x="5939506" y="4667320"/>
                <a:ext cx="5757175" cy="73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Beacon Interval (BI) = aBaseSuperframeDuration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200" dirty="0"/>
                          <m:t>macBeaconOrder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Beacon Interval (EBI) = aBaseSuperframeDuration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200" dirty="0"/>
                          <m:t>mac</m:t>
                        </m:r>
                        <m:r>
                          <m:rPr>
                            <m:nor/>
                          </m:rPr>
                          <a:rPr lang="en-US" altLang="ko-KR" sz="1200" b="0" i="0" dirty="0" smtClean="0"/>
                          <m:t>Enhanced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BeaconOrder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Offset Time Duration (OTD) = </a:t>
                </a:r>
                <a:r>
                  <a:rPr lang="en-US" altLang="ko-KR" sz="1200" dirty="0" err="1"/>
                  <a:t>aBaseSlotDuration</a:t>
                </a:r>
                <a:r>
                  <a:rPr lang="en-US" altLang="ko-KR" sz="1200" dirty="0"/>
                  <a:t> × </a:t>
                </a:r>
                <a:r>
                  <a:rPr lang="en-US" altLang="ko-KR" sz="1200" dirty="0" err="1"/>
                  <a:t>macOffsetTimeSlot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0C30D-6B7A-8559-D1DD-E256032D5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06" y="4667320"/>
                <a:ext cx="5757175" cy="736868"/>
              </a:xfrm>
              <a:prstGeom prst="rect">
                <a:avLst/>
              </a:prstGeom>
              <a:blipFill>
                <a:blip r:embed="rId3"/>
                <a:stretch>
                  <a:fillRect b="-4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F6FCDEE-2F54-9E4B-DC57-16ACF309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a beacon-enabled PAN, </a:t>
            </a:r>
            <a:r>
              <a:rPr lang="en-US" altLang="ko-KR" dirty="0">
                <a:solidFill>
                  <a:srgbClr val="7030A0"/>
                </a:solidFill>
              </a:rPr>
              <a:t>a SUN device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operating as </a:t>
            </a:r>
            <a:r>
              <a:rPr lang="en-US" altLang="ko-KR" dirty="0">
                <a:solidFill>
                  <a:srgbClr val="7030A0"/>
                </a:solidFill>
              </a:rPr>
              <a:t>a coordinator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Enhanced Beacon frame </a:t>
            </a:r>
            <a:r>
              <a:rPr lang="en-US" altLang="ko-KR" dirty="0"/>
              <a:t>containing a Coexistence Specification IE at fixed intervals, in addition to the usual periodic beacons.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6567F-4D91-758E-DD88-2AB9EC24C51D}"/>
              </a:ext>
            </a:extLst>
          </p:cNvPr>
          <p:cNvSpPr txBox="1"/>
          <p:nvPr/>
        </p:nvSpPr>
        <p:spPr>
          <a:xfrm>
            <a:off x="6252496" y="5528965"/>
            <a:ext cx="3360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SUN smart utility network</a:t>
            </a:r>
          </a:p>
          <a:p>
            <a:r>
              <a:rPr lang="en-US" altLang="ko-KR" sz="1400" dirty="0"/>
              <a:t>MPM multi-PHY management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33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US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6.2.4 IFS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The MAC sublayer needs a finite amount of time to process data received by the PHY</a:t>
                </a:r>
              </a:p>
              <a:p>
                <a:r>
                  <a:rPr lang="en-US" altLang="ko-KR" dirty="0"/>
                  <a:t>IFS</a:t>
                </a:r>
              </a:p>
              <a:p>
                <a:pPr lvl="1"/>
                <a:r>
                  <a:rPr lang="en-US" altLang="ko-KR" dirty="0"/>
                  <a:t>Acknowledgment IFS (AIFS)</a:t>
                </a:r>
              </a:p>
              <a:p>
                <a:pPr lvl="1"/>
                <a:r>
                  <a:rPr lang="en-NZ" altLang="ko-KR" dirty="0"/>
                  <a:t>Long IFS (LIFS)</a:t>
                </a:r>
              </a:p>
              <a:p>
                <a:pPr lvl="2"/>
                <a:r>
                  <a:rPr lang="en-NZ" altLang="ko-KR" dirty="0"/>
                  <a:t>Frame size </a:t>
                </a:r>
                <a14:m>
                  <m:oMath xmlns:m="http://schemas.openxmlformats.org/officeDocument/2006/math">
                    <m:r>
                      <a:rPr lang="en-NZ" altLang="ko-KR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NZ" altLang="ko-KR" dirty="0"/>
                  <a:t> aMaxSifsFrameSize</a:t>
                </a:r>
              </a:p>
              <a:p>
                <a:pPr lvl="2"/>
                <a:r>
                  <a:rPr lang="en-NZ" altLang="ko-KR" dirty="0"/>
                  <a:t>max(</a:t>
                </a:r>
                <a:r>
                  <a:rPr lang="en-NZ" altLang="ko-KR" dirty="0" err="1"/>
                  <a:t>macLifsPeriod</a:t>
                </a:r>
                <a:r>
                  <a:rPr lang="en-NZ" altLang="ko-KR" dirty="0"/>
                  <a:t>, </a:t>
                </a:r>
                <a:r>
                  <a:rPr lang="en-NZ" altLang="ko-KR" dirty="0" err="1"/>
                  <a:t>aTurnaroundTime</a:t>
                </a:r>
                <a:r>
                  <a:rPr lang="en-NZ" altLang="ko-KR" dirty="0"/>
                  <a:t>).</a:t>
                </a:r>
              </a:p>
              <a:p>
                <a:pPr lvl="1"/>
                <a:r>
                  <a:rPr lang="en-US" altLang="ko-KR" dirty="0"/>
                  <a:t>Short IFS (SIFS)</a:t>
                </a:r>
              </a:p>
              <a:p>
                <a:pPr lvl="2"/>
                <a:r>
                  <a:rPr lang="en-NZ" altLang="ko-KR" dirty="0"/>
                  <a:t>Frame size </a:t>
                </a:r>
                <a14:m>
                  <m:oMath xmlns:m="http://schemas.openxmlformats.org/officeDocument/2006/math">
                    <m:r>
                      <a:rPr lang="en-NZ" altLang="ko-KR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NZ" altLang="ko-KR" dirty="0"/>
                  <a:t> aMaxSifsFrameSize</a:t>
                </a:r>
              </a:p>
              <a:p>
                <a:pPr lvl="2"/>
                <a:r>
                  <a:rPr lang="en-NZ" altLang="ko-KR" dirty="0"/>
                  <a:t>max(</a:t>
                </a:r>
                <a:r>
                  <a:rPr lang="en-NZ" altLang="ko-KR" dirty="0" err="1"/>
                  <a:t>macSifsPeriod</a:t>
                </a:r>
                <a:r>
                  <a:rPr lang="en-NZ" altLang="ko-KR" dirty="0"/>
                  <a:t>, </a:t>
                </a:r>
                <a:r>
                  <a:rPr lang="en-NZ" altLang="ko-KR" dirty="0" err="1"/>
                  <a:t>aTurnaroundTime</a:t>
                </a:r>
                <a:r>
                  <a:rPr lang="en-NZ" altLang="ko-KR" dirty="0"/>
                  <a:t>)</a:t>
                </a:r>
              </a:p>
              <a:p>
                <a:r>
                  <a:rPr lang="en-NZ" altLang="ko-KR" dirty="0"/>
                  <a:t>AIFS </a:t>
                </a:r>
                <a14:m>
                  <m:oMath xmlns:m="http://schemas.openxmlformats.org/officeDocument/2006/math">
                    <m:r>
                      <a:rPr lang="en-NZ" altLang="ko-KR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NZ" altLang="ko-KR" dirty="0"/>
                  <a:t> SIFS &lt; LIFS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707229" y="5311225"/>
            <a:ext cx="302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altLang="ko-KR" sz="1200" dirty="0" err="1"/>
              <a:t>aTurnaroundTime</a:t>
            </a:r>
            <a:endParaRPr lang="en-NZ" altLang="ko-KR" sz="1200" dirty="0"/>
          </a:p>
          <a:p>
            <a:r>
              <a:rPr lang="en-NZ" altLang="ko-KR" sz="1200" dirty="0"/>
              <a:t>- </a:t>
            </a:r>
            <a:r>
              <a:rPr lang="en-US" altLang="ko-KR" sz="1200" dirty="0"/>
              <a:t>RX-to-TX or TX-to-RX turnaround time</a:t>
            </a:r>
            <a:endParaRPr lang="ko-KR" altLang="en-US" sz="1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820893-4E19-AEEB-21F0-5FCDDD00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00" y="2909799"/>
            <a:ext cx="4830700" cy="16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38EF1-2832-899D-E8EC-B4D8E095D425}"/>
              </a:ext>
            </a:extLst>
          </p:cNvPr>
          <p:cNvSpPr txBox="1"/>
          <p:nvPr/>
        </p:nvSpPr>
        <p:spPr>
          <a:xfrm>
            <a:off x="7655308" y="4568482"/>
            <a:ext cx="2566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6-4—IFS usage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15115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NZ" altLang="ko-KR" sz="3200" b="1" dirty="0"/>
            </a:br>
            <a:r>
              <a:rPr lang="en-US" altLang="ko-KR" sz="3200" dirty="0"/>
              <a:t>6.2.5 Random access methods</a:t>
            </a:r>
            <a:br>
              <a:rPr lang="en-US" altLang="ko-KR" sz="3200" dirty="0"/>
            </a:br>
            <a:r>
              <a:rPr lang="en-US" altLang="ko-KR" sz="3200" dirty="0"/>
              <a:t>6.2.5.1 CSMA-CA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CSMA-CA algorithm shall be used before the transmission of data or MAC commands transmitted within the CAP.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If </a:t>
            </a:r>
            <a:r>
              <a:rPr lang="en-US" altLang="ko-KR" b="1" dirty="0">
                <a:solidFill>
                  <a:srgbClr val="7030A0"/>
                </a:solidFill>
              </a:rPr>
              <a:t>periodic beacons </a:t>
            </a:r>
            <a:r>
              <a:rPr lang="en-US" altLang="ko-KR" dirty="0">
                <a:solidFill>
                  <a:srgbClr val="0070C0"/>
                </a:solidFill>
              </a:rPr>
              <a:t>are being used in </a:t>
            </a:r>
            <a:r>
              <a:rPr lang="en-US" altLang="ko-KR" dirty="0">
                <a:solidFill>
                  <a:srgbClr val="7030A0"/>
                </a:solidFill>
              </a:rPr>
              <a:t>the PAN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MAC sublayer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shall employ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slotted version </a:t>
            </a:r>
            <a:r>
              <a:rPr lang="en-US" altLang="ko-KR" dirty="0">
                <a:solidFill>
                  <a:srgbClr val="7030A0"/>
                </a:solidFill>
              </a:rPr>
              <a:t>of the CSMA-CA algorithm </a:t>
            </a:r>
            <a:r>
              <a:rPr lang="en-US" altLang="ko-KR" dirty="0"/>
              <a:t>for transmissions in the CAP of the </a:t>
            </a:r>
            <a:r>
              <a:rPr lang="en-US" altLang="ko-KR" dirty="0" err="1"/>
              <a:t>superframe</a:t>
            </a:r>
            <a:endParaRPr lang="en-US" altLang="ko-KR" dirty="0"/>
          </a:p>
          <a:p>
            <a:pPr lvl="1"/>
            <a:r>
              <a:rPr lang="en-NZ" altLang="ko-KR" dirty="0"/>
              <a:t>If periodic beacons </a:t>
            </a:r>
            <a:r>
              <a:rPr lang="en-NZ" altLang="ko-KR" dirty="0">
                <a:solidFill>
                  <a:srgbClr val="0070C0"/>
                </a:solidFill>
              </a:rPr>
              <a:t>are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being used in </a:t>
            </a:r>
            <a:r>
              <a:rPr lang="en-US" altLang="ko-KR" dirty="0"/>
              <a:t>the PAN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beacon </a:t>
            </a:r>
            <a:r>
              <a:rPr lang="en-US" altLang="ko-KR" dirty="0">
                <a:solidFill>
                  <a:srgbClr val="0070C0"/>
                </a:solidFill>
              </a:rPr>
              <a:t>could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be located in </a:t>
            </a:r>
            <a:r>
              <a:rPr lang="en-US" altLang="ko-KR" dirty="0">
                <a:solidFill>
                  <a:srgbClr val="7030A0"/>
                </a:solidFill>
              </a:rPr>
              <a:t>a beacon-enabled PAN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shall transmit using </a:t>
            </a:r>
            <a:r>
              <a:rPr lang="en-US" altLang="ko-KR" b="1" dirty="0">
                <a:solidFill>
                  <a:srgbClr val="7030A0"/>
                </a:solidFill>
              </a:rPr>
              <a:t>the unslotted version</a:t>
            </a:r>
            <a:r>
              <a:rPr lang="en-US" altLang="ko-KR" dirty="0">
                <a:solidFill>
                  <a:srgbClr val="7030A0"/>
                </a:solidFill>
              </a:rPr>
              <a:t> of the CSMA-CA algorithm.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680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NZ" altLang="ko-KR" sz="3200" b="1" dirty="0"/>
            </a:br>
            <a:r>
              <a:rPr lang="en-US" altLang="ko-KR" sz="3200" dirty="0"/>
              <a:t>6.2.5 Random access methods</a:t>
            </a:r>
            <a:br>
              <a:rPr lang="en-US" altLang="ko-KR" sz="3200" dirty="0"/>
            </a:br>
            <a:r>
              <a:rPr lang="en-US" altLang="ko-KR" sz="3200" dirty="0"/>
              <a:t>6.2.5.1 CSMA-CA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both cases, the algorithm </a:t>
            </a:r>
            <a:r>
              <a:rPr lang="en-US" altLang="ko-KR" dirty="0">
                <a:solidFill>
                  <a:srgbClr val="0070C0"/>
                </a:solidFill>
              </a:rPr>
              <a:t>is implemented using </a:t>
            </a:r>
            <a:r>
              <a:rPr lang="en-US" altLang="ko-KR" dirty="0">
                <a:solidFill>
                  <a:srgbClr val="7030A0"/>
                </a:solidFill>
              </a:rPr>
              <a:t>units of time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called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backoff periods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backoff period shall be equal to </a:t>
            </a:r>
            <a:r>
              <a:rPr lang="en-NZ" altLang="ko-KR" dirty="0" err="1"/>
              <a:t>aUnitBackoffPeriod</a:t>
            </a:r>
            <a:r>
              <a:rPr lang="en-NZ" altLang="ko-KR" dirty="0"/>
              <a:t>.</a:t>
            </a:r>
          </a:p>
          <a:p>
            <a:pPr lvl="1"/>
            <a:r>
              <a:rPr lang="en-NZ" altLang="ko-KR" dirty="0" err="1"/>
              <a:t>aUnitBackoffPeriod</a:t>
            </a:r>
            <a:r>
              <a:rPr lang="en-NZ" altLang="ko-KR" dirty="0"/>
              <a:t> : </a:t>
            </a:r>
            <a:r>
              <a:rPr lang="en-US" altLang="ko-KR" dirty="0">
                <a:solidFill>
                  <a:srgbClr val="7030A0"/>
                </a:solidFill>
              </a:rPr>
              <a:t>The number of symbols </a:t>
            </a:r>
            <a:r>
              <a:rPr lang="en-US" altLang="ko-KR" dirty="0">
                <a:solidFill>
                  <a:srgbClr val="0070C0"/>
                </a:solidFill>
              </a:rPr>
              <a:t>forming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basic time period</a:t>
            </a:r>
            <a:r>
              <a:rPr lang="en-US" altLang="ko-KR" dirty="0"/>
              <a:t> used by the CSMA-CA algorithm.</a:t>
            </a:r>
          </a:p>
          <a:p>
            <a:pPr lvl="2"/>
            <a:r>
              <a:rPr lang="en-US" altLang="ko-KR" dirty="0"/>
              <a:t>For all PHYs except SUN PHYs operating in the 920 MHz band,</a:t>
            </a:r>
            <a:endParaRPr lang="en-NZ" altLang="ko-KR" dirty="0"/>
          </a:p>
          <a:p>
            <a:pPr lvl="3"/>
            <a:r>
              <a:rPr lang="en-NZ" altLang="ko-KR" dirty="0" err="1"/>
              <a:t>aTurnaroundTime</a:t>
            </a:r>
            <a:r>
              <a:rPr lang="en-NZ" altLang="ko-KR" dirty="0"/>
              <a:t> +</a:t>
            </a:r>
            <a:r>
              <a:rPr lang="en-NZ" altLang="ko-KR" dirty="0" err="1"/>
              <a:t>aCcaTime</a:t>
            </a:r>
            <a:endParaRPr lang="en-NZ" altLang="ko-KR" dirty="0"/>
          </a:p>
          <a:p>
            <a:pPr lvl="2"/>
            <a:r>
              <a:rPr lang="en-US" altLang="ko-KR" dirty="0"/>
              <a:t>For SUN PHYs operating in the 920 MHz band</a:t>
            </a:r>
            <a:endParaRPr lang="en-NZ" altLang="ko-KR" dirty="0"/>
          </a:p>
          <a:p>
            <a:pPr lvl="3"/>
            <a:r>
              <a:rPr lang="en-NZ" altLang="ko-KR" dirty="0" err="1"/>
              <a:t>aTurnaroundTime</a:t>
            </a:r>
            <a:r>
              <a:rPr lang="en-NZ" altLang="ko-KR" dirty="0"/>
              <a:t> +</a:t>
            </a:r>
            <a:r>
              <a:rPr lang="en-NZ" altLang="ko-KR" dirty="0" err="1"/>
              <a:t>phyCCADuration</a:t>
            </a:r>
            <a:r>
              <a:rPr lang="en-NZ" altLang="ko-KR" dirty="0"/>
              <a:t> (smart utility network at 920MHz)</a:t>
            </a:r>
          </a:p>
        </p:txBody>
      </p:sp>
    </p:spTree>
    <p:extLst>
      <p:ext uri="{BB962C8B-B14F-4D97-AF65-F5344CB8AC3E}">
        <p14:creationId xmlns:p14="http://schemas.microsoft.com/office/powerpoint/2010/main" val="20710625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/>
              <a:t>IEEE 802.15.4-2020 LR-Wireless Networks</a:t>
            </a:r>
            <a:br>
              <a:rPr lang="en-NZ" altLang="ko-KR" sz="3200" b="1"/>
            </a:br>
            <a:r>
              <a:rPr lang="en-US" altLang="ko-KR" sz="3200"/>
              <a:t>6.2.5 Random access methods</a:t>
            </a:r>
            <a:br>
              <a:rPr lang="en-US" altLang="ko-KR" sz="3200"/>
            </a:br>
            <a:r>
              <a:rPr lang="en-US" altLang="ko-KR" sz="3200"/>
              <a:t>6.2.5.1 CSMA-CA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device </a:t>
            </a:r>
            <a:r>
              <a:rPr lang="en-US" altLang="ko-KR" dirty="0">
                <a:solidFill>
                  <a:srgbClr val="0070C0"/>
                </a:solidFill>
              </a:rPr>
              <a:t>shall maintain </a:t>
            </a:r>
            <a:r>
              <a:rPr lang="en-US" altLang="ko-KR" dirty="0">
                <a:solidFill>
                  <a:srgbClr val="7030A0"/>
                </a:solidFill>
              </a:rPr>
              <a:t>three variables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each transmission attempt.</a:t>
            </a:r>
          </a:p>
          <a:p>
            <a:pPr lvl="1"/>
            <a:r>
              <a:rPr lang="en-NZ" altLang="ko-KR" i="1" dirty="0"/>
              <a:t>NB </a:t>
            </a:r>
            <a:r>
              <a:rPr lang="en-NZ" altLang="ko-KR" dirty="0"/>
              <a:t>is </a:t>
            </a:r>
            <a:r>
              <a:rPr lang="en-NZ" altLang="ko-KR" dirty="0">
                <a:solidFill>
                  <a:srgbClr val="7030A0"/>
                </a:solidFill>
              </a:rPr>
              <a:t>the number </a:t>
            </a:r>
            <a:r>
              <a:rPr lang="en-US" altLang="ko-KR" dirty="0">
                <a:solidFill>
                  <a:srgbClr val="7030A0"/>
                </a:solidFill>
              </a:rPr>
              <a:t>of times </a:t>
            </a:r>
            <a:r>
              <a:rPr lang="en-US" altLang="ko-KR" dirty="0"/>
              <a:t>the CSMA-CA algorithm </a:t>
            </a:r>
            <a:r>
              <a:rPr lang="en-US" altLang="ko-KR" dirty="0">
                <a:solidFill>
                  <a:srgbClr val="0070C0"/>
                </a:solidFill>
              </a:rPr>
              <a:t>was required to </a:t>
            </a:r>
            <a:r>
              <a:rPr lang="en-US" altLang="ko-KR" dirty="0">
                <a:solidFill>
                  <a:srgbClr val="7030A0"/>
                </a:solidFill>
              </a:rPr>
              <a:t>back off </a:t>
            </a:r>
            <a:r>
              <a:rPr lang="en-US" altLang="ko-KR" dirty="0">
                <a:solidFill>
                  <a:srgbClr val="0070C0"/>
                </a:solidFill>
              </a:rPr>
              <a:t>while attempting </a:t>
            </a:r>
            <a:r>
              <a:rPr lang="en-US" altLang="ko-KR" dirty="0">
                <a:solidFill>
                  <a:srgbClr val="7030A0"/>
                </a:solidFill>
              </a:rPr>
              <a:t>the current transmission</a:t>
            </a:r>
            <a:endParaRPr lang="en-US" altLang="ko-KR" i="1" dirty="0">
              <a:solidFill>
                <a:srgbClr val="7030A0"/>
              </a:solidFill>
            </a:endParaRPr>
          </a:p>
          <a:p>
            <a:pPr lvl="1"/>
            <a:r>
              <a:rPr lang="en-US" altLang="ko-KR" i="1" dirty="0"/>
              <a:t>CW </a:t>
            </a:r>
            <a:r>
              <a:rPr lang="en-US" altLang="ko-KR" dirty="0"/>
              <a:t>is the contention window length</a:t>
            </a:r>
          </a:p>
          <a:p>
            <a:pPr lvl="2"/>
            <a:r>
              <a:rPr lang="en-US" altLang="ko-KR" dirty="0"/>
              <a:t>defining the number of </a:t>
            </a:r>
            <a:r>
              <a:rPr lang="en-US" altLang="ko-KR" dirty="0" err="1"/>
              <a:t>backoff</a:t>
            </a:r>
            <a:r>
              <a:rPr lang="en-US" altLang="ko-KR" dirty="0"/>
              <a:t> periods that need to be clear of channel activity before the transmission can </a:t>
            </a:r>
            <a:r>
              <a:rPr lang="en-NZ" altLang="ko-KR" dirty="0"/>
              <a:t>commence</a:t>
            </a:r>
          </a:p>
          <a:p>
            <a:pPr lvl="2"/>
            <a:r>
              <a:rPr lang="en-NZ" altLang="ko-KR" dirty="0"/>
              <a:t>slotted CSMA-CA only</a:t>
            </a:r>
          </a:p>
          <a:p>
            <a:pPr lvl="1"/>
            <a:r>
              <a:rPr lang="en-NZ" altLang="ko-KR" i="1" dirty="0"/>
              <a:t>BE </a:t>
            </a:r>
            <a:r>
              <a:rPr lang="en-NZ" altLang="ko-KR" dirty="0"/>
              <a:t>is </a:t>
            </a:r>
            <a:r>
              <a:rPr lang="en-NZ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backoff</a:t>
            </a:r>
            <a:r>
              <a:rPr lang="en-US" altLang="ko-KR" dirty="0">
                <a:solidFill>
                  <a:srgbClr val="7030A0"/>
                </a:solidFill>
              </a:rPr>
              <a:t> exponent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how many </a:t>
            </a:r>
            <a:r>
              <a:rPr lang="en-US" altLang="ko-KR" dirty="0" err="1"/>
              <a:t>backoff</a:t>
            </a:r>
            <a:r>
              <a:rPr lang="en-US" altLang="ko-KR" dirty="0"/>
              <a:t> periods a device shall wait before attempting to </a:t>
            </a:r>
            <a:r>
              <a:rPr lang="en-NZ" altLang="ko-KR" dirty="0"/>
              <a:t>assess a channel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414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802.15.4-2020 LR-Wireless Networks</a:t>
            </a:r>
            <a:br>
              <a:rPr lang="en-NZ" altLang="ko-KR" sz="3200" b="1" dirty="0"/>
            </a:br>
            <a:r>
              <a:rPr lang="en-US" altLang="ko-KR" sz="3200" dirty="0"/>
              <a:t>6.2.5 Random access methods</a:t>
            </a:r>
            <a:br>
              <a:rPr lang="en-US" altLang="ko-KR" sz="3200" dirty="0"/>
            </a:br>
            <a:r>
              <a:rPr lang="en-US" altLang="ko-KR" sz="3200" dirty="0"/>
              <a:t>6.2.5.1 CSMA-CA algorithm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679707" y="1899369"/>
            <a:ext cx="44011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Note that if </a:t>
            </a:r>
            <a:r>
              <a:rPr lang="en-US" altLang="ko-KR" sz="1400" b="1" i="1" dirty="0" err="1"/>
              <a:t>macMinBe</a:t>
            </a:r>
            <a:r>
              <a:rPr lang="en-US" altLang="ko-KR" sz="1400" i="1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is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set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to</a:t>
            </a:r>
            <a:r>
              <a:rPr lang="en-US" altLang="ko-KR" sz="1400" dirty="0"/>
              <a:t> </a:t>
            </a:r>
            <a:r>
              <a:rPr lang="en-US" altLang="ko-KR" sz="1400" b="1" dirty="0"/>
              <a:t>zero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7030A0"/>
                </a:solidFill>
              </a:rPr>
              <a:t>collision avoidance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will be disabled during </a:t>
            </a:r>
            <a:r>
              <a:rPr lang="en-US" altLang="ko-KR" sz="1400" dirty="0">
                <a:solidFill>
                  <a:srgbClr val="7030A0"/>
                </a:solidFill>
              </a:rPr>
              <a:t>the first iteration of this algorithm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/>
              <a:t>Default CW=2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/>
              <a:t>Default </a:t>
            </a:r>
            <a:r>
              <a:rPr lang="en-US" altLang="ko-KR" sz="1400" dirty="0" err="1"/>
              <a:t>macMinBE</a:t>
            </a:r>
            <a:r>
              <a:rPr lang="en-US" altLang="ko-KR" sz="1400" dirty="0"/>
              <a:t>=3 (0..3), </a:t>
            </a:r>
            <a:r>
              <a:rPr lang="en-US" altLang="ko-KR" sz="1400" dirty="0" err="1"/>
              <a:t>macMaxBE</a:t>
            </a:r>
            <a:r>
              <a:rPr lang="en-US" altLang="ko-KR" sz="1400" dirty="0"/>
              <a:t>=5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/>
              <a:t>Default </a:t>
            </a:r>
            <a:r>
              <a:rPr lang="en-US" altLang="ko-KR" sz="1400" dirty="0" err="1"/>
              <a:t>macMaxCSMABackoffs</a:t>
            </a:r>
            <a:r>
              <a:rPr lang="en-US" altLang="ko-KR" sz="1400" dirty="0"/>
              <a:t>=4 (0..5)</a:t>
            </a:r>
            <a:endParaRPr lang="ko-KR" altLang="en-US" sz="14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3D8F904-DC9C-ACC4-C4C5-9BD752A0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254" y="63843"/>
            <a:ext cx="5779192" cy="6730314"/>
          </a:xfrm>
        </p:spPr>
      </p:pic>
      <p:sp>
        <p:nvSpPr>
          <p:cNvPr id="4" name="TextBox 3"/>
          <p:cNvSpPr txBox="1"/>
          <p:nvPr/>
        </p:nvSpPr>
        <p:spPr>
          <a:xfrm>
            <a:off x="928747" y="6072685"/>
            <a:ext cx="331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TSCH Time slotted channel hopping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829339" y="3429000"/>
            <a:ext cx="1186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Non-persistent 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6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4BC0-A865-44A7-B131-7BF3DF3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IEEE 802.11-2020 WLAN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07E5-290B-45ED-A2EA-EFB10DFF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Scope:</a:t>
            </a:r>
          </a:p>
          <a:p>
            <a:pPr lvl="1"/>
            <a:r>
              <a:rPr lang="en-US" altLang="ko-KR" dirty="0"/>
              <a:t>The scope of this standard is </a:t>
            </a:r>
            <a:r>
              <a:rPr lang="en-US" altLang="ko-KR" dirty="0">
                <a:solidFill>
                  <a:srgbClr val="0070C0"/>
                </a:solidFill>
              </a:rPr>
              <a:t>to define </a:t>
            </a:r>
            <a:r>
              <a:rPr lang="en-US" altLang="ko-KR" b="1" dirty="0">
                <a:solidFill>
                  <a:srgbClr val="7030A0"/>
                </a:solidFill>
              </a:rPr>
              <a:t>one</a:t>
            </a:r>
            <a:r>
              <a:rPr lang="en-US" altLang="ko-KR" dirty="0">
                <a:solidFill>
                  <a:srgbClr val="7030A0"/>
                </a:solidFill>
              </a:rPr>
              <a:t> medium access control (MAC)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7030A0"/>
                </a:solidFill>
              </a:rPr>
              <a:t> several physical layer (PHY) specifications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wireless connectivity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fixed, portable, and moving stations (STAs)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local area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Purpose</a:t>
            </a:r>
          </a:p>
          <a:p>
            <a:pPr lvl="1"/>
            <a:r>
              <a:rPr lang="en-US" altLang="ko-KR" dirty="0"/>
              <a:t>The purpose of this standard </a:t>
            </a:r>
            <a:r>
              <a:rPr lang="en-US" altLang="ko-KR" dirty="0">
                <a:solidFill>
                  <a:srgbClr val="0070C0"/>
                </a:solidFill>
              </a:rPr>
              <a:t>is to provide </a:t>
            </a:r>
            <a:r>
              <a:rPr lang="en-US" altLang="ko-KR" dirty="0">
                <a:solidFill>
                  <a:srgbClr val="7030A0"/>
                </a:solidFill>
              </a:rPr>
              <a:t>wireless connectivity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fixed, portable, and moving stations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local area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standard </a:t>
            </a:r>
            <a:r>
              <a:rPr lang="en-US" altLang="ko-KR" dirty="0">
                <a:solidFill>
                  <a:srgbClr val="0070C0"/>
                </a:solidFill>
              </a:rPr>
              <a:t>also offers </a:t>
            </a:r>
            <a:r>
              <a:rPr lang="en-US" altLang="ko-KR" dirty="0"/>
              <a:t>regulatory bodies </a:t>
            </a:r>
            <a:r>
              <a:rPr lang="en-US" altLang="ko-KR" dirty="0">
                <a:solidFill>
                  <a:srgbClr val="7030A0"/>
                </a:solidFill>
              </a:rPr>
              <a:t>a means of standardizing 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or more frequency bands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the purpose of local area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4548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50E0-BB08-4798-805C-C36B6121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Medium Access Control</a:t>
            </a:r>
            <a:br>
              <a:rPr lang="en-US" altLang="ko-KR" sz="3600" dirty="0"/>
            </a:br>
            <a:r>
              <a:rPr lang="en-US" altLang="ko-KR" sz="3600" dirty="0"/>
              <a:t>IEEE 802.15.4-2020 Low-Rate Wireless Networks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FD9FA-0374-45D3-A42A-8E7426AC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Scope</a:t>
            </a:r>
          </a:p>
          <a:p>
            <a:pPr lvl="1"/>
            <a:r>
              <a:rPr lang="en-US" altLang="ko-KR" dirty="0"/>
              <a:t>This standard </a:t>
            </a:r>
            <a:r>
              <a:rPr lang="en-US" altLang="ko-KR" dirty="0">
                <a:solidFill>
                  <a:srgbClr val="0070C0"/>
                </a:solidFill>
              </a:rPr>
              <a:t>defines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physical layer (PHY) and medium access control (MAC) sublayer specifications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low-data-rate wireless connectivity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fixed, portable, and moving devices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battery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very limited battery consumption </a:t>
            </a:r>
            <a:r>
              <a:rPr lang="en-US" altLang="ko-KR" dirty="0">
                <a:solidFill>
                  <a:srgbClr val="7030A0"/>
                </a:solidFill>
              </a:rPr>
              <a:t>requirements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 addition, the standard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modes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allow for </a:t>
            </a:r>
            <a:r>
              <a:rPr lang="en-US" altLang="ko-KR" dirty="0">
                <a:solidFill>
                  <a:srgbClr val="7030A0"/>
                </a:solidFill>
              </a:rPr>
              <a:t>precision ranging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057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50E0-BB08-4798-805C-C36B6121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Medium Access Control</a:t>
            </a:r>
            <a:br>
              <a:rPr lang="en-US" altLang="ko-KR" sz="3600" dirty="0"/>
            </a:br>
            <a:r>
              <a:rPr lang="en-US" altLang="ko-KR" sz="3600" dirty="0"/>
              <a:t>IEEE 802.15.4-2020 Low-Rate Wireless Networks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FD9FA-0374-45D3-A42A-8E7426AC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Purpose</a:t>
            </a:r>
          </a:p>
          <a:p>
            <a:pPr lvl="1"/>
            <a:r>
              <a:rPr lang="en-US" altLang="ko-KR" dirty="0"/>
              <a:t>The standard </a:t>
            </a:r>
            <a:r>
              <a:rPr lang="en-US" altLang="ko-KR" dirty="0">
                <a:solidFill>
                  <a:srgbClr val="0070C0"/>
                </a:solidFill>
              </a:rPr>
              <a:t>provides for </a:t>
            </a:r>
            <a:r>
              <a:rPr lang="en-US" altLang="ko-KR" dirty="0">
                <a:solidFill>
                  <a:srgbClr val="7030A0"/>
                </a:solidFill>
              </a:rPr>
              <a:t>ultra low complexity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ultra low cost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ultra low power consumption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low data rate wireless connectivity </a:t>
            </a:r>
            <a:r>
              <a:rPr lang="en-US" altLang="ko-KR" dirty="0">
                <a:solidFill>
                  <a:srgbClr val="0070C0"/>
                </a:solidFill>
              </a:rPr>
              <a:t>among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inexpensive devices</a:t>
            </a:r>
            <a:r>
              <a:rPr lang="en-US" altLang="ko-KR" dirty="0">
                <a:solidFill>
                  <a:srgbClr val="0070C0"/>
                </a:solidFill>
              </a:rPr>
              <a:t>, especially targeting </a:t>
            </a:r>
            <a:r>
              <a:rPr lang="en-US" altLang="ko-KR" dirty="0"/>
              <a:t>the communications requirements of what is now commonly referred to as </a:t>
            </a:r>
            <a:r>
              <a:rPr lang="en-US" altLang="ko-KR" dirty="0">
                <a:solidFill>
                  <a:srgbClr val="7030A0"/>
                </a:solidFill>
              </a:rPr>
              <a:t>the Internet of Things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 addition, </a:t>
            </a:r>
            <a:r>
              <a:rPr lang="en-US" altLang="ko-KR" dirty="0">
                <a:solidFill>
                  <a:srgbClr val="7030A0"/>
                </a:solidFill>
              </a:rPr>
              <a:t>some of the alternate PHYs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precision ranging capability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dirty="0">
                <a:solidFill>
                  <a:srgbClr val="7030A0"/>
                </a:solidFill>
              </a:rPr>
              <a:t>accurate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meter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Multiple PHYs are defined to support a variety of frequency bands.</a:t>
            </a:r>
          </a:p>
        </p:txBody>
      </p:sp>
    </p:spTree>
    <p:extLst>
      <p:ext uri="{BB962C8B-B14F-4D97-AF65-F5344CB8AC3E}">
        <p14:creationId xmlns:p14="http://schemas.microsoft.com/office/powerpoint/2010/main" val="113704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13E9-4024-4857-A2CE-2950917A0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Multiple Access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A562F-EE6D-45C6-BE58-4D2537E6B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5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Multiple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Access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Sharing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high-speed common medium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multiple devices</a:t>
            </a:r>
          </a:p>
          <a:p>
            <a:r>
              <a:rPr lang="en-US" altLang="ko-KR" dirty="0"/>
              <a:t>Multiple Access </a:t>
            </a:r>
            <a:r>
              <a:rPr lang="en-US" altLang="ko-KR" dirty="0">
                <a:solidFill>
                  <a:srgbClr val="0070C0"/>
                </a:solidFill>
              </a:rPr>
              <a:t>requires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coordination function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schedule which</a:t>
            </a:r>
            <a:r>
              <a:rPr lang="en-US" altLang="ko-KR" dirty="0">
                <a:solidFill>
                  <a:srgbClr val="7030A0"/>
                </a:solidFill>
              </a:rPr>
              <a:t> device </a:t>
            </a:r>
            <a:r>
              <a:rPr lang="en-US" altLang="ko-KR" dirty="0">
                <a:solidFill>
                  <a:srgbClr val="0070C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specific time.</a:t>
            </a:r>
          </a:p>
          <a:p>
            <a:pPr lvl="1"/>
            <a:r>
              <a:rPr lang="en-US" altLang="ko-KR" dirty="0"/>
              <a:t>Single User (SU): A single device gets a right to access the medium at a time</a:t>
            </a:r>
          </a:p>
          <a:p>
            <a:pPr lvl="1"/>
            <a:r>
              <a:rPr lang="en-US" altLang="ko-KR" dirty="0"/>
              <a:t>Multi-User (MU): </a:t>
            </a:r>
            <a:r>
              <a:rPr lang="en-US" altLang="ko-KR" dirty="0">
                <a:solidFill>
                  <a:srgbClr val="7030A0"/>
                </a:solidFill>
              </a:rPr>
              <a:t>Multiple devices </a:t>
            </a:r>
            <a:r>
              <a:rPr lang="en-US" altLang="ko-KR" dirty="0"/>
              <a:t>get a right to access the medium at a time</a:t>
            </a:r>
          </a:p>
          <a:p>
            <a:pPr lvl="2"/>
            <a:r>
              <a:rPr lang="en-US" altLang="ko-KR" dirty="0"/>
              <a:t>IEEE 802.11ax-2021 </a:t>
            </a:r>
          </a:p>
          <a:p>
            <a:pPr lvl="3"/>
            <a:r>
              <a:rPr lang="en-US" altLang="ko-KR" dirty="0"/>
              <a:t>Uplink/Downlink MU-MIMO (Multiple Input Multiple Output)</a:t>
            </a:r>
          </a:p>
          <a:p>
            <a:pPr lvl="3"/>
            <a:r>
              <a:rPr lang="en-US" altLang="ko-KR" dirty="0"/>
              <a:t>Uplink/Downlink MU-OFDMA (Orthogonal Frequency Division Multiple Access)  </a:t>
            </a:r>
          </a:p>
        </p:txBody>
      </p:sp>
    </p:spTree>
    <p:extLst>
      <p:ext uri="{BB962C8B-B14F-4D97-AF65-F5344CB8AC3E}">
        <p14:creationId xmlns:p14="http://schemas.microsoft.com/office/powerpoint/2010/main" val="208706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F3FC-3317-4F51-91BB-5FA856D4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Multiple Access Strategy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3DBD8-43C1-435E-AA53-361D602D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Distributed coordination</a:t>
            </a:r>
          </a:p>
          <a:p>
            <a:pPr lvl="1"/>
            <a:r>
              <a:rPr lang="en-US" altLang="ko-KR" dirty="0"/>
              <a:t>No central coordinator</a:t>
            </a:r>
          </a:p>
          <a:p>
            <a:pPr lvl="2"/>
            <a:r>
              <a:rPr lang="en-US" altLang="ko-KR" dirty="0"/>
              <a:t>Distributed algorithm</a:t>
            </a:r>
          </a:p>
          <a:p>
            <a:pPr lvl="1"/>
            <a:r>
              <a:rPr lang="en-US" altLang="ko-KR" dirty="0"/>
              <a:t>Contention-based</a:t>
            </a:r>
          </a:p>
          <a:p>
            <a:r>
              <a:rPr lang="en-US" altLang="ko-KR" dirty="0"/>
              <a:t>Centralized coordination</a:t>
            </a:r>
          </a:p>
          <a:p>
            <a:pPr lvl="1"/>
            <a:r>
              <a:rPr lang="en-US" altLang="ko-KR" dirty="0"/>
              <a:t>A central coordinator</a:t>
            </a:r>
          </a:p>
          <a:p>
            <a:pPr lvl="1"/>
            <a:r>
              <a:rPr lang="en-US" altLang="ko-KR" dirty="0"/>
              <a:t>Reservation-based</a:t>
            </a:r>
          </a:p>
          <a:p>
            <a:r>
              <a:rPr lang="en-US" altLang="ko-KR" dirty="0"/>
              <a:t>Hybrid coordination</a:t>
            </a:r>
          </a:p>
          <a:p>
            <a:pPr lvl="1"/>
            <a:r>
              <a:rPr lang="en-US" altLang="ko-KR" dirty="0"/>
              <a:t>Distributed coordination and</a:t>
            </a:r>
          </a:p>
          <a:p>
            <a:pPr lvl="1"/>
            <a:r>
              <a:rPr lang="en-US" altLang="ko-KR" dirty="0"/>
              <a:t>Centralized coordination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81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/>
              <a:t>Medium Access Control</a:t>
            </a:r>
            <a:br>
              <a:rPr lang="en-US" altLang="ko-KR"/>
            </a:br>
            <a:r>
              <a:rPr lang="en-US" altLang="ko-KR"/>
              <a:t>Multiple Access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Distributed coordination</a:t>
            </a:r>
          </a:p>
          <a:p>
            <a:pPr lvl="1"/>
            <a:r>
              <a:rPr lang="en-US" altLang="ko-KR" dirty="0"/>
              <a:t>(Distributed Coordination Function (DCF) (non-QoS STA)</a:t>
            </a:r>
          </a:p>
          <a:p>
            <a:pPr lvl="1"/>
            <a:r>
              <a:rPr lang="en-US" altLang="ko-KR" dirty="0"/>
              <a:t>(HCF enhanced distributed channel access (EDCA) – HT/VHT/HE STA)</a:t>
            </a:r>
          </a:p>
          <a:p>
            <a:pPr lvl="1"/>
            <a:r>
              <a:rPr lang="en-US" altLang="ko-KR" dirty="0"/>
              <a:t>(Contention-based access period (DMG STAs))</a:t>
            </a:r>
          </a:p>
          <a:p>
            <a:pPr lvl="1"/>
            <a:r>
              <a:rPr lang="en-US" altLang="ko-KR" dirty="0"/>
              <a:t>(Carrier sense multiple access with collision avoidance (CSMA-CA))</a:t>
            </a:r>
          </a:p>
          <a:p>
            <a:pPr lvl="1"/>
            <a:r>
              <a:rPr lang="en-US" altLang="ko-KR" dirty="0"/>
              <a:t>Devices </a:t>
            </a:r>
            <a:r>
              <a:rPr lang="en-US" altLang="ko-KR" dirty="0">
                <a:solidFill>
                  <a:srgbClr val="0070C0"/>
                </a:solidFill>
              </a:rPr>
              <a:t>compete</a:t>
            </a:r>
            <a:r>
              <a:rPr lang="en-US" altLang="ko-KR" dirty="0"/>
              <a:t> the access right of the medium</a:t>
            </a:r>
          </a:p>
          <a:p>
            <a:pPr lvl="2"/>
            <a:r>
              <a:rPr lang="en-US" altLang="ko-KR" dirty="0"/>
              <a:t>Random Access / Contention-based</a:t>
            </a:r>
          </a:p>
          <a:p>
            <a:pPr lvl="2"/>
            <a:r>
              <a:rPr lang="en-US" altLang="ko-KR" dirty="0"/>
              <a:t>It requires a method to avoid access conflicts</a:t>
            </a:r>
          </a:p>
          <a:p>
            <a:pPr lvl="1"/>
            <a:r>
              <a:rPr lang="en-US" altLang="ko-KR" dirty="0"/>
              <a:t>The winning device </a:t>
            </a:r>
            <a:r>
              <a:rPr lang="en-US" altLang="ko-KR" dirty="0">
                <a:solidFill>
                  <a:srgbClr val="0070C0"/>
                </a:solidFill>
              </a:rPr>
              <a:t>uses</a:t>
            </a:r>
            <a:r>
              <a:rPr lang="en-US" altLang="ko-KR" dirty="0"/>
              <a:t> the medium </a:t>
            </a:r>
            <a:r>
              <a:rPr lang="en-US" altLang="ko-KR" dirty="0">
                <a:solidFill>
                  <a:srgbClr val="0070C0"/>
                </a:solidFill>
              </a:rPr>
              <a:t>exclusively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a pre-defined period of time</a:t>
            </a:r>
          </a:p>
          <a:p>
            <a:pPr lvl="2"/>
            <a:r>
              <a:rPr lang="en-US" altLang="ko-KR" dirty="0"/>
              <a:t>The transmission time of a maximum-size single packet and its acknowledgement if required or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Transmission Opportunity </a:t>
            </a:r>
            <a:r>
              <a:rPr lang="en-US" altLang="ko-KR" dirty="0"/>
              <a:t>(TXOP)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5C3DF-8F9F-94DF-A90F-FB8C75F08633}"/>
              </a:ext>
            </a:extLst>
          </p:cNvPr>
          <p:cNvSpPr txBox="1"/>
          <p:nvPr/>
        </p:nvSpPr>
        <p:spPr>
          <a:xfrm>
            <a:off x="665747" y="6176963"/>
            <a:ext cx="19731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HCF hybrid coordination function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1674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Multiple Access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Centralized coordination</a:t>
            </a:r>
          </a:p>
          <a:p>
            <a:pPr lvl="1"/>
            <a:r>
              <a:rPr lang="en-US" altLang="ko-KR" dirty="0"/>
              <a:t>(HCF controlled channel access (HCCA) – HT/VHT/HE STA)</a:t>
            </a:r>
          </a:p>
          <a:p>
            <a:pPr lvl="1"/>
            <a:r>
              <a:rPr lang="en-US" altLang="ko-KR" dirty="0"/>
              <a:t>(SPCA service period channel access (SP/SPCA) – DMG STA)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resource of the shared medium </a:t>
            </a:r>
            <a:r>
              <a:rPr lang="en-US" altLang="ko-KR" dirty="0">
                <a:solidFill>
                  <a:srgbClr val="0070C0"/>
                </a:solidFill>
              </a:rPr>
              <a:t>is partitioned into </a:t>
            </a:r>
            <a:r>
              <a:rPr lang="en-US" altLang="ko-KR" dirty="0">
                <a:solidFill>
                  <a:srgbClr val="7030A0"/>
                </a:solidFill>
              </a:rPr>
              <a:t>units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Each device </a:t>
            </a:r>
            <a:r>
              <a:rPr lang="en-US" altLang="ko-KR" dirty="0">
                <a:solidFill>
                  <a:srgbClr val="0070C0"/>
                </a:solidFill>
              </a:rPr>
              <a:t>requests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reservation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resource units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a coordinator</a:t>
            </a:r>
          </a:p>
          <a:p>
            <a:pPr lvl="1"/>
            <a:r>
              <a:rPr lang="en-US" altLang="ko-KR" dirty="0"/>
              <a:t>The coordinator </a:t>
            </a:r>
            <a:r>
              <a:rPr lang="en-US" altLang="ko-KR" dirty="0">
                <a:solidFill>
                  <a:srgbClr val="0070C0"/>
                </a:solidFill>
              </a:rPr>
              <a:t>allocates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requested (or reduced) amount of resource units </a:t>
            </a:r>
            <a:r>
              <a:rPr lang="en-US" altLang="ko-KR" b="1" dirty="0">
                <a:solidFill>
                  <a:srgbClr val="7030A0"/>
                </a:solidFill>
              </a:rPr>
              <a:t>and/or </a:t>
            </a:r>
            <a:r>
              <a:rPr lang="en-US" altLang="ko-KR" dirty="0">
                <a:solidFill>
                  <a:srgbClr val="7030A0"/>
                </a:solidFill>
              </a:rPr>
              <a:t>the amount of time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be used by </a:t>
            </a:r>
            <a:r>
              <a:rPr lang="en-US" altLang="ko-KR" dirty="0"/>
              <a:t>the requester if the resource are available</a:t>
            </a:r>
          </a:p>
          <a:p>
            <a:pPr lvl="1"/>
            <a:r>
              <a:rPr lang="en-US" altLang="ko-KR" dirty="0"/>
              <a:t>The granted device </a:t>
            </a:r>
            <a:r>
              <a:rPr lang="en-US" altLang="ko-KR" dirty="0">
                <a:solidFill>
                  <a:srgbClr val="0070C0"/>
                </a:solidFill>
              </a:rPr>
              <a:t>uses</a:t>
            </a:r>
            <a:r>
              <a:rPr lang="en-US" altLang="ko-KR" dirty="0"/>
              <a:t> the resource units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an allocated period of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2D2C-8EF1-3943-1B8F-B071819D3FDF}"/>
              </a:ext>
            </a:extLst>
          </p:cNvPr>
          <p:cNvSpPr txBox="1"/>
          <p:nvPr/>
        </p:nvSpPr>
        <p:spPr>
          <a:xfrm>
            <a:off x="665747" y="6176963"/>
            <a:ext cx="19731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HCF hybrid coordination function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8224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Multiple Access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</a:t>
            </a:r>
            <a:r>
              <a:rPr lang="en-US" altLang="ko-KR" sz="2800" dirty="0"/>
              <a:t>ybrid </a:t>
            </a:r>
            <a:r>
              <a:rPr lang="en-US" altLang="ko-KR" dirty="0"/>
              <a:t>C</a:t>
            </a:r>
            <a:r>
              <a:rPr lang="en-US" altLang="ko-KR" sz="2800" dirty="0"/>
              <a:t>oordination </a:t>
            </a:r>
            <a:r>
              <a:rPr lang="en-US" altLang="ko-KR" dirty="0"/>
              <a:t>F</a:t>
            </a:r>
            <a:r>
              <a:rPr lang="en-US" altLang="ko-KR" sz="2800" dirty="0"/>
              <a:t>unction (HCF)</a:t>
            </a:r>
          </a:p>
          <a:p>
            <a:pPr lvl="1"/>
            <a:r>
              <a:rPr lang="en-US" altLang="ko-KR" dirty="0"/>
              <a:t>(HEMM HCCA, EDCA mixed mode – HT/VHT/HE STA)</a:t>
            </a:r>
          </a:p>
          <a:p>
            <a:pPr lvl="1"/>
            <a:r>
              <a:rPr lang="en-US" altLang="ko-KR" dirty="0"/>
              <a:t>(Dynamic Allocation – (sharing CBAP or SP) – DMG STA)</a:t>
            </a:r>
          </a:p>
          <a:p>
            <a:pPr lvl="1"/>
            <a:r>
              <a:rPr lang="en-US" altLang="ko-KR" dirty="0"/>
              <a:t>The access time of the medium is divided into two periods</a:t>
            </a:r>
          </a:p>
          <a:p>
            <a:pPr lvl="2"/>
            <a:r>
              <a:rPr lang="en-US" altLang="ko-KR" dirty="0"/>
              <a:t>Contention-free period</a:t>
            </a:r>
          </a:p>
          <a:p>
            <a:pPr lvl="3"/>
            <a:r>
              <a:rPr lang="en-US" altLang="ko-KR" dirty="0"/>
              <a:t>A central coordinator</a:t>
            </a:r>
          </a:p>
          <a:p>
            <a:pPr lvl="2"/>
            <a:r>
              <a:rPr lang="en-US" altLang="ko-KR" dirty="0"/>
              <a:t>Contention period</a:t>
            </a:r>
          </a:p>
          <a:p>
            <a:pPr lvl="3"/>
            <a:r>
              <a:rPr lang="en-US" altLang="ko-KR" dirty="0"/>
              <a:t>Distributed coordination</a:t>
            </a:r>
          </a:p>
          <a:p>
            <a:pPr lvl="1"/>
            <a:r>
              <a:rPr lang="en-US" altLang="ko-KR" dirty="0"/>
              <a:t>These periods are usually controlled by a central coordinator</a:t>
            </a:r>
          </a:p>
        </p:txBody>
      </p:sp>
    </p:spTree>
    <p:extLst>
      <p:ext uri="{BB962C8B-B14F-4D97-AF65-F5344CB8AC3E}">
        <p14:creationId xmlns:p14="http://schemas.microsoft.com/office/powerpoint/2010/main" val="29569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4AE6E-0C6D-4BBE-9BEE-1702027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32C4-5736-42E1-8EE9-C875744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Medium Access Control</a:t>
            </a:r>
          </a:p>
          <a:p>
            <a:pPr lvl="1"/>
            <a:r>
              <a:rPr lang="en-US" altLang="ko-KR" dirty="0"/>
              <a:t>Definition </a:t>
            </a:r>
          </a:p>
          <a:p>
            <a:r>
              <a:rPr lang="en-US" altLang="ko-KR" dirty="0"/>
              <a:t>Multiple Access</a:t>
            </a:r>
          </a:p>
          <a:p>
            <a:r>
              <a:rPr lang="en-US" altLang="ko-KR" dirty="0"/>
              <a:t>Carrier Sensing Multiple Access (CSMA)</a:t>
            </a:r>
          </a:p>
          <a:p>
            <a:pPr lvl="1"/>
            <a:r>
              <a:rPr lang="en-US" altLang="ko-KR" dirty="0"/>
              <a:t>CSMA</a:t>
            </a:r>
          </a:p>
          <a:p>
            <a:pPr lvl="1"/>
            <a:r>
              <a:rPr lang="en-US" altLang="ko-KR" dirty="0"/>
              <a:t>CSMA/CD (Collision Detection)</a:t>
            </a:r>
          </a:p>
          <a:p>
            <a:pPr lvl="2"/>
            <a:r>
              <a:rPr lang="en-US" altLang="ko-KR" dirty="0"/>
              <a:t>IEEE 802.3 Ethernet Half-duplex mode</a:t>
            </a:r>
          </a:p>
          <a:p>
            <a:pPr lvl="1"/>
            <a:r>
              <a:rPr lang="en-US" altLang="ko-KR" dirty="0"/>
              <a:t>CSMA/CA (Collision Avoidance)</a:t>
            </a:r>
          </a:p>
          <a:p>
            <a:pPr lvl="2"/>
            <a:r>
              <a:rPr lang="en-US" altLang="ko-KR" dirty="0"/>
              <a:t>IEEE 802.11 (Wireless LAN)</a:t>
            </a: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IEEE 802.15.4 (Wireless Sensor Network)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Carrier</a:t>
            </a:r>
            <a:r>
              <a:rPr lang="ko-KR" altLang="en-US" sz="4000" dirty="0"/>
              <a:t> </a:t>
            </a:r>
            <a:r>
              <a:rPr lang="en-US" altLang="ko-KR" sz="4000" dirty="0"/>
              <a:t>Sense Multiple Access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CSMA</a:t>
            </a:r>
          </a:p>
          <a:p>
            <a:r>
              <a:rPr lang="en-US" altLang="ko-KR" dirty="0"/>
              <a:t>CSMA/CD</a:t>
            </a:r>
          </a:p>
          <a:p>
            <a:r>
              <a:rPr lang="en-US" altLang="ko-KR" dirty="0"/>
              <a:t>CSMA/CA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72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1484785"/>
            <a:ext cx="3447293" cy="149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Carrier-sense multiple access (CSMA)</a:t>
            </a:r>
            <a:br>
              <a:rPr lang="en-US" altLang="ko-KR" dirty="0"/>
            </a:br>
            <a:r>
              <a:rPr lang="en-US" altLang="ko-KR" dirty="0"/>
              <a:t>Aloha and Slotted Aloha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Aloha</a:t>
            </a:r>
          </a:p>
          <a:p>
            <a:pPr lvl="1"/>
            <a:r>
              <a:rPr lang="en-US" altLang="ko-KR" dirty="0"/>
              <a:t>Operation</a:t>
            </a:r>
          </a:p>
          <a:p>
            <a:pPr lvl="2"/>
            <a:r>
              <a:rPr lang="en-US" altLang="ko-KR" dirty="0"/>
              <a:t>When a sender have data, it sends data.</a:t>
            </a:r>
          </a:p>
          <a:p>
            <a:pPr lvl="2"/>
            <a:r>
              <a:rPr lang="en-US" altLang="ko-KR" dirty="0"/>
              <a:t>If data doesn’t get through, then data are retransmitted </a:t>
            </a:r>
            <a:r>
              <a:rPr lang="en-US" altLang="ko-KR" b="1" dirty="0"/>
              <a:t>after a random delay.</a:t>
            </a:r>
          </a:p>
          <a:p>
            <a:pPr lvl="3"/>
            <a:r>
              <a:rPr lang="en-US" altLang="ko-KR" dirty="0"/>
              <a:t>The receiver sends acknowledgement.</a:t>
            </a:r>
            <a:endParaRPr lang="en-US" altLang="ko-KR" b="1" dirty="0"/>
          </a:p>
          <a:p>
            <a:pPr lvl="1"/>
            <a:r>
              <a:rPr lang="en-US" altLang="ko-KR" dirty="0"/>
              <a:t>Problem</a:t>
            </a:r>
          </a:p>
          <a:p>
            <a:pPr lvl="2"/>
            <a:r>
              <a:rPr lang="en-US" altLang="ko-KR" dirty="0"/>
              <a:t>Aloha transmits even if another host is transmitting. </a:t>
            </a:r>
          </a:p>
          <a:p>
            <a:pPr lvl="3"/>
            <a:r>
              <a:rPr lang="en-US" altLang="ko-KR" b="1" dirty="0"/>
              <a:t>collision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0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Carrier-sense multiple access (CSMA)</a:t>
            </a:r>
            <a:br>
              <a:rPr lang="en-US" altLang="ko-KR" dirty="0"/>
            </a:br>
            <a:r>
              <a:rPr lang="en-US" altLang="ko-KR" dirty="0"/>
              <a:t>Aloha and Slotted Aloha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Slotted Aloha</a:t>
            </a:r>
          </a:p>
          <a:p>
            <a:pPr lvl="1"/>
            <a:r>
              <a:rPr lang="en-US" altLang="ko-KR" dirty="0"/>
              <a:t>Time is divided into equal size slots (frame size)</a:t>
            </a:r>
          </a:p>
          <a:p>
            <a:pPr lvl="1"/>
            <a:r>
              <a:rPr lang="en-US" altLang="ko-KR" dirty="0"/>
              <a:t>Operation</a:t>
            </a:r>
          </a:p>
          <a:p>
            <a:pPr lvl="2"/>
            <a:r>
              <a:rPr lang="en-US" altLang="ko-KR" dirty="0"/>
              <a:t>A device wanting to transmit </a:t>
            </a:r>
            <a:r>
              <a:rPr lang="en-US" altLang="ko-KR" b="1" dirty="0"/>
              <a:t>starts</a:t>
            </a:r>
            <a:r>
              <a:rPr lang="en-US" altLang="ko-KR" dirty="0"/>
              <a:t> </a:t>
            </a:r>
            <a:r>
              <a:rPr lang="en-US" altLang="ko-KR" b="1" dirty="0"/>
              <a:t>at start of next slot</a:t>
            </a:r>
          </a:p>
          <a:p>
            <a:pPr lvl="3"/>
            <a:r>
              <a:rPr lang="en-US" altLang="ko-KR" b="1" dirty="0"/>
              <a:t>Time synchronization between devices</a:t>
            </a:r>
          </a:p>
          <a:p>
            <a:pPr lvl="3"/>
            <a:r>
              <a:rPr lang="en-US" altLang="ko-KR" dirty="0"/>
              <a:t>Only transmission-attempts within 1 frame-time</a:t>
            </a:r>
            <a:endParaRPr lang="ko-KR" altLang="en-US" sz="2400" dirty="0"/>
          </a:p>
        </p:txBody>
      </p:sp>
      <p:pic>
        <p:nvPicPr>
          <p:cNvPr id="2052" name="Picture 4" descr="Throughput vs. Traffic Load of Pure Aloha and Slotted Aloh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78694"/>
            <a:ext cx="2304256" cy="179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of frames being sent from 8 different stations according to the slotted ALOHA protocol with respect to time, with frames in the same slots shaded to denote collision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4133238"/>
            <a:ext cx="278430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9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Carrier-sense multiple access (CSMA)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Carrier-sense multiple access (CSMA)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sender </a:t>
            </a:r>
            <a:r>
              <a:rPr lang="en-US" altLang="ko-KR" b="1" dirty="0">
                <a:solidFill>
                  <a:srgbClr val="0070C0"/>
                </a:solidFill>
              </a:rPr>
              <a:t>verifies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absence </a:t>
            </a:r>
            <a:r>
              <a:rPr lang="en-US" altLang="ko-KR" dirty="0">
                <a:solidFill>
                  <a:srgbClr val="7030A0"/>
                </a:solidFill>
              </a:rPr>
              <a:t>of other traffic </a:t>
            </a:r>
            <a:r>
              <a:rPr lang="en-US" altLang="ko-KR" b="1" dirty="0">
                <a:solidFill>
                  <a:srgbClr val="0070C0"/>
                </a:solidFill>
              </a:rPr>
              <a:t>before</a:t>
            </a:r>
            <a:r>
              <a:rPr lang="en-US" altLang="ko-KR" dirty="0">
                <a:solidFill>
                  <a:srgbClr val="0070C0"/>
                </a:solidFill>
              </a:rPr>
              <a:t> </a:t>
            </a:r>
            <a:r>
              <a:rPr lang="en-US" altLang="ko-KR" b="1" dirty="0">
                <a:solidFill>
                  <a:srgbClr val="0070C0"/>
                </a:solidFill>
              </a:rPr>
              <a:t>transmitting</a:t>
            </a:r>
            <a:r>
              <a:rPr lang="en-US" altLang="ko-KR" dirty="0">
                <a:solidFill>
                  <a:srgbClr val="0070C0"/>
                </a:solidFill>
              </a:rPr>
              <a:t> on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shared</a:t>
            </a:r>
            <a:r>
              <a:rPr lang="en-US" altLang="ko-KR" dirty="0">
                <a:solidFill>
                  <a:srgbClr val="7030A0"/>
                </a:solidFill>
              </a:rPr>
              <a:t> transmission medium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b="1" dirty="0">
                <a:solidFill>
                  <a:srgbClr val="0070C0"/>
                </a:solidFill>
              </a:rPr>
              <a:t>waits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dirty="0">
                <a:solidFill>
                  <a:srgbClr val="7030A0"/>
                </a:solidFill>
              </a:rPr>
              <a:t>the transmission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progress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end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initiating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own transmission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8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Carrier-sense multiple access (CSMA)</a:t>
            </a:r>
            <a:br>
              <a:rPr lang="en-US" altLang="ko-KR" dirty="0"/>
            </a:br>
            <a:r>
              <a:rPr lang="en-US" altLang="ko-KR" dirty="0"/>
              <a:t>CSMA access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1-persistent </a:t>
            </a:r>
          </a:p>
          <a:p>
            <a:pPr lvl="1"/>
            <a:r>
              <a:rPr lang="en-US" altLang="ko-KR" dirty="0"/>
              <a:t>IEEE 802.3 Ethernet CSMA/CD (half-duplex operation).</a:t>
            </a:r>
          </a:p>
          <a:p>
            <a:pPr lvl="1"/>
            <a:r>
              <a:rPr lang="en-US" altLang="ko-KR" dirty="0"/>
              <a:t>Operation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is ready to transmit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, it </a:t>
            </a:r>
            <a:r>
              <a:rPr lang="en-US" altLang="ko-KR" b="1" dirty="0">
                <a:solidFill>
                  <a:srgbClr val="0070C0"/>
                </a:solidFill>
              </a:rPr>
              <a:t>senses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transmission medium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, then 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immediately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busy</a:t>
            </a:r>
            <a:r>
              <a:rPr lang="en-US" altLang="ko-KR" dirty="0"/>
              <a:t>, then it </a:t>
            </a:r>
            <a:r>
              <a:rPr lang="en-US" altLang="ko-KR" b="1" dirty="0">
                <a:solidFill>
                  <a:srgbClr val="0070C0"/>
                </a:solidFill>
              </a:rPr>
              <a:t>senses</a:t>
            </a:r>
            <a:r>
              <a:rPr lang="en-US" altLang="ko-KR" dirty="0"/>
              <a:t> the transmission medium </a:t>
            </a:r>
            <a:r>
              <a:rPr lang="en-US" altLang="ko-KR" b="1" dirty="0">
                <a:solidFill>
                  <a:srgbClr val="0070C0"/>
                </a:solidFill>
              </a:rPr>
              <a:t>continuously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until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the medium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unconditionally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  <a:endParaRPr lang="en-US" altLang="ko-KR" dirty="0">
              <a:solidFill>
                <a:srgbClr val="7030A0"/>
              </a:solidFill>
            </a:endParaRPr>
          </a:p>
          <a:p>
            <a:pPr lvl="2"/>
            <a:r>
              <a:rPr lang="en-US" altLang="ko-KR" dirty="0"/>
              <a:t>In case of </a:t>
            </a:r>
            <a:r>
              <a:rPr lang="en-US" altLang="ko-KR" b="1" dirty="0">
                <a:solidFill>
                  <a:srgbClr val="7030A0"/>
                </a:solidFill>
              </a:rPr>
              <a:t>a collision </a:t>
            </a:r>
            <a:r>
              <a:rPr lang="en-US" altLang="ko-KR" dirty="0">
                <a:solidFill>
                  <a:srgbClr val="0070C0"/>
                </a:solidFill>
              </a:rPr>
              <a:t>is detected </a:t>
            </a:r>
            <a:r>
              <a:rPr lang="en-US" altLang="ko-KR" b="1" dirty="0">
                <a:solidFill>
                  <a:srgbClr val="0070C0"/>
                </a:solidFill>
              </a:rPr>
              <a:t>during transmitting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, the sender </a:t>
            </a:r>
            <a:r>
              <a:rPr lang="en-US" altLang="ko-KR" b="1" dirty="0">
                <a:solidFill>
                  <a:srgbClr val="0070C0"/>
                </a:solidFill>
              </a:rPr>
              <a:t>waits 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 random period of time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before </a:t>
            </a:r>
            <a:r>
              <a:rPr lang="en-US" altLang="ko-KR" dirty="0">
                <a:solidFill>
                  <a:srgbClr val="0070C0"/>
                </a:solidFill>
              </a:rPr>
              <a:t>attempting </a:t>
            </a:r>
            <a:r>
              <a:rPr lang="en-US" altLang="ko-KR" dirty="0">
                <a:solidFill>
                  <a:srgbClr val="7030A0"/>
                </a:solidFill>
              </a:rPr>
              <a:t>data transmission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 lvl="1"/>
            <a:r>
              <a:rPr lang="en-US" altLang="ko-KR" dirty="0"/>
              <a:t>Problem</a:t>
            </a:r>
          </a:p>
          <a:p>
            <a:pPr lvl="2"/>
            <a:r>
              <a:rPr lang="en-US" altLang="ko-KR" b="1" dirty="0">
                <a:solidFill>
                  <a:srgbClr val="7030A0"/>
                </a:solidFill>
              </a:rPr>
              <a:t>Multiple senders </a:t>
            </a:r>
            <a:r>
              <a:rPr lang="en-US" altLang="ko-KR" dirty="0">
                <a:solidFill>
                  <a:srgbClr val="0070C0"/>
                </a:solidFill>
              </a:rPr>
              <a:t>may try to send when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idle.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They definitely collide.</a:t>
            </a:r>
          </a:p>
        </p:txBody>
      </p:sp>
    </p:spTree>
    <p:extLst>
      <p:ext uri="{BB962C8B-B14F-4D97-AF65-F5344CB8AC3E}">
        <p14:creationId xmlns:p14="http://schemas.microsoft.com/office/powerpoint/2010/main" val="3306641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Carrier-sense multiple access</a:t>
            </a:r>
            <a:br>
              <a:rPr lang="en-US" altLang="ko-KR" dirty="0"/>
            </a:br>
            <a:r>
              <a:rPr lang="en-US" altLang="ko-KR" dirty="0"/>
              <a:t>CSMA access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Non-persistent </a:t>
            </a:r>
          </a:p>
          <a:p>
            <a:pPr lvl="1"/>
            <a:r>
              <a:rPr lang="en-US" altLang="ko-KR" dirty="0"/>
              <a:t>IEEE 802.15.4 LR-WN CSMA-CA.</a:t>
            </a:r>
          </a:p>
          <a:p>
            <a:pPr lvl="1"/>
            <a:r>
              <a:rPr lang="en-US" altLang="ko-KR" dirty="0"/>
              <a:t>Operation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is ready to transmit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, it </a:t>
            </a:r>
            <a:r>
              <a:rPr lang="en-US" altLang="ko-KR" b="1" dirty="0">
                <a:solidFill>
                  <a:srgbClr val="0070C0"/>
                </a:solidFill>
              </a:rPr>
              <a:t>senses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transmission medium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, then 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immediately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busy</a:t>
            </a:r>
            <a:r>
              <a:rPr lang="en-US" altLang="ko-KR" dirty="0"/>
              <a:t>, then it </a:t>
            </a:r>
            <a:r>
              <a:rPr lang="en-US" altLang="ko-KR" b="1" dirty="0">
                <a:solidFill>
                  <a:srgbClr val="0070C0"/>
                </a:solidFill>
              </a:rPr>
              <a:t>waits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/>
              <a:t>a random period of time</a:t>
            </a:r>
            <a:r>
              <a:rPr lang="en-US" altLang="ko-KR" b="1" i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before </a:t>
            </a:r>
            <a:r>
              <a:rPr lang="en-US" altLang="ko-KR" dirty="0">
                <a:solidFill>
                  <a:srgbClr val="0070C0"/>
                </a:solidFill>
              </a:rPr>
              <a:t>attempting </a:t>
            </a:r>
            <a:r>
              <a:rPr lang="en-US" altLang="ko-KR" dirty="0">
                <a:solidFill>
                  <a:srgbClr val="7030A0"/>
                </a:solidFill>
              </a:rPr>
              <a:t>data transmission.</a:t>
            </a:r>
          </a:p>
          <a:p>
            <a:pPr lvl="3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unconditionally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random period of time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  <a:endParaRPr lang="en-US" altLang="ko-KR" dirty="0"/>
          </a:p>
          <a:p>
            <a:pPr lvl="1"/>
            <a:r>
              <a:rPr lang="en-US" altLang="ko-KR" dirty="0"/>
              <a:t>Problem</a:t>
            </a:r>
          </a:p>
          <a:p>
            <a:pPr lvl="2"/>
            <a:r>
              <a:rPr lang="en-US" altLang="ko-KR" dirty="0"/>
              <a:t>This method </a:t>
            </a:r>
            <a:r>
              <a:rPr lang="en-US" altLang="ko-KR" dirty="0">
                <a:solidFill>
                  <a:srgbClr val="0070C0"/>
                </a:solidFill>
              </a:rPr>
              <a:t>may cause </a:t>
            </a:r>
            <a:r>
              <a:rPr lang="en-US" altLang="ko-KR" b="1" dirty="0">
                <a:solidFill>
                  <a:srgbClr val="7030A0"/>
                </a:solidFill>
              </a:rPr>
              <a:t>long transmission delay </a:t>
            </a:r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62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Carrier-sense multiple access</a:t>
            </a:r>
            <a:br>
              <a:rPr lang="en-US" altLang="ko-KR" dirty="0"/>
            </a:br>
            <a:r>
              <a:rPr lang="en-US" altLang="ko-KR" dirty="0"/>
              <a:t>CSMA access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P-persistent</a:t>
            </a:r>
          </a:p>
          <a:p>
            <a:pPr lvl="1"/>
            <a:r>
              <a:rPr lang="en-US" altLang="ko-KR" dirty="0"/>
              <a:t>Operation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is ready to transmit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, it </a:t>
            </a:r>
            <a:r>
              <a:rPr lang="en-US" altLang="ko-KR" b="1" dirty="0">
                <a:solidFill>
                  <a:srgbClr val="0070C0"/>
                </a:solidFill>
              </a:rPr>
              <a:t>senses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transmission medium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, then 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immediately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busy</a:t>
            </a:r>
            <a:r>
              <a:rPr lang="en-US" altLang="ko-KR" dirty="0"/>
              <a:t>, then then it </a:t>
            </a:r>
            <a:r>
              <a:rPr lang="en-US" altLang="ko-KR" b="1" dirty="0">
                <a:solidFill>
                  <a:srgbClr val="0070C0"/>
                </a:solidFill>
              </a:rPr>
              <a:t>senses</a:t>
            </a:r>
            <a:r>
              <a:rPr lang="en-US" altLang="ko-KR" dirty="0"/>
              <a:t> the transmission medium </a:t>
            </a:r>
            <a:r>
              <a:rPr lang="en-US" altLang="ko-KR" b="1" dirty="0">
                <a:solidFill>
                  <a:srgbClr val="0070C0"/>
                </a:solidFill>
              </a:rPr>
              <a:t>continuously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until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the medium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transmits with </a:t>
            </a:r>
            <a:r>
              <a:rPr lang="en-US" altLang="ko-KR" dirty="0">
                <a:solidFill>
                  <a:srgbClr val="7030A0"/>
                </a:solidFill>
              </a:rPr>
              <a:t>probability</a:t>
            </a:r>
            <a:r>
              <a:rPr lang="en-US" altLang="ko-KR" dirty="0"/>
              <a:t> </a:t>
            </a:r>
            <a:r>
              <a:rPr lang="en-US" altLang="ko-KR" i="1" dirty="0">
                <a:solidFill>
                  <a:srgbClr val="7030A0"/>
                </a:solidFill>
              </a:rPr>
              <a:t>p</a:t>
            </a:r>
            <a:r>
              <a:rPr lang="en-US" altLang="ko-KR" i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This probabilistic hold-off </a:t>
            </a:r>
            <a:r>
              <a:rPr lang="en-US" altLang="ko-KR" dirty="0">
                <a:solidFill>
                  <a:srgbClr val="0070C0"/>
                </a:solidFill>
              </a:rPr>
              <a:t>repeats until </a:t>
            </a:r>
            <a:r>
              <a:rPr lang="en-US" altLang="ko-KR" dirty="0">
                <a:solidFill>
                  <a:srgbClr val="7030A0"/>
                </a:solidFill>
              </a:rPr>
              <a:t>the frame </a:t>
            </a:r>
            <a:r>
              <a:rPr lang="en-US" altLang="ko-KR" dirty="0">
                <a:solidFill>
                  <a:srgbClr val="0070C0"/>
                </a:solidFill>
              </a:rPr>
              <a:t>is finally transmitted.</a:t>
            </a:r>
          </a:p>
        </p:txBody>
      </p:sp>
    </p:spTree>
    <p:extLst>
      <p:ext uri="{BB962C8B-B14F-4D97-AF65-F5344CB8AC3E}">
        <p14:creationId xmlns:p14="http://schemas.microsoft.com/office/powerpoint/2010/main" val="2393825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Carrier Sense Multiple Access with Collision Detection</a:t>
            </a:r>
            <a:br>
              <a:rPr lang="en-US" altLang="ko-KR" sz="3600" dirty="0"/>
            </a:br>
            <a:r>
              <a:rPr lang="en-US" altLang="ko-KR" sz="3600" dirty="0"/>
              <a:t>(CSMA/CD)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IEEE802.3 Ethernet </a:t>
            </a:r>
            <a:r>
              <a:rPr lang="en-US" altLang="ko-KR" b="1" dirty="0"/>
              <a:t>half-duplex </a:t>
            </a:r>
            <a:r>
              <a:rPr lang="en-US" altLang="ko-KR" dirty="0"/>
              <a:t>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68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1D1A9-CB91-E61F-4CC9-400CD54F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Carrier-sense multiple access (CSMA)</a:t>
            </a:r>
            <a:br>
              <a:rPr lang="en-US" altLang="ko-KR" sz="2400" dirty="0"/>
            </a:br>
            <a:r>
              <a:rPr lang="en-US" altLang="ko-KR" sz="2400" dirty="0"/>
              <a:t>IEEE 802.3-2020 Ethernet</a:t>
            </a:r>
            <a:br>
              <a:rPr lang="en-US" altLang="ko-KR" sz="2400" dirty="0"/>
            </a:br>
            <a:r>
              <a:rPr lang="en-US" altLang="ko-KR" sz="2400" dirty="0"/>
              <a:t>Carrier Sense Multiple Access with Collision Detection (CSMA/CD)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97785-B976-058F-C08E-428030B8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This standard </a:t>
            </a:r>
            <a:r>
              <a:rPr lang="en-US" altLang="ko-KR" dirty="0">
                <a:solidFill>
                  <a:srgbClr val="0070C0"/>
                </a:solidFill>
              </a:rPr>
              <a:t>provides for </a:t>
            </a:r>
            <a:r>
              <a:rPr lang="en-US" altLang="ko-KR" dirty="0"/>
              <a:t>two modes of operation of the MAC sublayer: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b="1" i="1" dirty="0">
                <a:solidFill>
                  <a:srgbClr val="7030A0"/>
                </a:solidFill>
              </a:rPr>
              <a:t>half duplex </a:t>
            </a:r>
            <a:r>
              <a:rPr lang="en-US" altLang="ko-KR" dirty="0">
                <a:solidFill>
                  <a:srgbClr val="7030A0"/>
                </a:solidFill>
              </a:rPr>
              <a:t>mode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stations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contend for </a:t>
            </a:r>
            <a:r>
              <a:rPr lang="en-US" altLang="ko-KR" dirty="0">
                <a:solidFill>
                  <a:srgbClr val="7030A0"/>
                </a:solidFill>
              </a:rPr>
              <a:t>the use of the physical medium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CSMA/CD algorithms </a:t>
            </a:r>
            <a:r>
              <a:rPr lang="en-US" altLang="ko-KR" dirty="0">
                <a:solidFill>
                  <a:srgbClr val="0070C0"/>
                </a:solidFill>
              </a:rPr>
              <a:t>specified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i="1" dirty="0">
                <a:solidFill>
                  <a:srgbClr val="7030A0"/>
                </a:solidFill>
              </a:rPr>
              <a:t>full duplex </a:t>
            </a:r>
            <a:r>
              <a:rPr lang="en-US" altLang="ko-KR" dirty="0">
                <a:solidFill>
                  <a:srgbClr val="7030A0"/>
                </a:solidFill>
              </a:rPr>
              <a:t>mode of operation </a:t>
            </a:r>
            <a:r>
              <a:rPr lang="en-US" altLang="ko-KR" dirty="0">
                <a:solidFill>
                  <a:srgbClr val="0070C0"/>
                </a:solidFill>
              </a:rPr>
              <a:t>can be used when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of the 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1) The physical medium </a:t>
            </a:r>
            <a:r>
              <a:rPr lang="en-US" altLang="ko-KR" dirty="0">
                <a:solidFill>
                  <a:srgbClr val="0070C0"/>
                </a:solidFill>
              </a:rPr>
              <a:t>is capable of supporting </a:t>
            </a:r>
            <a:r>
              <a:rPr lang="en-US" altLang="ko-KR" dirty="0">
                <a:solidFill>
                  <a:srgbClr val="7030A0"/>
                </a:solidFill>
              </a:rPr>
              <a:t>simultaneous transmission and reception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interference.</a:t>
            </a:r>
          </a:p>
          <a:p>
            <a:pPr lvl="2"/>
            <a:r>
              <a:rPr lang="en-US" altLang="ko-KR" dirty="0"/>
              <a:t>2) </a:t>
            </a:r>
            <a:r>
              <a:rPr lang="en-US" altLang="ko-KR" dirty="0">
                <a:solidFill>
                  <a:srgbClr val="0070C0"/>
                </a:solidFill>
              </a:rPr>
              <a:t>There are </a:t>
            </a:r>
            <a:r>
              <a:rPr lang="en-US" altLang="ko-KR" b="1" dirty="0">
                <a:solidFill>
                  <a:srgbClr val="7030A0"/>
                </a:solidFill>
              </a:rPr>
              <a:t>exactly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two stations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LAN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This allows the physical medium to be treated as a full duplex point-to-point link between the stations.</a:t>
            </a:r>
          </a:p>
          <a:p>
            <a:pPr lvl="3"/>
            <a:r>
              <a:rPr lang="en-US" altLang="ko-KR" dirty="0"/>
              <a:t>Since there is no contention for use of a shared medium, the multiple access (i.e., CSMA/CD) algorithms are unnecessary.</a:t>
            </a:r>
          </a:p>
          <a:p>
            <a:pPr lvl="2"/>
            <a:r>
              <a:rPr lang="en-US" altLang="ko-KR" dirty="0"/>
              <a:t>3) Both stations on the LAN </a:t>
            </a:r>
            <a:r>
              <a:rPr lang="en-US" altLang="ko-KR" dirty="0">
                <a:solidFill>
                  <a:srgbClr val="0070C0"/>
                </a:solidFill>
              </a:rPr>
              <a:t>are capable of and have been configured to use </a:t>
            </a:r>
            <a:r>
              <a:rPr lang="en-US" altLang="ko-KR" dirty="0">
                <a:solidFill>
                  <a:srgbClr val="7030A0"/>
                </a:solidFill>
              </a:rPr>
              <a:t>full duplex operation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66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CSMA/CD</a:t>
            </a:r>
            <a:br>
              <a:rPr lang="en-US" altLang="ko-KR" dirty="0"/>
            </a:br>
            <a:r>
              <a:rPr lang="en-US" altLang="ko-KR" dirty="0"/>
              <a:t>Collision Detection (CD)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(Worst-cast) Vulnerable time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propagation time between a pair of stations, which have </a:t>
            </a:r>
            <a:r>
              <a:rPr lang="en-US" altLang="ko-KR" b="1" dirty="0">
                <a:ea typeface="굴림" pitchFamily="50" charset="-127"/>
              </a:rPr>
              <a:t>the longest distance </a:t>
            </a:r>
            <a:r>
              <a:rPr lang="en-US" altLang="ko-KR" dirty="0"/>
              <a:t>in the link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09" y="3717033"/>
            <a:ext cx="8229600" cy="246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0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 functions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Frame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unit of data to be sent by a DLL protocol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Addressing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Identifying an entity on the DLL network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Data transfer</a:t>
            </a:r>
          </a:p>
          <a:p>
            <a:pPr lvl="1"/>
            <a:r>
              <a:rPr lang="en-US" altLang="ko-KR" dirty="0"/>
              <a:t>Medium access control</a:t>
            </a:r>
          </a:p>
          <a:p>
            <a:pPr lvl="2"/>
            <a:r>
              <a:rPr lang="en-US" altLang="ko-KR" dirty="0"/>
              <a:t>Accessing the physical medium to transmit frames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Flow control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Controlling the transmission speed of a sender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Error control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Detecting and correcting transmission errors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Maintaining the data link layer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6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CSMA/CD</a:t>
            </a:r>
            <a:br>
              <a:rPr lang="en-US" altLang="ko-KR" dirty="0"/>
            </a:br>
            <a:r>
              <a:rPr lang="en-US" altLang="ko-KR" dirty="0"/>
              <a:t>Collision Detection (CD)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Collision Detection (CD)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When a transmitter </a:t>
            </a:r>
            <a:r>
              <a:rPr lang="en-US" altLang="ko-KR" b="1" dirty="0">
                <a:ea typeface="굴림" pitchFamily="50" charset="-127"/>
              </a:rPr>
              <a:t>sends</a:t>
            </a:r>
            <a:r>
              <a:rPr lang="en-US" altLang="ko-KR" dirty="0">
                <a:ea typeface="굴림" pitchFamily="50" charset="-127"/>
              </a:rPr>
              <a:t> a frame, it </a:t>
            </a:r>
            <a:r>
              <a:rPr lang="en-US" altLang="ko-KR" b="1" dirty="0">
                <a:ea typeface="굴림" pitchFamily="50" charset="-127"/>
              </a:rPr>
              <a:t>receives</a:t>
            </a:r>
            <a:r>
              <a:rPr lang="en-US" altLang="ko-KR" dirty="0">
                <a:ea typeface="굴림" pitchFamily="50" charset="-127"/>
              </a:rPr>
              <a:t> its frame </a:t>
            </a:r>
            <a:r>
              <a:rPr lang="en-US" altLang="ko-KR" b="1" dirty="0">
                <a:ea typeface="굴림" pitchFamily="50" charset="-127"/>
              </a:rPr>
              <a:t>simultaneously</a:t>
            </a:r>
            <a:r>
              <a:rPr lang="en-US" altLang="ko-KR" dirty="0">
                <a:ea typeface="굴림" pitchFamily="50" charset="-127"/>
              </a:rPr>
              <a:t>.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two signals differ, there is a collision on the link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collision detection time = 2 * (the propagation time)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the propagation time = the signal travelling time between two station, of which frames are collided</a:t>
            </a:r>
          </a:p>
        </p:txBody>
      </p:sp>
    </p:spTree>
    <p:extLst>
      <p:ext uri="{BB962C8B-B14F-4D97-AF65-F5344CB8AC3E}">
        <p14:creationId xmlns:p14="http://schemas.microsoft.com/office/powerpoint/2010/main" val="192672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CSMA/CD</a:t>
            </a:r>
            <a:br>
              <a:rPr lang="en-US" altLang="ko-KR" dirty="0"/>
            </a:br>
            <a:r>
              <a:rPr lang="en-US" altLang="ko-KR" dirty="0"/>
              <a:t>Collision Detection (CD)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Collision handling procedure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ea typeface="굴림" pitchFamily="50" charset="-127"/>
              </a:rPr>
              <a:t>transmitter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stops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transmitting</a:t>
            </a:r>
            <a:r>
              <a:rPr lang="en-US" altLang="ko-KR" dirty="0">
                <a:solidFill>
                  <a:srgbClr val="7030A0"/>
                </a:solidFill>
              </a:rPr>
              <a:t> the frame</a:t>
            </a:r>
            <a:r>
              <a:rPr lang="en-US" altLang="ko-KR" dirty="0"/>
              <a:t>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jam signal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minimum packet time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</a:p>
          <a:p>
            <a:pPr lvl="3"/>
            <a:r>
              <a:rPr lang="en-US" altLang="ko-KR" dirty="0"/>
              <a:t>It ensures [that </a:t>
            </a:r>
            <a:r>
              <a:rPr lang="en-US" altLang="ko-KR" dirty="0">
                <a:solidFill>
                  <a:srgbClr val="7030A0"/>
                </a:solidFill>
              </a:rPr>
              <a:t>all receivers (</a:t>
            </a:r>
            <a:r>
              <a:rPr lang="en-US" altLang="ko-KR" dirty="0">
                <a:solidFill>
                  <a:srgbClr val="0070C0"/>
                </a:solidFill>
              </a:rPr>
              <a:t>attached to </a:t>
            </a:r>
            <a:r>
              <a:rPr lang="en-US" altLang="ko-KR" dirty="0">
                <a:solidFill>
                  <a:srgbClr val="7030A0"/>
                </a:solidFill>
              </a:rPr>
              <a:t>the link) </a:t>
            </a:r>
            <a:r>
              <a:rPr lang="en-US" altLang="ko-KR" dirty="0">
                <a:solidFill>
                  <a:srgbClr val="0070C0"/>
                </a:solidFill>
              </a:rPr>
              <a:t>detect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collision].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minimum packet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becomes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Selects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random time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random time interval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/>
              <a:t>If the collision occurs first time, the random time interval set to the default interval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/>
              <a:t>Otherwise, the random time interval = 2* the random time interval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Waits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7030A0"/>
                </a:solidFill>
              </a:rPr>
              <a:t>aSlotTime</a:t>
            </a:r>
            <a:r>
              <a:rPr lang="en-US" altLang="ko-KR" b="1" dirty="0">
                <a:solidFill>
                  <a:srgbClr val="7030A0"/>
                </a:solidFill>
              </a:rPr>
              <a:t>*the random time </a:t>
            </a:r>
            <a:r>
              <a:rPr lang="en-US" altLang="ko-KR" b="1" dirty="0">
                <a:solidFill>
                  <a:srgbClr val="0070C0"/>
                </a:solidFill>
              </a:rPr>
              <a:t>before</a:t>
            </a:r>
            <a:r>
              <a:rPr lang="en-US" altLang="ko-KR" dirty="0">
                <a:solidFill>
                  <a:srgbClr val="0070C0"/>
                </a:solidFill>
              </a:rPr>
              <a:t> trying to resend </a:t>
            </a:r>
            <a:r>
              <a:rPr lang="en-US" altLang="ko-KR" dirty="0">
                <a:solidFill>
                  <a:srgbClr val="7030A0"/>
                </a:solidFill>
              </a:rPr>
              <a:t>the frame.</a:t>
            </a:r>
          </a:p>
          <a:p>
            <a:pPr lvl="3"/>
            <a:r>
              <a:rPr lang="en-US" altLang="ko-KR" dirty="0"/>
              <a:t>The </a:t>
            </a:r>
            <a:r>
              <a:rPr lang="en-US" altLang="ko-KR" dirty="0" err="1"/>
              <a:t>aSlotTime</a:t>
            </a:r>
            <a:r>
              <a:rPr lang="en-US" altLang="ko-KR" dirty="0"/>
              <a:t> is predefined in the standard</a:t>
            </a:r>
            <a:r>
              <a:rPr lang="en-US" altLang="ko-KR" b="1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CSMA/CD</a:t>
            </a:r>
            <a:br>
              <a:rPr lang="en-US" altLang="ko-KR" dirty="0"/>
            </a:br>
            <a:r>
              <a:rPr lang="en-US" altLang="ko-KR" dirty="0"/>
              <a:t>Random </a:t>
            </a:r>
            <a:r>
              <a:rPr lang="en-US" altLang="ko-KR" dirty="0" err="1"/>
              <a:t>Backoff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8" y="1780838"/>
            <a:ext cx="8229600" cy="215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1895" y="4024289"/>
            <a:ext cx="10876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IEEE Std 802.3-2022 Table 4-2 (only for MAC data rate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ko-KR" sz="1600" dirty="0"/>
              <a:t>1Gbps, [MAC data rate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altLang="ko-KR" sz="1600" dirty="0"/>
              <a:t>10Gbps: Full duplex])</a:t>
            </a:r>
          </a:p>
          <a:p>
            <a:r>
              <a:rPr lang="en-US" altLang="ko-KR" sz="1600" dirty="0" err="1"/>
              <a:t>aSlotTime</a:t>
            </a:r>
            <a:r>
              <a:rPr lang="en-US" altLang="ko-KR" sz="1600" dirty="0"/>
              <a:t> = 512-bit times for up to 100Mbps, </a:t>
            </a:r>
            <a:r>
              <a:rPr lang="en-US" altLang="ko-KR" sz="1600" dirty="0">
                <a:solidFill>
                  <a:srgbClr val="7030A0"/>
                </a:solidFill>
              </a:rPr>
              <a:t>4096-bit times </a:t>
            </a:r>
            <a:r>
              <a:rPr lang="en-US" altLang="ko-KR" sz="1600" dirty="0">
                <a:solidFill>
                  <a:srgbClr val="0070C0"/>
                </a:solidFill>
              </a:rPr>
              <a:t>for</a:t>
            </a:r>
            <a:r>
              <a:rPr lang="en-US" altLang="ko-KR" sz="1600" dirty="0">
                <a:solidFill>
                  <a:srgbClr val="7030A0"/>
                </a:solidFill>
              </a:rPr>
              <a:t> 1Gbps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jamSize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rgbClr val="7030A0"/>
                </a:solidFill>
              </a:rPr>
              <a:t>32 bits</a:t>
            </a:r>
            <a:r>
              <a:rPr lang="en-US" altLang="ko-KR" sz="1600" dirty="0"/>
              <a:t>; jam signal = 1010 1010 ….; </a:t>
            </a:r>
            <a:r>
              <a:rPr lang="en-US" altLang="ko-KR" sz="1600" dirty="0" err="1"/>
              <a:t>backOffLimit</a:t>
            </a:r>
            <a:r>
              <a:rPr lang="en-US" altLang="ko-KR" sz="1600" dirty="0"/>
              <a:t> = 10</a:t>
            </a:r>
          </a:p>
          <a:p>
            <a:r>
              <a:rPr lang="en-US" altLang="ko-KR" sz="1600" dirty="0" err="1"/>
              <a:t>minFrameSize</a:t>
            </a:r>
            <a:r>
              <a:rPr lang="en-US" altLang="ko-KR" sz="1600" dirty="0"/>
              <a:t>: 512 bits (64 octets)</a:t>
            </a:r>
          </a:p>
          <a:p>
            <a:r>
              <a:rPr lang="en-US" altLang="ko-KR" sz="1600" dirty="0" err="1"/>
              <a:t>interPacketGap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interFrameSpacing</a:t>
            </a:r>
            <a:r>
              <a:rPr lang="en-US" altLang="ko-KR" sz="1600" dirty="0"/>
              <a:t>): 96bits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7030A0"/>
                </a:solidFill>
              </a:rPr>
              <a:t>The maximum allowed diameter </a:t>
            </a:r>
            <a:r>
              <a:rPr lang="en-US" altLang="ko-KR" sz="1600" dirty="0">
                <a:solidFill>
                  <a:srgbClr val="7030A0"/>
                </a:solidFill>
              </a:rPr>
              <a:t>of an </a:t>
            </a:r>
            <a:r>
              <a:rPr lang="en-US" altLang="ko-KR" sz="1600" b="1" dirty="0">
                <a:solidFill>
                  <a:srgbClr val="7030A0"/>
                </a:solidFill>
              </a:rPr>
              <a:t>Ethernet</a:t>
            </a:r>
            <a:r>
              <a:rPr lang="en-US" altLang="ko-KR" sz="1600" dirty="0">
                <a:solidFill>
                  <a:srgbClr val="7030A0"/>
                </a:solidFill>
              </a:rPr>
              <a:t> installation </a:t>
            </a:r>
            <a:r>
              <a:rPr lang="en-US" altLang="ko-KR" sz="1600" dirty="0">
                <a:solidFill>
                  <a:srgbClr val="0070C0"/>
                </a:solidFill>
              </a:rPr>
              <a:t>is limited to </a:t>
            </a:r>
            <a:r>
              <a:rPr lang="en-US" altLang="ko-KR" sz="1600" dirty="0">
                <a:solidFill>
                  <a:srgbClr val="7030A0"/>
                </a:solidFill>
              </a:rPr>
              <a:t>232 bits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This makes a round-trip-time of 464 bits. </a:t>
            </a:r>
          </a:p>
          <a:p>
            <a:r>
              <a:rPr lang="en-US" altLang="ko-KR" sz="1600" dirty="0"/>
              <a:t>The slot time in Ethernet is 512 bits.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945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CSMA/CD</a:t>
            </a:r>
            <a:br>
              <a:rPr lang="en-US" altLang="ko-KR" dirty="0"/>
            </a:br>
            <a:r>
              <a:rPr lang="en-US" altLang="ko-KR" dirty="0"/>
              <a:t>CSMA/CD Algorithm</a:t>
            </a:r>
            <a:endParaRPr lang="ko-KR" alt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2041937"/>
            <a:ext cx="8229600" cy="332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516A76-ADBC-419E-A426-2DBA0FB142BD}"/>
              </a:ext>
            </a:extLst>
          </p:cNvPr>
          <p:cNvCxnSpPr/>
          <p:nvPr/>
        </p:nvCxnSpPr>
        <p:spPr>
          <a:xfrm>
            <a:off x="8365056" y="3704508"/>
            <a:ext cx="0" cy="1008112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7244AB-6258-4D5D-8BDB-2C128E7DA73E}"/>
              </a:ext>
            </a:extLst>
          </p:cNvPr>
          <p:cNvCxnSpPr/>
          <p:nvPr/>
        </p:nvCxnSpPr>
        <p:spPr>
          <a:xfrm>
            <a:off x="7503895" y="3701716"/>
            <a:ext cx="864096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537525-D0D3-4EC8-A44E-B327942513BB}"/>
              </a:ext>
            </a:extLst>
          </p:cNvPr>
          <p:cNvCxnSpPr/>
          <p:nvPr/>
        </p:nvCxnSpPr>
        <p:spPr>
          <a:xfrm flipV="1">
            <a:off x="7503895" y="2117540"/>
            <a:ext cx="0" cy="158417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168DD4-64A8-44E2-8B78-9C0807298FFD}"/>
              </a:ext>
            </a:extLst>
          </p:cNvPr>
          <p:cNvSpPr txBox="1"/>
          <p:nvPr/>
        </p:nvSpPr>
        <p:spPr>
          <a:xfrm>
            <a:off x="7503895" y="1761430"/>
            <a:ext cx="273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Random </a:t>
            </a:r>
            <a:r>
              <a:rPr lang="en-US" altLang="ko-KR" sz="1600" dirty="0" err="1">
                <a:solidFill>
                  <a:srgbClr val="00B050"/>
                </a:solidFill>
              </a:rPr>
              <a:t>backoff</a:t>
            </a:r>
            <a:r>
              <a:rPr lang="en-US" altLang="ko-KR" sz="1600" dirty="0">
                <a:solidFill>
                  <a:srgbClr val="00B050"/>
                </a:solidFill>
              </a:rPr>
              <a:t> procedure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5ADA-A027-5A9A-4985-774EDC336259}"/>
              </a:ext>
            </a:extLst>
          </p:cNvPr>
          <p:cNvSpPr txBox="1"/>
          <p:nvPr/>
        </p:nvSpPr>
        <p:spPr>
          <a:xfrm>
            <a:off x="3695509" y="321605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00B0F0"/>
                </a:solidFill>
              </a:rPr>
              <a:t>1-persistent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82585-68C3-CDC3-19DA-597E41AD5CF6}"/>
              </a:ext>
            </a:extLst>
          </p:cNvPr>
          <p:cNvSpPr txBox="1"/>
          <p:nvPr/>
        </p:nvSpPr>
        <p:spPr>
          <a:xfrm>
            <a:off x="7503895" y="2045376"/>
            <a:ext cx="2266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Wait(</a:t>
            </a:r>
            <a:r>
              <a:rPr lang="en-US" altLang="ko-KR" sz="1600" dirty="0" err="1"/>
              <a:t>aSlotTime</a:t>
            </a:r>
            <a:r>
              <a:rPr lang="en-US" altLang="ko-KR" sz="1600" dirty="0"/>
              <a:t>*wait)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2095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3F42-54FB-A84B-40BA-FD5D1CC1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802.3-2022 Ethernet</a:t>
            </a:r>
            <a:br>
              <a:rPr lang="en-US" altLang="ko-KR" sz="3200" dirty="0"/>
            </a:br>
            <a:r>
              <a:rPr lang="en-US" altLang="ko-KR" sz="3200" dirty="0"/>
              <a:t>4.1.2 CSMA/CD operation</a:t>
            </a:r>
            <a:br>
              <a:rPr lang="en-US" altLang="ko-KR" sz="3200" dirty="0"/>
            </a:br>
            <a:r>
              <a:rPr lang="en-US" altLang="ko-KR" sz="3200" dirty="0"/>
              <a:t>4.1.2.1.1 Transmission without contention (half duplex)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0553-F4F4-57B0-5887-80A512A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2060"/>
                </a:solidFill>
              </a:rPr>
              <a:t>a MAC client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requests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transmission of a frame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Transmit Data Encapsulation component of the CSMA/CD MAC sublayer </a:t>
            </a:r>
            <a:r>
              <a:rPr lang="en-US" altLang="ko-KR" b="1" dirty="0">
                <a:solidFill>
                  <a:srgbClr val="0070C0"/>
                </a:solidFill>
              </a:rPr>
              <a:t>constructs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frame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client-supplied data (EPD format)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b="1" dirty="0">
                <a:solidFill>
                  <a:srgbClr val="0070C0"/>
                </a:solidFill>
              </a:rPr>
              <a:t>prepends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preamble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Start Frame Delimiter </a:t>
            </a:r>
            <a:r>
              <a:rPr lang="en-US" altLang="ko-KR" dirty="0"/>
              <a:t>to </a:t>
            </a:r>
            <a:r>
              <a:rPr lang="en-US" altLang="ko-KR" dirty="0">
                <a:solidFill>
                  <a:srgbClr val="7030A0"/>
                </a:solidFill>
              </a:rPr>
              <a:t>the beginning of the frame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information provided by the client, the CSMA/CD MAC sublayer </a:t>
            </a:r>
            <a:r>
              <a:rPr lang="en-US" altLang="ko-KR" b="1" dirty="0">
                <a:solidFill>
                  <a:srgbClr val="0070C0"/>
                </a:solidFill>
              </a:rPr>
              <a:t>also appends </a:t>
            </a:r>
            <a:r>
              <a:rPr lang="en-US" altLang="ko-KR" b="1" dirty="0">
                <a:solidFill>
                  <a:srgbClr val="7030A0"/>
                </a:solidFill>
              </a:rPr>
              <a:t>a Pad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end of the MAC information field of sufficient length </a:t>
            </a:r>
            <a:r>
              <a:rPr lang="en-US" altLang="ko-KR" dirty="0">
                <a:solidFill>
                  <a:srgbClr val="0070C0"/>
                </a:solidFill>
              </a:rPr>
              <a:t>to ensure that</a:t>
            </a:r>
            <a:r>
              <a:rPr lang="en-US" altLang="ko-KR" dirty="0"/>
              <a:t> the transmitted frame length </a:t>
            </a:r>
            <a:r>
              <a:rPr lang="en-US" altLang="ko-KR" b="1" dirty="0">
                <a:solidFill>
                  <a:srgbClr val="0070C0"/>
                </a:solidFill>
              </a:rPr>
              <a:t>satisfies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minimum frame-size requirement (64octets).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also prepends </a:t>
            </a:r>
            <a:r>
              <a:rPr lang="en-US" altLang="ko-KR" b="1" dirty="0">
                <a:solidFill>
                  <a:srgbClr val="7030A0"/>
                </a:solidFill>
              </a:rPr>
              <a:t>destination and source addresses, the length/type field,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 appends </a:t>
            </a:r>
            <a:r>
              <a:rPr lang="en-US" altLang="ko-KR" b="1" dirty="0">
                <a:solidFill>
                  <a:srgbClr val="7030A0"/>
                </a:solidFill>
              </a:rPr>
              <a:t>a frame check sequence </a:t>
            </a:r>
            <a:r>
              <a:rPr lang="en-US" altLang="ko-KR" dirty="0">
                <a:solidFill>
                  <a:srgbClr val="0070C0"/>
                </a:solidFill>
              </a:rPr>
              <a:t>to provide for </a:t>
            </a:r>
            <a:r>
              <a:rPr lang="en-US" altLang="ko-KR" dirty="0">
                <a:solidFill>
                  <a:srgbClr val="7030A0"/>
                </a:solidFill>
              </a:rPr>
              <a:t>error detection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79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3F42-54FB-A84B-40BA-FD5D1CC1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802.3-2022 Ethernet</a:t>
            </a:r>
            <a:br>
              <a:rPr lang="en-US" altLang="ko-KR" sz="3200" dirty="0"/>
            </a:br>
            <a:r>
              <a:rPr lang="en-US" altLang="ko-KR" sz="3200" dirty="0"/>
              <a:t>4.1.2 CSMA/CD operation</a:t>
            </a:r>
            <a:br>
              <a:rPr lang="en-US" altLang="ko-KR" sz="3200" dirty="0"/>
            </a:br>
            <a:r>
              <a:rPr lang="en-US" altLang="ko-KR" sz="3200" dirty="0"/>
              <a:t>4.1.2.1.1 Transmission without contention (half duplex)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0553-F4F4-57B0-5887-80A512A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solidFill>
                  <a:srgbClr val="7030A0"/>
                </a:solidFill>
              </a:rPr>
              <a:t>The frame </a:t>
            </a:r>
            <a:r>
              <a:rPr lang="en-US" altLang="ko-KR" dirty="0">
                <a:solidFill>
                  <a:srgbClr val="0070C0"/>
                </a:solidFill>
              </a:rPr>
              <a:t>is then handed to </a:t>
            </a:r>
            <a:r>
              <a:rPr lang="en-US" altLang="ko-KR" dirty="0">
                <a:solidFill>
                  <a:srgbClr val="7030A0"/>
                </a:solidFill>
              </a:rPr>
              <a:t>the Transmit Media Access Management component </a:t>
            </a:r>
            <a:r>
              <a:rPr lang="en-US" altLang="ko-KR" dirty="0">
                <a:solidFill>
                  <a:srgbClr val="0070C0"/>
                </a:solidFill>
              </a:rPr>
              <a:t>in </a:t>
            </a: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for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solidFill>
                  <a:srgbClr val="7030A0"/>
                </a:solidFill>
              </a:rPr>
              <a:t>Transmit Media Access Management </a:t>
            </a:r>
            <a:r>
              <a:rPr lang="en-US" altLang="ko-KR" dirty="0">
                <a:solidFill>
                  <a:srgbClr val="0070C0"/>
                </a:solidFill>
              </a:rPr>
              <a:t>attempts to avoid </a:t>
            </a:r>
            <a:r>
              <a:rPr lang="en-US" altLang="ko-KR" dirty="0">
                <a:solidFill>
                  <a:srgbClr val="7030A0"/>
                </a:solidFill>
              </a:rPr>
              <a:t>contention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other traffic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by monitoring </a:t>
            </a:r>
            <a:r>
              <a:rPr lang="en-US" altLang="ko-KR" dirty="0">
                <a:solidFill>
                  <a:srgbClr val="7030A0"/>
                </a:solidFill>
              </a:rPr>
              <a:t>the carrier sense signal </a:t>
            </a:r>
            <a:r>
              <a:rPr lang="en-US" altLang="ko-KR" dirty="0">
                <a:solidFill>
                  <a:srgbClr val="0070C0"/>
                </a:solidFill>
              </a:rPr>
              <a:t>provided by </a:t>
            </a:r>
            <a:r>
              <a:rPr lang="en-US" altLang="ko-KR" dirty="0">
                <a:solidFill>
                  <a:srgbClr val="7030A0"/>
                </a:solidFill>
              </a:rPr>
              <a:t>the Physical Layer Signaling (PLS) component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deferring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passing traffic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clear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frame transmission </a:t>
            </a:r>
            <a:r>
              <a:rPr lang="en-US" altLang="ko-KR" dirty="0">
                <a:solidFill>
                  <a:srgbClr val="0070C0"/>
                </a:solidFill>
              </a:rPr>
              <a:t>is initiated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brief interframe delay (</a:t>
            </a:r>
            <a:r>
              <a:rPr lang="en-US" altLang="ko-KR" sz="2800" dirty="0" err="1"/>
              <a:t>interPacketGap</a:t>
            </a:r>
            <a:r>
              <a:rPr lang="en-US" altLang="ko-KR" sz="2800" dirty="0"/>
              <a:t>(96bits)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37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3F42-54FB-A84B-40BA-FD5D1CC1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802.3-2022 Ethernet</a:t>
            </a:r>
            <a:br>
              <a:rPr lang="en-US" altLang="ko-KR" sz="3200" dirty="0"/>
            </a:br>
            <a:r>
              <a:rPr lang="en-US" altLang="ko-KR" sz="3200" dirty="0"/>
              <a:t>4.1.2 CSMA/CD operation</a:t>
            </a:r>
            <a:br>
              <a:rPr lang="en-US" altLang="ko-KR" sz="3200" dirty="0"/>
            </a:br>
            <a:r>
              <a:rPr lang="en-US" altLang="ko-KR" sz="3200" dirty="0"/>
              <a:t>4.1.2.1.1 Transmission without contention (half duplex)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0553-F4F4-57B0-5887-80A512A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then provides </a:t>
            </a:r>
            <a:r>
              <a:rPr lang="en-US" altLang="ko-KR" dirty="0">
                <a:solidFill>
                  <a:srgbClr val="7030A0"/>
                </a:solidFill>
              </a:rPr>
              <a:t>a serial stream of </a:t>
            </a:r>
            <a:r>
              <a:rPr lang="en-US" altLang="ko-KR" b="1" dirty="0">
                <a:solidFill>
                  <a:srgbClr val="7030A0"/>
                </a:solidFill>
              </a:rPr>
              <a:t>bits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the Physical Layer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>
                <a:solidFill>
                  <a:srgbClr val="7030A0"/>
                </a:solidFill>
              </a:rPr>
              <a:t> transmission.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/>
              <a:t>(</a:t>
            </a:r>
            <a:r>
              <a:rPr lang="en-US" altLang="ko-KR" b="1" dirty="0">
                <a:solidFill>
                  <a:srgbClr val="7030A0"/>
                </a:solidFill>
              </a:rPr>
              <a:t>1GMb/s only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7030A0"/>
                </a:solidFill>
              </a:rPr>
              <a:t>the minimum frame size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insufficient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ensure </a:t>
            </a:r>
            <a:r>
              <a:rPr lang="en-US" altLang="ko-KR" dirty="0"/>
              <a:t>the proper operation of the CSMA/CD protocol for the desired network topologies.</a:t>
            </a:r>
          </a:p>
          <a:p>
            <a:pPr lvl="1"/>
            <a:r>
              <a:rPr lang="en-US" altLang="ko-KR" dirty="0"/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will append </a:t>
            </a:r>
            <a:r>
              <a:rPr lang="en-US" altLang="ko-KR" dirty="0">
                <a:solidFill>
                  <a:srgbClr val="7030A0"/>
                </a:solidFill>
              </a:rPr>
              <a:t>a sequence of </a:t>
            </a:r>
            <a:r>
              <a:rPr lang="en-US" altLang="ko-KR" b="1" dirty="0">
                <a:solidFill>
                  <a:srgbClr val="7030A0"/>
                </a:solidFill>
              </a:rPr>
              <a:t>extension bits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which are less than </a:t>
            </a:r>
            <a:r>
              <a:rPr lang="en-US" altLang="ko-KR" dirty="0" err="1">
                <a:solidFill>
                  <a:srgbClr val="7030A0"/>
                </a:solidFill>
              </a:rPr>
              <a:t>aSlotTime</a:t>
            </a:r>
            <a:r>
              <a:rPr lang="en-US" altLang="ko-KR" dirty="0">
                <a:solidFill>
                  <a:srgbClr val="7030A0"/>
                </a:solidFill>
              </a:rPr>
              <a:t> (4096) bits </a:t>
            </a:r>
            <a:r>
              <a:rPr lang="en-US" altLang="ko-KR" dirty="0"/>
              <a:t>in length.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/>
              <a:t>(</a:t>
            </a:r>
            <a:r>
              <a:rPr lang="en-US" altLang="ko-KR" b="1" dirty="0">
                <a:solidFill>
                  <a:srgbClr val="7030A0"/>
                </a:solidFill>
              </a:rPr>
              <a:t>1GMb/s only</a:t>
            </a:r>
            <a:r>
              <a:rPr lang="en-US" altLang="ko-KR" dirty="0"/>
              <a:t>) the CSMA/CD MAC </a:t>
            </a:r>
            <a:r>
              <a:rPr lang="en-US" altLang="ko-KR" dirty="0">
                <a:solidFill>
                  <a:srgbClr val="0070C0"/>
                </a:solidFill>
              </a:rPr>
              <a:t>may </a:t>
            </a:r>
            <a:r>
              <a:rPr lang="en-US" altLang="ko-KR" b="1" dirty="0">
                <a:solidFill>
                  <a:srgbClr val="0070C0"/>
                </a:solidFill>
              </a:rPr>
              <a:t>optionally</a:t>
            </a:r>
            <a:r>
              <a:rPr lang="en-US" altLang="ko-KR" dirty="0">
                <a:solidFill>
                  <a:srgbClr val="0070C0"/>
                </a:solidFill>
              </a:rPr>
              <a:t> transmit </a:t>
            </a:r>
            <a:r>
              <a:rPr lang="en-US" altLang="ko-KR" dirty="0">
                <a:solidFill>
                  <a:srgbClr val="7030A0"/>
                </a:solidFill>
              </a:rPr>
              <a:t>additional frames </a:t>
            </a:r>
            <a:r>
              <a:rPr lang="en-US" altLang="ko-KR" dirty="0">
                <a:solidFill>
                  <a:srgbClr val="0070C0"/>
                </a:solidFill>
              </a:rPr>
              <a:t>without relinquishing </a:t>
            </a:r>
            <a:r>
              <a:rPr lang="en-US" altLang="ko-KR" dirty="0">
                <a:solidFill>
                  <a:srgbClr val="7030A0"/>
                </a:solidFill>
              </a:rPr>
              <a:t>control of the transmission medium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up to </a:t>
            </a:r>
            <a:r>
              <a:rPr lang="en-US" altLang="ko-KR" dirty="0">
                <a:solidFill>
                  <a:srgbClr val="7030A0"/>
                </a:solidFill>
              </a:rPr>
              <a:t>a specified limit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772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3F42-54FB-A84B-40BA-FD5D1CC1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802.3-2022 Ethernet</a:t>
            </a:r>
            <a:br>
              <a:rPr lang="en-US" altLang="ko-KR" sz="3200" dirty="0"/>
            </a:br>
            <a:r>
              <a:rPr lang="en-US" altLang="ko-KR" sz="3200" dirty="0"/>
              <a:t>4.1.2 CSMA/CD operation</a:t>
            </a:r>
            <a:br>
              <a:rPr lang="en-US" altLang="ko-KR" sz="3200" dirty="0"/>
            </a:br>
            <a:r>
              <a:rPr lang="en-US" altLang="ko-KR" sz="3200" dirty="0"/>
              <a:t>4.1.2.1.1 Transmission without contention (half duplex)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0553-F4F4-57B0-5887-80A512A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ko-KR" dirty="0"/>
              <a:t>The Physical Layer </a:t>
            </a:r>
            <a:r>
              <a:rPr lang="en-US" altLang="ko-KR" dirty="0">
                <a:solidFill>
                  <a:srgbClr val="0070C0"/>
                </a:solidFill>
              </a:rPr>
              <a:t>performs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task of generating the signals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[</a:t>
            </a:r>
            <a:r>
              <a:rPr lang="en-US" altLang="ko-KR" dirty="0">
                <a:solidFill>
                  <a:srgbClr val="0070C0"/>
                </a:solidFill>
              </a:rPr>
              <a:t>that represent </a:t>
            </a:r>
            <a:r>
              <a:rPr lang="en-US" altLang="ko-KR" dirty="0">
                <a:solidFill>
                  <a:srgbClr val="7030A0"/>
                </a:solidFill>
              </a:rPr>
              <a:t>the bits of the frame</a:t>
            </a:r>
            <a:r>
              <a:rPr lang="en-US" altLang="ko-KR" dirty="0"/>
              <a:t>].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altLang="ko-KR" b="1" dirty="0">
                <a:solidFill>
                  <a:srgbClr val="0070C0"/>
                </a:solidFill>
              </a:rPr>
              <a:t>Simultaneously</a:t>
            </a:r>
            <a:r>
              <a:rPr lang="en-US" altLang="ko-KR" dirty="0"/>
              <a:t>, it </a:t>
            </a:r>
            <a:r>
              <a:rPr lang="en-US" altLang="ko-KR" b="1" dirty="0">
                <a:solidFill>
                  <a:srgbClr val="0070C0"/>
                </a:solidFill>
              </a:rPr>
              <a:t>monitors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b="1" dirty="0">
                <a:solidFill>
                  <a:srgbClr val="0070C0"/>
                </a:solidFill>
              </a:rPr>
              <a:t>generates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collision detect signal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which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the contention-free case </a:t>
            </a:r>
            <a:r>
              <a:rPr lang="en-US" altLang="ko-KR" dirty="0">
                <a:solidFill>
                  <a:srgbClr val="0070C0"/>
                </a:solidFill>
              </a:rPr>
              <a:t>under</a:t>
            </a:r>
            <a:r>
              <a:rPr lang="en-US" altLang="ko-KR" dirty="0"/>
              <a:t> discussion,) </a:t>
            </a:r>
            <a:r>
              <a:rPr lang="en-US" altLang="ko-KR" b="1" dirty="0">
                <a:solidFill>
                  <a:srgbClr val="0070C0"/>
                </a:solidFill>
              </a:rPr>
              <a:t>remains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off</a:t>
            </a:r>
            <a:r>
              <a:rPr lang="en-US" altLang="ko-KR" dirty="0">
                <a:solidFill>
                  <a:srgbClr val="0070C0"/>
                </a:solidFill>
              </a:rPr>
              <a:t> for </a:t>
            </a:r>
            <a:r>
              <a:rPr lang="en-US" altLang="ko-KR" dirty="0">
                <a:solidFill>
                  <a:srgbClr val="7030A0"/>
                </a:solidFill>
              </a:rPr>
              <a:t>the duration of the frame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has completed 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contention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CSMA/CD MAC sublayer </a:t>
            </a:r>
            <a:r>
              <a:rPr lang="en-US" altLang="ko-KR" dirty="0">
                <a:solidFill>
                  <a:srgbClr val="0070C0"/>
                </a:solidFill>
              </a:rPr>
              <a:t>so informs </a:t>
            </a:r>
            <a:r>
              <a:rPr lang="en-US" altLang="ko-KR" dirty="0">
                <a:solidFill>
                  <a:srgbClr val="7030A0"/>
                </a:solidFill>
              </a:rPr>
              <a:t>the MAC client </a:t>
            </a:r>
            <a:r>
              <a:rPr lang="en-US" altLang="ko-KR" dirty="0">
                <a:solidFill>
                  <a:srgbClr val="0070C0"/>
                </a:solidFill>
              </a:rPr>
              <a:t>and awaits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next request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 transmission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 startAt="9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63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Carrier Sense Multiple Access with Collision Avoidance</a:t>
            </a:r>
            <a:br>
              <a:rPr lang="en-US" altLang="ko-KR" sz="3600" dirty="0"/>
            </a:br>
            <a:r>
              <a:rPr lang="en-US" altLang="ko-KR" sz="3600" dirty="0"/>
              <a:t>(CSMA/CA)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IEEE802.11 Wireless LAN</a:t>
            </a:r>
          </a:p>
          <a:p>
            <a:r>
              <a:rPr lang="en-US" altLang="ko-KR" dirty="0"/>
              <a:t>IEEE 802.15.4 Low-Rate</a:t>
            </a:r>
          </a:p>
          <a:p>
            <a:r>
              <a:rPr lang="en-US" altLang="ko-KR" dirty="0"/>
              <a:t>Wireless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20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400" dirty="0"/>
              <a:t>Carrier Sense Multiple Access with Collision Avoidance (CSMA/CA) in IEEE standards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IEEE Std 802.11-2020 </a:t>
            </a:r>
          </a:p>
          <a:p>
            <a:pPr lvl="1"/>
            <a:r>
              <a:rPr lang="en-US" altLang="ko-KR" dirty="0"/>
              <a:t>DCF (Distributed Coordination Function)</a:t>
            </a:r>
          </a:p>
          <a:p>
            <a:pPr lvl="2"/>
            <a:r>
              <a:rPr lang="en-US" altLang="ko-KR" dirty="0"/>
              <a:t>Carrier Sense Multiple Access with Collision Avoidance (CSMA/CA)</a:t>
            </a:r>
          </a:p>
          <a:p>
            <a:pPr lvl="1"/>
            <a:r>
              <a:rPr lang="en-US" altLang="ko-KR" dirty="0"/>
              <a:t>HCF (Hybrid Coordination Function): </a:t>
            </a:r>
          </a:p>
          <a:p>
            <a:pPr lvl="2"/>
            <a:r>
              <a:rPr lang="en-US" altLang="ko-KR" dirty="0"/>
              <a:t>Enhanced Distributed Channel Access (EDCA)</a:t>
            </a:r>
          </a:p>
          <a:p>
            <a:r>
              <a:rPr lang="en-US" altLang="ko-KR" dirty="0"/>
              <a:t>IEEE Std 802.15.4-2020 </a:t>
            </a:r>
          </a:p>
          <a:p>
            <a:pPr lvl="1"/>
            <a:r>
              <a:rPr lang="en-US" altLang="ko-KR" dirty="0"/>
              <a:t>6.2.5 Random access methods</a:t>
            </a:r>
          </a:p>
          <a:p>
            <a:pPr lvl="2"/>
            <a:r>
              <a:rPr lang="en-US" altLang="ko-KR" dirty="0"/>
              <a:t>CSMA-CA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433A6-8678-6283-F651-3F2476FF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</a:t>
            </a:r>
            <a:r>
              <a:rPr lang="ko-KR" altLang="en-US" sz="3200" dirty="0"/>
              <a:t> </a:t>
            </a:r>
            <a:r>
              <a:rPr lang="en-US" altLang="ko-KR" sz="3200" dirty="0"/>
              <a:t>802.3-2022</a:t>
            </a:r>
            <a:br>
              <a:rPr lang="en-US" altLang="ko-KR" sz="3200" dirty="0"/>
            </a:br>
            <a:r>
              <a:rPr lang="en-US" altLang="ko-KR" sz="3200" dirty="0"/>
              <a:t>4. Media Access Control</a:t>
            </a:r>
            <a:br>
              <a:rPr lang="en-US" altLang="ko-KR" sz="3200" dirty="0"/>
            </a:br>
            <a:r>
              <a:rPr lang="en-US" altLang="ko-KR" sz="3200" dirty="0"/>
              <a:t>4.1 Functional model of the MAC method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B307-8F77-4CAB-3246-8836FA6C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defines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medium-</a:t>
            </a:r>
            <a:r>
              <a:rPr lang="en-US" altLang="ko-KR" b="1" dirty="0">
                <a:solidFill>
                  <a:srgbClr val="7030A0"/>
                </a:solidFill>
              </a:rPr>
              <a:t>independent</a:t>
            </a:r>
            <a:r>
              <a:rPr lang="en-US" altLang="ko-KR" dirty="0">
                <a:solidFill>
                  <a:srgbClr val="7030A0"/>
                </a:solidFill>
              </a:rPr>
              <a:t> facility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built on </a:t>
            </a:r>
            <a:r>
              <a:rPr lang="en-US" altLang="ko-KR" dirty="0">
                <a:solidFill>
                  <a:srgbClr val="7030A0"/>
                </a:solidFill>
              </a:rPr>
              <a:t>the medium-</a:t>
            </a:r>
            <a:r>
              <a:rPr lang="en-US" altLang="ko-KR" b="1" dirty="0">
                <a:solidFill>
                  <a:srgbClr val="7030A0"/>
                </a:solidFill>
              </a:rPr>
              <a:t>dependent</a:t>
            </a:r>
            <a:r>
              <a:rPr lang="en-US" altLang="ko-KR" dirty="0">
                <a:solidFill>
                  <a:srgbClr val="7030A0"/>
                </a:solidFill>
              </a:rPr>
              <a:t> physical facility </a:t>
            </a:r>
            <a:r>
              <a:rPr lang="en-US" altLang="ko-KR" dirty="0">
                <a:solidFill>
                  <a:srgbClr val="0070C0"/>
                </a:solidFill>
              </a:rPr>
              <a:t>provided by </a:t>
            </a:r>
            <a:r>
              <a:rPr lang="en-US" altLang="ko-KR" dirty="0">
                <a:solidFill>
                  <a:srgbClr val="7030A0"/>
                </a:solidFill>
              </a:rPr>
              <a:t>the Physical Layer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under </a:t>
            </a:r>
            <a:r>
              <a:rPr lang="en-US" altLang="ko-KR" dirty="0">
                <a:solidFill>
                  <a:srgbClr val="7030A0"/>
                </a:solidFill>
              </a:rPr>
              <a:t>the access-layer-independent LAN LLC sublayer</a:t>
            </a:r>
            <a:r>
              <a:rPr lang="en-US" altLang="ko-KR" dirty="0"/>
              <a:t> (or other MAC client (MAC bridge)).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LLC sublayer and the MAC sublayer together </a:t>
            </a:r>
            <a:r>
              <a:rPr lang="en-US" altLang="ko-KR" dirty="0">
                <a:solidFill>
                  <a:srgbClr val="0070C0"/>
                </a:solidFill>
              </a:rPr>
              <a:t>are intended to have </a:t>
            </a:r>
            <a:r>
              <a:rPr lang="en-US" altLang="ko-KR" dirty="0">
                <a:solidFill>
                  <a:srgbClr val="7030A0"/>
                </a:solidFill>
              </a:rPr>
              <a:t>the same function </a:t>
            </a:r>
            <a:r>
              <a:rPr lang="en-US" altLang="ko-KR" dirty="0">
                <a:solidFill>
                  <a:srgbClr val="0070C0"/>
                </a:solidFill>
              </a:rPr>
              <a:t>as that described 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OSI model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Data Link Layer </a:t>
            </a:r>
            <a:r>
              <a:rPr lang="en-US" altLang="ko-KR" dirty="0">
                <a:solidFill>
                  <a:srgbClr val="0070C0"/>
                </a:solidFill>
              </a:rPr>
              <a:t>alone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228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CSMA/CA</a:t>
            </a:r>
            <a:br>
              <a:rPr lang="en-US" altLang="ko-KR" dirty="0"/>
            </a:br>
            <a:r>
              <a:rPr lang="en-US" altLang="ko-KR" sz="4400" dirty="0"/>
              <a:t>Wireless Media (WM) PHYs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Wireless PHYs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significantly less reliable than wired </a:t>
            </a:r>
            <a:r>
              <a:rPr lang="en-US" altLang="ko-KR" dirty="0" err="1"/>
              <a:t>PHYs.</a:t>
            </a:r>
            <a:endParaRPr lang="en-US" altLang="ko-KR" dirty="0"/>
          </a:p>
          <a:p>
            <a:pPr lvl="1"/>
            <a:r>
              <a:rPr lang="en-US" altLang="ko-KR" dirty="0"/>
              <a:t>Multipath : time-varying and asymmetric propagation properties</a:t>
            </a:r>
          </a:p>
          <a:p>
            <a:pPr lvl="1"/>
            <a:r>
              <a:rPr lang="en-US" altLang="ko-KR" dirty="0"/>
              <a:t>Interference from other signals that may be sharing the medium</a:t>
            </a:r>
          </a:p>
          <a:p>
            <a:pPr lvl="1"/>
            <a:r>
              <a:rPr lang="en-US" altLang="ko-KR" dirty="0"/>
              <a:t>interference from logically disjoint IEEE 802.11 networks operating in overlapping areas (Overlapping Basic Service Set)</a:t>
            </a:r>
          </a:p>
        </p:txBody>
      </p:sp>
    </p:spTree>
    <p:extLst>
      <p:ext uri="{BB962C8B-B14F-4D97-AF65-F5344CB8AC3E}">
        <p14:creationId xmlns:p14="http://schemas.microsoft.com/office/powerpoint/2010/main" val="2738576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CSMA/CA</a:t>
            </a:r>
            <a:br>
              <a:rPr lang="en-US" altLang="ko-KR" sz="4000" dirty="0"/>
            </a:br>
            <a:r>
              <a:rPr lang="en-US" altLang="ko-KR" sz="4000" dirty="0"/>
              <a:t>Wireless Media (WM) PHYs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Wireless PHYs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are unsuitable for collision detection</a:t>
                </a:r>
              </a:p>
              <a:p>
                <a:pPr lvl="1"/>
                <a:r>
                  <a:rPr lang="en-US" altLang="ko-KR" dirty="0"/>
                  <a:t>An antenna is not able to send and receive simultaneously.</a:t>
                </a:r>
              </a:p>
              <a:p>
                <a:pPr lvl="2"/>
                <a:r>
                  <a:rPr lang="en-US" altLang="ko-KR" dirty="0"/>
                  <a:t>The transmitted frame cannot be received by the receiver</a:t>
                </a:r>
              </a:p>
              <a:p>
                <a:pPr lvl="1"/>
                <a:r>
                  <a:rPr lang="en-US" altLang="ko-KR" dirty="0">
                    <a:solidFill>
                      <a:srgbClr val="7030A0"/>
                    </a:solidFill>
                  </a:rPr>
                  <a:t>An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outgoing signal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stronger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than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an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incoming signal </a:t>
                </a:r>
                <a:r>
                  <a:rPr lang="en-US" altLang="ko-KR" dirty="0"/>
                  <a:t>even if there are two antennas in the transmitter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∝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=2..5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(Hidden Station Problem) A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sends</a:t>
                </a:r>
                <a:r>
                  <a:rPr lang="en-US" altLang="ko-KR" dirty="0"/>
                  <a:t> a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 receiver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while</a:t>
                </a:r>
                <a:r>
                  <a:rPr lang="en-US" altLang="ko-KR" dirty="0"/>
                  <a:t> another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also send </a:t>
                </a:r>
                <a:r>
                  <a:rPr lang="en-US" altLang="ko-KR" dirty="0"/>
                  <a:t>a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same receiver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simultaneously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distance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between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two senders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which is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too far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 detect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existence of each other.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9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IEEE802.11 Wireless LAN</a:t>
            </a:r>
            <a:br>
              <a:rPr lang="en-US" altLang="ko-KR" dirty="0"/>
            </a:br>
            <a:r>
              <a:rPr lang="en-US" altLang="ko-KR" dirty="0"/>
              <a:t>CSMA/CA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893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0587-F5B5-41AF-BF7A-15A66990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802.11-2020 &amp; IEEE 802.11ax-2020 </a:t>
            </a:r>
            <a:br>
              <a:rPr lang="en-US" altLang="ko-KR" sz="3200" dirty="0"/>
            </a:br>
            <a:r>
              <a:rPr lang="en-US" altLang="ko-KR" sz="3200" dirty="0"/>
              <a:t>WLAN MAC &amp; PHYs</a:t>
            </a:r>
            <a:br>
              <a:rPr lang="en-US" altLang="ko-KR" sz="3200" dirty="0"/>
            </a:br>
            <a:r>
              <a:rPr lang="en-US" altLang="ko-KR" sz="3200" dirty="0"/>
              <a:t>HT/VHT/HE STA MAC architecture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AB04D-208D-4B61-D6F6-EF2B0D42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46" y="1736674"/>
            <a:ext cx="7062787" cy="4106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C1AA56-A107-E28D-0718-8B1A61F61CB8}"/>
              </a:ext>
            </a:extLst>
          </p:cNvPr>
          <p:cNvSpPr txBox="1"/>
          <p:nvPr/>
        </p:nvSpPr>
        <p:spPr>
          <a:xfrm>
            <a:off x="2828073" y="5843110"/>
            <a:ext cx="7320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600" dirty="0"/>
              <a:t>Figure 10-1—Non-DMG non-CMMG non-S1G STA MAC architecture</a:t>
            </a:r>
          </a:p>
          <a:p>
            <a:r>
              <a:rPr lang="it-IT" altLang="ko-KR" sz="1600" dirty="0"/>
              <a:t>- HT/VHT/HE STA and mesh STA MAC architecture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1399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CD4F3-6ECF-485C-B915-2765DD09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IEEE 802.11-2020 WLAN MAC &amp; PHYs</a:t>
            </a:r>
            <a:br>
              <a:rPr lang="en-US" altLang="ko-KR" sz="3600" dirty="0"/>
            </a:br>
            <a:r>
              <a:rPr lang="en-US" altLang="ko-KR" sz="3600" dirty="0"/>
              <a:t>S1G STA and DMG STA MAC architecture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2164B8-A38B-46A7-95AA-5B3CE724B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300" y="840458"/>
            <a:ext cx="5111688" cy="41887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B784FF-C4BD-40E4-ACC4-4112B2538849}"/>
              </a:ext>
            </a:extLst>
          </p:cNvPr>
          <p:cNvSpPr/>
          <p:nvPr/>
        </p:nvSpPr>
        <p:spPr>
          <a:xfrm>
            <a:off x="7787952" y="5398105"/>
            <a:ext cx="3456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A-BFT the association beamforming training </a:t>
            </a:r>
          </a:p>
          <a:p>
            <a:r>
              <a:rPr lang="en-US" altLang="ko-KR" sz="1100" dirty="0"/>
              <a:t>ATI announcement transmission interval</a:t>
            </a:r>
          </a:p>
          <a:p>
            <a:r>
              <a:rPr lang="en-US" altLang="ko-KR" sz="1100" dirty="0"/>
              <a:t>CBAP contention-based access period</a:t>
            </a:r>
          </a:p>
          <a:p>
            <a:r>
              <a:rPr lang="en-US" altLang="ko-KR" sz="1100" dirty="0"/>
              <a:t>SP service period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DE85-1BBC-0B9D-F34F-8E8786EF82CB}"/>
              </a:ext>
            </a:extLst>
          </p:cNvPr>
          <p:cNvSpPr txBox="1"/>
          <p:nvPr/>
        </p:nvSpPr>
        <p:spPr>
          <a:xfrm>
            <a:off x="7132276" y="5059765"/>
            <a:ext cx="4495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10-3—DMG STA and CMMG STA architecture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B110D7-6793-B76A-A4A2-0FE08ADA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1911083"/>
            <a:ext cx="5866099" cy="371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7F0729-8679-50B7-7176-A0656BC5CED9}"/>
              </a:ext>
            </a:extLst>
          </p:cNvPr>
          <p:cNvSpPr txBox="1"/>
          <p:nvPr/>
        </p:nvSpPr>
        <p:spPr>
          <a:xfrm>
            <a:off x="1876925" y="5885931"/>
            <a:ext cx="3599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10-2—S1G STA MAC architecture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0547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Frames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150" y="3877951"/>
            <a:ext cx="3592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HCCA (CAP)</a:t>
            </a:r>
          </a:p>
          <a:p>
            <a:r>
              <a:rPr lang="en-US" altLang="ko-KR" sz="1400" dirty="0"/>
              <a:t>- The HCF gets higher priority than EDCA</a:t>
            </a:r>
          </a:p>
          <a:p>
            <a:r>
              <a:rPr lang="en-US" altLang="ko-KR" sz="1400" dirty="0"/>
              <a:t>EDCA</a:t>
            </a:r>
            <a:endParaRPr lang="ko-KR" altLang="en-US" sz="1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E62E58D-9D1F-C5B0-EB03-C63ABBE14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282"/>
            <a:ext cx="10515600" cy="3756023"/>
          </a:xfrm>
        </p:spPr>
      </p:pic>
      <p:sp>
        <p:nvSpPr>
          <p:cNvPr id="5" name="직사각형 4"/>
          <p:cNvSpPr/>
          <p:nvPr/>
        </p:nvSpPr>
        <p:spPr>
          <a:xfrm>
            <a:off x="7705003" y="4487673"/>
            <a:ext cx="311816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CAP (Controlled Access Phase)</a:t>
            </a:r>
          </a:p>
          <a:p>
            <a:r>
              <a:rPr lang="en-US" altLang="ko-KR" sz="1100" dirty="0"/>
              <a:t>DTIM (Delivery Traffic Indication Map)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TIM (traffic indication map)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/>
              <a:t>EDCA (Enhanced Distributed </a:t>
            </a:r>
            <a:r>
              <a:rPr lang="en-US" altLang="ko-KR" sz="1100" b="1" dirty="0"/>
              <a:t>Channel</a:t>
            </a:r>
            <a:r>
              <a:rPr lang="en-US" altLang="ko-KR" sz="1100" dirty="0"/>
              <a:t> Access)</a:t>
            </a:r>
          </a:p>
          <a:p>
            <a:r>
              <a:rPr lang="en-US" altLang="ko-KR" sz="1100" dirty="0"/>
              <a:t>HCCA (HCF Controlled Channel Access)</a:t>
            </a:r>
          </a:p>
          <a:p>
            <a:r>
              <a:rPr lang="en-US" altLang="ko-KR" sz="1100" dirty="0"/>
              <a:t>HCF (hybrid coordination function)</a:t>
            </a:r>
          </a:p>
          <a:p>
            <a:r>
              <a:rPr lang="en-US" altLang="ko-KR" sz="1100" dirty="0"/>
              <a:t>TXOP (Transmission Opportunity)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7298-7218-D020-8D29-7BE5BAA4BAA1}"/>
              </a:ext>
            </a:extLst>
          </p:cNvPr>
          <p:cNvSpPr txBox="1"/>
          <p:nvPr/>
        </p:nvSpPr>
        <p:spPr>
          <a:xfrm>
            <a:off x="4817424" y="5899472"/>
            <a:ext cx="335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10-29—CAP periods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76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 </a:t>
            </a:r>
            <a:br>
              <a:rPr lang="en-US" altLang="ko-KR" dirty="0"/>
            </a:br>
            <a:r>
              <a:rPr lang="en-US" altLang="ko-KR" dirty="0"/>
              <a:t>Carrier Sensing (CS) 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CS mechanism 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Physical</a:t>
            </a:r>
            <a:r>
              <a:rPr lang="en-US" altLang="ko-KR" dirty="0">
                <a:solidFill>
                  <a:srgbClr val="7030A0"/>
                </a:solidFill>
              </a:rPr>
              <a:t> and </a:t>
            </a:r>
            <a:r>
              <a:rPr lang="en-US" altLang="ko-KR" b="1" dirty="0">
                <a:solidFill>
                  <a:srgbClr val="7030A0"/>
                </a:solidFill>
              </a:rPr>
              <a:t>virtual</a:t>
            </a:r>
            <a:r>
              <a:rPr lang="en-US" altLang="ko-KR" dirty="0">
                <a:solidFill>
                  <a:srgbClr val="7030A0"/>
                </a:solidFill>
              </a:rPr>
              <a:t> CS functions </a:t>
            </a:r>
            <a:r>
              <a:rPr lang="en-US" altLang="ko-KR" dirty="0">
                <a:solidFill>
                  <a:srgbClr val="0070C0"/>
                </a:solidFill>
              </a:rPr>
              <a:t>are used to </a:t>
            </a:r>
            <a:r>
              <a:rPr lang="en-US" altLang="ko-KR" b="1" dirty="0">
                <a:solidFill>
                  <a:srgbClr val="0070C0"/>
                </a:solidFill>
              </a:rPr>
              <a:t>determine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state of the medium</a:t>
            </a:r>
            <a:r>
              <a:rPr lang="en-US" altLang="ko-KR" dirty="0"/>
              <a:t> (IDLE/BUSY).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either function </a:t>
            </a:r>
            <a:r>
              <a:rPr lang="en-US" altLang="ko-KR" b="1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>
                <a:solidFill>
                  <a:srgbClr val="7030A0"/>
                </a:solidFill>
              </a:rPr>
              <a:t> medium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shall be considered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busy.</a:t>
            </a:r>
          </a:p>
          <a:p>
            <a:pPr lvl="2"/>
            <a:r>
              <a:rPr lang="en-US" altLang="ko-KR" dirty="0"/>
              <a:t>Otherwise, it </a:t>
            </a:r>
            <a:r>
              <a:rPr lang="en-US" altLang="ko-KR" dirty="0">
                <a:solidFill>
                  <a:srgbClr val="0070C0"/>
                </a:solidFill>
              </a:rPr>
              <a:t>shall be considered </a:t>
            </a:r>
            <a:r>
              <a:rPr lang="en-US" altLang="ko-KR" b="1" dirty="0">
                <a:solidFill>
                  <a:srgbClr val="7030A0"/>
                </a:solidFill>
              </a:rPr>
              <a:t>idle.</a:t>
            </a:r>
          </a:p>
        </p:txBody>
      </p:sp>
    </p:spTree>
    <p:extLst>
      <p:ext uri="{BB962C8B-B14F-4D97-AF65-F5344CB8AC3E}">
        <p14:creationId xmlns:p14="http://schemas.microsoft.com/office/powerpoint/2010/main" val="1772269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 </a:t>
            </a:r>
            <a:br>
              <a:rPr lang="en-US" altLang="ko-KR" dirty="0"/>
            </a:br>
            <a:r>
              <a:rPr lang="en-US" altLang="ko-KR" dirty="0"/>
              <a:t>Physical</a:t>
            </a:r>
            <a:r>
              <a:rPr lang="en-US" altLang="ko-KR" b="1" dirty="0"/>
              <a:t> </a:t>
            </a:r>
            <a:r>
              <a:rPr lang="en-US" altLang="ko-KR" dirty="0"/>
              <a:t>CS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physical CS mechanism </a:t>
            </a:r>
            <a:r>
              <a:rPr lang="en-US" altLang="ko-KR" dirty="0">
                <a:solidFill>
                  <a:srgbClr val="0070C0"/>
                </a:solidFill>
              </a:rPr>
              <a:t>shall be provided by </a:t>
            </a:r>
            <a:r>
              <a:rPr lang="en-US" altLang="ko-KR" dirty="0"/>
              <a:t>the PHY.</a:t>
            </a:r>
          </a:p>
          <a:p>
            <a:pPr lvl="1"/>
            <a:r>
              <a:rPr lang="en-US" altLang="ko-KR" dirty="0"/>
              <a:t>The MAC shall issue </a:t>
            </a:r>
            <a:r>
              <a:rPr lang="en-US" altLang="ko-KR" dirty="0">
                <a:solidFill>
                  <a:srgbClr val="7030A0"/>
                </a:solidFill>
              </a:rPr>
              <a:t>a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PHY-</a:t>
            </a:r>
            <a:r>
              <a:rPr lang="en-US" altLang="ko-KR" b="1" dirty="0" err="1">
                <a:solidFill>
                  <a:srgbClr val="7030A0"/>
                </a:solidFill>
              </a:rPr>
              <a:t>CCARESET</a:t>
            </a:r>
            <a:r>
              <a:rPr lang="en-US" altLang="ko-KR" dirty="0" err="1">
                <a:solidFill>
                  <a:srgbClr val="7030A0"/>
                </a:solidFill>
              </a:rPr>
              <a:t>.request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IPI-STATE</a:t>
            </a:r>
            <a:r>
              <a:rPr lang="en-US" altLang="ko-KR" dirty="0">
                <a:solidFill>
                  <a:srgbClr val="7030A0"/>
                </a:solidFill>
              </a:rPr>
              <a:t>) </a:t>
            </a:r>
            <a:r>
              <a:rPr lang="en-US" altLang="ko-KR" dirty="0"/>
              <a:t>to the PHY.</a:t>
            </a:r>
          </a:p>
          <a:p>
            <a:pPr lvl="2"/>
            <a:r>
              <a:rPr lang="en-US" altLang="ko-KR" dirty="0"/>
              <a:t>The parameter value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IPI-ON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is requesting </a:t>
            </a:r>
            <a:r>
              <a:rPr lang="en-US" altLang="ko-KR" dirty="0"/>
              <a:t>the PHY entity </a:t>
            </a:r>
            <a:r>
              <a:rPr lang="en-US" altLang="ko-KR" dirty="0">
                <a:solidFill>
                  <a:srgbClr val="0070C0"/>
                </a:solidFill>
              </a:rPr>
              <a:t>to report </a:t>
            </a:r>
            <a:r>
              <a:rPr lang="en-US" altLang="ko-KR" dirty="0"/>
              <a:t>IPI values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the PHY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neither</a:t>
            </a:r>
            <a:r>
              <a:rPr lang="en-US" altLang="ko-KR" dirty="0">
                <a:solidFill>
                  <a:srgbClr val="0070C0"/>
                </a:solidFill>
              </a:rPr>
              <a:t> receiving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transmitting</a:t>
            </a:r>
            <a:r>
              <a:rPr lang="en-US" altLang="ko-KR" dirty="0">
                <a:solidFill>
                  <a:srgbClr val="7030A0"/>
                </a:solidFill>
              </a:rPr>
              <a:t> a PPDU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BA045-8766-BDAC-E347-C5B2167EAEDF}"/>
              </a:ext>
            </a:extLst>
          </p:cNvPr>
          <p:cNvSpPr txBox="1"/>
          <p:nvPr/>
        </p:nvSpPr>
        <p:spPr>
          <a:xfrm>
            <a:off x="598336" y="6176963"/>
            <a:ext cx="16200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IPI idle power indicator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6795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 </a:t>
            </a:r>
            <a:br>
              <a:rPr lang="en-US" altLang="ko-KR" dirty="0"/>
            </a:br>
            <a:r>
              <a:rPr lang="en-US" altLang="ko-KR" dirty="0"/>
              <a:t>Physical</a:t>
            </a:r>
            <a:r>
              <a:rPr lang="en-US" altLang="ko-KR" b="1" dirty="0"/>
              <a:t> </a:t>
            </a:r>
            <a:r>
              <a:rPr lang="en-US" altLang="ko-KR" dirty="0"/>
              <a:t>CS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 physical CS mechanism shall be provided by the PHY.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PHY-</a:t>
            </a:r>
            <a:r>
              <a:rPr lang="en-US" altLang="ko-KR" b="1" dirty="0" err="1">
                <a:solidFill>
                  <a:srgbClr val="7030A0"/>
                </a:solidFill>
              </a:rPr>
              <a:t>CCA</a:t>
            </a:r>
            <a:r>
              <a:rPr lang="en-US" altLang="ko-KR" dirty="0" err="1">
                <a:solidFill>
                  <a:srgbClr val="7030A0"/>
                </a:solidFill>
              </a:rPr>
              <a:t>.indication</a:t>
            </a:r>
            <a:r>
              <a:rPr lang="en-US" altLang="ko-KR" dirty="0">
                <a:solidFill>
                  <a:srgbClr val="7030A0"/>
                </a:solidFill>
              </a:rPr>
              <a:t> (</a:t>
            </a:r>
            <a:r>
              <a:rPr lang="en-US" altLang="ko-KR" b="1" dirty="0">
                <a:solidFill>
                  <a:srgbClr val="7030A0"/>
                </a:solidFill>
              </a:rPr>
              <a:t>STATE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IPI-REPORT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channel-list</a:t>
            </a:r>
            <a:r>
              <a:rPr lang="en-US" altLang="ko-KR" dirty="0">
                <a:solidFill>
                  <a:srgbClr val="7030A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indication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PHY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local MAC entity of </a:t>
            </a:r>
            <a:r>
              <a:rPr lang="en-US" altLang="ko-KR" b="1" dirty="0">
                <a:solidFill>
                  <a:srgbClr val="7030A0"/>
                </a:solidFill>
              </a:rPr>
              <a:t>the current state of the medium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dirty="0"/>
              <a:t>to provide observed IPI values when IPI reporting is turned on.</a:t>
            </a:r>
          </a:p>
          <a:p>
            <a:pPr lvl="2"/>
            <a:r>
              <a:rPr lang="en-US" altLang="ko-KR" dirty="0"/>
              <a:t>The STATE parameter can be one of two values: BUSY or IDLE.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It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 if </a:t>
            </a:r>
            <a:r>
              <a:rPr lang="en-US" altLang="ko-KR" dirty="0">
                <a:solidFill>
                  <a:srgbClr val="7030A0"/>
                </a:solidFill>
              </a:rPr>
              <a:t>the assessment of the channel(s)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the PHY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determines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channel(s)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7030A0"/>
                </a:solidFill>
              </a:rPr>
              <a:t> available</a:t>
            </a:r>
            <a:r>
              <a:rPr lang="en-US" altLang="ko-KR" dirty="0"/>
              <a:t>].</a:t>
            </a:r>
          </a:p>
          <a:p>
            <a:pPr lvl="2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IPI-REPORT parameter is present if dot11RadioMeasurementActivated is true and if IPI reporting has been turned on by the IPI-STATE parameter.</a:t>
            </a:r>
          </a:p>
          <a:p>
            <a:pPr lvl="2"/>
            <a:r>
              <a:rPr lang="en-US" altLang="ko-KR" dirty="0"/>
              <a:t>The channel-list parameter </a:t>
            </a:r>
            <a:r>
              <a:rPr lang="en-US" altLang="ko-KR" dirty="0">
                <a:solidFill>
                  <a:srgbClr val="0070C0"/>
                </a:solidFill>
              </a:rPr>
              <a:t>carries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set (indicating which channels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busy)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STATE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0070C0"/>
                </a:solidFill>
              </a:rPr>
              <a:t> when</a:t>
            </a:r>
            <a:r>
              <a:rPr lang="en-US" altLang="ko-KR" dirty="0"/>
              <a:t>, for the type of PHY in operation, </a:t>
            </a:r>
            <a:r>
              <a:rPr lang="en-US" altLang="ko-KR" dirty="0">
                <a:solidFill>
                  <a:srgbClr val="7030A0"/>
                </a:solidFill>
              </a:rPr>
              <a:t>CCA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determined by </a:t>
            </a:r>
            <a:r>
              <a:rPr lang="en-US" altLang="ko-KR" b="1" dirty="0">
                <a:solidFill>
                  <a:srgbClr val="7030A0"/>
                </a:solidFill>
              </a:rPr>
              <a:t>a single channel</a:t>
            </a:r>
            <a:r>
              <a:rPr lang="en-US" altLang="ko-KR" dirty="0"/>
              <a:t>, the channel-list parameter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absent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BA045-8766-BDAC-E347-C5B2167EAEDF}"/>
              </a:ext>
            </a:extLst>
          </p:cNvPr>
          <p:cNvSpPr txBox="1"/>
          <p:nvPr/>
        </p:nvSpPr>
        <p:spPr>
          <a:xfrm>
            <a:off x="598336" y="6204178"/>
            <a:ext cx="16200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IPI idle power indicator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64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 </a:t>
            </a:r>
            <a:br>
              <a:rPr lang="en-US" altLang="ko-KR" dirty="0"/>
            </a:br>
            <a:r>
              <a:rPr lang="en-US" altLang="ko-KR" dirty="0"/>
              <a:t>Physical</a:t>
            </a:r>
            <a:r>
              <a:rPr lang="en-US" altLang="ko-KR" b="1" dirty="0"/>
              <a:t> </a:t>
            </a:r>
            <a:r>
              <a:rPr lang="en-US" altLang="ko-KR" dirty="0"/>
              <a:t>CS function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757B4-6CBB-32AE-4E96-2D4D4B93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72" y="442895"/>
            <a:ext cx="6547693" cy="2852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AD5DC-817C-735F-C9CC-3B72A02FDBE9}"/>
              </a:ext>
            </a:extLst>
          </p:cNvPr>
          <p:cNvSpPr txBox="1"/>
          <p:nvPr/>
        </p:nvSpPr>
        <p:spPr>
          <a:xfrm>
            <a:off x="3784821" y="3275111"/>
            <a:ext cx="8110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8-1—The channel-list parameter entry for 40 MHz, 80 MHz, and 160 MHz channel width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68431B-9491-2DE2-9319-8616F8ED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02" y="4215770"/>
            <a:ext cx="6529633" cy="1782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DBC5C3-625C-2195-AF7A-8015CA30C2E0}"/>
              </a:ext>
            </a:extLst>
          </p:cNvPr>
          <p:cNvSpPr txBox="1"/>
          <p:nvPr/>
        </p:nvSpPr>
        <p:spPr>
          <a:xfrm>
            <a:off x="3814781" y="3729715"/>
            <a:ext cx="7694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Table 10-17—Channels indicated idle by the channel-list parameter for VHT or TVHT BSSs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997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433A6-8678-6283-F651-3F2476FF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</a:t>
            </a:r>
            <a:r>
              <a:rPr lang="ko-KR" altLang="en-US" sz="3200" dirty="0"/>
              <a:t> </a:t>
            </a:r>
            <a:r>
              <a:rPr lang="en-US" altLang="ko-KR" sz="3200" dirty="0"/>
              <a:t>802.3-2022</a:t>
            </a:r>
            <a:br>
              <a:rPr lang="en-US" altLang="ko-KR" sz="3200" dirty="0"/>
            </a:br>
            <a:r>
              <a:rPr lang="en-US" altLang="ko-KR" sz="3200" dirty="0"/>
              <a:t>4. Media Access Control</a:t>
            </a:r>
            <a:br>
              <a:rPr lang="en-US" altLang="ko-KR" sz="3200" dirty="0"/>
            </a:br>
            <a:r>
              <a:rPr lang="en-US" altLang="ko-KR" sz="3200" dirty="0"/>
              <a:t>4.1 Functional model of the MAC method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B307-8F77-4CAB-3246-8836FA6C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The partitioning of functions [</a:t>
            </a:r>
            <a:r>
              <a:rPr lang="en-US" altLang="ko-KR" dirty="0">
                <a:solidFill>
                  <a:srgbClr val="0070C0"/>
                </a:solidFill>
              </a:rPr>
              <a:t>presented in </a:t>
            </a:r>
            <a:r>
              <a:rPr lang="en-US" altLang="ko-KR" dirty="0"/>
              <a:t>this standard] </a:t>
            </a:r>
            <a:r>
              <a:rPr lang="en-US" altLang="ko-KR" dirty="0">
                <a:solidFill>
                  <a:srgbClr val="0070C0"/>
                </a:solidFill>
              </a:rPr>
              <a:t>requires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main functions 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0070C0"/>
                </a:solidFill>
              </a:rPr>
              <a:t>generally</a:t>
            </a:r>
            <a:r>
              <a:rPr lang="en-US" altLang="ko-KR" dirty="0">
                <a:solidFill>
                  <a:srgbClr val="0070C0"/>
                </a:solidFill>
              </a:rPr>
              <a:t> associated with </a:t>
            </a:r>
            <a:r>
              <a:rPr lang="en-US" altLang="ko-KR" dirty="0">
                <a:solidFill>
                  <a:srgbClr val="7030A0"/>
                </a:solidFill>
              </a:rPr>
              <a:t>a data link control procedure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0070C0"/>
                </a:solidFill>
              </a:rPr>
              <a:t>to be performed in </a:t>
            </a:r>
            <a:r>
              <a:rPr lang="en-US" altLang="ko-KR" dirty="0">
                <a:solidFill>
                  <a:srgbClr val="7030A0"/>
                </a:solidFill>
              </a:rPr>
              <a:t>the MAC sublayer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They are as follows:</a:t>
            </a:r>
          </a:p>
          <a:p>
            <a:pPr lvl="1"/>
            <a:r>
              <a:rPr lang="en-US" altLang="ko-KR" dirty="0"/>
              <a:t>a) Data encapsulation (transmit and receive)</a:t>
            </a:r>
          </a:p>
          <a:p>
            <a:pPr lvl="2"/>
            <a:r>
              <a:rPr lang="en-US" altLang="ko-KR" dirty="0"/>
              <a:t>1) Framing (frame boundary delimitation, frame synchronization)</a:t>
            </a:r>
          </a:p>
          <a:p>
            <a:pPr lvl="2"/>
            <a:r>
              <a:rPr lang="en-US" altLang="ko-KR" dirty="0"/>
              <a:t>2) Addressing (handling of source and destination addresses)</a:t>
            </a:r>
          </a:p>
          <a:p>
            <a:pPr lvl="2"/>
            <a:r>
              <a:rPr lang="en-US" altLang="ko-KR" dirty="0"/>
              <a:t>3) Error detection (detection of physical medium transmission errors)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b="1" dirty="0">
                <a:solidFill>
                  <a:srgbClr val="7030A0"/>
                </a:solidFill>
              </a:rPr>
              <a:t>Media Access Management</a:t>
            </a:r>
          </a:p>
          <a:p>
            <a:pPr lvl="2"/>
            <a:r>
              <a:rPr lang="en-US" altLang="ko-KR" dirty="0"/>
              <a:t>1) Medium allocation (collision avoidance)</a:t>
            </a:r>
          </a:p>
          <a:p>
            <a:pPr lvl="2"/>
            <a:r>
              <a:rPr lang="en-US" altLang="ko-KR" dirty="0"/>
              <a:t>2) Contention resolution (collision handling)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35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Virtual CS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Virtual CS function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shall be provided by </a:t>
            </a:r>
            <a:r>
              <a:rPr lang="en-US" altLang="ko-KR" b="1" dirty="0">
                <a:solidFill>
                  <a:srgbClr val="7030A0"/>
                </a:solidFill>
              </a:rPr>
              <a:t>the MAC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It </a:t>
            </a:r>
            <a:r>
              <a:rPr lang="en-US" altLang="ko-KR" dirty="0">
                <a:solidFill>
                  <a:srgbClr val="0070C0"/>
                </a:solidFill>
              </a:rPr>
              <a:t>is referred to as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NAV </a:t>
            </a:r>
            <a:r>
              <a:rPr lang="en-US" altLang="ko-KR" dirty="0"/>
              <a:t>(Network Allocation Vector).</a:t>
            </a:r>
            <a:endParaRPr lang="en-US" altLang="ko-KR" b="1" dirty="0">
              <a:solidFill>
                <a:srgbClr val="7030A0"/>
              </a:solidFill>
            </a:endParaRP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NAV </a:t>
            </a:r>
            <a:r>
              <a:rPr lang="en-US" altLang="ko-KR" dirty="0">
                <a:solidFill>
                  <a:srgbClr val="0070C0"/>
                </a:solidFill>
              </a:rPr>
              <a:t>may be thought of as </a:t>
            </a:r>
            <a:r>
              <a:rPr lang="en-US" altLang="ko-KR" b="1" dirty="0">
                <a:solidFill>
                  <a:srgbClr val="7030A0"/>
                </a:solidFill>
              </a:rPr>
              <a:t>a counter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which counts down to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uniform rate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NAV </a:t>
            </a:r>
            <a:r>
              <a:rPr lang="en-US" altLang="ko-KR" dirty="0">
                <a:solidFill>
                  <a:srgbClr val="0070C0"/>
                </a:solidFill>
              </a:rPr>
              <a:t>maintains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prediction</a:t>
            </a:r>
            <a:r>
              <a:rPr lang="en-US" altLang="ko-KR" dirty="0">
                <a:solidFill>
                  <a:srgbClr val="7030A0"/>
                </a:solidFill>
              </a:rPr>
              <a:t> of future traffic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based on </a:t>
            </a:r>
            <a:r>
              <a:rPr lang="en-US" altLang="ko-KR" b="1" dirty="0">
                <a:solidFill>
                  <a:srgbClr val="7030A0"/>
                </a:solidFill>
              </a:rPr>
              <a:t>duration information </a:t>
            </a:r>
            <a:r>
              <a:rPr lang="en-US" altLang="ko-KR" dirty="0"/>
              <a:t>(the Duration field in a MAC frame)</a:t>
            </a:r>
          </a:p>
          <a:p>
            <a:pPr lvl="1"/>
            <a:r>
              <a:rPr lang="en-US" altLang="ko-KR" dirty="0"/>
              <a:t>The duration information is also available Duration field in the MAC headers of all frames</a:t>
            </a:r>
          </a:p>
        </p:txBody>
      </p:sp>
    </p:spTree>
    <p:extLst>
      <p:ext uri="{BB962C8B-B14F-4D97-AF65-F5344CB8AC3E}">
        <p14:creationId xmlns:p14="http://schemas.microsoft.com/office/powerpoint/2010/main" val="1063955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Virtual CS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Some types of STA </a:t>
            </a:r>
            <a:r>
              <a:rPr lang="en-US" altLang="ko-KR" dirty="0">
                <a:solidFill>
                  <a:srgbClr val="0070C0"/>
                </a:solidFill>
              </a:rPr>
              <a:t>may maintain </a:t>
            </a:r>
            <a:r>
              <a:rPr lang="en-US" altLang="ko-KR" dirty="0">
                <a:solidFill>
                  <a:srgbClr val="7030A0"/>
                </a:solidFill>
              </a:rPr>
              <a:t>multiple NAVs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HE STA (IEEE 802.11ax-2021)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maintains</a:t>
            </a:r>
            <a:r>
              <a:rPr lang="en-US" altLang="ko-KR" dirty="0"/>
              <a:t> two NAVs.</a:t>
            </a:r>
          </a:p>
          <a:p>
            <a:pPr lvl="2"/>
            <a:r>
              <a:rPr lang="en-US" altLang="ko-KR" dirty="0"/>
              <a:t>An intra-BSS NAV </a:t>
            </a:r>
          </a:p>
          <a:p>
            <a:pPr lvl="3"/>
            <a:r>
              <a:rPr lang="en-US" altLang="ko-KR" dirty="0"/>
              <a:t>the medium is BUSY due to communication between intra-BSS STAs within an BSS. </a:t>
            </a:r>
          </a:p>
          <a:p>
            <a:pPr lvl="2"/>
            <a:r>
              <a:rPr lang="en-US" altLang="ko-KR" dirty="0"/>
              <a:t>AN inter-BSS NAV</a:t>
            </a:r>
          </a:p>
          <a:p>
            <a:pPr lvl="3"/>
            <a:r>
              <a:rPr lang="en-US" altLang="ko-KR" dirty="0"/>
              <a:t>the medium is BUSY due to communication between inter-BSS (OBSS) STAs.</a:t>
            </a:r>
          </a:p>
          <a:p>
            <a:pPr lvl="2"/>
            <a:r>
              <a:rPr lang="en-US" altLang="ko-KR" dirty="0"/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ILDE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both NAVs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(0s)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EDA2-4C0B-4816-802D-8929B5AB1302}"/>
              </a:ext>
            </a:extLst>
          </p:cNvPr>
          <p:cNvSpPr txBox="1"/>
          <p:nvPr/>
        </p:nvSpPr>
        <p:spPr>
          <a:xfrm>
            <a:off x="322713" y="6413796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OBSS Overlapping BSS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5616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10.3.2.4 Setting and resetting the NAV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STA [that receives </a:t>
            </a:r>
            <a:r>
              <a:rPr lang="en-US" altLang="ko-KR" dirty="0">
                <a:solidFill>
                  <a:srgbClr val="7030A0"/>
                </a:solidFill>
              </a:rPr>
              <a:t>at least one valid frame </a:t>
            </a:r>
            <a:r>
              <a:rPr lang="en-US" altLang="ko-KR" dirty="0"/>
              <a:t>in a PSDU] </a:t>
            </a:r>
            <a:r>
              <a:rPr lang="en-US" altLang="ko-KR" dirty="0">
                <a:solidFill>
                  <a:srgbClr val="0070C0"/>
                </a:solidFill>
              </a:rPr>
              <a:t>can update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NAV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the information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any valid Duration field</a:t>
            </a:r>
            <a:r>
              <a:rPr lang="en-US" altLang="ko-KR" dirty="0"/>
              <a:t> in the PSDU.</a:t>
            </a:r>
          </a:p>
          <a:p>
            <a:pPr lvl="1"/>
            <a:r>
              <a:rPr lang="en-US" altLang="ko-KR" dirty="0"/>
              <a:t>The STA </a:t>
            </a:r>
            <a:r>
              <a:rPr lang="en-US" altLang="ko-KR" dirty="0">
                <a:solidFill>
                  <a:srgbClr val="0070C0"/>
                </a:solidFill>
              </a:rPr>
              <a:t>shall update </a:t>
            </a:r>
            <a:r>
              <a:rPr lang="en-US" altLang="ko-KR" dirty="0">
                <a:solidFill>
                  <a:srgbClr val="7030A0"/>
                </a:solidFill>
              </a:rPr>
              <a:t>its NAV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received Duration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greater than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STA’s current NAV value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Upon receipt of a PS-Poll frame, </a:t>
            </a:r>
            <a:r>
              <a:rPr lang="en-US" altLang="ko-KR" dirty="0">
                <a:solidFill>
                  <a:srgbClr val="7030A0"/>
                </a:solidFill>
              </a:rPr>
              <a:t>a STA </a:t>
            </a:r>
            <a:r>
              <a:rPr lang="en-US" altLang="ko-KR" dirty="0">
                <a:solidFill>
                  <a:srgbClr val="0070C0"/>
                </a:solidFill>
              </a:rPr>
              <a:t>shall update </a:t>
            </a:r>
            <a:r>
              <a:rPr lang="en-US" altLang="ko-KR" dirty="0">
                <a:solidFill>
                  <a:srgbClr val="7030A0"/>
                </a:solidFill>
              </a:rPr>
              <a:t>its NAV settings </a:t>
            </a:r>
            <a:r>
              <a:rPr lang="en-US" altLang="ko-KR" dirty="0"/>
              <a:t>as appropriate under the data rate selection rules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duration value (</a:t>
            </a:r>
            <a:r>
              <a:rPr lang="en-US" altLang="ko-KR" dirty="0">
                <a:solidFill>
                  <a:srgbClr val="0070C0"/>
                </a:solidFill>
              </a:rPr>
              <a:t>equal to </a:t>
            </a:r>
            <a:r>
              <a:rPr lang="en-US" altLang="ko-KR" dirty="0"/>
              <a:t>the time </a:t>
            </a:r>
            <a:r>
              <a:rPr lang="en-US" altLang="ko-KR" dirty="0">
                <a:solidFill>
                  <a:srgbClr val="0070C0"/>
                </a:solidFill>
              </a:rPr>
              <a:t>required to transmit </a:t>
            </a:r>
            <a:r>
              <a:rPr lang="en-US" altLang="ko-KR" dirty="0">
                <a:solidFill>
                  <a:srgbClr val="7030A0"/>
                </a:solidFill>
              </a:rPr>
              <a:t>one Ack frame </a:t>
            </a:r>
            <a:r>
              <a:rPr lang="en-US" altLang="ko-KR" dirty="0">
                <a:solidFill>
                  <a:srgbClr val="0070C0"/>
                </a:solidFill>
              </a:rPr>
              <a:t>plus</a:t>
            </a:r>
            <a:r>
              <a:rPr lang="en-US" altLang="ko-KR" dirty="0"/>
              <a:t> one SIFS).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This NAV update operation </a:t>
            </a:r>
            <a:r>
              <a:rPr lang="en-US" altLang="ko-KR" dirty="0">
                <a:solidFill>
                  <a:srgbClr val="0070C0"/>
                </a:solidFill>
              </a:rPr>
              <a:t>is performed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PHY-</a:t>
            </a:r>
            <a:r>
              <a:rPr lang="en-US" altLang="ko-KR" dirty="0" err="1">
                <a:solidFill>
                  <a:srgbClr val="7030A0"/>
                </a:solidFill>
              </a:rPr>
              <a:t>RXEND.indication</a:t>
            </a:r>
            <a:r>
              <a:rPr lang="en-US" altLang="ko-KR" dirty="0">
                <a:solidFill>
                  <a:srgbClr val="7030A0"/>
                </a:solidFill>
              </a:rPr>
              <a:t> primitive</a:t>
            </a:r>
            <a:r>
              <a:rPr lang="en-US" altLang="ko-KR" dirty="0">
                <a:solidFill>
                  <a:srgbClr val="0070C0"/>
                </a:solidFill>
              </a:rPr>
              <a:t> is received.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732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8657B-5589-82AD-51EA-39EEC095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 </a:t>
            </a:r>
            <a:br>
              <a:rPr lang="en-US" altLang="ko-KR" sz="3200" dirty="0"/>
            </a:br>
            <a:r>
              <a:rPr lang="en-US" altLang="ko-KR" sz="3200" dirty="0"/>
              <a:t>10.3.5 Individually addressed MPDU transfer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59D3-05D0-9FAE-E03B-81F76596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STA </a:t>
            </a:r>
            <a:r>
              <a:rPr lang="en-US" altLang="ko-KR" dirty="0">
                <a:solidFill>
                  <a:srgbClr val="0070C0"/>
                </a:solidFill>
              </a:rPr>
              <a:t>shall use </a:t>
            </a:r>
            <a:r>
              <a:rPr lang="en-US" altLang="ko-KR" dirty="0">
                <a:solidFill>
                  <a:srgbClr val="7030A0"/>
                </a:solidFill>
              </a:rPr>
              <a:t>an RTS/CTS </a:t>
            </a:r>
            <a:r>
              <a:rPr lang="en-US" altLang="ko-KR" b="1" dirty="0">
                <a:solidFill>
                  <a:srgbClr val="0070C0"/>
                </a:solidFill>
              </a:rPr>
              <a:t>preceding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frame exchange [</a:t>
            </a:r>
            <a:r>
              <a:rPr lang="en-US" altLang="ko-KR" dirty="0">
                <a:solidFill>
                  <a:srgbClr val="0070C0"/>
                </a:solidFill>
              </a:rPr>
              <a:t>including</a:t>
            </a:r>
            <a:r>
              <a:rPr lang="en-US" altLang="ko-KR" dirty="0"/>
              <a:t> an individually addressed Data or Management frame]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length of the PSDU &gt; dot11RTSThreshold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dot11RTSThreshold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an RTS/CTS exchange </a:t>
            </a:r>
            <a:r>
              <a:rPr lang="en-US" altLang="ko-KR" b="1" dirty="0">
                <a:solidFill>
                  <a:srgbClr val="0070C0"/>
                </a:solidFill>
              </a:rPr>
              <a:t>precedes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frame exchanges [</a:t>
            </a:r>
            <a:r>
              <a:rPr lang="en-US" altLang="ko-KR" dirty="0"/>
              <a:t>including an individually addressed Data or Management frame].</a:t>
            </a:r>
          </a:p>
          <a:p>
            <a:r>
              <a:rPr lang="en-US" altLang="ko-KR" dirty="0"/>
              <a:t>A STA may </a:t>
            </a:r>
            <a:r>
              <a:rPr lang="en-US" altLang="ko-KR" dirty="0">
                <a:solidFill>
                  <a:srgbClr val="7030A0"/>
                </a:solidFill>
              </a:rPr>
              <a:t>also use </a:t>
            </a:r>
            <a:r>
              <a:rPr lang="en-US" altLang="ko-KR" dirty="0"/>
              <a:t>an RTS/CTS exchange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individually addressed frames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necessary to </a:t>
            </a:r>
            <a:r>
              <a:rPr lang="en-US" altLang="ko-KR" b="1" dirty="0">
                <a:solidFill>
                  <a:srgbClr val="0070C0"/>
                </a:solidFill>
              </a:rPr>
              <a:t>distribute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NAV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or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is necessary to establish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protection</a:t>
            </a:r>
            <a:r>
              <a:rPr lang="en-US" altLang="ko-KR" dirty="0"/>
              <a:t>, or for other purposes.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36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10.3.2.4 Setting and resetting the NAV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71" y="1857255"/>
            <a:ext cx="74295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71D92-FB9F-475E-A79E-EA98D90BD58B}"/>
              </a:ext>
            </a:extLst>
          </p:cNvPr>
          <p:cNvSpPr txBox="1"/>
          <p:nvPr/>
        </p:nvSpPr>
        <p:spPr>
          <a:xfrm>
            <a:off x="410148" y="6354375"/>
            <a:ext cx="1726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NAV (Network Allocation Vector)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D6E36-342C-0B8E-AC96-DA38377568E9}"/>
              </a:ext>
            </a:extLst>
          </p:cNvPr>
          <p:cNvSpPr txBox="1"/>
          <p:nvPr/>
        </p:nvSpPr>
        <p:spPr>
          <a:xfrm>
            <a:off x="3584685" y="5985043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10-6—RTS/CTS/data/Ack and NAV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711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5AC7C-DD7E-486C-BCEA-78B15B01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 CSMA/CA</a:t>
            </a:r>
            <a:br>
              <a:rPr lang="en-US" altLang="ko-KR" dirty="0"/>
            </a:br>
            <a:r>
              <a:rPr lang="en-US" altLang="ko-KR" dirty="0"/>
              <a:t>RTS/CTS reservation mechanism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FDFE-9A67-4687-AC0E-BCC00A6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exchange of RTS and CTS frames </a:t>
            </a:r>
            <a:r>
              <a:rPr lang="en-US" altLang="ko-KR" dirty="0">
                <a:solidFill>
                  <a:srgbClr val="0070C0"/>
                </a:solidFill>
              </a:rPr>
              <a:t>prior to </a:t>
            </a:r>
            <a:r>
              <a:rPr lang="en-US" altLang="ko-KR" dirty="0">
                <a:solidFill>
                  <a:srgbClr val="7030A0"/>
                </a:solidFill>
              </a:rPr>
              <a:t>the actual Data frame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one means of </a:t>
            </a:r>
            <a:r>
              <a:rPr lang="en-US" altLang="ko-KR" dirty="0">
                <a:solidFill>
                  <a:srgbClr val="7030A0"/>
                </a:solidFill>
              </a:rPr>
              <a:t>distribution of this medium reservation information</a:t>
            </a:r>
          </a:p>
          <a:p>
            <a:r>
              <a:rPr lang="en-US" altLang="ko-KR" dirty="0"/>
              <a:t>The RTS/CTS exchange </a:t>
            </a:r>
            <a:r>
              <a:rPr lang="en-US" altLang="ko-KR" dirty="0">
                <a:solidFill>
                  <a:srgbClr val="0070C0"/>
                </a:solidFill>
              </a:rPr>
              <a:t>also performs </a:t>
            </a:r>
            <a:r>
              <a:rPr lang="en-US" altLang="ko-KR" b="1" dirty="0">
                <a:solidFill>
                  <a:srgbClr val="0070C0"/>
                </a:solidFill>
              </a:rPr>
              <a:t>both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type of fast collision inference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transmission path check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Another advantage of the RTS/CTS mechanism occurs where multiple BSSs utilizing the same channel overlap.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734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MAC-Level Acknowledgements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reception of some frames </a:t>
            </a:r>
            <a:r>
              <a:rPr lang="en-US" altLang="ko-KR" dirty="0">
                <a:solidFill>
                  <a:srgbClr val="0070C0"/>
                </a:solidFill>
              </a:rPr>
              <a:t>requires</a:t>
            </a:r>
            <a:r>
              <a:rPr lang="en-US" altLang="ko-KR" dirty="0"/>
              <a:t> the receiving STA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respond with </a:t>
            </a:r>
            <a:r>
              <a:rPr lang="en-US" altLang="ko-KR" dirty="0">
                <a:solidFill>
                  <a:srgbClr val="7030A0"/>
                </a:solidFill>
              </a:rPr>
              <a:t>an acknowledgment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FCS of the received frame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correct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QoS Control field (16bits)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present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QoS Data frames.</a:t>
            </a:r>
            <a:endParaRPr lang="en-US" altLang="ko-KR" dirty="0"/>
          </a:p>
          <a:p>
            <a:pPr lvl="2"/>
            <a:r>
              <a:rPr lang="en-US" altLang="ko-KR" dirty="0"/>
              <a:t>Ack Policy Indicator subfield (Bit5..bit7) of QoS Control field in a MAC header</a:t>
            </a:r>
          </a:p>
          <a:p>
            <a:pPr lvl="3"/>
            <a:r>
              <a:rPr lang="en-US" altLang="ko-KR" dirty="0"/>
              <a:t>Normal Ack (00) The addressed recipient returns an Ack.</a:t>
            </a:r>
          </a:p>
          <a:p>
            <a:pPr lvl="3"/>
            <a:r>
              <a:rPr lang="en-US" altLang="ko-KR" dirty="0"/>
              <a:t>Implicit BAR (00) The addressed recipient returns a </a:t>
            </a:r>
            <a:r>
              <a:rPr lang="en-US" altLang="ko-KR" dirty="0" err="1"/>
              <a:t>BlockAck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This MPDU is sent </a:t>
            </a:r>
            <a:r>
              <a:rPr lang="en-US" altLang="ko-KR" dirty="0">
                <a:solidFill>
                  <a:srgbClr val="0070C0"/>
                </a:solidFill>
              </a:rPr>
              <a:t>under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block ack agreement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No Ack (10) The addressed recipient takes no action upon receipt of the frame.</a:t>
            </a:r>
          </a:p>
          <a:p>
            <a:pPr lvl="3"/>
            <a:r>
              <a:rPr lang="en-US" altLang="ko-KR" dirty="0"/>
              <a:t>No Explicit Acknowledgment (01) (Subtype(b7..b4): b6(1) no Frame Body field.</a:t>
            </a:r>
          </a:p>
          <a:p>
            <a:pPr lvl="3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PSMP Ack (01) (Subtype(b7..b4):b6(0)) Frame(PSMP-DTT)→PSMP Ack(PSMP-UTT); Frame(PSMP-UTT)→PSMP Ack(PSMP-DTT)</a:t>
            </a:r>
          </a:p>
          <a:p>
            <a:pPr lvl="3"/>
            <a:r>
              <a:rPr lang="en-US" altLang="ko-KR" dirty="0"/>
              <a:t>Block Ack (11) (a) The addressed recipient </a:t>
            </a:r>
            <a:r>
              <a:rPr lang="en-US" altLang="ko-KR" dirty="0">
                <a:solidFill>
                  <a:srgbClr val="0070C0"/>
                </a:solidFill>
              </a:rPr>
              <a:t>takes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upon</a:t>
            </a:r>
            <a:r>
              <a:rPr lang="en-US" altLang="ko-KR" dirty="0"/>
              <a:t> the receipt of the frame </a:t>
            </a:r>
            <a:r>
              <a:rPr lang="en-US" altLang="ko-KR" dirty="0">
                <a:solidFill>
                  <a:srgbClr val="0070C0"/>
                </a:solidFill>
              </a:rPr>
              <a:t>except for </a:t>
            </a:r>
            <a:r>
              <a:rPr lang="en-US" altLang="ko-KR" dirty="0">
                <a:solidFill>
                  <a:srgbClr val="7030A0"/>
                </a:solidFill>
              </a:rPr>
              <a:t>recording the state</a:t>
            </a:r>
            <a:r>
              <a:rPr lang="en-US" altLang="ko-KR" dirty="0"/>
              <a:t>. (b) </a:t>
            </a:r>
            <a:r>
              <a:rPr lang="en-US" altLang="ko-KR" dirty="0">
                <a:solidFill>
                  <a:srgbClr val="7030A0"/>
                </a:solidFill>
              </a:rPr>
              <a:t>The recipient </a:t>
            </a:r>
            <a:r>
              <a:rPr lang="en-US" altLang="ko-KR" dirty="0">
                <a:solidFill>
                  <a:srgbClr val="0070C0"/>
                </a:solidFill>
              </a:rPr>
              <a:t>can </a:t>
            </a:r>
            <a:r>
              <a:rPr lang="en-US" altLang="ko-KR" b="1" dirty="0">
                <a:solidFill>
                  <a:srgbClr val="0070C0"/>
                </a:solidFill>
              </a:rPr>
              <a:t>expect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dirty="0" err="1">
                <a:solidFill>
                  <a:srgbClr val="7030A0"/>
                </a:solidFill>
              </a:rPr>
              <a:t>BlockAckReq</a:t>
            </a:r>
            <a:r>
              <a:rPr lang="en-US" altLang="ko-KR" dirty="0">
                <a:solidFill>
                  <a:srgbClr val="7030A0"/>
                </a:solidFill>
              </a:rPr>
              <a:t> (BAR) frame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implicit block ack request </a:t>
            </a:r>
            <a:r>
              <a:rPr lang="en-US" altLang="ko-KR" dirty="0"/>
              <a:t>in the future.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2D1E-3280-A283-C2E0-C628D0BCC2C8}"/>
              </a:ext>
            </a:extLst>
          </p:cNvPr>
          <p:cNvSpPr txBox="1"/>
          <p:nvPr/>
        </p:nvSpPr>
        <p:spPr>
          <a:xfrm>
            <a:off x="701703" y="6240573"/>
            <a:ext cx="3289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PSMP-DTT power save multi-poll downlink transmission time</a:t>
            </a:r>
          </a:p>
          <a:p>
            <a:r>
              <a:rPr lang="en-US" altLang="ko-KR" sz="800" dirty="0"/>
              <a:t>PSMP-UTT power save multi-poll uplink transmission time</a:t>
            </a:r>
            <a:endParaRPr lang="ko-KR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371F0-E82E-CCD2-6D10-04277444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57" y="5941534"/>
            <a:ext cx="4644461" cy="7115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33DC68-FC04-A2C9-173A-EF7EB580499A}"/>
              </a:ext>
            </a:extLst>
          </p:cNvPr>
          <p:cNvSpPr/>
          <p:nvPr/>
        </p:nvSpPr>
        <p:spPr>
          <a:xfrm>
            <a:off x="8209392" y="6187506"/>
            <a:ext cx="409206" cy="30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4C1DB3-D743-9591-C054-6F2E728A071F}"/>
              </a:ext>
            </a:extLst>
          </p:cNvPr>
          <p:cNvSpPr/>
          <p:nvPr/>
        </p:nvSpPr>
        <p:spPr>
          <a:xfrm>
            <a:off x="5184126" y="6189782"/>
            <a:ext cx="373001" cy="3067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8A86-BA95-E3B6-0B80-E96EEEE9D2EC}"/>
              </a:ext>
            </a:extLst>
          </p:cNvPr>
          <p:cNvSpPr txBox="1"/>
          <p:nvPr/>
        </p:nvSpPr>
        <p:spPr>
          <a:xfrm>
            <a:off x="5093191" y="658148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subtype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73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10.3.2.3 IFS (interframe space)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time interval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called </a:t>
            </a:r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IFS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STA </a:t>
            </a:r>
            <a:r>
              <a:rPr lang="en-US" altLang="ko-KR" dirty="0">
                <a:solidFill>
                  <a:srgbClr val="0070C0"/>
                </a:solidFill>
              </a:rPr>
              <a:t>shall determine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through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use of the CS function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interval </a:t>
            </a:r>
            <a:r>
              <a:rPr lang="en-US" altLang="ko-KR" dirty="0">
                <a:solidFill>
                  <a:srgbClr val="0070C0"/>
                </a:solidFill>
              </a:rPr>
              <a:t>specified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Ten</a:t>
            </a:r>
            <a:r>
              <a:rPr lang="en-US" altLang="ko-KR" dirty="0">
                <a:solidFill>
                  <a:srgbClr val="7030A0"/>
                </a:solidFill>
              </a:rPr>
              <a:t> different IFSs </a:t>
            </a:r>
            <a:r>
              <a:rPr lang="en-US" altLang="ko-KR" dirty="0">
                <a:solidFill>
                  <a:srgbClr val="0070C0"/>
                </a:solidFill>
              </a:rPr>
              <a:t>are defined to provide </a:t>
            </a:r>
            <a:r>
              <a:rPr lang="en-US" altLang="ko-KR" b="1" dirty="0">
                <a:solidFill>
                  <a:srgbClr val="7030A0"/>
                </a:solidFill>
              </a:rPr>
              <a:t>priority levels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wireless medium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Why are IFSs priority levels for channel access?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Several stations </a:t>
            </a:r>
            <a:r>
              <a:rPr lang="en-US" altLang="ko-KR" dirty="0"/>
              <a:t>determine </a:t>
            </a:r>
            <a:r>
              <a:rPr lang="en-US" altLang="ko-KR" dirty="0">
                <a:solidFill>
                  <a:srgbClr val="7030A0"/>
                </a:solidFill>
              </a:rPr>
              <a:t>the state of a medium </a:t>
            </a:r>
            <a:r>
              <a:rPr lang="en-US" altLang="ko-KR" b="1" dirty="0">
                <a:solidFill>
                  <a:srgbClr val="0070C0"/>
                </a:solidFill>
              </a:rPr>
              <a:t>simultaneously</a:t>
            </a:r>
            <a:r>
              <a:rPr lang="en-US" altLang="ko-KR" dirty="0"/>
              <a:t> (CSMA).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station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shorter IFS </a:t>
            </a:r>
            <a:r>
              <a:rPr lang="en-US" altLang="ko-KR" dirty="0">
                <a:solidFill>
                  <a:srgbClr val="7030A0"/>
                </a:solidFill>
              </a:rPr>
              <a:t>(higher priority) </a:t>
            </a:r>
            <a:r>
              <a:rPr lang="en-US" altLang="ko-KR" dirty="0">
                <a:solidFill>
                  <a:srgbClr val="0070C0"/>
                </a:solidFill>
              </a:rPr>
              <a:t>takes </a:t>
            </a:r>
            <a:r>
              <a:rPr lang="en-US" altLang="ko-KR" dirty="0">
                <a:solidFill>
                  <a:srgbClr val="7030A0"/>
                </a:solidFill>
              </a:rPr>
              <a:t>the access right of the medium</a:t>
            </a:r>
            <a:r>
              <a:rPr lang="en-US" altLang="ko-KR" dirty="0">
                <a:solidFill>
                  <a:srgbClr val="0070C0"/>
                </a:solidFill>
              </a:rPr>
              <a:t>, and transmits </a:t>
            </a:r>
            <a:r>
              <a:rPr lang="en-US" altLang="ko-KR" dirty="0">
                <a:solidFill>
                  <a:srgbClr val="7030A0"/>
                </a:solidFill>
              </a:rPr>
              <a:t>its frame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Others</a:t>
            </a:r>
            <a:r>
              <a:rPr lang="en-US" altLang="ko-KR" dirty="0">
                <a:solidFill>
                  <a:srgbClr val="0070C0"/>
                </a:solidFill>
              </a:rPr>
              <a:t> defer </a:t>
            </a:r>
            <a:r>
              <a:rPr lang="en-US" altLang="ko-KR" dirty="0">
                <a:solidFill>
                  <a:srgbClr val="7030A0"/>
                </a:solidFill>
              </a:rPr>
              <a:t>access </a:t>
            </a:r>
            <a:r>
              <a:rPr lang="en-US" altLang="ko-KR" dirty="0">
                <a:solidFill>
                  <a:srgbClr val="0070C0"/>
                </a:solidFill>
              </a:rPr>
              <a:t>to </a:t>
            </a:r>
            <a:r>
              <a:rPr lang="en-US" altLang="ko-KR" dirty="0">
                <a:solidFill>
                  <a:srgbClr val="7030A0"/>
                </a:solidFill>
              </a:rPr>
              <a:t>the medium</a:t>
            </a:r>
            <a:r>
              <a:rPr lang="en-US" altLang="ko-KR" dirty="0">
                <a:solidFill>
                  <a:srgbClr val="0070C0"/>
                </a:solidFill>
              </a:rPr>
              <a:t> as </a:t>
            </a:r>
            <a:r>
              <a:rPr lang="en-US" altLang="ko-KR" dirty="0">
                <a:solidFill>
                  <a:srgbClr val="7030A0"/>
                </a:solidFill>
              </a:rPr>
              <a:t>the state of the medium </a:t>
            </a:r>
            <a:r>
              <a:rPr lang="en-US" altLang="ko-KR" dirty="0">
                <a:solidFill>
                  <a:srgbClr val="0070C0"/>
                </a:solidFill>
              </a:rPr>
              <a:t>becomes </a:t>
            </a:r>
            <a:r>
              <a:rPr lang="en-US" altLang="ko-KR" dirty="0">
                <a:solidFill>
                  <a:srgbClr val="7030A0"/>
                </a:solidFill>
              </a:rPr>
              <a:t>busy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855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18E7-6DFD-424F-A4FC-F5D3673D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10.3.2.3 IFS (interframe space)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FA9892-B95F-D760-BB8A-38C183E49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61" y="2258643"/>
            <a:ext cx="9502451" cy="34977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FCEE5-D286-255F-C037-9B91D88FA630}"/>
              </a:ext>
            </a:extLst>
          </p:cNvPr>
          <p:cNvSpPr txBox="1"/>
          <p:nvPr/>
        </p:nvSpPr>
        <p:spPr>
          <a:xfrm>
            <a:off x="4534232" y="5796652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10-16—Basic access method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EAD82-9DBD-ECC0-5B9E-210D9188F6E8}"/>
              </a:ext>
            </a:extLst>
          </p:cNvPr>
          <p:cNvSpPr txBox="1"/>
          <p:nvPr/>
        </p:nvSpPr>
        <p:spPr>
          <a:xfrm>
            <a:off x="3415926" y="1672836"/>
            <a:ext cx="3228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The DCF at the transmitting STA invokes the backoff procedure at the end of transmission </a:t>
            </a:r>
            <a:r>
              <a:rPr lang="en-US" altLang="ko-KR" sz="1100" dirty="0">
                <a:solidFill>
                  <a:srgbClr val="FF0000"/>
                </a:solidFill>
              </a:rPr>
              <a:t>(backoff count = n)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D84E98-44C8-25F9-0D91-DE4907AF376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30041" y="2273000"/>
            <a:ext cx="0" cy="58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75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18E7-6DFD-424F-A4FC-F5D3673D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10.3.2.3 IFS (interframe space)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FCEE5-D286-255F-C037-9B91D88FA630}"/>
              </a:ext>
            </a:extLst>
          </p:cNvPr>
          <p:cNvSpPr txBox="1"/>
          <p:nvPr/>
        </p:nvSpPr>
        <p:spPr>
          <a:xfrm>
            <a:off x="3778856" y="5733044"/>
            <a:ext cx="461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Figure 10-5—Some IFS relationships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B7AD60-AFEE-D1AB-93A5-6A9977518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29" y="2170670"/>
            <a:ext cx="7184571" cy="353403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5EE58-2022-1992-BE3A-59AF6FF76AA0}"/>
              </a:ext>
            </a:extLst>
          </p:cNvPr>
          <p:cNvSpPr txBox="1"/>
          <p:nvPr/>
        </p:nvSpPr>
        <p:spPr>
          <a:xfrm>
            <a:off x="2393343" y="2980671"/>
            <a:ext cx="21229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if </a:t>
            </a:r>
            <a:r>
              <a:rPr lang="en-US" altLang="ko-KR" sz="1100" dirty="0">
                <a:solidFill>
                  <a:srgbClr val="7030A0"/>
                </a:solidFill>
              </a:rPr>
              <a:t>the medium state </a:t>
            </a:r>
            <a:r>
              <a:rPr lang="en-US" altLang="ko-KR" sz="1100" dirty="0"/>
              <a:t>is </a:t>
            </a:r>
            <a:r>
              <a:rPr lang="en-US" altLang="ko-KR" sz="1100" dirty="0">
                <a:solidFill>
                  <a:srgbClr val="7030A0"/>
                </a:solidFill>
              </a:rPr>
              <a:t>BUSY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the DCF </a:t>
            </a:r>
            <a:r>
              <a:rPr lang="en-US" altLang="ko-KR" sz="1100" dirty="0">
                <a:solidFill>
                  <a:srgbClr val="0070C0"/>
                </a:solidFill>
              </a:rPr>
              <a:t>invoke</a:t>
            </a:r>
            <a:r>
              <a:rPr lang="en-US" altLang="ko-KR" sz="1100" dirty="0"/>
              <a:t> the backoff procedure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(backoff count = n)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A371D-754A-76B7-47DE-3B89B724C213}"/>
              </a:ext>
            </a:extLst>
          </p:cNvPr>
          <p:cNvSpPr txBox="1"/>
          <p:nvPr/>
        </p:nvSpPr>
        <p:spPr>
          <a:xfrm>
            <a:off x="7777789" y="2365117"/>
            <a:ext cx="248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 STA:</a:t>
            </a:r>
          </a:p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AIFS[AC]≥PIFS</a:t>
            </a:r>
          </a:p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HCF for HCCA: PIFS</a:t>
            </a:r>
          </a:p>
          <a:p>
            <a:endParaRPr lang="en-US" altLang="ko-KR" sz="1400" dirty="0"/>
          </a:p>
          <a:p>
            <a:r>
              <a:rPr lang="en-US" altLang="ko-KR" sz="1400" dirty="0"/>
              <a:t>non-AP STA:</a:t>
            </a:r>
          </a:p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AIFS[AC]≥DIFS</a:t>
            </a:r>
          </a:p>
        </p:txBody>
      </p:sp>
    </p:spTree>
    <p:extLst>
      <p:ext uri="{BB962C8B-B14F-4D97-AF65-F5344CB8AC3E}">
        <p14:creationId xmlns:p14="http://schemas.microsoft.com/office/powerpoint/2010/main" val="116967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433A6-8678-6283-F651-3F2476FF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</a:t>
            </a:r>
            <a:r>
              <a:rPr lang="ko-KR" altLang="en-US" sz="3200" dirty="0"/>
              <a:t> </a:t>
            </a:r>
            <a:r>
              <a:rPr lang="en-US" altLang="ko-KR" sz="3200" dirty="0"/>
              <a:t>802.3-2022</a:t>
            </a:r>
            <a:br>
              <a:rPr lang="en-US" altLang="ko-KR" sz="3200" dirty="0"/>
            </a:br>
            <a:r>
              <a:rPr lang="en-US" altLang="ko-KR" sz="3200" dirty="0"/>
              <a:t>4. Media Access Control</a:t>
            </a:r>
            <a:br>
              <a:rPr lang="en-US" altLang="ko-KR" sz="3200" dirty="0"/>
            </a:br>
            <a:r>
              <a:rPr lang="en-US" altLang="ko-KR" sz="3200" dirty="0"/>
              <a:t>4.1 Functional model of the MAC method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B307-8F77-4CAB-3246-8836FA6C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An optional MAC control sublayer</a:t>
            </a:r>
            <a:r>
              <a:rPr lang="en-US" altLang="ko-KR" dirty="0"/>
              <a:t>, [architecturally positioned between LLC (or other MAC client) and the MAC], is specified in Clause 31 MAC Control.</a:t>
            </a:r>
          </a:p>
          <a:p>
            <a:r>
              <a:rPr lang="en-US" altLang="ko-KR" dirty="0"/>
              <a:t>This MAC Control sublayer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transparent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both</a:t>
            </a:r>
            <a:r>
              <a:rPr lang="en-US" altLang="ko-KR" dirty="0"/>
              <a:t> the underlying MAC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its client (typically LLC).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operates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independently of its client</a:t>
            </a:r>
            <a:r>
              <a:rPr lang="en-US" altLang="ko-KR" dirty="0"/>
              <a:t>; i.e., it is unaware whether the client is LLC or the MAC Control sublayer.</a:t>
            </a:r>
          </a:p>
          <a:p>
            <a:pPr lvl="1"/>
            <a:r>
              <a:rPr lang="en-US" altLang="ko-KR" dirty="0"/>
              <a:t>This allows the MAC to be specified and implemented in one manner, whether or not the MAC Control sublayer is implemented.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544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IEEE 802.11-2020 WLAN MAC &amp; PHYs</a:t>
            </a:r>
            <a:br>
              <a:rPr lang="en-US" altLang="ko-KR" sz="4000" dirty="0"/>
            </a:br>
            <a:r>
              <a:rPr lang="en-US" altLang="ko-KR" sz="4000" dirty="0"/>
              <a:t>10.3.2.3 IFS (interframe space)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SIFS (Short IFS)</a:t>
            </a:r>
          </a:p>
          <a:p>
            <a:pPr lvl="1"/>
            <a:r>
              <a:rPr lang="en-US" altLang="ko-KR" dirty="0"/>
              <a:t>SIFS = </a:t>
            </a:r>
            <a:r>
              <a:rPr lang="en-US" altLang="ko-KR" dirty="0" err="1"/>
              <a:t>aSIFSTime</a:t>
            </a:r>
            <a:endParaRPr lang="en-US" altLang="ko-KR" dirty="0"/>
          </a:p>
          <a:p>
            <a:pPr lvl="1"/>
            <a:r>
              <a:rPr lang="en-US" altLang="ko-KR" dirty="0"/>
              <a:t>The IFS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succeeding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sequence of transmission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en-US" altLang="ko-KR" dirty="0"/>
          </a:p>
          <a:p>
            <a:r>
              <a:rPr lang="en-US" altLang="ko-KR" dirty="0"/>
              <a:t>PIFS (Priority IFS)</a:t>
            </a:r>
          </a:p>
          <a:p>
            <a:pPr lvl="1"/>
            <a:r>
              <a:rPr lang="en-US" altLang="ko-KR" dirty="0"/>
              <a:t>PIFS = </a:t>
            </a:r>
            <a:r>
              <a:rPr lang="en-US" altLang="ko-KR" dirty="0" err="1"/>
              <a:t>SIFS+aSlotTime</a:t>
            </a:r>
            <a:endParaRPr lang="en-US" altLang="ko-KR" dirty="0"/>
          </a:p>
          <a:p>
            <a:pPr lvl="1"/>
            <a:r>
              <a:rPr lang="en-US" altLang="ko-KR" dirty="0"/>
              <a:t>Beacon frame (AP), </a:t>
            </a:r>
          </a:p>
          <a:p>
            <a:pPr lvl="1"/>
            <a:r>
              <a:rPr lang="en-US" altLang="ko-KR" dirty="0"/>
              <a:t>Hybrid Coordination Function (HCF) for Controlled Access Period</a:t>
            </a:r>
          </a:p>
          <a:p>
            <a:r>
              <a:rPr lang="en-US" altLang="ko-KR" dirty="0"/>
              <a:t>DIFS (DCF IFS) </a:t>
            </a:r>
          </a:p>
          <a:p>
            <a:pPr lvl="1"/>
            <a:r>
              <a:rPr lang="en-US" altLang="ko-KR" dirty="0"/>
              <a:t>DIFS = SIFS+2*</a:t>
            </a:r>
            <a:r>
              <a:rPr lang="en-US" altLang="ko-KR" dirty="0" err="1"/>
              <a:t>aSlotTime</a:t>
            </a:r>
            <a:r>
              <a:rPr lang="en-US" altLang="ko-KR" dirty="0"/>
              <a:t> = PIFS+ </a:t>
            </a:r>
            <a:r>
              <a:rPr lang="en-US" altLang="ko-KR" dirty="0" err="1"/>
              <a:t>aSlotTime</a:t>
            </a:r>
            <a:endParaRPr lang="en-US" altLang="ko-KR" dirty="0"/>
          </a:p>
          <a:p>
            <a:pPr lvl="1"/>
            <a:r>
              <a:rPr lang="en-US" altLang="ko-KR" dirty="0"/>
              <a:t>User or management frames (DCF:CSMA/CA)</a:t>
            </a:r>
          </a:p>
        </p:txBody>
      </p:sp>
    </p:spTree>
    <p:extLst>
      <p:ext uri="{BB962C8B-B14F-4D97-AF65-F5344CB8AC3E}">
        <p14:creationId xmlns:p14="http://schemas.microsoft.com/office/powerpoint/2010/main" val="7845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IEEE 802.11-2020 WLAN MAC &amp; PHYs</a:t>
            </a:r>
            <a:br>
              <a:rPr lang="en-US" altLang="ko-KR" sz="4000" dirty="0"/>
            </a:br>
            <a:r>
              <a:rPr lang="en-US" altLang="ko-KR" sz="4000" dirty="0"/>
              <a:t>10.3.2.3 IFS (interframe space)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EIFS (Extended IFS)</a:t>
            </a:r>
          </a:p>
          <a:p>
            <a:pPr lvl="1"/>
            <a:r>
              <a:rPr lang="en-US" altLang="ko-KR" dirty="0"/>
              <a:t>(DCF) EIFS= SIFS+(Estimated)</a:t>
            </a:r>
            <a:r>
              <a:rPr lang="en-US" altLang="ko-KR" dirty="0" err="1"/>
              <a:t>ACKTxTime+DIFS</a:t>
            </a:r>
            <a:endParaRPr lang="en-US" altLang="ko-KR" dirty="0"/>
          </a:p>
          <a:p>
            <a:pPr lvl="2"/>
            <a:r>
              <a:rPr lang="en-US" altLang="ko-KR" dirty="0"/>
              <a:t>(Estimated) </a:t>
            </a:r>
            <a:r>
              <a:rPr lang="en-US" altLang="ko-KR" dirty="0" err="1"/>
              <a:t>ACKTxTime</a:t>
            </a:r>
            <a:r>
              <a:rPr lang="en-US" altLang="ko-KR" dirty="0"/>
              <a:t> (</a:t>
            </a:r>
            <a:r>
              <a:rPr lang="el-GR" altLang="ko-KR" dirty="0"/>
              <a:t>μ</a:t>
            </a:r>
            <a:r>
              <a:rPr lang="en-US" altLang="ko-KR" dirty="0"/>
              <a:t>s) : the time required to transmit an ACK frame at the lowest PHY mandatory rate.</a:t>
            </a:r>
          </a:p>
          <a:p>
            <a:pPr lvl="3"/>
            <a:r>
              <a:rPr lang="en-US" altLang="ko-KR" dirty="0"/>
              <a:t>Table 10-8—Determination of the </a:t>
            </a:r>
            <a:r>
              <a:rPr lang="en-US" altLang="ko-KR" dirty="0" err="1"/>
              <a:t>EstimatedAckTxTime</a:t>
            </a:r>
            <a:r>
              <a:rPr lang="en-US" altLang="ko-KR" dirty="0"/>
              <a:t> based on properties of the PPDU causing the EIFS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DCF </a:t>
            </a:r>
            <a:r>
              <a:rPr lang="en-US" altLang="ko-KR" dirty="0">
                <a:solidFill>
                  <a:srgbClr val="0070C0"/>
                </a:solidFill>
              </a:rPr>
              <a:t>shall use </a:t>
            </a:r>
            <a:r>
              <a:rPr lang="en-US" altLang="ko-KR" dirty="0"/>
              <a:t>EIFS </a:t>
            </a:r>
            <a:r>
              <a:rPr lang="en-US" altLang="ko-KR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reception of an</a:t>
            </a:r>
            <a:r>
              <a:rPr lang="en-US" altLang="ko-KR" b="1" dirty="0">
                <a:solidFill>
                  <a:srgbClr val="FF0000"/>
                </a:solidFill>
              </a:rPr>
              <a:t> erroneous </a:t>
            </a:r>
            <a:r>
              <a:rPr lang="en-US" altLang="ko-KR" b="1" dirty="0">
                <a:solidFill>
                  <a:srgbClr val="7030A0"/>
                </a:solidFill>
              </a:rPr>
              <a:t>frame.</a:t>
            </a:r>
          </a:p>
        </p:txBody>
      </p:sp>
    </p:spTree>
    <p:extLst>
      <p:ext uri="{BB962C8B-B14F-4D97-AF65-F5344CB8AC3E}">
        <p14:creationId xmlns:p14="http://schemas.microsoft.com/office/powerpoint/2010/main" val="2855162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8F89-191E-49BD-9C7C-A125701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IEEE 802.11-2020 WLAN MAC &amp; PHYs</a:t>
            </a:r>
            <a:br>
              <a:rPr lang="en-US" altLang="ko-KR" sz="4000" dirty="0"/>
            </a:br>
            <a:r>
              <a:rPr lang="en-US" altLang="ko-KR" sz="4000" dirty="0"/>
              <a:t>10.3.7 DCF timing relations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56A143B-E1D8-49D1-A5CB-2343CEB5F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96" y="1600201"/>
            <a:ext cx="8051608" cy="45259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CF1249-6C54-40A4-8389-2A20563DEDCC}"/>
              </a:ext>
            </a:extLst>
          </p:cNvPr>
          <p:cNvCxnSpPr/>
          <p:nvPr/>
        </p:nvCxnSpPr>
        <p:spPr>
          <a:xfrm flipV="1">
            <a:off x="4767344" y="3356992"/>
            <a:ext cx="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C2CDFBF-7B4D-414F-A19A-D69002C623D6}"/>
              </a:ext>
            </a:extLst>
          </p:cNvPr>
          <p:cNvCxnSpPr>
            <a:cxnSpLocks/>
          </p:cNvCxnSpPr>
          <p:nvPr/>
        </p:nvCxnSpPr>
        <p:spPr>
          <a:xfrm>
            <a:off x="5392176" y="3620640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F59B21-48BF-48AE-A84B-A3B5255087D1}"/>
              </a:ext>
            </a:extLst>
          </p:cNvPr>
          <p:cNvSpPr txBox="1"/>
          <p:nvPr/>
        </p:nvSpPr>
        <p:spPr>
          <a:xfrm>
            <a:off x="3935760" y="4816844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PHY-</a:t>
            </a:r>
            <a:r>
              <a:rPr lang="en-US" altLang="ko-KR" sz="1000" dirty="0" err="1"/>
              <a:t>CCARESET.request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201D4-F6AA-48B5-BB65-F98703E487B3}"/>
              </a:ext>
            </a:extLst>
          </p:cNvPr>
          <p:cNvSpPr txBox="1"/>
          <p:nvPr/>
        </p:nvSpPr>
        <p:spPr>
          <a:xfrm>
            <a:off x="4556851" y="5003036"/>
            <a:ext cx="2863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PHY-</a:t>
            </a:r>
            <a:r>
              <a:rPr lang="en-US" altLang="ko-KR" sz="1000" dirty="0" err="1"/>
              <a:t>CCA.indication</a:t>
            </a:r>
            <a:r>
              <a:rPr lang="en-US" altLang="ko-KR" sz="1000" dirty="0"/>
              <a:t>((IDLE)/(</a:t>
            </a:r>
            <a:r>
              <a:rPr lang="en-US" altLang="ko-KR" sz="1000" dirty="0" err="1"/>
              <a:t>BUSY,channel</a:t>
            </a:r>
            <a:r>
              <a:rPr lang="en-US" altLang="ko-KR" sz="1000" dirty="0"/>
              <a:t>-list))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F6371-55C0-6BF9-3205-DFE25106A707}"/>
              </a:ext>
            </a:extLst>
          </p:cNvPr>
          <p:cNvSpPr txBox="1"/>
          <p:nvPr/>
        </p:nvSpPr>
        <p:spPr>
          <a:xfrm>
            <a:off x="4367808" y="6069480"/>
            <a:ext cx="449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10-21—DCF timing relationships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357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7564-838A-4F82-A4F0-D52B3F57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IEEE 802.11-2020 WLAN MAC &amp; PHYs</a:t>
            </a:r>
            <a:br>
              <a:rPr lang="en-US" altLang="ko-KR" sz="2800" dirty="0"/>
            </a:br>
            <a:r>
              <a:rPr lang="en-US" altLang="ko-KR" sz="2800" dirty="0"/>
              <a:t>10.3.2.3 IFS (interframe space)</a:t>
            </a:r>
            <a:br>
              <a:rPr lang="en-US" altLang="ko-KR" sz="2800" dirty="0"/>
            </a:br>
            <a:r>
              <a:rPr lang="en-US" altLang="ko-KR" sz="2800" dirty="0"/>
              <a:t>IFS for EDCA (enhanced distributed channel access)</a:t>
            </a:r>
            <a:endParaRPr lang="ko-KR" altLang="en-US" sz="2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05CC232-3FAC-04B8-BA12-8245258B3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98" y="2480496"/>
            <a:ext cx="6034712" cy="36680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A1687-2D9D-B00A-10C7-595087AB130B}"/>
              </a:ext>
            </a:extLst>
          </p:cNvPr>
          <p:cNvSpPr txBox="1"/>
          <p:nvPr/>
        </p:nvSpPr>
        <p:spPr>
          <a:xfrm>
            <a:off x="368517" y="1760619"/>
            <a:ext cx="6355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Table 9-155—Default EDCA Parameter Set element parameter values</a:t>
            </a:r>
          </a:p>
          <a:p>
            <a:r>
              <a:rPr lang="en-US" altLang="ko-KR" sz="1400" dirty="0"/>
              <a:t>if dot11OCBActivated is false or the STA is a non-sensor STA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6964E1-18B5-AACC-5683-2CD2E856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64" y="3189943"/>
            <a:ext cx="5696608" cy="1424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D00764-374B-2086-A576-17C2B9C49293}"/>
              </a:ext>
            </a:extLst>
          </p:cNvPr>
          <p:cNvSpPr txBox="1"/>
          <p:nvPr/>
        </p:nvSpPr>
        <p:spPr>
          <a:xfrm>
            <a:off x="6593269" y="2596792"/>
            <a:ext cx="5190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Table 9-156—Default EDCA parameter set for STA operation if dot11OCBActivated is true (IEEE 802.11p)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00BD-4B8A-A850-4CB4-DD9553D6045C}"/>
              </a:ext>
            </a:extLst>
          </p:cNvPr>
          <p:cNvSpPr txBox="1"/>
          <p:nvPr/>
        </p:nvSpPr>
        <p:spPr>
          <a:xfrm>
            <a:off x="2860680" y="6129765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DSSS</a:t>
            </a:r>
          </a:p>
          <a:p>
            <a:r>
              <a:rPr lang="en-US" altLang="ko-KR" sz="1100" dirty="0"/>
              <a:t>HR/DSSS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152FB-0BDB-7433-7786-D5381831095D}"/>
              </a:ext>
            </a:extLst>
          </p:cNvPr>
          <p:cNvSpPr txBox="1"/>
          <p:nvPr/>
        </p:nvSpPr>
        <p:spPr>
          <a:xfrm>
            <a:off x="3698964" y="6148552"/>
            <a:ext cx="91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OFDM, ERP</a:t>
            </a:r>
          </a:p>
          <a:p>
            <a:r>
              <a:rPr lang="en-US" altLang="ko-KR" sz="1100" dirty="0"/>
              <a:t>HT, VHT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CAFC4-039E-0AEA-D9EF-B6575911C55E}"/>
              </a:ext>
            </a:extLst>
          </p:cNvPr>
          <p:cNvSpPr txBox="1"/>
          <p:nvPr/>
        </p:nvSpPr>
        <p:spPr>
          <a:xfrm>
            <a:off x="4614599" y="618228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TVHT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2815B-BD50-7DBE-A0FA-605B1BB5705E}"/>
              </a:ext>
            </a:extLst>
          </p:cNvPr>
          <p:cNvSpPr txBox="1"/>
          <p:nvPr/>
        </p:nvSpPr>
        <p:spPr>
          <a:xfrm>
            <a:off x="5266379" y="6181719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S1G</a:t>
            </a:r>
          </a:p>
        </p:txBody>
      </p:sp>
    </p:spTree>
    <p:extLst>
      <p:ext uri="{BB962C8B-B14F-4D97-AF65-F5344CB8AC3E}">
        <p14:creationId xmlns:p14="http://schemas.microsoft.com/office/powerpoint/2010/main" val="251505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/>
              <a:t>IEEE 802.11-2020 WLAN MAC &amp; PHYs</a:t>
            </a:r>
            <a:br>
              <a:rPr lang="en-US" altLang="ko-KR" dirty="0"/>
            </a:br>
            <a:r>
              <a:rPr lang="en-US" altLang="ko-KR" dirty="0"/>
              <a:t>DCF (CSMA/CA)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CSMA/CA protocol is designed to reduce the collision probability between multiple STAs accessing a medium, </a:t>
            </a:r>
            <a:r>
              <a:rPr lang="en-US" altLang="ko-KR" b="1" dirty="0"/>
              <a:t>at the point </a:t>
            </a:r>
            <a:r>
              <a:rPr lang="en-US" altLang="ko-KR" b="1" dirty="0">
                <a:solidFill>
                  <a:srgbClr val="0070C0"/>
                </a:solidFill>
              </a:rPr>
              <a:t>where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collisions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would </a:t>
            </a:r>
            <a:r>
              <a:rPr lang="en-US" altLang="ko-KR" b="1" dirty="0">
                <a:solidFill>
                  <a:srgbClr val="7030A0"/>
                </a:solidFill>
              </a:rPr>
              <a:t>most likely occur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(Just after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b="1" dirty="0">
                <a:solidFill>
                  <a:srgbClr val="0070C0"/>
                </a:solidFill>
              </a:rPr>
              <a:t>becomes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following</a:t>
            </a:r>
            <a:r>
              <a:rPr lang="en-US" altLang="ko-KR" dirty="0">
                <a:solidFill>
                  <a:srgbClr val="7030A0"/>
                </a:solidFill>
              </a:rPr>
              <a:t> a busy medium)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highest probability </a:t>
            </a:r>
            <a:r>
              <a:rPr lang="en-US" altLang="ko-KR" dirty="0">
                <a:solidFill>
                  <a:srgbClr val="7030A0"/>
                </a:solidFill>
              </a:rPr>
              <a:t>of a collision </a:t>
            </a:r>
            <a:r>
              <a:rPr lang="en-US" altLang="ko-KR" dirty="0">
                <a:solidFill>
                  <a:srgbClr val="0070C0"/>
                </a:solidFill>
              </a:rPr>
              <a:t>exists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This is the situation </a:t>
            </a:r>
            <a:r>
              <a:rPr lang="en-US" altLang="ko-KR" dirty="0">
                <a:solidFill>
                  <a:srgbClr val="0070C0"/>
                </a:solidFill>
              </a:rPr>
              <a:t>that necessitates </a:t>
            </a:r>
            <a:r>
              <a:rPr lang="en-US" altLang="ko-KR" dirty="0"/>
              <a:t>a random </a:t>
            </a:r>
            <a:r>
              <a:rPr lang="en-US" altLang="ko-KR" dirty="0" err="1"/>
              <a:t>backoff</a:t>
            </a:r>
            <a:r>
              <a:rPr lang="en-US" altLang="ko-KR" dirty="0"/>
              <a:t> procedure </a:t>
            </a:r>
            <a:r>
              <a:rPr lang="en-US" altLang="ko-KR" dirty="0">
                <a:solidFill>
                  <a:srgbClr val="0070C0"/>
                </a:solidFill>
              </a:rPr>
              <a:t>to resolve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medium contention </a:t>
            </a:r>
            <a:r>
              <a:rPr lang="en-US" altLang="ko-KR" dirty="0">
                <a:solidFill>
                  <a:srgbClr val="0070C0"/>
                </a:solidFill>
              </a:rPr>
              <a:t>conflicts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713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10.3.4.2 Basic access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STA </a:t>
            </a:r>
            <a:r>
              <a:rPr lang="en-US" altLang="ko-KR" dirty="0">
                <a:solidFill>
                  <a:srgbClr val="0070C0"/>
                </a:solidFill>
              </a:rPr>
              <a:t>may transmit </a:t>
            </a:r>
            <a:r>
              <a:rPr lang="en-US" altLang="ko-KR" dirty="0"/>
              <a:t>an MPDU,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the STA </a:t>
            </a:r>
            <a:r>
              <a:rPr lang="en-US" altLang="ko-KR" dirty="0">
                <a:solidFill>
                  <a:srgbClr val="0070C0"/>
                </a:solidFill>
              </a:rPr>
              <a:t>determines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dirty="0">
                <a:solidFill>
                  <a:srgbClr val="7030A0"/>
                </a:solidFill>
              </a:rPr>
              <a:t>(a)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frame </a:t>
            </a:r>
            <a:r>
              <a:rPr lang="en-US" altLang="ko-KR" b="1" dirty="0">
                <a:solidFill>
                  <a:srgbClr val="0070C0"/>
                </a:solidFill>
              </a:rPr>
              <a:t>is queued for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(b) </a:t>
            </a:r>
            <a:r>
              <a:rPr lang="en-US" altLang="ko-KR" b="1" dirty="0">
                <a:solidFill>
                  <a:srgbClr val="0070C0"/>
                </a:solidFill>
              </a:rPr>
              <a:t>remains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period of a DIFS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an EIFS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the end of </a:t>
            </a:r>
            <a:r>
              <a:rPr lang="en-US" altLang="ko-KR" b="1" dirty="0">
                <a:solidFill>
                  <a:srgbClr val="7030A0"/>
                </a:solidFill>
              </a:rPr>
              <a:t>the immediately preceding medium-busy event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>
                <a:solidFill>
                  <a:srgbClr val="0070C0"/>
                </a:solidFill>
              </a:rPr>
              <a:t>whichever is</a:t>
            </a:r>
            <a:r>
              <a:rPr lang="en-US" altLang="ko-KR" dirty="0">
                <a:solidFill>
                  <a:srgbClr val="7030A0"/>
                </a:solidFill>
              </a:rPr>
              <a:t> the greater,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7030A0"/>
                </a:solidFill>
              </a:rPr>
              <a:t> the backoff counter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>
                <a:solidFill>
                  <a:srgbClr val="7030A0"/>
                </a:solidFill>
              </a:rPr>
              <a:t> a value of zero.</a:t>
            </a:r>
          </a:p>
          <a:p>
            <a:r>
              <a:rPr lang="en-US" altLang="ko-KR" dirty="0"/>
              <a:t>Otherwise </a:t>
            </a:r>
            <a:r>
              <a:rPr lang="en-US" altLang="ko-KR" dirty="0">
                <a:solidFill>
                  <a:srgbClr val="7030A0"/>
                </a:solidFill>
              </a:rPr>
              <a:t>the random backoff procedure (for DCF) </a:t>
            </a:r>
            <a:r>
              <a:rPr lang="en-US" altLang="ko-KR" dirty="0">
                <a:solidFill>
                  <a:srgbClr val="0070C0"/>
                </a:solidFill>
              </a:rPr>
              <a:t>shall be followed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78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10.3.2.3 IFS (interframe space)</a:t>
            </a:r>
            <a:br>
              <a:rPr lang="en-US" altLang="ko-KR" sz="3200" dirty="0"/>
            </a:br>
            <a:r>
              <a:rPr lang="en-US" altLang="ko-KR" sz="3200" dirty="0"/>
              <a:t>IFS for EDCA (enhanced distributed channel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AIFS (Arbitration IFS; AIFS[AC])</a:t>
            </a:r>
          </a:p>
          <a:p>
            <a:pPr lvl="1"/>
            <a:r>
              <a:rPr lang="en-US" altLang="ko-KR" dirty="0"/>
              <a:t>AIFS[AC]=SIFS+</a:t>
            </a:r>
            <a:r>
              <a:rPr lang="en-US" altLang="ko-KR" b="1" dirty="0">
                <a:solidFill>
                  <a:srgbClr val="7030A0"/>
                </a:solidFill>
              </a:rPr>
              <a:t>AIFSN[AC]</a:t>
            </a:r>
            <a:r>
              <a:rPr lang="en-US" altLang="ko-KR" dirty="0"/>
              <a:t>*</a:t>
            </a:r>
            <a:r>
              <a:rPr lang="en-US" altLang="ko-KR" dirty="0" err="1"/>
              <a:t>aSlotTime</a:t>
            </a:r>
            <a:endParaRPr lang="en-US" altLang="ko-KR" dirty="0"/>
          </a:p>
          <a:p>
            <a:pPr lvl="1"/>
            <a:r>
              <a:rPr lang="en-US" altLang="ko-KR" dirty="0"/>
              <a:t>A STA [using the EDCAF] </a:t>
            </a:r>
            <a:r>
              <a:rPr lang="en-US" altLang="ko-KR" dirty="0">
                <a:solidFill>
                  <a:srgbClr val="0070C0"/>
                </a:solidFill>
              </a:rPr>
              <a:t>shall obtain </a:t>
            </a:r>
            <a:r>
              <a:rPr lang="en-US" altLang="ko-KR" dirty="0">
                <a:solidFill>
                  <a:srgbClr val="7030A0"/>
                </a:solidFill>
              </a:rPr>
              <a:t>a TXOP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an AC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STA’s CS mechanism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determines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AIFS[AC] slot boundary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correctly received frame,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AC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value of zero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EIFS for EDCA</a:t>
            </a:r>
          </a:p>
          <a:p>
            <a:pPr lvl="1"/>
            <a:r>
              <a:rPr lang="en-US" altLang="ko-KR" dirty="0"/>
              <a:t>(DCF: EIFS= SIFS+(Estimated)</a:t>
            </a:r>
            <a:r>
              <a:rPr lang="en-US" altLang="ko-KR" dirty="0" err="1"/>
              <a:t>ACKTxTime+</a:t>
            </a:r>
            <a:r>
              <a:rPr lang="en-US" altLang="ko-KR" b="1" dirty="0" err="1">
                <a:solidFill>
                  <a:srgbClr val="7030A0"/>
                </a:solidFill>
              </a:rPr>
              <a:t>DIFS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EIFS–DIFS+AIFS[AC] = SIFS+(Estimated)</a:t>
            </a:r>
            <a:r>
              <a:rPr lang="en-US" altLang="ko-KR" dirty="0" err="1"/>
              <a:t>ACKTxTime+</a:t>
            </a:r>
            <a:r>
              <a:rPr lang="en-US" altLang="ko-KR" b="1" dirty="0" err="1">
                <a:solidFill>
                  <a:srgbClr val="7030A0"/>
                </a:solidFill>
              </a:rPr>
              <a:t>AIFS</a:t>
            </a:r>
            <a:r>
              <a:rPr lang="en-US" altLang="ko-KR" b="1" dirty="0">
                <a:solidFill>
                  <a:srgbClr val="7030A0"/>
                </a:solidFill>
              </a:rPr>
              <a:t>[AC]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6DB2C-6B99-41EA-DD24-CAF8019F266F}"/>
              </a:ext>
            </a:extLst>
          </p:cNvPr>
          <p:cNvSpPr txBox="1"/>
          <p:nvPr/>
        </p:nvSpPr>
        <p:spPr>
          <a:xfrm>
            <a:off x="581353" y="6311900"/>
            <a:ext cx="1326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AC access category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6012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18E7-6DFD-424F-A4FC-F5D3673D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10.3.4.2 Basic access</a:t>
            </a:r>
            <a:endParaRPr lang="ko-KR" altLang="en-US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FA9892-B95F-D760-BB8A-38C183E49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61" y="2258643"/>
            <a:ext cx="9502451" cy="34977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FCEE5-D286-255F-C037-9B91D88FA630}"/>
              </a:ext>
            </a:extLst>
          </p:cNvPr>
          <p:cNvSpPr txBox="1"/>
          <p:nvPr/>
        </p:nvSpPr>
        <p:spPr>
          <a:xfrm>
            <a:off x="4534232" y="5796652"/>
            <a:ext cx="388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10-16—Basic access method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493B-D41B-A552-E649-222BBCC6A226}"/>
              </a:ext>
            </a:extLst>
          </p:cNvPr>
          <p:cNvSpPr txBox="1"/>
          <p:nvPr/>
        </p:nvSpPr>
        <p:spPr>
          <a:xfrm>
            <a:off x="1639435" y="2703444"/>
            <a:ext cx="175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(backoff count = 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EAD82-9DBD-ECC0-5B9E-210D9188F6E8}"/>
              </a:ext>
            </a:extLst>
          </p:cNvPr>
          <p:cNvSpPr txBox="1"/>
          <p:nvPr/>
        </p:nvSpPr>
        <p:spPr>
          <a:xfrm>
            <a:off x="3426256" y="1657908"/>
            <a:ext cx="32282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The DCF of the transmitting STA invokes the backoff procedure at the end of transmission even if no additional transmissions are currently queued  </a:t>
            </a:r>
            <a:r>
              <a:rPr lang="en-US" altLang="ko-KR" sz="1100" dirty="0">
                <a:solidFill>
                  <a:srgbClr val="FF0000"/>
                </a:solidFill>
              </a:rPr>
              <a:t>(backoff count = n)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D84E98-44C8-25F9-0D91-DE4907AF376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40371" y="2427349"/>
            <a:ext cx="0" cy="41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C3E4C5-9436-5B57-6B59-55917BF1211C}"/>
              </a:ext>
            </a:extLst>
          </p:cNvPr>
          <p:cNvSpPr txBox="1"/>
          <p:nvPr/>
        </p:nvSpPr>
        <p:spPr>
          <a:xfrm>
            <a:off x="3291978" y="4537077"/>
            <a:ext cx="21229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if </a:t>
            </a:r>
            <a:r>
              <a:rPr lang="en-US" altLang="ko-KR" sz="1100" dirty="0">
                <a:solidFill>
                  <a:srgbClr val="7030A0"/>
                </a:solidFill>
              </a:rPr>
              <a:t>the medium state </a:t>
            </a:r>
            <a:r>
              <a:rPr lang="en-US" altLang="ko-KR" sz="1100" dirty="0"/>
              <a:t>is </a:t>
            </a:r>
            <a:r>
              <a:rPr lang="en-US" altLang="ko-KR" sz="1100" dirty="0">
                <a:solidFill>
                  <a:srgbClr val="7030A0"/>
                </a:solidFill>
              </a:rPr>
              <a:t>BUSY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the DCF invoke the backoff procedure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(backoff count = n)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13281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10.3.3 Random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STA [</a:t>
            </a:r>
            <a:r>
              <a:rPr lang="en-US" altLang="ko-KR" dirty="0">
                <a:solidFill>
                  <a:srgbClr val="0070C0"/>
                </a:solidFill>
              </a:rPr>
              <a:t>desiring to initiate </a:t>
            </a:r>
            <a:r>
              <a:rPr lang="en-US" altLang="ko-KR" dirty="0">
                <a:solidFill>
                  <a:srgbClr val="7030A0"/>
                </a:solidFill>
              </a:rPr>
              <a:t>transfer of Data frames and/or Management frames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the DCF] </a:t>
            </a:r>
            <a:r>
              <a:rPr lang="en-US" altLang="ko-KR" dirty="0">
                <a:solidFill>
                  <a:srgbClr val="0070C0"/>
                </a:solidFill>
              </a:rPr>
              <a:t>shall invoke </a:t>
            </a:r>
            <a:r>
              <a:rPr lang="en-US" altLang="ko-KR" dirty="0">
                <a:solidFill>
                  <a:srgbClr val="7030A0"/>
                </a:solidFill>
              </a:rPr>
              <a:t>the CS mechanism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determine </a:t>
            </a:r>
            <a:r>
              <a:rPr lang="en-US" altLang="ko-KR" dirty="0">
                <a:solidFill>
                  <a:srgbClr val="7030A0"/>
                </a:solidFill>
              </a:rPr>
              <a:t>the busy/idle state of the medium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STA </a:t>
            </a:r>
            <a:r>
              <a:rPr lang="en-US" altLang="ko-KR" dirty="0">
                <a:solidFill>
                  <a:srgbClr val="0070C0"/>
                </a:solidFill>
              </a:rPr>
              <a:t>shall</a:t>
            </a:r>
            <a:r>
              <a:rPr lang="en-US" altLang="ko-KR" b="1" dirty="0">
                <a:solidFill>
                  <a:srgbClr val="0070C0"/>
                </a:solidFill>
              </a:rPr>
              <a:t> defer until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determined to be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interruption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period of time </a:t>
            </a:r>
            <a:r>
              <a:rPr lang="en-US" altLang="ko-KR" dirty="0">
                <a:solidFill>
                  <a:srgbClr val="0070C0"/>
                </a:solidFill>
              </a:rPr>
              <a:t>equal to </a:t>
            </a:r>
            <a:r>
              <a:rPr lang="en-US" altLang="ko-KR" dirty="0"/>
              <a:t>a DIFS or EIFS, as appropriate.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this DIFS or EIFS medium idle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STA </a:t>
            </a:r>
            <a:r>
              <a:rPr lang="en-US" altLang="ko-KR" dirty="0">
                <a:solidFill>
                  <a:srgbClr val="0070C0"/>
                </a:solidFill>
              </a:rPr>
              <a:t>shall then generate </a:t>
            </a:r>
            <a:r>
              <a:rPr lang="en-US" altLang="ko-KR" dirty="0">
                <a:solidFill>
                  <a:srgbClr val="7030A0"/>
                </a:solidFill>
              </a:rPr>
              <a:t>a random backoff count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additional deferral time </a:t>
            </a:r>
            <a:r>
              <a:rPr lang="en-US" altLang="ko-KR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transmitting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unless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already contains </a:t>
            </a:r>
            <a:r>
              <a:rPr lang="en-US" altLang="ko-KR" dirty="0">
                <a:solidFill>
                  <a:srgbClr val="7030A0"/>
                </a:solidFill>
              </a:rPr>
              <a:t>a nonzero value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process </a:t>
            </a:r>
            <a:r>
              <a:rPr lang="en-US" altLang="ko-KR" dirty="0">
                <a:solidFill>
                  <a:srgbClr val="0070C0"/>
                </a:solidFill>
              </a:rPr>
              <a:t>minimizes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collisions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contention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STAs </a:t>
            </a:r>
            <a:r>
              <a:rPr lang="en-US" altLang="ko-KR" dirty="0">
                <a:solidFill>
                  <a:srgbClr val="0070C0"/>
                </a:solidFill>
              </a:rPr>
              <a:t>that have been deferring to </a:t>
            </a:r>
            <a:r>
              <a:rPr lang="en-US" altLang="ko-KR" dirty="0">
                <a:solidFill>
                  <a:srgbClr val="7030A0"/>
                </a:solidFill>
              </a:rPr>
              <a:t>the same event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106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10.3.3 Random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Every STA </a:t>
            </a:r>
            <a:r>
              <a:rPr lang="en-US" altLang="ko-KR" dirty="0">
                <a:solidFill>
                  <a:srgbClr val="0070C0"/>
                </a:solidFill>
              </a:rPr>
              <a:t>shall maintain </a:t>
            </a:r>
            <a:r>
              <a:rPr lang="en-US" altLang="ko-KR" dirty="0">
                <a:solidFill>
                  <a:srgbClr val="7030A0"/>
                </a:solidFill>
              </a:rPr>
              <a:t>a contention window (CW), a STA short retry count (SSRC) and a STA long retry count (SLRC).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contention window (CW) </a:t>
            </a:r>
            <a:r>
              <a:rPr lang="en-US" altLang="ko-KR" dirty="0">
                <a:solidFill>
                  <a:srgbClr val="0070C0"/>
                </a:solidFill>
              </a:rPr>
              <a:t>shall take </a:t>
            </a:r>
            <a:r>
              <a:rPr lang="en-US" altLang="ko-KR" dirty="0">
                <a:solidFill>
                  <a:srgbClr val="7030A0"/>
                </a:solidFill>
              </a:rPr>
              <a:t>an initial value of </a:t>
            </a:r>
            <a:r>
              <a:rPr lang="en-US" altLang="ko-KR" b="1" dirty="0" err="1">
                <a:solidFill>
                  <a:srgbClr val="7030A0"/>
                </a:solidFill>
              </a:rPr>
              <a:t>aCWmin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SSRC and the SLRC </a:t>
            </a:r>
            <a:r>
              <a:rPr lang="en-US" altLang="ko-KR" dirty="0">
                <a:solidFill>
                  <a:srgbClr val="0070C0"/>
                </a:solidFill>
              </a:rPr>
              <a:t>shall take </a:t>
            </a:r>
            <a:r>
              <a:rPr lang="en-US" altLang="ko-KR" dirty="0">
                <a:solidFill>
                  <a:srgbClr val="7030A0"/>
                </a:solidFill>
              </a:rPr>
              <a:t>an initial value of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Every time </a:t>
            </a:r>
            <a:r>
              <a:rPr lang="en-US" altLang="ko-KR" dirty="0">
                <a:solidFill>
                  <a:srgbClr val="7030A0"/>
                </a:solidFill>
              </a:rPr>
              <a:t>an unsuccessful attempt </a:t>
            </a:r>
            <a:r>
              <a:rPr lang="en-US" altLang="ko-KR" dirty="0">
                <a:solidFill>
                  <a:srgbClr val="0070C0"/>
                </a:solidFill>
              </a:rPr>
              <a:t>to transmit </a:t>
            </a:r>
            <a:r>
              <a:rPr lang="en-US" altLang="ko-KR" dirty="0"/>
              <a:t>an MPDU,</a:t>
            </a:r>
          </a:p>
          <a:p>
            <a:pPr lvl="1"/>
            <a:r>
              <a:rPr lang="en-US" altLang="ko-KR" dirty="0"/>
              <a:t>The CW </a:t>
            </a:r>
            <a:r>
              <a:rPr lang="en-US" altLang="ko-KR" dirty="0">
                <a:solidFill>
                  <a:srgbClr val="0070C0"/>
                </a:solidFill>
              </a:rPr>
              <a:t>shall take </a:t>
            </a:r>
            <a:r>
              <a:rPr lang="en-US" altLang="ko-KR" dirty="0">
                <a:solidFill>
                  <a:srgbClr val="7030A0"/>
                </a:solidFill>
              </a:rPr>
              <a:t>the next value [(CW+1)*2-1] (</a:t>
            </a:r>
            <a:r>
              <a:rPr lang="en-US" altLang="ko-KR" dirty="0">
                <a:solidFill>
                  <a:srgbClr val="0070C0"/>
                </a:solidFill>
              </a:rPr>
              <a:t>every time </a:t>
            </a:r>
            <a:r>
              <a:rPr lang="en-US" altLang="ko-KR" dirty="0">
                <a:solidFill>
                  <a:srgbClr val="7030A0"/>
                </a:solidFill>
              </a:rPr>
              <a:t>an unsuccessful attempt </a:t>
            </a:r>
            <a:r>
              <a:rPr lang="en-US" altLang="ko-KR" dirty="0">
                <a:solidFill>
                  <a:srgbClr val="0070C0"/>
                </a:solidFill>
              </a:rPr>
              <a:t>to transmit </a:t>
            </a:r>
            <a:r>
              <a:rPr lang="en-US" altLang="ko-KR" dirty="0"/>
              <a:t>an MPDU) </a:t>
            </a:r>
            <a:r>
              <a:rPr lang="en-US" altLang="ko-KR" dirty="0">
                <a:solidFill>
                  <a:srgbClr val="0070C0"/>
                </a:solidFill>
              </a:rPr>
              <a:t>until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CW </a:t>
            </a:r>
            <a:r>
              <a:rPr lang="en-US" altLang="ko-KR" dirty="0">
                <a:solidFill>
                  <a:srgbClr val="0070C0"/>
                </a:solidFill>
              </a:rPr>
              <a:t>reaches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value of </a:t>
            </a:r>
            <a:r>
              <a:rPr lang="en-US" altLang="ko-KR" dirty="0" err="1">
                <a:solidFill>
                  <a:srgbClr val="7030A0"/>
                </a:solidFill>
              </a:rPr>
              <a:t>aCWmax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(a PSDU length ≤ dot11</a:t>
            </a:r>
            <a:r>
              <a:rPr lang="en-US" altLang="ko-KR" dirty="0">
                <a:solidFill>
                  <a:srgbClr val="7030A0"/>
                </a:solidFill>
              </a:rPr>
              <a:t>RTS</a:t>
            </a:r>
            <a:r>
              <a:rPr lang="en-US" altLang="ko-KR" dirty="0"/>
              <a:t>Threshold) SSRC </a:t>
            </a:r>
            <a:r>
              <a:rPr lang="en-US" altLang="ko-KR" dirty="0">
                <a:solidFill>
                  <a:srgbClr val="0070C0"/>
                </a:solidFill>
              </a:rPr>
              <a:t>is increased until </a:t>
            </a:r>
            <a:r>
              <a:rPr lang="en-US" altLang="ko-KR" dirty="0"/>
              <a:t>SSRC </a:t>
            </a:r>
            <a:r>
              <a:rPr lang="en-US" altLang="ko-KR" dirty="0">
                <a:solidFill>
                  <a:srgbClr val="0070C0"/>
                </a:solidFill>
              </a:rPr>
              <a:t>reaches</a:t>
            </a:r>
            <a:r>
              <a:rPr lang="en-US" altLang="ko-KR" dirty="0"/>
              <a:t> dot11ShortRetryLimit.</a:t>
            </a:r>
          </a:p>
          <a:p>
            <a:pPr lvl="1"/>
            <a:r>
              <a:rPr lang="en-US" altLang="ko-KR" dirty="0"/>
              <a:t>(a PSDU length &gt; dot11RTSThreshold) SLRC </a:t>
            </a:r>
            <a:r>
              <a:rPr lang="en-US" altLang="ko-KR" dirty="0">
                <a:solidFill>
                  <a:srgbClr val="0070C0"/>
                </a:solidFill>
              </a:rPr>
              <a:t>is increased until </a:t>
            </a:r>
            <a:r>
              <a:rPr lang="en-US" altLang="ko-KR" dirty="0"/>
              <a:t>SSRC </a:t>
            </a:r>
            <a:r>
              <a:rPr lang="en-US" altLang="ko-KR" dirty="0">
                <a:solidFill>
                  <a:srgbClr val="0070C0"/>
                </a:solidFill>
              </a:rPr>
              <a:t>reaches</a:t>
            </a:r>
            <a:r>
              <a:rPr lang="en-US" altLang="ko-KR" dirty="0"/>
              <a:t> dot11LongRetryLimit.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13E9-4024-4857-A2CE-2950917A0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IEEE 802 Standards for Medium Access Control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A562F-EE6D-45C6-BE58-4D2537E6B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15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/>
              <a:t>IEEE 802.11-2020 WLAN MAC &amp; PHYs</a:t>
            </a:r>
            <a:br>
              <a:rPr lang="en-US" altLang="ko-KR" sz="4400"/>
            </a:br>
            <a:r>
              <a:rPr lang="en-US" altLang="ko-KR" sz="4400"/>
              <a:t>10.3.3 Random backoff procedure</a:t>
            </a:r>
            <a:endParaRPr lang="ko-KR" altLang="en-US" b="1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E340608-5D6E-23EF-40CE-4A59F2A97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095" y="1825625"/>
            <a:ext cx="3974924" cy="404703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D8D321-1A53-DA57-B62C-BFD35368C801}"/>
              </a:ext>
            </a:extLst>
          </p:cNvPr>
          <p:cNvSpPr txBox="1"/>
          <p:nvPr/>
        </p:nvSpPr>
        <p:spPr>
          <a:xfrm>
            <a:off x="3529506" y="600759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10-15—Example of exponential increase of CW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6497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10.3.3 Random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the transmission is successful,</a:t>
            </a:r>
          </a:p>
          <a:p>
            <a:pPr lvl="1"/>
            <a:r>
              <a:rPr lang="en-US" altLang="ko-KR" dirty="0"/>
              <a:t>The CW value </a:t>
            </a:r>
            <a:r>
              <a:rPr lang="en-US" altLang="ko-KR" b="1" dirty="0">
                <a:solidFill>
                  <a:srgbClr val="0070C0"/>
                </a:solidFill>
              </a:rPr>
              <a:t>reverts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7030A0"/>
                </a:solidFill>
              </a:rPr>
              <a:t>aCWmin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the random backoff count </a:t>
            </a:r>
            <a:r>
              <a:rPr lang="en-US" altLang="ko-KR" dirty="0">
                <a:solidFill>
                  <a:srgbClr val="0070C0"/>
                </a:solidFill>
              </a:rPr>
              <a:t>is chosen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The SSRC and/or SLRC </a:t>
            </a:r>
            <a:r>
              <a:rPr lang="en-US" altLang="ko-KR" dirty="0">
                <a:solidFill>
                  <a:srgbClr val="0070C0"/>
                </a:solidFill>
              </a:rPr>
              <a:t>shall be reset to </a:t>
            </a:r>
            <a:r>
              <a:rPr lang="en-US" altLang="ko-KR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414563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10.3.4.3 Backoff procedure for DCF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(1) A STA </a:t>
            </a:r>
            <a:r>
              <a:rPr lang="en-US" altLang="ko-KR" dirty="0">
                <a:solidFill>
                  <a:srgbClr val="0070C0"/>
                </a:solidFill>
              </a:rPr>
              <a:t>shall </a:t>
            </a:r>
            <a:r>
              <a:rPr lang="en-US" altLang="ko-KR" b="1" dirty="0">
                <a:solidFill>
                  <a:srgbClr val="0070C0"/>
                </a:solidFill>
              </a:rPr>
              <a:t>invoke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dirty="0">
                <a:solidFill>
                  <a:srgbClr val="0070C0"/>
                </a:solidFill>
              </a:rPr>
              <a:t>to transfer </a:t>
            </a:r>
            <a:r>
              <a:rPr lang="en-US" altLang="ko-KR" dirty="0">
                <a:solidFill>
                  <a:srgbClr val="7030A0"/>
                </a:solidFill>
              </a:rPr>
              <a:t>a frame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finding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as indicated by either</a:t>
            </a:r>
            <a:r>
              <a:rPr lang="en-US" altLang="ko-KR" dirty="0">
                <a:solidFill>
                  <a:srgbClr val="7030A0"/>
                </a:solidFill>
              </a:rPr>
              <a:t> the physical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virtual CS mechanism.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(2) A transmitting STA </a:t>
            </a:r>
            <a:r>
              <a:rPr lang="en-US" altLang="ko-KR" dirty="0">
                <a:solidFill>
                  <a:srgbClr val="0070C0"/>
                </a:solidFill>
              </a:rPr>
              <a:t>shall invoke </a:t>
            </a:r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the STA </a:t>
            </a:r>
            <a:r>
              <a:rPr lang="en-US" altLang="ko-KR" b="1" dirty="0">
                <a:solidFill>
                  <a:srgbClr val="0070C0"/>
                </a:solidFill>
              </a:rPr>
              <a:t>infers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 failed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368171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10.3.4.3 Backoff procedure for DCF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(3) A backoff procedure </a:t>
            </a:r>
            <a:r>
              <a:rPr lang="en-US" altLang="ko-KR" dirty="0">
                <a:solidFill>
                  <a:srgbClr val="0070C0"/>
                </a:solidFill>
              </a:rPr>
              <a:t>shall be performed </a:t>
            </a:r>
            <a:r>
              <a:rPr lang="en-US" altLang="ko-KR" b="1" dirty="0">
                <a:solidFill>
                  <a:srgbClr val="0070C0"/>
                </a:solidFill>
              </a:rPr>
              <a:t>immediately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end of every transmission of an MPDU [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Type subfield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equal to </a:t>
            </a:r>
            <a:r>
              <a:rPr lang="en-US" altLang="ko-KR" dirty="0"/>
              <a:t>Data, Management, or Control with subtype PS-Poll], </a:t>
            </a:r>
            <a:r>
              <a:rPr lang="en-US" altLang="ko-KR" dirty="0">
                <a:solidFill>
                  <a:srgbClr val="0070C0"/>
                </a:solidFill>
              </a:rPr>
              <a:t>even if </a:t>
            </a:r>
            <a:r>
              <a:rPr lang="en-US" altLang="ko-KR" b="1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additional transmissions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currently queued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 the case of </a:t>
            </a:r>
            <a:r>
              <a:rPr lang="en-US" altLang="ko-KR" dirty="0">
                <a:solidFill>
                  <a:srgbClr val="7030A0"/>
                </a:solidFill>
              </a:rPr>
              <a:t>successful acknowledged transmissions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this backoff procedure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shall begin at </a:t>
            </a:r>
            <a:r>
              <a:rPr lang="en-US" altLang="ko-KR" dirty="0">
                <a:solidFill>
                  <a:srgbClr val="7030A0"/>
                </a:solidFill>
              </a:rPr>
              <a:t>the end of the received Ack frame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 the case of </a:t>
            </a:r>
            <a:r>
              <a:rPr lang="en-US" altLang="ko-KR" b="1" dirty="0">
                <a:solidFill>
                  <a:srgbClr val="FF0000"/>
                </a:solidFill>
              </a:rPr>
              <a:t>unsuccessful</a:t>
            </a:r>
            <a:r>
              <a:rPr lang="en-US" altLang="ko-KR" dirty="0">
                <a:solidFill>
                  <a:srgbClr val="7030A0"/>
                </a:solidFill>
              </a:rPr>
              <a:t> transmissions </a:t>
            </a:r>
            <a:r>
              <a:rPr lang="en-US" altLang="ko-KR" dirty="0">
                <a:solidFill>
                  <a:srgbClr val="0070C0"/>
                </a:solidFill>
              </a:rPr>
              <a:t>requiring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 immediate response</a:t>
            </a:r>
            <a:r>
              <a:rPr lang="en-US" altLang="ko-KR" dirty="0"/>
              <a:t>, this backoff procedure </a:t>
            </a:r>
            <a:r>
              <a:rPr lang="en-US" altLang="ko-KR" dirty="0">
                <a:solidFill>
                  <a:srgbClr val="0070C0"/>
                </a:solidFill>
              </a:rPr>
              <a:t>shall begin at </a:t>
            </a:r>
            <a:r>
              <a:rPr lang="en-US" altLang="ko-KR" dirty="0"/>
              <a:t>the end of the </a:t>
            </a:r>
            <a:r>
              <a:rPr lang="en-US" altLang="ko-KR" dirty="0" err="1">
                <a:solidFill>
                  <a:srgbClr val="7030A0"/>
                </a:solidFill>
              </a:rPr>
              <a:t>AckTimeout</a:t>
            </a:r>
            <a:r>
              <a:rPr lang="en-US" altLang="ko-KR" dirty="0">
                <a:solidFill>
                  <a:srgbClr val="7030A0"/>
                </a:solidFill>
              </a:rPr>
              <a:t> interval </a:t>
            </a:r>
            <a:r>
              <a:rPr lang="en-US" altLang="ko-KR" dirty="0"/>
              <a:t>or </a:t>
            </a:r>
            <a:r>
              <a:rPr lang="en-US" altLang="ko-KR" dirty="0" err="1"/>
              <a:t>CTSTimeout</a:t>
            </a:r>
            <a:r>
              <a:rPr lang="en-US" altLang="ko-KR" dirty="0"/>
              <a:t> interval.</a:t>
            </a:r>
          </a:p>
        </p:txBody>
      </p:sp>
    </p:spTree>
    <p:extLst>
      <p:ext uri="{BB962C8B-B14F-4D97-AF65-F5344CB8AC3E}">
        <p14:creationId xmlns:p14="http://schemas.microsoft.com/office/powerpoint/2010/main" val="933162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10.3.4.3 Backoff procedure for DCF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To </a:t>
            </a:r>
            <a:r>
              <a:rPr lang="en-US" altLang="ko-KR" b="1" dirty="0">
                <a:solidFill>
                  <a:srgbClr val="0070C0"/>
                </a:solidFill>
              </a:rPr>
              <a:t>begin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procedure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STA </a:t>
            </a:r>
            <a:r>
              <a:rPr lang="en-US" altLang="ko-KR" dirty="0">
                <a:solidFill>
                  <a:srgbClr val="0070C0"/>
                </a:solidFill>
              </a:rPr>
              <a:t>shall set </a:t>
            </a:r>
            <a:r>
              <a:rPr lang="en-US" altLang="ko-KR" dirty="0">
                <a:solidFill>
                  <a:srgbClr val="7030A0"/>
                </a:solidFill>
              </a:rPr>
              <a:t>its backoff counter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random value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Backoff Count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7030A0"/>
                </a:solidFill>
              </a:rPr>
              <a:t>Random().</a:t>
            </a:r>
          </a:p>
          <a:p>
            <a:pPr lvl="1"/>
            <a:r>
              <a:rPr lang="en-US" altLang="ko-KR" dirty="0"/>
              <a:t>Random() = </a:t>
            </a:r>
            <a:r>
              <a:rPr lang="en-US" altLang="ko-KR" dirty="0">
                <a:solidFill>
                  <a:srgbClr val="7030A0"/>
                </a:solidFill>
              </a:rPr>
              <a:t>Pseudorandom integer </a:t>
            </a:r>
            <a:r>
              <a:rPr lang="en-US" altLang="ko-KR" dirty="0">
                <a:solidFill>
                  <a:srgbClr val="002060"/>
                </a:solidFill>
              </a:rPr>
              <a:t>drawn from </a:t>
            </a:r>
            <a:r>
              <a:rPr lang="en-US" altLang="ko-KR" dirty="0">
                <a:solidFill>
                  <a:srgbClr val="7030A0"/>
                </a:solidFill>
              </a:rPr>
              <a:t>a uniform distribution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interval [0,CW]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A STA </a:t>
            </a:r>
            <a:r>
              <a:rPr lang="en-US" altLang="ko-KR" dirty="0">
                <a:solidFill>
                  <a:srgbClr val="0070C0"/>
                </a:solidFill>
              </a:rPr>
              <a:t>shall use </a:t>
            </a:r>
            <a:r>
              <a:rPr lang="en-US" altLang="ko-KR" dirty="0">
                <a:solidFill>
                  <a:srgbClr val="7030A0"/>
                </a:solidFill>
              </a:rPr>
              <a:t>the CS mechanism </a:t>
            </a:r>
            <a:r>
              <a:rPr lang="en-US" altLang="ko-KR" dirty="0">
                <a:solidFill>
                  <a:srgbClr val="0070C0"/>
                </a:solidFill>
              </a:rPr>
              <a:t>to determine </a:t>
            </a:r>
            <a:r>
              <a:rPr lang="en-US" altLang="ko-KR" b="1" dirty="0">
                <a:solidFill>
                  <a:srgbClr val="0070C0"/>
                </a:solidFill>
              </a:rPr>
              <a:t>whether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there is </a:t>
            </a:r>
            <a:r>
              <a:rPr lang="en-US" altLang="ko-KR" b="1" dirty="0">
                <a:solidFill>
                  <a:srgbClr val="7030A0"/>
                </a:solidFill>
              </a:rPr>
              <a:t>activity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backoff slot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All backoff slots </a:t>
            </a:r>
            <a:r>
              <a:rPr lang="en-US" altLang="ko-KR" b="1" dirty="0">
                <a:solidFill>
                  <a:srgbClr val="0070C0"/>
                </a:solidFill>
              </a:rPr>
              <a:t>occur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DIFS or EIFS </a:t>
            </a:r>
            <a:r>
              <a:rPr lang="en-US" altLang="ko-KR" dirty="0"/>
              <a:t>as appropriate.</a:t>
            </a:r>
          </a:p>
        </p:txBody>
      </p:sp>
    </p:spTree>
    <p:extLst>
      <p:ext uri="{BB962C8B-B14F-4D97-AF65-F5344CB8AC3E}">
        <p14:creationId xmlns:p14="http://schemas.microsoft.com/office/powerpoint/2010/main" val="41223380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C412-BAE3-43ED-8ADC-E11CA032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10.3.4.3 Backoff procedure for DCF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580AF-157E-4D30-A1DD-F761E645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medium activity </a:t>
            </a:r>
            <a:r>
              <a:rPr lang="en-US" altLang="ko-KR" dirty="0">
                <a:solidFill>
                  <a:srgbClr val="0070C0"/>
                </a:solidFill>
              </a:rPr>
              <a:t>is indicated for </a:t>
            </a:r>
            <a:r>
              <a:rPr lang="en-US" altLang="ko-KR" dirty="0">
                <a:solidFill>
                  <a:srgbClr val="7030A0"/>
                </a:solidFill>
              </a:rPr>
              <a:t>the duration of a particular backoff slot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then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dirty="0">
                <a:solidFill>
                  <a:srgbClr val="0070C0"/>
                </a:solidFill>
              </a:rPr>
              <a:t>shall </a:t>
            </a:r>
            <a:r>
              <a:rPr lang="en-US" altLang="ko-KR" b="1" dirty="0">
                <a:solidFill>
                  <a:srgbClr val="0070C0"/>
                </a:solidFill>
              </a:rPr>
              <a:t>decrement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backoff counter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 determined to be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any time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backoff slot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then</a:t>
            </a:r>
            <a:r>
              <a:rPr lang="en-US" altLang="ko-KR" dirty="0"/>
              <a:t> the backoff counter </a:t>
            </a:r>
            <a:r>
              <a:rPr lang="en-US" altLang="ko-KR" dirty="0">
                <a:solidFill>
                  <a:srgbClr val="0070C0"/>
                </a:solidFill>
              </a:rPr>
              <a:t>shall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be decremented for </a:t>
            </a:r>
            <a:r>
              <a:rPr lang="en-US" altLang="ko-KR" dirty="0">
                <a:solidFill>
                  <a:srgbClr val="7030A0"/>
                </a:solidFill>
              </a:rPr>
              <a:t>that slot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B050"/>
                </a:solidFill>
              </a:rPr>
              <a:t>(suspension)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next</a:t>
            </a:r>
            <a:r>
              <a:rPr lang="en-US" altLang="ko-KR" dirty="0">
                <a:solidFill>
                  <a:srgbClr val="0070C0"/>
                </a:solidFill>
              </a:rPr>
              <a:t> decremented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has been determined to be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duration of </a:t>
            </a:r>
            <a:r>
              <a:rPr lang="en-US" altLang="ko-KR" dirty="0"/>
              <a:t>[(</a:t>
            </a:r>
            <a:r>
              <a:rPr lang="en-US" altLang="ko-KR" b="1" dirty="0">
                <a:solidFill>
                  <a:srgbClr val="7030A0"/>
                </a:solidFill>
              </a:rPr>
              <a:t>a DIFS </a:t>
            </a:r>
            <a:r>
              <a:rPr lang="en-US" altLang="ko-KR" dirty="0">
                <a:solidFill>
                  <a:srgbClr val="7030A0"/>
                </a:solidFill>
              </a:rPr>
              <a:t>or EIFS, as appropriate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plus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 err="1">
                <a:solidFill>
                  <a:srgbClr val="7030A0"/>
                </a:solidFill>
              </a:rPr>
              <a:t>aSlotTime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00B050"/>
                </a:solidFill>
              </a:rPr>
              <a:t>(resumption)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shall commence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equals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797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FF5E-71C7-3365-41F6-E63E86CF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10.3.4 DCF access procedure (CSMA/CA)</a:t>
            </a:r>
            <a:br>
              <a:rPr lang="en-US" altLang="ko-KR" sz="3200" dirty="0"/>
            </a:br>
            <a:r>
              <a:rPr lang="en-US" altLang="ko-KR" sz="3200" dirty="0"/>
              <a:t>10.3.4.3 Backoff procedure for DCF</a:t>
            </a:r>
            <a:endParaRPr lang="ko-KR" altLang="en-US" sz="3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F2E5DC4-D188-B754-84F6-EB9E37D07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07" y="2343565"/>
            <a:ext cx="8229600" cy="31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10E3F4-DB15-502A-293A-4F13AF43F83E}"/>
              </a:ext>
            </a:extLst>
          </p:cNvPr>
          <p:cNvSpPr txBox="1"/>
          <p:nvPr/>
        </p:nvSpPr>
        <p:spPr>
          <a:xfrm>
            <a:off x="2954743" y="1963049"/>
            <a:ext cx="2501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Backoff Procedure is </a:t>
            </a:r>
            <a:r>
              <a:rPr lang="en-US" altLang="ko-KR" sz="1200" b="1" dirty="0">
                <a:solidFill>
                  <a:srgbClr val="FF0000"/>
                </a:solidFill>
              </a:rPr>
              <a:t>suspended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147052-0800-E39F-F974-24608E925817}"/>
              </a:ext>
            </a:extLst>
          </p:cNvPr>
          <p:cNvCxnSpPr>
            <a:stCxn id="11" idx="2"/>
          </p:cNvCxnSpPr>
          <p:nvPr/>
        </p:nvCxnSpPr>
        <p:spPr>
          <a:xfrm flipH="1">
            <a:off x="3805891" y="2240048"/>
            <a:ext cx="399612" cy="124620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7724DC-A35D-7B84-CE4E-822EAE86230B}"/>
              </a:ext>
            </a:extLst>
          </p:cNvPr>
          <p:cNvCxnSpPr>
            <a:stCxn id="11" idx="2"/>
          </p:cNvCxnSpPr>
          <p:nvPr/>
        </p:nvCxnSpPr>
        <p:spPr>
          <a:xfrm flipH="1">
            <a:off x="3805891" y="2240048"/>
            <a:ext cx="399612" cy="189427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21519F-2066-D619-4034-5F1D7DE55BB6}"/>
              </a:ext>
            </a:extLst>
          </p:cNvPr>
          <p:cNvSpPr txBox="1"/>
          <p:nvPr/>
        </p:nvSpPr>
        <p:spPr>
          <a:xfrm>
            <a:off x="3180519" y="5007862"/>
            <a:ext cx="2293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Backoff Procedure is </a:t>
            </a:r>
            <a:r>
              <a:rPr lang="en-US" altLang="ko-KR" sz="1200" b="1" dirty="0">
                <a:solidFill>
                  <a:srgbClr val="FF0000"/>
                </a:solidFill>
              </a:rPr>
              <a:t>resumed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967307-5A9D-E037-7051-972B3A08B9A6}"/>
              </a:ext>
            </a:extLst>
          </p:cNvPr>
          <p:cNvCxnSpPr>
            <a:stCxn id="14" idx="0"/>
          </p:cNvCxnSpPr>
          <p:nvPr/>
        </p:nvCxnSpPr>
        <p:spPr>
          <a:xfrm flipV="1">
            <a:off x="4327500" y="3567701"/>
            <a:ext cx="1157275" cy="14401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4AFF12-6879-8A35-7F81-F9E84ABC21BA}"/>
              </a:ext>
            </a:extLst>
          </p:cNvPr>
          <p:cNvCxnSpPr>
            <a:stCxn id="14" idx="0"/>
          </p:cNvCxnSpPr>
          <p:nvPr/>
        </p:nvCxnSpPr>
        <p:spPr>
          <a:xfrm flipV="1">
            <a:off x="4327500" y="4287781"/>
            <a:ext cx="1157275" cy="720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915F17-E466-5A98-D254-923760FB6424}"/>
              </a:ext>
            </a:extLst>
          </p:cNvPr>
          <p:cNvCxnSpPr>
            <a:stCxn id="11" idx="2"/>
          </p:cNvCxnSpPr>
          <p:nvPr/>
        </p:nvCxnSpPr>
        <p:spPr>
          <a:xfrm>
            <a:off x="4205503" y="2240048"/>
            <a:ext cx="1557552" cy="124620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02D835-8EC8-0176-CFFA-780B4AF38C4C}"/>
              </a:ext>
            </a:extLst>
          </p:cNvPr>
          <p:cNvCxnSpPr>
            <a:stCxn id="11" idx="2"/>
          </p:cNvCxnSpPr>
          <p:nvPr/>
        </p:nvCxnSpPr>
        <p:spPr>
          <a:xfrm>
            <a:off x="4205503" y="2240048"/>
            <a:ext cx="1557552" cy="231528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3812A0-B892-7EED-D1BF-A1D9CE6FC846}"/>
              </a:ext>
            </a:extLst>
          </p:cNvPr>
          <p:cNvSpPr txBox="1"/>
          <p:nvPr/>
        </p:nvSpPr>
        <p:spPr>
          <a:xfrm>
            <a:off x="4957192" y="2263130"/>
            <a:ext cx="5423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Backoff Procedure </a:t>
            </a:r>
            <a:r>
              <a:rPr lang="en-US" altLang="ko-KR" sz="1050" b="1" dirty="0">
                <a:solidFill>
                  <a:srgbClr val="0070C0"/>
                </a:solidFill>
              </a:rPr>
              <a:t>immediately after </a:t>
            </a:r>
            <a:r>
              <a:rPr lang="en-US" altLang="ko-KR" sz="1050" b="1" dirty="0">
                <a:solidFill>
                  <a:srgbClr val="7030A0"/>
                </a:solidFill>
              </a:rPr>
              <a:t>the end of every transmission 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72E528-CA89-C7F2-0686-685E882BC5F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32648" y="2517047"/>
            <a:ext cx="3336184" cy="4025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738E73-9DF2-54F4-A8B1-75FA3650DFB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78294" y="2517047"/>
            <a:ext cx="1290538" cy="13386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AE56BB-5317-E86E-A196-BE36A205CC2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668833" y="2517046"/>
            <a:ext cx="1243839" cy="20382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F55099-E91B-3A3B-6BC8-840BD047237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27500" y="4647821"/>
            <a:ext cx="2669443" cy="360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B01E12-5C1B-3920-F3D4-4B76D607B50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27500" y="3567701"/>
            <a:ext cx="2669443" cy="14401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3A1437B-CEBE-4F03-A8CA-BFA2D2C77C6B}"/>
              </a:ext>
            </a:extLst>
          </p:cNvPr>
          <p:cNvCxnSpPr>
            <a:cxnSpLocks/>
          </p:cNvCxnSpPr>
          <p:nvPr/>
        </p:nvCxnSpPr>
        <p:spPr>
          <a:xfrm>
            <a:off x="7668832" y="2517046"/>
            <a:ext cx="106094" cy="1665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447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10.23 HCF (Hybrid Coordination Function)</a:t>
            </a:r>
            <a:br>
              <a:rPr lang="en-US" altLang="ko-KR" sz="3200" dirty="0"/>
            </a:br>
            <a:r>
              <a:rPr lang="en-US" altLang="ko-KR" sz="3200" dirty="0"/>
              <a:t>10.23.1 General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Under HCF, </a:t>
            </a:r>
            <a:r>
              <a:rPr lang="en-US" altLang="ko-KR" b="1" dirty="0">
                <a:solidFill>
                  <a:srgbClr val="7030A0"/>
                </a:solidFill>
              </a:rPr>
              <a:t>the basic unit </a:t>
            </a:r>
            <a:r>
              <a:rPr lang="en-US" altLang="ko-KR" dirty="0">
                <a:solidFill>
                  <a:srgbClr val="7030A0"/>
                </a:solidFill>
              </a:rPr>
              <a:t>of allocation of the right to transmit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onto</a:t>
            </a:r>
            <a:r>
              <a:rPr lang="en-US" altLang="ko-KR" dirty="0"/>
              <a:t> the WM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TXOP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TXOP </a:t>
            </a:r>
            <a:r>
              <a:rPr lang="en-US" altLang="ko-KR" dirty="0">
                <a:solidFill>
                  <a:srgbClr val="0070C0"/>
                </a:solidFill>
              </a:rPr>
              <a:t>is defined by </a:t>
            </a:r>
            <a:r>
              <a:rPr lang="en-US" altLang="ko-KR" dirty="0">
                <a:solidFill>
                  <a:srgbClr val="7030A0"/>
                </a:solidFill>
              </a:rPr>
              <a:t>a starting time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defined maximum length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 a non-DMG BSS, the TXOP </a:t>
            </a:r>
            <a:r>
              <a:rPr lang="en-US" altLang="ko-KR" dirty="0">
                <a:solidFill>
                  <a:srgbClr val="0070C0"/>
                </a:solidFill>
              </a:rPr>
              <a:t>may be obtained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a STA </a:t>
            </a:r>
            <a:r>
              <a:rPr lang="en-US" altLang="ko-KR" dirty="0">
                <a:solidFill>
                  <a:srgbClr val="0070C0"/>
                </a:solidFill>
              </a:rPr>
              <a:t>winning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instance of EDCA contention (</a:t>
            </a:r>
            <a:r>
              <a:rPr lang="en-US" altLang="ko-KR" dirty="0"/>
              <a:t>EDCA TXOP)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en-US" altLang="ko-KR" dirty="0"/>
              <a:t>a STA </a:t>
            </a:r>
            <a:r>
              <a:rPr lang="en-US" altLang="ko-KR" dirty="0">
                <a:solidFill>
                  <a:srgbClr val="0070C0"/>
                </a:solidFill>
              </a:rPr>
              <a:t>receiving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QoS (+)CF-Poll frame (</a:t>
            </a:r>
            <a:r>
              <a:rPr lang="en-US" altLang="ko-KR" dirty="0"/>
              <a:t>HCCA TXOP or polled TXOP).</a:t>
            </a:r>
          </a:p>
          <a:p>
            <a:r>
              <a:rPr lang="en-US" altLang="ko-KR" dirty="0"/>
              <a:t>HCCA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used by either</a:t>
            </a:r>
            <a:r>
              <a:rPr lang="en-US" altLang="ko-KR" dirty="0"/>
              <a:t> DMG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S1G STAs.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6AAC6-F081-8FA5-933A-0BF0963F6A19}"/>
              </a:ext>
            </a:extLst>
          </p:cNvPr>
          <p:cNvSpPr txBox="1"/>
          <p:nvPr/>
        </p:nvSpPr>
        <p:spPr>
          <a:xfrm>
            <a:off x="687587" y="603121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TXOP transmission opportunity</a:t>
            </a:r>
          </a:p>
          <a:p>
            <a:r>
              <a:rPr lang="en-US" altLang="ko-KR" sz="800" dirty="0"/>
              <a:t>QoS quality of service </a:t>
            </a:r>
          </a:p>
          <a:p>
            <a:r>
              <a:rPr lang="en-US" altLang="ko-KR" sz="800" dirty="0"/>
              <a:t>CF-Poll contention free poll</a:t>
            </a:r>
          </a:p>
        </p:txBody>
      </p:sp>
    </p:spTree>
    <p:extLst>
      <p:ext uri="{BB962C8B-B14F-4D97-AF65-F5344CB8AC3E}">
        <p14:creationId xmlns:p14="http://schemas.microsoft.com/office/powerpoint/2010/main" val="29349164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10.23.2.1 Reference model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EDCA channel access protocol </a:t>
            </a:r>
            <a:r>
              <a:rPr lang="en-US" altLang="ko-KR" dirty="0">
                <a:solidFill>
                  <a:srgbClr val="0070C0"/>
                </a:solidFill>
              </a:rPr>
              <a:t>is derived from </a:t>
            </a:r>
            <a:r>
              <a:rPr lang="en-US" altLang="ko-KR" dirty="0">
                <a:solidFill>
                  <a:srgbClr val="7030A0"/>
                </a:solidFill>
              </a:rPr>
              <a:t>the DCF procedures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by adding </a:t>
            </a:r>
            <a:r>
              <a:rPr lang="en-US" altLang="ko-KR" b="1" dirty="0">
                <a:solidFill>
                  <a:srgbClr val="7030A0"/>
                </a:solidFill>
              </a:rPr>
              <a:t>four</a:t>
            </a:r>
            <a:r>
              <a:rPr lang="en-US" altLang="ko-KR" dirty="0">
                <a:solidFill>
                  <a:srgbClr val="7030A0"/>
                </a:solidFill>
              </a:rPr>
              <a:t> independent enhanced distributed channel access functions (EDCAFs) </a:t>
            </a:r>
            <a:r>
              <a:rPr lang="en-US" altLang="ko-KR" dirty="0">
                <a:solidFill>
                  <a:srgbClr val="0070C0"/>
                </a:solidFill>
              </a:rPr>
              <a:t>to provide </a:t>
            </a:r>
            <a:r>
              <a:rPr lang="en-US" altLang="ko-KR" dirty="0">
                <a:solidFill>
                  <a:srgbClr val="7030A0"/>
                </a:solidFill>
              </a:rPr>
              <a:t>differentiated priorities </a:t>
            </a:r>
            <a:r>
              <a:rPr lang="en-US" altLang="ko-KR" dirty="0">
                <a:solidFill>
                  <a:srgbClr val="00B0F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transmitted traffic</a:t>
            </a:r>
            <a:r>
              <a:rPr lang="en-US" altLang="ko-KR" dirty="0"/>
              <a:t>, through the use of </a:t>
            </a:r>
            <a:r>
              <a:rPr lang="en-US" altLang="ko-KR" dirty="0">
                <a:solidFill>
                  <a:srgbClr val="7030A0"/>
                </a:solidFill>
              </a:rPr>
              <a:t>four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different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access categories (ACs)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583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10.23.2.1 Reference model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192FE-6143-B859-2B6D-73CA7ACB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6" y="1873870"/>
            <a:ext cx="6031009" cy="3715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A2850-40F5-A2F7-4709-3912C54277BF}"/>
              </a:ext>
            </a:extLst>
          </p:cNvPr>
          <p:cNvSpPr txBox="1"/>
          <p:nvPr/>
        </p:nvSpPr>
        <p:spPr>
          <a:xfrm>
            <a:off x="838200" y="5589021"/>
            <a:ext cx="5283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Figure 10-23—Reference implementation model when dot11AlternateEDCAActivatedis false or not present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F2342A-1DD7-250D-EB07-9921471A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55" y="1808779"/>
            <a:ext cx="4617884" cy="3845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DF1E2E-7E61-400F-FDFF-904901F854FD}"/>
              </a:ext>
            </a:extLst>
          </p:cNvPr>
          <p:cNvSpPr txBox="1"/>
          <p:nvPr/>
        </p:nvSpPr>
        <p:spPr>
          <a:xfrm>
            <a:off x="6485468" y="5599177"/>
            <a:ext cx="5232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Figure 10-24—Reference implementation model when </a:t>
            </a:r>
            <a:r>
              <a:rPr lang="en-US" altLang="ko-KR" sz="1600" dirty="0">
                <a:solidFill>
                  <a:srgbClr val="7030A0"/>
                </a:solidFill>
              </a:rPr>
              <a:t>dot11AlternateEDCAActivated</a:t>
            </a:r>
            <a:r>
              <a:rPr lang="en-US" altLang="ko-KR" sz="1600" dirty="0"/>
              <a:t> is </a:t>
            </a:r>
            <a:r>
              <a:rPr lang="en-US" altLang="ko-KR" sz="1600" dirty="0">
                <a:solidFill>
                  <a:srgbClr val="7030A0"/>
                </a:solidFill>
              </a:rPr>
              <a:t>true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4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0B13-8EA6-43C2-9026-1212566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 Standards for Medium Access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0DFEE-A3E8-460F-A274-B84FA06E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802.3-2022</a:t>
            </a:r>
          </a:p>
          <a:p>
            <a:pPr lvl="1"/>
            <a:r>
              <a:rPr lang="en-US" altLang="ko-KR" dirty="0"/>
              <a:t>IEEE Standard for Ethernet</a:t>
            </a:r>
          </a:p>
          <a:p>
            <a:r>
              <a:rPr lang="en-US" altLang="ko-KR" dirty="0"/>
              <a:t>IEEE 802.11-2020 (&amp; IEEE</a:t>
            </a:r>
            <a:r>
              <a:rPr lang="ko-KR" altLang="en-US" dirty="0"/>
              <a:t> </a:t>
            </a:r>
            <a:r>
              <a:rPr lang="en-US" altLang="ko-KR" dirty="0"/>
              <a:t>802.11ax-2021)</a:t>
            </a:r>
          </a:p>
          <a:p>
            <a:pPr lvl="1"/>
            <a:r>
              <a:rPr lang="en-US" altLang="ko-KR" dirty="0"/>
              <a:t>Part 11: Wireless LAN Medium Access Control (MAC)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 Physical Layer (PHY) Specifications</a:t>
            </a:r>
          </a:p>
          <a:p>
            <a:r>
              <a:rPr lang="en-US" altLang="ko-KR" dirty="0"/>
              <a:t>IEEE</a:t>
            </a:r>
            <a:r>
              <a:rPr lang="ko-KR" altLang="en-US" dirty="0"/>
              <a:t> </a:t>
            </a:r>
            <a:r>
              <a:rPr lang="en-US" altLang="ko-KR" dirty="0"/>
              <a:t>802.15.4-2020</a:t>
            </a:r>
          </a:p>
          <a:p>
            <a:pPr lvl="1"/>
            <a:r>
              <a:rPr lang="en-US" altLang="ko-KR" dirty="0"/>
              <a:t>IEEE Standard for Low-Rate Wireless Networks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097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10.23.2.2 EDCA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TXNAV</a:t>
            </a:r>
            <a:r>
              <a:rPr lang="en-US" altLang="ko-KR" dirty="0">
                <a:solidFill>
                  <a:srgbClr val="7030A0"/>
                </a:solidFill>
              </a:rPr>
              <a:t> timer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single timer, </a:t>
            </a:r>
            <a:r>
              <a:rPr lang="en-US" altLang="ko-KR" b="1" dirty="0">
                <a:solidFill>
                  <a:srgbClr val="0070C0"/>
                </a:solidFill>
              </a:rPr>
              <a:t>shared</a:t>
            </a:r>
            <a:r>
              <a:rPr lang="en-US" altLang="ko-KR" dirty="0">
                <a:solidFill>
                  <a:srgbClr val="0070C0"/>
                </a:solidFill>
              </a:rPr>
              <a:t> by </a:t>
            </a:r>
            <a:r>
              <a:rPr lang="en-US" altLang="ko-KR" dirty="0">
                <a:solidFill>
                  <a:srgbClr val="7030A0"/>
                </a:solidFill>
              </a:rPr>
              <a:t>the EDCAFs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STA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initialized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with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duration </a:t>
            </a:r>
            <a:r>
              <a:rPr lang="en-US" altLang="ko-KR" b="1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Duration/ID field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frame </a:t>
            </a:r>
            <a:r>
              <a:rPr lang="en-US" altLang="ko-KR" b="1" dirty="0">
                <a:solidFill>
                  <a:srgbClr val="0070C0"/>
                </a:solidFill>
              </a:rPr>
              <a:t>most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recently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successfully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transmitted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TXOP holder</a:t>
            </a:r>
            <a:r>
              <a:rPr lang="en-US" altLang="ko-KR" dirty="0"/>
              <a:t>, except for PS-Poll frames.</a:t>
            </a:r>
          </a:p>
          <a:p>
            <a:pPr lvl="1"/>
            <a:r>
              <a:rPr lang="en-US" altLang="ko-KR" dirty="0"/>
              <a:t>The TXNAV timer </a:t>
            </a:r>
            <a:r>
              <a:rPr lang="en-US" altLang="ko-KR" b="1" dirty="0">
                <a:solidFill>
                  <a:srgbClr val="0070C0"/>
                </a:solidFill>
              </a:rPr>
              <a:t>begins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counting down </a:t>
            </a:r>
            <a:r>
              <a:rPr lang="en-US" altLang="ko-KR" b="1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end of the transmission </a:t>
            </a:r>
            <a:r>
              <a:rPr lang="en-US" altLang="ko-KR" dirty="0">
                <a:solidFill>
                  <a:srgbClr val="7030A0"/>
                </a:solidFill>
              </a:rPr>
              <a:t>of the PPDU </a:t>
            </a:r>
            <a:r>
              <a:rPr lang="en-US" altLang="ko-KR" dirty="0">
                <a:solidFill>
                  <a:srgbClr val="0070C0"/>
                </a:solidFill>
              </a:rPr>
              <a:t>containing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frame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82823-18EE-88E9-2892-885FEA9F081B}"/>
              </a:ext>
            </a:extLst>
          </p:cNvPr>
          <p:cNvSpPr txBox="1"/>
          <p:nvPr/>
        </p:nvSpPr>
        <p:spPr>
          <a:xfrm>
            <a:off x="1067499" y="6311900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PS power save (mode)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2197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10.23.2.2 EDCA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b="1" dirty="0">
                <a:solidFill>
                  <a:srgbClr val="0070C0"/>
                </a:solidFill>
              </a:rPr>
              <a:t>shall</a:t>
            </a:r>
            <a:r>
              <a:rPr lang="en-US" altLang="ko-KR" dirty="0">
                <a:solidFill>
                  <a:srgbClr val="0070C0"/>
                </a:solidFill>
              </a:rPr>
              <a:t> be invoked by </a:t>
            </a:r>
            <a:r>
              <a:rPr lang="en-US" altLang="ko-KR" dirty="0">
                <a:solidFill>
                  <a:srgbClr val="7030A0"/>
                </a:solidFill>
              </a:rPr>
              <a:t>an EDCAF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any</a:t>
            </a:r>
            <a:r>
              <a:rPr lang="en-US" altLang="ko-KR" dirty="0">
                <a:solidFill>
                  <a:srgbClr val="7030A0"/>
                </a:solidFill>
              </a:rPr>
              <a:t> of the following events </a:t>
            </a:r>
            <a:r>
              <a:rPr lang="en-US" altLang="ko-KR" dirty="0">
                <a:solidFill>
                  <a:srgbClr val="0070C0"/>
                </a:solidFill>
              </a:rPr>
              <a:t>occurs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An MA-</a:t>
            </a:r>
            <a:r>
              <a:rPr lang="en-US" altLang="ko-KR" dirty="0" err="1">
                <a:solidFill>
                  <a:srgbClr val="7030A0"/>
                </a:solidFill>
              </a:rPr>
              <a:t>UNITDATA.request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is received that causes </a:t>
            </a:r>
            <a:r>
              <a:rPr lang="en-US" altLang="ko-KR" dirty="0">
                <a:solidFill>
                  <a:srgbClr val="7030A0"/>
                </a:solidFill>
              </a:rPr>
              <a:t>an MPDU </a:t>
            </a:r>
            <a:r>
              <a:rPr lang="en-US" altLang="ko-KR" dirty="0">
                <a:solidFill>
                  <a:srgbClr val="0070C0"/>
                </a:solidFill>
              </a:rPr>
              <a:t>corresponding to </a:t>
            </a:r>
            <a:r>
              <a:rPr lang="en-US" altLang="ko-KR" dirty="0">
                <a:solidFill>
                  <a:srgbClr val="7030A0"/>
                </a:solidFill>
              </a:rPr>
              <a:t>the EDCAF’s AC </a:t>
            </a:r>
            <a:r>
              <a:rPr lang="en-US" altLang="ko-KR" b="1" dirty="0">
                <a:solidFill>
                  <a:srgbClr val="0070C0"/>
                </a:solidFill>
              </a:rPr>
              <a:t>to be queued for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such that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of the following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1) </a:t>
            </a:r>
            <a:r>
              <a:rPr lang="en-US" altLang="ko-KR" dirty="0">
                <a:solidFill>
                  <a:srgbClr val="7030A0"/>
                </a:solidFill>
              </a:rPr>
              <a:t>One of the transmit queues (AC or </a:t>
            </a:r>
            <a:r>
              <a:rPr lang="en-US" altLang="ko-KR" sz="2000" dirty="0">
                <a:solidFill>
                  <a:srgbClr val="7030A0"/>
                </a:solidFill>
              </a:rPr>
              <a:t>Alternate AC) </a:t>
            </a:r>
            <a:r>
              <a:rPr lang="en-US" altLang="ko-KR" dirty="0">
                <a:solidFill>
                  <a:srgbClr val="0070C0"/>
                </a:solidFill>
              </a:rPr>
              <a:t>associated with </a:t>
            </a:r>
            <a:r>
              <a:rPr lang="en-US" altLang="ko-KR" dirty="0">
                <a:solidFill>
                  <a:srgbClr val="7030A0"/>
                </a:solidFill>
              </a:rPr>
              <a:t>that AC </a:t>
            </a:r>
            <a:r>
              <a:rPr lang="en-US" altLang="ko-KR" dirty="0">
                <a:solidFill>
                  <a:srgbClr val="0070C0"/>
                </a:solidFill>
              </a:rPr>
              <a:t>has </a:t>
            </a:r>
            <a:r>
              <a:rPr lang="en-US" altLang="ko-KR" b="1" dirty="0">
                <a:solidFill>
                  <a:srgbClr val="0070C0"/>
                </a:solidFill>
              </a:rPr>
              <a:t>now</a:t>
            </a:r>
            <a:r>
              <a:rPr lang="en-US" altLang="ko-KR" dirty="0">
                <a:solidFill>
                  <a:srgbClr val="0070C0"/>
                </a:solidFill>
              </a:rPr>
              <a:t> become </a:t>
            </a:r>
            <a:r>
              <a:rPr lang="en-US" altLang="ko-KR" b="1" dirty="0">
                <a:solidFill>
                  <a:srgbClr val="7030A0"/>
                </a:solidFill>
              </a:rPr>
              <a:t>non-empty</a:t>
            </a:r>
          </a:p>
          <a:p>
            <a:pPr lvl="2"/>
            <a:r>
              <a:rPr lang="en-US" altLang="ko-KR" dirty="0"/>
              <a:t>2) </a:t>
            </a:r>
            <a:r>
              <a:rPr lang="en-US" altLang="ko-KR" b="1" dirty="0">
                <a:solidFill>
                  <a:srgbClr val="7030A0"/>
                </a:solidFill>
              </a:rPr>
              <a:t>Any</a:t>
            </a:r>
            <a:r>
              <a:rPr lang="en-US" altLang="ko-KR" dirty="0">
                <a:solidFill>
                  <a:srgbClr val="7030A0"/>
                </a:solidFill>
              </a:rPr>
              <a:t> other transmit queues </a:t>
            </a:r>
            <a:r>
              <a:rPr lang="en-US" altLang="ko-KR" dirty="0">
                <a:solidFill>
                  <a:srgbClr val="0070C0"/>
                </a:solidFill>
              </a:rPr>
              <a:t>associated with </a:t>
            </a:r>
            <a:r>
              <a:rPr lang="en-US" altLang="ko-KR" dirty="0">
                <a:solidFill>
                  <a:srgbClr val="7030A0"/>
                </a:solidFill>
              </a:rPr>
              <a:t>that AC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b="1" dirty="0">
                <a:solidFill>
                  <a:srgbClr val="7030A0"/>
                </a:solidFill>
              </a:rPr>
              <a:t>empty</a:t>
            </a:r>
          </a:p>
          <a:p>
            <a:pPr lvl="2"/>
            <a:r>
              <a:rPr lang="en-US" altLang="ko-KR" dirty="0"/>
              <a:t>3) </a:t>
            </a:r>
            <a:r>
              <a:rPr lang="en-US" altLang="ko-KR" b="1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value of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AC</a:t>
            </a:r>
          </a:p>
          <a:p>
            <a:pPr lvl="2"/>
            <a:r>
              <a:rPr lang="en-US" altLang="ko-KR" dirty="0"/>
              <a:t>4) </a:t>
            </a:r>
            <a:r>
              <a:rPr lang="en-US" altLang="ko-KR" b="1" dirty="0">
                <a:solidFill>
                  <a:srgbClr val="7030A0"/>
                </a:solidFill>
              </a:rPr>
              <a:t>The medium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>
                <a:solidFill>
                  <a:srgbClr val="0070C0"/>
                </a:solidFill>
              </a:rPr>
              <a:t> on </a:t>
            </a:r>
            <a:r>
              <a:rPr lang="en-US" altLang="ko-KR" dirty="0">
                <a:solidFill>
                  <a:srgbClr val="7030A0"/>
                </a:solidFill>
              </a:rPr>
              <a:t>the primary channel </a:t>
            </a:r>
            <a:r>
              <a:rPr lang="en-US" altLang="ko-KR" dirty="0">
                <a:solidFill>
                  <a:srgbClr val="0070C0"/>
                </a:solidFill>
              </a:rPr>
              <a:t>as indicated by </a:t>
            </a:r>
            <a:r>
              <a:rPr lang="en-US" altLang="ko-KR" dirty="0">
                <a:solidFill>
                  <a:srgbClr val="7030A0"/>
                </a:solidFill>
              </a:rPr>
              <a:t>any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of the following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/>
              <a:t>Physical CS or Virtual CS (NAV)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nonzero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TXNAV</a:t>
            </a:r>
            <a:r>
              <a:rPr lang="en-US" altLang="ko-KR" dirty="0">
                <a:solidFill>
                  <a:srgbClr val="7030A0"/>
                </a:solidFill>
              </a:rPr>
              <a:t> timer value</a:t>
            </a:r>
          </a:p>
        </p:txBody>
      </p:sp>
    </p:spTree>
    <p:extLst>
      <p:ext uri="{BB962C8B-B14F-4D97-AF65-F5344CB8AC3E}">
        <p14:creationId xmlns:p14="http://schemas.microsoft.com/office/powerpoint/2010/main" val="1377268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10.23.2.2 EDCA backoff procedure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backoff procedure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shall be invoked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by an EDCAF … :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the EDCAF [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b="1" dirty="0">
                <a:solidFill>
                  <a:srgbClr val="7030A0"/>
                </a:solidFill>
              </a:rPr>
              <a:t>the TXOP holder</a:t>
            </a:r>
            <a:r>
              <a:rPr lang="en-US" altLang="ko-KR" dirty="0">
                <a:solidFill>
                  <a:srgbClr val="7030A0"/>
                </a:solidFill>
              </a:rPr>
              <a:t>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transmission of the </a:t>
            </a:r>
            <a:r>
              <a:rPr lang="en-US" altLang="ko-KR" b="1" dirty="0">
                <a:solidFill>
                  <a:srgbClr val="7030A0"/>
                </a:solidFill>
              </a:rPr>
              <a:t>final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PPDU</a:t>
            </a:r>
            <a:r>
              <a:rPr lang="en-US" altLang="ko-KR" dirty="0">
                <a:solidFill>
                  <a:srgbClr val="7030A0"/>
                </a:solidFill>
              </a:rPr>
              <a:t> [</a:t>
            </a:r>
            <a:r>
              <a:rPr lang="en-US" altLang="ko-KR" dirty="0">
                <a:solidFill>
                  <a:srgbClr val="0070C0"/>
                </a:solidFill>
              </a:rPr>
              <a:t>transmitted 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TXOP holder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TXOP] </a:t>
            </a:r>
            <a:r>
              <a:rPr lang="en-US" altLang="ko-KR" dirty="0">
                <a:solidFill>
                  <a:srgbClr val="0070C0"/>
                </a:solidFill>
              </a:rPr>
              <a:t>has </a:t>
            </a:r>
            <a:r>
              <a:rPr lang="en-US" altLang="ko-KR" b="1" dirty="0">
                <a:solidFill>
                  <a:srgbClr val="0070C0"/>
                </a:solidFill>
              </a:rPr>
              <a:t>completed,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TXNAV timer </a:t>
            </a:r>
            <a:r>
              <a:rPr lang="en-US" altLang="ko-KR" b="1" dirty="0">
                <a:solidFill>
                  <a:srgbClr val="0070C0"/>
                </a:solidFill>
              </a:rPr>
              <a:t>has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expired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c) For the EDCAF [that is the TXOP holder], </a:t>
            </a:r>
            <a:r>
              <a:rPr lang="en-US" altLang="ko-KR" dirty="0">
                <a:solidFill>
                  <a:srgbClr val="7030A0"/>
                </a:solidFill>
              </a:rPr>
              <a:t>the transmission of </a:t>
            </a:r>
            <a:r>
              <a:rPr lang="en-US" altLang="ko-KR" b="1" dirty="0">
                <a:solidFill>
                  <a:srgbClr val="7030A0"/>
                </a:solidFill>
              </a:rPr>
              <a:t>an MPDU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initial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PPDU</a:t>
            </a:r>
            <a:r>
              <a:rPr lang="en-US" altLang="ko-KR" dirty="0">
                <a:solidFill>
                  <a:srgbClr val="7030A0"/>
                </a:solidFill>
              </a:rPr>
              <a:t> of a TXOP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fails</a:t>
            </a:r>
            <a:r>
              <a:rPr lang="en-US" altLang="ko-KR" b="1" dirty="0">
                <a:solidFill>
                  <a:srgbClr val="0070C0"/>
                </a:solidFill>
              </a:rPr>
              <a:t>,  </a:t>
            </a:r>
            <a:endParaRPr lang="en-US" altLang="ko-KR" dirty="0"/>
          </a:p>
          <a:p>
            <a:pPr lvl="1"/>
            <a:r>
              <a:rPr lang="en-US" altLang="ko-KR" dirty="0"/>
              <a:t>d) </a:t>
            </a:r>
            <a:r>
              <a:rPr lang="en-US" altLang="ko-KR" dirty="0">
                <a:solidFill>
                  <a:srgbClr val="7030A0"/>
                </a:solidFill>
              </a:rPr>
              <a:t>A 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attempt by </a:t>
            </a:r>
            <a:r>
              <a:rPr lang="en-US" altLang="ko-KR" dirty="0"/>
              <a:t>the EDCAF </a:t>
            </a:r>
            <a:r>
              <a:rPr lang="en-US" altLang="ko-KR" b="1" dirty="0">
                <a:solidFill>
                  <a:srgbClr val="0070C0"/>
                </a:solidFill>
              </a:rPr>
              <a:t>collides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internally</a:t>
            </a:r>
            <a:r>
              <a:rPr lang="en-US" altLang="ko-KR" dirty="0">
                <a:solidFill>
                  <a:srgbClr val="0070C0"/>
                </a:solidFill>
              </a:rPr>
              <a:t> with </a:t>
            </a:r>
            <a:r>
              <a:rPr lang="en-US" altLang="ko-KR" dirty="0">
                <a:solidFill>
                  <a:srgbClr val="7030A0"/>
                </a:solidFill>
              </a:rPr>
              <a:t>another EDCAF of an AC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has </a:t>
            </a:r>
            <a:r>
              <a:rPr lang="en-US" altLang="ko-KR" dirty="0">
                <a:solidFill>
                  <a:srgbClr val="7030A0"/>
                </a:solidFill>
              </a:rPr>
              <a:t>higher priority</a:t>
            </a:r>
            <a:r>
              <a:rPr lang="en-US" altLang="ko-KR" dirty="0"/>
              <a:t>, [that is, two or more EDCAFs in the same STA are granted a TXOP at the same time].</a:t>
            </a:r>
          </a:p>
          <a:p>
            <a:pPr lvl="1"/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131879-FBDF-7F97-55B2-8859A584A2A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299423" y="5515370"/>
            <a:ext cx="9939" cy="66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ABB78-7A52-54C0-1964-EC6CDDD02B6B}"/>
              </a:ext>
            </a:extLst>
          </p:cNvPr>
          <p:cNvSpPr/>
          <p:nvPr/>
        </p:nvSpPr>
        <p:spPr>
          <a:xfrm>
            <a:off x="2383551" y="5703612"/>
            <a:ext cx="905933" cy="211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A9582-F197-208E-3A1E-C4BE1B6D4AD0}"/>
              </a:ext>
            </a:extLst>
          </p:cNvPr>
          <p:cNvSpPr txBox="1"/>
          <p:nvPr/>
        </p:nvSpPr>
        <p:spPr>
          <a:xfrm>
            <a:off x="2925923" y="6185098"/>
            <a:ext cx="746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TXNAV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B1E18-D1F7-5398-6DA8-6D99AC994394}"/>
              </a:ext>
            </a:extLst>
          </p:cNvPr>
          <p:cNvSpPr txBox="1"/>
          <p:nvPr/>
        </p:nvSpPr>
        <p:spPr>
          <a:xfrm>
            <a:off x="1475208" y="5992544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Duration</a:t>
            </a:r>
            <a:endParaRPr lang="ko-KR" altLang="en-US" sz="14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2D7FDB3-92DC-BDBA-B54B-456C10F60F40}"/>
              </a:ext>
            </a:extLst>
          </p:cNvPr>
          <p:cNvSpPr/>
          <p:nvPr/>
        </p:nvSpPr>
        <p:spPr>
          <a:xfrm>
            <a:off x="2590792" y="5961310"/>
            <a:ext cx="361498" cy="431800"/>
          </a:xfrm>
          <a:custGeom>
            <a:avLst/>
            <a:gdLst>
              <a:gd name="connsiteX0" fmla="*/ 99032 w 361498"/>
              <a:gd name="connsiteY0" fmla="*/ 0 h 431800"/>
              <a:gd name="connsiteX1" fmla="*/ 14365 w 361498"/>
              <a:gd name="connsiteY1" fmla="*/ 262467 h 431800"/>
              <a:gd name="connsiteX2" fmla="*/ 361498 w 361498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98" h="431800">
                <a:moveTo>
                  <a:pt x="99032" y="0"/>
                </a:moveTo>
                <a:cubicBezTo>
                  <a:pt x="34826" y="95250"/>
                  <a:pt x="-29379" y="190501"/>
                  <a:pt x="14365" y="262467"/>
                </a:cubicBezTo>
                <a:cubicBezTo>
                  <a:pt x="58109" y="334433"/>
                  <a:pt x="209803" y="383116"/>
                  <a:pt x="361498" y="431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719F64-C2AE-D622-04DA-CF3ACDABDD0E}"/>
              </a:ext>
            </a:extLst>
          </p:cNvPr>
          <p:cNvCxnSpPr>
            <a:cxnSpLocks/>
          </p:cNvCxnSpPr>
          <p:nvPr/>
        </p:nvCxnSpPr>
        <p:spPr>
          <a:xfrm>
            <a:off x="3305754" y="6033961"/>
            <a:ext cx="940961" cy="1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78F4A6-0153-479A-1D7D-378EB0DFC692}"/>
              </a:ext>
            </a:extLst>
          </p:cNvPr>
          <p:cNvSpPr/>
          <p:nvPr/>
        </p:nvSpPr>
        <p:spPr>
          <a:xfrm>
            <a:off x="4067518" y="5714586"/>
            <a:ext cx="905933" cy="211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CC0DF-E4E3-AA3C-24B3-E3A386B918CB}"/>
              </a:ext>
            </a:extLst>
          </p:cNvPr>
          <p:cNvSpPr txBox="1"/>
          <p:nvPr/>
        </p:nvSpPr>
        <p:spPr>
          <a:xfrm>
            <a:off x="3923163" y="537834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final PPDU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98757-DFE4-BC08-2298-902557FBE9AC}"/>
              </a:ext>
            </a:extLst>
          </p:cNvPr>
          <p:cNvSpPr txBox="1"/>
          <p:nvPr/>
        </p:nvSpPr>
        <p:spPr>
          <a:xfrm>
            <a:off x="1792357" y="5331287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initial/non-initial PPDU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2301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 HCF contention based channel access (EDCA)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Three modes of EDCA TXOP</a:t>
            </a:r>
          </a:p>
          <a:p>
            <a:pPr lvl="1"/>
            <a:r>
              <a:rPr lang="en-US" altLang="ko-KR" dirty="0"/>
              <a:t>Initiation of an EDCA TXOP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EDCA rules </a:t>
            </a:r>
            <a:r>
              <a:rPr lang="en-US" altLang="ko-KR" dirty="0">
                <a:solidFill>
                  <a:srgbClr val="0070C0"/>
                </a:solidFill>
              </a:rPr>
              <a:t>permit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the medium.</a:t>
            </a:r>
          </a:p>
          <a:p>
            <a:pPr lvl="1"/>
            <a:r>
              <a:rPr lang="en-US" altLang="ko-KR" dirty="0"/>
              <a:t>Sharing an EDCA TXOP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An EDCAF </a:t>
            </a:r>
            <a:r>
              <a:rPr lang="en-US" altLang="ko-KR" b="1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AP [</a:t>
            </a:r>
            <a:r>
              <a:rPr lang="en-US" altLang="ko-KR" dirty="0">
                <a:solidFill>
                  <a:srgbClr val="0070C0"/>
                </a:solidFill>
              </a:rPr>
              <a:t>that supports </a:t>
            </a:r>
            <a:r>
              <a:rPr lang="en-US" altLang="ko-KR" dirty="0"/>
              <a:t>DL-MU-MIMO] </a:t>
            </a:r>
            <a:r>
              <a:rPr lang="en-US" altLang="ko-KR" dirty="0">
                <a:solidFill>
                  <a:srgbClr val="0070C0"/>
                </a:solidFill>
              </a:rPr>
              <a:t>has </a:t>
            </a:r>
            <a:r>
              <a:rPr lang="en-US" altLang="ko-KR" b="1" dirty="0">
                <a:solidFill>
                  <a:srgbClr val="0070C0"/>
                </a:solidFill>
              </a:rPr>
              <a:t>obtained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the medium, </a:t>
            </a:r>
            <a:r>
              <a:rPr lang="en-US" altLang="ko-KR" dirty="0">
                <a:solidFill>
                  <a:srgbClr val="0070C0"/>
                </a:solidFill>
              </a:rPr>
              <a:t>making</a:t>
            </a:r>
            <a:r>
              <a:rPr lang="en-US" altLang="ko-KR" dirty="0"/>
              <a:t> the corresponding AC </a:t>
            </a:r>
            <a:r>
              <a:rPr lang="en-US" altLang="ko-KR" b="1" dirty="0">
                <a:solidFill>
                  <a:srgbClr val="7030A0"/>
                </a:solidFill>
              </a:rPr>
              <a:t>the primary AC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b="1" dirty="0">
                <a:solidFill>
                  <a:srgbClr val="0070C0"/>
                </a:solidFill>
              </a:rPr>
              <a:t>includes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traffic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queues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associated with </a:t>
            </a:r>
            <a:r>
              <a:rPr lang="en-US" altLang="ko-KR" b="1" dirty="0">
                <a:solidFill>
                  <a:srgbClr val="7030A0"/>
                </a:solidFill>
              </a:rPr>
              <a:t>other ACs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VHT </a:t>
            </a:r>
            <a:r>
              <a:rPr lang="en-US" altLang="ko-KR" b="1" dirty="0">
                <a:solidFill>
                  <a:srgbClr val="7030A0"/>
                </a:solidFill>
              </a:rPr>
              <a:t>MU</a:t>
            </a:r>
            <a:r>
              <a:rPr lang="en-US" altLang="ko-KR" dirty="0">
                <a:solidFill>
                  <a:srgbClr val="7030A0"/>
                </a:solidFill>
              </a:rPr>
              <a:t> PPDUs </a:t>
            </a:r>
            <a:r>
              <a:rPr lang="en-US" altLang="ko-KR" dirty="0">
                <a:solidFill>
                  <a:srgbClr val="0070C0"/>
                </a:solidFill>
              </a:rPr>
              <a:t>transmitted during </a:t>
            </a:r>
            <a:r>
              <a:rPr lang="en-US" altLang="ko-KR" dirty="0"/>
              <a:t>the TXOP.</a:t>
            </a:r>
          </a:p>
          <a:p>
            <a:pPr lvl="1"/>
            <a:r>
              <a:rPr lang="en-US" altLang="ko-KR" dirty="0"/>
              <a:t>Multiple frame transmission within an EDCA TXOP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An EDCAF </a:t>
            </a:r>
            <a:r>
              <a:rPr lang="en-US" altLang="ko-KR" b="1" dirty="0">
                <a:solidFill>
                  <a:srgbClr val="0070C0"/>
                </a:solidFill>
              </a:rPr>
              <a:t>retains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right </a:t>
            </a:r>
            <a:r>
              <a:rPr lang="en-US" altLang="ko-KR" dirty="0">
                <a:solidFill>
                  <a:srgbClr val="0070C0"/>
                </a:solidFill>
              </a:rPr>
              <a:t>to access </a:t>
            </a:r>
            <a:r>
              <a:rPr lang="en-US" altLang="ko-KR" dirty="0">
                <a:solidFill>
                  <a:srgbClr val="7030A0"/>
                </a:solidFill>
              </a:rPr>
              <a:t>the medium </a:t>
            </a:r>
            <a:r>
              <a:rPr lang="en-US" altLang="ko-KR" b="1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completion</a:t>
            </a:r>
            <a:r>
              <a:rPr lang="en-US" altLang="ko-KR" dirty="0">
                <a:solidFill>
                  <a:srgbClr val="7030A0"/>
                </a:solidFill>
              </a:rPr>
              <a:t> of a frame exchange sequence</a:t>
            </a:r>
            <a:r>
              <a:rPr lang="en-US" altLang="ko-KR" dirty="0"/>
              <a:t>, such as on receipt of an Ack frame.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EDFEA-6A51-0351-D8B3-7B8688183F5C}"/>
              </a:ext>
            </a:extLst>
          </p:cNvPr>
          <p:cNvSpPr txBox="1"/>
          <p:nvPr/>
        </p:nvSpPr>
        <p:spPr>
          <a:xfrm>
            <a:off x="706772" y="6271708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DL-MU-MIMO downlink multi-user multiple input, multiple output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2760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Each</a:t>
            </a:r>
            <a:r>
              <a:rPr lang="en-US" altLang="ko-KR" dirty="0">
                <a:solidFill>
                  <a:srgbClr val="7030A0"/>
                </a:solidFill>
              </a:rPr>
              <a:t> EDCAF </a:t>
            </a:r>
            <a:r>
              <a:rPr lang="en-US" altLang="ko-KR" dirty="0">
                <a:solidFill>
                  <a:srgbClr val="0070C0"/>
                </a:solidFill>
              </a:rPr>
              <a:t>shall maintain </a:t>
            </a:r>
            <a:r>
              <a:rPr lang="en-US" altLang="ko-KR" dirty="0">
                <a:solidFill>
                  <a:srgbClr val="7030A0"/>
                </a:solidFill>
              </a:rPr>
              <a:t>a backoff counter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backoff counter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value </a:t>
            </a:r>
            <a:r>
              <a:rPr lang="en-US" altLang="ko-KR" dirty="0">
                <a:solidFill>
                  <a:srgbClr val="0070C0"/>
                </a:solidFill>
              </a:rPr>
              <a:t>measured in </a:t>
            </a:r>
            <a:r>
              <a:rPr lang="en-US" altLang="ko-KR" dirty="0">
                <a:solidFill>
                  <a:srgbClr val="7030A0"/>
                </a:solidFill>
              </a:rPr>
              <a:t>backoff slots.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dirty="0">
                <a:solidFill>
                  <a:srgbClr val="0070C0"/>
                </a:solidFill>
              </a:rPr>
              <a:t>is invoked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backoff counter </a:t>
            </a:r>
            <a:r>
              <a:rPr lang="en-US" altLang="ko-KR" dirty="0">
                <a:solidFill>
                  <a:srgbClr val="0070C0"/>
                </a:solidFill>
              </a:rPr>
              <a:t>is set to </a:t>
            </a:r>
            <a:r>
              <a:rPr lang="en-US" altLang="ko-KR" dirty="0">
                <a:solidFill>
                  <a:srgbClr val="7030A0"/>
                </a:solidFill>
              </a:rPr>
              <a:t>an integer value </a:t>
            </a:r>
            <a:r>
              <a:rPr lang="en-US" altLang="ko-KR" dirty="0">
                <a:solidFill>
                  <a:srgbClr val="0070C0"/>
                </a:solidFill>
              </a:rPr>
              <a:t>chosen </a:t>
            </a:r>
            <a:r>
              <a:rPr lang="en-US" altLang="ko-KR" b="1" dirty="0">
                <a:solidFill>
                  <a:srgbClr val="0070C0"/>
                </a:solidFill>
              </a:rPr>
              <a:t>randomly</a:t>
            </a:r>
            <a:r>
              <a:rPr lang="en-US" altLang="ko-KR" dirty="0">
                <a:solidFill>
                  <a:srgbClr val="0070C0"/>
                </a:solidFill>
              </a:rPr>
              <a:t> with </a:t>
            </a:r>
            <a:r>
              <a:rPr lang="en-US" altLang="ko-KR" dirty="0">
                <a:solidFill>
                  <a:srgbClr val="7030A0"/>
                </a:solidFill>
              </a:rPr>
              <a:t>a uniform distribution </a:t>
            </a:r>
            <a:r>
              <a:rPr lang="en-US" altLang="ko-KR" dirty="0">
                <a:solidFill>
                  <a:srgbClr val="0070C0"/>
                </a:solidFill>
              </a:rPr>
              <a:t>taking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values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range 0 to CW[AC]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duration AIFS[AC]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duration </a:t>
            </a:r>
            <a:r>
              <a:rPr lang="en-US" altLang="ko-KR" dirty="0">
                <a:solidFill>
                  <a:srgbClr val="0070C0"/>
                </a:solidFill>
              </a:rPr>
              <a:t>derived from </a:t>
            </a:r>
            <a:r>
              <a:rPr lang="en-US" altLang="ko-KR" dirty="0"/>
              <a:t>the value AIFSN[AC]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the relation: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AIFS[AC]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rgbClr val="7030A0"/>
                </a:solidFill>
              </a:rPr>
              <a:t>aSIFSTime</a:t>
            </a:r>
            <a:r>
              <a:rPr lang="en-US" altLang="ko-KR" dirty="0">
                <a:solidFill>
                  <a:srgbClr val="7030A0"/>
                </a:solidFill>
              </a:rPr>
              <a:t> + </a:t>
            </a:r>
            <a:r>
              <a:rPr lang="en-US" altLang="ko-KR" dirty="0"/>
              <a:t>AIFSN[AC] × </a:t>
            </a:r>
            <a:r>
              <a:rPr lang="en-US" altLang="ko-KR" dirty="0" err="1"/>
              <a:t>aSlotTime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AIFS[AC] slot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boundary </a:t>
            </a:r>
            <a:r>
              <a:rPr lang="en-US" altLang="ko-KR" dirty="0"/>
              <a:t>= AIFS[AC] – </a:t>
            </a:r>
            <a:r>
              <a:rPr lang="en-US" altLang="ko-KR" dirty="0" err="1"/>
              <a:t>aRxTxTurnaroundTime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EIFS[AC] slot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boundary </a:t>
            </a:r>
            <a:r>
              <a:rPr lang="en-US" altLang="ko-KR" dirty="0"/>
              <a:t>= EIFS–DIFS+AIFS[AC]– </a:t>
            </a:r>
            <a:r>
              <a:rPr lang="en-US" altLang="ko-KR" dirty="0" err="1"/>
              <a:t>aRxTxTurnaroundTime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EDFEA-6A51-0351-D8B3-7B8688183F5C}"/>
              </a:ext>
            </a:extLst>
          </p:cNvPr>
          <p:cNvSpPr txBox="1"/>
          <p:nvPr/>
        </p:nvSpPr>
        <p:spPr>
          <a:xfrm>
            <a:off x="706772" y="6271708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DL-MU-MIMO downlink multi-user multiple input, multiple output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0207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249C1-519E-5DB5-CD4D-0E769051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802.11-2020 WLAN MAC &amp; PHYs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8E777C-4E29-1756-6CC7-FE73C885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89" y="1825625"/>
            <a:ext cx="804162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E873F-C691-0DEA-1502-71877A6D8711}"/>
              </a:ext>
            </a:extLst>
          </p:cNvPr>
          <p:cNvSpPr txBox="1"/>
          <p:nvPr/>
        </p:nvSpPr>
        <p:spPr>
          <a:xfrm>
            <a:off x="3416576" y="617696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10-25—EDCA mechanism timing relationships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F3980-051E-2069-E78B-DCB6BCEDD6FF}"/>
              </a:ext>
            </a:extLst>
          </p:cNvPr>
          <p:cNvCxnSpPr/>
          <p:nvPr/>
        </p:nvCxnSpPr>
        <p:spPr>
          <a:xfrm>
            <a:off x="4397073" y="4778736"/>
            <a:ext cx="612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16FC10-6C63-B6C6-A1B4-73689AB46C21}"/>
              </a:ext>
            </a:extLst>
          </p:cNvPr>
          <p:cNvCxnSpPr/>
          <p:nvPr/>
        </p:nvCxnSpPr>
        <p:spPr>
          <a:xfrm>
            <a:off x="4851622" y="3237508"/>
            <a:ext cx="612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C2DD24-3CBB-FA65-D650-ACACE71205C4}"/>
              </a:ext>
            </a:extLst>
          </p:cNvPr>
          <p:cNvCxnSpPr/>
          <p:nvPr/>
        </p:nvCxnSpPr>
        <p:spPr>
          <a:xfrm>
            <a:off x="3612544" y="3237508"/>
            <a:ext cx="612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CAF0ED-8FE5-31C9-D8F7-C98EC6F1FAF4}"/>
              </a:ext>
            </a:extLst>
          </p:cNvPr>
          <p:cNvCxnSpPr>
            <a:cxnSpLocks/>
          </p:cNvCxnSpPr>
          <p:nvPr/>
        </p:nvCxnSpPr>
        <p:spPr>
          <a:xfrm>
            <a:off x="4724403" y="5241236"/>
            <a:ext cx="7394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CA1FE-3152-AB04-C1D8-6A459BD40CCC}"/>
              </a:ext>
            </a:extLst>
          </p:cNvPr>
          <p:cNvCxnSpPr>
            <a:cxnSpLocks/>
          </p:cNvCxnSpPr>
          <p:nvPr/>
        </p:nvCxnSpPr>
        <p:spPr>
          <a:xfrm>
            <a:off x="5463872" y="4590555"/>
            <a:ext cx="3882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279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EDCAF operations </a:t>
            </a:r>
            <a:r>
              <a:rPr lang="en-US" altLang="ko-KR" dirty="0">
                <a:solidFill>
                  <a:srgbClr val="0070C0"/>
                </a:solidFill>
              </a:rPr>
              <a:t>shall be </a:t>
            </a:r>
            <a:r>
              <a:rPr lang="en-US" altLang="ko-KR" b="1" dirty="0">
                <a:solidFill>
                  <a:srgbClr val="0070C0"/>
                </a:solidFill>
              </a:rPr>
              <a:t>performed</a:t>
            </a:r>
            <a:r>
              <a:rPr lang="en-US" altLang="ko-KR" dirty="0">
                <a:solidFill>
                  <a:srgbClr val="0070C0"/>
                </a:solidFill>
              </a:rPr>
              <a:t> at </a:t>
            </a:r>
            <a:r>
              <a:rPr lang="en-US" altLang="ko-KR" b="1" dirty="0">
                <a:solidFill>
                  <a:srgbClr val="7030A0"/>
                </a:solidFill>
              </a:rPr>
              <a:t>slot boundaries</a:t>
            </a:r>
            <a:r>
              <a:rPr lang="en-US" altLang="ko-KR" dirty="0"/>
              <a:t>, [defined as follows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primary channel</a:t>
            </a:r>
            <a:r>
              <a:rPr lang="en-US" altLang="ko-KR" dirty="0"/>
              <a:t>,]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each</a:t>
            </a:r>
            <a:r>
              <a:rPr lang="en-US" altLang="ko-KR" dirty="0">
                <a:solidFill>
                  <a:srgbClr val="7030A0"/>
                </a:solidFill>
              </a:rPr>
              <a:t> EDCAF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(the original conditions are simplified to help understanding of EDCAF op.)</a:t>
            </a:r>
          </a:p>
          <a:p>
            <a:pPr lvl="1"/>
            <a:r>
              <a:rPr lang="en-US" altLang="ko-KR" dirty="0"/>
              <a:t>[a)&amp;b) the STA is received a frame]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b="1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AIFS[AC] slot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boundary of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medium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last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>
                <a:solidFill>
                  <a:srgbClr val="7030A0"/>
                </a:solidFill>
              </a:rPr>
              <a:t> medium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antenna </a:t>
            </a:r>
            <a:r>
              <a:rPr lang="en-US" altLang="ko-KR" dirty="0">
                <a:solidFill>
                  <a:srgbClr val="0070C0"/>
                </a:solidFill>
              </a:rPr>
              <a:t>that was </a:t>
            </a:r>
            <a:r>
              <a:rPr lang="en-US" altLang="ko-KR" dirty="0">
                <a:solidFill>
                  <a:srgbClr val="7030A0"/>
                </a:solidFill>
              </a:rPr>
              <a:t>the result of a reception of a frame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>
                <a:solidFill>
                  <a:srgbClr val="7030A0"/>
                </a:solidFill>
              </a:rPr>
              <a:t> a </a:t>
            </a:r>
            <a:r>
              <a:rPr lang="en-US" altLang="ko-KR" b="1" dirty="0">
                <a:solidFill>
                  <a:srgbClr val="7030A0"/>
                </a:solidFill>
              </a:rPr>
              <a:t>correct</a:t>
            </a:r>
            <a:r>
              <a:rPr lang="en-US" altLang="ko-KR" dirty="0">
                <a:solidFill>
                  <a:srgbClr val="7030A0"/>
                </a:solidFill>
              </a:rPr>
              <a:t> FCS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It 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necessarily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 medium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SIFS.</a:t>
            </a:r>
            <a:endParaRPr lang="en-US" altLang="ko-KR" dirty="0"/>
          </a:p>
          <a:p>
            <a:pPr lvl="2"/>
            <a:r>
              <a:rPr lang="en-US" altLang="ko-KR" dirty="0"/>
              <a:t>Medium[BUSY: </a:t>
            </a:r>
            <a:r>
              <a:rPr lang="en-US" altLang="ko-KR" dirty="0" err="1"/>
              <a:t>RxFrame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7030A0"/>
                </a:solidFill>
              </a:rPr>
              <a:t>NoError</a:t>
            </a:r>
            <a:r>
              <a:rPr lang="en-US" altLang="ko-KR" dirty="0"/>
              <a:t>)]→Medium[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AIFS[AC] slot boundary</a:t>
            </a:r>
            <a:r>
              <a:rPr lang="en-US" altLang="ko-KR" dirty="0">
                <a:solidFill>
                  <a:srgbClr val="7030A0"/>
                </a:solidFill>
              </a:rPr>
              <a:t>]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EIFS[AC] slot boundary of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>
                <a:solidFill>
                  <a:srgbClr val="7030A0"/>
                </a:solidFill>
              </a:rPr>
              <a:t> medium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last indicated busy medium </a:t>
            </a:r>
            <a:r>
              <a:rPr lang="en-US" altLang="ko-KR" dirty="0">
                <a:solidFill>
                  <a:srgbClr val="0070C0"/>
                </a:solidFill>
              </a:rPr>
              <a:t>as determined by </a:t>
            </a:r>
            <a:r>
              <a:rPr lang="en-US" altLang="ko-KR" dirty="0">
                <a:solidFill>
                  <a:srgbClr val="7030A0"/>
                </a:solidFill>
              </a:rPr>
              <a:t>the physical CS mechanism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Medium[BUSY: </a:t>
            </a:r>
            <a:r>
              <a:rPr lang="en-US" altLang="ko-KR" dirty="0" err="1"/>
              <a:t>RxFrame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Error</a:t>
            </a:r>
            <a:r>
              <a:rPr lang="en-US" altLang="ko-KR" dirty="0"/>
              <a:t>)]→Medium[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EIFS[AC]</a:t>
            </a:r>
            <a:r>
              <a:rPr lang="en-US" altLang="ko-KR" dirty="0">
                <a:solidFill>
                  <a:srgbClr val="00B050"/>
                </a:solidFill>
              </a:rPr>
              <a:t> slot boundary</a:t>
            </a:r>
            <a:r>
              <a:rPr lang="en-US" altLang="ko-KR" dirty="0">
                <a:solidFill>
                  <a:srgbClr val="703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35186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EDCAF operations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shall be performed at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slot boundaries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… : </a:t>
            </a:r>
          </a:p>
          <a:p>
            <a:pPr lvl="1"/>
            <a:r>
              <a:rPr lang="en-US" altLang="ko-KR" dirty="0"/>
              <a:t>[c)&amp;d) the </a:t>
            </a:r>
            <a:r>
              <a:rPr lang="en-US" altLang="ko-KR" dirty="0">
                <a:solidFill>
                  <a:srgbClr val="7030A0"/>
                </a:solidFill>
              </a:rPr>
              <a:t>another EDCAF </a:t>
            </a:r>
            <a:r>
              <a:rPr lang="en-US" altLang="ko-KR" dirty="0"/>
              <a:t>is transmitted a frame with/without </a:t>
            </a:r>
            <a:r>
              <a:rPr lang="en-US" altLang="ko-KR" dirty="0" err="1">
                <a:solidFill>
                  <a:srgbClr val="C00000"/>
                </a:solidFill>
              </a:rPr>
              <a:t>ImmAck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c)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any other EDCAF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>
                <a:solidFill>
                  <a:srgbClr val="7030A0"/>
                </a:solidFill>
              </a:rPr>
              <a:t> this STA [</a:t>
            </a:r>
            <a:r>
              <a:rPr lang="en-US" altLang="ko-KR" dirty="0">
                <a:solidFill>
                  <a:srgbClr val="0070C0"/>
                </a:solidFill>
              </a:rPr>
              <a:t>transmitted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frame </a:t>
            </a:r>
            <a:r>
              <a:rPr lang="en-US" altLang="ko-KR" b="1" dirty="0">
                <a:solidFill>
                  <a:srgbClr val="0070C0"/>
                </a:solidFill>
              </a:rPr>
              <a:t>requiring</a:t>
            </a:r>
            <a:r>
              <a:rPr lang="en-US" altLang="ko-KR" dirty="0">
                <a:solidFill>
                  <a:srgbClr val="7030A0"/>
                </a:solidFill>
              </a:rPr>
              <a:t> immediate acknowledgment]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earlier</a:t>
            </a:r>
            <a:r>
              <a:rPr lang="en-US" altLang="ko-KR" dirty="0">
                <a:solidFill>
                  <a:srgbClr val="7030A0"/>
                </a:solidFill>
              </a:rPr>
              <a:t> of</a:t>
            </a:r>
          </a:p>
          <a:p>
            <a:pPr lvl="2"/>
            <a:r>
              <a:rPr lang="en-US" altLang="ko-KR" dirty="0"/>
              <a:t>1) (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AckTimeout</a:t>
            </a:r>
            <a:r>
              <a:rPr lang="en-US" altLang="ko-KR" dirty="0">
                <a:solidFill>
                  <a:srgbClr val="7030A0"/>
                </a:solidFill>
              </a:rPr>
              <a:t> interval + </a:t>
            </a:r>
            <a:r>
              <a:rPr lang="en-US" altLang="ko-KR" dirty="0">
                <a:solidFill>
                  <a:srgbClr val="00B050"/>
                </a:solidFill>
              </a:rPr>
              <a:t>AIFS[AC] slot boundary) </a:t>
            </a:r>
            <a:r>
              <a:rPr lang="en-US" altLang="ko-KR" dirty="0">
                <a:solidFill>
                  <a:srgbClr val="7030A0"/>
                </a:solidFill>
              </a:rPr>
              <a:t>of idle medium, </a:t>
            </a:r>
            <a:r>
              <a:rPr lang="en-US" altLang="ko-KR" dirty="0">
                <a:solidFill>
                  <a:srgbClr val="0070C0"/>
                </a:solidFill>
              </a:rPr>
              <a:t>timed from</a:t>
            </a:r>
            <a:r>
              <a:rPr lang="en-US" altLang="ko-KR" dirty="0">
                <a:solidFill>
                  <a:srgbClr val="7030A0"/>
                </a:solidFill>
              </a:rPr>
              <a:t> the PHY-</a:t>
            </a:r>
            <a:r>
              <a:rPr lang="en-US" altLang="ko-KR" dirty="0" err="1">
                <a:solidFill>
                  <a:srgbClr val="7030A0"/>
                </a:solidFill>
              </a:rPr>
              <a:t>TXEND.confirm</a:t>
            </a:r>
            <a:r>
              <a:rPr lang="en-US" altLang="ko-KR" dirty="0">
                <a:solidFill>
                  <a:srgbClr val="7030A0"/>
                </a:solidFill>
              </a:rPr>
              <a:t> primitive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</a:p>
          <a:p>
            <a:pPr lvl="3"/>
            <a:r>
              <a:rPr lang="en-US" altLang="ko-KR" dirty="0"/>
              <a:t>Medium[BUSY: </a:t>
            </a:r>
            <a:r>
              <a:rPr lang="en-US" altLang="ko-KR" dirty="0" err="1">
                <a:solidFill>
                  <a:srgbClr val="C00000"/>
                </a:solidFill>
              </a:rPr>
              <a:t>TxFrame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ImmAck</a:t>
            </a:r>
            <a:r>
              <a:rPr lang="en-US" altLang="ko-KR" dirty="0">
                <a:solidFill>
                  <a:srgbClr val="C00000"/>
                </a:solidFill>
              </a:rPr>
              <a:t>)(</a:t>
            </a:r>
            <a:r>
              <a:rPr lang="en-US" altLang="ko-KR" b="1" dirty="0">
                <a:solidFill>
                  <a:srgbClr val="C00000"/>
                </a:solidFill>
              </a:rPr>
              <a:t>any other EDCAF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] → Medium[IDLE: </a:t>
            </a:r>
            <a:r>
              <a:rPr lang="en-US" altLang="ko-KR" dirty="0" err="1">
                <a:solidFill>
                  <a:srgbClr val="7030A0"/>
                </a:solidFill>
              </a:rPr>
              <a:t>AckTimeout+</a:t>
            </a:r>
            <a:r>
              <a:rPr lang="en-US" altLang="ko-KR" dirty="0" err="1">
                <a:solidFill>
                  <a:srgbClr val="00B050"/>
                </a:solidFill>
              </a:rPr>
              <a:t>AIFS</a:t>
            </a:r>
            <a:r>
              <a:rPr lang="en-US" altLang="ko-KR" dirty="0">
                <a:solidFill>
                  <a:srgbClr val="00B050"/>
                </a:solidFill>
              </a:rPr>
              <a:t>[AC] slot boundary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/>
              <a:t>2) </a:t>
            </a:r>
            <a:r>
              <a:rPr lang="en-US" altLang="ko-KR" dirty="0">
                <a:solidFill>
                  <a:srgbClr val="7030A0"/>
                </a:solidFill>
              </a:rPr>
              <a:t>the end of first </a:t>
            </a:r>
            <a:r>
              <a:rPr lang="en-US" altLang="ko-KR" dirty="0">
                <a:solidFill>
                  <a:srgbClr val="00B050"/>
                </a:solidFill>
              </a:rPr>
              <a:t>AIFS[AC] slot boundary </a:t>
            </a:r>
            <a:r>
              <a:rPr lang="en-US" altLang="ko-KR" dirty="0">
                <a:solidFill>
                  <a:srgbClr val="7030A0"/>
                </a:solidFill>
              </a:rPr>
              <a:t>of idle medium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>
                <a:solidFill>
                  <a:srgbClr val="7030A0"/>
                </a:solidFill>
              </a:rPr>
              <a:t> a PHY-</a:t>
            </a:r>
            <a:r>
              <a:rPr lang="en-US" altLang="ko-KR" dirty="0" err="1">
                <a:solidFill>
                  <a:srgbClr val="7030A0"/>
                </a:solidFill>
              </a:rPr>
              <a:t>RXEND.indication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occurs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It 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necessarily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 medium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SIFS.</a:t>
            </a:r>
            <a:endParaRPr lang="en-US" altLang="ko-KR" dirty="0"/>
          </a:p>
          <a:p>
            <a:pPr lvl="3"/>
            <a:r>
              <a:rPr lang="en-US" altLang="ko-KR" dirty="0"/>
              <a:t>Medium[BUSY: </a:t>
            </a:r>
            <a:r>
              <a:rPr lang="en-US" altLang="ko-KR" dirty="0" err="1">
                <a:solidFill>
                  <a:srgbClr val="C00000"/>
                </a:solidFill>
              </a:rPr>
              <a:t>RxFrame</a:t>
            </a:r>
            <a:r>
              <a:rPr lang="en-US" altLang="ko-KR" dirty="0">
                <a:solidFill>
                  <a:srgbClr val="C00000"/>
                </a:solidFill>
              </a:rPr>
              <a:t>(Ack)</a:t>
            </a:r>
            <a:r>
              <a:rPr lang="en-US" altLang="ko-KR" dirty="0"/>
              <a:t>]→Medium[IDLE: </a:t>
            </a:r>
            <a:r>
              <a:rPr lang="en-US" altLang="ko-KR" dirty="0">
                <a:solidFill>
                  <a:srgbClr val="00B050"/>
                </a:solidFill>
              </a:rPr>
              <a:t>AIFS[AC] slot boundary</a:t>
            </a:r>
            <a:r>
              <a:rPr lang="en-US" altLang="ko-KR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3771268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EDCAF operations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shall be performed at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slot boundaries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… : </a:t>
            </a:r>
          </a:p>
          <a:p>
            <a:pPr lvl="1"/>
            <a:r>
              <a:rPr lang="en-US" altLang="ko-KR" dirty="0"/>
              <a:t>d) </a:t>
            </a:r>
            <a:r>
              <a:rPr lang="en-US" altLang="ko-KR" b="1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AIFS [AC] slot boundary </a:t>
            </a:r>
            <a:r>
              <a:rPr lang="en-US" altLang="ko-KR" dirty="0"/>
              <a:t>of idle medium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last busy medium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antenna </a:t>
            </a:r>
            <a:r>
              <a:rPr lang="en-US" altLang="ko-KR" dirty="0">
                <a:solidFill>
                  <a:srgbClr val="0070C0"/>
                </a:solidFill>
              </a:rPr>
              <a:t>that was </a:t>
            </a:r>
            <a:r>
              <a:rPr lang="en-US" altLang="ko-KR" dirty="0">
                <a:solidFill>
                  <a:srgbClr val="7030A0"/>
                </a:solidFill>
              </a:rPr>
              <a:t>the result of a transmission of a frame (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require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an acknowledgment)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any EDCAF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expiration</a:t>
            </a:r>
            <a:r>
              <a:rPr lang="en-US" altLang="ko-KR" dirty="0">
                <a:solidFill>
                  <a:srgbClr val="7030A0"/>
                </a:solidFill>
              </a:rPr>
              <a:t> of </a:t>
            </a:r>
            <a:r>
              <a:rPr lang="en-US" altLang="ko-KR" b="1" dirty="0">
                <a:solidFill>
                  <a:srgbClr val="7030A0"/>
                </a:solidFill>
              </a:rPr>
              <a:t>the TXNAV timer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nonzero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It 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necessarily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 medium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SIFS.</a:t>
            </a:r>
            <a:endParaRPr lang="en-US" altLang="ko-KR" dirty="0"/>
          </a:p>
          <a:p>
            <a:pPr lvl="2"/>
            <a:r>
              <a:rPr lang="en-US" altLang="ko-KR" dirty="0"/>
              <a:t>Medium[BUSY: </a:t>
            </a:r>
            <a:r>
              <a:rPr lang="en-US" altLang="ko-KR" dirty="0" err="1">
                <a:solidFill>
                  <a:srgbClr val="C00000"/>
                </a:solidFill>
              </a:rPr>
              <a:t>TxFrame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NoImmAck</a:t>
            </a:r>
            <a:r>
              <a:rPr lang="en-US" altLang="ko-KR" dirty="0">
                <a:solidFill>
                  <a:srgbClr val="C00000"/>
                </a:solidFill>
              </a:rPr>
              <a:t>)(</a:t>
            </a:r>
            <a:r>
              <a:rPr lang="en-US" altLang="ko-KR" b="1" dirty="0">
                <a:solidFill>
                  <a:srgbClr val="C00000"/>
                </a:solidFill>
              </a:rPr>
              <a:t>any</a:t>
            </a:r>
            <a:r>
              <a:rPr lang="en-US" altLang="ko-KR" dirty="0">
                <a:solidFill>
                  <a:srgbClr val="C00000"/>
                </a:solidFill>
              </a:rPr>
              <a:t> EDCAF)</a:t>
            </a:r>
            <a:r>
              <a:rPr lang="en-US" altLang="ko-KR" dirty="0"/>
              <a:t>] → Medium[IDLE: </a:t>
            </a:r>
            <a:r>
              <a:rPr lang="en-US" altLang="ko-KR" dirty="0">
                <a:solidFill>
                  <a:srgbClr val="00B050"/>
                </a:solidFill>
              </a:rPr>
              <a:t>AIFS[AC] slot boundary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TXNAV</a:t>
            </a:r>
            <a:r>
              <a:rPr lang="en-US" altLang="ko-KR" dirty="0">
                <a:solidFill>
                  <a:srgbClr val="7030A0"/>
                </a:solidFill>
              </a:rPr>
              <a:t>(0)]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1672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EDCAF operations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shall be performed at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slot boundaries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… : </a:t>
            </a:r>
          </a:p>
          <a:p>
            <a:pPr lvl="1"/>
            <a:r>
              <a:rPr lang="en-US" altLang="ko-KR" dirty="0"/>
              <a:t>[e) the EDCAF attempts to transmit a frame] </a:t>
            </a:r>
          </a:p>
          <a:p>
            <a:pPr lvl="1"/>
            <a:r>
              <a:rPr lang="en-US" altLang="ko-KR" dirty="0"/>
              <a:t>e) </a:t>
            </a:r>
            <a:r>
              <a:rPr lang="en-US" altLang="ko-KR" b="1" dirty="0">
                <a:solidFill>
                  <a:srgbClr val="0070C0"/>
                </a:solidFill>
              </a:rPr>
              <a:t>Following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AIFS[AC] slot boundary </a:t>
            </a:r>
            <a:r>
              <a:rPr lang="en-US" altLang="ko-KR" dirty="0"/>
              <a:t>of </a:t>
            </a:r>
            <a:r>
              <a:rPr lang="en-US" altLang="ko-KR" dirty="0">
                <a:solidFill>
                  <a:srgbClr val="7030A0"/>
                </a:solidFill>
              </a:rPr>
              <a:t>idle medium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last indicated </a:t>
            </a:r>
            <a:r>
              <a:rPr lang="en-US" altLang="ko-KR" b="1" dirty="0">
                <a:solidFill>
                  <a:srgbClr val="7030A0"/>
                </a:solidFill>
              </a:rPr>
              <a:t>busy</a:t>
            </a:r>
            <a:r>
              <a:rPr lang="en-US" altLang="ko-KR" dirty="0">
                <a:solidFill>
                  <a:srgbClr val="7030A0"/>
                </a:solidFill>
              </a:rPr>
              <a:t> medium </a:t>
            </a:r>
            <a:r>
              <a:rPr lang="en-US" altLang="ko-KR" b="1" dirty="0">
                <a:solidFill>
                  <a:srgbClr val="0070C0"/>
                </a:solidFill>
              </a:rPr>
              <a:t>as indicated by </a:t>
            </a:r>
            <a:r>
              <a:rPr lang="en-US" altLang="ko-KR" b="1" dirty="0">
                <a:solidFill>
                  <a:srgbClr val="7030A0"/>
                </a:solidFill>
              </a:rPr>
              <a:t>the CS mechanism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covered by </a:t>
            </a:r>
            <a:r>
              <a:rPr lang="en-US" altLang="ko-KR" dirty="0"/>
              <a:t>condition a) to condition d).</a:t>
            </a:r>
          </a:p>
          <a:p>
            <a:pPr lvl="2"/>
            <a:r>
              <a:rPr lang="en-US" altLang="ko-KR" dirty="0"/>
              <a:t>Medium[BUSY:</a:t>
            </a:r>
            <a:r>
              <a:rPr lang="en-US" altLang="ko-KR" dirty="0">
                <a:solidFill>
                  <a:srgbClr val="7030A0"/>
                </a:solidFill>
              </a:rPr>
              <a:t> the CS mechanism(NAV)</a:t>
            </a:r>
            <a:r>
              <a:rPr lang="en-US" altLang="ko-KR" dirty="0"/>
              <a:t>] → Medium[IDLE: </a:t>
            </a:r>
            <a:r>
              <a:rPr lang="en-US" altLang="ko-KR" dirty="0">
                <a:solidFill>
                  <a:srgbClr val="00B050"/>
                </a:solidFill>
              </a:rPr>
              <a:t>AIFS[AC] slot boundary</a:t>
            </a:r>
            <a:r>
              <a:rPr lang="en-US" altLang="ko-KR" dirty="0">
                <a:solidFill>
                  <a:srgbClr val="7030A0"/>
                </a:solidFill>
              </a:rPr>
              <a:t>]</a:t>
            </a:r>
          </a:p>
          <a:p>
            <a:pPr lvl="1"/>
            <a:r>
              <a:rPr lang="en-US" altLang="ko-KR" dirty="0"/>
              <a:t>[f) (DCF) backoff slots]</a:t>
            </a:r>
          </a:p>
          <a:p>
            <a:pPr lvl="1"/>
            <a:r>
              <a:rPr lang="en-US" altLang="ko-KR" dirty="0"/>
              <a:t>f) Following </a:t>
            </a:r>
            <a:r>
              <a:rPr lang="en-US" altLang="ko-KR" dirty="0" err="1"/>
              <a:t>aSlotTime</a:t>
            </a:r>
            <a:r>
              <a:rPr lang="en-US" altLang="ko-KR" dirty="0"/>
              <a:t> of idle medium, </a:t>
            </a:r>
            <a:r>
              <a:rPr lang="en-US" altLang="ko-KR" dirty="0">
                <a:solidFill>
                  <a:srgbClr val="0070C0"/>
                </a:solidFill>
              </a:rPr>
              <a:t>which occurs </a:t>
            </a:r>
            <a:r>
              <a:rPr lang="en-US" altLang="ko-KR" b="1" dirty="0">
                <a:solidFill>
                  <a:srgbClr val="0070C0"/>
                </a:solidFill>
              </a:rPr>
              <a:t>immediately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any</a:t>
            </a:r>
            <a:r>
              <a:rPr lang="en-US" altLang="ko-KR" dirty="0">
                <a:solidFill>
                  <a:srgbClr val="7030A0"/>
                </a:solidFill>
              </a:rPr>
              <a:t> of these conditions, a) to f),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met</a:t>
            </a:r>
            <a:r>
              <a:rPr lang="en-US" altLang="ko-KR" dirty="0">
                <a:solidFill>
                  <a:srgbClr val="0070C0"/>
                </a:solidFill>
              </a:rPr>
              <a:t> for </a:t>
            </a:r>
            <a:r>
              <a:rPr lang="en-US" altLang="ko-KR" dirty="0">
                <a:solidFill>
                  <a:srgbClr val="7030A0"/>
                </a:solidFill>
              </a:rPr>
              <a:t>the EDCAF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Medium[IDLE: (a-e) </a:t>
            </a:r>
            <a:r>
              <a:rPr lang="en-US" altLang="ko-KR" dirty="0">
                <a:solidFill>
                  <a:srgbClr val="00B050"/>
                </a:solidFill>
              </a:rPr>
              <a:t>AIFS[AC] slot boundary</a:t>
            </a:r>
            <a:r>
              <a:rPr lang="en-US" altLang="ko-KR" dirty="0">
                <a:solidFill>
                  <a:srgbClr val="7030A0"/>
                </a:solidFill>
              </a:rPr>
              <a:t>]+</a:t>
            </a:r>
            <a:r>
              <a:rPr lang="en-US" altLang="ko-KR" dirty="0"/>
              <a:t> </a:t>
            </a:r>
            <a:r>
              <a:rPr lang="en-US" altLang="ko-KR" dirty="0" err="1"/>
              <a:t>aSlotTime</a:t>
            </a:r>
            <a:r>
              <a:rPr lang="en-US" altLang="ko-KR" dirty="0"/>
              <a:t> x N. N≥1.</a:t>
            </a:r>
          </a:p>
        </p:txBody>
      </p:sp>
    </p:spTree>
    <p:extLst>
      <p:ext uri="{BB962C8B-B14F-4D97-AF65-F5344CB8AC3E}">
        <p14:creationId xmlns:p14="http://schemas.microsoft.com/office/powerpoint/2010/main" val="312313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4BC0-A865-44A7-B131-7BF3DF3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Medium Access Control</a:t>
            </a:r>
            <a:br>
              <a:rPr lang="en-US" altLang="ko-KR" dirty="0"/>
            </a:br>
            <a:r>
              <a:rPr lang="en-US" altLang="ko-KR" dirty="0"/>
              <a:t>IEEE 802.3-2022 Ethernet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07E5-290B-45ED-A2EA-EFB10DFF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</a:p>
          <a:p>
            <a:pPr lvl="1"/>
            <a:r>
              <a:rPr lang="en-US" altLang="ko-KR" dirty="0"/>
              <a:t>Ethernet local area network operation </a:t>
            </a:r>
            <a:r>
              <a:rPr lang="en-US" altLang="ko-KR" dirty="0">
                <a:solidFill>
                  <a:srgbClr val="0070C0"/>
                </a:solidFill>
              </a:rPr>
              <a:t>is specified for </a:t>
            </a:r>
            <a:r>
              <a:rPr lang="en-US" altLang="ko-KR" dirty="0"/>
              <a:t>s</a:t>
            </a:r>
            <a:r>
              <a:rPr lang="en-US" altLang="ko-KR" dirty="0">
                <a:solidFill>
                  <a:srgbClr val="7030A0"/>
                </a:solidFill>
              </a:rPr>
              <a:t>elected speeds of operation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1 Mb/s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400 Gb/s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common media access control (MAC) specification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management information base (MIB)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Carrier Sense Multiple Access with Collision Detection (CSMA/CD) MAC protocol </a:t>
            </a:r>
            <a:r>
              <a:rPr lang="en-US" altLang="ko-KR" dirty="0">
                <a:solidFill>
                  <a:srgbClr val="0070C0"/>
                </a:solidFill>
              </a:rPr>
              <a:t>specifies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shared medium (</a:t>
            </a:r>
            <a:r>
              <a:rPr lang="en-US" altLang="ko-KR" b="1" dirty="0">
                <a:solidFill>
                  <a:srgbClr val="7030A0"/>
                </a:solidFill>
              </a:rPr>
              <a:t>half duplex</a:t>
            </a:r>
            <a:r>
              <a:rPr lang="en-US" altLang="ko-KR" dirty="0">
                <a:solidFill>
                  <a:srgbClr val="7030A0"/>
                </a:solidFill>
              </a:rPr>
              <a:t>) operation</a:t>
            </a:r>
            <a:r>
              <a:rPr lang="en-US" altLang="ko-KR" dirty="0"/>
              <a:t>, as well as full duplex operation. </a:t>
            </a:r>
          </a:p>
        </p:txBody>
      </p:sp>
    </p:spTree>
    <p:extLst>
      <p:ext uri="{BB962C8B-B14F-4D97-AF65-F5344CB8AC3E}">
        <p14:creationId xmlns:p14="http://schemas.microsoft.com/office/powerpoint/2010/main" val="16973408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these specific </a:t>
            </a:r>
            <a:r>
              <a:rPr lang="en-US" altLang="ko-KR" b="1" dirty="0">
                <a:solidFill>
                  <a:srgbClr val="7030A0"/>
                </a:solidFill>
              </a:rPr>
              <a:t>slot boundaries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each</a:t>
            </a:r>
            <a:r>
              <a:rPr lang="en-US" altLang="ko-KR" dirty="0">
                <a:solidFill>
                  <a:srgbClr val="7030A0"/>
                </a:solidFill>
              </a:rPr>
              <a:t> EDCAF </a:t>
            </a:r>
            <a:r>
              <a:rPr lang="en-US" altLang="ko-KR" dirty="0">
                <a:solidFill>
                  <a:srgbClr val="0070C0"/>
                </a:solidFill>
              </a:rPr>
              <a:t>shall </a:t>
            </a:r>
            <a:r>
              <a:rPr lang="en-US" altLang="ko-KR" b="1" dirty="0">
                <a:solidFill>
                  <a:srgbClr val="0070C0"/>
                </a:solidFill>
              </a:rPr>
              <a:t>make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determination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perform </a:t>
            </a:r>
            <a:r>
              <a:rPr lang="en-US" altLang="ko-KR" b="1" dirty="0">
                <a:solidFill>
                  <a:srgbClr val="7030A0"/>
                </a:solidFill>
              </a:rPr>
              <a:t>one and only one </a:t>
            </a:r>
            <a:r>
              <a:rPr lang="en-US" altLang="ko-KR" dirty="0"/>
              <a:t>of the following functions: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Decrement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counter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Initiate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transmission of a frame exchange sequence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Invoke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backoff procedure </a:t>
            </a:r>
            <a:r>
              <a:rPr lang="en-US" altLang="ko-KR" dirty="0">
                <a:solidFill>
                  <a:srgbClr val="0070C0"/>
                </a:solidFill>
              </a:rPr>
              <a:t>due to </a:t>
            </a:r>
            <a:r>
              <a:rPr lang="en-US" altLang="ko-KR" dirty="0">
                <a:solidFill>
                  <a:srgbClr val="7030A0"/>
                </a:solidFill>
              </a:rPr>
              <a:t>an internal collision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9860756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F2A5D-1155-E608-D21F-CDA111B1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802.11ax-2021</a:t>
            </a:r>
            <a:br>
              <a:rPr lang="en-US" altLang="ko-KR" sz="3200" dirty="0"/>
            </a:br>
            <a:r>
              <a:rPr lang="en-US" altLang="ko-KR" sz="3200" dirty="0"/>
              <a:t>10.23.2.3 EDCA TXOPs</a:t>
            </a:r>
            <a:br>
              <a:rPr lang="en-US" altLang="ko-KR" sz="3200" dirty="0"/>
            </a:br>
            <a:r>
              <a:rPr lang="en-US" altLang="ko-KR" sz="3200" dirty="0"/>
              <a:t>10.23.2.4 Obtaining an EDCA TXOP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6660-0945-D51B-EFC7-F840B70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(The backoff counter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EDCAF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nonzero value)</a:t>
            </a:r>
            <a:endParaRPr lang="en-US" altLang="ko-KR" dirty="0"/>
          </a:p>
          <a:p>
            <a:pPr lvl="1"/>
            <a:r>
              <a:rPr lang="en-US" altLang="ko-KR" dirty="0"/>
              <a:t>Each EDCAF </a:t>
            </a:r>
            <a:r>
              <a:rPr lang="en-US" altLang="ko-KR" dirty="0">
                <a:solidFill>
                  <a:srgbClr val="0070C0"/>
                </a:solidFill>
              </a:rPr>
              <a:t>shall decrement </a:t>
            </a:r>
            <a:r>
              <a:rPr lang="en-US" altLang="ko-KR" dirty="0">
                <a:solidFill>
                  <a:srgbClr val="7030A0"/>
                </a:solidFill>
              </a:rPr>
              <a:t>the backoff counter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(The backoff counter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EDCAF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a value of </a:t>
            </a:r>
            <a:r>
              <a:rPr lang="en-US" altLang="ko-KR" b="1" dirty="0">
                <a:solidFill>
                  <a:srgbClr val="7030A0"/>
                </a:solidFill>
              </a:rPr>
              <a:t>0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Each EDCAF </a:t>
            </a:r>
            <a:r>
              <a:rPr lang="en-US" altLang="ko-KR" dirty="0">
                <a:solidFill>
                  <a:srgbClr val="0070C0"/>
                </a:solidFill>
              </a:rPr>
              <a:t>shall initiate </a:t>
            </a:r>
            <a:r>
              <a:rPr lang="en-US" altLang="ko-KR" dirty="0">
                <a:solidFill>
                  <a:srgbClr val="7030A0"/>
                </a:solidFill>
              </a:rPr>
              <a:t>a transmission sequence </a:t>
            </a:r>
            <a:r>
              <a:rPr lang="en-US" altLang="ko-KR" dirty="0"/>
              <a:t>if</a:t>
            </a:r>
          </a:p>
          <a:p>
            <a:pPr lvl="2"/>
            <a:r>
              <a:rPr lang="en-US" altLang="ko-KR" dirty="0"/>
              <a:t>There is </a:t>
            </a:r>
            <a:r>
              <a:rPr lang="en-US" altLang="ko-KR" dirty="0">
                <a:solidFill>
                  <a:srgbClr val="7030A0"/>
                </a:solidFill>
              </a:rPr>
              <a:t>a frame </a:t>
            </a:r>
            <a:r>
              <a:rPr lang="en-US" altLang="ko-KR" dirty="0">
                <a:solidFill>
                  <a:srgbClr val="0070C0"/>
                </a:solidFill>
              </a:rPr>
              <a:t>available for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EDCAF</a:t>
            </a:r>
            <a:r>
              <a:rPr lang="en-US" altLang="ko-KR" dirty="0"/>
              <a:t>, and</a:t>
            </a:r>
          </a:p>
          <a:p>
            <a:pPr lvl="2"/>
            <a:r>
              <a:rPr lang="en-US" altLang="ko-KR" dirty="0"/>
              <a:t>Initiation of a transmission sequence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allowed</a:t>
            </a:r>
            <a:r>
              <a:rPr lang="en-US" altLang="ko-KR" dirty="0">
                <a:solidFill>
                  <a:srgbClr val="0070C0"/>
                </a:solidFill>
              </a:rPr>
              <a:t> to commence </a:t>
            </a:r>
            <a:r>
              <a:rPr lang="en-US" altLang="ko-KR" dirty="0"/>
              <a:t>at this time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EDCAF of </a:t>
            </a:r>
            <a:r>
              <a:rPr lang="en-US" altLang="ko-KR" b="1" dirty="0">
                <a:solidFill>
                  <a:srgbClr val="7030A0"/>
                </a:solidFill>
              </a:rPr>
              <a:t>higher UP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Each EDCAF </a:t>
            </a:r>
            <a:r>
              <a:rPr lang="en-US" altLang="ko-KR" dirty="0">
                <a:solidFill>
                  <a:srgbClr val="0070C0"/>
                </a:solidFill>
              </a:rPr>
              <a:t>shall report </a:t>
            </a:r>
            <a:r>
              <a:rPr lang="en-US" altLang="ko-KR" dirty="0">
                <a:solidFill>
                  <a:srgbClr val="7030A0"/>
                </a:solidFill>
              </a:rPr>
              <a:t>an internal collision </a:t>
            </a:r>
            <a:r>
              <a:rPr lang="en-US" altLang="ko-KR" dirty="0"/>
              <a:t>if</a:t>
            </a:r>
          </a:p>
          <a:p>
            <a:pPr lvl="2"/>
            <a:r>
              <a:rPr lang="en-US" altLang="ko-KR" dirty="0"/>
              <a:t>There is a frame available for transmission at that EDCAF, and</a:t>
            </a:r>
          </a:p>
          <a:p>
            <a:pPr lvl="2"/>
            <a:r>
              <a:rPr lang="en-US" altLang="ko-KR" dirty="0"/>
              <a:t>Initiation of a transmission sequence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allowed</a:t>
            </a:r>
            <a:r>
              <a:rPr lang="en-US" altLang="ko-KR" dirty="0">
                <a:solidFill>
                  <a:srgbClr val="0070C0"/>
                </a:solidFill>
              </a:rPr>
              <a:t> to commence </a:t>
            </a:r>
            <a:r>
              <a:rPr lang="en-US" altLang="ko-KR" dirty="0"/>
              <a:t>at this time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EDCAF of </a:t>
            </a:r>
            <a:r>
              <a:rPr lang="en-US" altLang="ko-KR" b="1" dirty="0">
                <a:solidFill>
                  <a:srgbClr val="7030A0"/>
                </a:solidFill>
              </a:rPr>
              <a:t>higher UP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9673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 802.15.4 Low-Rate</a:t>
            </a:r>
            <a:br>
              <a:rPr lang="en-US" altLang="ko-KR" dirty="0"/>
            </a:br>
            <a:r>
              <a:rPr lang="en-US" altLang="ko-KR" dirty="0"/>
              <a:t>Wireless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Informational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764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EDBD-9651-DF54-E1F1-CCA00E0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802.15.4-2020 LR-WPAN</a:t>
            </a:r>
            <a:br>
              <a:rPr lang="en-US" altLang="ko-KR" dirty="0"/>
            </a:br>
            <a:r>
              <a:rPr lang="en-US" altLang="ko-KR" dirty="0"/>
              <a:t>5.2 Special application spaces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ED891-34B0-9AB8-C7C8-CA0303B2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5.2.2 Smart utility network (SUN)</a:t>
            </a:r>
          </a:p>
          <a:p>
            <a:pPr lvl="1"/>
            <a:r>
              <a:rPr lang="en-US" altLang="ko-KR" dirty="0"/>
              <a:t>SUNs </a:t>
            </a:r>
            <a:r>
              <a:rPr lang="en-US" altLang="ko-KR" dirty="0">
                <a:solidFill>
                  <a:srgbClr val="0070C0"/>
                </a:solidFill>
              </a:rPr>
              <a:t>enable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applications </a:t>
            </a:r>
            <a:r>
              <a:rPr lang="en-US" altLang="ko-KR" dirty="0">
                <a:solidFill>
                  <a:srgbClr val="0070C0"/>
                </a:solidFill>
              </a:rPr>
              <a:t>to operate over </a:t>
            </a:r>
            <a:r>
              <a:rPr lang="en-US" altLang="ko-KR" dirty="0">
                <a:solidFill>
                  <a:srgbClr val="7030A0"/>
                </a:solidFill>
              </a:rPr>
              <a:t>shared network resources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providing </a:t>
            </a:r>
            <a:r>
              <a:rPr lang="en-US" altLang="ko-KR" b="1" dirty="0">
                <a:solidFill>
                  <a:srgbClr val="7030A0"/>
                </a:solidFill>
              </a:rPr>
              <a:t>monitoring</a:t>
            </a:r>
            <a:r>
              <a:rPr lang="en-US" altLang="ko-KR" dirty="0">
                <a:solidFill>
                  <a:srgbClr val="7030A0"/>
                </a:solidFill>
              </a:rPr>
              <a:t> and </a:t>
            </a:r>
            <a:r>
              <a:rPr lang="en-US" altLang="ko-KR" b="1" dirty="0">
                <a:solidFill>
                  <a:srgbClr val="7030A0"/>
                </a:solidFill>
              </a:rPr>
              <a:t>control</a:t>
            </a:r>
            <a:r>
              <a:rPr lang="en-US" altLang="ko-KR" dirty="0">
                <a:solidFill>
                  <a:srgbClr val="7030A0"/>
                </a:solidFill>
              </a:rPr>
              <a:t> of a utility system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SUN devices </a:t>
            </a:r>
            <a:r>
              <a:rPr lang="en-US" altLang="ko-KR" dirty="0">
                <a:solidFill>
                  <a:srgbClr val="0070C0"/>
                </a:solidFill>
              </a:rPr>
              <a:t>are designed to operate in</a:t>
            </a:r>
            <a:r>
              <a:rPr lang="en-US" altLang="ko-KR" dirty="0"/>
              <a:t> very large-scale, low-power wireless applications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often require using </a:t>
            </a:r>
            <a:r>
              <a:rPr lang="en-US" altLang="ko-KR" dirty="0"/>
              <a:t>the maximum transmit power </a:t>
            </a:r>
            <a:r>
              <a:rPr lang="en-US" altLang="ko-KR" dirty="0">
                <a:solidFill>
                  <a:srgbClr val="0070C0"/>
                </a:solidFill>
              </a:rPr>
              <a:t>available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under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applicable regulations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in order to provide </a:t>
            </a:r>
            <a:r>
              <a:rPr lang="en-US" altLang="ko-KR" dirty="0">
                <a:solidFill>
                  <a:srgbClr val="7030A0"/>
                </a:solidFill>
              </a:rPr>
              <a:t>long-range, point-to-point connections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5.2.3 Rail communications and control (RCC)</a:t>
            </a:r>
          </a:p>
          <a:p>
            <a:r>
              <a:rPr lang="en-US" altLang="ko-KR" dirty="0"/>
              <a:t>5.2.4 Television white space (TVWS)</a:t>
            </a:r>
          </a:p>
          <a:p>
            <a:r>
              <a:rPr lang="en-US" altLang="ko-KR" dirty="0"/>
              <a:t>5.2.5 Radio frequency identification (RFID)</a:t>
            </a:r>
          </a:p>
          <a:p>
            <a:r>
              <a:rPr lang="en-US" altLang="ko-KR" dirty="0"/>
              <a:t>5.2.6 Low-energy, critical infrastructure monitoring (LECIM)</a:t>
            </a:r>
          </a:p>
          <a:p>
            <a:r>
              <a:rPr lang="en-US" altLang="ko-KR" dirty="0"/>
              <a:t>5.2.7 Medical body area network (MBAN) services</a:t>
            </a:r>
          </a:p>
          <a:p>
            <a:r>
              <a:rPr lang="en-US" altLang="ko-KR" dirty="0"/>
              <a:t>5.2.8 China medical band (CMB)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9647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IEEE 802.15.4-2020 LR-WPAN</a:t>
            </a:r>
            <a:br>
              <a:rPr lang="en-US" altLang="ko-KR" dirty="0"/>
            </a:br>
            <a:r>
              <a:rPr lang="en-US" altLang="ko-KR" dirty="0"/>
              <a:t>5.5 Network topologies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802.15.4 LR-WPAN operates in either of two topologies: </a:t>
            </a:r>
          </a:p>
          <a:p>
            <a:pPr lvl="1"/>
            <a:r>
              <a:rPr lang="en-US" altLang="ko-KR" dirty="0"/>
              <a:t>the star topology or </a:t>
            </a:r>
          </a:p>
          <a:p>
            <a:pPr lvl="1"/>
            <a:r>
              <a:rPr lang="en-US" altLang="ko-KR" dirty="0"/>
              <a:t>the peer-to-peer topology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3717032"/>
            <a:ext cx="462598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869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NZ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6.2.1 </a:t>
            </a:r>
            <a:r>
              <a:rPr lang="en-US" altLang="ko-KR" sz="3200" dirty="0" err="1"/>
              <a:t>Superframe</a:t>
            </a:r>
            <a:r>
              <a:rPr lang="en-US" altLang="ko-KR" sz="3200" dirty="0"/>
              <a:t> structure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22679"/>
            <a:ext cx="8229600" cy="24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328392" y="4221089"/>
                <a:ext cx="7056784" cy="1522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0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1400" dirty="0"/>
                  <a:t>macSuperframeOrder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1400" dirty="0" err="1"/>
                  <a:t>macBeaconOrder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  <a:ea typeface="Cambria Math"/>
                      </a:rPr>
                      <m:t>≤14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 err="1"/>
                  <a:t>Superframe</a:t>
                </a:r>
                <a:r>
                  <a:rPr lang="en-US" altLang="ko-KR" sz="1400" dirty="0"/>
                  <a:t> Duration (SD) = </a:t>
                </a:r>
                <a:r>
                  <a:rPr lang="en-US" altLang="ko-KR" sz="1400" dirty="0" err="1"/>
                  <a:t>aBaseSuperframeDuration</a:t>
                </a:r>
                <a:r>
                  <a:rPr lang="en-US" altLang="ko-KR" sz="1400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400" dirty="0"/>
                          <m:t>macSuperframeOrder</m:t>
                        </m:r>
                      </m:sup>
                    </m:sSup>
                  </m:oMath>
                </a14:m>
                <a:r>
                  <a:rPr lang="en-US" altLang="ko-KR" sz="1400" dirty="0"/>
                  <a:t> Beacon Interval (BI) = aBaseSuperframeDuration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400" dirty="0"/>
                          <m:t>macBeaconOrder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err="1"/>
                  <a:t>macSuperframeOrder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macBeaconOrder</a:t>
                </a:r>
                <a:r>
                  <a:rPr lang="en-US" altLang="ko-KR" sz="1400" dirty="0"/>
                  <a:t> =15</a:t>
                </a:r>
              </a:p>
              <a:p>
                <a:r>
                  <a:rPr lang="en-US" altLang="ko-KR" sz="1400" dirty="0"/>
                  <a:t>The coordinator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shall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 transmit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Beacon frames</a:t>
                </a:r>
                <a:endParaRPr lang="ko-KR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2" y="4221089"/>
                <a:ext cx="7056784" cy="1522533"/>
              </a:xfrm>
              <a:prstGeom prst="rect">
                <a:avLst/>
              </a:prstGeom>
              <a:blipFill>
                <a:blip r:embed="rId3"/>
                <a:stretch>
                  <a:fillRect l="-259" t="-400" b="-1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505461" y="4804077"/>
            <a:ext cx="2453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CAP (</a:t>
            </a:r>
            <a:r>
              <a:rPr lang="en-US" altLang="ko-KR" sz="1200" b="1" dirty="0">
                <a:solidFill>
                  <a:srgbClr val="FF0000"/>
                </a:solidFill>
              </a:rPr>
              <a:t>Contention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Access Period)</a:t>
            </a:r>
          </a:p>
          <a:p>
            <a:r>
              <a:rPr lang="en-US" altLang="ko-KR" sz="1200" dirty="0"/>
              <a:t>CFP (Contention Free Period)</a:t>
            </a:r>
          </a:p>
          <a:p>
            <a:r>
              <a:rPr lang="en-US" altLang="ko-KR" sz="1200" dirty="0"/>
              <a:t>- GTS (Guaranteed Time Slot)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6ED29-69B3-3E6A-D01A-6E7D552C929B}"/>
              </a:ext>
            </a:extLst>
          </p:cNvPr>
          <p:cNvSpPr txBox="1"/>
          <p:nvPr/>
        </p:nvSpPr>
        <p:spPr>
          <a:xfrm>
            <a:off x="2881009" y="580352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6-1—An example of the </a:t>
            </a:r>
            <a:r>
              <a:rPr lang="en-US" altLang="ko-KR" dirty="0" err="1"/>
              <a:t>superframe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370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400" dirty="0"/>
              <a:t>IEEE 802.15.4-2020 LR-Wireless Networks</a:t>
            </a:r>
            <a:br>
              <a:rPr lang="en-NZ" altLang="ko-KR" b="1" dirty="0"/>
            </a:br>
            <a:r>
              <a:rPr lang="en-NZ" altLang="ko-KR" dirty="0"/>
              <a:t>5.6 Architecture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1" y="1600201"/>
            <a:ext cx="48202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CAE5F-5279-0D3A-C4E1-385BAD57A015}"/>
              </a:ext>
            </a:extLst>
          </p:cNvPr>
          <p:cNvSpPr txBox="1"/>
          <p:nvPr/>
        </p:nvSpPr>
        <p:spPr>
          <a:xfrm>
            <a:off x="3685881" y="6123543"/>
            <a:ext cx="482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5-4—LR-WPAN device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824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802.15.4-2020 LR-Wireless Networks</a:t>
            </a:r>
            <a:br>
              <a:rPr lang="en-US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6.2.1.2 Contention access period (CAP)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CAP </a:t>
            </a:r>
            <a:r>
              <a:rPr lang="en-US" altLang="ko-KR" dirty="0">
                <a:solidFill>
                  <a:srgbClr val="0070C0"/>
                </a:solidFill>
              </a:rPr>
              <a:t>shall </a:t>
            </a:r>
            <a:r>
              <a:rPr lang="en-US" altLang="ko-KR" b="1" dirty="0">
                <a:solidFill>
                  <a:srgbClr val="0070C0"/>
                </a:solidFill>
              </a:rPr>
              <a:t>start</a:t>
            </a:r>
            <a:r>
              <a:rPr lang="en-US" altLang="ko-KR" dirty="0">
                <a:solidFill>
                  <a:srgbClr val="0070C0"/>
                </a:solidFill>
              </a:rPr>
              <a:t> immediately following </a:t>
            </a:r>
            <a:r>
              <a:rPr lang="en-US" altLang="ko-KR" dirty="0">
                <a:solidFill>
                  <a:srgbClr val="7030A0"/>
                </a:solidFill>
              </a:rPr>
              <a:t>the beacon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complete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beginning of the CFP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dirty="0" err="1">
                <a:solidFill>
                  <a:srgbClr val="7030A0"/>
                </a:solidFill>
              </a:rPr>
              <a:t>superframe</a:t>
            </a:r>
            <a:r>
              <a:rPr lang="en-US" altLang="ko-KR" dirty="0">
                <a:solidFill>
                  <a:srgbClr val="7030A0"/>
                </a:solidFill>
              </a:rPr>
              <a:t> slot boundary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CFP is zero length, the CAP </a:t>
            </a:r>
            <a:r>
              <a:rPr lang="en-US" altLang="ko-KR" dirty="0">
                <a:solidFill>
                  <a:srgbClr val="0070C0"/>
                </a:solidFill>
              </a:rPr>
              <a:t>shall complete at </a:t>
            </a:r>
            <a:r>
              <a:rPr lang="en-US" altLang="ko-KR" dirty="0">
                <a:solidFill>
                  <a:srgbClr val="7030A0"/>
                </a:solidFill>
              </a:rPr>
              <a:t>the end of the active portion of the </a:t>
            </a:r>
            <a:r>
              <a:rPr lang="en-US" altLang="ko-KR" dirty="0" err="1">
                <a:solidFill>
                  <a:srgbClr val="7030A0"/>
                </a:solidFill>
              </a:rPr>
              <a:t>superframe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CAP </a:t>
            </a:r>
            <a:r>
              <a:rPr lang="en-US" altLang="ko-KR" dirty="0">
                <a:solidFill>
                  <a:srgbClr val="0070C0"/>
                </a:solidFill>
              </a:rPr>
              <a:t>shall be </a:t>
            </a:r>
            <a:r>
              <a:rPr lang="en-US" altLang="ko-KR" dirty="0">
                <a:solidFill>
                  <a:srgbClr val="7030A0"/>
                </a:solidFill>
              </a:rPr>
              <a:t>at least </a:t>
            </a:r>
            <a:r>
              <a:rPr lang="en-US" altLang="ko-KR" b="1" dirty="0" err="1">
                <a:solidFill>
                  <a:srgbClr val="7030A0"/>
                </a:solidFill>
              </a:rPr>
              <a:t>aMinCapLength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 shall shrink or grow </a:t>
            </a:r>
            <a:r>
              <a:rPr lang="en-US" altLang="ko-KR" b="1" dirty="0">
                <a:solidFill>
                  <a:srgbClr val="0070C0"/>
                </a:solidFill>
              </a:rPr>
              <a:t>dynamically</a:t>
            </a:r>
            <a:r>
              <a:rPr lang="en-US" altLang="ko-KR" dirty="0">
                <a:solidFill>
                  <a:srgbClr val="0070C0"/>
                </a:solidFill>
              </a:rPr>
              <a:t> to accommodate </a:t>
            </a:r>
            <a:r>
              <a:rPr lang="en-US" altLang="ko-KR" dirty="0"/>
              <a:t>the size of the CFP.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275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802.15.4 LR-Wireless Networks</a:t>
            </a:r>
            <a:br>
              <a:rPr lang="en-US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6.2.1.3 Contention-free period (CFP)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CFP </a:t>
            </a:r>
            <a:r>
              <a:rPr lang="en-US" altLang="ko-KR" dirty="0">
                <a:solidFill>
                  <a:srgbClr val="0070C0"/>
                </a:solidFill>
              </a:rPr>
              <a:t>shall start on </a:t>
            </a:r>
            <a:r>
              <a:rPr lang="en-US" altLang="ko-KR" dirty="0"/>
              <a:t>a slot boundary </a:t>
            </a:r>
            <a:r>
              <a:rPr lang="en-US" altLang="ko-KR" dirty="0">
                <a:solidFill>
                  <a:srgbClr val="0070C0"/>
                </a:solidFill>
              </a:rPr>
              <a:t>immediately following </a:t>
            </a:r>
            <a:r>
              <a:rPr lang="en-US" altLang="ko-KR" dirty="0">
                <a:solidFill>
                  <a:srgbClr val="7030A0"/>
                </a:solidFill>
              </a:rPr>
              <a:t>the CAP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shall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complete before </a:t>
            </a:r>
            <a:r>
              <a:rPr lang="en-US" altLang="ko-KR" dirty="0"/>
              <a:t>the end of the active portion of the </a:t>
            </a:r>
            <a:r>
              <a:rPr lang="en-US" altLang="ko-KR" dirty="0" err="1"/>
              <a:t>superframe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any GTSs </a:t>
            </a:r>
            <a:r>
              <a:rPr lang="en-US" altLang="ko-KR" dirty="0">
                <a:solidFill>
                  <a:srgbClr val="0070C0"/>
                </a:solidFill>
              </a:rPr>
              <a:t>have been allocated by </a:t>
            </a:r>
            <a:r>
              <a:rPr lang="en-US" altLang="ko-KR" dirty="0">
                <a:solidFill>
                  <a:srgbClr val="7030A0"/>
                </a:solidFill>
              </a:rPr>
              <a:t>the PAN coordinator</a:t>
            </a:r>
            <a:r>
              <a:rPr lang="en-US" altLang="ko-KR" dirty="0"/>
              <a:t>, they </a:t>
            </a:r>
            <a:r>
              <a:rPr lang="en-US" altLang="ko-KR" dirty="0">
                <a:solidFill>
                  <a:srgbClr val="0070C0"/>
                </a:solidFill>
              </a:rPr>
              <a:t>shall be located within </a:t>
            </a:r>
            <a:r>
              <a:rPr lang="en-US" altLang="ko-KR" dirty="0"/>
              <a:t>the CFP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occupy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contiguous</a:t>
            </a:r>
            <a:r>
              <a:rPr lang="en-US" altLang="ko-KR" dirty="0">
                <a:solidFill>
                  <a:srgbClr val="7030A0"/>
                </a:solidFill>
              </a:rPr>
              <a:t> slots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duration of the CFP </a:t>
            </a:r>
            <a:r>
              <a:rPr lang="en-US" altLang="ko-KR" dirty="0">
                <a:solidFill>
                  <a:srgbClr val="0070C0"/>
                </a:solidFill>
              </a:rPr>
              <a:t>changes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depending on </a:t>
            </a:r>
            <a:r>
              <a:rPr lang="en-US" altLang="ko-KR" dirty="0"/>
              <a:t>the total duration of all of the combined GTSs.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transmissions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CFP </a:t>
            </a:r>
            <a:r>
              <a:rPr lang="en-US" altLang="ko-KR" dirty="0">
                <a:solidFill>
                  <a:srgbClr val="0070C0"/>
                </a:solidFill>
              </a:rPr>
              <a:t>shall use </a:t>
            </a:r>
            <a:r>
              <a:rPr lang="en-US" altLang="ko-KR" dirty="0">
                <a:solidFill>
                  <a:srgbClr val="7030A0"/>
                </a:solidFill>
              </a:rPr>
              <a:t>a CSMA-CA mechanism </a:t>
            </a:r>
            <a:r>
              <a:rPr lang="en-US" altLang="ko-KR" dirty="0">
                <a:solidFill>
                  <a:srgbClr val="0070C0"/>
                </a:solidFill>
              </a:rPr>
              <a:t>to access </a:t>
            </a:r>
            <a:r>
              <a:rPr lang="en-US" altLang="ko-KR" dirty="0">
                <a:solidFill>
                  <a:srgbClr val="7030A0"/>
                </a:solidFill>
              </a:rPr>
              <a:t>the channel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33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D95C-5F35-FBF3-A941-785660A3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802.15.4-2020 LR-Wireless Networks</a:t>
            </a:r>
            <a:br>
              <a:rPr lang="en-US" altLang="ko-KR" sz="3200" dirty="0"/>
            </a:br>
            <a:r>
              <a:rPr lang="en-US" altLang="ko-KR" sz="3200" dirty="0"/>
              <a:t>6.2 Channel access</a:t>
            </a:r>
            <a:br>
              <a:rPr lang="en-US" altLang="ko-KR" sz="3200" dirty="0"/>
            </a:br>
            <a:r>
              <a:rPr lang="en-US" altLang="ko-KR" sz="3200" dirty="0"/>
              <a:t>6.2.1.4 Beacon only period (BOP)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B30EE-C640-7883-0A8D-FF804153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present</a:t>
            </a:r>
            <a:r>
              <a:rPr lang="en-US" altLang="ko-KR" dirty="0"/>
              <a:t>, the BOP </a:t>
            </a:r>
            <a:r>
              <a:rPr lang="en-US" altLang="ko-KR" dirty="0">
                <a:solidFill>
                  <a:srgbClr val="0070C0"/>
                </a:solidFill>
              </a:rPr>
              <a:t>shall commence on </a:t>
            </a:r>
            <a:r>
              <a:rPr lang="en-US" altLang="ko-KR" dirty="0"/>
              <a:t>the slot boundary </a:t>
            </a:r>
            <a:r>
              <a:rPr lang="en-US" altLang="ko-KR" dirty="0">
                <a:solidFill>
                  <a:srgbClr val="0070C0"/>
                </a:solidFill>
              </a:rPr>
              <a:t>immediately following </a:t>
            </a:r>
            <a:r>
              <a:rPr lang="en-US" altLang="ko-KR" dirty="0"/>
              <a:t>CFP, if the CFP is present.</a:t>
            </a:r>
          </a:p>
          <a:p>
            <a:pPr lvl="1"/>
            <a:r>
              <a:rPr lang="en-US" altLang="ko-KR" dirty="0"/>
              <a:t>When there is no CFP, the BOP shall commence on the slot boundary immediately following the CAP.</a:t>
            </a:r>
          </a:p>
          <a:p>
            <a:r>
              <a:rPr lang="en-US" altLang="ko-KR" dirty="0"/>
              <a:t>The BOP </a:t>
            </a:r>
            <a:r>
              <a:rPr lang="en-US" altLang="ko-KR" dirty="0">
                <a:solidFill>
                  <a:srgbClr val="0070C0"/>
                </a:solidFill>
              </a:rPr>
              <a:t>shall complete before </a:t>
            </a:r>
            <a:r>
              <a:rPr lang="en-US" altLang="ko-KR" dirty="0"/>
              <a:t>the end of the active portion of the </a:t>
            </a:r>
            <a:r>
              <a:rPr lang="en-US" altLang="ko-KR" dirty="0" err="1"/>
              <a:t>superframe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BOP duration </a:t>
            </a:r>
            <a:r>
              <a:rPr lang="en-US" altLang="ko-KR" dirty="0">
                <a:solidFill>
                  <a:srgbClr val="0070C0"/>
                </a:solidFill>
              </a:rPr>
              <a:t>depends on </a:t>
            </a:r>
            <a:r>
              <a:rPr lang="en-US" altLang="ko-KR" dirty="0">
                <a:solidFill>
                  <a:srgbClr val="7030A0"/>
                </a:solidFill>
              </a:rPr>
              <a:t>the number of DBSs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one of which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allocated to </a:t>
            </a:r>
            <a:r>
              <a:rPr lang="en-US" altLang="ko-KR" dirty="0">
                <a:solidFill>
                  <a:srgbClr val="7030A0"/>
                </a:solidFill>
              </a:rPr>
              <a:t>each TMCTP-child PAN coordinator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 DBSs shall be located within the BOP and occupy contiguous slots.</a:t>
            </a:r>
          </a:p>
          <a:p>
            <a:pPr lvl="1"/>
            <a:r>
              <a:rPr lang="en-US" altLang="ko-KR" dirty="0"/>
              <a:t>The BOP grows or shrinks depending on the total length of all of the combined DBSs. </a:t>
            </a:r>
          </a:p>
          <a:p>
            <a:pPr lvl="1"/>
            <a:r>
              <a:rPr lang="en-US" altLang="ko-KR" dirty="0"/>
              <a:t>CSMA-CA is not used for beacon transmissions in the BOP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C2E5-859A-1F3F-2E13-3FF581E767A9}"/>
              </a:ext>
            </a:extLst>
          </p:cNvPr>
          <p:cNvSpPr txBox="1"/>
          <p:nvPr/>
        </p:nvSpPr>
        <p:spPr>
          <a:xfrm>
            <a:off x="566532" y="6176963"/>
            <a:ext cx="3464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DBS dedicated beacon slot</a:t>
            </a:r>
          </a:p>
          <a:p>
            <a:r>
              <a:rPr lang="en-US" altLang="ko-KR" sz="800" dirty="0"/>
              <a:t>TMCTP TVWS multichannel cluster tree PAN</a:t>
            </a:r>
          </a:p>
          <a:p>
            <a:r>
              <a:rPr lang="en-US" altLang="ko-KR" sz="800" dirty="0"/>
              <a:t>TVWS television white space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346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8740</Words>
  <Application>Microsoft Office PowerPoint</Application>
  <PresentationFormat>와이드스크린</PresentationFormat>
  <Paragraphs>684</Paragraphs>
  <Slides>106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0" baseType="lpstr">
      <vt:lpstr>맑은 고딕</vt:lpstr>
      <vt:lpstr>Arial</vt:lpstr>
      <vt:lpstr>Cambria Math</vt:lpstr>
      <vt:lpstr>Office 테마</vt:lpstr>
      <vt:lpstr>Data Link Layer Medium Access Control</vt:lpstr>
      <vt:lpstr>Content</vt:lpstr>
      <vt:lpstr>Data Link Layer functions </vt:lpstr>
      <vt:lpstr>IEEE 802.3-2022 4. Media Access Control 4.1 Functional model of the MAC method</vt:lpstr>
      <vt:lpstr>IEEE 802.3-2022 4. Media Access Control 4.1 Functional model of the MAC method</vt:lpstr>
      <vt:lpstr>IEEE 802.3-2022 4. Media Access Control 4.1 Functional model of the MAC method</vt:lpstr>
      <vt:lpstr>IEEE 802 Standards for Medium Access Control</vt:lpstr>
      <vt:lpstr>IEEE 802 Standards for Medium Access Control</vt:lpstr>
      <vt:lpstr>Medium Access Control IEEE 802.3-2022 Ethernet</vt:lpstr>
      <vt:lpstr>Medium Access Control IEEE 802.3-2020 Ethernet</vt:lpstr>
      <vt:lpstr>Medium Access Control IEEE 802.11-2020 WLAN</vt:lpstr>
      <vt:lpstr>Medium Access Control IEEE 802.15.4-2020 Low-Rate Wireless Networks </vt:lpstr>
      <vt:lpstr>Medium Access Control IEEE 802.15.4-2020 Low-Rate Wireless Networks </vt:lpstr>
      <vt:lpstr>Medium Access Control Multiple Access</vt:lpstr>
      <vt:lpstr>Medium Access Control Multiple Access</vt:lpstr>
      <vt:lpstr>Medium Access Control Multiple Access Strategy</vt:lpstr>
      <vt:lpstr>Medium Access Control Multiple Access Strategy</vt:lpstr>
      <vt:lpstr>Medium Access Control Multiple Access Strategy</vt:lpstr>
      <vt:lpstr>Medium Access Control Multiple Access Strategy</vt:lpstr>
      <vt:lpstr>Carrier Sense Multiple Access</vt:lpstr>
      <vt:lpstr>Carrier-sense multiple access (CSMA) Aloha and Slotted Aloha</vt:lpstr>
      <vt:lpstr>Carrier-sense multiple access (CSMA) Aloha and Slotted Aloha</vt:lpstr>
      <vt:lpstr>Carrier-sense multiple access (CSMA)</vt:lpstr>
      <vt:lpstr>Carrier-sense multiple access (CSMA) CSMA access modes</vt:lpstr>
      <vt:lpstr>Carrier-sense multiple access CSMA access modes</vt:lpstr>
      <vt:lpstr>Carrier-sense multiple access CSMA access modes</vt:lpstr>
      <vt:lpstr>Carrier Sense Multiple Access with Collision Detection (CSMA/CD)</vt:lpstr>
      <vt:lpstr>Carrier-sense multiple access (CSMA) IEEE 802.3-2020 Ethernet Carrier Sense Multiple Access with Collision Detection (CSMA/CD)</vt:lpstr>
      <vt:lpstr>CSMA/CD Collision Detection (CD)</vt:lpstr>
      <vt:lpstr>CSMA/CD Collision Detection (CD)</vt:lpstr>
      <vt:lpstr>CSMA/CD Collision Detection (CD)</vt:lpstr>
      <vt:lpstr>CSMA/CD Random Backoff Procedure</vt:lpstr>
      <vt:lpstr>CSMA/CD CSMA/CD Algorithm</vt:lpstr>
      <vt:lpstr>IEEE 802.3-2022 Ethernet 4.1.2 CSMA/CD operation 4.1.2.1.1 Transmission without contention (half duplex)</vt:lpstr>
      <vt:lpstr>IEEE 802.3-2022 Ethernet 4.1.2 CSMA/CD operation 4.1.2.1.1 Transmission without contention (half duplex)</vt:lpstr>
      <vt:lpstr>IEEE 802.3-2022 Ethernet 4.1.2 CSMA/CD operation 4.1.2.1.1 Transmission without contention (half duplex)</vt:lpstr>
      <vt:lpstr>IEEE 802.3-2022 Ethernet 4.1.2 CSMA/CD operation 4.1.2.1.1 Transmission without contention (half duplex)</vt:lpstr>
      <vt:lpstr>Carrier Sense Multiple Access with Collision Avoidance (CSMA/CA)</vt:lpstr>
      <vt:lpstr>Carrier Sense Multiple Access with Collision Avoidance (CSMA/CA) in IEEE standards</vt:lpstr>
      <vt:lpstr>CSMA/CA Wireless Media (WM) PHYs</vt:lpstr>
      <vt:lpstr>CSMA/CA Wireless Media (WM) PHYs</vt:lpstr>
      <vt:lpstr>IEEE802.11 Wireless LAN CSMA/CA</vt:lpstr>
      <vt:lpstr>IEEE 802.11-2020 &amp; IEEE 802.11ax-2020  WLAN MAC &amp; PHYs HT/VHT/HE STA MAC architecture</vt:lpstr>
      <vt:lpstr>IEEE 802.11-2020 WLAN MAC &amp; PHYs S1G STA and DMG STA MAC architecture</vt:lpstr>
      <vt:lpstr>IEEE 802.11-2020 WLAN MAC &amp; PHYs Frames</vt:lpstr>
      <vt:lpstr>IEEE 802.11-2020 WLAN MAC &amp; PHYs  Carrier Sensing (CS) mechanism</vt:lpstr>
      <vt:lpstr>IEEE 802.11-2020 WLAN MAC &amp; PHYs  Physical CS function</vt:lpstr>
      <vt:lpstr>IEEE 802.11-2020 WLAN MAC &amp; PHYs  Physical CS function</vt:lpstr>
      <vt:lpstr>IEEE 802.11-2020 WLAN MAC &amp; PHYs  Physical CS function</vt:lpstr>
      <vt:lpstr>IEEE 802.11-2020 WLAN MAC &amp; PHYs Virtual CS function</vt:lpstr>
      <vt:lpstr>IEEE 802.11-2020 WLAN MAC &amp; PHYs Virtual CS function</vt:lpstr>
      <vt:lpstr>IEEE 802.11-2020 WLAN MAC &amp; PHYs 10.3.2.4 Setting and resetting the NAV</vt:lpstr>
      <vt:lpstr>IEEE 802.11-2020 WLAN MAC &amp; PHYs  10.3.5 Individually addressed MPDU transfer procedure</vt:lpstr>
      <vt:lpstr>IEEE 802.11-2020 WLAN MAC &amp; PHYs 10.3.2.4 Setting and resetting the NAV</vt:lpstr>
      <vt:lpstr>IEEE 802.11 CSMA/CA RTS/CTS reservation mechanism</vt:lpstr>
      <vt:lpstr>IEEE 802.11-2020 WLAN MAC &amp; PHYs MAC-Level Acknowledgements</vt:lpstr>
      <vt:lpstr>IEEE 802.11-2020 WLAN MAC &amp; PHYs 10.3.2.3 IFS (interframe space)</vt:lpstr>
      <vt:lpstr>IEEE 802.11-2020 WLAN MAC &amp; PHYs 10.3.2.3 IFS (interframe space)</vt:lpstr>
      <vt:lpstr>IEEE 802.11-2020 WLAN MAC &amp; PHYs 10.3.2.3 IFS (interframe space)</vt:lpstr>
      <vt:lpstr>IEEE 802.11-2020 WLAN MAC &amp; PHYs 10.3.2.3 IFS (interframe space)</vt:lpstr>
      <vt:lpstr>IEEE 802.11-2020 WLAN MAC &amp; PHYs 10.3.2.3 IFS (interframe space)</vt:lpstr>
      <vt:lpstr>IEEE 802.11-2020 WLAN MAC &amp; PHYs 10.3.7 DCF timing relations</vt:lpstr>
      <vt:lpstr>IEEE 802.11-2020 WLAN MAC &amp; PHYs 10.3.2.3 IFS (interframe space) IFS for EDCA (enhanced distributed channel access)</vt:lpstr>
      <vt:lpstr>IEEE 802.11-2020 WLAN MAC &amp; PHYs DCF (CSMA/CA)</vt:lpstr>
      <vt:lpstr>IEEE 802.11-2020 WLAN MAC &amp; PHYs 10.3.4 DCF access procedure (CSMA/CA) 10.3.4.2 Basic access</vt:lpstr>
      <vt:lpstr>IEEE 802.11-2020 WLAN MAC &amp; PHYs 10.3.2.3 IFS (interframe space) IFS for EDCA (enhanced distributed channel access)</vt:lpstr>
      <vt:lpstr>IEEE 802.11-2020 WLAN MAC &amp; PHYs 10.3.4 DCF access procedure (CSMA/CA) 10.3.4.2 Basic access</vt:lpstr>
      <vt:lpstr>IEEE 802.11-2020 WLAN MAC &amp; PHYs 10.3.3 Random backoff procedure</vt:lpstr>
      <vt:lpstr>IEEE 802.11-2020 WLAN MAC &amp; PHYs 10.3.3 Random backoff procedure</vt:lpstr>
      <vt:lpstr>IEEE 802.11-2020 WLAN MAC &amp; PHYs 10.3.3 Random backoff procedure</vt:lpstr>
      <vt:lpstr>IEEE 802.11-2020 WLAN MAC &amp; PHYs 10.3.3 Random backoff procedure</vt:lpstr>
      <vt:lpstr>IEEE 802.11-2020 WLAN MAC &amp; PHYs 10.3.4 DCF access procedure (CSMA/CA) 10.3.4.3 Backoff procedure for DCF</vt:lpstr>
      <vt:lpstr>IEEE 802.11-2020 WLAN MAC &amp; PHYs 10.3.4 DCF access procedure (CSMA/CA) 10.3.4.3 Backoff procedure for DCF</vt:lpstr>
      <vt:lpstr>IEEE 802.11-2020 WLAN MAC &amp; PHYs 10.3.4 DCF access procedure (CSMA/CA) 10.3.4.3 Backoff procedure for DCF</vt:lpstr>
      <vt:lpstr>IEEE 802.11-2020 WLAN MAC &amp; PHYs 10.3.4 DCF access procedure (CSMA/CA) 10.3.4.3 Backoff procedure for DCF</vt:lpstr>
      <vt:lpstr>IEEE 802.11-2020 WLAN MAC &amp; PHYs 10.3.4 DCF access procedure (CSMA/CA) 10.3.4.3 Backoff procedure for DCF</vt:lpstr>
      <vt:lpstr>IEEE 802.11-2020 WLAN MAC &amp; PHYs 10.23 HCF (Hybrid Coordination Function) 10.23.1 General</vt:lpstr>
      <vt:lpstr>IEEE Std 802.11-2020 &amp; 802.11ax-2021 10.23.2 HCF contention based channel access (EDCA) 10.23.2.1 Reference model</vt:lpstr>
      <vt:lpstr>IEEE Std 802.11-2020 &amp; 802.11ax-2021 10.23.2 HCF contention based channel access (EDCA) 10.23.2.1 Reference model</vt:lpstr>
      <vt:lpstr>IEEE Std 802.11-2020 &amp; 802.11ax-2021 10.23.2 HCF contention based channel access (EDCA) 10.23.2.2 EDCA backoff procedure</vt:lpstr>
      <vt:lpstr>IEEE Std 802.11-2020 &amp; 802.11ax-2021 10.23.2 HCF contention based channel access (EDCA) 10.23.2.2 EDCA backoff procedure</vt:lpstr>
      <vt:lpstr>IEEE Std 802.11-2020 &amp; 802.11ax-2021 10.23.2 HCF contention based channel access (EDCA) 10.23.2.2 EDCA backoff procedure</vt:lpstr>
      <vt:lpstr>IEEE Std 802.11-2020 &amp; 802.11ax-2021 10.23.2 HCF contention based channel access (EDCA) 10.23.2.3 EDCA TXOPs</vt:lpstr>
      <vt:lpstr>IEEE Std 802.11-2020 &amp; 802.11ax-2021 10.23.2.3 EDCA TXOPs 10.23.2.4 Obtaining an EDCA TXOP</vt:lpstr>
      <vt:lpstr>IEEE 802.11-2020 WLAN MAC &amp; PHYs 10.23.2.3 EDCA TXOPs 10.23.2.4 Obtaining an EDCA TXOP</vt:lpstr>
      <vt:lpstr>IEEE Std 802.11-2020 &amp; 802.11ax-2021 10.23.2.3 EDCA TXOPs 10.23.2.4 Obtaining an EDCA TXOP</vt:lpstr>
      <vt:lpstr>IEEE Std 802.11-2020 &amp; 802.11ax-2021 10.23.2.3 EDCA TXOPs 10.23.2.4 Obtaining an EDCA TXOP</vt:lpstr>
      <vt:lpstr>IEEE Std 802.11-2020 &amp; 802.11ax-2021 10.23.2.3 EDCA TXOPs 10.23.2.4 Obtaining an EDCA TXOP</vt:lpstr>
      <vt:lpstr>IEEE Std 802.11-2020 &amp; 802.11ax-2021 10.23.2.3 EDCA TXOPs 10.23.2.4 Obtaining an EDCA TXOP</vt:lpstr>
      <vt:lpstr>IEEE Std 802.11-2020 &amp; 802.11ax-2021 10.23.2.3 EDCA TXOPs 10.23.2.4 Obtaining an EDCA TXOP</vt:lpstr>
      <vt:lpstr>IEEE Std 802.11-2020 &amp; 802.11ax-2021 10.23.2.3 EDCA TXOPs 10.23.2.4 Obtaining an EDCA TXOP</vt:lpstr>
      <vt:lpstr>IEEE 802.15.4 Low-Rate Wireless Networks</vt:lpstr>
      <vt:lpstr>IEEE 802.15.4-2020 LR-WPAN 5.2 Special application spaces</vt:lpstr>
      <vt:lpstr>IEEE 802.15.4-2020 LR-WPAN 5.5 Network topologies</vt:lpstr>
      <vt:lpstr>IEEE 802.15.4-2020 LR-Wireless Networks 6.2 Channel access 6.2.1 Superframe structure</vt:lpstr>
      <vt:lpstr>IEEE 802.15.4-2020 LR-Wireless Networks 5.6 Architecture</vt:lpstr>
      <vt:lpstr>IEEE 802.15.4-2020 LR-Wireless Networks 6.2 Channel access 6.2.1.2 Contention access period (CAP)</vt:lpstr>
      <vt:lpstr>IEEE 802.15.4 LR-Wireless Networks 6.2 Channel access 6.2.1.3 Contention-free period (CFP)</vt:lpstr>
      <vt:lpstr>IEEE 802.15.4-2020 LR-Wireless Networks 6.2 Channel access 6.2.1.4 Beacon only period (BOP)</vt:lpstr>
      <vt:lpstr>IEEE 802.15.4-2020 LR-Wireless Networks 6.2 Channel access 6.2.2 Incoming and outgoing superframe timing</vt:lpstr>
      <vt:lpstr>IEEE 802.15.4-2020 LR-Wireless Networks 6.2 Channel access 6.2.3 Enhanced Beacon frame timing for MPM procedure</vt:lpstr>
      <vt:lpstr>IEEE 802.15.4-2020 LR-Wireless Networks 6.2 Channel access 6.2.4 IFS</vt:lpstr>
      <vt:lpstr>IEEE 802.15.4-2020 LR-Wireless Networks 6.2.5 Random access methods 6.2.5.1 CSMA-CA algorithm</vt:lpstr>
      <vt:lpstr>IEEE 802.15.4-2020 LR-Wireless Networks 6.2.5 Random access methods 6.2.5.1 CSMA-CA algorithm</vt:lpstr>
      <vt:lpstr>IEEE 802.15.4-2020 LR-Wireless Networks 6.2.5 Random access methods 6.2.5.1 CSMA-CA algorithm</vt:lpstr>
      <vt:lpstr>IEEE 802.15.4-2020 LR-Wireless Networks 6.2.5 Random access methods 6.2.5.1 CSMA-CA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민성기[ 교수 / 컴퓨터학과 ]</dc:creator>
  <cp:lastModifiedBy>Sung gi Min</cp:lastModifiedBy>
  <cp:revision>29</cp:revision>
  <dcterms:created xsi:type="dcterms:W3CDTF">2023-09-11T06:12:48Z</dcterms:created>
  <dcterms:modified xsi:type="dcterms:W3CDTF">2023-11-06T07:39:39Z</dcterms:modified>
</cp:coreProperties>
</file>