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09" r:id="rId3"/>
    <p:sldId id="310" r:id="rId4"/>
    <p:sldId id="363" r:id="rId5"/>
    <p:sldId id="360" r:id="rId6"/>
    <p:sldId id="361" r:id="rId7"/>
    <p:sldId id="362" r:id="rId8"/>
    <p:sldId id="265" r:id="rId9"/>
    <p:sldId id="364" r:id="rId10"/>
    <p:sldId id="365" r:id="rId11"/>
    <p:sldId id="366" r:id="rId12"/>
    <p:sldId id="367" r:id="rId13"/>
    <p:sldId id="370" r:id="rId14"/>
    <p:sldId id="369" r:id="rId15"/>
    <p:sldId id="258" r:id="rId16"/>
    <p:sldId id="371" r:id="rId17"/>
    <p:sldId id="368" r:id="rId18"/>
    <p:sldId id="372" r:id="rId19"/>
    <p:sldId id="283" r:id="rId20"/>
    <p:sldId id="373" r:id="rId21"/>
    <p:sldId id="374" r:id="rId22"/>
    <p:sldId id="375" r:id="rId23"/>
    <p:sldId id="376" r:id="rId24"/>
    <p:sldId id="307" r:id="rId25"/>
    <p:sldId id="378" r:id="rId26"/>
    <p:sldId id="379" r:id="rId27"/>
    <p:sldId id="315" r:id="rId28"/>
    <p:sldId id="316" r:id="rId29"/>
    <p:sldId id="319" r:id="rId30"/>
    <p:sldId id="321" r:id="rId31"/>
    <p:sldId id="323" r:id="rId32"/>
    <p:sldId id="380" r:id="rId33"/>
    <p:sldId id="381" r:id="rId34"/>
    <p:sldId id="382" r:id="rId35"/>
    <p:sldId id="348" r:id="rId36"/>
    <p:sldId id="383" r:id="rId37"/>
    <p:sldId id="384" r:id="rId38"/>
    <p:sldId id="338" r:id="rId39"/>
    <p:sldId id="262" r:id="rId40"/>
    <p:sldId id="296" r:id="rId41"/>
    <p:sldId id="385" r:id="rId42"/>
    <p:sldId id="281" r:id="rId43"/>
    <p:sldId id="346" r:id="rId44"/>
    <p:sldId id="387" r:id="rId45"/>
    <p:sldId id="388" r:id="rId46"/>
    <p:sldId id="386" r:id="rId47"/>
    <p:sldId id="389" r:id="rId48"/>
    <p:sldId id="390" r:id="rId49"/>
    <p:sldId id="391" r:id="rId50"/>
    <p:sldId id="392" r:id="rId51"/>
    <p:sldId id="393" r:id="rId52"/>
    <p:sldId id="271" r:id="rId53"/>
    <p:sldId id="277" r:id="rId54"/>
    <p:sldId id="337" r:id="rId55"/>
    <p:sldId id="287" r:id="rId56"/>
    <p:sldId id="401" r:id="rId57"/>
    <p:sldId id="395" r:id="rId58"/>
    <p:sldId id="394" r:id="rId59"/>
    <p:sldId id="396" r:id="rId60"/>
    <p:sldId id="397" r:id="rId61"/>
    <p:sldId id="282" r:id="rId62"/>
    <p:sldId id="354" r:id="rId63"/>
    <p:sldId id="398" r:id="rId64"/>
    <p:sldId id="402" r:id="rId65"/>
    <p:sldId id="403" r:id="rId6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87" d="100"/>
          <a:sy n="187" d="100"/>
        </p:scale>
        <p:origin x="230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AE7782-5E79-7706-426B-87C45E179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661553-1558-59C1-6EBD-DA39023200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864CC4-0303-788F-11BC-257B6C2BE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1F98-208E-4308-81B6-24538663C0AE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821B55-94F2-5EEA-33BC-F4EC44E52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A3BFE5-1AE9-CC75-1EC3-5732A36ED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502A-7B04-467E-93CB-61B9A3DCDA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435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8A7A0B-3573-AED2-9B9E-C51AA3CB5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CCA776-2650-B2BC-CED1-CC8ECDDE6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9156F7-EBF9-EE89-C61D-E3777F4EF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1F98-208E-4308-81B6-24538663C0AE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0EAA64-3318-8B4E-926D-D568D23F0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946EA6-9164-7EAA-64AA-7794F6A7A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502A-7B04-467E-93CB-61B9A3DCDA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006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3B6C41F-741A-340D-C3D1-BF70F3838B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9D8D49-6165-99DA-DED2-3127FE565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A43201-3352-E431-B450-B8DA8A259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1F98-208E-4308-81B6-24538663C0AE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AA44B8-3EA9-982C-1BAA-020BE1A98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797AE3-575C-EF7A-A38F-C997887B3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502A-7B04-467E-93CB-61B9A3DCDA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581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A90F02-8F91-7BFA-A9AF-7BE6A2AB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35DA82-5641-2033-693E-C293C4EC0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BFAD2C-3997-D412-8371-7276C4790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1F98-208E-4308-81B6-24538663C0AE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CFDBC1-2559-0AC3-8B03-F22DC4684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0FE3F0-457C-76E5-87C1-FD3FDD8CE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502A-7B04-467E-93CB-61B9A3DCDA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7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47120A-BBF9-1C52-430D-96B935C24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634E11-CE87-1AED-CBB4-45AD5CF23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BCBB06-42E3-9805-A64E-AA00050A7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1F98-208E-4308-81B6-24538663C0AE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B938E5-4AB2-40BD-AB5A-32572137A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556561-9A35-C5B0-5653-31E0C0964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502A-7B04-467E-93CB-61B9A3DCDA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76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C372AD-3716-88F2-4C6D-C0954A373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D4CE2B-BF48-FB6D-5CD4-B9159B6864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67B26C-54C5-7AC4-CAEF-6D256655A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9BDE38-060C-B4EE-6FB6-4B6D3B559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1F98-208E-4308-81B6-24538663C0AE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0AB1FD-C80F-857F-3DEE-531A7CDBB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A3C43B-8DFF-C1EB-396E-D694B1C84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502A-7B04-467E-93CB-61B9A3DCDA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660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AC24F7-027A-950F-3DB6-3C6B150EA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4C70A7-0F0A-117D-DE40-13A7C3D4B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333BB7-D96F-E222-DA43-34778308E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0C7601-0F2E-8A12-A4E3-2507B88C09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4F46EA-FEE6-F928-6CF7-1A6D66537F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57EF043-6526-BE3A-B163-C24038372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1F98-208E-4308-81B6-24538663C0AE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C338AA8-0DE6-EBAD-0BE9-0F23FAED0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33DFC6-7206-82C5-47E2-2FEB06681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502A-7B04-467E-93CB-61B9A3DCDA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435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3E8998-1E41-0A47-0EF6-A9B033FB9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E4426AA-55A4-6C69-30EF-40273C299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1F98-208E-4308-81B6-24538663C0AE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E5C6F17-26E1-FFD9-3542-19266BFE2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C88728-4FE9-2B99-1575-5108E6DF1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502A-7B04-467E-93CB-61B9A3DCDA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883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1078DB-0DC9-0373-A0CA-AFB0205FF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1F98-208E-4308-81B6-24538663C0AE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F4D90D1-1697-22B7-A6C8-262557B97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048E90-34BA-7A77-FC97-C0B4E0B78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502A-7B04-467E-93CB-61B9A3DCDA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737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F9D39A-B214-056F-9661-2F7766C0C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48191E-AE03-3865-653B-1583484E5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3993A3-FA91-FFDB-8540-6AEC7528F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C04380-8687-C982-9AE5-3ECDA2DA3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1F98-208E-4308-81B6-24538663C0AE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593858-324F-C434-2598-61358FB61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5D61E7-1E70-F79B-E9D2-CEA9327D7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502A-7B04-467E-93CB-61B9A3DCDA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957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A3AAC-32CF-9130-6943-ADD220176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E53801B-6B89-994D-68CB-A07E5D67BB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93105B-6839-BE7F-BCCF-19A7D0C01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6E2F7F-17AF-33EC-0A44-DAA5925F3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1F98-208E-4308-81B6-24538663C0AE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C2EC06-8519-4474-688C-9DA9ACB93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8176F1-88D8-1FF1-9219-12F1BD2D1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502A-7B04-467E-93CB-61B9A3DCDA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661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B9D6B4E-217D-6C34-24D5-F6A4A9843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2C0CB9-E807-882F-57C1-9382B7633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57AC97-0449-9C4D-F74B-7CD650C7D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71F98-208E-4308-81B6-24538663C0AE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CA6750-466A-DB63-899F-E83061DBF5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A1BDE-6940-D2E3-3B2B-11A4EE2DF4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D502A-7B04-467E-93CB-61B9A3DCDA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598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4000" dirty="0"/>
              <a:t>Data Link Layer </a:t>
            </a:r>
            <a:br>
              <a:rPr lang="en-US" altLang="ko-KR" sz="4000" dirty="0"/>
            </a:br>
            <a:r>
              <a:rPr lang="en-NZ" altLang="ko-KR" sz="4000" dirty="0"/>
              <a:t>Bridges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NZ" altLang="ko-KR" sz="2800" dirty="0"/>
              <a:t>LECTURE 07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25003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15C258-5581-69A6-7B90-24C88A9EB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IEEE 802-2014 Overview and Architecture</a:t>
            </a:r>
            <a:br>
              <a:rPr lang="en-US" altLang="ko-KR" sz="3200" dirty="0"/>
            </a:br>
            <a:r>
              <a:rPr lang="en-NZ" altLang="ko-KR" sz="3200" dirty="0"/>
              <a:t>5.3.2 MAC-sublayer interconnection: Bridges</a:t>
            </a:r>
            <a:br>
              <a:rPr lang="en-NZ" altLang="ko-KR" sz="3200" dirty="0"/>
            </a:br>
            <a:r>
              <a:rPr lang="en-US" altLang="ko-KR" sz="3200" dirty="0"/>
              <a:t>5.3.2.3 Resolving topologies with multiple paths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7F3D89-4EA9-25BE-47C4-41C9ADBC6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IEEE Std 802.1Q specifies a variant of RSTP</a:t>
            </a:r>
          </a:p>
          <a:p>
            <a:pPr lvl="1"/>
            <a:r>
              <a:rPr lang="en-US" altLang="ko-KR" dirty="0"/>
              <a:t>Multiple spanning tree protocol (MSTP)</a:t>
            </a:r>
          </a:p>
          <a:p>
            <a:pPr lvl="2"/>
            <a:r>
              <a:rPr lang="en-US" altLang="ko-KR" dirty="0"/>
              <a:t>The MSTP </a:t>
            </a:r>
            <a:r>
              <a:rPr lang="en-US" altLang="ko-KR" dirty="0">
                <a:solidFill>
                  <a:srgbClr val="0070C0"/>
                </a:solidFill>
              </a:rPr>
              <a:t>can configure </a:t>
            </a:r>
            <a:r>
              <a:rPr lang="en-US" altLang="ko-KR" dirty="0">
                <a:solidFill>
                  <a:srgbClr val="7030A0"/>
                </a:solidFill>
              </a:rPr>
              <a:t>multiple, independent spanning trees </a:t>
            </a:r>
            <a:r>
              <a:rPr lang="en-US" altLang="ko-KR" dirty="0">
                <a:solidFill>
                  <a:srgbClr val="0070C0"/>
                </a:solidFill>
              </a:rPr>
              <a:t>within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 bridged network.</a:t>
            </a:r>
          </a:p>
          <a:p>
            <a:pPr lvl="1"/>
            <a:r>
              <a:rPr lang="en-US" altLang="ko-KR" dirty="0"/>
              <a:t>Shortest path bridging (SPB)</a:t>
            </a:r>
          </a:p>
          <a:p>
            <a:pPr lvl="2"/>
            <a:r>
              <a:rPr lang="en-US" altLang="ko-KR" dirty="0"/>
              <a:t>The SPB </a:t>
            </a:r>
            <a:r>
              <a:rPr lang="en-US" altLang="ko-KR" dirty="0">
                <a:solidFill>
                  <a:srgbClr val="0070C0"/>
                </a:solidFill>
              </a:rPr>
              <a:t>allows</a:t>
            </a:r>
            <a:r>
              <a:rPr lang="en-US" altLang="ko-KR" dirty="0"/>
              <a:t> the use of </a:t>
            </a:r>
            <a:r>
              <a:rPr lang="en-US" altLang="ko-KR" dirty="0">
                <a:solidFill>
                  <a:srgbClr val="7030A0"/>
                </a:solidFill>
              </a:rPr>
              <a:t>shortest path communication </a:t>
            </a:r>
            <a:r>
              <a:rPr lang="en-US" altLang="ko-KR" dirty="0">
                <a:solidFill>
                  <a:srgbClr val="0070C0"/>
                </a:solidFill>
              </a:rPr>
              <a:t>within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administratively defined network regions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70C0"/>
                </a:solidFill>
              </a:rPr>
              <a:t>while retaining </a:t>
            </a:r>
            <a:r>
              <a:rPr lang="en-US" altLang="ko-KR" dirty="0">
                <a:solidFill>
                  <a:srgbClr val="7030A0"/>
                </a:solidFill>
              </a:rPr>
              <a:t>concurrent support </a:t>
            </a:r>
            <a:r>
              <a:rPr lang="en-US" altLang="ko-KR" dirty="0">
                <a:solidFill>
                  <a:srgbClr val="0070C0"/>
                </a:solidFill>
              </a:rPr>
              <a:t>for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all existing spanning tree protocols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The use of shortest path bridging, both for unicast and multicast, </a:t>
            </a:r>
            <a:r>
              <a:rPr lang="en-US" altLang="ko-KR" dirty="0">
                <a:solidFill>
                  <a:srgbClr val="0070C0"/>
                </a:solidFill>
              </a:rPr>
              <a:t>allows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multiple paths </a:t>
            </a:r>
            <a:r>
              <a:rPr lang="en-US" altLang="ko-KR" dirty="0">
                <a:solidFill>
                  <a:srgbClr val="0070C0"/>
                </a:solidFill>
              </a:rPr>
              <a:t>to be used simultaneously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8948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15C258-5581-69A6-7B90-24C88A9EB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IEEE 802-2014 Overview and Architecture</a:t>
            </a:r>
            <a:br>
              <a:rPr lang="en-US" altLang="ko-KR" sz="3200" dirty="0"/>
            </a:br>
            <a:r>
              <a:rPr lang="en-NZ" altLang="ko-KR" sz="3200" dirty="0"/>
              <a:t>5.3.2 MAC-sublayer interconnection: Bridges</a:t>
            </a:r>
            <a:br>
              <a:rPr lang="en-NZ" altLang="ko-KR" sz="3200" dirty="0"/>
            </a:br>
            <a:r>
              <a:rPr lang="en-US" altLang="ko-KR" sz="3200" dirty="0"/>
              <a:t>5.3.2.4 Transparent bridging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7F3D89-4EA9-25BE-47C4-41C9ADBC6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IEEE Std 802.1D and IEEE Std 802.1Q specify transparent bridging operation.</a:t>
            </a:r>
          </a:p>
          <a:p>
            <a:r>
              <a:rPr lang="en-US" altLang="ko-KR" dirty="0">
                <a:solidFill>
                  <a:srgbClr val="7030A0"/>
                </a:solidFill>
              </a:rPr>
              <a:t>The MAC bridging function </a:t>
            </a:r>
            <a:r>
              <a:rPr lang="en-US" altLang="ko-KR" dirty="0">
                <a:solidFill>
                  <a:srgbClr val="0070C0"/>
                </a:solidFill>
              </a:rPr>
              <a:t>does </a:t>
            </a:r>
            <a:r>
              <a:rPr lang="en-US" altLang="ko-KR" dirty="0">
                <a:solidFill>
                  <a:srgbClr val="FF0000"/>
                </a:solidFill>
              </a:rPr>
              <a:t>not</a:t>
            </a:r>
            <a:r>
              <a:rPr lang="en-US" altLang="ko-KR" dirty="0">
                <a:solidFill>
                  <a:srgbClr val="0070C0"/>
                </a:solidFill>
              </a:rPr>
              <a:t> require </a:t>
            </a:r>
            <a:r>
              <a:rPr lang="en-US" altLang="ko-KR" dirty="0">
                <a:solidFill>
                  <a:srgbClr val="7030A0"/>
                </a:solidFill>
              </a:rPr>
              <a:t>the MAC user </a:t>
            </a:r>
            <a:r>
              <a:rPr lang="en-US" altLang="ko-KR" b="1" dirty="0">
                <a:solidFill>
                  <a:srgbClr val="7030A0"/>
                </a:solidFill>
              </a:rPr>
              <a:t>frames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transmitted and received to carry </a:t>
            </a:r>
            <a:r>
              <a:rPr lang="en-US" altLang="ko-KR" dirty="0">
                <a:solidFill>
                  <a:srgbClr val="7030A0"/>
                </a:solidFill>
              </a:rPr>
              <a:t>any additional information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relating to </a:t>
            </a:r>
            <a:r>
              <a:rPr lang="en-US" altLang="ko-KR" dirty="0">
                <a:solidFill>
                  <a:srgbClr val="7030A0"/>
                </a:solidFill>
              </a:rPr>
              <a:t>the operation of the bridging functions.</a:t>
            </a:r>
          </a:p>
          <a:p>
            <a:pPr lvl="1"/>
            <a:r>
              <a:rPr lang="en-US" altLang="ko-KR" dirty="0"/>
              <a:t>Self-learning bridges</a:t>
            </a:r>
          </a:p>
          <a:p>
            <a:r>
              <a:rPr lang="en-US" altLang="ko-KR" dirty="0"/>
              <a:t>End-station operation </a:t>
            </a:r>
            <a:r>
              <a:rPr lang="en-US" altLang="ko-KR" dirty="0">
                <a:solidFill>
                  <a:srgbClr val="0070C0"/>
                </a:solidFill>
              </a:rPr>
              <a:t>is unchanged by </a:t>
            </a:r>
            <a:r>
              <a:rPr lang="en-US" altLang="ko-KR" dirty="0">
                <a:solidFill>
                  <a:srgbClr val="7030A0"/>
                </a:solidFill>
              </a:rPr>
              <a:t>the presence of bridges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8403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15C258-5581-69A6-7B90-24C88A9EB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IEEE 802-2014 Overview and Architecture</a:t>
            </a:r>
            <a:br>
              <a:rPr lang="en-US" altLang="ko-KR" sz="3200" dirty="0"/>
            </a:br>
            <a:r>
              <a:rPr lang="en-NZ" altLang="ko-KR" sz="3200" dirty="0"/>
              <a:t>5.3.2 MAC-sublayer interconnection: Bridges</a:t>
            </a:r>
            <a:br>
              <a:rPr lang="en-NZ" altLang="ko-KR" sz="3200" dirty="0"/>
            </a:br>
            <a:r>
              <a:rPr lang="en-US" altLang="ko-KR" sz="3200" dirty="0"/>
              <a:t>5.3.2.5 Provider bridging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7F3D89-4EA9-25BE-47C4-41C9ADBC6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IEEE Std 802.1Q </a:t>
            </a:r>
            <a:r>
              <a:rPr lang="en-US" altLang="ko-KR" dirty="0">
                <a:solidFill>
                  <a:srgbClr val="0070C0"/>
                </a:solidFill>
              </a:rPr>
              <a:t>specifies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method </a:t>
            </a:r>
            <a:r>
              <a:rPr lang="en-US" altLang="ko-KR" dirty="0">
                <a:solidFill>
                  <a:srgbClr val="0070C0"/>
                </a:solidFill>
              </a:rPr>
              <a:t>by which </a:t>
            </a:r>
            <a:r>
              <a:rPr lang="en-US" altLang="ko-KR" dirty="0">
                <a:solidFill>
                  <a:srgbClr val="7030A0"/>
                </a:solidFill>
              </a:rPr>
              <a:t>the MAC service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is supported by </a:t>
            </a:r>
            <a:r>
              <a:rPr lang="en-US" altLang="ko-KR" b="1" dirty="0">
                <a:solidFill>
                  <a:srgbClr val="7030A0"/>
                </a:solidFill>
              </a:rPr>
              <a:t>virtual bridged LANs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7030A0"/>
                </a:solidFill>
              </a:rPr>
              <a:t>the principles of operation of those networks</a:t>
            </a:r>
            <a:r>
              <a:rPr lang="en-US" altLang="ko-KR" dirty="0"/>
              <a:t>, and </a:t>
            </a:r>
            <a:r>
              <a:rPr lang="en-US" altLang="ko-KR" dirty="0">
                <a:solidFill>
                  <a:srgbClr val="7030A0"/>
                </a:solidFill>
              </a:rPr>
              <a:t>the operation of </a:t>
            </a:r>
            <a:r>
              <a:rPr lang="en-US" altLang="ko-KR" b="1" dirty="0">
                <a:solidFill>
                  <a:srgbClr val="7030A0"/>
                </a:solidFill>
              </a:rPr>
              <a:t>VLAN-aware bridges</a:t>
            </a:r>
            <a:r>
              <a:rPr lang="en-US" altLang="ko-KR" dirty="0"/>
              <a:t>, including management, protocols, and algorithms.</a:t>
            </a:r>
          </a:p>
          <a:p>
            <a:r>
              <a:rPr lang="en-US" altLang="ko-KR" dirty="0"/>
              <a:t>The standard </a:t>
            </a:r>
            <a:r>
              <a:rPr lang="en-US" altLang="ko-KR" dirty="0">
                <a:solidFill>
                  <a:srgbClr val="0070C0"/>
                </a:solidFill>
              </a:rPr>
              <a:t>also enables </a:t>
            </a:r>
            <a:r>
              <a:rPr lang="en-US" altLang="ko-KR" dirty="0">
                <a:solidFill>
                  <a:srgbClr val="7030A0"/>
                </a:solidFill>
              </a:rPr>
              <a:t>a service provider </a:t>
            </a:r>
            <a:r>
              <a:rPr lang="en-US" altLang="ko-KR" dirty="0">
                <a:solidFill>
                  <a:srgbClr val="0070C0"/>
                </a:solidFill>
              </a:rPr>
              <a:t>to use </a:t>
            </a:r>
            <a:r>
              <a:rPr lang="en-US" altLang="ko-KR" dirty="0"/>
              <a:t>the architecture and protocols </a:t>
            </a:r>
            <a:r>
              <a:rPr lang="en-US" altLang="ko-KR" dirty="0">
                <a:solidFill>
                  <a:srgbClr val="0070C0"/>
                </a:solidFill>
              </a:rPr>
              <a:t>specified in order to offer </a:t>
            </a:r>
            <a:r>
              <a:rPr lang="en-US" altLang="ko-KR" b="1" dirty="0">
                <a:solidFill>
                  <a:srgbClr val="7030A0"/>
                </a:solidFill>
              </a:rPr>
              <a:t>the equivalent</a:t>
            </a:r>
            <a:r>
              <a:rPr lang="en-US" altLang="ko-KR" dirty="0">
                <a:solidFill>
                  <a:srgbClr val="7030A0"/>
                </a:solidFill>
              </a:rPr>
              <a:t> of separate LANs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7030A0"/>
                </a:solidFill>
              </a:rPr>
              <a:t>bridged LANs</a:t>
            </a:r>
            <a:r>
              <a:rPr lang="en-US" altLang="ko-KR" dirty="0"/>
              <a:t>, </a:t>
            </a:r>
            <a:r>
              <a:rPr lang="en-US" altLang="ko-KR" b="1" dirty="0">
                <a:solidFill>
                  <a:srgbClr val="0070C0"/>
                </a:solidFill>
              </a:rPr>
              <a:t>or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virtual bridged LANs </a:t>
            </a:r>
            <a:r>
              <a:rPr lang="en-US" altLang="ko-KR" dirty="0">
                <a:solidFill>
                  <a:srgbClr val="0070C0"/>
                </a:solidFill>
              </a:rPr>
              <a:t>to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 number of customers</a:t>
            </a:r>
            <a:r>
              <a:rPr lang="en-US" altLang="ko-KR" dirty="0"/>
              <a:t>, </a:t>
            </a:r>
            <a:r>
              <a:rPr lang="en-US" altLang="ko-KR" b="1" dirty="0">
                <a:solidFill>
                  <a:srgbClr val="0070C0"/>
                </a:solidFill>
              </a:rPr>
              <a:t>while</a:t>
            </a:r>
            <a:r>
              <a:rPr lang="en-US" altLang="ko-KR" dirty="0">
                <a:solidFill>
                  <a:srgbClr val="0070C0"/>
                </a:solidFill>
              </a:rPr>
              <a:t> requiring </a:t>
            </a:r>
            <a:r>
              <a:rPr lang="en-US" altLang="ko-KR" dirty="0">
                <a:solidFill>
                  <a:srgbClr val="FF0000"/>
                </a:solidFill>
              </a:rPr>
              <a:t>no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cooperation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between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the customers </a:t>
            </a:r>
            <a:r>
              <a:rPr lang="en-US" altLang="ko-KR" b="1" dirty="0">
                <a:solidFill>
                  <a:srgbClr val="0070C0"/>
                </a:solidFill>
              </a:rPr>
              <a:t>and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minimal</a:t>
            </a:r>
            <a:r>
              <a:rPr lang="en-US" altLang="ko-KR" dirty="0">
                <a:solidFill>
                  <a:srgbClr val="7030A0"/>
                </a:solidFill>
              </a:rPr>
              <a:t> cooperation </a:t>
            </a:r>
            <a:r>
              <a:rPr lang="en-US" altLang="ko-KR" dirty="0">
                <a:solidFill>
                  <a:srgbClr val="0070C0"/>
                </a:solidFill>
              </a:rPr>
              <a:t>between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each customer </a:t>
            </a:r>
            <a:r>
              <a:rPr lang="en-US" altLang="ko-KR" dirty="0">
                <a:solidFill>
                  <a:srgbClr val="0070C0"/>
                </a:solidFill>
              </a:rPr>
              <a:t>and</a:t>
            </a:r>
            <a:r>
              <a:rPr lang="en-US" altLang="ko-KR" dirty="0">
                <a:solidFill>
                  <a:srgbClr val="7030A0"/>
                </a:solidFill>
              </a:rPr>
              <a:t> the service provider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5252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179D8C-F7A6-2FBE-1E12-BC35402450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IEEE 802.1Q-2018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1FBA83-F8B7-43B3-EA4E-40FD4BE70F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Bridges and Bridged Networks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676706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9A657C-1ADA-1718-76F9-E4CF08347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/>
              <a:t>IEEE 802.1Q-2018 Bridges and Bridged Networks </a:t>
            </a:r>
            <a:br>
              <a:rPr lang="en-US" altLang="ko-KR" sz="3600" dirty="0"/>
            </a:br>
            <a:r>
              <a:rPr lang="en-US" altLang="ko-KR" sz="3600" dirty="0"/>
              <a:t>3. Definitions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A1C0FD-6060-2FF6-ACF3-D6B8719DC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3.290 Virtual Local Area Network (VLAN):</a:t>
            </a:r>
          </a:p>
          <a:p>
            <a:pPr lvl="1"/>
            <a:r>
              <a:rPr lang="en-US" altLang="ko-KR" dirty="0">
                <a:solidFill>
                  <a:srgbClr val="7030A0"/>
                </a:solidFill>
              </a:rPr>
              <a:t>The </a:t>
            </a:r>
            <a:r>
              <a:rPr lang="en-US" altLang="ko-KR" b="1" dirty="0">
                <a:solidFill>
                  <a:srgbClr val="7030A0"/>
                </a:solidFill>
              </a:rPr>
              <a:t>closure</a:t>
            </a:r>
            <a:r>
              <a:rPr lang="en-US" altLang="ko-KR" dirty="0">
                <a:solidFill>
                  <a:srgbClr val="7030A0"/>
                </a:solidFill>
              </a:rPr>
              <a:t> of a set of Media Access Control (MAC) Service Access Points (MSAPs) </a:t>
            </a:r>
            <a:r>
              <a:rPr lang="en-US" altLang="ko-KR" dirty="0">
                <a:solidFill>
                  <a:srgbClr val="0070C0"/>
                </a:solidFill>
              </a:rPr>
              <a:t>such that </a:t>
            </a:r>
            <a:r>
              <a:rPr lang="en-US" altLang="ko-KR" b="1" dirty="0">
                <a:solidFill>
                  <a:srgbClr val="7030A0"/>
                </a:solidFill>
              </a:rPr>
              <a:t>a data request </a:t>
            </a:r>
            <a:r>
              <a:rPr lang="en-US" altLang="ko-KR" dirty="0">
                <a:solidFill>
                  <a:srgbClr val="0070C0"/>
                </a:solidFill>
              </a:rPr>
              <a:t>in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one MSAP </a:t>
            </a:r>
            <a:r>
              <a:rPr lang="en-US" altLang="ko-KR" dirty="0">
                <a:solidFill>
                  <a:srgbClr val="0070C0"/>
                </a:solidFill>
              </a:rPr>
              <a:t>in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set </a:t>
            </a:r>
            <a:r>
              <a:rPr lang="en-US" altLang="ko-KR" dirty="0">
                <a:solidFill>
                  <a:srgbClr val="0070C0"/>
                </a:solidFill>
              </a:rPr>
              <a:t>is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expected to result in </a:t>
            </a:r>
            <a:r>
              <a:rPr lang="en-US" altLang="ko-KR" b="1" dirty="0">
                <a:solidFill>
                  <a:srgbClr val="7030A0"/>
                </a:solidFill>
              </a:rPr>
              <a:t>a data indication </a:t>
            </a:r>
            <a:r>
              <a:rPr lang="en-US" altLang="ko-KR" dirty="0">
                <a:solidFill>
                  <a:srgbClr val="0070C0"/>
                </a:solidFill>
              </a:rPr>
              <a:t>in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another MSAP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in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set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3.286 Virtual Bridged Network: </a:t>
            </a:r>
          </a:p>
          <a:p>
            <a:pPr lvl="1"/>
            <a:r>
              <a:rPr lang="en-US" altLang="ko-KR" dirty="0">
                <a:solidFill>
                  <a:srgbClr val="7030A0"/>
                </a:solidFill>
              </a:rPr>
              <a:t>A </a:t>
            </a:r>
            <a:r>
              <a:rPr lang="en-US" altLang="ko-KR" b="1" dirty="0">
                <a:solidFill>
                  <a:srgbClr val="7030A0"/>
                </a:solidFill>
              </a:rPr>
              <a:t>concatenation</a:t>
            </a:r>
            <a:r>
              <a:rPr lang="en-US" altLang="ko-KR" dirty="0">
                <a:solidFill>
                  <a:srgbClr val="7030A0"/>
                </a:solidFill>
              </a:rPr>
              <a:t> of individual IEEE 802 Local Area Networks (LANs) </a:t>
            </a:r>
            <a:r>
              <a:rPr lang="en-US" altLang="ko-KR" dirty="0">
                <a:solidFill>
                  <a:srgbClr val="0070C0"/>
                </a:solidFill>
              </a:rPr>
              <a:t>interconnected by </a:t>
            </a:r>
            <a:r>
              <a:rPr lang="en-US" altLang="ko-KR" dirty="0">
                <a:solidFill>
                  <a:srgbClr val="7030A0"/>
                </a:solidFill>
              </a:rPr>
              <a:t>Bridges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70C0"/>
                </a:solidFill>
              </a:rPr>
              <a:t>including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Virtual Local Area Network (VLAN) Bridges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9418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IEEE 802.1Q-2018 Bridges and Bridged Networks</a:t>
            </a:r>
            <a:br>
              <a:rPr lang="en-US" altLang="ko-KR" sz="3600" dirty="0"/>
            </a:br>
            <a:r>
              <a:rPr lang="en-US" altLang="ko-KR" sz="3600" dirty="0"/>
              <a:t>VLAN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A virtual local area network (VLAN) </a:t>
            </a:r>
            <a:r>
              <a:rPr lang="en-US" altLang="ko-KR" dirty="0">
                <a:solidFill>
                  <a:srgbClr val="0070C0"/>
                </a:solidFill>
              </a:rPr>
              <a:t>is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any broadcast domain </a:t>
            </a:r>
            <a:r>
              <a:rPr lang="en-US" altLang="ko-KR" dirty="0">
                <a:solidFill>
                  <a:srgbClr val="0070C0"/>
                </a:solidFill>
              </a:rPr>
              <a:t>that is </a:t>
            </a:r>
            <a:r>
              <a:rPr lang="en-US" altLang="ko-KR" b="1" dirty="0">
                <a:solidFill>
                  <a:srgbClr val="0070C0"/>
                </a:solidFill>
              </a:rPr>
              <a:t>partitioned</a:t>
            </a:r>
            <a:r>
              <a:rPr lang="en-US" altLang="ko-KR" dirty="0">
                <a:solidFill>
                  <a:srgbClr val="0070C0"/>
                </a:solidFill>
              </a:rPr>
              <a:t> and </a:t>
            </a:r>
            <a:r>
              <a:rPr lang="en-US" altLang="ko-KR" b="1" dirty="0">
                <a:solidFill>
                  <a:srgbClr val="0070C0"/>
                </a:solidFill>
              </a:rPr>
              <a:t>isolated</a:t>
            </a:r>
            <a:r>
              <a:rPr lang="en-US" altLang="ko-KR" dirty="0">
                <a:solidFill>
                  <a:srgbClr val="0070C0"/>
                </a:solidFill>
              </a:rPr>
              <a:t> in </a:t>
            </a:r>
            <a:r>
              <a:rPr lang="en-US" altLang="ko-KR" dirty="0">
                <a:solidFill>
                  <a:srgbClr val="7030A0"/>
                </a:solidFill>
              </a:rPr>
              <a:t>a computer network </a:t>
            </a:r>
            <a:r>
              <a:rPr lang="en-US" altLang="ko-KR" dirty="0">
                <a:solidFill>
                  <a:srgbClr val="0070C0"/>
                </a:solidFill>
              </a:rPr>
              <a:t>at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data link layer (OSI layer 2).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Creating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appearance and functionality of network traffic </a:t>
            </a:r>
            <a:r>
              <a:rPr lang="en-US" altLang="ko-KR" dirty="0">
                <a:solidFill>
                  <a:srgbClr val="0070C0"/>
                </a:solidFill>
              </a:rPr>
              <a:t>that is </a:t>
            </a:r>
            <a:r>
              <a:rPr lang="en-US" altLang="ko-KR" b="1" dirty="0">
                <a:solidFill>
                  <a:srgbClr val="0070C0"/>
                </a:solidFill>
              </a:rPr>
              <a:t>physically</a:t>
            </a:r>
            <a:r>
              <a:rPr lang="en-US" altLang="ko-KR" dirty="0">
                <a:solidFill>
                  <a:srgbClr val="0070C0"/>
                </a:solidFill>
              </a:rPr>
              <a:t> on </a:t>
            </a:r>
            <a:r>
              <a:rPr lang="en-US" altLang="ko-KR" b="1" dirty="0">
                <a:solidFill>
                  <a:srgbClr val="7030A0"/>
                </a:solidFill>
              </a:rPr>
              <a:t>a single network </a:t>
            </a:r>
            <a:r>
              <a:rPr lang="en-US" altLang="ko-KR" b="1" dirty="0">
                <a:solidFill>
                  <a:srgbClr val="0070C0"/>
                </a:solidFill>
              </a:rPr>
              <a:t>but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b="1" dirty="0">
                <a:solidFill>
                  <a:srgbClr val="0070C0"/>
                </a:solidFill>
              </a:rPr>
              <a:t>acts</a:t>
            </a:r>
            <a:r>
              <a:rPr lang="en-US" altLang="ko-KR" dirty="0">
                <a:solidFill>
                  <a:srgbClr val="0070C0"/>
                </a:solidFill>
              </a:rPr>
              <a:t> as if </a:t>
            </a:r>
            <a:r>
              <a:rPr lang="en-US" altLang="ko-KR" dirty="0">
                <a:solidFill>
                  <a:srgbClr val="7030A0"/>
                </a:solidFill>
              </a:rPr>
              <a:t>it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is </a:t>
            </a:r>
            <a:r>
              <a:rPr lang="en-US" altLang="ko-KR" b="1" dirty="0">
                <a:solidFill>
                  <a:srgbClr val="0070C0"/>
                </a:solidFill>
              </a:rPr>
              <a:t>split</a:t>
            </a:r>
            <a:r>
              <a:rPr lang="en-US" altLang="ko-KR" dirty="0">
                <a:solidFill>
                  <a:srgbClr val="0070C0"/>
                </a:solidFill>
              </a:rPr>
              <a:t> between </a:t>
            </a:r>
            <a:r>
              <a:rPr lang="en-US" altLang="ko-KR" b="1" dirty="0">
                <a:solidFill>
                  <a:srgbClr val="7030A0"/>
                </a:solidFill>
              </a:rPr>
              <a:t>separate networks</a:t>
            </a:r>
            <a:r>
              <a:rPr lang="en-US" altLang="ko-KR" dirty="0"/>
              <a:t>.</a:t>
            </a:r>
          </a:p>
          <a:p>
            <a:r>
              <a:rPr lang="en-US" altLang="ko-KR" dirty="0">
                <a:solidFill>
                  <a:srgbClr val="7030A0"/>
                </a:solidFill>
              </a:rPr>
              <a:t>VLANs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allow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network administrators </a:t>
            </a:r>
            <a:r>
              <a:rPr lang="en-US" altLang="ko-KR" b="1" dirty="0">
                <a:solidFill>
                  <a:srgbClr val="0070C0"/>
                </a:solidFill>
              </a:rPr>
              <a:t>to group </a:t>
            </a:r>
            <a:r>
              <a:rPr lang="en-US" altLang="ko-KR" dirty="0">
                <a:solidFill>
                  <a:srgbClr val="7030A0"/>
                </a:solidFill>
              </a:rPr>
              <a:t>hosts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together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even if </a:t>
            </a:r>
            <a:r>
              <a:rPr lang="en-US" altLang="ko-KR" dirty="0"/>
              <a:t>the hosts </a:t>
            </a:r>
            <a:r>
              <a:rPr lang="en-US" altLang="ko-KR" dirty="0">
                <a:solidFill>
                  <a:srgbClr val="0070C0"/>
                </a:solidFill>
              </a:rPr>
              <a:t>are </a:t>
            </a:r>
            <a:r>
              <a:rPr lang="en-US" altLang="ko-KR" dirty="0">
                <a:solidFill>
                  <a:srgbClr val="FF0000"/>
                </a:solidFill>
              </a:rPr>
              <a:t>not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b="1" dirty="0">
                <a:solidFill>
                  <a:srgbClr val="0070C0"/>
                </a:solidFill>
              </a:rPr>
              <a:t>directly</a:t>
            </a:r>
            <a:r>
              <a:rPr lang="en-US" altLang="ko-KR" dirty="0">
                <a:solidFill>
                  <a:srgbClr val="0070C0"/>
                </a:solidFill>
              </a:rPr>
              <a:t> connected to </a:t>
            </a:r>
            <a:r>
              <a:rPr lang="en-US" altLang="ko-KR" dirty="0">
                <a:solidFill>
                  <a:srgbClr val="7030A0"/>
                </a:solidFill>
              </a:rPr>
              <a:t>the same network switch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Because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VLAN membership </a:t>
            </a:r>
            <a:r>
              <a:rPr lang="en-US" altLang="ko-KR" dirty="0">
                <a:solidFill>
                  <a:srgbClr val="0070C0"/>
                </a:solidFill>
              </a:rPr>
              <a:t>can be configured through </a:t>
            </a:r>
            <a:r>
              <a:rPr lang="en-US" altLang="ko-KR" dirty="0">
                <a:solidFill>
                  <a:srgbClr val="7030A0"/>
                </a:solidFill>
              </a:rPr>
              <a:t>software</a:t>
            </a:r>
            <a:r>
              <a:rPr lang="en-US" altLang="ko-KR" dirty="0"/>
              <a:t>, this </a:t>
            </a:r>
            <a:r>
              <a:rPr lang="en-US" altLang="ko-KR" dirty="0">
                <a:solidFill>
                  <a:srgbClr val="0070C0"/>
                </a:solidFill>
              </a:rPr>
              <a:t>can greatly simplify </a:t>
            </a:r>
            <a:r>
              <a:rPr lang="en-US" altLang="ko-KR" dirty="0">
                <a:solidFill>
                  <a:srgbClr val="7030A0"/>
                </a:solidFill>
              </a:rPr>
              <a:t>network design and deployment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AutoShape 2" descr="VLAN에 대한 이미지 검색결과"/>
          <p:cNvSpPr>
            <a:spLocks noChangeAspect="1" noChangeArrowheads="1"/>
          </p:cNvSpPr>
          <p:nvPr/>
        </p:nvSpPr>
        <p:spPr bwMode="auto">
          <a:xfrm>
            <a:off x="1692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AAAA3E-5506-737D-7F07-4A628BC86A11}"/>
              </a:ext>
            </a:extLst>
          </p:cNvPr>
          <p:cNvSpPr txBox="1"/>
          <p:nvPr/>
        </p:nvSpPr>
        <p:spPr>
          <a:xfrm>
            <a:off x="750535" y="6385153"/>
            <a:ext cx="210595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https://en.wikipedia.org/wiki/VLAN</a:t>
            </a:r>
          </a:p>
        </p:txBody>
      </p:sp>
    </p:spTree>
    <p:extLst>
      <p:ext uri="{BB962C8B-B14F-4D97-AF65-F5344CB8AC3E}">
        <p14:creationId xmlns:p14="http://schemas.microsoft.com/office/powerpoint/2010/main" val="2706323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IEEE 802.1Q-2018 Bridges and Bridged Networks</a:t>
            </a:r>
            <a:br>
              <a:rPr lang="en-US" altLang="ko-KR" sz="3600" dirty="0"/>
            </a:br>
            <a:r>
              <a:rPr lang="en-US" altLang="ko-KR" sz="3600" dirty="0"/>
              <a:t>VLAN Example</a:t>
            </a:r>
            <a:endParaRPr lang="ko-KR" altLang="en-US" sz="3600" dirty="0"/>
          </a:p>
        </p:txBody>
      </p:sp>
      <p:sp>
        <p:nvSpPr>
          <p:cNvPr id="4" name="AutoShape 2" descr="VLAN에 대한 이미지 검색결과"/>
          <p:cNvSpPr>
            <a:spLocks noChangeAspect="1" noChangeArrowheads="1"/>
          </p:cNvSpPr>
          <p:nvPr/>
        </p:nvSpPr>
        <p:spPr bwMode="auto">
          <a:xfrm>
            <a:off x="1692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0E8A2C-E717-779B-B96C-4CDB6E19165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706" y="1895475"/>
            <a:ext cx="7728588" cy="3270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FF218D-3FB5-BA2F-2318-EA61D2C7933D}"/>
              </a:ext>
            </a:extLst>
          </p:cNvPr>
          <p:cNvSpPr txBox="1"/>
          <p:nvPr/>
        </p:nvSpPr>
        <p:spPr>
          <a:xfrm>
            <a:off x="696916" y="6277431"/>
            <a:ext cx="306957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/>
              <a:t>https://www.thomas-krenn.com/en/wiki/VLAN_Basics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285981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42F977-3C1E-D010-0B29-AD4A9E2FB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/>
              <a:t>IEEE 802.1Q-2018 Bridges and Bridged Networks </a:t>
            </a:r>
            <a:br>
              <a:rPr lang="en-US" altLang="ko-KR" sz="3600" dirty="0"/>
            </a:br>
            <a:r>
              <a:rPr lang="en-US" altLang="ko-KR" sz="3600" dirty="0"/>
              <a:t>6. Support of the MAC Service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E96BFD-C651-0409-B4BE-C3DCAF479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VLAN Bridges </a:t>
            </a:r>
            <a:r>
              <a:rPr lang="en-US" altLang="ko-KR" dirty="0">
                <a:solidFill>
                  <a:srgbClr val="0070C0"/>
                </a:solidFill>
              </a:rPr>
              <a:t>interconnect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</a:t>
            </a:r>
            <a:r>
              <a:rPr lang="en-US" altLang="ko-KR" b="1" dirty="0">
                <a:solidFill>
                  <a:srgbClr val="7030A0"/>
                </a:solidFill>
              </a:rPr>
              <a:t>separate</a:t>
            </a:r>
            <a:r>
              <a:rPr lang="en-US" altLang="ko-KR" dirty="0">
                <a:solidFill>
                  <a:srgbClr val="7030A0"/>
                </a:solidFill>
              </a:rPr>
              <a:t> IEEE 802 LANs </a:t>
            </a:r>
            <a:r>
              <a:rPr lang="en-US" altLang="ko-KR" dirty="0">
                <a:solidFill>
                  <a:srgbClr val="0070C0"/>
                </a:solidFill>
              </a:rPr>
              <a:t>that compose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 Virtual Bridged Network </a:t>
            </a:r>
            <a:r>
              <a:rPr lang="en-US" altLang="ko-KR" dirty="0">
                <a:solidFill>
                  <a:srgbClr val="0070C0"/>
                </a:solidFill>
              </a:rPr>
              <a:t>by </a:t>
            </a:r>
            <a:r>
              <a:rPr lang="en-US" altLang="ko-KR" b="1" dirty="0">
                <a:solidFill>
                  <a:srgbClr val="0070C0"/>
                </a:solidFill>
              </a:rPr>
              <a:t>relaying and filtering </a:t>
            </a:r>
            <a:r>
              <a:rPr lang="en-US" altLang="ko-KR" dirty="0">
                <a:solidFill>
                  <a:srgbClr val="7030A0"/>
                </a:solidFill>
              </a:rPr>
              <a:t>frames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between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the separate MACs </a:t>
            </a:r>
            <a:r>
              <a:rPr lang="en-US" altLang="ko-KR" dirty="0">
                <a:solidFill>
                  <a:srgbClr val="7030A0"/>
                </a:solidFill>
              </a:rPr>
              <a:t>of the bridged LANs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The MAC Sublayer comprises</a:t>
            </a:r>
          </a:p>
          <a:p>
            <a:pPr lvl="1"/>
            <a:r>
              <a:rPr lang="en-US" altLang="ko-KR" dirty="0"/>
              <a:t>a) </a:t>
            </a:r>
            <a:r>
              <a:rPr lang="en-US" altLang="ko-KR" dirty="0">
                <a:solidFill>
                  <a:srgbClr val="7030A0"/>
                </a:solidFill>
              </a:rPr>
              <a:t>Media access method-specific functions </a:t>
            </a:r>
            <a:r>
              <a:rPr lang="en-US" altLang="ko-KR" dirty="0">
                <a:solidFill>
                  <a:srgbClr val="0070C0"/>
                </a:solidFill>
              </a:rPr>
              <a:t>that realize </a:t>
            </a:r>
            <a:r>
              <a:rPr lang="en-US" altLang="ko-KR" dirty="0">
                <a:solidFill>
                  <a:srgbClr val="7030A0"/>
                </a:solidFill>
              </a:rPr>
              <a:t>transmission and reception of MAC Protocol Data Units (MPDUs)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b) </a:t>
            </a:r>
            <a:r>
              <a:rPr lang="en-US" altLang="ko-KR" dirty="0">
                <a:solidFill>
                  <a:srgbClr val="7030A0"/>
                </a:solidFill>
              </a:rPr>
              <a:t>Media access method-dependent convergence functions </a:t>
            </a:r>
            <a:r>
              <a:rPr lang="en-US" altLang="ko-KR" dirty="0">
                <a:solidFill>
                  <a:srgbClr val="0070C0"/>
                </a:solidFill>
              </a:rPr>
              <a:t>that use </a:t>
            </a:r>
            <a:r>
              <a:rPr lang="en-US" altLang="ko-KR" dirty="0">
                <a:solidFill>
                  <a:srgbClr val="7030A0"/>
                </a:solidFill>
              </a:rPr>
              <a:t>item a)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to provide </a:t>
            </a:r>
            <a:r>
              <a:rPr lang="en-US" altLang="ko-KR" dirty="0"/>
              <a:t>a media access method-independent service.</a:t>
            </a:r>
          </a:p>
          <a:p>
            <a:pPr lvl="1"/>
            <a:r>
              <a:rPr lang="en-US" altLang="ko-KR" dirty="0"/>
              <a:t>c) </a:t>
            </a:r>
            <a:r>
              <a:rPr lang="en-US" altLang="ko-KR" dirty="0">
                <a:solidFill>
                  <a:srgbClr val="7030A0"/>
                </a:solidFill>
              </a:rPr>
              <a:t>Media access method-independent functions </a:t>
            </a:r>
            <a:r>
              <a:rPr lang="en-US" altLang="ko-KR" dirty="0">
                <a:solidFill>
                  <a:srgbClr val="0070C0"/>
                </a:solidFill>
              </a:rPr>
              <a:t>that use </a:t>
            </a:r>
            <a:r>
              <a:rPr lang="en-US" altLang="ko-KR" dirty="0"/>
              <a:t>a media-independent service </a:t>
            </a:r>
            <a:r>
              <a:rPr lang="en-US" altLang="ko-KR" dirty="0">
                <a:solidFill>
                  <a:srgbClr val="0070C0"/>
                </a:solidFill>
              </a:rPr>
              <a:t>to provide </a:t>
            </a:r>
            <a:r>
              <a:rPr lang="en-US" altLang="ko-KR" dirty="0">
                <a:solidFill>
                  <a:srgbClr val="7030A0"/>
                </a:solidFill>
              </a:rPr>
              <a:t>the same or another media-independent service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4517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BE635A-400F-D157-4FC8-98F413FE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/>
              <a:t>IEEE 802.1Q-2018 Bridges and Bridged Networks </a:t>
            </a:r>
            <a:br>
              <a:rPr lang="en-US" altLang="ko-KR" sz="3600" dirty="0"/>
            </a:br>
            <a:r>
              <a:rPr lang="en-US" altLang="ko-KR" sz="3600" dirty="0"/>
              <a:t>6. Support of the MAC Service</a:t>
            </a:r>
            <a:endParaRPr lang="ko-KR" altLang="en-US" sz="36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6FB9307-FB65-75E4-18C7-916CF6C4F8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0339" y="1631416"/>
            <a:ext cx="8591322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F17670-1713-2717-A193-F7DA3E9A2A77}"/>
              </a:ext>
            </a:extLst>
          </p:cNvPr>
          <p:cNvSpPr txBox="1"/>
          <p:nvPr/>
        </p:nvSpPr>
        <p:spPr>
          <a:xfrm>
            <a:off x="3468785" y="59939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Figure 6-1—Internal organization of the MAC sublayer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3D55AC-16E8-B51B-6216-238797AA43E3}"/>
              </a:ext>
            </a:extLst>
          </p:cNvPr>
          <p:cNvSpPr txBox="1"/>
          <p:nvPr/>
        </p:nvSpPr>
        <p:spPr>
          <a:xfrm>
            <a:off x="420111" y="6308209"/>
            <a:ext cx="238782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/>
              <a:t>EISS </a:t>
            </a:r>
            <a:r>
              <a:rPr lang="en-US" altLang="ko-KR" sz="800" b="1" dirty="0">
                <a:solidFill>
                  <a:srgbClr val="7030A0"/>
                </a:solidFill>
              </a:rPr>
              <a:t>Enhanced</a:t>
            </a:r>
            <a:r>
              <a:rPr lang="en-US" altLang="ko-KR" sz="800" dirty="0"/>
              <a:t> Internal Sublayer Service</a:t>
            </a:r>
            <a:endParaRPr lang="ko-KR" altLang="en-US" sz="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185A53-8DF7-BF69-4577-3004F8126B6E}"/>
              </a:ext>
            </a:extLst>
          </p:cNvPr>
          <p:cNvSpPr txBox="1"/>
          <p:nvPr/>
        </p:nvSpPr>
        <p:spPr>
          <a:xfrm>
            <a:off x="7823045" y="3429000"/>
            <a:ext cx="13775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B050"/>
                </a:solidFill>
              </a:rPr>
              <a:t>IEEE Std 802.1AC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858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705989-D213-4FAC-A093-0E683922F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3600" dirty="0"/>
              <a:t>IEEE 802.1Q-2018 Bridges and Bridged Networks</a:t>
            </a:r>
            <a:br>
              <a:rPr lang="en-US" altLang="ko-KR" sz="3600" dirty="0"/>
            </a:br>
            <a:r>
              <a:rPr lang="en-US" altLang="ko-KR" sz="3600" dirty="0"/>
              <a:t>8. Principles of Bridge operation</a:t>
            </a:r>
            <a:br>
              <a:rPr lang="en-US" altLang="ko-KR" sz="3600" dirty="0"/>
            </a:br>
            <a:r>
              <a:rPr lang="en-US" altLang="ko-KR" sz="3600" dirty="0"/>
              <a:t>8.5.1 Bridge Connectivity</a:t>
            </a:r>
            <a:endParaRPr lang="ko-KR" altLang="en-US" sz="36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E355D1D-4F78-466C-844E-CC8D992397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2650" y="2333606"/>
            <a:ext cx="7886700" cy="304923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3C916B1-B521-4553-A2E3-2F38EA33EF8B}"/>
              </a:ext>
            </a:extLst>
          </p:cNvPr>
          <p:cNvSpPr/>
          <p:nvPr/>
        </p:nvSpPr>
        <p:spPr>
          <a:xfrm>
            <a:off x="1968608" y="4277816"/>
            <a:ext cx="163859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 err="1">
                <a:solidFill>
                  <a:srgbClr val="7030A0"/>
                </a:solidFill>
                <a:latin typeface="TimesNewRomanPSMT"/>
              </a:rPr>
              <a:t>M_UNITDATA.indication</a:t>
            </a:r>
            <a:endParaRPr lang="ko-KR" altLang="en-US" sz="1050" dirty="0">
              <a:solidFill>
                <a:srgbClr val="7030A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92DF75F-187B-4C4D-971E-9C0949146B67}"/>
              </a:ext>
            </a:extLst>
          </p:cNvPr>
          <p:cNvSpPr/>
          <p:nvPr/>
        </p:nvSpPr>
        <p:spPr>
          <a:xfrm>
            <a:off x="1922087" y="3419906"/>
            <a:ext cx="163859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 err="1">
                <a:solidFill>
                  <a:srgbClr val="7030A0"/>
                </a:solidFill>
                <a:latin typeface="TimesNewRomanPSMT"/>
              </a:rPr>
              <a:t>M_UNITDATA.indication</a:t>
            </a:r>
            <a:endParaRPr lang="ko-KR" altLang="en-US" sz="1050" dirty="0">
              <a:solidFill>
                <a:srgbClr val="7030A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C054CE0-9FFD-4836-A268-F3CD1C63C089}"/>
              </a:ext>
            </a:extLst>
          </p:cNvPr>
          <p:cNvSpPr/>
          <p:nvPr/>
        </p:nvSpPr>
        <p:spPr>
          <a:xfrm>
            <a:off x="4528456" y="3198167"/>
            <a:ext cx="163859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 err="1">
                <a:solidFill>
                  <a:srgbClr val="7030A0"/>
                </a:solidFill>
                <a:latin typeface="TimesNewRomanPSMT"/>
              </a:rPr>
              <a:t>M_UNITDATA.indication</a:t>
            </a:r>
            <a:endParaRPr lang="ko-KR" altLang="en-US" sz="1050" dirty="0">
              <a:solidFill>
                <a:srgbClr val="7030A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70E1327-E29C-4445-962D-68428A811913}"/>
              </a:ext>
            </a:extLst>
          </p:cNvPr>
          <p:cNvSpPr/>
          <p:nvPr/>
        </p:nvSpPr>
        <p:spPr>
          <a:xfrm>
            <a:off x="6280042" y="3198167"/>
            <a:ext cx="163859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 err="1">
                <a:solidFill>
                  <a:srgbClr val="7030A0"/>
                </a:solidFill>
                <a:latin typeface="TimesNewRomanPSMT"/>
              </a:rPr>
              <a:t>M_UNITDATA.indication</a:t>
            </a:r>
            <a:endParaRPr lang="ko-KR" altLang="en-US" sz="1050" dirty="0">
              <a:solidFill>
                <a:srgbClr val="7030A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DE1546-6EA3-4A34-95B9-0332E89D89C8}"/>
              </a:ext>
            </a:extLst>
          </p:cNvPr>
          <p:cNvSpPr/>
          <p:nvPr/>
        </p:nvSpPr>
        <p:spPr>
          <a:xfrm>
            <a:off x="1922087" y="3224852"/>
            <a:ext cx="149111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 err="1">
                <a:solidFill>
                  <a:srgbClr val="FF0000"/>
                </a:solidFill>
                <a:latin typeface="TimesNewRomanPSMT"/>
              </a:rPr>
              <a:t>M_UNITDATA.request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EB059F2-306D-48BF-8DED-43FB1C2AE337}"/>
              </a:ext>
            </a:extLst>
          </p:cNvPr>
          <p:cNvSpPr/>
          <p:nvPr/>
        </p:nvSpPr>
        <p:spPr>
          <a:xfrm>
            <a:off x="1968608" y="4439853"/>
            <a:ext cx="149111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 err="1">
                <a:solidFill>
                  <a:srgbClr val="FF0000"/>
                </a:solidFill>
                <a:latin typeface="TimesNewRomanPSMT"/>
              </a:rPr>
              <a:t>M_UNITDATA.request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D8D083F-6F9B-47A2-809C-90B7471EB790}"/>
              </a:ext>
            </a:extLst>
          </p:cNvPr>
          <p:cNvSpPr/>
          <p:nvPr/>
        </p:nvSpPr>
        <p:spPr>
          <a:xfrm>
            <a:off x="4528455" y="3037133"/>
            <a:ext cx="158569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i="1" dirty="0" err="1">
                <a:solidFill>
                  <a:srgbClr val="FF0000"/>
                </a:solidFill>
                <a:latin typeface="TimesNewRomanPSMT"/>
              </a:rPr>
              <a:t>M_UNITDATA.indication</a:t>
            </a:r>
            <a:endParaRPr lang="ko-KR" altLang="en-US" sz="1050" i="1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5A7C65B-EEAD-4117-BF51-249A156B5968}"/>
              </a:ext>
            </a:extLst>
          </p:cNvPr>
          <p:cNvSpPr/>
          <p:nvPr/>
        </p:nvSpPr>
        <p:spPr>
          <a:xfrm>
            <a:off x="6269429" y="3017668"/>
            <a:ext cx="158569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i="1" dirty="0" err="1">
                <a:solidFill>
                  <a:srgbClr val="FF0000"/>
                </a:solidFill>
                <a:latin typeface="TimesNewRomanPSMT"/>
              </a:rPr>
              <a:t>M_UNITDATA.indication</a:t>
            </a:r>
            <a:endParaRPr lang="ko-KR" altLang="en-US" sz="1050" i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66518A-C54D-400D-B7C0-DBE8758B63C8}"/>
              </a:ext>
            </a:extLst>
          </p:cNvPr>
          <p:cNvSpPr txBox="1"/>
          <p:nvPr/>
        </p:nvSpPr>
        <p:spPr>
          <a:xfrm>
            <a:off x="6868510" y="2197918"/>
            <a:ext cx="322207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i="1" dirty="0"/>
              <a:t>Bridge Port only</a:t>
            </a:r>
          </a:p>
          <a:p>
            <a:r>
              <a:rPr lang="en-US" altLang="ko-KR" sz="900" i="1" dirty="0"/>
              <a:t>No </a:t>
            </a:r>
            <a:r>
              <a:rPr lang="en-US" altLang="ko-KR" sz="900" i="1" dirty="0" err="1"/>
              <a:t>M_UNITDATA.indication</a:t>
            </a:r>
            <a:r>
              <a:rPr lang="en-US" altLang="ko-KR" sz="900" i="1" dirty="0"/>
              <a:t> for Two Port Mac Relay (TPMR)</a:t>
            </a:r>
            <a:endParaRPr lang="ko-KR" altLang="en-US" sz="900" i="1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212DF06-EFE7-49DD-BB04-97A93547FDEA}"/>
              </a:ext>
            </a:extLst>
          </p:cNvPr>
          <p:cNvCxnSpPr>
            <a:stCxn id="14" idx="2"/>
            <a:endCxn id="13" idx="0"/>
          </p:cNvCxnSpPr>
          <p:nvPr/>
        </p:nvCxnSpPr>
        <p:spPr>
          <a:xfrm flipH="1">
            <a:off x="7062275" y="2705748"/>
            <a:ext cx="1417275" cy="311920"/>
          </a:xfrm>
          <a:prstGeom prst="straightConnector1">
            <a:avLst/>
          </a:prstGeom>
          <a:ln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82B61EA-8A54-4FEE-8FD3-75C7223C4D7A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 flipH="1">
            <a:off x="5321301" y="2705749"/>
            <a:ext cx="3158249" cy="331385"/>
          </a:xfrm>
          <a:prstGeom prst="straightConnector1">
            <a:avLst/>
          </a:prstGeom>
          <a:ln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969BA38-D83C-44F7-8B20-B1F5F8EF34F5}"/>
              </a:ext>
            </a:extLst>
          </p:cNvPr>
          <p:cNvSpPr/>
          <p:nvPr/>
        </p:nvSpPr>
        <p:spPr>
          <a:xfrm>
            <a:off x="2139901" y="5595894"/>
            <a:ext cx="20665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Arial-BoldMT"/>
              </a:rPr>
              <a:t>6.9 Support of the EISS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84039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DC69B-9165-43D8-98C0-ED7D16A5F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DE1E57-DAE1-4A29-A0E1-C3F571968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altLang="ko-KR" sz="2800" dirty="0"/>
              <a:t>MAC-sublayer interconnection </a:t>
            </a:r>
          </a:p>
          <a:p>
            <a:pPr lvl="1"/>
            <a:r>
              <a:rPr lang="en-US" altLang="ko-KR" dirty="0"/>
              <a:t>Virtual LAN (VLAN)</a:t>
            </a:r>
          </a:p>
          <a:p>
            <a:pPr lvl="1"/>
            <a:r>
              <a:rPr lang="en-US" altLang="ko-KR" dirty="0"/>
              <a:t>Bridges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Bridged Networks</a:t>
            </a:r>
          </a:p>
          <a:p>
            <a:r>
              <a:rPr lang="en-US" altLang="ko-KR" dirty="0"/>
              <a:t>Basic Bridge Operation</a:t>
            </a:r>
          </a:p>
          <a:p>
            <a:r>
              <a:rPr lang="en-US" altLang="ko-KR" dirty="0"/>
              <a:t>Spanning Tree Protocol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8490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FF72A2-4004-7680-460F-7FE7F8E26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IEEE 802.1Q-2018 Bridges and Bridged Networks </a:t>
            </a:r>
            <a:br>
              <a:rPr lang="en-US" altLang="ko-KR" sz="3200" dirty="0"/>
            </a:br>
            <a:r>
              <a:rPr lang="en-US" altLang="ko-KR" sz="3200" dirty="0"/>
              <a:t>6. Support of the MAC Service</a:t>
            </a:r>
            <a:br>
              <a:rPr lang="en-US" altLang="ko-KR" sz="3200" dirty="0"/>
            </a:br>
            <a:r>
              <a:rPr lang="en-US" altLang="ko-KR" sz="3200" dirty="0"/>
              <a:t>6.8 Enhanced Internal Sublayer Service (EISS)</a:t>
            </a:r>
            <a:endParaRPr lang="ko-KR" altLang="en-US" sz="32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9F260A1-4EF9-6FDA-BC27-C7B0735CD9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4601" y="1880063"/>
            <a:ext cx="5229225" cy="2945474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70154F6-F0F3-2D25-DE65-8B4264A5A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4" y="1966912"/>
            <a:ext cx="5329937" cy="24717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422B5D-7FBB-CE6F-071A-548484176602}"/>
              </a:ext>
            </a:extLst>
          </p:cNvPr>
          <p:cNvSpPr txBox="1"/>
          <p:nvPr/>
        </p:nvSpPr>
        <p:spPr>
          <a:xfrm>
            <a:off x="501283" y="4825537"/>
            <a:ext cx="1151539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The </a:t>
            </a:r>
            <a:r>
              <a:rPr lang="en-US" altLang="ko-KR" sz="1400" dirty="0" err="1"/>
              <a:t>destination_address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source_address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mac_service_data_unit</a:t>
            </a:r>
            <a:r>
              <a:rPr lang="en-US" altLang="ko-KR" sz="1400" dirty="0"/>
              <a:t>, priority, </a:t>
            </a:r>
            <a:r>
              <a:rPr lang="en-US" altLang="ko-KR" sz="1400" dirty="0" err="1"/>
              <a:t>drop_eligible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service_access_point_identifier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connection_identifier</a:t>
            </a:r>
            <a:r>
              <a:rPr lang="en-US" altLang="ko-KR" sz="1400" dirty="0"/>
              <a:t>, and </a:t>
            </a:r>
            <a:r>
              <a:rPr lang="en-US" altLang="ko-KR" sz="1400" dirty="0" err="1"/>
              <a:t>frame_check_sequence</a:t>
            </a:r>
            <a:r>
              <a:rPr lang="en-US" altLang="ko-KR" sz="1400" dirty="0"/>
              <a:t> parameters </a:t>
            </a:r>
            <a:r>
              <a:rPr lang="en-US" altLang="ko-KR" sz="1400" dirty="0">
                <a:solidFill>
                  <a:srgbClr val="0070C0"/>
                </a:solidFill>
              </a:rPr>
              <a:t>are as defined for </a:t>
            </a:r>
            <a:r>
              <a:rPr lang="en-US" altLang="ko-KR" sz="1400" dirty="0">
                <a:solidFill>
                  <a:srgbClr val="7030A0"/>
                </a:solidFill>
              </a:rPr>
              <a:t>the ISS.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7030A0"/>
                </a:solidFill>
              </a:rPr>
              <a:t>The </a:t>
            </a:r>
            <a:r>
              <a:rPr lang="en-US" altLang="ko-KR" sz="1400" dirty="0" err="1">
                <a:solidFill>
                  <a:srgbClr val="7030A0"/>
                </a:solidFill>
              </a:rPr>
              <a:t>flow_hash</a:t>
            </a:r>
            <a:r>
              <a:rPr lang="en-US" altLang="ko-KR" sz="1400" dirty="0">
                <a:solidFill>
                  <a:srgbClr val="7030A0"/>
                </a:solidFill>
              </a:rPr>
              <a:t> parameter </a:t>
            </a:r>
            <a:r>
              <a:rPr lang="en-US" altLang="ko-KR" sz="1400" dirty="0">
                <a:solidFill>
                  <a:srgbClr val="0070C0"/>
                </a:solidFill>
              </a:rPr>
              <a:t>either is</a:t>
            </a:r>
            <a:r>
              <a:rPr lang="en-US" altLang="ko-KR" sz="1400" dirty="0">
                <a:solidFill>
                  <a:srgbClr val="7030A0"/>
                </a:solidFill>
              </a:rPr>
              <a:t> </a:t>
            </a:r>
            <a:r>
              <a:rPr lang="en-US" altLang="ko-KR" sz="1400" b="1" dirty="0">
                <a:solidFill>
                  <a:srgbClr val="7030A0"/>
                </a:solidFill>
              </a:rPr>
              <a:t>null</a:t>
            </a:r>
            <a:r>
              <a:rPr lang="en-US" altLang="ko-KR" sz="1400" dirty="0">
                <a:solidFill>
                  <a:srgbClr val="7030A0"/>
                </a:solidFill>
              </a:rPr>
              <a:t> </a:t>
            </a:r>
            <a:r>
              <a:rPr lang="en-US" altLang="ko-KR" sz="1400" dirty="0">
                <a:solidFill>
                  <a:srgbClr val="0070C0"/>
                </a:solidFill>
              </a:rPr>
              <a:t>or</a:t>
            </a:r>
            <a:r>
              <a:rPr lang="en-US" altLang="ko-KR" sz="1400" dirty="0">
                <a:solidFill>
                  <a:srgbClr val="7030A0"/>
                </a:solidFill>
              </a:rPr>
              <a:t> </a:t>
            </a:r>
            <a:r>
              <a:rPr lang="en-US" altLang="ko-KR" sz="1400" dirty="0">
                <a:solidFill>
                  <a:srgbClr val="0070C0"/>
                </a:solidFill>
              </a:rPr>
              <a:t>carries</a:t>
            </a:r>
            <a:r>
              <a:rPr lang="en-US" altLang="ko-KR" sz="1400" dirty="0">
                <a:solidFill>
                  <a:srgbClr val="7030A0"/>
                </a:solidFill>
              </a:rPr>
              <a:t> a value </a:t>
            </a:r>
            <a:r>
              <a:rPr lang="en-US" altLang="ko-KR" sz="1400" dirty="0">
                <a:solidFill>
                  <a:srgbClr val="0070C0"/>
                </a:solidFill>
              </a:rPr>
              <a:t>that may be used by</a:t>
            </a:r>
            <a:r>
              <a:rPr lang="en-US" altLang="ko-KR" sz="1400" dirty="0">
                <a:solidFill>
                  <a:srgbClr val="7030A0"/>
                </a:solidFill>
              </a:rPr>
              <a:t> the forwarding process </a:t>
            </a:r>
            <a:r>
              <a:rPr lang="en-US" altLang="ko-KR" sz="1400" dirty="0">
                <a:solidFill>
                  <a:srgbClr val="0070C0"/>
                </a:solidFill>
              </a:rPr>
              <a:t>in </a:t>
            </a:r>
            <a:r>
              <a:rPr lang="en-US" altLang="ko-KR" sz="1400" b="1" dirty="0">
                <a:solidFill>
                  <a:srgbClr val="0070C0"/>
                </a:solidFill>
              </a:rPr>
              <a:t>selecting</a:t>
            </a:r>
            <a:r>
              <a:rPr lang="en-US" altLang="ko-KR" sz="1400" dirty="0">
                <a:solidFill>
                  <a:srgbClr val="0070C0"/>
                </a:solidFill>
              </a:rPr>
              <a:t> </a:t>
            </a:r>
            <a:r>
              <a:rPr lang="en-US" altLang="ko-KR" sz="1400" b="1" dirty="0">
                <a:solidFill>
                  <a:srgbClr val="7030A0"/>
                </a:solidFill>
              </a:rPr>
              <a:t>a single forwarding port </a:t>
            </a:r>
            <a:r>
              <a:rPr lang="en-US" altLang="ko-KR" sz="1400" dirty="0">
                <a:solidFill>
                  <a:srgbClr val="0070C0"/>
                </a:solidFill>
              </a:rPr>
              <a:t>from</a:t>
            </a:r>
            <a:r>
              <a:rPr lang="en-US" altLang="ko-KR" sz="1400" dirty="0">
                <a:solidFill>
                  <a:srgbClr val="7030A0"/>
                </a:solidFill>
              </a:rPr>
              <a:t> a set of available forwarding ports</a:t>
            </a:r>
            <a:r>
              <a:rPr lang="en-US" altLang="ko-KR" sz="1400" dirty="0">
                <a:solidFill>
                  <a:srgbClr val="0070C0"/>
                </a:solidFill>
              </a:rPr>
              <a:t>.</a:t>
            </a:r>
          </a:p>
          <a:p>
            <a:pPr marL="742950" lvl="1" indent="-285750">
              <a:buFont typeface="맑은 고딕" panose="020B0503020000020004" pitchFamily="50" charset="-127"/>
              <a:buChar char="-"/>
            </a:pPr>
            <a:r>
              <a:rPr lang="en-US" altLang="ko-KR" sz="1400" dirty="0">
                <a:solidFill>
                  <a:srgbClr val="7030A0"/>
                </a:solidFill>
              </a:rPr>
              <a:t>Transmission order </a:t>
            </a:r>
            <a:r>
              <a:rPr lang="en-US" altLang="ko-KR" sz="1400" dirty="0">
                <a:solidFill>
                  <a:srgbClr val="0070C0"/>
                </a:solidFill>
              </a:rPr>
              <a:t>is maintained for </a:t>
            </a:r>
            <a:r>
              <a:rPr lang="en-US" altLang="ko-KR" sz="1400" dirty="0"/>
              <a:t>all frames </a:t>
            </a:r>
            <a:r>
              <a:rPr lang="en-US" altLang="ko-KR" sz="1400" dirty="0">
                <a:solidFill>
                  <a:srgbClr val="0070C0"/>
                </a:solidFill>
              </a:rPr>
              <a:t>from</a:t>
            </a:r>
            <a:r>
              <a:rPr lang="en-US" altLang="ko-KR" sz="1400" dirty="0"/>
              <a:t> </a:t>
            </a:r>
            <a:r>
              <a:rPr lang="en-US" altLang="ko-KR" sz="1400" dirty="0">
                <a:solidFill>
                  <a:srgbClr val="7030A0"/>
                </a:solidFill>
              </a:rPr>
              <a:t>a source </a:t>
            </a:r>
            <a:r>
              <a:rPr lang="en-US" altLang="ko-KR" sz="1400" dirty="0">
                <a:solidFill>
                  <a:srgbClr val="0070C0"/>
                </a:solidFill>
              </a:rPr>
              <a:t>to</a:t>
            </a:r>
            <a:r>
              <a:rPr lang="en-US" altLang="ko-KR" sz="1400" dirty="0"/>
              <a:t> </a:t>
            </a:r>
            <a:r>
              <a:rPr lang="en-US" altLang="ko-KR" sz="1400" dirty="0">
                <a:solidFill>
                  <a:srgbClr val="7030A0"/>
                </a:solidFill>
              </a:rPr>
              <a:t>a destination </a:t>
            </a:r>
            <a:r>
              <a:rPr lang="en-US" altLang="ko-KR" sz="1400" dirty="0">
                <a:solidFill>
                  <a:srgbClr val="0070C0"/>
                </a:solidFill>
              </a:rPr>
              <a:t>with</a:t>
            </a:r>
            <a:r>
              <a:rPr lang="en-US" altLang="ko-KR" sz="1400" dirty="0"/>
              <a:t> </a:t>
            </a:r>
            <a:r>
              <a:rPr lang="en-US" altLang="ko-KR" sz="1400" dirty="0">
                <a:solidFill>
                  <a:srgbClr val="7030A0"/>
                </a:solidFill>
              </a:rPr>
              <a:t>the same flow hash value</a:t>
            </a:r>
            <a:r>
              <a:rPr lang="en-US" altLang="ko-KR" sz="1400" dirty="0"/>
              <a:t>.</a:t>
            </a:r>
          </a:p>
          <a:p>
            <a:pPr marL="742950" lvl="1" indent="-285750">
              <a:buFont typeface="맑은 고딕" panose="020B0503020000020004" pitchFamily="50" charset="-127"/>
              <a:buChar char="-"/>
            </a:pPr>
            <a:r>
              <a:rPr lang="en-US" altLang="ko-KR" sz="1400" dirty="0"/>
              <a:t>A flow hash value </a:t>
            </a:r>
            <a:r>
              <a:rPr lang="en-US" altLang="ko-KR" sz="1400" dirty="0">
                <a:solidFill>
                  <a:srgbClr val="0070C0"/>
                </a:solidFill>
              </a:rPr>
              <a:t>may be retrieved from </a:t>
            </a:r>
            <a:r>
              <a:rPr lang="en-US" altLang="ko-KR" sz="1400" dirty="0"/>
              <a:t>an F-TAG (F-TAG flow filtering tag_ </a:t>
            </a:r>
            <a:r>
              <a:rPr lang="en-US" altLang="ko-KR" sz="1400" b="1" dirty="0">
                <a:solidFill>
                  <a:srgbClr val="0070C0"/>
                </a:solidFill>
              </a:rPr>
              <a:t>or</a:t>
            </a:r>
            <a:r>
              <a:rPr lang="en-US" altLang="ko-KR" sz="1400" dirty="0">
                <a:solidFill>
                  <a:srgbClr val="0070C0"/>
                </a:solidFill>
              </a:rPr>
              <a:t> otherwise derived from </a:t>
            </a:r>
            <a:r>
              <a:rPr lang="en-US" altLang="ko-KR" sz="1400" dirty="0">
                <a:solidFill>
                  <a:srgbClr val="7030A0"/>
                </a:solidFill>
              </a:rPr>
              <a:t>the contents of a service primitive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D618807-288E-8BEE-5940-AC2769D90F67}"/>
              </a:ext>
            </a:extLst>
          </p:cNvPr>
          <p:cNvCxnSpPr/>
          <p:nvPr/>
        </p:nvCxnSpPr>
        <p:spPr>
          <a:xfrm>
            <a:off x="9014527" y="3412816"/>
            <a:ext cx="110051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94E12E5-2A1D-55F7-5239-58821E1B91CF}"/>
              </a:ext>
            </a:extLst>
          </p:cNvPr>
          <p:cNvCxnSpPr>
            <a:cxnSpLocks/>
          </p:cNvCxnSpPr>
          <p:nvPr/>
        </p:nvCxnSpPr>
        <p:spPr>
          <a:xfrm>
            <a:off x="9014527" y="4293499"/>
            <a:ext cx="97104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6A9B116-83FB-AB9F-7F08-92C266B71F50}"/>
              </a:ext>
            </a:extLst>
          </p:cNvPr>
          <p:cNvCxnSpPr>
            <a:cxnSpLocks/>
          </p:cNvCxnSpPr>
          <p:nvPr/>
        </p:nvCxnSpPr>
        <p:spPr>
          <a:xfrm>
            <a:off x="9077914" y="4551096"/>
            <a:ext cx="97104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32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9C0AB-A899-EC8C-2972-6AD78F3F7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IEEE 802.1Q-2018 Bridges and Bridged Networks </a:t>
            </a:r>
            <a:br>
              <a:rPr lang="en-US" altLang="ko-KR" sz="3200" dirty="0"/>
            </a:br>
            <a:r>
              <a:rPr lang="en-US" altLang="ko-KR" sz="3200" dirty="0"/>
              <a:t>6. Support of the MAC Service</a:t>
            </a:r>
            <a:br>
              <a:rPr lang="en-US" altLang="ko-KR" sz="3200" dirty="0"/>
            </a:br>
            <a:r>
              <a:rPr lang="en-US" altLang="ko-KR" sz="3200" dirty="0"/>
              <a:t>6.8 Enhanced Internal Sublayer Service (EISS)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2A8A75-849A-236B-EF38-1EB8CEF47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sz="2800" dirty="0">
                <a:solidFill>
                  <a:srgbClr val="7030A0"/>
                </a:solidFill>
              </a:rPr>
              <a:t>The </a:t>
            </a:r>
            <a:r>
              <a:rPr lang="en-US" altLang="ko-KR" sz="2800" dirty="0" err="1">
                <a:solidFill>
                  <a:srgbClr val="7030A0"/>
                </a:solidFill>
              </a:rPr>
              <a:t>vlan_identifier</a:t>
            </a:r>
            <a:r>
              <a:rPr lang="en-US" altLang="ko-KR" sz="2800" dirty="0">
                <a:solidFill>
                  <a:srgbClr val="7030A0"/>
                </a:solidFill>
              </a:rPr>
              <a:t> parameter </a:t>
            </a:r>
            <a:r>
              <a:rPr lang="en-US" altLang="ko-KR" sz="2800" dirty="0">
                <a:solidFill>
                  <a:srgbClr val="0070C0"/>
                </a:solidFill>
              </a:rPr>
              <a:t>carries</a:t>
            </a:r>
            <a:r>
              <a:rPr lang="en-US" altLang="ko-KR" sz="2800" dirty="0">
                <a:solidFill>
                  <a:srgbClr val="7030A0"/>
                </a:solidFill>
              </a:rPr>
              <a:t> the VID.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7030A0"/>
                </a:solidFill>
              </a:rPr>
              <a:t>The </a:t>
            </a:r>
            <a:r>
              <a:rPr lang="en-US" altLang="ko-KR" dirty="0" err="1">
                <a:solidFill>
                  <a:srgbClr val="7030A0"/>
                </a:solidFill>
              </a:rPr>
              <a:t>flow_hash</a:t>
            </a:r>
            <a:r>
              <a:rPr lang="en-US" altLang="ko-KR" dirty="0">
                <a:solidFill>
                  <a:srgbClr val="7030A0"/>
                </a:solidFill>
              </a:rPr>
              <a:t> parameter </a:t>
            </a:r>
            <a:r>
              <a:rPr lang="en-US" altLang="ko-KR" dirty="0">
                <a:solidFill>
                  <a:srgbClr val="0070C0"/>
                </a:solidFill>
              </a:rPr>
              <a:t>either is</a:t>
            </a:r>
            <a:r>
              <a:rPr lang="en-US" altLang="ko-KR" dirty="0">
                <a:solidFill>
                  <a:srgbClr val="7030A0"/>
                </a:solidFill>
              </a:rPr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null</a:t>
            </a:r>
            <a:r>
              <a:rPr lang="en-US" altLang="ko-KR" dirty="0">
                <a:solidFill>
                  <a:srgbClr val="7030A0"/>
                </a:solidFill>
              </a:rPr>
              <a:t> </a:t>
            </a:r>
            <a:r>
              <a:rPr lang="en-US" altLang="ko-KR" b="1" dirty="0">
                <a:solidFill>
                  <a:srgbClr val="0070C0"/>
                </a:solidFill>
              </a:rPr>
              <a:t>or</a:t>
            </a:r>
            <a:r>
              <a:rPr lang="en-US" altLang="ko-KR" dirty="0">
                <a:solidFill>
                  <a:srgbClr val="7030A0"/>
                </a:solidFill>
              </a:rPr>
              <a:t> </a:t>
            </a:r>
            <a:r>
              <a:rPr lang="en-US" altLang="ko-KR" dirty="0">
                <a:solidFill>
                  <a:srgbClr val="0070C0"/>
                </a:solidFill>
              </a:rPr>
              <a:t>carries</a:t>
            </a:r>
            <a:r>
              <a:rPr lang="en-US" altLang="ko-KR" dirty="0">
                <a:solidFill>
                  <a:srgbClr val="7030A0"/>
                </a:solidFill>
              </a:rPr>
              <a:t> a value </a:t>
            </a:r>
            <a:r>
              <a:rPr lang="en-US" altLang="ko-KR" dirty="0">
                <a:solidFill>
                  <a:srgbClr val="0070C0"/>
                </a:solidFill>
              </a:rPr>
              <a:t>that may be used by</a:t>
            </a:r>
            <a:r>
              <a:rPr lang="en-US" altLang="ko-KR" dirty="0">
                <a:solidFill>
                  <a:srgbClr val="7030A0"/>
                </a:solidFill>
              </a:rPr>
              <a:t> the forwarding process </a:t>
            </a:r>
            <a:r>
              <a:rPr lang="en-US" altLang="ko-KR" dirty="0">
                <a:solidFill>
                  <a:srgbClr val="0070C0"/>
                </a:solidFill>
              </a:rPr>
              <a:t>in </a:t>
            </a:r>
            <a:r>
              <a:rPr lang="en-US" altLang="ko-KR" b="1" dirty="0">
                <a:solidFill>
                  <a:srgbClr val="0070C0"/>
                </a:solidFill>
              </a:rPr>
              <a:t>selecting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a single forwarding port </a:t>
            </a:r>
            <a:r>
              <a:rPr lang="en-US" altLang="ko-KR" dirty="0">
                <a:solidFill>
                  <a:srgbClr val="0070C0"/>
                </a:solidFill>
              </a:rPr>
              <a:t>from</a:t>
            </a:r>
            <a:r>
              <a:rPr lang="en-US" altLang="ko-KR" dirty="0">
                <a:solidFill>
                  <a:srgbClr val="7030A0"/>
                </a:solidFill>
              </a:rPr>
              <a:t> a set of available forwarding ports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</a:p>
          <a:p>
            <a:pPr marL="742950" lvl="1" indent="-285750">
              <a:buFont typeface="맑은 고딕" panose="020B0503020000020004" pitchFamily="50" charset="-127"/>
              <a:buChar char="-"/>
            </a:pPr>
            <a:r>
              <a:rPr lang="en-US" altLang="ko-KR" dirty="0">
                <a:solidFill>
                  <a:srgbClr val="7030A0"/>
                </a:solidFill>
              </a:rPr>
              <a:t>Transmission order </a:t>
            </a:r>
            <a:r>
              <a:rPr lang="en-US" altLang="ko-KR" dirty="0">
                <a:solidFill>
                  <a:srgbClr val="0070C0"/>
                </a:solidFill>
              </a:rPr>
              <a:t>is maintained for </a:t>
            </a:r>
            <a:r>
              <a:rPr lang="en-US" altLang="ko-KR" dirty="0"/>
              <a:t>all frames </a:t>
            </a:r>
            <a:r>
              <a:rPr lang="en-US" altLang="ko-KR" dirty="0">
                <a:solidFill>
                  <a:srgbClr val="0070C0"/>
                </a:solidFill>
              </a:rPr>
              <a:t>from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 source </a:t>
            </a:r>
            <a:r>
              <a:rPr lang="en-US" altLang="ko-KR" dirty="0">
                <a:solidFill>
                  <a:srgbClr val="0070C0"/>
                </a:solidFill>
              </a:rPr>
              <a:t>to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 destination </a:t>
            </a:r>
            <a:r>
              <a:rPr lang="en-US" altLang="ko-KR" dirty="0">
                <a:solidFill>
                  <a:srgbClr val="0070C0"/>
                </a:solidFill>
              </a:rPr>
              <a:t>with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same flow hash value</a:t>
            </a:r>
            <a:r>
              <a:rPr lang="en-US" altLang="ko-KR" dirty="0"/>
              <a:t>.</a:t>
            </a:r>
          </a:p>
          <a:p>
            <a:pPr marL="742950" lvl="1" indent="-285750">
              <a:buFont typeface="맑은 고딕" panose="020B0503020000020004" pitchFamily="50" charset="-127"/>
              <a:buChar char="-"/>
            </a:pPr>
            <a:r>
              <a:rPr lang="en-US" altLang="ko-KR" dirty="0"/>
              <a:t>A flow hash value </a:t>
            </a:r>
            <a:r>
              <a:rPr lang="en-US" altLang="ko-KR" dirty="0">
                <a:solidFill>
                  <a:srgbClr val="0070C0"/>
                </a:solidFill>
              </a:rPr>
              <a:t>may be retrieved from </a:t>
            </a:r>
            <a:r>
              <a:rPr lang="en-US" altLang="ko-KR" dirty="0">
                <a:solidFill>
                  <a:srgbClr val="7030A0"/>
                </a:solidFill>
              </a:rPr>
              <a:t>an F-TAG </a:t>
            </a:r>
            <a:r>
              <a:rPr lang="en-US" altLang="ko-KR" b="1" dirty="0">
                <a:solidFill>
                  <a:srgbClr val="0070C0"/>
                </a:solidFill>
              </a:rPr>
              <a:t>or</a:t>
            </a:r>
            <a:r>
              <a:rPr lang="en-US" altLang="ko-KR" dirty="0">
                <a:solidFill>
                  <a:srgbClr val="0070C0"/>
                </a:solidFill>
              </a:rPr>
              <a:t> otherwise derived from </a:t>
            </a:r>
            <a:r>
              <a:rPr lang="en-US" altLang="ko-KR" dirty="0">
                <a:solidFill>
                  <a:srgbClr val="7030A0"/>
                </a:solidFill>
              </a:rPr>
              <a:t>the contents of a service primitive.</a:t>
            </a:r>
          </a:p>
          <a:p>
            <a:pPr marL="742950" lvl="1" indent="-285750">
              <a:buFont typeface="맑은 고딕" panose="020B0503020000020004" pitchFamily="50" charset="-127"/>
              <a:buChar char="-"/>
            </a:pPr>
            <a:r>
              <a:rPr lang="en-US" altLang="ko-KR" dirty="0">
                <a:solidFill>
                  <a:srgbClr val="7030A0"/>
                </a:solidFill>
              </a:rPr>
              <a:t>It </a:t>
            </a:r>
            <a:r>
              <a:rPr lang="en-US" altLang="ko-KR" dirty="0">
                <a:solidFill>
                  <a:srgbClr val="0070C0"/>
                </a:solidFill>
              </a:rPr>
              <a:t>is required for </a:t>
            </a:r>
            <a:r>
              <a:rPr lang="en-US" altLang="ko-KR" dirty="0">
                <a:solidFill>
                  <a:srgbClr val="7030A0"/>
                </a:solidFill>
              </a:rPr>
              <a:t>flow filtering services </a:t>
            </a:r>
            <a:r>
              <a:rPr lang="en-US" altLang="ko-KR" dirty="0">
                <a:solidFill>
                  <a:srgbClr val="0070C0"/>
                </a:solidFill>
              </a:rPr>
              <a:t>supported by </a:t>
            </a:r>
            <a:r>
              <a:rPr lang="en-US" altLang="ko-KR" dirty="0">
                <a:solidFill>
                  <a:srgbClr val="7030A0"/>
                </a:solidFill>
              </a:rPr>
              <a:t>SPBM </a:t>
            </a:r>
            <a:r>
              <a:rPr lang="en-US" altLang="ko-KR" dirty="0">
                <a:solidFill>
                  <a:srgbClr val="0070C0"/>
                </a:solidFill>
              </a:rPr>
              <a:t>with</a:t>
            </a:r>
            <a:r>
              <a:rPr lang="en-US" altLang="ko-KR" dirty="0">
                <a:solidFill>
                  <a:srgbClr val="7030A0"/>
                </a:solidFill>
              </a:rPr>
              <a:t> ECMP.</a:t>
            </a:r>
          </a:p>
          <a:p>
            <a:pPr marL="285750" indent="-285750">
              <a:buFont typeface="맑은 고딕" panose="020B0503020000020004" pitchFamily="50" charset="-127"/>
              <a:buChar char="-"/>
            </a:pPr>
            <a:r>
              <a:rPr lang="en-US" altLang="ko-KR" dirty="0">
                <a:solidFill>
                  <a:srgbClr val="7030A0"/>
                </a:solidFill>
              </a:rPr>
              <a:t>The </a:t>
            </a:r>
            <a:r>
              <a:rPr lang="en-US" altLang="ko-KR" dirty="0" err="1">
                <a:solidFill>
                  <a:srgbClr val="7030A0"/>
                </a:solidFill>
              </a:rPr>
              <a:t>time_to_live</a:t>
            </a:r>
            <a:r>
              <a:rPr lang="en-US" altLang="ko-KR" dirty="0">
                <a:solidFill>
                  <a:srgbClr val="7030A0"/>
                </a:solidFill>
              </a:rPr>
              <a:t> parameter </a:t>
            </a:r>
            <a:r>
              <a:rPr lang="en-US" altLang="ko-KR" dirty="0">
                <a:solidFill>
                  <a:srgbClr val="0070C0"/>
                </a:solidFill>
              </a:rPr>
              <a:t>either</a:t>
            </a:r>
            <a:r>
              <a:rPr lang="en-US" altLang="ko-KR" dirty="0">
                <a:solidFill>
                  <a:srgbClr val="7030A0"/>
                </a:solidFill>
              </a:rPr>
              <a:t> </a:t>
            </a:r>
            <a:r>
              <a:rPr lang="en-US" altLang="ko-KR" dirty="0">
                <a:solidFill>
                  <a:srgbClr val="0070C0"/>
                </a:solidFill>
              </a:rPr>
              <a:t>is</a:t>
            </a:r>
            <a:r>
              <a:rPr lang="en-US" altLang="ko-KR" dirty="0">
                <a:solidFill>
                  <a:srgbClr val="7030A0"/>
                </a:solidFill>
              </a:rPr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null</a:t>
            </a:r>
            <a:r>
              <a:rPr lang="en-US" altLang="ko-KR" dirty="0">
                <a:solidFill>
                  <a:srgbClr val="7030A0"/>
                </a:solidFill>
              </a:rPr>
              <a:t> </a:t>
            </a:r>
            <a:r>
              <a:rPr lang="en-US" altLang="ko-KR" b="1" dirty="0">
                <a:solidFill>
                  <a:srgbClr val="0070C0"/>
                </a:solidFill>
              </a:rPr>
              <a:t>or</a:t>
            </a:r>
            <a:r>
              <a:rPr lang="en-US" altLang="ko-KR" dirty="0">
                <a:solidFill>
                  <a:srgbClr val="0070C0"/>
                </a:solidFill>
              </a:rPr>
              <a:t> carries </a:t>
            </a:r>
            <a:r>
              <a:rPr lang="en-US" altLang="ko-KR" dirty="0">
                <a:solidFill>
                  <a:srgbClr val="7030A0"/>
                </a:solidFill>
              </a:rPr>
              <a:t>a value </a:t>
            </a:r>
            <a:r>
              <a:rPr lang="en-US" altLang="ko-KR" dirty="0">
                <a:solidFill>
                  <a:srgbClr val="0070C0"/>
                </a:solidFill>
              </a:rPr>
              <a:t>that may be used to </a:t>
            </a:r>
            <a:r>
              <a:rPr lang="en-US" altLang="ko-KR" b="1" dirty="0">
                <a:solidFill>
                  <a:srgbClr val="0070C0"/>
                </a:solidFill>
              </a:rPr>
              <a:t>filter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>
                <a:solidFill>
                  <a:srgbClr val="7030A0"/>
                </a:solidFill>
              </a:rPr>
              <a:t>frames </a:t>
            </a:r>
            <a:r>
              <a:rPr lang="en-US" altLang="ko-KR" dirty="0">
                <a:solidFill>
                  <a:srgbClr val="0070C0"/>
                </a:solidFill>
              </a:rPr>
              <a:t>that have reached</a:t>
            </a:r>
            <a:r>
              <a:rPr lang="en-US" altLang="ko-KR" dirty="0">
                <a:solidFill>
                  <a:srgbClr val="7030A0"/>
                </a:solidFill>
              </a:rPr>
              <a:t> their limit of permitted network hops (default:8).</a:t>
            </a:r>
          </a:p>
          <a:p>
            <a:pPr marL="742950" lvl="1" indent="-285750">
              <a:buFont typeface="맑은 고딕" panose="020B0503020000020004" pitchFamily="50" charset="-127"/>
              <a:buChar char="-"/>
            </a:pPr>
            <a:r>
              <a:rPr lang="en-US" altLang="ko-KR" dirty="0">
                <a:solidFill>
                  <a:srgbClr val="7030A0"/>
                </a:solidFill>
              </a:rPr>
              <a:t>A </a:t>
            </a:r>
            <a:r>
              <a:rPr lang="en-US" altLang="ko-KR" dirty="0" err="1">
                <a:solidFill>
                  <a:srgbClr val="7030A0"/>
                </a:solidFill>
              </a:rPr>
              <a:t>time_to_live</a:t>
            </a:r>
            <a:r>
              <a:rPr lang="en-US" altLang="ko-KR" dirty="0">
                <a:solidFill>
                  <a:srgbClr val="7030A0"/>
                </a:solidFill>
              </a:rPr>
              <a:t> value </a:t>
            </a:r>
            <a:r>
              <a:rPr lang="en-US" altLang="ko-KR" dirty="0">
                <a:solidFill>
                  <a:srgbClr val="0070C0"/>
                </a:solidFill>
              </a:rPr>
              <a:t>may be retrieved from </a:t>
            </a:r>
            <a:r>
              <a:rPr lang="en-US" altLang="ko-KR" dirty="0">
                <a:solidFill>
                  <a:srgbClr val="7030A0"/>
                </a:solidFill>
              </a:rPr>
              <a:t>an F-TAG </a:t>
            </a:r>
            <a:r>
              <a:rPr lang="en-US" altLang="ko-KR" dirty="0">
                <a:solidFill>
                  <a:srgbClr val="0070C0"/>
                </a:solidFill>
              </a:rPr>
              <a:t>in</a:t>
            </a:r>
            <a:r>
              <a:rPr lang="en-US" altLang="ko-KR" dirty="0">
                <a:solidFill>
                  <a:srgbClr val="7030A0"/>
                </a:solidFill>
              </a:rPr>
              <a:t> the </a:t>
            </a:r>
            <a:r>
              <a:rPr lang="en-US" altLang="ko-KR" dirty="0" err="1">
                <a:solidFill>
                  <a:srgbClr val="7030A0"/>
                </a:solidFill>
              </a:rPr>
              <a:t>mac_service_data_unit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8C518C-32D0-BA1B-9CF1-702F0028C0D3}"/>
              </a:ext>
            </a:extLst>
          </p:cNvPr>
          <p:cNvSpPr txBox="1"/>
          <p:nvPr/>
        </p:nvSpPr>
        <p:spPr>
          <a:xfrm>
            <a:off x="952836" y="6176963"/>
            <a:ext cx="20654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/>
              <a:t>F-TAG flow filtering tag</a:t>
            </a:r>
          </a:p>
          <a:p>
            <a:r>
              <a:rPr lang="en-US" altLang="ko-KR" sz="800" dirty="0"/>
              <a:t>SPBM Shortest Path Bridging MAC</a:t>
            </a:r>
          </a:p>
          <a:p>
            <a:r>
              <a:rPr lang="en-US" altLang="ko-KR" sz="800" dirty="0"/>
              <a:t>ECMP Equal Cost Multiple Paths</a:t>
            </a:r>
          </a:p>
          <a:p>
            <a:r>
              <a:rPr lang="en-US" altLang="ko-KR" sz="800" dirty="0"/>
              <a:t>VID VLAN Identifier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9854420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4F1322-FB50-AF7A-961E-F6E1510ED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/>
              <a:t>IEEE 802.1Q-2018 Bridges and Bridged Networks</a:t>
            </a:r>
            <a:br>
              <a:rPr lang="en-US" altLang="ko-KR" sz="3600" dirty="0"/>
            </a:br>
            <a:r>
              <a:rPr lang="en-US" altLang="ko-KR" sz="3600" dirty="0"/>
              <a:t>9.3 Tag format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2A3A95-86FD-711C-F756-FD1F29E27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Each tag comprises the following sequential information elements:</a:t>
            </a:r>
          </a:p>
          <a:p>
            <a:pPr lvl="1"/>
            <a:r>
              <a:rPr lang="en-US" altLang="ko-KR" dirty="0"/>
              <a:t>a) A Tag Protocol Identifier (TPID)</a:t>
            </a:r>
          </a:p>
          <a:p>
            <a:pPr lvl="1"/>
            <a:r>
              <a:rPr lang="en-US" altLang="ko-KR" dirty="0"/>
              <a:t>b) Tag Control Information (TCI) </a:t>
            </a:r>
            <a:r>
              <a:rPr lang="en-US" altLang="ko-KR" dirty="0">
                <a:solidFill>
                  <a:srgbClr val="0070C0"/>
                </a:solidFill>
              </a:rPr>
              <a:t>that is dependent on </a:t>
            </a:r>
            <a:r>
              <a:rPr lang="en-US" altLang="ko-KR" dirty="0">
                <a:solidFill>
                  <a:srgbClr val="7030A0"/>
                </a:solidFill>
              </a:rPr>
              <a:t>the tag type</a:t>
            </a:r>
          </a:p>
          <a:p>
            <a:pPr lvl="1"/>
            <a:r>
              <a:rPr lang="en-US" altLang="ko-KR" dirty="0"/>
              <a:t>c) Additional information, </a:t>
            </a:r>
            <a:r>
              <a:rPr lang="en-US" altLang="ko-KR" dirty="0">
                <a:solidFill>
                  <a:srgbClr val="0070C0"/>
                </a:solidFill>
              </a:rPr>
              <a:t>if and as required by </a:t>
            </a:r>
            <a:r>
              <a:rPr lang="en-US" altLang="ko-KR" dirty="0"/>
              <a:t>the tag type and TCI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423293-737E-8C7D-134A-A17F843A4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867" y="4184928"/>
            <a:ext cx="8300705" cy="2066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693215-670E-AE85-1155-FBDFF7B7E4D2}"/>
              </a:ext>
            </a:extLst>
          </p:cNvPr>
          <p:cNvSpPr txBox="1"/>
          <p:nvPr/>
        </p:nvSpPr>
        <p:spPr>
          <a:xfrm>
            <a:off x="1556963" y="4716889"/>
            <a:ext cx="840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C-TAG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B83968-20E1-FDB0-15DE-B5C32145A76A}"/>
              </a:ext>
            </a:extLst>
          </p:cNvPr>
          <p:cNvSpPr txBox="1"/>
          <p:nvPr/>
        </p:nvSpPr>
        <p:spPr>
          <a:xfrm>
            <a:off x="1577802" y="5183803"/>
            <a:ext cx="819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S-TAG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4F279F-DDB5-8175-DB00-2B425D283453}"/>
              </a:ext>
            </a:extLst>
          </p:cNvPr>
          <p:cNvSpPr txBox="1"/>
          <p:nvPr/>
        </p:nvSpPr>
        <p:spPr>
          <a:xfrm>
            <a:off x="1640319" y="5745991"/>
            <a:ext cx="75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I-TAG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F0F1D0-DD77-B392-A40F-C9774C99A7EC}"/>
              </a:ext>
            </a:extLst>
          </p:cNvPr>
          <p:cNvSpPr txBox="1"/>
          <p:nvPr/>
        </p:nvSpPr>
        <p:spPr>
          <a:xfrm>
            <a:off x="3766843" y="3896797"/>
            <a:ext cx="60973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Table 9-1—IEEE 802.1Q </a:t>
            </a:r>
            <a:r>
              <a:rPr lang="en-US" altLang="ko-KR" sz="1600" dirty="0" err="1"/>
              <a:t>EtherType</a:t>
            </a:r>
            <a:r>
              <a:rPr lang="en-US" altLang="ko-KR" sz="1600" dirty="0"/>
              <a:t> allocations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451890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4F1322-FB50-AF7A-961E-F6E1510ED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IEEE 802.1Q-2018 Bridges and Bridged Networks</a:t>
            </a:r>
            <a:br>
              <a:rPr lang="en-US" altLang="ko-KR" sz="3200" dirty="0"/>
            </a:br>
            <a:r>
              <a:rPr lang="en-US" altLang="ko-KR" sz="3200" dirty="0"/>
              <a:t>9.3 Tag format</a:t>
            </a:r>
            <a:br>
              <a:rPr lang="en-US" altLang="ko-KR" sz="3200" dirty="0"/>
            </a:br>
            <a:r>
              <a:rPr lang="en-US" altLang="ko-KR" sz="3200" dirty="0"/>
              <a:t>9.6 VLAN Tag Control Information (TCI)</a:t>
            </a:r>
            <a:endParaRPr lang="ko-KR" altLang="en-US" sz="3200" dirty="0"/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1A8C2807-9B8E-9924-D5ED-2BFDD9F4BB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5903" y="3568931"/>
            <a:ext cx="8424863" cy="2976033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E891C6D-5BC6-C0B3-B158-3C882F0A7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961" y="1633538"/>
            <a:ext cx="7629525" cy="1295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C22EF61-3ACD-693F-E129-FE051C1F03C9}"/>
              </a:ext>
            </a:extLst>
          </p:cNvPr>
          <p:cNvSpPr txBox="1"/>
          <p:nvPr/>
        </p:nvSpPr>
        <p:spPr>
          <a:xfrm>
            <a:off x="4488549" y="2936889"/>
            <a:ext cx="33863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Figure 9-1—VLAN TCI format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9A6403-2E70-3E10-494B-BA303A8B93AA}"/>
              </a:ext>
            </a:extLst>
          </p:cNvPr>
          <p:cNvSpPr txBox="1"/>
          <p:nvPr/>
        </p:nvSpPr>
        <p:spPr>
          <a:xfrm>
            <a:off x="4309850" y="3253203"/>
            <a:ext cx="37437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Table 9-2—Reserved VID values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C38FA4-1AA0-49F1-8D30-A8EF29F8B1BB}"/>
              </a:ext>
            </a:extLst>
          </p:cNvPr>
          <p:cNvSpPr txBox="1"/>
          <p:nvPr/>
        </p:nvSpPr>
        <p:spPr>
          <a:xfrm>
            <a:off x="176001" y="6394674"/>
            <a:ext cx="25510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/>
              <a:t>PVID port VLAN Identifier</a:t>
            </a:r>
          </a:p>
          <a:p>
            <a:r>
              <a:rPr lang="en-US" altLang="ko-KR" sz="800" dirty="0"/>
              <a:t>SR_PVID Stream Reservation Port VLAN Identifier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3876528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/>
              <a:t>IEEE 802.1Q-2018 Bridges and Bridged Networks</a:t>
            </a:r>
            <a:br>
              <a:rPr lang="en-US" altLang="ko-KR" sz="3600" dirty="0"/>
            </a:br>
            <a:r>
              <a:rPr lang="en-US" altLang="ko-KR" sz="3600" dirty="0"/>
              <a:t>VLAN frame format example</a:t>
            </a:r>
            <a:endParaRPr lang="ko-KR" altLang="en-US" sz="3600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34" y="2682295"/>
            <a:ext cx="8229600" cy="2914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오른쪽 중괄호 5"/>
          <p:cNvSpPr/>
          <p:nvPr/>
        </p:nvSpPr>
        <p:spPr>
          <a:xfrm rot="16200000">
            <a:off x="5120038" y="-270034"/>
            <a:ext cx="432048" cy="5328592"/>
          </a:xfrm>
          <a:prstGeom prst="rightBrace">
            <a:avLst>
              <a:gd name="adj1" fmla="val 8333"/>
              <a:gd name="adj2" fmla="val 5033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759999" y="2034222"/>
            <a:ext cx="2433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IEEE802.3 MAC frame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8A7BF1-7CA2-46DB-8F8A-17EA732815AA}"/>
              </a:ext>
            </a:extLst>
          </p:cNvPr>
          <p:cNvSpPr/>
          <p:nvPr/>
        </p:nvSpPr>
        <p:spPr>
          <a:xfrm>
            <a:off x="5036017" y="3485645"/>
            <a:ext cx="774064" cy="404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C-VLAN</a:t>
            </a:r>
          </a:p>
          <a:p>
            <a:pPr algn="ctr"/>
            <a:r>
              <a:rPr lang="en-US" altLang="ko-KR" sz="800" dirty="0"/>
              <a:t>Tag</a:t>
            </a:r>
          </a:p>
          <a:p>
            <a:pPr algn="ctr"/>
            <a:r>
              <a:rPr lang="en-US" altLang="ko-KR" sz="800" dirty="0"/>
              <a:t>(TPID+TCI)</a:t>
            </a:r>
            <a:endParaRPr lang="ko-KR" altLang="en-US" sz="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6EBA679-1CD5-42C5-BE94-D2E03DC67D54}"/>
              </a:ext>
            </a:extLst>
          </p:cNvPr>
          <p:cNvCxnSpPr>
            <a:cxnSpLocks/>
          </p:cNvCxnSpPr>
          <p:nvPr/>
        </p:nvCxnSpPr>
        <p:spPr>
          <a:xfrm flipV="1">
            <a:off x="3148728" y="4675269"/>
            <a:ext cx="1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1365C5C-7E8A-4C3B-9CE6-A7E865DB5136}"/>
              </a:ext>
            </a:extLst>
          </p:cNvPr>
          <p:cNvSpPr txBox="1"/>
          <p:nvPr/>
        </p:nvSpPr>
        <p:spPr>
          <a:xfrm>
            <a:off x="2693090" y="5107317"/>
            <a:ext cx="970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C-LAN Tag</a:t>
            </a:r>
          </a:p>
          <a:p>
            <a:r>
              <a:rPr lang="en-US" altLang="ko-KR" sz="1200" b="1" dirty="0" err="1"/>
              <a:t>EtherType</a:t>
            </a:r>
            <a:endParaRPr lang="en-US" altLang="ko-KR" sz="1200" b="1" dirty="0"/>
          </a:p>
          <a:p>
            <a:r>
              <a:rPr lang="en-US" altLang="ko-KR" sz="1200" b="1" dirty="0"/>
              <a:t>(0x8100)</a:t>
            </a:r>
            <a:endParaRPr lang="ko-KR" altLang="en-US" sz="1200" b="1" dirty="0"/>
          </a:p>
        </p:txBody>
      </p:sp>
      <p:sp>
        <p:nvSpPr>
          <p:cNvPr id="11" name="오른쪽 중괄호 10">
            <a:extLst>
              <a:ext uri="{FF2B5EF4-FFF2-40B4-BE49-F238E27FC236}">
                <a16:creationId xmlns:a16="http://schemas.microsoft.com/office/drawing/2014/main" id="{C84CB1E8-56FE-4130-B305-0082059C7744}"/>
              </a:ext>
            </a:extLst>
          </p:cNvPr>
          <p:cNvSpPr/>
          <p:nvPr/>
        </p:nvSpPr>
        <p:spPr>
          <a:xfrm rot="16200000">
            <a:off x="5054467" y="2890403"/>
            <a:ext cx="220886" cy="253394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5928D37-B89E-4815-BE06-242AD4AC51E5}"/>
              </a:ext>
            </a:extLst>
          </p:cNvPr>
          <p:cNvSpPr/>
          <p:nvPr/>
        </p:nvSpPr>
        <p:spPr>
          <a:xfrm>
            <a:off x="3886549" y="3919630"/>
            <a:ext cx="23244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Arial-BoldMT"/>
              </a:rPr>
              <a:t>Tag Control Information (TCI)</a:t>
            </a:r>
            <a:endParaRPr lang="ko-KR" altLang="en-US" sz="1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40BE5C-EB50-4427-A734-72B1FF8E59C0}"/>
              </a:ext>
            </a:extLst>
          </p:cNvPr>
          <p:cNvSpPr/>
          <p:nvPr/>
        </p:nvSpPr>
        <p:spPr>
          <a:xfrm>
            <a:off x="4759999" y="4299652"/>
            <a:ext cx="500104" cy="3745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DEI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C2506E-2925-41BF-8D01-8AF22B287210}"/>
              </a:ext>
            </a:extLst>
          </p:cNvPr>
          <p:cNvSpPr/>
          <p:nvPr/>
        </p:nvSpPr>
        <p:spPr>
          <a:xfrm>
            <a:off x="5500470" y="5274583"/>
            <a:ext cx="2088232" cy="1593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B58DBA-A73D-456B-BD1F-F48D89A60244}"/>
              </a:ext>
            </a:extLst>
          </p:cNvPr>
          <p:cNvSpPr txBox="1"/>
          <p:nvPr/>
        </p:nvSpPr>
        <p:spPr>
          <a:xfrm>
            <a:off x="5574734" y="5199651"/>
            <a:ext cx="2140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DEI=</a:t>
            </a:r>
            <a:r>
              <a:rPr lang="en-US" altLang="ko-KR" sz="1200" dirty="0" err="1"/>
              <a:t>drop_eligible</a:t>
            </a:r>
            <a:r>
              <a:rPr lang="en-US" altLang="ko-KR" sz="1200" dirty="0"/>
              <a:t> Indicator</a:t>
            </a:r>
            <a:endParaRPr lang="ko-KR" alt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64C0D9-784B-0C11-82DF-967DB87B9031}"/>
              </a:ext>
            </a:extLst>
          </p:cNvPr>
          <p:cNvSpPr txBox="1"/>
          <p:nvPr/>
        </p:nvSpPr>
        <p:spPr>
          <a:xfrm>
            <a:off x="3148728" y="5693303"/>
            <a:ext cx="55563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Tags are encoded in the </a:t>
            </a:r>
            <a:r>
              <a:rPr lang="en-US" altLang="ko-KR" sz="1600" dirty="0" err="1"/>
              <a:t>mac_service_data_unit</a:t>
            </a:r>
            <a:r>
              <a:rPr lang="en-US" altLang="ko-KR" sz="1600" dirty="0"/>
              <a:t> parameter</a:t>
            </a:r>
            <a:endParaRPr lang="ko-KR" altLang="en-US" sz="16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860A863-1BA5-662F-2E85-AE48EBC7B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1918" y="4196629"/>
            <a:ext cx="3662710" cy="60327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6F717D-6883-3E5D-E015-FD76A911DF20}"/>
              </a:ext>
            </a:extLst>
          </p:cNvPr>
          <p:cNvSpPr/>
          <p:nvPr/>
        </p:nvSpPr>
        <p:spPr>
          <a:xfrm>
            <a:off x="6514856" y="4339396"/>
            <a:ext cx="1043527" cy="3091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F-TAG</a:t>
            </a: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0x894B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3174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D22A3-5F07-8B67-C0B2-181A0F1DF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IEEE 802.1Q-2018 Bridges and Bridged Networks</a:t>
            </a:r>
            <a:br>
              <a:rPr lang="en-US" altLang="ko-KR" sz="3200" b="1" dirty="0"/>
            </a:br>
            <a:r>
              <a:rPr lang="en-US" altLang="ko-KR" sz="3200" dirty="0"/>
              <a:t>7. Principles of Virtual Bridged Network operation</a:t>
            </a:r>
            <a:br>
              <a:rPr lang="en-US" altLang="ko-KR" sz="3200" dirty="0"/>
            </a:br>
            <a:r>
              <a:rPr lang="en-US" altLang="ko-KR" sz="3200" dirty="0"/>
              <a:t>7.1 Network overview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FEC89-17B8-A3B9-9361-DAC27B693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7030A0"/>
                </a:solidFill>
              </a:rPr>
              <a:t>The operation of a Virtual Bridged Network, the Bridges, and the LANs </a:t>
            </a:r>
            <a:r>
              <a:rPr lang="en-US" altLang="ko-KR" dirty="0"/>
              <a:t>(that compose that network) </a:t>
            </a:r>
            <a:r>
              <a:rPr lang="en-US" altLang="ko-KR" dirty="0">
                <a:solidFill>
                  <a:srgbClr val="0070C0"/>
                </a:solidFill>
              </a:rPr>
              <a:t>comprises</a:t>
            </a:r>
          </a:p>
          <a:p>
            <a:pPr lvl="1"/>
            <a:r>
              <a:rPr lang="en-US" altLang="ko-KR" dirty="0"/>
              <a:t>a) </a:t>
            </a:r>
            <a:r>
              <a:rPr lang="en-US" altLang="ko-KR" dirty="0">
                <a:solidFill>
                  <a:srgbClr val="7030A0"/>
                </a:solidFill>
              </a:rPr>
              <a:t>A physical topology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comprising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LANs, Bridges, and Bridge Ports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>
                <a:solidFill>
                  <a:srgbClr val="7030A0"/>
                </a:solidFill>
              </a:rPr>
              <a:t>Each Bridge Port </a:t>
            </a:r>
            <a:r>
              <a:rPr lang="en-US" altLang="ko-KR" dirty="0">
                <a:solidFill>
                  <a:srgbClr val="0070C0"/>
                </a:solidFill>
              </a:rPr>
              <a:t>attaches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 LAN </a:t>
            </a:r>
            <a:r>
              <a:rPr lang="en-US" altLang="ko-KR" dirty="0">
                <a:solidFill>
                  <a:srgbClr val="0070C0"/>
                </a:solidFill>
              </a:rPr>
              <a:t>to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 Bridge </a:t>
            </a:r>
            <a:r>
              <a:rPr lang="en-US" altLang="ko-KR" b="1" dirty="0">
                <a:solidFill>
                  <a:srgbClr val="0070C0"/>
                </a:solidFill>
              </a:rPr>
              <a:t>and</a:t>
            </a:r>
            <a:r>
              <a:rPr lang="en-US" altLang="ko-KR" dirty="0">
                <a:solidFill>
                  <a:srgbClr val="0070C0"/>
                </a:solidFill>
              </a:rPr>
              <a:t> is capable of providing </a:t>
            </a:r>
            <a:r>
              <a:rPr lang="en-US" altLang="ko-KR" dirty="0">
                <a:solidFill>
                  <a:srgbClr val="7030A0"/>
                </a:solidFill>
              </a:rPr>
              <a:t>bidirectional connectivity </a:t>
            </a:r>
            <a:r>
              <a:rPr lang="en-US" altLang="ko-KR" dirty="0">
                <a:solidFill>
                  <a:srgbClr val="0070C0"/>
                </a:solidFill>
              </a:rPr>
              <a:t>for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MAC user data frames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b) </a:t>
            </a:r>
            <a:r>
              <a:rPr lang="en-US" altLang="ko-KR" b="1" dirty="0">
                <a:solidFill>
                  <a:srgbClr val="7030A0"/>
                </a:solidFill>
              </a:rPr>
              <a:t>Calculation</a:t>
            </a:r>
            <a:r>
              <a:rPr lang="en-US" altLang="ko-KR" dirty="0">
                <a:solidFill>
                  <a:srgbClr val="7030A0"/>
                </a:solidFill>
              </a:rPr>
              <a:t> of one or more active topologies</a:t>
            </a:r>
            <a:r>
              <a:rPr lang="en-US" altLang="ko-KR" dirty="0"/>
              <a:t>, each </a:t>
            </a:r>
            <a:r>
              <a:rPr lang="en-US" altLang="ko-KR" b="1" dirty="0"/>
              <a:t>a loop-free subset</a:t>
            </a:r>
            <a:r>
              <a:rPr lang="en-US" altLang="ko-KR" dirty="0"/>
              <a:t> of the physical topology.</a:t>
            </a:r>
          </a:p>
          <a:p>
            <a:pPr lvl="1"/>
            <a:r>
              <a:rPr lang="en-US" altLang="ko-KR" dirty="0"/>
              <a:t>c) </a:t>
            </a:r>
            <a:r>
              <a:rPr lang="en-US" altLang="ko-KR" dirty="0">
                <a:solidFill>
                  <a:srgbClr val="7030A0"/>
                </a:solidFill>
              </a:rPr>
              <a:t>Rules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for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the classification </a:t>
            </a:r>
            <a:r>
              <a:rPr lang="en-US" altLang="ko-KR" dirty="0">
                <a:solidFill>
                  <a:srgbClr val="7030A0"/>
                </a:solidFill>
              </a:rPr>
              <a:t>of MAC user data frames </a:t>
            </a:r>
            <a:r>
              <a:rPr lang="en-US" altLang="ko-KR" dirty="0">
                <a:solidFill>
                  <a:srgbClr val="0070C0"/>
                </a:solidFill>
              </a:rPr>
              <a:t>that allow </a:t>
            </a:r>
            <a:r>
              <a:rPr lang="en-US" altLang="ko-KR" dirty="0">
                <a:solidFill>
                  <a:srgbClr val="7030A0"/>
                </a:solidFill>
              </a:rPr>
              <a:t>each Bridge </a:t>
            </a:r>
            <a:r>
              <a:rPr lang="en-US" altLang="ko-KR" b="1" dirty="0">
                <a:solidFill>
                  <a:srgbClr val="0070C0"/>
                </a:solidFill>
              </a:rPr>
              <a:t>to</a:t>
            </a:r>
            <a:r>
              <a:rPr lang="en-US" altLang="ko-KR" b="1" dirty="0"/>
              <a:t> </a:t>
            </a:r>
            <a:r>
              <a:rPr lang="en-US" altLang="ko-KR" b="1" dirty="0">
                <a:solidFill>
                  <a:srgbClr val="0070C0"/>
                </a:solidFill>
              </a:rPr>
              <a:t>allocate</a:t>
            </a:r>
            <a:r>
              <a:rPr lang="en-US" altLang="ko-KR" dirty="0"/>
              <a:t>, directly or indirectly, </a:t>
            </a:r>
            <a:r>
              <a:rPr lang="en-US" altLang="ko-KR" dirty="0">
                <a:solidFill>
                  <a:srgbClr val="7030A0"/>
                </a:solidFill>
              </a:rPr>
              <a:t>each frame </a:t>
            </a:r>
            <a:r>
              <a:rPr lang="en-US" altLang="ko-KR" b="1" dirty="0">
                <a:solidFill>
                  <a:srgbClr val="0070C0"/>
                </a:solidFill>
              </a:rPr>
              <a:t>to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one and only one</a:t>
            </a:r>
            <a:r>
              <a:rPr lang="en-US" altLang="ko-KR" dirty="0">
                <a:solidFill>
                  <a:srgbClr val="7030A0"/>
                </a:solidFill>
              </a:rPr>
              <a:t> active topology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91448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D22A3-5F07-8B67-C0B2-181A0F1DF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IEEE 802.1Q-2018 Bridges and Bridged Networks</a:t>
            </a:r>
            <a:br>
              <a:rPr lang="en-US" altLang="ko-KR" sz="3200" b="1" dirty="0"/>
            </a:br>
            <a:r>
              <a:rPr lang="en-US" altLang="ko-KR" sz="3200" dirty="0"/>
              <a:t>7. Principles of Virtual Bridged Network operation</a:t>
            </a:r>
            <a:br>
              <a:rPr lang="en-US" altLang="ko-KR" sz="3200" dirty="0"/>
            </a:br>
            <a:r>
              <a:rPr lang="en-US" altLang="ko-KR" sz="3200" dirty="0"/>
              <a:t>7.1 Network overview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FEC89-17B8-A3B9-9361-DAC27B693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The operation of a Virtual Bridged Network, the Bridges, and the LANs (that compose that network) comprises</a:t>
            </a:r>
          </a:p>
          <a:p>
            <a:pPr lvl="1"/>
            <a:r>
              <a:rPr lang="en-US" altLang="ko-KR" dirty="0"/>
              <a:t>d) </a:t>
            </a:r>
            <a:r>
              <a:rPr lang="en-US" altLang="ko-KR" dirty="0">
                <a:solidFill>
                  <a:srgbClr val="7030A0"/>
                </a:solidFill>
              </a:rPr>
              <a:t>Management control of the connectivity </a:t>
            </a:r>
            <a:r>
              <a:rPr lang="en-US" altLang="ko-KR" dirty="0">
                <a:solidFill>
                  <a:srgbClr val="0070C0"/>
                </a:solidFill>
              </a:rPr>
              <a:t>provided for </a:t>
            </a:r>
            <a:r>
              <a:rPr lang="en-US" altLang="ko-KR" dirty="0">
                <a:solidFill>
                  <a:srgbClr val="7030A0"/>
                </a:solidFill>
              </a:rPr>
              <a:t>differently classified data frames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by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selected active topology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e) </a:t>
            </a:r>
            <a:r>
              <a:rPr lang="en-US" altLang="ko-KR" dirty="0">
                <a:solidFill>
                  <a:srgbClr val="7030A0"/>
                </a:solidFill>
              </a:rPr>
              <a:t>Implicit or explicit configuration of </a:t>
            </a:r>
            <a:r>
              <a:rPr lang="en-US" altLang="ko-KR" b="1" dirty="0">
                <a:solidFill>
                  <a:srgbClr val="7030A0"/>
                </a:solidFill>
              </a:rPr>
              <a:t>end station location information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70C0"/>
                </a:solidFill>
              </a:rPr>
              <a:t>identifying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LANs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with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attached end stations </a:t>
            </a:r>
            <a:r>
              <a:rPr lang="en-US" altLang="ko-KR" dirty="0">
                <a:solidFill>
                  <a:srgbClr val="0070C0"/>
                </a:solidFill>
              </a:rPr>
              <a:t>that need to receive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user data frames </a:t>
            </a:r>
            <a:r>
              <a:rPr lang="en-US" altLang="ko-KR" dirty="0">
                <a:solidFill>
                  <a:srgbClr val="0070C0"/>
                </a:solidFill>
              </a:rPr>
              <a:t>with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 given destination address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f) Communication of end station location information </a:t>
            </a:r>
            <a:r>
              <a:rPr lang="en-US" altLang="ko-KR" dirty="0">
                <a:solidFill>
                  <a:srgbClr val="0070C0"/>
                </a:solidFill>
              </a:rPr>
              <a:t>to allow </a:t>
            </a:r>
            <a:r>
              <a:rPr lang="en-US" altLang="ko-KR" dirty="0">
                <a:solidFill>
                  <a:srgbClr val="7030A0"/>
                </a:solidFill>
              </a:rPr>
              <a:t>Bridges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to restrict </a:t>
            </a:r>
            <a:r>
              <a:rPr lang="en-US" altLang="ko-KR" dirty="0">
                <a:solidFill>
                  <a:srgbClr val="7030A0"/>
                </a:solidFill>
              </a:rPr>
              <a:t>user data frames </a:t>
            </a:r>
            <a:r>
              <a:rPr lang="en-US" altLang="ko-KR" dirty="0">
                <a:solidFill>
                  <a:srgbClr val="0070C0"/>
                </a:solidFill>
              </a:rPr>
              <a:t>to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LANs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in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path </a:t>
            </a:r>
            <a:r>
              <a:rPr lang="en-US" altLang="ko-KR" dirty="0">
                <a:solidFill>
                  <a:srgbClr val="0070C0"/>
                </a:solidFill>
              </a:rPr>
              <a:t>provided to </a:t>
            </a:r>
            <a:r>
              <a:rPr lang="en-US" altLang="ko-KR" dirty="0">
                <a:solidFill>
                  <a:srgbClr val="7030A0"/>
                </a:solidFill>
              </a:rPr>
              <a:t>their destination(s) </a:t>
            </a:r>
            <a:r>
              <a:rPr lang="en-US" altLang="ko-KR" dirty="0">
                <a:solidFill>
                  <a:srgbClr val="0070C0"/>
                </a:solidFill>
              </a:rPr>
              <a:t>by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chosen active topology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64435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4B60C-5EF8-4627-B184-604E488AE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3200" dirty="0"/>
              <a:t>IEEE 802.1Q-2018 Bridges and Bridged Networks</a:t>
            </a:r>
            <a:br>
              <a:rPr lang="en-US" altLang="ko-KR" sz="3200" b="1" dirty="0"/>
            </a:br>
            <a:r>
              <a:rPr lang="en-US" altLang="ko-KR" sz="3200" dirty="0"/>
              <a:t>7. Principles of Virtual Bridged Network operation</a:t>
            </a:r>
            <a:endParaRPr lang="ko-KR" altLang="en-US" sz="3200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F68803A3-B0D0-4743-B878-5D3298C6DC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6797" y="2023583"/>
            <a:ext cx="6950807" cy="374612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2816AFF-B0E4-44D6-BF50-CBF04AB7A2EF}"/>
              </a:ext>
            </a:extLst>
          </p:cNvPr>
          <p:cNvSpPr/>
          <p:nvPr/>
        </p:nvSpPr>
        <p:spPr>
          <a:xfrm>
            <a:off x="474500" y="4545018"/>
            <a:ext cx="3690434" cy="16158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/>
              <a:t>MVRP: Multiple VLAN Registration Protocol</a:t>
            </a:r>
          </a:p>
          <a:p>
            <a:r>
              <a:rPr lang="it-IT" altLang="ko-KR" sz="1100" dirty="0"/>
              <a:t>MIRP: Multiple I-SID Registration Protocol</a:t>
            </a:r>
          </a:p>
          <a:p>
            <a:r>
              <a:rPr lang="it-IT" altLang="ko-KR" sz="1100" dirty="0"/>
              <a:t>(I-SID Backbone Service Instance Identifier)</a:t>
            </a:r>
          </a:p>
          <a:p>
            <a:r>
              <a:rPr lang="en-US" altLang="ko-KR" sz="1100" dirty="0"/>
              <a:t>MMRP: Multiple MAC Registration Protocol</a:t>
            </a:r>
          </a:p>
          <a:p>
            <a:endParaRPr lang="en-US" altLang="ko-KR" sz="1100" dirty="0"/>
          </a:p>
          <a:p>
            <a:r>
              <a:rPr lang="en-US" altLang="ko-KR" sz="1100" dirty="0"/>
              <a:t>RSTP: Rapid Spanning Tree Algorithm and Protocol</a:t>
            </a:r>
          </a:p>
          <a:p>
            <a:r>
              <a:rPr lang="en-US" altLang="ko-KR" sz="1100" dirty="0"/>
              <a:t>MSTP: Multiple Spanning Tree Algorithm and Protocol</a:t>
            </a:r>
          </a:p>
          <a:p>
            <a:r>
              <a:rPr lang="en-US" altLang="ko-KR" sz="1100" dirty="0"/>
              <a:t>SPB: Shortest Path Bridging</a:t>
            </a:r>
          </a:p>
          <a:p>
            <a:r>
              <a:rPr lang="en-US" altLang="ko-KR" sz="1100" dirty="0"/>
              <a:t>PCR: Path Control and Reservation (traffic stream)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35144A-6615-93E9-17AF-1E79C73FC8F7}"/>
              </a:ext>
            </a:extLst>
          </p:cNvPr>
          <p:cNvSpPr txBox="1"/>
          <p:nvPr/>
        </p:nvSpPr>
        <p:spPr>
          <a:xfrm>
            <a:off x="5573389" y="5857935"/>
            <a:ext cx="45497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Figure 7-1—VLAN Bridging overview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69EC6C6-288D-D3D9-A04D-1619411D0C46}"/>
              </a:ext>
            </a:extLst>
          </p:cNvPr>
          <p:cNvCxnSpPr/>
          <p:nvPr/>
        </p:nvCxnSpPr>
        <p:spPr>
          <a:xfrm>
            <a:off x="7218096" y="4046017"/>
            <a:ext cx="0" cy="428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4E1E0E3-E7E5-5F40-69CA-E46B67B8C790}"/>
              </a:ext>
            </a:extLst>
          </p:cNvPr>
          <p:cNvSpPr txBox="1"/>
          <p:nvPr/>
        </p:nvSpPr>
        <p:spPr>
          <a:xfrm>
            <a:off x="7218096" y="3915212"/>
            <a:ext cx="26035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00B050"/>
                </a:solidFill>
              </a:rPr>
              <a:t>Selecting a spanning tree with a VID</a:t>
            </a:r>
            <a:endParaRPr lang="ko-KR" altLang="en-US" sz="1100" dirty="0">
              <a:solidFill>
                <a:srgbClr val="00B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7FBFB7-A482-9F85-9DE1-D2A075A8AA25}"/>
              </a:ext>
            </a:extLst>
          </p:cNvPr>
          <p:cNvSpPr txBox="1"/>
          <p:nvPr/>
        </p:nvSpPr>
        <p:spPr>
          <a:xfrm>
            <a:off x="6603295" y="4563120"/>
            <a:ext cx="48381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00B050"/>
                </a:solidFill>
              </a:rPr>
              <a:t>Creating spanning trees with  spanning tree protocols (RSTP, MSTP, STB)</a:t>
            </a:r>
            <a:endParaRPr lang="ko-KR" altLang="en-US" sz="1100" dirty="0">
              <a:solidFill>
                <a:srgbClr val="00B05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5717015-0B8D-C5D4-FFE8-B28CACD39B87}"/>
              </a:ext>
            </a:extLst>
          </p:cNvPr>
          <p:cNvCxnSpPr>
            <a:cxnSpLocks/>
          </p:cNvCxnSpPr>
          <p:nvPr/>
        </p:nvCxnSpPr>
        <p:spPr>
          <a:xfrm flipV="1">
            <a:off x="6593660" y="4724375"/>
            <a:ext cx="0" cy="386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C555C81-73CB-87F1-B969-C367326DAE1F}"/>
              </a:ext>
            </a:extLst>
          </p:cNvPr>
          <p:cNvSpPr txBox="1"/>
          <p:nvPr/>
        </p:nvSpPr>
        <p:spPr>
          <a:xfrm>
            <a:off x="4353515" y="2810075"/>
            <a:ext cx="6527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00B050"/>
                </a:solidFill>
              </a:rPr>
              <a:t>Implicit</a:t>
            </a:r>
            <a:endParaRPr lang="ko-KR" altLang="en-US" sz="1100" dirty="0">
              <a:solidFill>
                <a:srgbClr val="00B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BDD6C8-A904-6811-4589-EA2C06673A2B}"/>
              </a:ext>
            </a:extLst>
          </p:cNvPr>
          <p:cNvSpPr txBox="1"/>
          <p:nvPr/>
        </p:nvSpPr>
        <p:spPr>
          <a:xfrm>
            <a:off x="4660990" y="3178953"/>
            <a:ext cx="6303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00B050"/>
                </a:solidFill>
              </a:rPr>
              <a:t>Explicit</a:t>
            </a:r>
            <a:endParaRPr lang="ko-KR" altLang="en-US" sz="11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5149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BCDACA-A9E7-4D00-8EBE-F21F68222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3200" dirty="0"/>
              <a:t>IEEE 802.1Q-2018 Bridges and Bridged Networks</a:t>
            </a:r>
            <a:br>
              <a:rPr lang="en-US" altLang="ko-KR" sz="3200" b="1" dirty="0"/>
            </a:br>
            <a:r>
              <a:rPr lang="en-US" altLang="ko-KR" sz="3200" dirty="0"/>
              <a:t>7. Principles of Virtual Bridged Network operation</a:t>
            </a:r>
            <a:br>
              <a:rPr lang="en-US" altLang="ko-KR" sz="3200" dirty="0"/>
            </a:br>
            <a:r>
              <a:rPr lang="en-US" altLang="ko-KR" sz="3200" dirty="0"/>
              <a:t>7.2 Use of VLANs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58F2E-49EF-40F0-A187-EBF1E426F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VLANs and their VIDs </a:t>
            </a:r>
            <a:r>
              <a:rPr lang="en-US" altLang="ko-KR" dirty="0">
                <a:solidFill>
                  <a:srgbClr val="0070C0"/>
                </a:solidFill>
              </a:rPr>
              <a:t>provide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 convenient and consistent network-wide reference </a:t>
            </a:r>
            <a:r>
              <a:rPr lang="en-US" altLang="ko-KR" dirty="0">
                <a:solidFill>
                  <a:srgbClr val="0070C0"/>
                </a:solidFill>
              </a:rPr>
              <a:t>for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VLAN Bridges </a:t>
            </a:r>
            <a:r>
              <a:rPr lang="en-US" altLang="ko-KR" dirty="0">
                <a:solidFill>
                  <a:srgbClr val="0070C0"/>
                </a:solidFill>
              </a:rPr>
              <a:t>to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Identify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rules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for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classification of user data frames </a:t>
            </a:r>
            <a:r>
              <a:rPr lang="en-US" altLang="ko-KR" dirty="0">
                <a:solidFill>
                  <a:srgbClr val="0070C0"/>
                </a:solidFill>
              </a:rPr>
              <a:t>into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VLANs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Effectively </a:t>
            </a:r>
            <a:r>
              <a:rPr lang="en-US" altLang="ko-KR" b="1" dirty="0">
                <a:solidFill>
                  <a:srgbClr val="0070C0"/>
                </a:solidFill>
              </a:rPr>
              <a:t>extend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>
                <a:solidFill>
                  <a:srgbClr val="7030A0"/>
                </a:solidFill>
              </a:rPr>
              <a:t>the source and destination </a:t>
            </a:r>
            <a:r>
              <a:rPr lang="en-US" altLang="ko-KR" b="1" dirty="0">
                <a:solidFill>
                  <a:srgbClr val="7030A0"/>
                </a:solidFill>
              </a:rPr>
              <a:t>MAC addresses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70C0"/>
                </a:solidFill>
              </a:rPr>
              <a:t>by treating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frames and addressing information </a:t>
            </a:r>
            <a:r>
              <a:rPr lang="en-US" altLang="ko-KR" dirty="0">
                <a:solidFill>
                  <a:srgbClr val="0070C0"/>
                </a:solidFill>
              </a:rPr>
              <a:t>for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different VLANs </a:t>
            </a:r>
            <a:r>
              <a:rPr lang="en-US" altLang="ko-KR" b="1" dirty="0">
                <a:solidFill>
                  <a:srgbClr val="7030A0"/>
                </a:solidFill>
              </a:rPr>
              <a:t>independently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Identify and </a:t>
            </a:r>
            <a:r>
              <a:rPr lang="en-US" altLang="ko-KR" b="1" dirty="0">
                <a:solidFill>
                  <a:srgbClr val="0070C0"/>
                </a:solidFill>
              </a:rPr>
              <a:t>select</a:t>
            </a:r>
            <a:r>
              <a:rPr lang="en-US" altLang="ko-KR" dirty="0">
                <a:solidFill>
                  <a:srgbClr val="0070C0"/>
                </a:solidFill>
              </a:rPr>
              <a:t> from </a:t>
            </a:r>
            <a:r>
              <a:rPr lang="en-US" altLang="ko-KR" dirty="0">
                <a:solidFill>
                  <a:srgbClr val="7030A0"/>
                </a:solidFill>
              </a:rPr>
              <a:t>different </a:t>
            </a:r>
            <a:r>
              <a:rPr lang="en-US" altLang="ko-KR" b="1" dirty="0">
                <a:solidFill>
                  <a:srgbClr val="7030A0"/>
                </a:solidFill>
              </a:rPr>
              <a:t>active topologies.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Identify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configuration parameters </a:t>
            </a:r>
            <a:r>
              <a:rPr lang="en-US" altLang="ko-KR" dirty="0">
                <a:solidFill>
                  <a:srgbClr val="0070C0"/>
                </a:solidFill>
              </a:rPr>
              <a:t>that partition </a:t>
            </a:r>
            <a:r>
              <a:rPr lang="en-US" altLang="ko-KR" dirty="0">
                <a:solidFill>
                  <a:srgbClr val="7030A0"/>
                </a:solidFill>
              </a:rPr>
              <a:t>a physical network.</a:t>
            </a:r>
            <a:endParaRPr lang="ko-KR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645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BC1681-354A-4D0F-BAD7-E3349DBFB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IEEE 802.1Q-2018 Bridges and Bridged Networks</a:t>
            </a:r>
            <a:br>
              <a:rPr lang="en-US" altLang="ko-KR" sz="3200" b="1" dirty="0"/>
            </a:br>
            <a:r>
              <a:rPr lang="en-US" altLang="ko-KR" sz="3200" dirty="0"/>
              <a:t>7. Principles of Virtual Bridged Network operation</a:t>
            </a:r>
            <a:br>
              <a:rPr lang="en-US" altLang="ko-KR" sz="3200" dirty="0"/>
            </a:br>
            <a:r>
              <a:rPr lang="en-US" altLang="ko-KR" sz="3200" dirty="0"/>
              <a:t>7. Active topology3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69C4C6-DD2D-4157-9408-BF83C9374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Bridges </a:t>
            </a:r>
            <a:r>
              <a:rPr lang="en-US" altLang="ko-KR" dirty="0">
                <a:solidFill>
                  <a:srgbClr val="0070C0"/>
                </a:solidFill>
              </a:rPr>
              <a:t>cooperate to calculate </a:t>
            </a:r>
            <a:r>
              <a:rPr lang="en-US" altLang="ko-KR" dirty="0">
                <a:solidFill>
                  <a:srgbClr val="7030A0"/>
                </a:solidFill>
              </a:rPr>
              <a:t>one or more </a:t>
            </a:r>
            <a:r>
              <a:rPr lang="en-US" altLang="ko-KR" b="1" dirty="0">
                <a:solidFill>
                  <a:srgbClr val="7030A0"/>
                </a:solidFill>
              </a:rPr>
              <a:t>loop-free</a:t>
            </a:r>
            <a:r>
              <a:rPr lang="en-US" altLang="ko-KR" dirty="0">
                <a:solidFill>
                  <a:srgbClr val="7030A0"/>
                </a:solidFill>
              </a:rPr>
              <a:t> and </a:t>
            </a:r>
            <a:r>
              <a:rPr lang="en-US" altLang="ko-KR" b="1" dirty="0">
                <a:solidFill>
                  <a:srgbClr val="7030A0"/>
                </a:solidFill>
              </a:rPr>
              <a:t>fully connected </a:t>
            </a:r>
            <a:r>
              <a:rPr lang="en-US" altLang="ko-KR" dirty="0">
                <a:solidFill>
                  <a:srgbClr val="7030A0"/>
                </a:solidFill>
              </a:rPr>
              <a:t>active topologies.</a:t>
            </a:r>
          </a:p>
          <a:p>
            <a:pPr lvl="1"/>
            <a:r>
              <a:rPr lang="en-US" altLang="ko-KR" dirty="0">
                <a:solidFill>
                  <a:srgbClr val="7030A0"/>
                </a:solidFill>
              </a:rPr>
              <a:t>The algorithms and protocols </a:t>
            </a:r>
            <a:r>
              <a:rPr lang="en-US" altLang="ko-KR" dirty="0">
                <a:solidFill>
                  <a:srgbClr val="0070C0"/>
                </a:solidFill>
              </a:rPr>
              <a:t>provide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rapid recovery </a:t>
            </a:r>
            <a:r>
              <a:rPr lang="en-US" altLang="ko-KR" dirty="0">
                <a:solidFill>
                  <a:srgbClr val="7030A0"/>
                </a:solidFill>
              </a:rPr>
              <a:t>from network component </a:t>
            </a:r>
            <a:r>
              <a:rPr lang="en-US" altLang="ko-KR" dirty="0">
                <a:solidFill>
                  <a:srgbClr val="FF0000"/>
                </a:solidFill>
              </a:rPr>
              <a:t>failure</a:t>
            </a:r>
            <a:r>
              <a:rPr lang="en-US" altLang="ko-KR" dirty="0">
                <a:solidFill>
                  <a:srgbClr val="7030A0"/>
                </a:solidFill>
              </a:rPr>
              <a:t> </a:t>
            </a:r>
            <a:r>
              <a:rPr lang="en-US" altLang="ko-KR" dirty="0">
                <a:solidFill>
                  <a:srgbClr val="0070C0"/>
                </a:solidFill>
              </a:rPr>
              <a:t>by using </a:t>
            </a:r>
            <a:r>
              <a:rPr lang="en-US" altLang="ko-KR" dirty="0">
                <a:solidFill>
                  <a:srgbClr val="7030A0"/>
                </a:solidFill>
              </a:rPr>
              <a:t>alternate physical connectivity</a:t>
            </a:r>
            <a:r>
              <a:rPr lang="en-US" altLang="ko-KR" dirty="0"/>
              <a:t>, </a:t>
            </a:r>
            <a:r>
              <a:rPr lang="en-US" altLang="ko-KR" b="1" dirty="0">
                <a:solidFill>
                  <a:srgbClr val="0070C0"/>
                </a:solidFill>
              </a:rPr>
              <a:t>without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requiring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management intervention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RSTP (13.4), MSTP (13.5), SPB (Clause 27), PCR (Clause 45)</a:t>
            </a:r>
          </a:p>
          <a:p>
            <a:r>
              <a:rPr lang="en-US" altLang="ko-KR" dirty="0">
                <a:solidFill>
                  <a:srgbClr val="7030A0"/>
                </a:solidFill>
              </a:rPr>
              <a:t>The Bridge’s forwarding processes </a:t>
            </a:r>
            <a:r>
              <a:rPr lang="en-US" altLang="ko-KR" b="1" dirty="0">
                <a:solidFill>
                  <a:srgbClr val="0070C0"/>
                </a:solidFill>
              </a:rPr>
              <a:t>constrain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potential path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for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each user data frame </a:t>
            </a:r>
            <a:r>
              <a:rPr lang="en-US" altLang="ko-KR" dirty="0">
                <a:solidFill>
                  <a:srgbClr val="0070C0"/>
                </a:solidFill>
              </a:rPr>
              <a:t>to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a single spanning tree</a:t>
            </a:r>
            <a:r>
              <a:rPr lang="en-US" altLang="ko-KR" dirty="0">
                <a:solidFill>
                  <a:srgbClr val="7030A0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0F859F-D700-0862-CBF8-A4001927E827}"/>
              </a:ext>
            </a:extLst>
          </p:cNvPr>
          <p:cNvSpPr txBox="1"/>
          <p:nvPr/>
        </p:nvSpPr>
        <p:spPr>
          <a:xfrm>
            <a:off x="426854" y="5908100"/>
            <a:ext cx="30931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/>
              <a:t>RSTP: Rapid Spanning Tree Algorithm and Protocol</a:t>
            </a:r>
          </a:p>
          <a:p>
            <a:r>
              <a:rPr lang="en-US" altLang="ko-KR" sz="800" dirty="0"/>
              <a:t>MSTP: Multiple Spanning Tree Algorithm and Protocol</a:t>
            </a:r>
          </a:p>
          <a:p>
            <a:r>
              <a:rPr lang="en-US" altLang="ko-KR" sz="800" dirty="0"/>
              <a:t>SPB: Shortest Path Bridging</a:t>
            </a:r>
          </a:p>
          <a:p>
            <a:r>
              <a:rPr lang="en-US" altLang="ko-KR" sz="800" dirty="0"/>
              <a:t>PCR: Path Control and Reservation (traffic stream)</a:t>
            </a:r>
          </a:p>
        </p:txBody>
      </p:sp>
    </p:spTree>
    <p:extLst>
      <p:ext uri="{BB962C8B-B14F-4D97-AF65-F5344CB8AC3E}">
        <p14:creationId xmlns:p14="http://schemas.microsoft.com/office/powerpoint/2010/main" val="3473671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349BA-FA82-461D-9071-B8AD3C0E69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altLang="ko-KR" sz="6000" dirty="0"/>
              <a:t>MAC-sublayer interconnection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5001AC-8E7F-49C2-B9E6-1A3D6802B0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z="2400" dirty="0"/>
              <a:t>Bridges and bridged IEEE 802 networks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23167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62D78-4C29-4230-9A90-5865C6987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3200" dirty="0"/>
              <a:t>IEEE 802.1Q-2018 Bridges and Bridged Networks</a:t>
            </a:r>
            <a:br>
              <a:rPr lang="en-US" altLang="ko-KR" sz="3200" b="1" dirty="0"/>
            </a:br>
            <a:r>
              <a:rPr lang="en-US" altLang="ko-KR" sz="3200" dirty="0"/>
              <a:t>7. Principles of Virtual Bridged Network operation</a:t>
            </a:r>
            <a:br>
              <a:rPr lang="en-US" altLang="ko-KR" sz="3200" dirty="0"/>
            </a:br>
            <a:r>
              <a:rPr lang="en-US" altLang="ko-KR" sz="3200" dirty="0"/>
              <a:t>7.4 VLAN topology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44020F-085C-41EE-B3EA-B2C6BC9CA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Typically, </a:t>
            </a:r>
            <a:r>
              <a:rPr lang="en-US" altLang="ko-KR" dirty="0">
                <a:solidFill>
                  <a:srgbClr val="7030A0"/>
                </a:solidFill>
              </a:rPr>
              <a:t>each of the VIDs </a:t>
            </a:r>
            <a:r>
              <a:rPr lang="en-US" altLang="ko-KR" dirty="0">
                <a:solidFill>
                  <a:srgbClr val="0070C0"/>
                </a:solidFill>
              </a:rPr>
              <a:t>for</a:t>
            </a:r>
            <a:r>
              <a:rPr lang="en-US" altLang="ko-KR" dirty="0"/>
              <a:t> frames </a:t>
            </a:r>
            <a:r>
              <a:rPr lang="en-US" altLang="ko-KR" dirty="0">
                <a:solidFill>
                  <a:srgbClr val="0070C0"/>
                </a:solidFill>
              </a:rPr>
              <a:t>(assigned to </a:t>
            </a:r>
            <a:r>
              <a:rPr lang="en-US" altLang="ko-KR" dirty="0">
                <a:solidFill>
                  <a:srgbClr val="7030A0"/>
                </a:solidFill>
              </a:rPr>
              <a:t>the CST</a:t>
            </a:r>
            <a:r>
              <a:rPr lang="en-US" altLang="ko-KR" dirty="0"/>
              <a:t>, </a:t>
            </a:r>
            <a:r>
              <a:rPr lang="en-US" altLang="ko-KR" b="1" dirty="0">
                <a:solidFill>
                  <a:srgbClr val="0070C0"/>
                </a:solidFill>
              </a:rPr>
              <a:t>and</a:t>
            </a:r>
            <a:r>
              <a:rPr lang="en-US" altLang="ko-KR" dirty="0">
                <a:solidFill>
                  <a:srgbClr val="0070C0"/>
                </a:solidFill>
              </a:rPr>
              <a:t> to </a:t>
            </a:r>
            <a:r>
              <a:rPr lang="en-US" altLang="ko-KR" dirty="0"/>
              <a:t>the IST (CIST (RSTP)) or an MSTI within an MST Region) </a:t>
            </a:r>
            <a:r>
              <a:rPr lang="en-US" altLang="ko-KR" dirty="0">
                <a:solidFill>
                  <a:srgbClr val="0070C0"/>
                </a:solidFill>
              </a:rPr>
              <a:t>supports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 different VLAN</a:t>
            </a:r>
            <a:r>
              <a:rPr lang="en-US" altLang="ko-KR" dirty="0"/>
              <a:t>.</a:t>
            </a:r>
          </a:p>
          <a:p>
            <a:r>
              <a:rPr lang="en-US" altLang="ko-KR" dirty="0">
                <a:solidFill>
                  <a:srgbClr val="7030A0"/>
                </a:solidFill>
              </a:rPr>
              <a:t>Each VLAN </a:t>
            </a:r>
            <a:r>
              <a:rPr lang="en-US" altLang="ko-KR" dirty="0">
                <a:solidFill>
                  <a:srgbClr val="0070C0"/>
                </a:solidFill>
              </a:rPr>
              <a:t>is supported by </a:t>
            </a:r>
            <a:r>
              <a:rPr lang="en-US" altLang="ko-KR" b="1" dirty="0">
                <a:solidFill>
                  <a:srgbClr val="7030A0"/>
                </a:solidFill>
              </a:rPr>
              <a:t>only one VID </a:t>
            </a:r>
            <a:r>
              <a:rPr lang="en-US" altLang="ko-KR" dirty="0">
                <a:solidFill>
                  <a:srgbClr val="7030A0"/>
                </a:solidFill>
              </a:rPr>
              <a:t>and </a:t>
            </a:r>
            <a:r>
              <a:rPr lang="en-US" altLang="ko-KR" b="1" dirty="0">
                <a:solidFill>
                  <a:srgbClr val="7030A0"/>
                </a:solidFill>
              </a:rPr>
              <a:t>only one subtree</a:t>
            </a:r>
            <a:r>
              <a:rPr lang="en-US" altLang="ko-KR" dirty="0">
                <a:solidFill>
                  <a:srgbClr val="7030A0"/>
                </a:solidFill>
              </a:rPr>
              <a:t> </a:t>
            </a:r>
            <a:r>
              <a:rPr lang="en-US" altLang="ko-KR" dirty="0"/>
              <a:t>within the region.</a:t>
            </a:r>
          </a:p>
          <a:p>
            <a:r>
              <a:rPr lang="en-US" altLang="ko-KR" dirty="0"/>
              <a:t>Each VLAN </a:t>
            </a:r>
            <a:r>
              <a:rPr lang="en-US" altLang="ko-KR" dirty="0">
                <a:solidFill>
                  <a:srgbClr val="0070C0"/>
                </a:solidFill>
              </a:rPr>
              <a:t>may occupy </a:t>
            </a:r>
            <a:r>
              <a:rPr lang="en-US" altLang="ko-KR" dirty="0">
                <a:solidFill>
                  <a:srgbClr val="7030A0"/>
                </a:solidFill>
              </a:rPr>
              <a:t>the full extent of the active topology</a:t>
            </a:r>
            <a:r>
              <a:rPr lang="en-US" altLang="ko-KR" dirty="0"/>
              <a:t> of its associated spanning tree(s) </a:t>
            </a:r>
            <a:r>
              <a:rPr lang="en-US" altLang="ko-KR" b="1" dirty="0">
                <a:solidFill>
                  <a:srgbClr val="0070C0"/>
                </a:solidFill>
              </a:rPr>
              <a:t>or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 </a:t>
            </a:r>
            <a:r>
              <a:rPr lang="en-US" altLang="ko-KR" b="1" dirty="0">
                <a:solidFill>
                  <a:srgbClr val="7030A0"/>
                </a:solidFill>
              </a:rPr>
              <a:t>continuously connected subset</a:t>
            </a:r>
            <a:r>
              <a:rPr lang="en-US" altLang="ko-KR" dirty="0"/>
              <a:t> of that active topology.</a:t>
            </a:r>
          </a:p>
          <a:p>
            <a:pPr lvl="1"/>
            <a:r>
              <a:rPr lang="en-US" altLang="ko-KR" dirty="0">
                <a:solidFill>
                  <a:srgbClr val="7030A0"/>
                </a:solidFill>
              </a:rPr>
              <a:t>The dynamic determination of VLAN extent </a:t>
            </a:r>
            <a:r>
              <a:rPr lang="en-US" altLang="ko-KR" dirty="0">
                <a:solidFill>
                  <a:srgbClr val="0070C0"/>
                </a:solidFill>
              </a:rPr>
              <a:t>provides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flexibility and bandwidth conservation</a:t>
            </a:r>
            <a:r>
              <a:rPr lang="en-US" altLang="ko-KR" dirty="0"/>
              <a:t>, at the cost of network management complexity.</a:t>
            </a:r>
          </a:p>
          <a:p>
            <a:pPr lvl="2"/>
            <a:r>
              <a:rPr lang="en-US" altLang="ko-KR" dirty="0"/>
              <a:t>Static VLAN Registration Entries in the FDB (Filtering Database)</a:t>
            </a:r>
          </a:p>
          <a:p>
            <a:pPr lvl="2"/>
            <a:r>
              <a:rPr lang="it-IT" altLang="ko-KR" dirty="0"/>
              <a:t>Dynamic VLAN Registration Entries managed by Multiple VLAN Registration Protocol (MVRP)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845237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C5E676-CF6D-4BC8-8308-3BB9E1385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3200" dirty="0"/>
              <a:t>IEEE 802.1Q-2018 Bridges and Bridged Networks</a:t>
            </a:r>
            <a:br>
              <a:rPr lang="en-US" altLang="ko-KR" sz="3200" b="1" dirty="0"/>
            </a:br>
            <a:r>
              <a:rPr lang="en-US" altLang="ko-KR" sz="3200" dirty="0"/>
              <a:t>7. Principles of Virtual Bridged Network operation</a:t>
            </a:r>
            <a:br>
              <a:rPr lang="en-US" altLang="ko-KR" sz="3200" dirty="0"/>
            </a:br>
            <a:r>
              <a:rPr lang="en-US" altLang="ko-KR" sz="3200" dirty="0"/>
              <a:t>7.5 Locating end stations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89362E-F21D-4F60-96EB-9A7D7BC37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Functioning as </a:t>
            </a:r>
            <a:r>
              <a:rPr lang="en-US" altLang="ko-KR" dirty="0">
                <a:solidFill>
                  <a:srgbClr val="7030A0"/>
                </a:solidFill>
              </a:rPr>
              <a:t>a distributed system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7030A0"/>
                </a:solidFill>
              </a:rPr>
              <a:t>Bridges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within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current extent of a VLAN </a:t>
            </a:r>
            <a:r>
              <a:rPr lang="en-US" altLang="ko-KR" dirty="0">
                <a:solidFill>
                  <a:srgbClr val="0070C0"/>
                </a:solidFill>
              </a:rPr>
              <a:t>can locate </a:t>
            </a:r>
            <a:r>
              <a:rPr lang="en-US" altLang="ko-KR" b="1" dirty="0">
                <a:solidFill>
                  <a:srgbClr val="7030A0"/>
                </a:solidFill>
              </a:rPr>
              <a:t>those LANs 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70C0"/>
                </a:solidFill>
              </a:rPr>
              <a:t>where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an attached end station or end stations </a:t>
            </a:r>
            <a:r>
              <a:rPr lang="en-US" altLang="ko-KR" dirty="0">
                <a:solidFill>
                  <a:srgbClr val="0070C0"/>
                </a:solidFill>
              </a:rPr>
              <a:t>are intended to receive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frames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addressed to </a:t>
            </a:r>
            <a:r>
              <a:rPr lang="en-US" altLang="ko-KR" dirty="0">
                <a:solidFill>
                  <a:srgbClr val="7030A0"/>
                </a:solidFill>
              </a:rPr>
              <a:t>a specified individual address or group address)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Bridges </a:t>
            </a:r>
            <a:r>
              <a:rPr lang="en-US" altLang="ko-KR" dirty="0">
                <a:solidFill>
                  <a:srgbClr val="0070C0"/>
                </a:solidFill>
              </a:rPr>
              <a:t>can reduce </a:t>
            </a:r>
            <a:r>
              <a:rPr lang="en-US" altLang="ko-KR" dirty="0"/>
              <a:t>traffic </a:t>
            </a:r>
            <a:r>
              <a:rPr lang="en-US" altLang="ko-KR" dirty="0">
                <a:solidFill>
                  <a:srgbClr val="0070C0"/>
                </a:solidFill>
              </a:rPr>
              <a:t>by </a:t>
            </a:r>
            <a:r>
              <a:rPr lang="en-US" altLang="ko-KR" b="1" dirty="0">
                <a:solidFill>
                  <a:srgbClr val="0070C0"/>
                </a:solidFill>
              </a:rPr>
              <a:t>confining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/>
              <a:t>frames </a:t>
            </a:r>
            <a:r>
              <a:rPr lang="en-US" altLang="ko-KR" dirty="0">
                <a:solidFill>
                  <a:srgbClr val="0070C0"/>
                </a:solidFill>
              </a:rPr>
              <a:t>to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LANs </a:t>
            </a:r>
            <a:r>
              <a:rPr lang="en-US" altLang="ko-KR" dirty="0">
                <a:solidFill>
                  <a:srgbClr val="0070C0"/>
                </a:solidFill>
              </a:rPr>
              <a:t>where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their transmission </a:t>
            </a:r>
            <a:r>
              <a:rPr lang="en-US" altLang="ko-KR" dirty="0">
                <a:solidFill>
                  <a:srgbClr val="0070C0"/>
                </a:solidFill>
              </a:rPr>
              <a:t>is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necessary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The Multiple MAC Registration Protocol (MMRP) </a:t>
            </a:r>
            <a:r>
              <a:rPr lang="en-US" altLang="ko-KR" dirty="0">
                <a:solidFill>
                  <a:srgbClr val="0070C0"/>
                </a:solidFill>
              </a:rPr>
              <a:t>allows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end stations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to advertise </a:t>
            </a:r>
            <a:r>
              <a:rPr lang="en-US" altLang="ko-KR" dirty="0">
                <a:solidFill>
                  <a:srgbClr val="7030A0"/>
                </a:solidFill>
              </a:rPr>
              <a:t>their presence </a:t>
            </a:r>
            <a:r>
              <a:rPr lang="en-US" altLang="ko-KR" dirty="0">
                <a:solidFill>
                  <a:srgbClr val="0070C0"/>
                </a:solidFill>
              </a:rPr>
              <a:t>and</a:t>
            </a:r>
            <a:r>
              <a:rPr lang="en-US" altLang="ko-KR" dirty="0"/>
              <a:t> their desire </a:t>
            </a:r>
            <a:r>
              <a:rPr lang="en-US" altLang="ko-KR" dirty="0">
                <a:solidFill>
                  <a:srgbClr val="0070C0"/>
                </a:solidFill>
              </a:rPr>
              <a:t>to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join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(or leave) </a:t>
            </a:r>
            <a:r>
              <a:rPr lang="en-US" altLang="ko-KR" b="1" dirty="0">
                <a:solidFill>
                  <a:srgbClr val="7030A0"/>
                </a:solidFill>
              </a:rPr>
              <a:t>a multicast group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70C0"/>
                </a:solidFill>
              </a:rPr>
              <a:t>or to register </a:t>
            </a:r>
            <a:r>
              <a:rPr lang="en-US" altLang="ko-KR" dirty="0">
                <a:solidFill>
                  <a:srgbClr val="7030A0"/>
                </a:solidFill>
              </a:rPr>
              <a:t>an individual MAC address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70C0"/>
                </a:solidFill>
              </a:rPr>
              <a:t>in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context of a VLAN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The protocol </a:t>
            </a:r>
            <a:r>
              <a:rPr lang="en-US" altLang="ko-KR" dirty="0">
                <a:solidFill>
                  <a:srgbClr val="0070C0"/>
                </a:solidFill>
              </a:rPr>
              <a:t>communicates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this information </a:t>
            </a:r>
            <a:r>
              <a:rPr lang="en-US" altLang="ko-KR" dirty="0">
                <a:solidFill>
                  <a:srgbClr val="0070C0"/>
                </a:solidFill>
              </a:rPr>
              <a:t>to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other Bridges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70C0"/>
                </a:solidFill>
              </a:rPr>
              <a:t>using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VLAN and its active topology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23552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C5E676-CF6D-4BC8-8308-3BB9E1385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3200" dirty="0"/>
              <a:t>IEEE 802.1Q-2018 Bridges and Bridged Networks</a:t>
            </a:r>
            <a:br>
              <a:rPr lang="en-US" altLang="ko-KR" sz="3200" b="1" dirty="0"/>
            </a:br>
            <a:r>
              <a:rPr lang="en-US" altLang="ko-KR" sz="3200" dirty="0"/>
              <a:t>7. Principles of Virtual Bridged Network operation</a:t>
            </a:r>
            <a:br>
              <a:rPr lang="en-US" altLang="ko-KR" sz="3200" dirty="0"/>
            </a:br>
            <a:r>
              <a:rPr lang="en-US" altLang="ko-KR" sz="3200" dirty="0"/>
              <a:t>7.5 Locating end stations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89362E-F21D-4F60-96EB-9A7D7BC37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Each end station </a:t>
            </a:r>
            <a:r>
              <a:rPr lang="en-US" altLang="ko-KR" b="1" dirty="0">
                <a:solidFill>
                  <a:srgbClr val="0070C0"/>
                </a:solidFill>
              </a:rPr>
              <a:t>implicitly</a:t>
            </a:r>
            <a:r>
              <a:rPr lang="en-US" altLang="ko-KR" dirty="0">
                <a:solidFill>
                  <a:srgbClr val="0070C0"/>
                </a:solidFill>
              </a:rPr>
              <a:t> advertises </a:t>
            </a:r>
            <a:r>
              <a:rPr lang="en-US" altLang="ko-KR" dirty="0">
                <a:solidFill>
                  <a:srgbClr val="7030A0"/>
                </a:solidFill>
              </a:rPr>
              <a:t>its attachment </a:t>
            </a:r>
            <a:r>
              <a:rPr lang="en-US" altLang="ko-KR" dirty="0">
                <a:solidFill>
                  <a:srgbClr val="0070C0"/>
                </a:solidFill>
              </a:rPr>
              <a:t>to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an individual LAN </a:t>
            </a:r>
            <a:r>
              <a:rPr lang="en-US" altLang="ko-KR" dirty="0">
                <a:solidFill>
                  <a:srgbClr val="0070C0"/>
                </a:solidFill>
              </a:rPr>
              <a:t>and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its individual MAC address </a:t>
            </a:r>
            <a:r>
              <a:rPr lang="en-US" altLang="ko-KR" b="1" dirty="0">
                <a:solidFill>
                  <a:srgbClr val="0070C0"/>
                </a:solidFill>
              </a:rPr>
              <a:t>whenever</a:t>
            </a:r>
            <a:r>
              <a:rPr lang="en-US" altLang="ko-KR" dirty="0"/>
              <a:t> it </a:t>
            </a:r>
            <a:r>
              <a:rPr lang="en-US" altLang="ko-KR" dirty="0">
                <a:solidFill>
                  <a:srgbClr val="0070C0"/>
                </a:solidFill>
              </a:rPr>
              <a:t>transmits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 frame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Bridges </a:t>
            </a:r>
            <a:r>
              <a:rPr lang="en-US" altLang="ko-KR" dirty="0">
                <a:solidFill>
                  <a:srgbClr val="0070C0"/>
                </a:solidFill>
              </a:rPr>
              <a:t>learn from </a:t>
            </a:r>
            <a:r>
              <a:rPr lang="en-US" altLang="ko-KR" b="1" dirty="0">
                <a:solidFill>
                  <a:srgbClr val="7030A0"/>
                </a:solidFill>
              </a:rPr>
              <a:t>the source address </a:t>
            </a:r>
            <a:r>
              <a:rPr lang="en-US" altLang="ko-KR" dirty="0">
                <a:solidFill>
                  <a:srgbClr val="0070C0"/>
                </a:solidFill>
              </a:rPr>
              <a:t>as</a:t>
            </a:r>
            <a:r>
              <a:rPr lang="en-US" altLang="ko-KR" dirty="0"/>
              <a:t> Bridges </a:t>
            </a:r>
            <a:r>
              <a:rPr lang="en-US" altLang="ko-KR" dirty="0">
                <a:solidFill>
                  <a:srgbClr val="0070C0"/>
                </a:solidFill>
              </a:rPr>
              <a:t>forward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frame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along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active topology </a:t>
            </a:r>
            <a:r>
              <a:rPr lang="en-US" altLang="ko-KR" b="1" dirty="0">
                <a:solidFill>
                  <a:srgbClr val="0070C0"/>
                </a:solidFill>
              </a:rPr>
              <a:t>to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its destination or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destinations</a:t>
            </a:r>
            <a:r>
              <a:rPr lang="en-US" altLang="ko-KR" dirty="0"/>
              <a:t> (</a:t>
            </a:r>
            <a:r>
              <a:rPr lang="en-US" altLang="ko-KR" b="1" dirty="0">
                <a:solidFill>
                  <a:srgbClr val="0070C0"/>
                </a:solidFill>
              </a:rPr>
              <a:t>or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throughout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Bridged Network or VLAN </a:t>
            </a:r>
            <a:r>
              <a:rPr lang="en-US" altLang="ko-KR" b="1" dirty="0">
                <a:solidFill>
                  <a:srgbClr val="0070C0"/>
                </a:solidFill>
              </a:rPr>
              <a:t>if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location of the destination or destinations </a:t>
            </a:r>
            <a:r>
              <a:rPr lang="en-US" altLang="ko-KR" dirty="0">
                <a:solidFill>
                  <a:srgbClr val="0070C0"/>
                </a:solidFill>
              </a:rPr>
              <a:t>is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unknown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>
                <a:solidFill>
                  <a:srgbClr val="7030A0"/>
                </a:solidFill>
              </a:rPr>
              <a:t>The learned information </a:t>
            </a:r>
            <a:r>
              <a:rPr lang="en-US" altLang="ko-KR" dirty="0">
                <a:solidFill>
                  <a:srgbClr val="0070C0"/>
                </a:solidFill>
              </a:rPr>
              <a:t>is stored in </a:t>
            </a:r>
            <a:r>
              <a:rPr lang="en-US" altLang="ko-KR" dirty="0"/>
              <a:t>the FDB </a:t>
            </a:r>
            <a:r>
              <a:rPr lang="en-US" altLang="ko-KR" b="1" dirty="0">
                <a:solidFill>
                  <a:srgbClr val="0070C0"/>
                </a:solidFill>
              </a:rPr>
              <a:t>and</a:t>
            </a:r>
            <a:r>
              <a:rPr lang="en-US" altLang="ko-KR" dirty="0">
                <a:solidFill>
                  <a:srgbClr val="0070C0"/>
                </a:solidFill>
              </a:rPr>
              <a:t> used to </a:t>
            </a:r>
            <a:r>
              <a:rPr lang="en-US" altLang="ko-KR" b="1" dirty="0">
                <a:solidFill>
                  <a:srgbClr val="0070C0"/>
                </a:solidFill>
              </a:rPr>
              <a:t>filter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/>
              <a:t>frames </a:t>
            </a:r>
            <a:r>
              <a:rPr lang="en-US" altLang="ko-KR" dirty="0">
                <a:solidFill>
                  <a:srgbClr val="0070C0"/>
                </a:solidFill>
              </a:rPr>
              <a:t>on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basis of their destination addresses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Address information </a:t>
            </a:r>
            <a:r>
              <a:rPr lang="en-US" altLang="ko-KR" dirty="0">
                <a:solidFill>
                  <a:srgbClr val="0070C0"/>
                </a:solidFill>
              </a:rPr>
              <a:t>learned from </a:t>
            </a:r>
            <a:r>
              <a:rPr lang="en-US" altLang="ko-KR" dirty="0"/>
              <a:t>a frame </a:t>
            </a:r>
            <a:r>
              <a:rPr lang="en-US" altLang="ko-KR" dirty="0">
                <a:solidFill>
                  <a:srgbClr val="0070C0"/>
                </a:solidFill>
              </a:rPr>
              <a:t>with</a:t>
            </a:r>
            <a:r>
              <a:rPr lang="en-US" altLang="ko-KR" dirty="0"/>
              <a:t> a given VID </a:t>
            </a:r>
            <a:r>
              <a:rPr lang="en-US" altLang="ko-KR" dirty="0">
                <a:solidFill>
                  <a:srgbClr val="0070C0"/>
                </a:solidFill>
              </a:rPr>
              <a:t>can be used to </a:t>
            </a:r>
            <a:r>
              <a:rPr lang="en-US" altLang="ko-KR" b="1" dirty="0">
                <a:solidFill>
                  <a:srgbClr val="0070C0"/>
                </a:solidFill>
              </a:rPr>
              <a:t>filter</a:t>
            </a:r>
            <a:r>
              <a:rPr lang="en-US" altLang="ko-KR" dirty="0"/>
              <a:t> frames </a:t>
            </a:r>
            <a:r>
              <a:rPr lang="en-US" altLang="ko-KR" dirty="0">
                <a:solidFill>
                  <a:srgbClr val="0070C0"/>
                </a:solidFill>
              </a:rPr>
              <a:t>with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other VIDs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82536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20B8D-974E-55AF-3656-CAEBC795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IEEE 802.1Q-2018 Bridges and Bridged Networks</a:t>
            </a:r>
            <a:br>
              <a:rPr lang="en-US" altLang="ko-KR" sz="3200" b="1" dirty="0"/>
            </a:br>
            <a:r>
              <a:rPr lang="en-US" altLang="ko-KR" sz="3200" dirty="0"/>
              <a:t>7. Principles of Virtual Bridged Network operation</a:t>
            </a:r>
            <a:br>
              <a:rPr lang="en-US" altLang="ko-KR" sz="3200" dirty="0"/>
            </a:br>
            <a:r>
              <a:rPr lang="en-US" altLang="ko-KR" sz="3200" dirty="0"/>
              <a:t>7.6 Ingress, forwarding, and egress rules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106D90-34CC-F500-0656-047F0E31B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The relay function provided by each Bridge controls the following:</a:t>
            </a:r>
          </a:p>
          <a:p>
            <a:pPr lvl="1"/>
            <a:r>
              <a:rPr lang="en-US" altLang="ko-KR" dirty="0"/>
              <a:t>a) (</a:t>
            </a:r>
            <a:r>
              <a:rPr lang="en-US" altLang="ko-KR" b="1" dirty="0">
                <a:solidFill>
                  <a:srgbClr val="7030A0"/>
                </a:solidFill>
              </a:rPr>
              <a:t>the ingress rules</a:t>
            </a:r>
            <a:r>
              <a:rPr lang="en-US" altLang="ko-KR" dirty="0"/>
              <a:t>) </a:t>
            </a:r>
            <a:r>
              <a:rPr lang="en-US" altLang="ko-KR" b="1" dirty="0">
                <a:solidFill>
                  <a:srgbClr val="7030A0"/>
                </a:solidFill>
              </a:rPr>
              <a:t>Classification</a:t>
            </a:r>
            <a:r>
              <a:rPr lang="en-US" altLang="ko-KR" dirty="0">
                <a:solidFill>
                  <a:srgbClr val="7030A0"/>
                </a:solidFill>
              </a:rPr>
              <a:t> of each received frame </a:t>
            </a:r>
            <a:r>
              <a:rPr lang="en-US" altLang="ko-KR" dirty="0">
                <a:solidFill>
                  <a:srgbClr val="0070C0"/>
                </a:solidFill>
              </a:rPr>
              <a:t>as belonging to </a:t>
            </a:r>
            <a:r>
              <a:rPr lang="en-US" altLang="ko-KR" dirty="0">
                <a:solidFill>
                  <a:srgbClr val="7030A0"/>
                </a:solidFill>
              </a:rPr>
              <a:t>one and only one VLAN</a:t>
            </a:r>
            <a:r>
              <a:rPr lang="en-US" altLang="ko-KR" dirty="0"/>
              <a:t>, </a:t>
            </a:r>
            <a:r>
              <a:rPr lang="en-US" altLang="ko-KR" b="1" dirty="0">
                <a:solidFill>
                  <a:srgbClr val="0070C0"/>
                </a:solidFill>
              </a:rPr>
              <a:t>and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discard or acceptance of the frame </a:t>
            </a:r>
            <a:r>
              <a:rPr lang="en-US" altLang="ko-KR" dirty="0">
                <a:solidFill>
                  <a:srgbClr val="0070C0"/>
                </a:solidFill>
              </a:rPr>
              <a:t>for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further processing </a:t>
            </a:r>
            <a:r>
              <a:rPr lang="en-US" altLang="ko-KR" dirty="0">
                <a:solidFill>
                  <a:srgbClr val="0070C0"/>
                </a:solidFill>
              </a:rPr>
              <a:t>on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basis of </a:t>
            </a:r>
            <a:r>
              <a:rPr lang="en-US" altLang="ko-KR" b="1" dirty="0">
                <a:solidFill>
                  <a:srgbClr val="7030A0"/>
                </a:solidFill>
              </a:rPr>
              <a:t>that classification </a:t>
            </a:r>
            <a:r>
              <a:rPr lang="en-US" altLang="ko-KR" dirty="0">
                <a:solidFill>
                  <a:srgbClr val="7030A0"/>
                </a:solidFill>
              </a:rPr>
              <a:t>and </a:t>
            </a:r>
            <a:r>
              <a:rPr lang="en-US" altLang="ko-KR" b="1" dirty="0">
                <a:solidFill>
                  <a:srgbClr val="7030A0"/>
                </a:solidFill>
              </a:rPr>
              <a:t>the received frame format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70C0"/>
                </a:solidFill>
              </a:rPr>
              <a:t>which can be </a:t>
            </a:r>
            <a:r>
              <a:rPr lang="en-US" altLang="ko-KR" dirty="0">
                <a:solidFill>
                  <a:srgbClr val="7030A0"/>
                </a:solidFill>
              </a:rPr>
              <a:t>one of three possible types</a:t>
            </a:r>
            <a:r>
              <a:rPr lang="en-US" altLang="ko-KR" dirty="0"/>
              <a:t>:</a:t>
            </a:r>
          </a:p>
          <a:p>
            <a:pPr lvl="2"/>
            <a:r>
              <a:rPr lang="en-US" altLang="ko-KR" dirty="0"/>
              <a:t>1) </a:t>
            </a:r>
            <a:r>
              <a:rPr lang="en-US" altLang="ko-KR" dirty="0">
                <a:solidFill>
                  <a:srgbClr val="7030A0"/>
                </a:solidFill>
              </a:rPr>
              <a:t>Untagged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70C0"/>
                </a:solidFill>
              </a:rPr>
              <a:t>and not explicitly identifying </a:t>
            </a:r>
            <a:r>
              <a:rPr lang="en-US" altLang="ko-KR" dirty="0"/>
              <a:t>the frame </a:t>
            </a:r>
            <a:r>
              <a:rPr lang="en-US" altLang="ko-KR" dirty="0">
                <a:solidFill>
                  <a:srgbClr val="0070C0"/>
                </a:solidFill>
              </a:rPr>
              <a:t>as being associated with </a:t>
            </a:r>
            <a:r>
              <a:rPr lang="en-US" altLang="ko-KR" dirty="0">
                <a:solidFill>
                  <a:srgbClr val="7030A0"/>
                </a:solidFill>
              </a:rPr>
              <a:t>a particular VID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2) </a:t>
            </a:r>
            <a:r>
              <a:rPr lang="en-US" altLang="ko-KR" dirty="0">
                <a:solidFill>
                  <a:srgbClr val="7030A0"/>
                </a:solidFill>
              </a:rPr>
              <a:t>Priority-tagged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70C0"/>
                </a:solidFill>
              </a:rPr>
              <a:t>including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 tag header </a:t>
            </a:r>
            <a:r>
              <a:rPr lang="en-US" altLang="ko-KR" dirty="0">
                <a:solidFill>
                  <a:srgbClr val="0070C0"/>
                </a:solidFill>
              </a:rPr>
              <a:t>conveying </a:t>
            </a:r>
            <a:r>
              <a:rPr lang="en-US" altLang="ko-KR" dirty="0">
                <a:solidFill>
                  <a:srgbClr val="7030A0"/>
                </a:solidFill>
              </a:rPr>
              <a:t>explicit priority information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but </a:t>
            </a:r>
            <a:r>
              <a:rPr lang="en-US" altLang="ko-KR" dirty="0">
                <a:solidFill>
                  <a:srgbClr val="FF0000"/>
                </a:solidFill>
              </a:rPr>
              <a:t>not</a:t>
            </a:r>
            <a:r>
              <a:rPr lang="en-US" altLang="ko-KR" dirty="0">
                <a:solidFill>
                  <a:srgbClr val="0070C0"/>
                </a:solidFill>
              </a:rPr>
              <a:t> identifying </a:t>
            </a:r>
            <a:r>
              <a:rPr lang="en-US" altLang="ko-KR" dirty="0"/>
              <a:t>the frames </a:t>
            </a:r>
            <a:r>
              <a:rPr lang="en-US" altLang="ko-KR" dirty="0">
                <a:solidFill>
                  <a:srgbClr val="0070C0"/>
                </a:solidFill>
              </a:rPr>
              <a:t>as being associated with </a:t>
            </a:r>
            <a:r>
              <a:rPr lang="en-US" altLang="ko-KR" dirty="0"/>
              <a:t>a specific VID.</a:t>
            </a:r>
          </a:p>
          <a:p>
            <a:pPr lvl="2"/>
            <a:r>
              <a:rPr lang="en-US" altLang="ko-KR" dirty="0"/>
              <a:t>3) </a:t>
            </a:r>
            <a:r>
              <a:rPr lang="en-US" altLang="ko-KR" dirty="0">
                <a:solidFill>
                  <a:srgbClr val="7030A0"/>
                </a:solidFill>
              </a:rPr>
              <a:t>VLAN-tagged</a:t>
            </a:r>
            <a:r>
              <a:rPr lang="en-US" altLang="ko-KR" dirty="0"/>
              <a:t>, </a:t>
            </a:r>
            <a:r>
              <a:rPr lang="en-US" altLang="ko-KR" b="1" dirty="0">
                <a:solidFill>
                  <a:srgbClr val="0070C0"/>
                </a:solidFill>
              </a:rPr>
              <a:t>explicitly</a:t>
            </a:r>
            <a:r>
              <a:rPr lang="en-US" altLang="ko-KR" dirty="0">
                <a:solidFill>
                  <a:srgbClr val="0070C0"/>
                </a:solidFill>
              </a:rPr>
              <a:t> associating </a:t>
            </a:r>
            <a:r>
              <a:rPr lang="en-US" altLang="ko-KR" dirty="0">
                <a:solidFill>
                  <a:srgbClr val="7030A0"/>
                </a:solidFill>
              </a:rPr>
              <a:t>the frames </a:t>
            </a:r>
            <a:r>
              <a:rPr lang="en-US" altLang="ko-KR" dirty="0">
                <a:solidFill>
                  <a:srgbClr val="0070C0"/>
                </a:solidFill>
              </a:rPr>
              <a:t>with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 particular VID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87303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20B8D-974E-55AF-3656-CAEBC795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IEEE 802.1Q-2018 Bridges and Bridged Networks</a:t>
            </a:r>
            <a:br>
              <a:rPr lang="en-US" altLang="ko-KR" sz="3200" b="1" dirty="0"/>
            </a:br>
            <a:r>
              <a:rPr lang="en-US" altLang="ko-KR" sz="3200" dirty="0"/>
              <a:t>7. Principles of Virtual Bridged Network operation</a:t>
            </a:r>
            <a:br>
              <a:rPr lang="en-US" altLang="ko-KR" sz="3200" dirty="0"/>
            </a:br>
            <a:r>
              <a:rPr lang="en-US" altLang="ko-KR" sz="3200" dirty="0"/>
              <a:t>7.6 Ingress, forwarding, and egress rules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106D90-34CC-F500-0656-047F0E31B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The relay function provided by each Bridge controls the following:</a:t>
            </a:r>
          </a:p>
          <a:p>
            <a:pPr lvl="1"/>
            <a:r>
              <a:rPr lang="en-US" altLang="ko-KR" dirty="0"/>
              <a:t>b) (</a:t>
            </a:r>
            <a:r>
              <a:rPr lang="en-US" altLang="ko-KR" b="1" dirty="0">
                <a:solidFill>
                  <a:srgbClr val="7030A0"/>
                </a:solidFill>
              </a:rPr>
              <a:t>the forwarding rules) </a:t>
            </a:r>
            <a:r>
              <a:rPr lang="en-US" altLang="ko-KR" dirty="0">
                <a:solidFill>
                  <a:srgbClr val="7030A0"/>
                </a:solidFill>
              </a:rPr>
              <a:t>Implementation of the decisions </a:t>
            </a:r>
            <a:r>
              <a:rPr lang="en-US" altLang="ko-KR" dirty="0">
                <a:solidFill>
                  <a:srgbClr val="0070C0"/>
                </a:solidFill>
              </a:rPr>
              <a:t>governing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0070C0"/>
                </a:solidFill>
              </a:rPr>
              <a:t>where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each frame </a:t>
            </a:r>
            <a:r>
              <a:rPr lang="en-US" altLang="ko-KR" dirty="0">
                <a:solidFill>
                  <a:srgbClr val="0070C0"/>
                </a:solidFill>
              </a:rPr>
              <a:t>is to be forwarded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as determined by </a:t>
            </a:r>
            <a:r>
              <a:rPr lang="en-US" altLang="ko-KR" dirty="0">
                <a:solidFill>
                  <a:srgbClr val="7030A0"/>
                </a:solidFill>
              </a:rPr>
              <a:t>the current extent of the VLAN topology, station location information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70C0"/>
                </a:solidFill>
              </a:rPr>
              <a:t>and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additional management controls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c) (</a:t>
            </a:r>
            <a:r>
              <a:rPr lang="en-US" altLang="ko-KR" b="1" dirty="0">
                <a:solidFill>
                  <a:srgbClr val="7030A0"/>
                </a:solidFill>
              </a:rPr>
              <a:t>the egress rules</a:t>
            </a:r>
            <a:r>
              <a:rPr lang="en-US" altLang="ko-KR" dirty="0"/>
              <a:t>) </a:t>
            </a:r>
            <a:r>
              <a:rPr lang="en-US" altLang="ko-KR" b="1" dirty="0">
                <a:solidFill>
                  <a:srgbClr val="7030A0"/>
                </a:solidFill>
              </a:rPr>
              <a:t>Queuing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of frames </a:t>
            </a:r>
            <a:r>
              <a:rPr lang="en-US" altLang="ko-KR" dirty="0">
                <a:solidFill>
                  <a:srgbClr val="0070C0"/>
                </a:solidFill>
              </a:rPr>
              <a:t>for</a:t>
            </a:r>
            <a:r>
              <a:rPr lang="en-US" altLang="ko-KR" dirty="0"/>
              <a:t> transmission </a:t>
            </a:r>
            <a:r>
              <a:rPr lang="en-US" altLang="ko-KR" dirty="0">
                <a:solidFill>
                  <a:srgbClr val="0070C0"/>
                </a:solidFill>
              </a:rPr>
              <a:t>through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selected Bridge Ports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7030A0"/>
                </a:solidFill>
              </a:rPr>
              <a:t>management of the queued</a:t>
            </a:r>
          </a:p>
          <a:p>
            <a:pPr lvl="1"/>
            <a:r>
              <a:rPr lang="en-US" altLang="ko-KR" dirty="0">
                <a:solidFill>
                  <a:srgbClr val="7030A0"/>
                </a:solidFill>
              </a:rPr>
              <a:t>frames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7030A0"/>
                </a:solidFill>
              </a:rPr>
              <a:t>selection of frames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for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transmission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70C0"/>
                </a:solidFill>
              </a:rPr>
              <a:t>and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determination</a:t>
            </a:r>
            <a:r>
              <a:rPr lang="en-US" altLang="ko-KR" dirty="0">
                <a:solidFill>
                  <a:srgbClr val="7030A0"/>
                </a:solidFill>
              </a:rPr>
              <a:t> of the appropriate </a:t>
            </a:r>
            <a:r>
              <a:rPr lang="en-US" altLang="ko-KR" b="1" dirty="0">
                <a:solidFill>
                  <a:srgbClr val="7030A0"/>
                </a:solidFill>
              </a:rPr>
              <a:t>frame format </a:t>
            </a:r>
            <a:r>
              <a:rPr lang="en-US" altLang="ko-KR" dirty="0"/>
              <a:t>type, VLAN-tagged or untagged.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98362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2108F3-2DFA-4AD2-87D8-D5F07F520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3200" dirty="0"/>
              <a:t>IEEE 802.1Q-2018</a:t>
            </a:r>
            <a:br>
              <a:rPr lang="en-US" altLang="ko-KR" sz="3200" dirty="0"/>
            </a:br>
            <a:r>
              <a:rPr lang="en-US" altLang="ko-KR" sz="3200" dirty="0"/>
              <a:t>8. Principles of Bridge operation</a:t>
            </a:r>
            <a:br>
              <a:rPr lang="en-US" altLang="ko-KR" sz="3200" dirty="0"/>
            </a:br>
            <a:r>
              <a:rPr lang="en-US" altLang="ko-KR" sz="3200" dirty="0"/>
              <a:t>8.6 The Forwarding Process</a:t>
            </a:r>
            <a:endParaRPr lang="ko-KR" altLang="en-US" sz="3200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34F15E9-8D51-4D0A-94FD-C4D6ACA483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8655" y="2026193"/>
            <a:ext cx="5560703" cy="36903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AA4FFB-A178-C663-CB79-0930D42EA83A}"/>
              </a:ext>
            </a:extLst>
          </p:cNvPr>
          <p:cNvSpPr txBox="1"/>
          <p:nvPr/>
        </p:nvSpPr>
        <p:spPr>
          <a:xfrm>
            <a:off x="3971166" y="5800628"/>
            <a:ext cx="6097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Figure 8-12—Forwarding process functions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62156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978BC3-AFC8-56B1-947B-3CE3C23B4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IEEE 802.1Q-2018 Bridges and Bridged Networks</a:t>
            </a:r>
            <a:br>
              <a:rPr lang="en-US" altLang="ko-KR" sz="3200" dirty="0"/>
            </a:br>
            <a:r>
              <a:rPr lang="en-US" altLang="ko-KR" sz="3200" dirty="0"/>
              <a:t>8. Principles of Bridge operation</a:t>
            </a:r>
            <a:br>
              <a:rPr lang="en-US" altLang="ko-KR" sz="3200" dirty="0"/>
            </a:br>
            <a:r>
              <a:rPr lang="en-US" altLang="ko-KR" sz="3200" dirty="0"/>
              <a:t>8.2 Bridge architecture</a:t>
            </a:r>
            <a:endParaRPr lang="ko-KR" altLang="en-US" sz="32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32906DC-ABE3-BFAB-38F1-8C743AA6F7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1274" y="1825625"/>
            <a:ext cx="6249452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26A0E5-F009-642E-D4F7-1B485CF9F014}"/>
              </a:ext>
            </a:extLst>
          </p:cNvPr>
          <p:cNvSpPr txBox="1"/>
          <p:nvPr/>
        </p:nvSpPr>
        <p:spPr>
          <a:xfrm>
            <a:off x="3444509" y="6176963"/>
            <a:ext cx="443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Figure 8-2—VLAN Bridge architecture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3BEEBC-9317-87C8-5128-D3B17BF756BA}"/>
              </a:ext>
            </a:extLst>
          </p:cNvPr>
          <p:cNvSpPr txBox="1"/>
          <p:nvPr/>
        </p:nvSpPr>
        <p:spPr>
          <a:xfrm>
            <a:off x="7881642" y="1753829"/>
            <a:ext cx="33366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</a:rPr>
              <a:t>Higher layer entities, </a:t>
            </a:r>
            <a:r>
              <a:rPr lang="en-US" altLang="ko-KR" sz="1400" dirty="0">
                <a:solidFill>
                  <a:srgbClr val="0070C0"/>
                </a:solidFill>
              </a:rPr>
              <a:t>including</a:t>
            </a:r>
            <a:r>
              <a:rPr lang="en-US" altLang="ko-KR" sz="1400" dirty="0">
                <a:solidFill>
                  <a:srgbClr val="00B050"/>
                </a:solidFill>
              </a:rPr>
              <a:t> </a:t>
            </a:r>
            <a:r>
              <a:rPr lang="en-US" altLang="ko-KR" sz="1400" dirty="0">
                <a:solidFill>
                  <a:srgbClr val="7030A0"/>
                </a:solidFill>
              </a:rPr>
              <a:t>at least a Spanning Tree Protocol Entity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4074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978BC3-AFC8-56B1-947B-3CE3C23B4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IEEE 802.1Q-2018 Bridges and Bridged Networks</a:t>
            </a:r>
            <a:br>
              <a:rPr lang="en-US" altLang="ko-KR" sz="3200" dirty="0"/>
            </a:br>
            <a:r>
              <a:rPr lang="en-US" altLang="ko-KR" sz="3200" dirty="0"/>
              <a:t>8. Principles of Bridge operation</a:t>
            </a:r>
            <a:br>
              <a:rPr lang="en-US" altLang="ko-KR" sz="3200" dirty="0"/>
            </a:br>
            <a:r>
              <a:rPr lang="en-US" altLang="ko-KR" sz="3200" dirty="0"/>
              <a:t>8.2 Bridge architecture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26A0E5-F009-642E-D4F7-1B485CF9F014}"/>
              </a:ext>
            </a:extLst>
          </p:cNvPr>
          <p:cNvSpPr txBox="1"/>
          <p:nvPr/>
        </p:nvSpPr>
        <p:spPr>
          <a:xfrm>
            <a:off x="1211107" y="4858041"/>
            <a:ext cx="44371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Figure 8-4—Relaying MAC frames</a:t>
            </a:r>
            <a:endParaRPr lang="ko-KR" altLang="en-US" sz="1400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F2C6556A-77DD-1675-E31C-9F2EC2AF9C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450" y="2377335"/>
            <a:ext cx="5819226" cy="2342730"/>
          </a:xfr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77C6A37-15E9-CD97-2250-3C8CB56D3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326" y="842539"/>
            <a:ext cx="5819226" cy="24540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2D8A50B-5BEC-8A99-F19B-EC611AFA15D5}"/>
              </a:ext>
            </a:extLst>
          </p:cNvPr>
          <p:cNvSpPr txBox="1"/>
          <p:nvPr/>
        </p:nvSpPr>
        <p:spPr>
          <a:xfrm>
            <a:off x="6791897" y="3296576"/>
            <a:ext cx="47769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Figure 8-6—Operation of Spanning Tree Protocol Entity</a:t>
            </a:r>
            <a:endParaRPr lang="ko-KR" altLang="en-US" sz="14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FFFD9F2-4C38-C94C-F8AF-B1081929E3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9655" y="3686112"/>
            <a:ext cx="5715379" cy="245549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B872004-E258-85C8-A3C8-4BBA723F91EF}"/>
              </a:ext>
            </a:extLst>
          </p:cNvPr>
          <p:cNvSpPr txBox="1"/>
          <p:nvPr/>
        </p:nvSpPr>
        <p:spPr>
          <a:xfrm>
            <a:off x="6940942" y="6161812"/>
            <a:ext cx="49240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Figure 8-7—Operation of MRP (MMRP,MVRP, MSRP)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612246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501ECF-CA0F-4C74-A1A3-DD6A3FCC16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6000" dirty="0"/>
              <a:t>IEEE 802.1Q-2018 </a:t>
            </a:r>
            <a:br>
              <a:rPr lang="en-US" altLang="ko-KR" sz="6000" dirty="0"/>
            </a:br>
            <a:r>
              <a:rPr lang="en-US" altLang="ko-KR" sz="6000" dirty="0"/>
              <a:t>Bridges and Bridged Networks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44873A-0AB4-4C0F-9A2F-621CF186D3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93946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13. Spanning tree protocols</a:t>
            </a:r>
          </a:p>
          <a:p>
            <a:r>
              <a:rPr lang="en-US" altLang="ko-KR" sz="2800" dirty="0"/>
              <a:t>13.4 Rapid Spanning Tree Protocol (RSTP)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568625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/>
              <a:t>IEEE 802.1Q-2018 Bridges and Bridged Networks</a:t>
            </a:r>
            <a:br>
              <a:rPr lang="en-NZ" altLang="ko-KR" sz="3600" b="1" dirty="0"/>
            </a:br>
            <a:r>
              <a:rPr lang="en-US" altLang="ko-KR" sz="3600" dirty="0"/>
              <a:t>13. Spanning tree protocols of Bridge operation</a:t>
            </a:r>
            <a:endParaRPr lang="ko-KR" altLang="en-US" sz="36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11" y="1939596"/>
            <a:ext cx="4600575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7F9049-C863-940E-AE2C-7AE3816DD48C}"/>
              </a:ext>
            </a:extLst>
          </p:cNvPr>
          <p:cNvSpPr txBox="1"/>
          <p:nvPr/>
        </p:nvSpPr>
        <p:spPr>
          <a:xfrm>
            <a:off x="3898338" y="5899563"/>
            <a:ext cx="6097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Figure 8-1—A Bridged Network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7474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4704DC-1A2C-09E1-A376-95DE696B5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IEEE 802-2014 Overview and Architecture</a:t>
            </a:r>
            <a:br>
              <a:rPr lang="en-US" altLang="ko-KR" sz="3200" dirty="0"/>
            </a:br>
            <a:r>
              <a:rPr lang="en-US" altLang="ko-KR" sz="3200" dirty="0"/>
              <a:t>3. Definitions, acronyms and abbreviations</a:t>
            </a:r>
            <a:br>
              <a:rPr lang="en-US" altLang="ko-KR" sz="3200" dirty="0"/>
            </a:br>
            <a:r>
              <a:rPr lang="en-US" altLang="ko-KR" sz="3200" dirty="0"/>
              <a:t>3.1 Definitions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937C6C-9593-C9E8-C4B5-59C2DD44A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access domain:</a:t>
            </a:r>
          </a:p>
          <a:p>
            <a:pPr lvl="1"/>
            <a:r>
              <a:rPr lang="en-US" altLang="ko-KR" b="1" dirty="0">
                <a:solidFill>
                  <a:srgbClr val="7030A0"/>
                </a:solidFill>
              </a:rPr>
              <a:t>A set of stations </a:t>
            </a:r>
            <a:r>
              <a:rPr lang="en-US" altLang="ko-KR" dirty="0">
                <a:solidFill>
                  <a:srgbClr val="0070C0"/>
                </a:solidFill>
              </a:rPr>
              <a:t>in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an IEEE 802 network </a:t>
            </a:r>
            <a:r>
              <a:rPr lang="en-US" altLang="ko-KR" dirty="0">
                <a:solidFill>
                  <a:srgbClr val="0070C0"/>
                </a:solidFill>
              </a:rPr>
              <a:t>together with interconnecting</a:t>
            </a:r>
            <a:r>
              <a:rPr lang="en-US" altLang="ko-KR" dirty="0">
                <a:solidFill>
                  <a:srgbClr val="7030A0"/>
                </a:solidFill>
              </a:rPr>
              <a:t> data transmission media </a:t>
            </a:r>
            <a:r>
              <a:rPr lang="en-US" altLang="ko-KR" dirty="0">
                <a:solidFill>
                  <a:srgbClr val="0070C0"/>
                </a:solidFill>
              </a:rPr>
              <a:t>and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functional units </a:t>
            </a:r>
            <a:r>
              <a:rPr lang="en-US" altLang="ko-KR" dirty="0"/>
              <a:t>(e.g., repeaters), </a:t>
            </a:r>
            <a:r>
              <a:rPr lang="en-US" altLang="ko-KR" dirty="0">
                <a:solidFill>
                  <a:srgbClr val="0070C0"/>
                </a:solidFill>
              </a:rPr>
              <a:t>in which </a:t>
            </a:r>
            <a:r>
              <a:rPr lang="en-US" altLang="ko-KR" dirty="0"/>
              <a:t>the stations </a:t>
            </a:r>
            <a:r>
              <a:rPr lang="en-US" altLang="ko-KR" dirty="0">
                <a:solidFill>
                  <a:srgbClr val="0070C0"/>
                </a:solidFill>
              </a:rPr>
              <a:t>use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the same medium access control (MAC) protocol</a:t>
            </a:r>
            <a:r>
              <a:rPr lang="en-US" altLang="ko-KR" b="1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to communicate over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 common physical medium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bridge: </a:t>
            </a:r>
          </a:p>
          <a:p>
            <a:pPr lvl="1"/>
            <a:r>
              <a:rPr lang="en-US" altLang="ko-KR" dirty="0">
                <a:solidFill>
                  <a:srgbClr val="7030A0"/>
                </a:solidFill>
              </a:rPr>
              <a:t>A functional unit </a:t>
            </a:r>
            <a:r>
              <a:rPr lang="en-US" altLang="ko-KR" dirty="0">
                <a:solidFill>
                  <a:srgbClr val="0070C0"/>
                </a:solidFill>
              </a:rPr>
              <a:t>that </a:t>
            </a:r>
            <a:r>
              <a:rPr lang="en-US" altLang="ko-KR" b="1" dirty="0">
                <a:solidFill>
                  <a:srgbClr val="0070C0"/>
                </a:solidFill>
              </a:rPr>
              <a:t>interconnects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>
                <a:solidFill>
                  <a:srgbClr val="7030A0"/>
                </a:solidFill>
              </a:rPr>
              <a:t>two or more IEEE 802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networks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that use </a:t>
            </a:r>
            <a:r>
              <a:rPr lang="en-US" altLang="ko-KR" dirty="0">
                <a:solidFill>
                  <a:srgbClr val="7030A0"/>
                </a:solidFill>
              </a:rPr>
              <a:t>the same </a:t>
            </a:r>
            <a:r>
              <a:rPr lang="en-US" altLang="ko-KR" b="1" dirty="0">
                <a:solidFill>
                  <a:srgbClr val="7030A0"/>
                </a:solidFill>
              </a:rPr>
              <a:t>data link layer (DLL) protocols </a:t>
            </a:r>
            <a:r>
              <a:rPr lang="en-US" altLang="ko-KR" dirty="0">
                <a:solidFill>
                  <a:srgbClr val="0070C0"/>
                </a:solidFill>
              </a:rPr>
              <a:t>above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medium access control (MAC) sublayer</a:t>
            </a:r>
            <a:r>
              <a:rPr lang="en-US" altLang="ko-KR" dirty="0"/>
              <a:t>, </a:t>
            </a:r>
            <a:r>
              <a:rPr lang="en-US" altLang="ko-KR" b="1" dirty="0">
                <a:solidFill>
                  <a:srgbClr val="0070C0"/>
                </a:solidFill>
              </a:rPr>
              <a:t>but</a:t>
            </a:r>
            <a:r>
              <a:rPr lang="en-US" altLang="ko-KR" dirty="0">
                <a:solidFill>
                  <a:srgbClr val="0070C0"/>
                </a:solidFill>
              </a:rPr>
              <a:t> can use </a:t>
            </a:r>
            <a:r>
              <a:rPr lang="en-US" altLang="ko-KR" b="1" dirty="0">
                <a:solidFill>
                  <a:srgbClr val="7030A0"/>
                </a:solidFill>
              </a:rPr>
              <a:t>different MAC protocols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>
                <a:solidFill>
                  <a:srgbClr val="7030A0"/>
                </a:solidFill>
              </a:rPr>
              <a:t>Forwarding and filtering decisions </a:t>
            </a:r>
            <a:r>
              <a:rPr lang="en-US" altLang="ko-KR" dirty="0">
                <a:solidFill>
                  <a:srgbClr val="0070C0"/>
                </a:solidFill>
              </a:rPr>
              <a:t>are made on </a:t>
            </a:r>
            <a:r>
              <a:rPr lang="en-US" altLang="ko-KR" dirty="0">
                <a:solidFill>
                  <a:srgbClr val="7030A0"/>
                </a:solidFill>
              </a:rPr>
              <a:t>the basis of layer 2 information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06537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3600" dirty="0"/>
              <a:t>IEEE 802.1Q-2018 Bridges and Bridged Networks</a:t>
            </a:r>
            <a:br>
              <a:rPr lang="en-NZ" altLang="ko-KR" sz="3600" b="1" dirty="0"/>
            </a:br>
            <a:r>
              <a:rPr lang="en-US" altLang="ko-KR" sz="3600" dirty="0"/>
              <a:t>13. Spanning tree protocols of Bridge operation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7030A0"/>
                </a:solidFill>
              </a:rPr>
              <a:t>The spanning tree algorithms and protocols </a:t>
            </a:r>
            <a:r>
              <a:rPr lang="en-US" altLang="ko-KR" dirty="0">
                <a:solidFill>
                  <a:srgbClr val="0070C0"/>
                </a:solidFill>
              </a:rPr>
              <a:t>provide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simple and full connectivity </a:t>
            </a:r>
            <a:r>
              <a:rPr lang="en-US" altLang="ko-KR" dirty="0">
                <a:solidFill>
                  <a:srgbClr val="0070C0"/>
                </a:solidFill>
              </a:rPr>
              <a:t>throughout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 Bridged Network </a:t>
            </a:r>
            <a:r>
              <a:rPr lang="en-US" altLang="ko-KR" dirty="0">
                <a:solidFill>
                  <a:srgbClr val="0070C0"/>
                </a:solidFill>
              </a:rPr>
              <a:t>comprising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arbitrarily interconnected Bridges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Each Bridge can use </a:t>
            </a:r>
          </a:p>
          <a:p>
            <a:pPr lvl="1"/>
            <a:r>
              <a:rPr lang="en-US" altLang="ko-KR" dirty="0"/>
              <a:t>Rapid Spanning Tree Algorithm and Protocol (RSTP), </a:t>
            </a:r>
          </a:p>
          <a:p>
            <a:pPr lvl="1"/>
            <a:r>
              <a:rPr lang="en-US" altLang="ko-KR" dirty="0"/>
              <a:t>Multiple Spanning Tree Algorithm and Protocol (MSTP), or </a:t>
            </a:r>
          </a:p>
          <a:p>
            <a:pPr lvl="1"/>
            <a:r>
              <a:rPr lang="en-US" altLang="ko-KR" dirty="0"/>
              <a:t>Shortest Path Bridging (SPB) protocols.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93834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3600" dirty="0"/>
              <a:t>IEEE 802.1Q-2018 Bridges and Bridged Networks</a:t>
            </a:r>
            <a:br>
              <a:rPr lang="en-NZ" altLang="ko-KR" sz="3600" b="1" dirty="0"/>
            </a:br>
            <a:r>
              <a:rPr lang="en-US" altLang="ko-KR" sz="3600" dirty="0"/>
              <a:t>13. Spanning tree protocols of Bridge operation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01349"/>
            <a:ext cx="10515600" cy="4351338"/>
          </a:xfrm>
        </p:spPr>
        <p:txBody>
          <a:bodyPr/>
          <a:lstStyle/>
          <a:p>
            <a:r>
              <a:rPr lang="en-US" altLang="ko-KR" dirty="0">
                <a:solidFill>
                  <a:srgbClr val="7030A0"/>
                </a:solidFill>
              </a:rPr>
              <a:t>RSTP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assigns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all frames </a:t>
            </a:r>
            <a:r>
              <a:rPr lang="en-US" altLang="ko-KR" dirty="0">
                <a:solidFill>
                  <a:srgbClr val="0070C0"/>
                </a:solidFill>
              </a:rPr>
              <a:t>to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 Common Spanning Tree (CST)</a:t>
            </a:r>
            <a:r>
              <a:rPr lang="en-US" altLang="ko-KR" dirty="0"/>
              <a:t>, </a:t>
            </a:r>
            <a:r>
              <a:rPr lang="en-US" altLang="ko-KR" b="1" dirty="0">
                <a:solidFill>
                  <a:srgbClr val="0070C0"/>
                </a:solidFill>
              </a:rPr>
              <a:t>without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being</a:t>
            </a:r>
            <a:r>
              <a:rPr lang="en-US" altLang="ko-KR" dirty="0">
                <a:solidFill>
                  <a:srgbClr val="7030A0"/>
                </a:solidFill>
              </a:rPr>
              <a:t> aware of the active topology assignments </a:t>
            </a:r>
            <a:r>
              <a:rPr lang="en-US" altLang="ko-KR" dirty="0">
                <a:solidFill>
                  <a:srgbClr val="0070C0"/>
                </a:solidFill>
              </a:rPr>
              <a:t>made by </a:t>
            </a:r>
            <a:r>
              <a:rPr lang="en-US" altLang="ko-KR" dirty="0">
                <a:solidFill>
                  <a:srgbClr val="7030A0"/>
                </a:solidFill>
              </a:rPr>
              <a:t>MSTP or SPB (</a:t>
            </a:r>
            <a:r>
              <a:rPr lang="en-US" altLang="ko-KR" dirty="0">
                <a:solidFill>
                  <a:srgbClr val="0070C0"/>
                </a:solidFill>
              </a:rPr>
              <a:t>that allow </a:t>
            </a:r>
            <a:r>
              <a:rPr lang="en-US" altLang="ko-KR" dirty="0"/>
              <a:t>frames </a:t>
            </a:r>
            <a:r>
              <a:rPr lang="en-US" altLang="ko-KR" dirty="0">
                <a:solidFill>
                  <a:srgbClr val="0070C0"/>
                </a:solidFill>
              </a:rPr>
              <a:t>to follow </a:t>
            </a:r>
            <a:r>
              <a:rPr lang="en-US" altLang="ko-KR" dirty="0">
                <a:solidFill>
                  <a:srgbClr val="7030A0"/>
                </a:solidFill>
              </a:rPr>
              <a:t>separate paths </a:t>
            </a:r>
            <a:r>
              <a:rPr lang="en-US" altLang="ko-KR" b="1" dirty="0">
                <a:solidFill>
                  <a:srgbClr val="0070C0"/>
                </a:solidFill>
              </a:rPr>
              <a:t>within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Multiple Spanning Tree (MST) or Shortest Path Tree (SPT)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Regions</a:t>
            </a:r>
            <a:r>
              <a:rPr lang="en-US" altLang="ko-KR" dirty="0"/>
              <a:t>.</a:t>
            </a:r>
          </a:p>
          <a:p>
            <a:r>
              <a:rPr lang="en-US" altLang="ko-KR" dirty="0">
                <a:solidFill>
                  <a:srgbClr val="7030A0"/>
                </a:solidFill>
              </a:rPr>
              <a:t>The connectivity </a:t>
            </a:r>
            <a:r>
              <a:rPr lang="en-US" altLang="ko-KR" dirty="0">
                <a:solidFill>
                  <a:srgbClr val="0070C0"/>
                </a:solidFill>
              </a:rPr>
              <a:t>calculated for </a:t>
            </a:r>
            <a:r>
              <a:rPr lang="en-US" altLang="ko-KR" dirty="0">
                <a:solidFill>
                  <a:srgbClr val="7030A0"/>
                </a:solidFill>
              </a:rPr>
              <a:t>the CIST </a:t>
            </a:r>
            <a:r>
              <a:rPr lang="en-US" altLang="ko-KR" dirty="0">
                <a:solidFill>
                  <a:srgbClr val="0070C0"/>
                </a:solidFill>
              </a:rPr>
              <a:t>provides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CST </a:t>
            </a:r>
            <a:r>
              <a:rPr lang="en-US" altLang="ko-KR" dirty="0">
                <a:solidFill>
                  <a:srgbClr val="0070C0"/>
                </a:solidFill>
              </a:rPr>
              <a:t>for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interconnecting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regions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70C0"/>
                </a:solidFill>
              </a:rPr>
              <a:t>and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an Internal Spanning Tree (IST)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within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each region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00423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3600" dirty="0"/>
              <a:t>IEEE 802.1Q-2018 Bridges and Bridged Networks</a:t>
            </a:r>
            <a:br>
              <a:rPr lang="en-NZ" altLang="ko-KR" sz="3600" b="1" dirty="0"/>
            </a:br>
            <a:r>
              <a:rPr lang="en-US" altLang="ko-KR" sz="3600" dirty="0"/>
              <a:t>STP BPDUs (IEEE 802.1D-1998)</a:t>
            </a:r>
            <a:endParaRPr lang="ko-KR" altLang="en-US" sz="3600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464" y="1458867"/>
            <a:ext cx="2220425" cy="5182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007767" y="1628800"/>
            <a:ext cx="7749959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lphaLcParenR"/>
            </a:pPr>
            <a:r>
              <a:rPr lang="en-US" altLang="ko-KR" sz="1600" dirty="0"/>
              <a:t>The Protocol Identifier (0x0000: the Spanning Tree Algorithm and Protocol)</a:t>
            </a:r>
          </a:p>
          <a:p>
            <a:r>
              <a:rPr lang="en-US" altLang="ko-KR" sz="1600" dirty="0"/>
              <a:t>b) The Protocol Version Identifier (0x00) 00.</a:t>
            </a:r>
          </a:p>
          <a:p>
            <a:r>
              <a:rPr lang="en-US" altLang="ko-KR" sz="1600" dirty="0"/>
              <a:t>c) The BPDU Type (0x00: Configuration BPDU)</a:t>
            </a:r>
          </a:p>
          <a:p>
            <a:r>
              <a:rPr lang="en-US" altLang="ko-KR" sz="1600" dirty="0"/>
              <a:t>d) The Topology Change Acknowledgment flag (Bit 8 of Octet 5).</a:t>
            </a:r>
          </a:p>
          <a:p>
            <a:r>
              <a:rPr lang="en-US" altLang="ko-KR" sz="1600" dirty="0"/>
              <a:t>e) The Topology Change flag (Bit 1 of Octet 5)</a:t>
            </a:r>
          </a:p>
          <a:p>
            <a:r>
              <a:rPr lang="en-US" altLang="ko-KR" sz="1600" dirty="0"/>
              <a:t>f) </a:t>
            </a:r>
            <a:r>
              <a:rPr lang="en-US" altLang="ko-KR" sz="1600" b="1" dirty="0"/>
              <a:t>The Root Identifier </a:t>
            </a:r>
            <a:r>
              <a:rPr lang="en-US" altLang="ko-KR" sz="1600" dirty="0"/>
              <a:t>(8 octets : priority (2)+MAC Address (6))</a:t>
            </a:r>
          </a:p>
          <a:p>
            <a:r>
              <a:rPr lang="en-US" altLang="ko-KR" sz="1600" dirty="0"/>
              <a:t>g) </a:t>
            </a:r>
            <a:r>
              <a:rPr lang="en-US" altLang="ko-KR" sz="1600" b="1" dirty="0"/>
              <a:t>The Root Path Cost </a:t>
            </a:r>
            <a:r>
              <a:rPr lang="en-US" altLang="ko-KR" sz="1600" dirty="0"/>
              <a:t>(4 octets)</a:t>
            </a:r>
          </a:p>
          <a:p>
            <a:r>
              <a:rPr lang="en-US" altLang="ko-KR" sz="1600" dirty="0"/>
              <a:t>h) </a:t>
            </a:r>
            <a:r>
              <a:rPr lang="en-US" altLang="ko-KR" sz="1600" b="1" dirty="0"/>
              <a:t>The Bridge Identifier </a:t>
            </a:r>
            <a:r>
              <a:rPr lang="en-US" altLang="ko-KR" sz="1600" dirty="0"/>
              <a:t>(8 octets : priority (2)+MAC Address (6))</a:t>
            </a:r>
          </a:p>
          <a:p>
            <a:r>
              <a:rPr lang="en-US" altLang="ko-KR" sz="1600" dirty="0" err="1"/>
              <a:t>i</a:t>
            </a:r>
            <a:r>
              <a:rPr lang="en-US" altLang="ko-KR" sz="1600" dirty="0"/>
              <a:t>) </a:t>
            </a:r>
            <a:r>
              <a:rPr lang="en-US" altLang="ko-KR" sz="1600" b="1" dirty="0"/>
              <a:t>The Port Identifier </a:t>
            </a:r>
            <a:r>
              <a:rPr lang="en-US" altLang="ko-KR" sz="1600" dirty="0"/>
              <a:t>(2 octets : priority(1)+port number(1))</a:t>
            </a:r>
          </a:p>
          <a:p>
            <a:r>
              <a:rPr lang="en-US" altLang="ko-KR" sz="1600" dirty="0"/>
              <a:t>j) The Message Age timer value (2 octets &lt; Max Age).</a:t>
            </a:r>
          </a:p>
          <a:p>
            <a:r>
              <a:rPr lang="en-US" altLang="ko-KR" sz="1600" dirty="0"/>
              <a:t>k) The Max Age timer value (2 octets).</a:t>
            </a:r>
          </a:p>
          <a:p>
            <a:r>
              <a:rPr lang="en-US" altLang="ko-KR" sz="1600" dirty="0"/>
              <a:t>l) The Hello Time timer value (2 octets)</a:t>
            </a:r>
          </a:p>
          <a:p>
            <a:r>
              <a:rPr lang="en-US" altLang="ko-KR" sz="1600" dirty="0"/>
              <a:t>m) The Forward Delay timer value (2 octets).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045666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997E9-E8B5-4774-B7EF-2CB32D17B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2800" dirty="0"/>
              <a:t>IEEE 802.1Q-2018 Bridges and Bridged Networks</a:t>
            </a:r>
            <a:br>
              <a:rPr lang="en-US" altLang="ko-KR" sz="2800" dirty="0"/>
            </a:br>
            <a:r>
              <a:rPr lang="en-US" altLang="ko-KR" sz="2800" dirty="0"/>
              <a:t>14. Encoding of Bridge Protocol Data Units (BPDUs)</a:t>
            </a:r>
            <a:br>
              <a:rPr lang="en-US" altLang="ko-KR" sz="2800" b="1" dirty="0"/>
            </a:br>
            <a:r>
              <a:rPr lang="en-US" altLang="ko-KR" sz="2800" dirty="0"/>
              <a:t>14.1 BPDU Structure</a:t>
            </a:r>
            <a:endParaRPr lang="ko-KR" altLang="en-US" sz="2800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7997724-F653-4578-8187-10B80EDEAB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6039" y="1680573"/>
            <a:ext cx="3432439" cy="492714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3DEC5AA-9A52-4256-B550-1810E1BC232D}"/>
              </a:ext>
            </a:extLst>
          </p:cNvPr>
          <p:cNvSpPr/>
          <p:nvPr/>
        </p:nvSpPr>
        <p:spPr>
          <a:xfrm>
            <a:off x="5159896" y="1916832"/>
            <a:ext cx="5087162" cy="16004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CIST</a:t>
            </a:r>
            <a:r>
              <a:rPr lang="ko-KR" altLang="en-US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>
                <a:solidFill>
                  <a:srgbClr val="FF0000"/>
                </a:solidFill>
              </a:rPr>
              <a:t>Root Identifier (Root Bridge Identifier)</a:t>
            </a:r>
          </a:p>
          <a:p>
            <a:r>
              <a:rPr lang="en-US" altLang="ko-KR" sz="1600" dirty="0">
                <a:solidFill>
                  <a:srgbClr val="FF0000"/>
                </a:solidFill>
              </a:rPr>
              <a:t>CIST External Path Cost (Root Path Cost)</a:t>
            </a:r>
          </a:p>
          <a:p>
            <a:r>
              <a:rPr lang="en-US" altLang="ko-KR" sz="1600" dirty="0"/>
              <a:t>CIST Regional Root Identifier (MSTP)</a:t>
            </a:r>
          </a:p>
          <a:p>
            <a:r>
              <a:rPr lang="en-US" altLang="ko-KR" sz="1600" dirty="0"/>
              <a:t>CIST Internal Root Path Cost (MSTP)</a:t>
            </a:r>
          </a:p>
          <a:p>
            <a:r>
              <a:rPr lang="en-US" altLang="ko-KR" sz="1600" dirty="0">
                <a:solidFill>
                  <a:srgbClr val="FF0000"/>
                </a:solidFill>
              </a:rPr>
              <a:t>CIST Bridge Identifier (Designated Bridge Identifier)</a:t>
            </a:r>
          </a:p>
          <a:p>
            <a:r>
              <a:rPr lang="en-US" altLang="ko-KR" sz="1600" dirty="0">
                <a:solidFill>
                  <a:srgbClr val="FF0000"/>
                </a:solidFill>
              </a:rPr>
              <a:t>CIST Port Identifier (Designated Port Identifier)</a:t>
            </a:r>
          </a:p>
        </p:txBody>
      </p:sp>
    </p:spTree>
    <p:extLst>
      <p:ext uri="{BB962C8B-B14F-4D97-AF65-F5344CB8AC3E}">
        <p14:creationId xmlns:p14="http://schemas.microsoft.com/office/powerpoint/2010/main" val="34259022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BA53AF-FC43-D582-4C8A-41CA09C86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IEEE 802.1Q-2018 Bridges and Bridged Networks</a:t>
            </a:r>
            <a:br>
              <a:rPr lang="en-US" altLang="ko-KR" sz="3200" dirty="0"/>
            </a:br>
            <a:r>
              <a:rPr lang="en-US" altLang="ko-KR" sz="3200" dirty="0"/>
              <a:t>8. Principles of Bridge operation</a:t>
            </a:r>
            <a:br>
              <a:rPr lang="en-US" altLang="ko-KR" sz="3200" dirty="0"/>
            </a:br>
            <a:r>
              <a:rPr lang="en-US" altLang="ko-KR" sz="3200" dirty="0"/>
              <a:t>8.4 Active topologies, learning, and forwarding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D410C2-5A98-B2DF-89F0-C7F3D8B4D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7030A0"/>
                </a:solidFill>
              </a:rPr>
              <a:t>The term </a:t>
            </a:r>
            <a:r>
              <a:rPr lang="en-US" altLang="ko-KR" b="1" dirty="0">
                <a:solidFill>
                  <a:srgbClr val="7030A0"/>
                </a:solidFill>
              </a:rPr>
              <a:t>Port State </a:t>
            </a:r>
            <a:r>
              <a:rPr lang="en-US" altLang="ko-KR" b="1" dirty="0">
                <a:solidFill>
                  <a:srgbClr val="0070C0"/>
                </a:solidFill>
              </a:rPr>
              <a:t>summarizes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per-tree</a:t>
            </a:r>
            <a:r>
              <a:rPr lang="en-US" altLang="ko-KR" dirty="0">
                <a:solidFill>
                  <a:srgbClr val="7030A0"/>
                </a:solidFill>
              </a:rPr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combinations</a:t>
            </a:r>
            <a:r>
              <a:rPr lang="en-US" altLang="ko-KR" dirty="0">
                <a:solidFill>
                  <a:srgbClr val="7030A0"/>
                </a:solidFill>
              </a:rPr>
              <a:t> of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forwarding and learning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70C0"/>
                </a:solidFill>
              </a:rPr>
              <a:t>and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any additional </a:t>
            </a:r>
            <a:r>
              <a:rPr lang="en-US" altLang="ko-KR" b="1" dirty="0">
                <a:solidFill>
                  <a:srgbClr val="7030A0"/>
                </a:solidFill>
              </a:rPr>
              <a:t>per-tree</a:t>
            </a:r>
            <a:r>
              <a:rPr lang="en-US" altLang="ko-KR" dirty="0">
                <a:solidFill>
                  <a:srgbClr val="7030A0"/>
                </a:solidFill>
              </a:rPr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variables</a:t>
            </a:r>
            <a:r>
              <a:rPr lang="en-US" altLang="ko-KR" dirty="0">
                <a:solidFill>
                  <a:srgbClr val="7030A0"/>
                </a:solidFill>
              </a:rPr>
              <a:t> </a:t>
            </a:r>
            <a:r>
              <a:rPr lang="en-US" altLang="ko-KR" dirty="0">
                <a:solidFill>
                  <a:srgbClr val="0070C0"/>
                </a:solidFill>
              </a:rPr>
              <a:t>used by </a:t>
            </a:r>
            <a:r>
              <a:rPr lang="en-US" altLang="ko-KR" dirty="0">
                <a:solidFill>
                  <a:srgbClr val="7030A0"/>
                </a:solidFill>
              </a:rPr>
              <a:t>a given spanning tree protocol </a:t>
            </a:r>
            <a:r>
              <a:rPr lang="en-US" altLang="ko-KR" dirty="0">
                <a:solidFill>
                  <a:srgbClr val="0070C0"/>
                </a:solidFill>
              </a:rPr>
              <a:t>to enforce </a:t>
            </a:r>
            <a:r>
              <a:rPr lang="en-US" altLang="ko-KR" dirty="0">
                <a:solidFill>
                  <a:srgbClr val="7030A0"/>
                </a:solidFill>
              </a:rPr>
              <a:t>the active topologies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it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has calculated</a:t>
            </a:r>
            <a:r>
              <a:rPr lang="en-US" altLang="ko-KR" dirty="0">
                <a:solidFill>
                  <a:srgbClr val="7030A0"/>
                </a:solidFill>
              </a:rPr>
              <a:t>.</a:t>
            </a:r>
          </a:p>
          <a:p>
            <a:pPr lvl="1"/>
            <a:r>
              <a:rPr lang="en-US" altLang="ko-KR" dirty="0"/>
              <a:t>Any port (</a:t>
            </a:r>
            <a:r>
              <a:rPr lang="en-US" altLang="ko-KR" dirty="0">
                <a:solidFill>
                  <a:srgbClr val="0070C0"/>
                </a:solidFill>
              </a:rPr>
              <a:t>that has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learning and forwarding </a:t>
            </a:r>
            <a:r>
              <a:rPr lang="en-US" altLang="ko-KR" dirty="0">
                <a:solidFill>
                  <a:srgbClr val="FF0000"/>
                </a:solidFill>
              </a:rPr>
              <a:t>disabled</a:t>
            </a:r>
            <a:r>
              <a:rPr lang="en-US" altLang="ko-KR" dirty="0"/>
              <a:t>) </a:t>
            </a:r>
            <a:r>
              <a:rPr lang="en-US" altLang="ko-KR" dirty="0">
                <a:solidFill>
                  <a:srgbClr val="0070C0"/>
                </a:solidFill>
              </a:rPr>
              <a:t>is assigned </a:t>
            </a:r>
            <a:r>
              <a:rPr lang="en-US" altLang="ko-KR" dirty="0">
                <a:solidFill>
                  <a:srgbClr val="7030A0"/>
                </a:solidFill>
              </a:rPr>
              <a:t>the Port State </a:t>
            </a:r>
            <a:r>
              <a:rPr lang="en-US" altLang="ko-KR" b="1" dirty="0">
                <a:solidFill>
                  <a:srgbClr val="7030A0"/>
                </a:solidFill>
              </a:rPr>
              <a:t>Discarding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A Port (</a:t>
            </a:r>
            <a:r>
              <a:rPr lang="en-US" altLang="ko-KR" dirty="0">
                <a:solidFill>
                  <a:srgbClr val="0070C0"/>
                </a:solidFill>
              </a:rPr>
              <a:t>that has </a:t>
            </a:r>
            <a:r>
              <a:rPr lang="en-US" altLang="ko-KR" dirty="0">
                <a:solidFill>
                  <a:srgbClr val="7030A0"/>
                </a:solidFill>
              </a:rPr>
              <a:t>learning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enabled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but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forwarding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disabled</a:t>
            </a:r>
            <a:r>
              <a:rPr lang="en-US" altLang="ko-KR" dirty="0"/>
              <a:t>) </a:t>
            </a:r>
            <a:r>
              <a:rPr lang="en-US" altLang="ko-KR" dirty="0">
                <a:solidFill>
                  <a:srgbClr val="0070C0"/>
                </a:solidFill>
              </a:rPr>
              <a:t>has</a:t>
            </a:r>
            <a:r>
              <a:rPr lang="en-US" altLang="ko-KR" dirty="0"/>
              <a:t> the </a:t>
            </a:r>
            <a:r>
              <a:rPr lang="en-US" altLang="ko-KR" dirty="0">
                <a:solidFill>
                  <a:srgbClr val="7030A0"/>
                </a:solidFill>
              </a:rPr>
              <a:t>Port State </a:t>
            </a:r>
            <a:r>
              <a:rPr lang="en-US" altLang="ko-KR" b="1" dirty="0">
                <a:solidFill>
                  <a:srgbClr val="7030A0"/>
                </a:solidFill>
              </a:rPr>
              <a:t>Learning</a:t>
            </a:r>
            <a:r>
              <a:rPr lang="en-US" altLang="ko-KR" dirty="0">
                <a:solidFill>
                  <a:srgbClr val="7030A0"/>
                </a:solidFill>
              </a:rPr>
              <a:t>.</a:t>
            </a:r>
          </a:p>
          <a:p>
            <a:pPr lvl="1"/>
            <a:r>
              <a:rPr lang="en-US" altLang="ko-KR" dirty="0">
                <a:solidFill>
                  <a:srgbClr val="7030A0"/>
                </a:solidFill>
              </a:rPr>
              <a:t>A Port 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70C0"/>
                </a:solidFill>
              </a:rPr>
              <a:t>that both learns and forwards </a:t>
            </a:r>
            <a:r>
              <a:rPr lang="en-US" altLang="ko-KR" dirty="0">
                <a:solidFill>
                  <a:srgbClr val="7030A0"/>
                </a:solidFill>
              </a:rPr>
              <a:t>frames</a:t>
            </a:r>
            <a:r>
              <a:rPr lang="en-US" altLang="ko-KR" dirty="0"/>
              <a:t>)</a:t>
            </a:r>
            <a:r>
              <a:rPr lang="en-US" altLang="ko-KR" dirty="0">
                <a:solidFill>
                  <a:srgbClr val="7030A0"/>
                </a:solidFill>
              </a:rPr>
              <a:t> </a:t>
            </a:r>
            <a:r>
              <a:rPr lang="en-US" altLang="ko-KR" dirty="0">
                <a:solidFill>
                  <a:srgbClr val="0070C0"/>
                </a:solidFill>
              </a:rPr>
              <a:t>has</a:t>
            </a:r>
            <a:r>
              <a:rPr lang="en-US" altLang="ko-KR" dirty="0">
                <a:solidFill>
                  <a:srgbClr val="7030A0"/>
                </a:solidFill>
              </a:rPr>
              <a:t> the Port State </a:t>
            </a:r>
            <a:r>
              <a:rPr lang="en-US" altLang="ko-KR" b="1" dirty="0">
                <a:solidFill>
                  <a:srgbClr val="7030A0"/>
                </a:solidFill>
              </a:rPr>
              <a:t>Forwarding</a:t>
            </a:r>
            <a:r>
              <a:rPr lang="en-US" altLang="ko-KR" dirty="0">
                <a:solidFill>
                  <a:srgbClr val="7030A0"/>
                </a:solidFill>
              </a:rPr>
              <a:t>.</a:t>
            </a:r>
            <a:endParaRPr lang="ko-KR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6428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BCE20C-873E-9BFF-F6C9-98466A3EA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IEEE 802.1Q-2018 Bridges and Bridged Networks</a:t>
            </a:r>
            <a:br>
              <a:rPr lang="en-US" altLang="ko-KR" sz="3200" dirty="0"/>
            </a:br>
            <a:r>
              <a:rPr lang="en-US" altLang="ko-KR" sz="3200" dirty="0"/>
              <a:t>13. Spanning tree protocols</a:t>
            </a:r>
            <a:br>
              <a:rPr lang="en-US" altLang="ko-KR" sz="3200" dirty="0"/>
            </a:br>
            <a:r>
              <a:rPr lang="en-US" altLang="ko-KR" sz="3200" dirty="0"/>
              <a:t>13.12 Port Role assignments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B81561-1452-D845-848B-C781D0F2A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Each Bridge </a:t>
            </a:r>
            <a:r>
              <a:rPr lang="en-US" altLang="ko-KR" dirty="0">
                <a:solidFill>
                  <a:srgbClr val="0070C0"/>
                </a:solidFill>
              </a:rPr>
              <a:t>assigns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CIST </a:t>
            </a:r>
            <a:r>
              <a:rPr lang="en-US" altLang="ko-KR" b="1" dirty="0">
                <a:solidFill>
                  <a:srgbClr val="7030A0"/>
                </a:solidFill>
              </a:rPr>
              <a:t>Port</a:t>
            </a:r>
            <a:r>
              <a:rPr lang="en-US" altLang="ko-KR" dirty="0">
                <a:solidFill>
                  <a:srgbClr val="7030A0"/>
                </a:solidFill>
              </a:rPr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Roles</a:t>
            </a:r>
            <a:r>
              <a:rPr lang="en-US" altLang="ko-KR" dirty="0">
                <a:solidFill>
                  <a:srgbClr val="7030A0"/>
                </a:solidFill>
              </a:rPr>
              <a:t>.</a:t>
            </a:r>
          </a:p>
          <a:p>
            <a:r>
              <a:rPr lang="en-US" altLang="ko-KR" dirty="0"/>
              <a:t>The calculations (</a:t>
            </a:r>
            <a:r>
              <a:rPr lang="en-US" altLang="ko-KR" dirty="0">
                <a:solidFill>
                  <a:srgbClr val="0070C0"/>
                </a:solidFill>
              </a:rPr>
              <a:t>specified in </a:t>
            </a:r>
            <a:r>
              <a:rPr lang="en-US" altLang="ko-KR" dirty="0"/>
              <a:t>13.10 CIST Priority Vector calculations) </a:t>
            </a:r>
            <a:r>
              <a:rPr lang="en-US" altLang="ko-KR" dirty="0">
                <a:solidFill>
                  <a:srgbClr val="0070C0"/>
                </a:solidFill>
              </a:rPr>
              <a:t>are used to assign </a:t>
            </a:r>
            <a:r>
              <a:rPr lang="en-US" altLang="ko-KR" b="1" dirty="0">
                <a:solidFill>
                  <a:srgbClr val="7030A0"/>
                </a:solidFill>
              </a:rPr>
              <a:t>a role </a:t>
            </a:r>
            <a:r>
              <a:rPr lang="en-US" altLang="ko-KR" dirty="0">
                <a:solidFill>
                  <a:srgbClr val="0070C0"/>
                </a:solidFill>
              </a:rPr>
              <a:t>to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each Bridge Port </a:t>
            </a:r>
            <a:r>
              <a:rPr lang="en-US" altLang="ko-KR" dirty="0">
                <a:solidFill>
                  <a:srgbClr val="0070C0"/>
                </a:solidFill>
              </a:rPr>
              <a:t>that is </a:t>
            </a:r>
            <a:r>
              <a:rPr lang="en-US" altLang="ko-KR" b="1" dirty="0">
                <a:solidFill>
                  <a:srgbClr val="0070C0"/>
                </a:solidFill>
              </a:rPr>
              <a:t>enabled</a:t>
            </a:r>
            <a:r>
              <a:rPr lang="en-US" altLang="ko-KR" dirty="0">
                <a:solidFill>
                  <a:srgbClr val="0070C0"/>
                </a:solidFill>
              </a:rPr>
              <a:t> as follows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a) If </a:t>
            </a:r>
            <a:r>
              <a:rPr lang="en-US" altLang="ko-KR" dirty="0">
                <a:solidFill>
                  <a:srgbClr val="7030A0"/>
                </a:solidFill>
              </a:rPr>
              <a:t>the Bridge </a:t>
            </a:r>
            <a:r>
              <a:rPr lang="en-US" altLang="ko-KR" dirty="0">
                <a:solidFill>
                  <a:srgbClr val="0070C0"/>
                </a:solidFill>
              </a:rPr>
              <a:t>is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not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CIST Root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7030A0"/>
                </a:solidFill>
              </a:rPr>
              <a:t>the source of the root priority vector (RPV) </a:t>
            </a:r>
            <a:r>
              <a:rPr lang="en-US" altLang="ko-KR" dirty="0">
                <a:solidFill>
                  <a:srgbClr val="0070C0"/>
                </a:solidFill>
              </a:rPr>
              <a:t>is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00B050"/>
                </a:solidFill>
              </a:rPr>
              <a:t>the Root Port</a:t>
            </a:r>
            <a:r>
              <a:rPr lang="en-US" altLang="ko-KR" dirty="0">
                <a:solidFill>
                  <a:srgbClr val="7030A0"/>
                </a:solidFill>
              </a:rPr>
              <a:t>. </a:t>
            </a:r>
            <a:r>
              <a:rPr lang="en-US" altLang="ko-KR" dirty="0">
                <a:solidFill>
                  <a:srgbClr val="00B050"/>
                </a:solidFill>
              </a:rPr>
              <a:t>(the Rx Port of the RPV)</a:t>
            </a:r>
          </a:p>
          <a:p>
            <a:pPr lvl="1"/>
            <a:r>
              <a:rPr lang="en-US" altLang="ko-KR" dirty="0"/>
              <a:t>b) </a:t>
            </a:r>
            <a:r>
              <a:rPr lang="en-US" altLang="ko-KR" dirty="0">
                <a:solidFill>
                  <a:srgbClr val="7030A0"/>
                </a:solidFill>
              </a:rPr>
              <a:t>Each port 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0070C0"/>
                </a:solidFill>
              </a:rPr>
              <a:t>whose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port priority vector (PPV) </a:t>
            </a:r>
            <a:r>
              <a:rPr lang="en-US" altLang="ko-KR" dirty="0">
                <a:solidFill>
                  <a:srgbClr val="0070C0"/>
                </a:solidFill>
              </a:rPr>
              <a:t>is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the designated priority vector </a:t>
            </a:r>
            <a:r>
              <a:rPr lang="en-US" altLang="ko-KR" dirty="0">
                <a:solidFill>
                  <a:srgbClr val="7030A0"/>
                </a:solidFill>
              </a:rPr>
              <a:t>(DPV)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is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00B050"/>
                </a:solidFill>
              </a:rPr>
              <a:t>a Designated Port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c) </a:t>
            </a:r>
            <a:r>
              <a:rPr lang="en-US" altLang="ko-KR" dirty="0">
                <a:solidFill>
                  <a:srgbClr val="7030A0"/>
                </a:solidFill>
              </a:rPr>
              <a:t>Each port</a:t>
            </a:r>
            <a:r>
              <a:rPr lang="en-US" altLang="ko-KR" dirty="0"/>
              <a:t>, (</a:t>
            </a:r>
            <a:r>
              <a:rPr lang="en-US" altLang="ko-KR" dirty="0">
                <a:solidFill>
                  <a:srgbClr val="0070C0"/>
                </a:solidFill>
              </a:rPr>
              <a:t>other than </a:t>
            </a:r>
            <a:r>
              <a:rPr lang="en-US" altLang="ko-KR" dirty="0">
                <a:solidFill>
                  <a:srgbClr val="7030A0"/>
                </a:solidFill>
              </a:rPr>
              <a:t>the Root Port</a:t>
            </a:r>
            <a:r>
              <a:rPr lang="en-US" altLang="ko-KR" dirty="0"/>
              <a:t>) </a:t>
            </a:r>
            <a:r>
              <a:rPr lang="en-US" altLang="ko-KR" dirty="0">
                <a:solidFill>
                  <a:srgbClr val="0070C0"/>
                </a:solidFill>
              </a:rPr>
              <a:t>with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 port priority vector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0070C0"/>
                </a:solidFill>
              </a:rPr>
              <a:t>received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0070C0"/>
                </a:solidFill>
              </a:rPr>
              <a:t>from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another Bridge </a:t>
            </a:r>
            <a:r>
              <a:rPr lang="en-US" altLang="ko-KR" dirty="0">
                <a:solidFill>
                  <a:srgbClr val="0070C0"/>
                </a:solidFill>
              </a:rPr>
              <a:t>is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00B050"/>
                </a:solidFill>
              </a:rPr>
              <a:t>an</a:t>
            </a:r>
            <a:r>
              <a:rPr lang="en-US" altLang="ko-KR" sz="2200" b="1" dirty="0">
                <a:solidFill>
                  <a:srgbClr val="00B050"/>
                </a:solidFill>
              </a:rPr>
              <a:t> </a:t>
            </a:r>
            <a:r>
              <a:rPr lang="en-US" altLang="ko-KR" b="1" dirty="0">
                <a:solidFill>
                  <a:srgbClr val="00B050"/>
                </a:solidFill>
              </a:rPr>
              <a:t>Alternate Port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d) </a:t>
            </a:r>
            <a:r>
              <a:rPr lang="en-US" altLang="ko-KR" dirty="0">
                <a:solidFill>
                  <a:srgbClr val="7030A0"/>
                </a:solidFill>
              </a:rPr>
              <a:t>Each port </a:t>
            </a:r>
            <a:r>
              <a:rPr lang="en-US" altLang="ko-KR" dirty="0">
                <a:solidFill>
                  <a:srgbClr val="0070C0"/>
                </a:solidFill>
              </a:rPr>
              <a:t>with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 port priority vector </a:t>
            </a:r>
            <a:r>
              <a:rPr lang="en-US" altLang="ko-KR" b="1" dirty="0">
                <a:solidFill>
                  <a:srgbClr val="0070C0"/>
                </a:solidFill>
              </a:rPr>
              <a:t>received from </a:t>
            </a:r>
            <a:r>
              <a:rPr lang="en-US" altLang="ko-KR" dirty="0">
                <a:solidFill>
                  <a:srgbClr val="7030A0"/>
                </a:solidFill>
              </a:rPr>
              <a:t>another port </a:t>
            </a:r>
            <a:r>
              <a:rPr lang="en-US" altLang="ko-KR" dirty="0">
                <a:solidFill>
                  <a:srgbClr val="0070C0"/>
                </a:solidFill>
              </a:rPr>
              <a:t>on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this Bridge </a:t>
            </a:r>
            <a:r>
              <a:rPr lang="en-US" altLang="ko-KR" dirty="0">
                <a:solidFill>
                  <a:srgbClr val="0070C0"/>
                </a:solidFill>
              </a:rPr>
              <a:t>is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00B050"/>
                </a:solidFill>
              </a:rPr>
              <a:t>a Backup Port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10267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0436CB-5E42-B1E1-72FA-AB4B07DB9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IEEE 802.1Q-2018 Bridges and Bridged Networks</a:t>
            </a:r>
            <a:br>
              <a:rPr lang="en-US" altLang="ko-KR" sz="3200" dirty="0"/>
            </a:br>
            <a:r>
              <a:rPr lang="en-US" altLang="ko-KR" sz="3200" dirty="0"/>
              <a:t>13. Spanning tree protocols</a:t>
            </a:r>
            <a:br>
              <a:rPr lang="en-US" altLang="ko-KR" sz="3200" dirty="0"/>
            </a:br>
            <a:r>
              <a:rPr lang="en-US" altLang="ko-KR" sz="3200" dirty="0"/>
              <a:t>13.4 RSTP overview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CA35ED-6FB9-C739-6E52-245551D6E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RSTP </a:t>
            </a:r>
            <a:r>
              <a:rPr lang="en-US" altLang="ko-KR" dirty="0">
                <a:solidFill>
                  <a:srgbClr val="0070C0"/>
                </a:solidFill>
              </a:rPr>
              <a:t>configures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the Port State </a:t>
            </a:r>
            <a:r>
              <a:rPr lang="en-US" altLang="ko-KR" dirty="0">
                <a:solidFill>
                  <a:srgbClr val="7030A0"/>
                </a:solidFill>
              </a:rPr>
              <a:t>of each Bridge Port </a:t>
            </a:r>
            <a:r>
              <a:rPr lang="en-US" altLang="ko-KR" dirty="0"/>
              <a:t>in the Bridge Local Area Network.</a:t>
            </a:r>
          </a:p>
          <a:p>
            <a:r>
              <a:rPr lang="en-US" altLang="ko-KR" dirty="0"/>
              <a:t>Each of the Bridges in the network </a:t>
            </a:r>
            <a:r>
              <a:rPr lang="en-US" altLang="ko-KR" dirty="0">
                <a:solidFill>
                  <a:srgbClr val="0070C0"/>
                </a:solidFill>
              </a:rPr>
              <a:t>transmits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Configuration Messages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Each message </a:t>
            </a:r>
            <a:r>
              <a:rPr lang="en-US" altLang="ko-KR" dirty="0">
                <a:solidFill>
                  <a:srgbClr val="0070C0"/>
                </a:solidFill>
              </a:rPr>
              <a:t>contains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spanning tree priority vector information </a:t>
            </a:r>
            <a:r>
              <a:rPr lang="en-US" altLang="ko-KR" dirty="0">
                <a:solidFill>
                  <a:srgbClr val="0070C0"/>
                </a:solidFill>
              </a:rPr>
              <a:t>that identifies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one Bridge </a:t>
            </a:r>
            <a:r>
              <a:rPr lang="en-US" altLang="ko-KR" dirty="0">
                <a:solidFill>
                  <a:srgbClr val="0070C0"/>
                </a:solidFill>
              </a:rPr>
              <a:t>as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Root Bridge of the network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Each message </a:t>
            </a:r>
            <a:r>
              <a:rPr lang="en-US" altLang="ko-KR" dirty="0">
                <a:solidFill>
                  <a:srgbClr val="0070C0"/>
                </a:solidFill>
              </a:rPr>
              <a:t>allows</a:t>
            </a:r>
            <a:r>
              <a:rPr lang="en-US" altLang="ko-KR" dirty="0"/>
              <a:t> each Bridge </a:t>
            </a:r>
            <a:r>
              <a:rPr lang="en-US" altLang="ko-KR" dirty="0">
                <a:solidFill>
                  <a:srgbClr val="0070C0"/>
                </a:solidFill>
              </a:rPr>
              <a:t>to compute </a:t>
            </a:r>
            <a:r>
              <a:rPr lang="en-US" altLang="ko-KR" dirty="0">
                <a:solidFill>
                  <a:srgbClr val="7030A0"/>
                </a:solidFill>
              </a:rPr>
              <a:t>its own lowest path cost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to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that Root Bridge </a:t>
            </a:r>
            <a:r>
              <a:rPr lang="en-US" altLang="ko-KR" b="1" dirty="0">
                <a:solidFill>
                  <a:srgbClr val="0070C0"/>
                </a:solidFill>
              </a:rPr>
              <a:t>before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0070C0"/>
                </a:solidFill>
              </a:rPr>
              <a:t>transmitting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its own Configuration Messages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b="1" dirty="0">
                <a:solidFill>
                  <a:srgbClr val="7030A0"/>
                </a:solidFill>
              </a:rPr>
              <a:t>A Port Role </a:t>
            </a:r>
            <a:r>
              <a:rPr lang="en-US" altLang="ko-KR" dirty="0">
                <a:solidFill>
                  <a:srgbClr val="7030A0"/>
                </a:solidFill>
              </a:rPr>
              <a:t>of Root Port </a:t>
            </a:r>
            <a:r>
              <a:rPr lang="en-US" altLang="ko-KR" dirty="0">
                <a:solidFill>
                  <a:srgbClr val="0070C0"/>
                </a:solidFill>
              </a:rPr>
              <a:t>is assigned to </a:t>
            </a:r>
            <a:r>
              <a:rPr lang="en-US" altLang="ko-KR" dirty="0">
                <a:solidFill>
                  <a:srgbClr val="7030A0"/>
                </a:solidFill>
              </a:rPr>
              <a:t>the one port </a:t>
            </a:r>
            <a:r>
              <a:rPr lang="en-US" altLang="ko-KR" dirty="0">
                <a:solidFill>
                  <a:srgbClr val="0070C0"/>
                </a:solidFill>
              </a:rPr>
              <a:t>on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each Bridge [</a:t>
            </a:r>
            <a:r>
              <a:rPr lang="en-US" altLang="ko-KR" dirty="0">
                <a:solidFill>
                  <a:srgbClr val="0070C0"/>
                </a:solidFill>
              </a:rPr>
              <a:t>that provides </a:t>
            </a:r>
            <a:r>
              <a:rPr lang="en-US" altLang="ko-KR" dirty="0">
                <a:solidFill>
                  <a:srgbClr val="7030A0"/>
                </a:solidFill>
              </a:rPr>
              <a:t>the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>
                <a:solidFill>
                  <a:srgbClr val="7030A0"/>
                </a:solidFill>
              </a:rPr>
              <a:t>lowest cost path </a:t>
            </a:r>
            <a:r>
              <a:rPr lang="en-US" altLang="ko-KR" dirty="0">
                <a:solidFill>
                  <a:srgbClr val="0070C0"/>
                </a:solidFill>
              </a:rPr>
              <a:t>to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Root Bridge].</a:t>
            </a:r>
          </a:p>
        </p:txBody>
      </p:sp>
    </p:spTree>
    <p:extLst>
      <p:ext uri="{BB962C8B-B14F-4D97-AF65-F5344CB8AC3E}">
        <p14:creationId xmlns:p14="http://schemas.microsoft.com/office/powerpoint/2010/main" val="33684858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0436CB-5E42-B1E1-72FA-AB4B07DB9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IEEE 802.1Q-2018 Bridges and Bridged Networks</a:t>
            </a:r>
            <a:br>
              <a:rPr lang="en-US" altLang="ko-KR" sz="3200" dirty="0"/>
            </a:br>
            <a:r>
              <a:rPr lang="en-US" altLang="ko-KR" sz="3200" dirty="0"/>
              <a:t>13. Spanning tree protocols</a:t>
            </a:r>
            <a:br>
              <a:rPr lang="en-US" altLang="ko-KR" sz="3200" dirty="0"/>
            </a:br>
            <a:r>
              <a:rPr lang="en-US" altLang="ko-KR" sz="3200" dirty="0"/>
              <a:t>13.4 RSTP overview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CA35ED-6FB9-C739-6E52-245551D6E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Each of the Bridges in the network transmits Configuration Messages.</a:t>
            </a:r>
          </a:p>
          <a:p>
            <a:pPr lvl="1"/>
            <a:r>
              <a:rPr lang="en-US" altLang="ko-KR" b="1" dirty="0">
                <a:solidFill>
                  <a:srgbClr val="7030A0"/>
                </a:solidFill>
              </a:rPr>
              <a:t>A Port Role </a:t>
            </a:r>
            <a:r>
              <a:rPr lang="en-US" altLang="ko-KR" dirty="0">
                <a:solidFill>
                  <a:srgbClr val="7030A0"/>
                </a:solidFill>
              </a:rPr>
              <a:t>of Designated Port </a:t>
            </a:r>
            <a:r>
              <a:rPr lang="en-US" altLang="ko-KR" dirty="0">
                <a:solidFill>
                  <a:srgbClr val="0070C0"/>
                </a:solidFill>
              </a:rPr>
              <a:t>is assigned to </a:t>
            </a:r>
            <a:r>
              <a:rPr lang="en-US" altLang="ko-KR" dirty="0">
                <a:solidFill>
                  <a:srgbClr val="7030A0"/>
                </a:solidFill>
              </a:rPr>
              <a:t>the one Bridge Port [</a:t>
            </a:r>
            <a:r>
              <a:rPr lang="en-US" altLang="ko-KR" dirty="0">
                <a:solidFill>
                  <a:srgbClr val="0070C0"/>
                </a:solidFill>
              </a:rPr>
              <a:t>that provides </a:t>
            </a:r>
            <a:r>
              <a:rPr lang="en-US" altLang="ko-KR" dirty="0">
                <a:solidFill>
                  <a:srgbClr val="7030A0"/>
                </a:solidFill>
              </a:rPr>
              <a:t>the lowest cost path </a:t>
            </a:r>
            <a:r>
              <a:rPr lang="en-US" altLang="ko-KR" b="1" dirty="0">
                <a:solidFill>
                  <a:srgbClr val="0070C0"/>
                </a:solidFill>
              </a:rPr>
              <a:t>from</a:t>
            </a:r>
            <a:r>
              <a:rPr lang="en-US" altLang="ko-KR" dirty="0">
                <a:solidFill>
                  <a:srgbClr val="7030A0"/>
                </a:solidFill>
              </a:rPr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the attached LAN </a:t>
            </a:r>
            <a:r>
              <a:rPr lang="en-US" altLang="ko-KR" b="1" dirty="0">
                <a:solidFill>
                  <a:srgbClr val="0070C0"/>
                </a:solidFill>
              </a:rPr>
              <a:t>to</a:t>
            </a:r>
            <a:r>
              <a:rPr lang="en-US" altLang="ko-KR" dirty="0">
                <a:solidFill>
                  <a:srgbClr val="7030A0"/>
                </a:solidFill>
              </a:rPr>
              <a:t> the Root Bridge.</a:t>
            </a:r>
          </a:p>
          <a:p>
            <a:pPr lvl="1"/>
            <a:r>
              <a:rPr lang="en-US" altLang="ko-KR" dirty="0"/>
              <a:t>Alternate Port and Backup Port roles </a:t>
            </a:r>
            <a:r>
              <a:rPr lang="en-US" altLang="ko-KR" dirty="0">
                <a:solidFill>
                  <a:srgbClr val="0070C0"/>
                </a:solidFill>
              </a:rPr>
              <a:t>are assigned to </a:t>
            </a:r>
            <a:r>
              <a:rPr lang="en-US" altLang="ko-KR" dirty="0"/>
              <a:t>Bridge Ports </a:t>
            </a:r>
            <a:r>
              <a:rPr lang="en-US" altLang="ko-KR" dirty="0">
                <a:solidFill>
                  <a:srgbClr val="0070C0"/>
                </a:solidFill>
              </a:rPr>
              <a:t>that can provide </a:t>
            </a:r>
            <a:r>
              <a:rPr lang="en-US" altLang="ko-KR" dirty="0"/>
              <a:t>connectivity </a:t>
            </a:r>
            <a:r>
              <a:rPr lang="en-US" altLang="ko-KR" b="1" dirty="0">
                <a:solidFill>
                  <a:srgbClr val="0070C0"/>
                </a:solidFill>
              </a:rPr>
              <a:t>if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other network components </a:t>
            </a:r>
            <a:r>
              <a:rPr lang="en-US" altLang="ko-KR" dirty="0">
                <a:solidFill>
                  <a:srgbClr val="FF0000"/>
                </a:solidFill>
              </a:rPr>
              <a:t>fail</a:t>
            </a:r>
            <a:r>
              <a:rPr lang="en-US" altLang="ko-KR" dirty="0"/>
              <a:t>.</a:t>
            </a:r>
          </a:p>
          <a:p>
            <a:r>
              <a:rPr lang="en-US" altLang="ko-KR" dirty="0">
                <a:solidFill>
                  <a:srgbClr val="7030A0"/>
                </a:solidFill>
              </a:rPr>
              <a:t>Root Ports and Designated Ports </a:t>
            </a:r>
            <a:r>
              <a:rPr lang="en-US" altLang="ko-KR" dirty="0">
                <a:solidFill>
                  <a:srgbClr val="0070C0"/>
                </a:solidFill>
              </a:rPr>
              <a:t>are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Forwarding</a:t>
            </a:r>
          </a:p>
          <a:p>
            <a:r>
              <a:rPr lang="en-US" altLang="ko-KR" dirty="0">
                <a:solidFill>
                  <a:srgbClr val="7030A0"/>
                </a:solidFill>
              </a:rPr>
              <a:t>Alternate, Backup, and Disabled Ports </a:t>
            </a:r>
            <a:r>
              <a:rPr lang="en-US" altLang="ko-KR" dirty="0">
                <a:solidFill>
                  <a:srgbClr val="0070C0"/>
                </a:solidFill>
              </a:rPr>
              <a:t>are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Discarding</a:t>
            </a:r>
            <a:endParaRPr lang="ko-KR" alt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6085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IEEE 802.1Q-2018 Bridges and Bridged Networks</a:t>
            </a:r>
            <a:br>
              <a:rPr lang="en-US" altLang="ko-KR" sz="3200" dirty="0"/>
            </a:br>
            <a:r>
              <a:rPr lang="en-US" altLang="ko-KR" sz="3200" dirty="0"/>
              <a:t>14.2.5 Encoding of Bridge Identifiers</a:t>
            </a:r>
            <a:br>
              <a:rPr lang="en-US" altLang="ko-KR" sz="3200" dirty="0"/>
            </a:br>
            <a:r>
              <a:rPr lang="en-US" altLang="ko-KR" sz="3200" dirty="0"/>
              <a:t>14.2.7 Encoding of Port Identifiers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A Bridge Identifier is a 64-bit unsigned integer.</a:t>
            </a:r>
          </a:p>
          <a:p>
            <a:pPr lvl="1"/>
            <a:r>
              <a:rPr lang="en-US" altLang="ko-KR" dirty="0"/>
              <a:t>4bits (the bridge priority)</a:t>
            </a:r>
          </a:p>
          <a:p>
            <a:pPr lvl="1"/>
            <a:r>
              <a:rPr lang="en-US" altLang="ko-KR" dirty="0"/>
              <a:t>2bits (the locally assigned system ID extension(0))</a:t>
            </a:r>
          </a:p>
          <a:p>
            <a:pPr lvl="1"/>
            <a:r>
              <a:rPr lang="en-US" altLang="ko-KR" dirty="0"/>
              <a:t>48bits (the unique </a:t>
            </a:r>
            <a:r>
              <a:rPr lang="en-US" altLang="ko-KR" sz="2400" dirty="0"/>
              <a:t>Bridge Identifier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A Port Identifier is a 16-bit unsigned integer.</a:t>
            </a:r>
          </a:p>
          <a:p>
            <a:pPr lvl="1"/>
            <a:r>
              <a:rPr lang="en-US" altLang="ko-KR" dirty="0"/>
              <a:t>4bits (The port priority)</a:t>
            </a:r>
          </a:p>
          <a:p>
            <a:pPr lvl="2"/>
            <a:r>
              <a:rPr lang="en-US" altLang="ko-KR" dirty="0"/>
              <a:t>The relative priority of ports on the same Bridge.</a:t>
            </a:r>
          </a:p>
          <a:p>
            <a:pPr lvl="1"/>
            <a:r>
              <a:rPr lang="en-US" altLang="ko-KR" dirty="0"/>
              <a:t>12 bits (the port identifier)</a:t>
            </a:r>
          </a:p>
          <a:p>
            <a:pPr lvl="2"/>
            <a:r>
              <a:rPr lang="en-US" altLang="ko-KR" dirty="0"/>
              <a:t>value 0 is not used as a Port Number.</a:t>
            </a:r>
          </a:p>
          <a:p>
            <a:r>
              <a:rPr lang="en-US" altLang="ko-KR" dirty="0"/>
              <a:t>If two Bridge (or Port) Identifiers </a:t>
            </a:r>
            <a:r>
              <a:rPr lang="en-US" altLang="ko-KR" dirty="0">
                <a:solidFill>
                  <a:srgbClr val="0070C0"/>
                </a:solidFill>
              </a:rPr>
              <a:t>are numerically compared</a:t>
            </a:r>
            <a:r>
              <a:rPr lang="en-US" altLang="ko-KR" dirty="0"/>
              <a:t>, </a:t>
            </a:r>
            <a:r>
              <a:rPr lang="en-US" altLang="ko-KR" b="1" dirty="0">
                <a:solidFill>
                  <a:srgbClr val="7030A0"/>
                </a:solidFill>
              </a:rPr>
              <a:t>the lesser number</a:t>
            </a:r>
            <a:r>
              <a:rPr lang="en-US" altLang="ko-KR" b="1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denotes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Bridge of </a:t>
            </a:r>
            <a:r>
              <a:rPr lang="en-US" altLang="ko-KR" b="1" dirty="0">
                <a:solidFill>
                  <a:srgbClr val="7030A0"/>
                </a:solidFill>
              </a:rPr>
              <a:t>the better priority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02150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3200" dirty="0"/>
              <a:t>IEEE 802.1Q-2018 Bridges and Bridged Networks</a:t>
            </a:r>
            <a:br>
              <a:rPr lang="en-US" altLang="ko-KR" sz="3200" dirty="0"/>
            </a:br>
            <a:r>
              <a:rPr lang="en-US" altLang="ko-KR" sz="3200" dirty="0"/>
              <a:t>13. Spanning tree protocols</a:t>
            </a:r>
            <a:br>
              <a:rPr lang="en-US" altLang="ko-KR" sz="3200" dirty="0"/>
            </a:br>
            <a:r>
              <a:rPr lang="en-US" altLang="ko-KR" sz="3200" dirty="0"/>
              <a:t>13.4 RSTP overview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 template for and example of an STP Bridge</a:t>
            </a:r>
          </a:p>
          <a:p>
            <a:pPr lvl="1"/>
            <a:r>
              <a:rPr lang="en-US" altLang="ko-KR" dirty="0" err="1">
                <a:solidFill>
                  <a:srgbClr val="7030A0"/>
                </a:solidFill>
              </a:rPr>
              <a:t>B.b</a:t>
            </a:r>
            <a:r>
              <a:rPr lang="en-US" altLang="ko-KR" dirty="0">
                <a:solidFill>
                  <a:srgbClr val="7030A0"/>
                </a:solidFill>
              </a:rPr>
              <a:t> </a:t>
            </a:r>
            <a:r>
              <a:rPr lang="en-US" altLang="ko-KR" dirty="0"/>
              <a:t>is </a:t>
            </a:r>
            <a:r>
              <a:rPr lang="en-US" altLang="ko-KR" dirty="0">
                <a:solidFill>
                  <a:srgbClr val="7030A0"/>
                </a:solidFill>
              </a:rPr>
              <a:t>the Bridge Identifier 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0070C0"/>
                </a:solidFill>
              </a:rPr>
              <a:t>including</a:t>
            </a:r>
            <a:r>
              <a:rPr lang="en-US" altLang="ko-KR" dirty="0"/>
              <a:t> the manageable </a:t>
            </a:r>
            <a:r>
              <a:rPr lang="en-US" altLang="ko-KR" b="1" dirty="0">
                <a:solidFill>
                  <a:srgbClr val="7030A0"/>
                </a:solidFill>
              </a:rPr>
              <a:t>priority</a:t>
            </a:r>
            <a:r>
              <a:rPr lang="en-US" altLang="ko-KR" dirty="0"/>
              <a:t> component B.).</a:t>
            </a:r>
          </a:p>
          <a:p>
            <a:pPr lvl="1"/>
            <a:r>
              <a:rPr lang="en-US" altLang="ko-KR" dirty="0" err="1"/>
              <a:t>R.r</a:t>
            </a:r>
            <a:r>
              <a:rPr lang="en-US" altLang="ko-KR" dirty="0"/>
              <a:t> and RC </a:t>
            </a:r>
            <a:r>
              <a:rPr lang="en-US" altLang="ko-KR" dirty="0">
                <a:solidFill>
                  <a:srgbClr val="0070C0"/>
                </a:solidFill>
              </a:rPr>
              <a:t>are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Root Identifier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7030A0"/>
                </a:solidFill>
              </a:rPr>
              <a:t>Root Path Cost</a:t>
            </a:r>
            <a:r>
              <a:rPr lang="en-US" altLang="ko-KR" dirty="0"/>
              <a:t>, and </a:t>
            </a:r>
            <a:r>
              <a:rPr lang="en-US" altLang="ko-KR" dirty="0">
                <a:solidFill>
                  <a:srgbClr val="7030A0"/>
                </a:solidFill>
              </a:rPr>
              <a:t>the Designated Bridge Identifier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70C0"/>
                </a:solidFill>
              </a:rPr>
              <a:t>for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Root Port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p.p</a:t>
            </a:r>
            <a:r>
              <a:rPr lang="en-US" altLang="ko-KR" dirty="0"/>
              <a:t>, pc </a:t>
            </a:r>
            <a:r>
              <a:rPr lang="en-US" altLang="ko-KR" dirty="0">
                <a:solidFill>
                  <a:srgbClr val="0070C0"/>
                </a:solidFill>
              </a:rPr>
              <a:t>are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Port Identifier </a:t>
            </a:r>
            <a:r>
              <a:rPr lang="en-US" altLang="ko-KR" dirty="0"/>
              <a:t>(with manageable priority p.) </a:t>
            </a:r>
            <a:r>
              <a:rPr lang="en-US" altLang="ko-KR" dirty="0">
                <a:solidFill>
                  <a:srgbClr val="0070C0"/>
                </a:solidFill>
              </a:rPr>
              <a:t>and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Port Path Cost </a:t>
            </a:r>
            <a:r>
              <a:rPr lang="en-US" altLang="ko-KR" dirty="0">
                <a:solidFill>
                  <a:srgbClr val="0070C0"/>
                </a:solidFill>
              </a:rPr>
              <a:t>for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 Bridge Port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 template for and example of an RSTP Bridge.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699273-91DE-E6A1-2013-A5DCE10BB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0952" y="278445"/>
            <a:ext cx="1843298" cy="190913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BC8FBC0-75D1-5EBF-1044-C70EC8C6D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1337" y="4928306"/>
            <a:ext cx="2712813" cy="137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94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15C258-5581-69A6-7B90-24C88A9EB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IEEE 802-2014 Overview and Architecture</a:t>
            </a:r>
            <a:br>
              <a:rPr lang="en-US" altLang="ko-KR" sz="3200" dirty="0"/>
            </a:br>
            <a:r>
              <a:rPr lang="en-NZ" altLang="ko-KR" sz="3200" dirty="0"/>
              <a:t>5.3.2 MAC-sublayer interconnection: Bridges</a:t>
            </a:r>
            <a:br>
              <a:rPr lang="en-NZ" altLang="ko-KR" sz="3200" dirty="0"/>
            </a:br>
            <a:r>
              <a:rPr lang="en-US" altLang="ko-KR" sz="3200" dirty="0"/>
              <a:t>5.3.2.1 Bridges and bridged IEEE 802 networks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7F3D89-4EA9-25BE-47C4-41C9ADBC6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Bridges are stations that interconnect multiple access domains.</a:t>
            </a:r>
          </a:p>
          <a:p>
            <a:pPr lvl="1"/>
            <a:r>
              <a:rPr lang="en-US" altLang="ko-KR" dirty="0">
                <a:solidFill>
                  <a:srgbClr val="7030A0"/>
                </a:solidFill>
              </a:rPr>
              <a:t>IEEE Std 802.1D </a:t>
            </a:r>
            <a:r>
              <a:rPr lang="en-US" altLang="ko-KR" dirty="0">
                <a:solidFill>
                  <a:srgbClr val="0070C0"/>
                </a:solidFill>
              </a:rPr>
              <a:t>provides</a:t>
            </a:r>
            <a:r>
              <a:rPr lang="en-US" altLang="ko-KR" dirty="0"/>
              <a:t> the basic specification </a:t>
            </a:r>
            <a:r>
              <a:rPr lang="en-US" altLang="ko-KR" dirty="0">
                <a:solidFill>
                  <a:srgbClr val="0070C0"/>
                </a:solidFill>
              </a:rPr>
              <a:t>for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bridge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interworking among </a:t>
            </a:r>
            <a:r>
              <a:rPr lang="en-US" altLang="ko-KR" dirty="0">
                <a:solidFill>
                  <a:srgbClr val="7030A0"/>
                </a:solidFill>
              </a:rPr>
              <a:t>IEEE 802 networks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>
                <a:solidFill>
                  <a:srgbClr val="7030A0"/>
                </a:solidFill>
              </a:rPr>
              <a:t>A bridged IEEE 802 network </a:t>
            </a:r>
            <a:r>
              <a:rPr lang="en-US" altLang="ko-KR" dirty="0">
                <a:solidFill>
                  <a:srgbClr val="0070C0"/>
                </a:solidFill>
              </a:rPr>
              <a:t>consists of </a:t>
            </a:r>
            <a:r>
              <a:rPr lang="en-US" altLang="ko-KR" dirty="0">
                <a:solidFill>
                  <a:srgbClr val="7030A0"/>
                </a:solidFill>
              </a:rPr>
              <a:t>one or more bridges </a:t>
            </a:r>
            <a:r>
              <a:rPr lang="en-US" altLang="ko-KR" dirty="0">
                <a:solidFill>
                  <a:srgbClr val="0070C0"/>
                </a:solidFill>
              </a:rPr>
              <a:t>together with </a:t>
            </a:r>
            <a:r>
              <a:rPr lang="en-US" altLang="ko-KR" dirty="0">
                <a:solidFill>
                  <a:srgbClr val="7030A0"/>
                </a:solidFill>
              </a:rPr>
              <a:t>the complete set of access domains </a:t>
            </a:r>
            <a:r>
              <a:rPr lang="en-US" altLang="ko-KR" dirty="0"/>
              <a:t>that </a:t>
            </a:r>
            <a:r>
              <a:rPr lang="en-US" altLang="ko-KR" dirty="0">
                <a:solidFill>
                  <a:srgbClr val="7030A0"/>
                </a:solidFill>
              </a:rPr>
              <a:t>bridges</a:t>
            </a:r>
            <a:r>
              <a:rPr lang="en-US" altLang="ko-KR" dirty="0"/>
              <a:t> interconnect.</a:t>
            </a:r>
          </a:p>
          <a:p>
            <a:pPr lvl="1"/>
            <a:r>
              <a:rPr lang="en-US" altLang="ko-KR" dirty="0"/>
              <a:t>A bridged IEEE 802 network </a:t>
            </a:r>
            <a:r>
              <a:rPr lang="en-US" altLang="ko-KR" dirty="0">
                <a:solidFill>
                  <a:srgbClr val="0070C0"/>
                </a:solidFill>
              </a:rPr>
              <a:t>provides</a:t>
            </a:r>
            <a:r>
              <a:rPr lang="en-US" altLang="ko-KR" dirty="0"/>
              <a:t> end stations </a:t>
            </a:r>
            <a:r>
              <a:rPr lang="en-US" altLang="ko-KR" dirty="0">
                <a:solidFill>
                  <a:srgbClr val="0070C0"/>
                </a:solidFill>
              </a:rPr>
              <a:t>belonging to </a:t>
            </a:r>
            <a:r>
              <a:rPr lang="en-US" altLang="ko-KR" b="1" dirty="0">
                <a:solidFill>
                  <a:srgbClr val="7030A0"/>
                </a:solidFill>
              </a:rPr>
              <a:t>any</a:t>
            </a:r>
            <a:r>
              <a:rPr lang="en-US" altLang="ko-KR" dirty="0">
                <a:solidFill>
                  <a:srgbClr val="7030A0"/>
                </a:solidFill>
              </a:rPr>
              <a:t> of its access domains </a:t>
            </a:r>
            <a:r>
              <a:rPr lang="en-US" altLang="ko-KR" dirty="0">
                <a:solidFill>
                  <a:srgbClr val="0070C0"/>
                </a:solidFill>
              </a:rPr>
              <a:t>with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connectivity of a network </a:t>
            </a:r>
            <a:r>
              <a:rPr lang="en-US" altLang="ko-KR" dirty="0">
                <a:solidFill>
                  <a:srgbClr val="0070C0"/>
                </a:solidFill>
              </a:rPr>
              <a:t>that contains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whole set of attached end stations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IEEE Std 802.1Q </a:t>
            </a:r>
            <a:r>
              <a:rPr lang="en-US" altLang="ko-KR" dirty="0">
                <a:solidFill>
                  <a:srgbClr val="0070C0"/>
                </a:solidFill>
              </a:rPr>
              <a:t>adds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additional capabilities </a:t>
            </a:r>
            <a:r>
              <a:rPr lang="en-US" altLang="ko-KR" dirty="0">
                <a:solidFill>
                  <a:srgbClr val="0070C0"/>
                </a:solidFill>
              </a:rPr>
              <a:t>to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bridge specification </a:t>
            </a:r>
            <a:r>
              <a:rPr lang="en-US" altLang="ko-KR" dirty="0">
                <a:solidFill>
                  <a:srgbClr val="0070C0"/>
                </a:solidFill>
              </a:rPr>
              <a:t>in</a:t>
            </a:r>
            <a:r>
              <a:rPr lang="en-US" altLang="ko-KR" dirty="0"/>
              <a:t> IEEE Std 802.1D </a:t>
            </a:r>
            <a:r>
              <a:rPr lang="en-US" altLang="ko-KR" dirty="0">
                <a:solidFill>
                  <a:srgbClr val="0070C0"/>
                </a:solidFill>
              </a:rPr>
              <a:t>including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virtual local area networks </a:t>
            </a:r>
            <a:r>
              <a:rPr lang="en-US" altLang="ko-KR" dirty="0"/>
              <a:t>(VLANs), </a:t>
            </a:r>
            <a:r>
              <a:rPr lang="en-US" altLang="ko-KR" dirty="0">
                <a:solidFill>
                  <a:srgbClr val="7030A0"/>
                </a:solidFill>
              </a:rPr>
              <a:t>priorities</a:t>
            </a:r>
            <a:r>
              <a:rPr lang="en-US" altLang="ko-KR" dirty="0"/>
              <a:t>, and provider bridging.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26753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3200" dirty="0"/>
              <a:t>IEEE 802.1Q-2018 Bridges and Bridged Networks</a:t>
            </a:r>
            <a:br>
              <a:rPr lang="en-US" altLang="ko-KR" sz="3200" dirty="0"/>
            </a:br>
            <a:r>
              <a:rPr lang="en-US" altLang="ko-KR" sz="3200" dirty="0"/>
              <a:t>13. Spanning tree protocols</a:t>
            </a:r>
            <a:br>
              <a:rPr lang="en-US" altLang="ko-KR" sz="3200" dirty="0"/>
            </a:br>
            <a:r>
              <a:rPr lang="en-US" altLang="ko-KR" sz="3200" dirty="0"/>
              <a:t>13.4 RSTP overview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4963789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A LAN</a:t>
            </a:r>
          </a:p>
          <a:p>
            <a:endParaRPr lang="en-US" altLang="ko-KR" dirty="0"/>
          </a:p>
          <a:p>
            <a:r>
              <a:rPr lang="en-US" altLang="ko-KR" b="1" dirty="0">
                <a:solidFill>
                  <a:srgbClr val="7030A0"/>
                </a:solidFill>
              </a:rPr>
              <a:t>Connections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between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Bridges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and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LANs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indicate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Port Role and Port State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by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means of their end point symbols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13379FD-B4D5-10AB-9110-F542D87D6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025" y="1928813"/>
            <a:ext cx="1000125" cy="8096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014B6FC-CA93-6AAB-F6A9-410C7CC3B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50" y="1604963"/>
            <a:ext cx="4095750" cy="480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3670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B953B3-926C-67EA-5AC1-F1664EE9B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IEEE 802.1Q-2018 Bridges and Bridged Networks</a:t>
            </a:r>
            <a:br>
              <a:rPr lang="en-US" altLang="ko-KR" sz="3200" dirty="0"/>
            </a:br>
            <a:r>
              <a:rPr lang="en-US" altLang="ko-KR" sz="3200" dirty="0"/>
              <a:t>13. Spanning tree protocols</a:t>
            </a:r>
            <a:br>
              <a:rPr lang="en-US" altLang="ko-KR" sz="3200" dirty="0"/>
            </a:br>
            <a:r>
              <a:rPr lang="en-US" altLang="ko-KR" sz="3200" dirty="0"/>
              <a:t>13.4 RSTP overview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0628D0-87FC-5F2E-EBD0-037C7B6BA480}"/>
              </a:ext>
            </a:extLst>
          </p:cNvPr>
          <p:cNvSpPr txBox="1"/>
          <p:nvPr/>
        </p:nvSpPr>
        <p:spPr>
          <a:xfrm>
            <a:off x="1043704" y="57658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Figure 13-2—Physical topology and active topology</a:t>
            </a:r>
            <a:endParaRPr lang="ko-KR" altLang="en-US" dirty="0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7F97C587-DC80-FF42-0869-CD08863FA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684" y="1690688"/>
            <a:ext cx="6876614" cy="3948112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87A9AE4-57FD-32B9-F4CA-7888592F821C}"/>
              </a:ext>
            </a:extLst>
          </p:cNvPr>
          <p:cNvSpPr txBox="1"/>
          <p:nvPr/>
        </p:nvSpPr>
        <p:spPr>
          <a:xfrm>
            <a:off x="7139704" y="5765801"/>
            <a:ext cx="45087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ko-KR" dirty="0"/>
              <a:t>Figure 13-3—Port Roles and Port States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B5866FE-EA82-6B14-F0DB-96673A588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5491" y="1643352"/>
            <a:ext cx="3349217" cy="399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4248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dirty="0"/>
              <a:t>Rapid Spanning tree protocol (RSTP)</a:t>
            </a:r>
            <a:br>
              <a:rPr lang="en-US" altLang="ko-KR" dirty="0"/>
            </a:br>
            <a:r>
              <a:rPr lang="en-US" altLang="ko-KR" dirty="0"/>
              <a:t>- generating CST (omitting IST part)</a:t>
            </a:r>
            <a:endParaRPr lang="ko-KR" altLang="en-US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374" y="1600201"/>
            <a:ext cx="393205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1844824"/>
            <a:ext cx="3744416" cy="4388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337722" y="2100148"/>
            <a:ext cx="540892" cy="1742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015104" y="2102612"/>
            <a:ext cx="540892" cy="1742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108612" y="3627438"/>
            <a:ext cx="540892" cy="1742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491212" y="5312932"/>
            <a:ext cx="540892" cy="1742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092388" y="5318924"/>
            <a:ext cx="540892" cy="1742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343584" y="3039650"/>
            <a:ext cx="540892" cy="17426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744782" y="4725144"/>
            <a:ext cx="540892" cy="17426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9114474" y="3033788"/>
            <a:ext cx="540892" cy="17426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358272" y="4725144"/>
            <a:ext cx="540892" cy="17426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8140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4000" dirty="0"/>
              <a:t>Rapid Spanning tree protocol (RSTP)</a:t>
            </a:r>
            <a:br>
              <a:rPr lang="en-US" altLang="ko-KR" sz="4000" dirty="0"/>
            </a:br>
            <a:r>
              <a:rPr lang="en-US" altLang="ko-KR" sz="4000" dirty="0"/>
              <a:t>- generating CST (omitting IST part)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 Bridge (</a:t>
            </a:r>
            <a:r>
              <a:rPr lang="en-US" altLang="ko-KR" dirty="0">
                <a:solidFill>
                  <a:srgbClr val="0070C0"/>
                </a:solidFill>
              </a:rPr>
              <a:t>that believes </a:t>
            </a:r>
            <a:r>
              <a:rPr lang="en-US" altLang="ko-KR" dirty="0">
                <a:solidFill>
                  <a:srgbClr val="7030A0"/>
                </a:solidFill>
              </a:rPr>
              <a:t>itself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to be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the Root</a:t>
            </a:r>
            <a:r>
              <a:rPr lang="en-US" altLang="ko-KR" b="1" dirty="0"/>
              <a:t>) </a:t>
            </a:r>
            <a:r>
              <a:rPr lang="en-US" altLang="ko-KR" dirty="0">
                <a:solidFill>
                  <a:srgbClr val="0070C0"/>
                </a:solidFill>
              </a:rPr>
              <a:t>originates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Configuration BPDU </a:t>
            </a:r>
            <a:r>
              <a:rPr lang="en-US" altLang="ko-KR" dirty="0">
                <a:solidFill>
                  <a:srgbClr val="0070C0"/>
                </a:solidFill>
              </a:rPr>
              <a:t>on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all the LANs </a:t>
            </a:r>
            <a:r>
              <a:rPr lang="en-US" altLang="ko-KR" dirty="0">
                <a:solidFill>
                  <a:srgbClr val="0070C0"/>
                </a:solidFill>
              </a:rPr>
              <a:t>to which </a:t>
            </a:r>
            <a:r>
              <a:rPr lang="en-US" altLang="ko-KR" dirty="0">
                <a:solidFill>
                  <a:srgbClr val="7030A0"/>
                </a:solidFill>
              </a:rPr>
              <a:t>it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is attached</a:t>
            </a:r>
            <a:r>
              <a:rPr lang="en-US" altLang="ko-KR" dirty="0"/>
              <a:t>, </a:t>
            </a:r>
            <a:r>
              <a:rPr lang="en-US" altLang="ko-KR" b="1" dirty="0">
                <a:solidFill>
                  <a:srgbClr val="0070C0"/>
                </a:solidFill>
              </a:rPr>
              <a:t>at</a:t>
            </a:r>
            <a:r>
              <a:rPr lang="en-US" altLang="ko-KR" b="1" dirty="0"/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regular intervals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If(</a:t>
            </a:r>
            <a:r>
              <a:rPr lang="en-US" altLang="ko-KR" dirty="0">
                <a:solidFill>
                  <a:srgbClr val="7030A0"/>
                </a:solidFill>
              </a:rPr>
              <a:t>a Bridge </a:t>
            </a:r>
            <a:r>
              <a:rPr lang="en-US" altLang="ko-KR" b="1" dirty="0">
                <a:solidFill>
                  <a:srgbClr val="0070C0"/>
                </a:solidFill>
              </a:rPr>
              <a:t>receives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superior information</a:t>
            </a:r>
            <a:r>
              <a:rPr lang="en-US" altLang="ko-KR" dirty="0">
                <a:solidFill>
                  <a:srgbClr val="7030A0"/>
                </a:solidFill>
              </a:rPr>
              <a:t> </a:t>
            </a:r>
            <a:r>
              <a:rPr lang="en-US" altLang="ko-KR" dirty="0"/>
              <a:t>on </a:t>
            </a:r>
            <a:r>
              <a:rPr lang="en-US" altLang="ko-KR" dirty="0">
                <a:solidFill>
                  <a:srgbClr val="7030A0"/>
                </a:solidFill>
              </a:rPr>
              <a:t>a port</a:t>
            </a:r>
            <a:r>
              <a:rPr lang="en-US" altLang="ko-KR" dirty="0"/>
              <a:t>) then</a:t>
            </a:r>
          </a:p>
          <a:p>
            <a:pPr lvl="1"/>
            <a:r>
              <a:rPr lang="en-US" altLang="ko-KR" dirty="0"/>
              <a:t>It </a:t>
            </a:r>
            <a:r>
              <a:rPr lang="en-US" altLang="ko-KR" dirty="0">
                <a:solidFill>
                  <a:srgbClr val="0070C0"/>
                </a:solidFill>
              </a:rPr>
              <a:t>decides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receiving port </a:t>
            </a:r>
            <a:r>
              <a:rPr lang="en-US" altLang="ko-KR" dirty="0">
                <a:solidFill>
                  <a:srgbClr val="0070C0"/>
                </a:solidFill>
              </a:rPr>
              <a:t>as</a:t>
            </a:r>
            <a:r>
              <a:rPr lang="en-US" altLang="ko-KR" dirty="0"/>
              <a:t> </a:t>
            </a:r>
            <a:r>
              <a:rPr lang="en-US" altLang="ko-KR" b="1" dirty="0"/>
              <a:t>its Root Port</a:t>
            </a:r>
            <a:endParaRPr lang="en-US" altLang="ko-KR" dirty="0"/>
          </a:p>
          <a:p>
            <a:pPr lvl="2"/>
            <a:r>
              <a:rPr lang="en-US" altLang="ko-KR" dirty="0"/>
              <a:t>The root bridge identifier, </a:t>
            </a:r>
          </a:p>
          <a:p>
            <a:pPr lvl="2"/>
            <a:r>
              <a:rPr lang="en-US" altLang="ko-KR" dirty="0"/>
              <a:t>The root path cost, </a:t>
            </a:r>
          </a:p>
          <a:p>
            <a:pPr lvl="2"/>
            <a:r>
              <a:rPr lang="en-US" altLang="ko-KR" dirty="0"/>
              <a:t>The bridge identifier (between bridges)</a:t>
            </a:r>
          </a:p>
          <a:p>
            <a:pPr lvl="2"/>
            <a:r>
              <a:rPr lang="en-US" altLang="ko-KR" dirty="0"/>
              <a:t>The Port identifier (within a bridge)</a:t>
            </a:r>
            <a:endParaRPr lang="ko-KR" altLang="en-US" b="1" dirty="0"/>
          </a:p>
          <a:p>
            <a:pPr lvl="1"/>
            <a:r>
              <a:rPr lang="en-US" altLang="ko-KR" dirty="0"/>
              <a:t>It </a:t>
            </a:r>
            <a:r>
              <a:rPr lang="en-US" altLang="ko-KR" dirty="0">
                <a:solidFill>
                  <a:srgbClr val="0070C0"/>
                </a:solidFill>
              </a:rPr>
              <a:t>passes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that information </a:t>
            </a:r>
            <a:r>
              <a:rPr lang="en-US" altLang="ko-KR" dirty="0">
                <a:solidFill>
                  <a:srgbClr val="0070C0"/>
                </a:solidFill>
              </a:rPr>
              <a:t>on to </a:t>
            </a:r>
            <a:r>
              <a:rPr lang="en-US" altLang="ko-KR" dirty="0">
                <a:solidFill>
                  <a:srgbClr val="7030A0"/>
                </a:solidFill>
              </a:rPr>
              <a:t>all the LANs </a:t>
            </a:r>
            <a:r>
              <a:rPr lang="en-US" altLang="ko-KR" dirty="0">
                <a:solidFill>
                  <a:srgbClr val="0070C0"/>
                </a:solidFill>
              </a:rPr>
              <a:t>for which </a:t>
            </a:r>
            <a:r>
              <a:rPr lang="en-US" altLang="ko-KR" dirty="0">
                <a:solidFill>
                  <a:srgbClr val="7030A0"/>
                </a:solidFill>
              </a:rPr>
              <a:t>it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0070C0"/>
                </a:solidFill>
              </a:rPr>
              <a:t>believes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itself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to be </a:t>
            </a:r>
            <a:r>
              <a:rPr lang="en-US" altLang="ko-KR" b="1" dirty="0">
                <a:solidFill>
                  <a:srgbClr val="7030A0"/>
                </a:solidFill>
              </a:rPr>
              <a:t>the Designated Bridge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77198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4000" dirty="0"/>
              <a:t>Rapid Spanning tree protocol (RSTP)</a:t>
            </a:r>
            <a:br>
              <a:rPr lang="en-US" altLang="ko-KR" sz="4000" dirty="0"/>
            </a:br>
            <a:r>
              <a:rPr lang="en-US" altLang="ko-KR" sz="4000" dirty="0"/>
              <a:t>- generating CST (omitting IST part)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If(a Bridge </a:t>
            </a:r>
            <a:r>
              <a:rPr lang="en-US" altLang="ko-KR" dirty="0">
                <a:solidFill>
                  <a:srgbClr val="0070C0"/>
                </a:solidFill>
              </a:rPr>
              <a:t>receives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inferior information </a:t>
            </a:r>
            <a:r>
              <a:rPr lang="en-US" altLang="ko-KR" dirty="0">
                <a:solidFill>
                  <a:srgbClr val="0070C0"/>
                </a:solidFill>
              </a:rPr>
              <a:t>on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 Port </a:t>
            </a:r>
            <a:r>
              <a:rPr lang="en-US" altLang="ko-KR" dirty="0">
                <a:solidFill>
                  <a:srgbClr val="0070C0"/>
                </a:solidFill>
              </a:rPr>
              <a:t>attached to</a:t>
            </a:r>
            <a:r>
              <a:rPr lang="en-US" altLang="ko-KR" dirty="0">
                <a:solidFill>
                  <a:srgbClr val="7030A0"/>
                </a:solidFill>
              </a:rPr>
              <a:t> a LAN</a:t>
            </a:r>
            <a:r>
              <a:rPr lang="en-US" altLang="ko-KR" dirty="0"/>
              <a:t>), the Port </a:t>
            </a:r>
            <a:r>
              <a:rPr lang="en-US" altLang="ko-KR" dirty="0">
                <a:solidFill>
                  <a:srgbClr val="0070C0"/>
                </a:solidFill>
              </a:rPr>
              <a:t>considers to be </a:t>
            </a:r>
            <a:r>
              <a:rPr lang="en-US" altLang="ko-KR" b="1" dirty="0">
                <a:solidFill>
                  <a:srgbClr val="7030A0"/>
                </a:solidFill>
              </a:rPr>
              <a:t>the Designated Port </a:t>
            </a:r>
            <a:r>
              <a:rPr lang="en-US" altLang="ko-KR" dirty="0">
                <a:solidFill>
                  <a:srgbClr val="0070C0"/>
                </a:solidFill>
              </a:rPr>
              <a:t>on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LAN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It </a:t>
            </a:r>
            <a:r>
              <a:rPr lang="en-US" altLang="ko-KR" dirty="0">
                <a:solidFill>
                  <a:srgbClr val="0070C0"/>
                </a:solidFill>
              </a:rPr>
              <a:t>transmits</a:t>
            </a:r>
            <a:r>
              <a:rPr lang="en-US" altLang="ko-KR" b="1" dirty="0"/>
              <a:t> its own information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for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all other Bridges </a:t>
            </a:r>
            <a:r>
              <a:rPr lang="en-US" altLang="ko-KR" dirty="0">
                <a:solidFill>
                  <a:srgbClr val="0070C0"/>
                </a:solidFill>
              </a:rPr>
              <a:t>via</a:t>
            </a:r>
            <a:r>
              <a:rPr lang="en-US" altLang="ko-KR" dirty="0">
                <a:solidFill>
                  <a:srgbClr val="7030A0"/>
                </a:solidFill>
              </a:rPr>
              <a:t> the port </a:t>
            </a:r>
            <a:r>
              <a:rPr lang="en-US" altLang="ko-KR" dirty="0">
                <a:solidFill>
                  <a:srgbClr val="0070C0"/>
                </a:solidFill>
              </a:rPr>
              <a:t>attached</a:t>
            </a:r>
            <a:r>
              <a:rPr lang="en-US" altLang="ko-KR" dirty="0">
                <a:solidFill>
                  <a:srgbClr val="7030A0"/>
                </a:solidFill>
              </a:rPr>
              <a:t> </a:t>
            </a:r>
            <a:r>
              <a:rPr lang="en-US" altLang="ko-KR" dirty="0">
                <a:solidFill>
                  <a:srgbClr val="0070C0"/>
                </a:solidFill>
              </a:rPr>
              <a:t>to</a:t>
            </a:r>
            <a:r>
              <a:rPr lang="en-US" altLang="ko-KR" dirty="0">
                <a:solidFill>
                  <a:srgbClr val="7030A0"/>
                </a:solidFill>
              </a:rPr>
              <a:t> the LAN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71270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3600" dirty="0"/>
              <a:t>IEEE 802.1Q-2018</a:t>
            </a:r>
            <a:br>
              <a:rPr lang="en-US" altLang="ko-KR" sz="3600" b="1" dirty="0"/>
            </a:br>
            <a:r>
              <a:rPr lang="en-US" altLang="ko-KR" sz="3600" dirty="0"/>
              <a:t>Rapid Spanning Tree Protocol (RSTP)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Each Port </a:t>
            </a:r>
            <a:r>
              <a:rPr lang="en-US" altLang="ko-KR" dirty="0">
                <a:solidFill>
                  <a:srgbClr val="0070C0"/>
                </a:solidFill>
              </a:rPr>
              <a:t>has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</a:t>
            </a:r>
            <a:r>
              <a:rPr lang="en-US" altLang="ko-KR" b="1" dirty="0">
                <a:solidFill>
                  <a:srgbClr val="7030A0"/>
                </a:solidFill>
              </a:rPr>
              <a:t>port</a:t>
            </a:r>
            <a:r>
              <a:rPr lang="en-US" altLang="ko-KR" dirty="0">
                <a:solidFill>
                  <a:srgbClr val="7030A0"/>
                </a:solidFill>
              </a:rPr>
              <a:t> priority vector (PVP)</a:t>
            </a:r>
          </a:p>
          <a:p>
            <a:pPr lvl="1"/>
            <a:r>
              <a:rPr lang="en-US" altLang="ko-KR" sz="2400" dirty="0"/>
              <a:t>{RID : RPC : DID : PID : </a:t>
            </a:r>
            <a:r>
              <a:rPr lang="en-US" altLang="ko-KR" sz="2400" dirty="0" err="1"/>
              <a:t>RxPID</a:t>
            </a:r>
            <a:r>
              <a:rPr lang="en-US" altLang="ko-KR" sz="2400" dirty="0"/>
              <a:t>}</a:t>
            </a:r>
          </a:p>
          <a:p>
            <a:pPr lvl="2"/>
            <a:r>
              <a:rPr lang="en-US" altLang="ko-KR" sz="1800" dirty="0"/>
              <a:t>RID: Root Bridge ID for the root bridge the sending bridge recognized</a:t>
            </a:r>
          </a:p>
          <a:p>
            <a:pPr lvl="2"/>
            <a:r>
              <a:rPr lang="en-US" altLang="ko-KR" sz="1800" dirty="0"/>
              <a:t>RPC: Root Path Cost from this bridge</a:t>
            </a:r>
          </a:p>
          <a:p>
            <a:pPr lvl="2"/>
            <a:r>
              <a:rPr lang="en-US" altLang="ko-KR" sz="1800" dirty="0"/>
              <a:t>DID:</a:t>
            </a:r>
            <a:r>
              <a:rPr lang="ko-KR" altLang="en-US" sz="1800" dirty="0"/>
              <a:t> </a:t>
            </a:r>
            <a:r>
              <a:rPr lang="en-US" altLang="ko-KR" sz="1800" dirty="0"/>
              <a:t>Designated bridge to the LAN </a:t>
            </a:r>
          </a:p>
          <a:p>
            <a:pPr lvl="2"/>
            <a:r>
              <a:rPr lang="en-US" altLang="ko-KR" sz="1800" dirty="0"/>
              <a:t>DP: Designated to the LAN </a:t>
            </a:r>
          </a:p>
          <a:p>
            <a:pPr lvl="2"/>
            <a:r>
              <a:rPr lang="en-US" altLang="ko-KR" sz="1800" dirty="0"/>
              <a:t>RXPID: the port ID of this bridge received this MPV.</a:t>
            </a:r>
          </a:p>
          <a:p>
            <a:pPr lvl="1"/>
            <a:r>
              <a:rPr lang="en-US" altLang="ko-KR" dirty="0"/>
              <a:t>Initial port priority vector: {self:0:Self: this port: this port}</a:t>
            </a:r>
          </a:p>
        </p:txBody>
      </p:sp>
    </p:spTree>
    <p:extLst>
      <p:ext uri="{BB962C8B-B14F-4D97-AF65-F5344CB8AC3E}">
        <p14:creationId xmlns:p14="http://schemas.microsoft.com/office/powerpoint/2010/main" val="34781420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3600" dirty="0"/>
              <a:t>IEEE 802.1Q-2018</a:t>
            </a:r>
            <a:br>
              <a:rPr lang="en-US" altLang="ko-KR" sz="3600" b="1" dirty="0"/>
            </a:br>
            <a:r>
              <a:rPr lang="en-US" altLang="ko-KR" sz="3600" dirty="0"/>
              <a:t>Rapid Spanning Tree Protocol (RSTP)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The message priority vector (MPV) </a:t>
            </a:r>
            <a:r>
              <a:rPr lang="en-US" altLang="ko-KR" dirty="0">
                <a:solidFill>
                  <a:srgbClr val="0070C0"/>
                </a:solidFill>
              </a:rPr>
              <a:t>is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priority vector </a:t>
            </a:r>
            <a:r>
              <a:rPr lang="en-US" altLang="ko-KR" dirty="0">
                <a:solidFill>
                  <a:srgbClr val="0070C0"/>
                </a:solidFill>
              </a:rPr>
              <a:t>conveyed in </a:t>
            </a:r>
            <a:r>
              <a:rPr lang="en-US" altLang="ko-KR" dirty="0">
                <a:solidFill>
                  <a:srgbClr val="7030A0"/>
                </a:solidFill>
              </a:rPr>
              <a:t>a received Configuration Message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sz="2400" dirty="0"/>
              <a:t>{RID : RPC : DID : PID : </a:t>
            </a:r>
            <a:r>
              <a:rPr lang="en-US" altLang="ko-KR" sz="2400" dirty="0" err="1"/>
              <a:t>RxPID</a:t>
            </a:r>
            <a:r>
              <a:rPr lang="en-US" altLang="ko-KR" sz="2400" dirty="0"/>
              <a:t>}</a:t>
            </a:r>
          </a:p>
          <a:p>
            <a:r>
              <a:rPr lang="en-US" altLang="ko-KR" dirty="0"/>
              <a:t>If </a:t>
            </a:r>
            <a:r>
              <a:rPr lang="en-US" altLang="ko-KR" dirty="0">
                <a:solidFill>
                  <a:srgbClr val="7030A0"/>
                </a:solidFill>
              </a:rPr>
              <a:t>the message priority vector </a:t>
            </a:r>
            <a:r>
              <a:rPr lang="en-US" altLang="ko-KR" dirty="0">
                <a:solidFill>
                  <a:srgbClr val="0070C0"/>
                </a:solidFill>
              </a:rPr>
              <a:t>received in </a:t>
            </a:r>
            <a:r>
              <a:rPr lang="en-US" altLang="ko-KR" dirty="0">
                <a:solidFill>
                  <a:srgbClr val="7030A0"/>
                </a:solidFill>
              </a:rPr>
              <a:t>a Configuration Message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from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 Designated Port </a:t>
            </a:r>
            <a:r>
              <a:rPr lang="en-US" altLang="ko-KR" dirty="0">
                <a:solidFill>
                  <a:srgbClr val="0070C0"/>
                </a:solidFill>
              </a:rPr>
              <a:t>is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superior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70C0"/>
                </a:solidFill>
              </a:rPr>
              <a:t>it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will </a:t>
            </a:r>
            <a:r>
              <a:rPr lang="en-US" altLang="ko-KR" b="1" dirty="0">
                <a:solidFill>
                  <a:srgbClr val="7030A0"/>
                </a:solidFill>
              </a:rPr>
              <a:t>replace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current port priority vector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65585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3600" dirty="0"/>
              <a:t>IEEE 802.1Q-2018</a:t>
            </a:r>
            <a:br>
              <a:rPr lang="en-US" altLang="ko-KR" sz="3600" b="1" dirty="0"/>
            </a:br>
            <a:r>
              <a:rPr lang="en-US" altLang="ko-KR" sz="3600" dirty="0"/>
              <a:t>Rapid Spanning Tree Protocol (RSTP)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A root path priority vector (RPPV) </a:t>
            </a:r>
            <a:r>
              <a:rPr lang="en-US" altLang="ko-KR" dirty="0">
                <a:solidFill>
                  <a:srgbClr val="0070C0"/>
                </a:solidFill>
              </a:rPr>
              <a:t>for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 port </a:t>
            </a:r>
            <a:r>
              <a:rPr lang="en-US" altLang="ko-KR" dirty="0">
                <a:solidFill>
                  <a:srgbClr val="0070C0"/>
                </a:solidFill>
              </a:rPr>
              <a:t>can be calculated from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 port priority vector </a:t>
            </a:r>
            <a:r>
              <a:rPr lang="en-US" altLang="ko-KR" dirty="0">
                <a:solidFill>
                  <a:srgbClr val="0070C0"/>
                </a:solidFill>
              </a:rPr>
              <a:t>that contains </a:t>
            </a:r>
            <a:r>
              <a:rPr lang="en-US" altLang="ko-KR" dirty="0"/>
              <a:t>information </a:t>
            </a:r>
            <a:r>
              <a:rPr lang="en-US" altLang="ko-KR" dirty="0">
                <a:solidFill>
                  <a:srgbClr val="0070C0"/>
                </a:solidFill>
              </a:rPr>
              <a:t>from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 message priority vector</a:t>
            </a:r>
            <a:r>
              <a:rPr lang="en-US" altLang="ko-KR" dirty="0"/>
              <a:t>, as follows:</a:t>
            </a:r>
          </a:p>
          <a:p>
            <a:pPr lvl="1"/>
            <a:r>
              <a:rPr lang="en-US" altLang="ko-KR" sz="2400" dirty="0"/>
              <a:t>{RID : RPC+PPC : DID : PID : </a:t>
            </a:r>
            <a:r>
              <a:rPr lang="en-US" altLang="ko-KR" sz="2400" dirty="0" err="1"/>
              <a:t>RxPID</a:t>
            </a:r>
            <a:r>
              <a:rPr lang="en-US" altLang="ko-KR" sz="2400" dirty="0"/>
              <a:t>}</a:t>
            </a:r>
          </a:p>
          <a:p>
            <a:pPr lvl="2"/>
            <a:r>
              <a:rPr lang="en-US" altLang="ko-KR" dirty="0"/>
              <a:t>PPC: the Port Path Cost of the </a:t>
            </a:r>
            <a:r>
              <a:rPr lang="en-US" altLang="ko-KR" dirty="0" err="1"/>
              <a:t>RxPID</a:t>
            </a:r>
            <a:endParaRPr lang="en-US" altLang="ko-KR" dirty="0"/>
          </a:p>
          <a:p>
            <a:r>
              <a:rPr lang="en-US" altLang="ko-KR" dirty="0"/>
              <a:t>Each Bridge has </a:t>
            </a:r>
            <a:r>
              <a:rPr lang="en-US" altLang="ko-KR" dirty="0">
                <a:solidFill>
                  <a:srgbClr val="7030A0"/>
                </a:solidFill>
              </a:rPr>
              <a:t>the </a:t>
            </a:r>
            <a:r>
              <a:rPr lang="en-US" altLang="ko-KR" b="1" dirty="0">
                <a:solidFill>
                  <a:srgbClr val="7030A0"/>
                </a:solidFill>
              </a:rPr>
              <a:t>bridge</a:t>
            </a:r>
            <a:r>
              <a:rPr lang="en-US" altLang="ko-KR" dirty="0">
                <a:solidFill>
                  <a:srgbClr val="7030A0"/>
                </a:solidFill>
              </a:rPr>
              <a:t> priority vector (BPV)</a:t>
            </a:r>
          </a:p>
          <a:p>
            <a:pPr lvl="1"/>
            <a:r>
              <a:rPr lang="en-US" altLang="ko-KR" dirty="0"/>
              <a:t>{B : 0 : B : 0 : 0}, RID=DID= this Bridge ID (B)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7103032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CD1738-832F-5543-2810-49AAFB6D1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Rapid Spanning tree protocol (RSTP)</a:t>
            </a:r>
            <a:br>
              <a:rPr lang="en-US" altLang="ko-KR" sz="4400" dirty="0"/>
            </a:br>
            <a:r>
              <a:rPr lang="en-US" altLang="ko-KR" sz="4400" dirty="0"/>
              <a:t>- generating CST (omitting IST part)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EEF86F-339A-EA61-4D37-767C577FD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7030A0"/>
                </a:solidFill>
              </a:rPr>
              <a:t>The root priority vector (RPV) </a:t>
            </a:r>
            <a:r>
              <a:rPr lang="en-US" altLang="ko-KR" dirty="0"/>
              <a:t>for Bridge B </a:t>
            </a:r>
            <a:r>
              <a:rPr lang="en-US" altLang="ko-KR" dirty="0">
                <a:solidFill>
                  <a:srgbClr val="0070C0"/>
                </a:solidFill>
              </a:rPr>
              <a:t>is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</a:t>
            </a:r>
            <a:r>
              <a:rPr lang="en-US" altLang="ko-KR" b="1" dirty="0">
                <a:solidFill>
                  <a:srgbClr val="7030A0"/>
                </a:solidFill>
              </a:rPr>
              <a:t>superior</a:t>
            </a:r>
            <a:r>
              <a:rPr lang="en-US" altLang="ko-KR" dirty="0">
                <a:solidFill>
                  <a:srgbClr val="7030A0"/>
                </a:solidFill>
              </a:rPr>
              <a:t> priority vector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of the set of priority vectors </a:t>
            </a:r>
            <a:r>
              <a:rPr lang="en-US" altLang="ko-KR" dirty="0">
                <a:solidFill>
                  <a:srgbClr val="0070C0"/>
                </a:solidFill>
              </a:rPr>
              <a:t>comprising</a:t>
            </a:r>
          </a:p>
          <a:p>
            <a:pPr lvl="1"/>
            <a:r>
              <a:rPr lang="en-US" altLang="ko-KR" dirty="0"/>
              <a:t>a) The Bridge priority vector;</a:t>
            </a:r>
          </a:p>
          <a:p>
            <a:pPr lvl="2"/>
            <a:r>
              <a:rPr lang="en-US" altLang="ko-KR" dirty="0"/>
              <a:t>{B : 0 : B : 0 : 0},</a:t>
            </a:r>
          </a:p>
          <a:p>
            <a:pPr lvl="1"/>
            <a:r>
              <a:rPr lang="en-US" altLang="ko-KR" dirty="0"/>
              <a:t>b) All root path priority vectors (RPPVs) that</a:t>
            </a:r>
          </a:p>
          <a:p>
            <a:pPr lvl="2"/>
            <a:r>
              <a:rPr lang="en-US" altLang="ko-KR" dirty="0"/>
              <a:t>1) Have a Designated Bridge Identifier D that is not equal to B, and</a:t>
            </a:r>
          </a:p>
          <a:p>
            <a:pPr lvl="2"/>
            <a:r>
              <a:rPr lang="en-US" altLang="ko-KR" dirty="0"/>
              <a:t>2) Were received from a Bridge Port attached to a LAN.</a:t>
            </a:r>
          </a:p>
          <a:p>
            <a:pPr lvl="2"/>
            <a:r>
              <a:rPr lang="en-US" altLang="ko-KR" sz="2000" dirty="0"/>
              <a:t>{RID : RPC+PPC : DID : PID : </a:t>
            </a:r>
            <a:r>
              <a:rPr lang="en-US" altLang="ko-KR" sz="2000" dirty="0" err="1"/>
              <a:t>RxPID</a:t>
            </a:r>
            <a:r>
              <a:rPr lang="en-US" altLang="ko-KR" sz="2000" dirty="0"/>
              <a:t>} for </a:t>
            </a:r>
            <a:r>
              <a:rPr lang="en-US" altLang="ko-KR" sz="2000" dirty="0">
                <a:solidFill>
                  <a:srgbClr val="7030A0"/>
                </a:solidFill>
              </a:rPr>
              <a:t>the </a:t>
            </a:r>
            <a:r>
              <a:rPr lang="en-US" altLang="ko-KR" dirty="0">
                <a:solidFill>
                  <a:srgbClr val="7030A0"/>
                </a:solidFill>
              </a:rPr>
              <a:t>superior</a:t>
            </a:r>
            <a:r>
              <a:rPr lang="en-US" altLang="ko-KR" sz="2000" dirty="0">
                <a:solidFill>
                  <a:srgbClr val="7030A0"/>
                </a:solidFill>
              </a:rPr>
              <a:t> RPPV </a:t>
            </a:r>
            <a:r>
              <a:rPr lang="en-US" altLang="ko-KR" sz="2000" dirty="0"/>
              <a:t>of each RXPID</a:t>
            </a:r>
          </a:p>
          <a:p>
            <a:r>
              <a:rPr lang="en-US" altLang="ko-KR" dirty="0"/>
              <a:t>If </a:t>
            </a:r>
            <a:r>
              <a:rPr lang="en-US" altLang="ko-KR" dirty="0">
                <a:solidFill>
                  <a:srgbClr val="7030A0"/>
                </a:solidFill>
              </a:rPr>
              <a:t>the Bridge priority vector </a:t>
            </a:r>
            <a:r>
              <a:rPr lang="en-US" altLang="ko-KR" dirty="0">
                <a:solidFill>
                  <a:srgbClr val="0070C0"/>
                </a:solidFill>
              </a:rPr>
              <a:t>is</a:t>
            </a:r>
            <a:r>
              <a:rPr lang="en-US" altLang="ko-KR" dirty="0"/>
              <a:t> t</a:t>
            </a:r>
            <a:r>
              <a:rPr lang="en-US" altLang="ko-KR" dirty="0">
                <a:solidFill>
                  <a:srgbClr val="7030A0"/>
                </a:solidFill>
              </a:rPr>
              <a:t>he superior priority vector of this set of priority vectors</a:t>
            </a:r>
            <a:r>
              <a:rPr lang="en-US" altLang="ko-KR" dirty="0"/>
              <a:t>, </a:t>
            </a:r>
            <a:r>
              <a:rPr lang="en-US" altLang="ko-KR" b="1" dirty="0">
                <a:solidFill>
                  <a:srgbClr val="7030A0"/>
                </a:solidFill>
              </a:rPr>
              <a:t>Bridge B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has been selected as </a:t>
            </a:r>
            <a:r>
              <a:rPr lang="en-US" altLang="ko-KR" b="1" dirty="0">
                <a:solidFill>
                  <a:srgbClr val="7030A0"/>
                </a:solidFill>
              </a:rPr>
              <a:t>the CIST Root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144886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CD1738-832F-5543-2810-49AAFB6D1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Rapid Spanning tree protocol (RSTP)</a:t>
            </a:r>
            <a:br>
              <a:rPr lang="en-US" altLang="ko-KR" sz="4400" dirty="0"/>
            </a:br>
            <a:r>
              <a:rPr lang="en-US" altLang="ko-KR" sz="4400" dirty="0"/>
              <a:t>- generating CST (omitting IST part)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EEF86F-339A-EA61-4D37-767C577FD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The designated priority vector (DPV) </a:t>
            </a:r>
            <a:r>
              <a:rPr lang="en-US" altLang="ko-KR" dirty="0">
                <a:solidFill>
                  <a:srgbClr val="0070C0"/>
                </a:solidFill>
              </a:rPr>
              <a:t>for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 port Q </a:t>
            </a:r>
            <a:r>
              <a:rPr lang="en-US" altLang="ko-KR" dirty="0">
                <a:solidFill>
                  <a:srgbClr val="0070C0"/>
                </a:solidFill>
              </a:rPr>
              <a:t>on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Bridge B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is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root priority vector </a:t>
            </a:r>
            <a:r>
              <a:rPr lang="en-US" altLang="ko-KR" dirty="0">
                <a:solidFill>
                  <a:srgbClr val="0070C0"/>
                </a:solidFill>
              </a:rPr>
              <a:t>with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B’s Bridge Identifier B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0070C0"/>
                </a:solidFill>
              </a:rPr>
              <a:t>substituted for </a:t>
            </a:r>
            <a:r>
              <a:rPr lang="en-US" altLang="ko-KR" dirty="0">
                <a:solidFill>
                  <a:srgbClr val="7030A0"/>
                </a:solidFill>
              </a:rPr>
              <a:t>the </a:t>
            </a:r>
            <a:r>
              <a:rPr lang="en-US" altLang="ko-KR" dirty="0" err="1">
                <a:solidFill>
                  <a:srgbClr val="7030A0"/>
                </a:solidFill>
              </a:rPr>
              <a:t>DesignatedBridgeID</a:t>
            </a:r>
            <a:r>
              <a:rPr lang="en-US" altLang="ko-KR" dirty="0">
                <a:solidFill>
                  <a:srgbClr val="7030A0"/>
                </a:solidFill>
              </a:rPr>
              <a:t> </a:t>
            </a:r>
            <a:r>
              <a:rPr lang="en-US" altLang="ko-KR" b="1" dirty="0">
                <a:solidFill>
                  <a:srgbClr val="0070C0"/>
                </a:solidFill>
              </a:rPr>
              <a:t>and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Q’s Port Identifier</a:t>
            </a:r>
            <a:r>
              <a:rPr lang="en-US" altLang="ko-KR" dirty="0"/>
              <a:t> Q </a:t>
            </a:r>
            <a:r>
              <a:rPr lang="en-US" altLang="ko-KR" b="1" dirty="0">
                <a:solidFill>
                  <a:srgbClr val="0070C0"/>
                </a:solidFill>
              </a:rPr>
              <a:t>substituted for </a:t>
            </a:r>
            <a:r>
              <a:rPr lang="en-US" altLang="ko-KR" dirty="0"/>
              <a:t>the </a:t>
            </a:r>
            <a:r>
              <a:rPr lang="en-US" altLang="ko-KR" dirty="0" err="1"/>
              <a:t>DesignatedPortID</a:t>
            </a:r>
            <a:r>
              <a:rPr lang="en-US" altLang="ko-KR" dirty="0"/>
              <a:t> and </a:t>
            </a:r>
            <a:r>
              <a:rPr lang="en-US" altLang="ko-KR" dirty="0" err="1"/>
              <a:t>RcvPortID</a:t>
            </a:r>
            <a:r>
              <a:rPr lang="en-US" altLang="ko-KR" dirty="0"/>
              <a:t> components.</a:t>
            </a:r>
          </a:p>
          <a:p>
            <a:pPr lvl="1"/>
            <a:r>
              <a:rPr lang="en-US" altLang="ko-KR" dirty="0">
                <a:solidFill>
                  <a:srgbClr val="7030A0"/>
                </a:solidFill>
              </a:rPr>
              <a:t>The root priority vector = </a:t>
            </a:r>
            <a:r>
              <a:rPr lang="en-US" altLang="ko-KR" sz="2400" dirty="0"/>
              <a:t>{RID : RPC’: DID : PID : </a:t>
            </a:r>
            <a:r>
              <a:rPr lang="en-US" altLang="ko-KR" sz="2400" dirty="0" err="1"/>
              <a:t>RxPID</a:t>
            </a:r>
            <a:r>
              <a:rPr lang="en-US" altLang="ko-KR" sz="2400" dirty="0"/>
              <a:t>}</a:t>
            </a:r>
          </a:p>
          <a:p>
            <a:pPr lvl="1"/>
            <a:r>
              <a:rPr lang="en-US" altLang="ko-KR" dirty="0">
                <a:solidFill>
                  <a:srgbClr val="7030A0"/>
                </a:solidFill>
              </a:rPr>
              <a:t>The designated priority vector = </a:t>
            </a:r>
            <a:r>
              <a:rPr lang="en-US" altLang="ko-KR" sz="2400" dirty="0"/>
              <a:t>{RID : RPC’: </a:t>
            </a:r>
            <a:r>
              <a:rPr lang="en-US" altLang="ko-KR" sz="2400" b="1" dirty="0">
                <a:solidFill>
                  <a:srgbClr val="7030A0"/>
                </a:solidFill>
              </a:rPr>
              <a:t>B</a:t>
            </a:r>
            <a:r>
              <a:rPr lang="en-US" altLang="ko-KR" sz="2400" dirty="0"/>
              <a:t> : </a:t>
            </a:r>
            <a:r>
              <a:rPr lang="en-US" altLang="ko-KR" sz="2400" b="1" dirty="0">
                <a:solidFill>
                  <a:srgbClr val="7030A0"/>
                </a:solidFill>
              </a:rPr>
              <a:t>Q</a:t>
            </a:r>
            <a:r>
              <a:rPr lang="en-US" altLang="ko-KR" sz="2400" dirty="0"/>
              <a:t> : </a:t>
            </a:r>
            <a:r>
              <a:rPr lang="en-US" altLang="ko-KR" sz="2400" b="1" dirty="0">
                <a:solidFill>
                  <a:srgbClr val="7030A0"/>
                </a:solidFill>
              </a:rPr>
              <a:t>Q</a:t>
            </a:r>
            <a:r>
              <a:rPr lang="en-US" altLang="ko-KR" sz="2400" dirty="0"/>
              <a:t>}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85933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15C258-5581-69A6-7B90-24C88A9EB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IEEE 802-2014 Overview and Architecture</a:t>
            </a:r>
            <a:br>
              <a:rPr lang="en-US" altLang="ko-KR" sz="3200" dirty="0"/>
            </a:br>
            <a:r>
              <a:rPr lang="en-NZ" altLang="ko-KR" sz="3200" dirty="0"/>
              <a:t>5.3.2 MAC-sublayer interconnection: Bridges</a:t>
            </a:r>
            <a:br>
              <a:rPr lang="en-NZ" altLang="ko-KR" sz="3200" dirty="0"/>
            </a:br>
            <a:r>
              <a:rPr lang="en-US" altLang="ko-KR" sz="3200" dirty="0"/>
              <a:t>5.3.2.1 Bridges and bridged IEEE 802 networks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7F3D89-4EA9-25BE-47C4-41C9ADBC6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A bridged network </a:t>
            </a:r>
            <a:r>
              <a:rPr lang="en-US" altLang="ko-KR" dirty="0">
                <a:solidFill>
                  <a:srgbClr val="0070C0"/>
                </a:solidFill>
              </a:rPr>
              <a:t>can provide for </a:t>
            </a:r>
            <a:r>
              <a:rPr lang="en-US" altLang="ko-KR" dirty="0"/>
              <a:t>the following: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Communication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between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stations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attached to </a:t>
            </a:r>
            <a:r>
              <a:rPr lang="en-US" altLang="ko-KR" dirty="0">
                <a:solidFill>
                  <a:srgbClr val="7030A0"/>
                </a:solidFill>
              </a:rPr>
              <a:t>networks of different MAC types </a:t>
            </a:r>
            <a:r>
              <a:rPr lang="en-US" altLang="ko-KR" dirty="0">
                <a:solidFill>
                  <a:srgbClr val="0070C0"/>
                </a:solidFill>
              </a:rPr>
              <a:t>that </a:t>
            </a:r>
            <a:r>
              <a:rPr lang="en-US" altLang="ko-KR" b="1" dirty="0">
                <a:solidFill>
                  <a:srgbClr val="0070C0"/>
                </a:solidFill>
              </a:rPr>
              <a:t>conform</a:t>
            </a:r>
            <a:r>
              <a:rPr lang="en-US" altLang="ko-KR" dirty="0">
                <a:solidFill>
                  <a:srgbClr val="0070C0"/>
                </a:solidFill>
              </a:rPr>
              <a:t> to </a:t>
            </a:r>
            <a:r>
              <a:rPr lang="en-US" altLang="ko-KR" dirty="0"/>
              <a:t>the Internal Sublayer Service </a:t>
            </a:r>
            <a:r>
              <a:rPr lang="en-US" altLang="ko-KR" dirty="0">
                <a:solidFill>
                  <a:srgbClr val="0070C0"/>
                </a:solidFill>
              </a:rPr>
              <a:t>as specified in</a:t>
            </a:r>
            <a:r>
              <a:rPr lang="en-US" altLang="ko-KR" dirty="0"/>
              <a:t> IEEE Std 802.1AC.</a:t>
            </a:r>
          </a:p>
          <a:p>
            <a:pPr lvl="1"/>
            <a:r>
              <a:rPr lang="en-US" altLang="ko-KR" dirty="0"/>
              <a:t>An increase in </a:t>
            </a:r>
            <a:r>
              <a:rPr lang="en-US" altLang="ko-KR" dirty="0">
                <a:solidFill>
                  <a:srgbClr val="7030A0"/>
                </a:solidFill>
              </a:rPr>
              <a:t>the total throughput of a network </a:t>
            </a:r>
            <a:r>
              <a:rPr lang="en-US" altLang="ko-KR" dirty="0">
                <a:solidFill>
                  <a:srgbClr val="0070C0"/>
                </a:solidFill>
              </a:rPr>
              <a:t>over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that of a purely shared media network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An increase in </a:t>
            </a:r>
            <a:r>
              <a:rPr lang="en-US" altLang="ko-KR" dirty="0">
                <a:solidFill>
                  <a:srgbClr val="7030A0"/>
                </a:solidFill>
              </a:rPr>
              <a:t>the physical extent </a:t>
            </a:r>
            <a:r>
              <a:rPr lang="en-US" altLang="ko-KR" dirty="0"/>
              <a:t>of, or </a:t>
            </a:r>
            <a:r>
              <a:rPr lang="en-US" altLang="ko-KR" dirty="0">
                <a:solidFill>
                  <a:srgbClr val="7030A0"/>
                </a:solidFill>
              </a:rPr>
              <a:t>number of permissible attachments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to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7030A0"/>
                </a:solidFill>
              </a:rPr>
              <a:t>a network.</a:t>
            </a:r>
          </a:p>
          <a:p>
            <a:pPr lvl="1"/>
            <a:r>
              <a:rPr lang="en-US" altLang="ko-KR" dirty="0">
                <a:solidFill>
                  <a:srgbClr val="7030A0"/>
                </a:solidFill>
              </a:rPr>
              <a:t>Partitioning of the physical network </a:t>
            </a:r>
            <a:r>
              <a:rPr lang="en-US" altLang="ko-KR" dirty="0">
                <a:solidFill>
                  <a:srgbClr val="0070C0"/>
                </a:solidFill>
              </a:rPr>
              <a:t>for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administrative or maintenance reasons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523570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CD1738-832F-5543-2810-49AAFB6D1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Rapid Spanning tree protocol (RSTP)</a:t>
            </a:r>
            <a:br>
              <a:rPr lang="en-US" altLang="ko-KR" sz="4400" dirty="0"/>
            </a:br>
            <a:r>
              <a:rPr lang="en-US" altLang="ko-KR" sz="4400" dirty="0"/>
              <a:t>- generating CST (omitting IST part)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EEF86F-339A-EA61-4D37-767C577FD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If the designated priority vector </a:t>
            </a:r>
            <a:r>
              <a:rPr lang="en-US" altLang="ko-KR" dirty="0">
                <a:solidFill>
                  <a:srgbClr val="0070C0"/>
                </a:solidFill>
              </a:rPr>
              <a:t>is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superior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than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port priority vector</a:t>
            </a:r>
            <a:r>
              <a:rPr lang="en-US" altLang="ko-KR" dirty="0"/>
              <a:t> and the port is attached to a LAN, </a:t>
            </a:r>
            <a:r>
              <a:rPr lang="en-US" altLang="ko-KR" dirty="0">
                <a:solidFill>
                  <a:srgbClr val="7030A0"/>
                </a:solidFill>
              </a:rPr>
              <a:t>the port </a:t>
            </a:r>
            <a:r>
              <a:rPr lang="en-US" altLang="ko-KR" dirty="0">
                <a:solidFill>
                  <a:srgbClr val="0070C0"/>
                </a:solidFill>
              </a:rPr>
              <a:t>will be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Designated Port </a:t>
            </a:r>
            <a:r>
              <a:rPr lang="en-US" altLang="ko-KR" dirty="0">
                <a:solidFill>
                  <a:srgbClr val="0070C0"/>
                </a:solidFill>
              </a:rPr>
              <a:t>for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that LAN </a:t>
            </a:r>
            <a:r>
              <a:rPr lang="en-US" altLang="ko-KR" dirty="0"/>
              <a:t>and </a:t>
            </a:r>
            <a:r>
              <a:rPr lang="en-US" altLang="ko-KR" dirty="0">
                <a:solidFill>
                  <a:srgbClr val="7030A0"/>
                </a:solidFill>
              </a:rPr>
              <a:t>the current port priority vector (PPV) </a:t>
            </a:r>
            <a:r>
              <a:rPr lang="en-US" altLang="ko-KR" dirty="0">
                <a:solidFill>
                  <a:srgbClr val="0070C0"/>
                </a:solidFill>
              </a:rPr>
              <a:t>will be updated</a:t>
            </a:r>
            <a:r>
              <a:rPr lang="en-US" altLang="ko-KR" dirty="0"/>
              <a:t>.</a:t>
            </a:r>
          </a:p>
          <a:p>
            <a:r>
              <a:rPr lang="en-US" altLang="ko-KR" dirty="0">
                <a:solidFill>
                  <a:srgbClr val="7030A0"/>
                </a:solidFill>
              </a:rPr>
              <a:t>The message priority vector </a:t>
            </a:r>
            <a:r>
              <a:rPr lang="en-US" altLang="ko-KR" dirty="0">
                <a:solidFill>
                  <a:srgbClr val="0070C0"/>
                </a:solidFill>
              </a:rPr>
              <a:t>in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Configuration Messages (</a:t>
            </a:r>
            <a:r>
              <a:rPr lang="en-US" altLang="ko-KR" dirty="0">
                <a:solidFill>
                  <a:srgbClr val="0070C0"/>
                </a:solidFill>
              </a:rPr>
              <a:t>transmitted by </a:t>
            </a:r>
            <a:r>
              <a:rPr lang="en-US" altLang="ko-KR" dirty="0">
                <a:solidFill>
                  <a:srgbClr val="7030A0"/>
                </a:solidFill>
              </a:rPr>
              <a:t>a port) </a:t>
            </a:r>
            <a:r>
              <a:rPr lang="en-US" altLang="ko-KR" b="1" dirty="0">
                <a:solidFill>
                  <a:srgbClr val="0070C0"/>
                </a:solidFill>
              </a:rPr>
              <a:t>always comprises </a:t>
            </a:r>
            <a:r>
              <a:rPr lang="en-US" altLang="ko-KR" dirty="0">
                <a:solidFill>
                  <a:srgbClr val="7030A0"/>
                </a:solidFill>
              </a:rPr>
              <a:t>the components of the designated priority vector </a:t>
            </a:r>
            <a:r>
              <a:rPr lang="en-US" altLang="ko-KR" dirty="0">
                <a:solidFill>
                  <a:srgbClr val="0070C0"/>
                </a:solidFill>
              </a:rPr>
              <a:t>for</a:t>
            </a:r>
            <a:r>
              <a:rPr lang="en-US" altLang="ko-KR" dirty="0">
                <a:solidFill>
                  <a:srgbClr val="7030A0"/>
                </a:solidFill>
              </a:rPr>
              <a:t> the port</a:t>
            </a:r>
            <a:r>
              <a:rPr lang="en-US" altLang="ko-KR" dirty="0"/>
              <a:t>, even if the port is a Root Port.</a:t>
            </a:r>
          </a:p>
        </p:txBody>
      </p:sp>
    </p:spTree>
    <p:extLst>
      <p:ext uri="{BB962C8B-B14F-4D97-AF65-F5344CB8AC3E}">
        <p14:creationId xmlns:p14="http://schemas.microsoft.com/office/powerpoint/2010/main" val="349868670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4000" dirty="0"/>
              <a:t>Rapid Spanning tree protocol (RSTP)</a:t>
            </a:r>
            <a:br>
              <a:rPr lang="en-US" altLang="ko-KR" sz="4000" dirty="0"/>
            </a:br>
            <a:r>
              <a:rPr lang="en-US" altLang="ko-KR" sz="4000" dirty="0"/>
              <a:t>- A CST example</a:t>
            </a:r>
            <a:endParaRPr lang="ko-KR" altLang="en-US" sz="4000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669" y="1823829"/>
            <a:ext cx="386164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786627" y="1628801"/>
            <a:ext cx="345081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Assumption</a:t>
            </a:r>
          </a:p>
          <a:p>
            <a:r>
              <a:rPr lang="en-US" altLang="ko-KR" dirty="0"/>
              <a:t>All LAN traverse cost = 1</a:t>
            </a:r>
          </a:p>
          <a:p>
            <a:r>
              <a:rPr lang="en-US" altLang="ko-KR" dirty="0"/>
              <a:t>All bridge &amp; port priorities = 0</a:t>
            </a:r>
          </a:p>
          <a:p>
            <a:endParaRPr lang="en-US" altLang="ko-KR" dirty="0"/>
          </a:p>
          <a:p>
            <a:r>
              <a:rPr lang="en-US" altLang="ko-KR" dirty="0"/>
              <a:t>Ports of the root bridge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They are designated ports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Their Root Path Cost = 0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56893" y="3660864"/>
            <a:ext cx="13949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R=B1,RC=0,BID=B1,PID=2</a:t>
            </a:r>
            <a:endParaRPr lang="ko-KR" altLang="en-US" sz="800" dirty="0"/>
          </a:p>
        </p:txBody>
      </p:sp>
      <p:sp>
        <p:nvSpPr>
          <p:cNvPr id="7" name="TextBox 6"/>
          <p:cNvSpPr txBox="1"/>
          <p:nvPr/>
        </p:nvSpPr>
        <p:spPr>
          <a:xfrm>
            <a:off x="1006669" y="2809802"/>
            <a:ext cx="13949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R=B1,RC=0,BID=B1,PID=1</a:t>
            </a:r>
            <a:endParaRPr lang="ko-KR" altLang="en-US" sz="800" dirty="0"/>
          </a:p>
        </p:txBody>
      </p:sp>
      <p:sp>
        <p:nvSpPr>
          <p:cNvPr id="8" name="TextBox 7"/>
          <p:cNvSpPr txBox="1"/>
          <p:nvPr/>
        </p:nvSpPr>
        <p:spPr>
          <a:xfrm>
            <a:off x="2401603" y="2917524"/>
            <a:ext cx="13949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R=B3,RC=0,BID=B3,PID=2</a:t>
            </a:r>
            <a:endParaRPr lang="ko-KR" alt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3902762" y="2919736"/>
            <a:ext cx="13949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R=B4,RC=0,BID=B4,PID=2</a:t>
            </a:r>
            <a:endParaRPr lang="ko-KR" altLang="en-US" sz="800" dirty="0"/>
          </a:p>
        </p:txBody>
      </p:sp>
      <p:sp>
        <p:nvSpPr>
          <p:cNvPr id="10" name="TextBox 9"/>
          <p:cNvSpPr txBox="1"/>
          <p:nvPr/>
        </p:nvSpPr>
        <p:spPr>
          <a:xfrm>
            <a:off x="2543070" y="2142057"/>
            <a:ext cx="13949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R=B3,RC=0,BID=B3,PID=1</a:t>
            </a:r>
            <a:endParaRPr lang="ko-KR" altLang="en-US" sz="800" dirty="0"/>
          </a:p>
        </p:txBody>
      </p:sp>
      <p:sp>
        <p:nvSpPr>
          <p:cNvPr id="11" name="TextBox 10"/>
          <p:cNvSpPr txBox="1"/>
          <p:nvPr/>
        </p:nvSpPr>
        <p:spPr>
          <a:xfrm>
            <a:off x="3936116" y="2142057"/>
            <a:ext cx="13949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R=B4,RC=0,BID=B4,PID=1</a:t>
            </a:r>
            <a:endParaRPr lang="ko-KR" altLang="en-US" sz="800" dirty="0"/>
          </a:p>
        </p:txBody>
      </p:sp>
      <p:sp>
        <p:nvSpPr>
          <p:cNvPr id="12" name="TextBox 11"/>
          <p:cNvSpPr txBox="1"/>
          <p:nvPr/>
        </p:nvSpPr>
        <p:spPr>
          <a:xfrm>
            <a:off x="3081484" y="3541418"/>
            <a:ext cx="13949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R=B5,RC=0,BID=B5,PID=1</a:t>
            </a:r>
            <a:endParaRPr lang="ko-KR" altLang="en-US" sz="800" dirty="0"/>
          </a:p>
        </p:txBody>
      </p:sp>
      <p:sp>
        <p:nvSpPr>
          <p:cNvPr id="13" name="TextBox 12"/>
          <p:cNvSpPr txBox="1"/>
          <p:nvPr/>
        </p:nvSpPr>
        <p:spPr>
          <a:xfrm>
            <a:off x="2158797" y="4920172"/>
            <a:ext cx="13949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R=B2,RC=0,BID=B2,PID=1</a:t>
            </a:r>
            <a:endParaRPr lang="ko-KR" alt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1582733" y="5784268"/>
            <a:ext cx="13949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R=B2,RC=0,BID=B2,PID=2</a:t>
            </a:r>
            <a:endParaRPr lang="ko-KR" altLang="en-US" sz="800" dirty="0"/>
          </a:p>
        </p:txBody>
      </p:sp>
      <p:sp>
        <p:nvSpPr>
          <p:cNvPr id="15" name="TextBox 14"/>
          <p:cNvSpPr txBox="1"/>
          <p:nvPr/>
        </p:nvSpPr>
        <p:spPr>
          <a:xfrm>
            <a:off x="3070615" y="4344108"/>
            <a:ext cx="13949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R=B5,RC=0,BID=B5,PID=2</a:t>
            </a:r>
            <a:endParaRPr lang="ko-KR" altLang="en-US" sz="800" dirty="0"/>
          </a:p>
        </p:txBody>
      </p:sp>
      <p:sp>
        <p:nvSpPr>
          <p:cNvPr id="17" name="TextBox 16"/>
          <p:cNvSpPr txBox="1"/>
          <p:nvPr/>
        </p:nvSpPr>
        <p:spPr>
          <a:xfrm>
            <a:off x="3205295" y="5828946"/>
            <a:ext cx="13949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R=B2,RC=0,BID=B2,PID=3</a:t>
            </a:r>
            <a:endParaRPr lang="ko-KR" altLang="en-US" sz="8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86E4367-6BEC-4A0D-BB2A-83CD178F5A41}"/>
              </a:ext>
            </a:extLst>
          </p:cNvPr>
          <p:cNvSpPr/>
          <p:nvPr/>
        </p:nvSpPr>
        <p:spPr>
          <a:xfrm>
            <a:off x="3482132" y="4158122"/>
            <a:ext cx="501557" cy="1918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8A5B72F-8037-43C2-A69E-00777B2BACEA}"/>
              </a:ext>
            </a:extLst>
          </p:cNvPr>
          <p:cNvSpPr/>
          <p:nvPr/>
        </p:nvSpPr>
        <p:spPr>
          <a:xfrm>
            <a:off x="3440642" y="3722427"/>
            <a:ext cx="501557" cy="1918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280F7BF-61F9-4B3B-9418-0BBF9FA16C44}"/>
              </a:ext>
            </a:extLst>
          </p:cNvPr>
          <p:cNvSpPr/>
          <p:nvPr/>
        </p:nvSpPr>
        <p:spPr>
          <a:xfrm>
            <a:off x="1503582" y="3445494"/>
            <a:ext cx="501557" cy="1918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1D327DB-0BE0-48BA-9ABF-564D4116B211}"/>
              </a:ext>
            </a:extLst>
          </p:cNvPr>
          <p:cNvSpPr/>
          <p:nvPr/>
        </p:nvSpPr>
        <p:spPr>
          <a:xfrm>
            <a:off x="1503581" y="3016931"/>
            <a:ext cx="501557" cy="1918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C70DE53-5799-4F35-8BC4-011416A08481}"/>
              </a:ext>
            </a:extLst>
          </p:cNvPr>
          <p:cNvSpPr/>
          <p:nvPr/>
        </p:nvSpPr>
        <p:spPr>
          <a:xfrm>
            <a:off x="2644910" y="5146999"/>
            <a:ext cx="455961" cy="1918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0ED5FFB-2E34-4EE0-AE55-340733BC3751}"/>
              </a:ext>
            </a:extLst>
          </p:cNvPr>
          <p:cNvSpPr/>
          <p:nvPr/>
        </p:nvSpPr>
        <p:spPr>
          <a:xfrm>
            <a:off x="3027310" y="2308090"/>
            <a:ext cx="501557" cy="1918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DB80C01-DE32-4757-A588-7E0441352758}"/>
              </a:ext>
            </a:extLst>
          </p:cNvPr>
          <p:cNvSpPr/>
          <p:nvPr/>
        </p:nvSpPr>
        <p:spPr>
          <a:xfrm>
            <a:off x="3920687" y="2313328"/>
            <a:ext cx="501557" cy="1918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7071AB2-4995-4B87-94F0-EC74FCFC00A4}"/>
              </a:ext>
            </a:extLst>
          </p:cNvPr>
          <p:cNvSpPr/>
          <p:nvPr/>
        </p:nvSpPr>
        <p:spPr>
          <a:xfrm>
            <a:off x="3027310" y="2764634"/>
            <a:ext cx="501557" cy="1651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92DF2AF-4026-4E02-9F58-09A38B13FFD0}"/>
              </a:ext>
            </a:extLst>
          </p:cNvPr>
          <p:cNvSpPr/>
          <p:nvPr/>
        </p:nvSpPr>
        <p:spPr>
          <a:xfrm>
            <a:off x="3902763" y="2749023"/>
            <a:ext cx="501557" cy="1918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84ED558-9CB0-4904-9CE1-9776EF123DDF}"/>
              </a:ext>
            </a:extLst>
          </p:cNvPr>
          <p:cNvSpPr/>
          <p:nvPr/>
        </p:nvSpPr>
        <p:spPr>
          <a:xfrm>
            <a:off x="3173237" y="5239849"/>
            <a:ext cx="201384" cy="441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E4901EF-8330-44AC-BEAD-3FC570DAB277}"/>
              </a:ext>
            </a:extLst>
          </p:cNvPr>
          <p:cNvSpPr/>
          <p:nvPr/>
        </p:nvSpPr>
        <p:spPr>
          <a:xfrm>
            <a:off x="2371158" y="5221562"/>
            <a:ext cx="201384" cy="441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13C188-0D05-7A37-5E4B-7B53C12BC80D}"/>
              </a:ext>
            </a:extLst>
          </p:cNvPr>
          <p:cNvSpPr txBox="1"/>
          <p:nvPr/>
        </p:nvSpPr>
        <p:spPr>
          <a:xfrm>
            <a:off x="5613849" y="3995616"/>
            <a:ext cx="609734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Bridge priority vector = {self:0:self:0:0}</a:t>
            </a:r>
          </a:p>
          <a:p>
            <a:r>
              <a:rPr lang="en-US" altLang="ko-KR" sz="1400" dirty="0"/>
              <a:t>port priority vector (PVP) = {RID : RPC : DID : PID : </a:t>
            </a:r>
            <a:r>
              <a:rPr lang="en-US" altLang="ko-KR" sz="1400" dirty="0" err="1"/>
              <a:t>RxPID</a:t>
            </a:r>
            <a:r>
              <a:rPr lang="en-US" altLang="ko-KR" sz="1400" dirty="0"/>
              <a:t>}</a:t>
            </a:r>
          </a:p>
          <a:p>
            <a:r>
              <a:rPr lang="en-US" altLang="ko-KR" sz="1400" dirty="0"/>
              <a:t>- initial value = {self: 0: self: 0: this port ID}</a:t>
            </a:r>
          </a:p>
          <a:p>
            <a:r>
              <a:rPr lang="en-US" altLang="ko-KR" sz="1400" dirty="0"/>
              <a:t>message priority vector (MPV) = {RID : RPC : DID : PID : </a:t>
            </a:r>
            <a:r>
              <a:rPr lang="en-US" altLang="ko-KR" sz="1400" dirty="0" err="1"/>
              <a:t>RxPID</a:t>
            </a:r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180021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3600" dirty="0"/>
              <a:t>IEEE 802.1Q-2018</a:t>
            </a:r>
            <a:br>
              <a:rPr lang="en-US" altLang="ko-KR" sz="3600" b="1" dirty="0"/>
            </a:br>
            <a:r>
              <a:rPr lang="en-US" altLang="ko-KR" sz="3600" dirty="0"/>
              <a:t>Rapid Spanning Tree Protocol (RSTP)</a:t>
            </a:r>
            <a:endParaRPr lang="ko-KR" altLang="en-US" sz="3600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006" y="1622468"/>
            <a:ext cx="386164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15230" y="3459503"/>
            <a:ext cx="14542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R=B1,RC=0,BID=B1,PID=P2</a:t>
            </a:r>
            <a:endParaRPr lang="ko-KR" altLang="en-US" sz="800" dirty="0"/>
          </a:p>
        </p:txBody>
      </p:sp>
      <p:sp>
        <p:nvSpPr>
          <p:cNvPr id="7" name="TextBox 6"/>
          <p:cNvSpPr txBox="1"/>
          <p:nvPr/>
        </p:nvSpPr>
        <p:spPr>
          <a:xfrm>
            <a:off x="1465006" y="2608441"/>
            <a:ext cx="14542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R=B1,RC=0,BID=B1,PID=P1</a:t>
            </a:r>
            <a:endParaRPr lang="ko-KR" altLang="en-US" sz="800" dirty="0"/>
          </a:p>
        </p:txBody>
      </p:sp>
      <p:sp>
        <p:nvSpPr>
          <p:cNvPr id="8" name="TextBox 7"/>
          <p:cNvSpPr txBox="1"/>
          <p:nvPr/>
        </p:nvSpPr>
        <p:spPr>
          <a:xfrm>
            <a:off x="2859940" y="2716163"/>
            <a:ext cx="14542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R=B3,RC=0,BID=B3,PID=P2</a:t>
            </a:r>
            <a:endParaRPr lang="ko-KR" alt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4361099" y="2718375"/>
            <a:ext cx="14542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R=B4,RC=0,BID=B4,PID=P2</a:t>
            </a:r>
            <a:endParaRPr lang="ko-KR" altLang="en-US" sz="800" dirty="0"/>
          </a:p>
        </p:txBody>
      </p:sp>
      <p:sp>
        <p:nvSpPr>
          <p:cNvPr id="10" name="TextBox 9"/>
          <p:cNvSpPr txBox="1"/>
          <p:nvPr/>
        </p:nvSpPr>
        <p:spPr>
          <a:xfrm>
            <a:off x="3001407" y="1940696"/>
            <a:ext cx="14542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R=B3,RC=0,BID=B3,PID=P1</a:t>
            </a:r>
            <a:endParaRPr lang="ko-KR" altLang="en-US" sz="800" dirty="0"/>
          </a:p>
        </p:txBody>
      </p:sp>
      <p:sp>
        <p:nvSpPr>
          <p:cNvPr id="11" name="TextBox 10"/>
          <p:cNvSpPr txBox="1"/>
          <p:nvPr/>
        </p:nvSpPr>
        <p:spPr>
          <a:xfrm>
            <a:off x="4394453" y="1940696"/>
            <a:ext cx="14542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R=B4,RC=0,BID=B4,PID=P1</a:t>
            </a:r>
            <a:endParaRPr lang="ko-KR" altLang="en-US" sz="800" dirty="0"/>
          </a:p>
        </p:txBody>
      </p:sp>
      <p:sp>
        <p:nvSpPr>
          <p:cNvPr id="12" name="TextBox 11"/>
          <p:cNvSpPr txBox="1"/>
          <p:nvPr/>
        </p:nvSpPr>
        <p:spPr>
          <a:xfrm>
            <a:off x="3539821" y="3340057"/>
            <a:ext cx="14542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R=B5,RC=0,BID=B5,PID=P1</a:t>
            </a:r>
            <a:endParaRPr lang="ko-KR" altLang="en-US" sz="800" dirty="0"/>
          </a:p>
        </p:txBody>
      </p:sp>
      <p:sp>
        <p:nvSpPr>
          <p:cNvPr id="13" name="TextBox 12"/>
          <p:cNvSpPr txBox="1"/>
          <p:nvPr/>
        </p:nvSpPr>
        <p:spPr>
          <a:xfrm>
            <a:off x="2617134" y="4718811"/>
            <a:ext cx="14542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R=B2,RC=0,BID=B2,PID=P1</a:t>
            </a:r>
            <a:endParaRPr lang="ko-KR" alt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2041070" y="5582907"/>
            <a:ext cx="14542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R=B2,RC=0,BID=B2,PID=P2</a:t>
            </a:r>
            <a:endParaRPr lang="ko-KR" altLang="en-US" sz="800" dirty="0"/>
          </a:p>
        </p:txBody>
      </p:sp>
      <p:sp>
        <p:nvSpPr>
          <p:cNvPr id="15" name="TextBox 14"/>
          <p:cNvSpPr txBox="1"/>
          <p:nvPr/>
        </p:nvSpPr>
        <p:spPr>
          <a:xfrm>
            <a:off x="3528952" y="4142747"/>
            <a:ext cx="14542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R=B5,RC=0,BID=B5,PID=P2</a:t>
            </a:r>
            <a:endParaRPr lang="ko-KR" altLang="en-US" sz="800" dirty="0"/>
          </a:p>
        </p:txBody>
      </p:sp>
      <p:sp>
        <p:nvSpPr>
          <p:cNvPr id="16" name="직사각형 15"/>
          <p:cNvSpPr/>
          <p:nvPr/>
        </p:nvSpPr>
        <p:spPr>
          <a:xfrm>
            <a:off x="6032380" y="1592780"/>
            <a:ext cx="1954381" cy="47089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Bridge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BridgePV</a:t>
            </a:r>
            <a:r>
              <a:rPr lang="en-US" altLang="ko-KR" sz="1200" dirty="0"/>
              <a:t>={B1:0:B1:0:0}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P1PPV={B1:0:B1:P1:P1}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P2PPV={B1:0:B1:P2:P2}</a:t>
            </a:r>
          </a:p>
          <a:p>
            <a:endParaRPr lang="en-US" altLang="ko-KR" sz="1200" dirty="0"/>
          </a:p>
          <a:p>
            <a:r>
              <a:rPr lang="en-US" altLang="ko-KR" sz="1200" dirty="0"/>
              <a:t>Bridge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BridgePV</a:t>
            </a:r>
            <a:r>
              <a:rPr lang="en-US" altLang="ko-KR" sz="1200" dirty="0"/>
              <a:t>={B2:0:B2:0:0}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P1PPV={B2:0:B2:P1:P1}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P2PPV={B2:0:B2:P2:P2}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P3PPV={B2:0:B2:P3:P3}</a:t>
            </a:r>
          </a:p>
          <a:p>
            <a:endParaRPr lang="en-US" altLang="ko-KR" sz="1200" dirty="0"/>
          </a:p>
          <a:p>
            <a:r>
              <a:rPr lang="en-US" altLang="ko-KR" sz="1200" dirty="0"/>
              <a:t>Bridge3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BridgePV</a:t>
            </a:r>
            <a:r>
              <a:rPr lang="en-US" altLang="ko-KR" sz="1200" dirty="0"/>
              <a:t>={B3:0:B3:0:0}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P1PPV={B3:0:B3:P1:P1},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P2PPV={B3:0:B3:P2:P2}</a:t>
            </a:r>
          </a:p>
          <a:p>
            <a:endParaRPr lang="en-US" altLang="ko-KR" sz="1200" dirty="0"/>
          </a:p>
          <a:p>
            <a:r>
              <a:rPr lang="en-US" altLang="ko-KR" sz="1200" dirty="0"/>
              <a:t>Bridge4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BridgePV</a:t>
            </a:r>
            <a:r>
              <a:rPr lang="en-US" altLang="ko-KR" sz="1200" dirty="0"/>
              <a:t>={B4:0:B4:0:0}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P1PPV={B4:0:B4:P1:P1},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P2PPV={B4:0:B4:P2:P2}</a:t>
            </a:r>
          </a:p>
          <a:p>
            <a:endParaRPr lang="en-US" altLang="ko-KR" sz="1200" dirty="0"/>
          </a:p>
          <a:p>
            <a:r>
              <a:rPr lang="en-US" altLang="ko-KR" sz="1200" dirty="0"/>
              <a:t>Bridge5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BridgePV</a:t>
            </a:r>
            <a:r>
              <a:rPr lang="en-US" altLang="ko-KR" sz="1200" dirty="0"/>
              <a:t>={B5:0:B5:0:0}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P1PPV={B5:0:B5:P1:P1},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P2PPV={B5:0:B5:P2:P2}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63632" y="5627585"/>
            <a:ext cx="14542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R=B2,RC=0,BID=B2,PID=P3</a:t>
            </a:r>
            <a:endParaRPr lang="ko-KR" altLang="en-US" sz="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0D0692-0622-4600-A15D-0A2ED32D7EB8}"/>
              </a:ext>
            </a:extLst>
          </p:cNvPr>
          <p:cNvSpPr txBox="1"/>
          <p:nvPr/>
        </p:nvSpPr>
        <p:spPr>
          <a:xfrm>
            <a:off x="8510269" y="2336119"/>
            <a:ext cx="211929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LAN A</a:t>
            </a:r>
            <a:endParaRPr lang="ko-KR" altLang="en-US" sz="1200" dirty="0"/>
          </a:p>
          <a:p>
            <a:r>
              <a:rPr lang="en-US" altLang="ko-KR" sz="1200" b="1" dirty="0">
                <a:solidFill>
                  <a:srgbClr val="FF0000"/>
                </a:solidFill>
              </a:rPr>
              <a:t>R=B1</a:t>
            </a:r>
            <a:r>
              <a:rPr lang="en-US" altLang="ko-KR" sz="1200" b="1" dirty="0"/>
              <a:t>,RC=0,BID=B1,PID=2</a:t>
            </a:r>
          </a:p>
          <a:p>
            <a:r>
              <a:rPr lang="en-US" altLang="ko-KR" sz="1200" dirty="0"/>
              <a:t>R=B5,RC=0,BID=B5,PID=2</a:t>
            </a:r>
          </a:p>
          <a:p>
            <a:r>
              <a:rPr lang="en-US" altLang="ko-KR" sz="1200" dirty="0"/>
              <a:t>R=B2,RC=0,BID=B2,PID=1</a:t>
            </a:r>
          </a:p>
          <a:p>
            <a:endParaRPr lang="en-US" altLang="ko-KR" sz="1200" dirty="0"/>
          </a:p>
          <a:p>
            <a:r>
              <a:rPr lang="en-US" altLang="ko-KR" sz="1200" dirty="0"/>
              <a:t>LAN B</a:t>
            </a:r>
            <a:endParaRPr lang="ko-KR" altLang="en-US" sz="1200" dirty="0"/>
          </a:p>
          <a:p>
            <a:r>
              <a:rPr lang="en-US" altLang="ko-KR" sz="1200" b="1" dirty="0">
                <a:solidFill>
                  <a:srgbClr val="FF0000"/>
                </a:solidFill>
              </a:rPr>
              <a:t>R=B1</a:t>
            </a:r>
            <a:r>
              <a:rPr lang="en-US" altLang="ko-KR" sz="1200" b="1" dirty="0"/>
              <a:t>,RC=0,BID=B1,PID=1</a:t>
            </a:r>
          </a:p>
          <a:p>
            <a:r>
              <a:rPr lang="en-US" altLang="ko-KR" sz="1200" dirty="0"/>
              <a:t>R=B3,RC=0,BID=B3,PID=1</a:t>
            </a:r>
          </a:p>
          <a:p>
            <a:r>
              <a:rPr lang="en-US" altLang="ko-KR" sz="1200" dirty="0"/>
              <a:t>R=B4,RC=0,BID=B4,PID=1</a:t>
            </a:r>
          </a:p>
          <a:p>
            <a:endParaRPr lang="en-US" altLang="ko-KR" sz="1200" dirty="0"/>
          </a:p>
          <a:p>
            <a:r>
              <a:rPr lang="en-US" altLang="ko-KR" sz="1200" dirty="0"/>
              <a:t>LAN E</a:t>
            </a:r>
            <a:endParaRPr lang="ko-KR" altLang="en-US" sz="1200" dirty="0"/>
          </a:p>
          <a:p>
            <a:r>
              <a:rPr lang="en-US" altLang="ko-KR" sz="1200" b="1" dirty="0">
                <a:solidFill>
                  <a:srgbClr val="FF0000"/>
                </a:solidFill>
              </a:rPr>
              <a:t>R=B3</a:t>
            </a:r>
            <a:r>
              <a:rPr lang="en-US" altLang="ko-KR" sz="1200" b="1" dirty="0"/>
              <a:t>,RC=0,BID=B3,PID=2</a:t>
            </a:r>
          </a:p>
          <a:p>
            <a:r>
              <a:rPr lang="en-US" altLang="ko-KR" sz="1200" dirty="0"/>
              <a:t>R=B4,RC=0,BID=B4,PID=2</a:t>
            </a:r>
          </a:p>
          <a:p>
            <a:r>
              <a:rPr lang="en-US" altLang="ko-KR" sz="1200" dirty="0"/>
              <a:t>R=B5,RC=0,BID=B5,PID=1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8699989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3600" dirty="0"/>
              <a:t>Rapid Spanning tree protocol (RSTP)</a:t>
            </a:r>
            <a:br>
              <a:rPr lang="en-US" altLang="ko-KR" sz="3600" dirty="0"/>
            </a:br>
            <a:r>
              <a:rPr lang="en-US" altLang="ko-KR" sz="3600" dirty="0"/>
              <a:t>- A CST example</a:t>
            </a:r>
            <a:endParaRPr lang="ko-KR" altLang="en-US" sz="3600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11" y="1596639"/>
            <a:ext cx="386164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01435" y="3433674"/>
            <a:ext cx="13949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R=B1,RC=0,BID=B1,PID=2</a:t>
            </a:r>
            <a:endParaRPr lang="ko-KR" altLang="en-US" sz="800" dirty="0"/>
          </a:p>
        </p:txBody>
      </p:sp>
      <p:sp>
        <p:nvSpPr>
          <p:cNvPr id="7" name="TextBox 6"/>
          <p:cNvSpPr txBox="1"/>
          <p:nvPr/>
        </p:nvSpPr>
        <p:spPr>
          <a:xfrm>
            <a:off x="351211" y="2582612"/>
            <a:ext cx="13949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R=B1,RC=0,BID=B1,PID=1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6530204" y="1257625"/>
            <a:ext cx="542173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Bridge 1 (1</a:t>
            </a:r>
            <a:r>
              <a:rPr lang="en-US" altLang="ko-KR" sz="1200" baseline="30000" dirty="0"/>
              <a:t>st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The root Bridge = self, the RPC = 0</a:t>
            </a:r>
          </a:p>
          <a:p>
            <a:r>
              <a:rPr lang="en-US" altLang="ko-KR" sz="1200" dirty="0"/>
              <a:t>- The bridge priority vector = {B1, 0, B1, 0, 0 } 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(Port 1: LAN B) the superior RPPV ={</a:t>
            </a:r>
            <a:r>
              <a:rPr lang="en-US" altLang="ko-KR" sz="1200" b="1" dirty="0"/>
              <a:t>B1, 0+</a:t>
            </a:r>
            <a:r>
              <a:rPr lang="en-US" altLang="ko-KR" sz="1200" b="1" dirty="0">
                <a:solidFill>
                  <a:srgbClr val="FF0000"/>
                </a:solidFill>
              </a:rPr>
              <a:t>1</a:t>
            </a:r>
            <a:r>
              <a:rPr lang="en-US" altLang="ko-KR" sz="1200" b="1" dirty="0"/>
              <a:t>, B1, 1, 1}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(Port 2: LAN A) the superior RPPV ={</a:t>
            </a:r>
            <a:r>
              <a:rPr lang="en-US" altLang="ko-KR" sz="1200" b="1" dirty="0"/>
              <a:t>B1, 0+</a:t>
            </a:r>
            <a:r>
              <a:rPr lang="en-US" altLang="ko-KR" sz="1200" b="1" dirty="0">
                <a:solidFill>
                  <a:srgbClr val="FF0000"/>
                </a:solidFill>
              </a:rPr>
              <a:t>1</a:t>
            </a:r>
            <a:r>
              <a:rPr lang="en-US" altLang="ko-KR" sz="1200" b="1" dirty="0"/>
              <a:t>, B1, 2, 2}</a:t>
            </a:r>
          </a:p>
          <a:p>
            <a:r>
              <a:rPr lang="en-US" altLang="ko-KR" sz="1200" b="1" dirty="0"/>
              <a:t>The RPV = </a:t>
            </a:r>
            <a:r>
              <a:rPr lang="en-US" altLang="ko-KR" sz="1200" dirty="0"/>
              <a:t>{B1, 0, B1, 0, 0 } (The bridge priority vector : the</a:t>
            </a:r>
            <a:r>
              <a:rPr lang="ko-KR" altLang="en-US" sz="1200" dirty="0"/>
              <a:t> </a:t>
            </a:r>
            <a:r>
              <a:rPr lang="en-US" altLang="ko-KR" sz="1200" dirty="0"/>
              <a:t>root bridge)</a:t>
            </a:r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 </a:t>
            </a:r>
            <a:r>
              <a:rPr lang="en-US" altLang="ko-KR" sz="1200" dirty="0"/>
              <a:t>(Port 1: LAN B) </a:t>
            </a:r>
            <a:r>
              <a:rPr lang="en-US" altLang="ko-KR" sz="1200" dirty="0">
                <a:solidFill>
                  <a:srgbClr val="7030A0"/>
                </a:solidFill>
              </a:rPr>
              <a:t>the DPV </a:t>
            </a:r>
            <a:r>
              <a:rPr lang="en-US" altLang="ko-KR" sz="1200" dirty="0"/>
              <a:t>={</a:t>
            </a:r>
            <a:r>
              <a:rPr lang="en-US" altLang="ko-KR" sz="1200" b="1" u="sng" dirty="0"/>
              <a:t>B1, 0, </a:t>
            </a:r>
            <a:r>
              <a:rPr lang="en-US" altLang="ko-KR" sz="1200" b="1" u="sng" dirty="0">
                <a:solidFill>
                  <a:srgbClr val="FF0000"/>
                </a:solidFill>
              </a:rPr>
              <a:t>B1, 1, 1</a:t>
            </a:r>
            <a:r>
              <a:rPr lang="en-US" altLang="ko-KR" sz="1200" b="1" dirty="0"/>
              <a:t>}</a:t>
            </a:r>
          </a:p>
          <a:p>
            <a:r>
              <a:rPr lang="en-US" altLang="ko-KR" sz="1200" b="1" dirty="0"/>
              <a:t>-  </a:t>
            </a:r>
            <a:r>
              <a:rPr lang="en-US" altLang="ko-KR" sz="1200" dirty="0"/>
              <a:t>(Port 2: LAN A) </a:t>
            </a:r>
            <a:r>
              <a:rPr lang="en-US" altLang="ko-KR" sz="1200" dirty="0">
                <a:solidFill>
                  <a:srgbClr val="7030A0"/>
                </a:solidFill>
              </a:rPr>
              <a:t>the DPV</a:t>
            </a:r>
            <a:r>
              <a:rPr lang="en-US" altLang="ko-KR" sz="1200" dirty="0"/>
              <a:t>={</a:t>
            </a:r>
            <a:r>
              <a:rPr lang="en-US" altLang="ko-KR" sz="1200" b="1" u="sng" dirty="0"/>
              <a:t>B1, 0, </a:t>
            </a:r>
            <a:r>
              <a:rPr lang="en-US" altLang="ko-KR" sz="1200" b="1" u="sng" dirty="0">
                <a:solidFill>
                  <a:srgbClr val="FF0000"/>
                </a:solidFill>
              </a:rPr>
              <a:t>B1, 2, 2</a:t>
            </a:r>
            <a:r>
              <a:rPr lang="en-US" altLang="ko-KR" sz="1200" b="1" dirty="0"/>
              <a:t>}</a:t>
            </a:r>
          </a:p>
          <a:p>
            <a:r>
              <a:rPr lang="en-US" altLang="ko-KR" sz="1200" b="1" dirty="0"/>
              <a:t>Current PPVs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(Port 1: LAN B) the PPV ={</a:t>
            </a:r>
            <a:r>
              <a:rPr lang="en-US" altLang="ko-KR" sz="1200" b="1" u="sng" dirty="0"/>
              <a:t>B1, 0, B1, 1, 1</a:t>
            </a:r>
            <a:r>
              <a:rPr lang="en-US" altLang="ko-KR" sz="1200" b="1" dirty="0"/>
              <a:t>}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(Port 2: LAN A) the PPV ={</a:t>
            </a:r>
            <a:r>
              <a:rPr lang="en-US" altLang="ko-KR" sz="1200" b="1" u="sng" dirty="0"/>
              <a:t>B1, 0, B1, 2, 2</a:t>
            </a:r>
            <a:r>
              <a:rPr lang="en-US" altLang="ko-KR" sz="1200" b="1" dirty="0"/>
              <a:t>}</a:t>
            </a:r>
          </a:p>
          <a:p>
            <a:r>
              <a:rPr lang="en-US" altLang="ko-KR" sz="1200" b="1" dirty="0"/>
              <a:t>(The PPV = the DPV for both port1 and port2)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(Port 1: LAN B) </a:t>
            </a:r>
            <a:r>
              <a:rPr lang="en-US" altLang="ko-KR" sz="1200" dirty="0">
                <a:solidFill>
                  <a:srgbClr val="7030A0"/>
                </a:solidFill>
              </a:rPr>
              <a:t>The designated port of LAN B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(Port 2: LAN A) </a:t>
            </a:r>
            <a:r>
              <a:rPr lang="en-US" altLang="ko-KR" sz="1200" dirty="0">
                <a:solidFill>
                  <a:srgbClr val="7030A0"/>
                </a:solidFill>
              </a:rPr>
              <a:t>The designated port of LAN A</a:t>
            </a:r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dirty="0"/>
          </a:p>
        </p:txBody>
      </p:sp>
      <p:sp>
        <p:nvSpPr>
          <p:cNvPr id="39" name="직사각형 38"/>
          <p:cNvSpPr/>
          <p:nvPr/>
        </p:nvSpPr>
        <p:spPr>
          <a:xfrm>
            <a:off x="857766" y="3235601"/>
            <a:ext cx="501557" cy="19184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AD39E32-B317-4F2B-BC0F-41DB5414E492}"/>
              </a:ext>
            </a:extLst>
          </p:cNvPr>
          <p:cNvSpPr/>
          <p:nvPr/>
        </p:nvSpPr>
        <p:spPr>
          <a:xfrm>
            <a:off x="857766" y="2785514"/>
            <a:ext cx="501557" cy="19184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FE4428-261A-30F7-1D79-86414E4B4ED9}"/>
              </a:ext>
            </a:extLst>
          </p:cNvPr>
          <p:cNvSpPr txBox="1"/>
          <p:nvPr/>
        </p:nvSpPr>
        <p:spPr>
          <a:xfrm>
            <a:off x="4263075" y="2616834"/>
            <a:ext cx="211929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LAN A</a:t>
            </a:r>
            <a:endParaRPr lang="ko-KR" altLang="en-US" sz="1200" dirty="0"/>
          </a:p>
          <a:p>
            <a:r>
              <a:rPr lang="en-US" altLang="ko-KR" sz="1200" b="1" dirty="0">
                <a:solidFill>
                  <a:srgbClr val="FF0000"/>
                </a:solidFill>
              </a:rPr>
              <a:t>R=B1</a:t>
            </a:r>
            <a:r>
              <a:rPr lang="en-US" altLang="ko-KR" sz="1200" b="1" dirty="0"/>
              <a:t>,RC=0,BID=B1,PID=2</a:t>
            </a:r>
          </a:p>
          <a:p>
            <a:r>
              <a:rPr lang="en-US" altLang="ko-KR" sz="1200" dirty="0"/>
              <a:t>R=B5,RC=0,BID=B5,PID=2</a:t>
            </a:r>
          </a:p>
          <a:p>
            <a:r>
              <a:rPr lang="en-US" altLang="ko-KR" sz="1200" dirty="0"/>
              <a:t>R=B2,RC=0,BID=B2,PID=1</a:t>
            </a:r>
          </a:p>
          <a:p>
            <a:endParaRPr lang="en-US" altLang="ko-KR" sz="1200" dirty="0"/>
          </a:p>
          <a:p>
            <a:r>
              <a:rPr lang="en-US" altLang="ko-KR" sz="1200" dirty="0"/>
              <a:t>LAN B</a:t>
            </a:r>
            <a:endParaRPr lang="ko-KR" altLang="en-US" sz="1200" dirty="0"/>
          </a:p>
          <a:p>
            <a:r>
              <a:rPr lang="en-US" altLang="ko-KR" sz="1200" b="1" dirty="0">
                <a:solidFill>
                  <a:srgbClr val="FF0000"/>
                </a:solidFill>
              </a:rPr>
              <a:t>R=B1</a:t>
            </a:r>
            <a:r>
              <a:rPr lang="en-US" altLang="ko-KR" sz="1200" b="1" dirty="0"/>
              <a:t>,RC=0,BID=B1,PID=1</a:t>
            </a:r>
          </a:p>
          <a:p>
            <a:r>
              <a:rPr lang="en-US" altLang="ko-KR" sz="1200" dirty="0"/>
              <a:t>R=B3,RC=0,BID=B3,PID=1</a:t>
            </a:r>
          </a:p>
          <a:p>
            <a:r>
              <a:rPr lang="en-US" altLang="ko-KR" sz="1200" dirty="0"/>
              <a:t>R=B4,RC=0,BID=B4,PID=1</a:t>
            </a:r>
          </a:p>
          <a:p>
            <a:endParaRPr lang="en-US" altLang="ko-KR" sz="1200" dirty="0"/>
          </a:p>
          <a:p>
            <a:r>
              <a:rPr lang="en-US" altLang="ko-KR" sz="1200" dirty="0"/>
              <a:t>LAN E</a:t>
            </a:r>
            <a:endParaRPr lang="ko-KR" altLang="en-US" sz="1200" dirty="0"/>
          </a:p>
          <a:p>
            <a:r>
              <a:rPr lang="en-US" altLang="ko-KR" sz="1200" b="1" dirty="0">
                <a:solidFill>
                  <a:srgbClr val="FF0000"/>
                </a:solidFill>
              </a:rPr>
              <a:t>R=B3</a:t>
            </a:r>
            <a:r>
              <a:rPr lang="en-US" altLang="ko-KR" sz="1200" b="1" dirty="0"/>
              <a:t>,RC=0,BID=B3,PID=2</a:t>
            </a:r>
          </a:p>
          <a:p>
            <a:r>
              <a:rPr lang="en-US" altLang="ko-KR" sz="1200" dirty="0"/>
              <a:t>R=B4,RC=0,BID=B4,PID=2</a:t>
            </a:r>
          </a:p>
          <a:p>
            <a:r>
              <a:rPr lang="en-US" altLang="ko-KR" sz="1200" dirty="0"/>
              <a:t>R=B5,RC=0,BID=B5,PID=1</a:t>
            </a:r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056740-B2F6-F21F-49CE-EE2DFD58C837}"/>
              </a:ext>
            </a:extLst>
          </p:cNvPr>
          <p:cNvSpPr txBox="1"/>
          <p:nvPr/>
        </p:nvSpPr>
        <p:spPr>
          <a:xfrm>
            <a:off x="1865878" y="2706758"/>
            <a:ext cx="14542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R=B3,RC=0,BID=B3,PID=P2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54800293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2800" dirty="0"/>
              <a:t>IEEE 802.1Q</a:t>
            </a:r>
            <a:br>
              <a:rPr lang="en-US" altLang="ko-KR" sz="2800" dirty="0"/>
            </a:br>
            <a:r>
              <a:rPr lang="en-US" altLang="ko-KR" sz="2800" dirty="0"/>
              <a:t>Spanning tree protocol (STP)</a:t>
            </a:r>
            <a:br>
              <a:rPr lang="en-US" altLang="ko-KR" sz="2800" b="1" dirty="0"/>
            </a:br>
            <a:r>
              <a:rPr lang="en-US" altLang="ko-KR" sz="2800" dirty="0"/>
              <a:t>Propagating the topology information</a:t>
            </a:r>
            <a:endParaRPr lang="ko-KR" altLang="en-US" sz="2800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113" y="1759094"/>
            <a:ext cx="386164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08337" y="3596129"/>
            <a:ext cx="13949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R=B1,RC=0,BID=B1,PID=2</a:t>
            </a:r>
            <a:endParaRPr lang="ko-KR" altLang="en-US" sz="800" dirty="0"/>
          </a:p>
        </p:txBody>
      </p:sp>
      <p:sp>
        <p:nvSpPr>
          <p:cNvPr id="7" name="TextBox 6"/>
          <p:cNvSpPr txBox="1"/>
          <p:nvPr/>
        </p:nvSpPr>
        <p:spPr>
          <a:xfrm>
            <a:off x="958113" y="2745067"/>
            <a:ext cx="13949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R=B1,RC=0,BID=B1,PID=1</a:t>
            </a:r>
            <a:endParaRPr lang="ko-KR" altLang="en-US" sz="800" dirty="0"/>
          </a:p>
        </p:txBody>
      </p:sp>
      <p:sp>
        <p:nvSpPr>
          <p:cNvPr id="15" name="TextBox 14"/>
          <p:cNvSpPr txBox="1"/>
          <p:nvPr/>
        </p:nvSpPr>
        <p:spPr>
          <a:xfrm>
            <a:off x="2353047" y="2866561"/>
            <a:ext cx="13949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R=B1,RC=1,BID=B3,PID=2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7305065" y="243512"/>
            <a:ext cx="4633831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Bridge 3 (1</a:t>
            </a:r>
            <a:r>
              <a:rPr lang="en-US" altLang="ko-KR" sz="1200" baseline="30000" dirty="0"/>
              <a:t>st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The root Bridge = self, The RPC = 0</a:t>
            </a:r>
          </a:p>
          <a:p>
            <a:r>
              <a:rPr lang="en-US" altLang="ko-KR" sz="1200" dirty="0"/>
              <a:t>- The bridge priority vector = {B3, 0, B3, 0, 0 } 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(Port 1: LAN B) the superior RPPV =</a:t>
            </a:r>
            <a:r>
              <a:rPr lang="en-US" altLang="ko-KR" sz="1200" dirty="0">
                <a:solidFill>
                  <a:srgbClr val="00B050"/>
                </a:solidFill>
              </a:rPr>
              <a:t>{</a:t>
            </a:r>
            <a:r>
              <a:rPr lang="en-US" altLang="ko-KR" sz="1200" b="1" dirty="0">
                <a:solidFill>
                  <a:srgbClr val="00B050"/>
                </a:solidFill>
              </a:rPr>
              <a:t>B1, 0+1, B1, 1, 1}</a:t>
            </a:r>
          </a:p>
          <a:p>
            <a:pPr marL="628650" lvl="1" indent="-171450">
              <a:buFontTx/>
              <a:buChar char="-"/>
            </a:pPr>
            <a:r>
              <a:rPr lang="en-US" altLang="ko-KR" sz="1200" b="1" dirty="0">
                <a:solidFill>
                  <a:srgbClr val="0070C0"/>
                </a:solidFill>
              </a:rPr>
              <a:t>Replace current PPV= {B1, 0, B1, 1, 1}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(Port 2: LAN E) the superior RPPV ={</a:t>
            </a:r>
            <a:r>
              <a:rPr lang="en-US" altLang="ko-KR" sz="1200" b="1" dirty="0"/>
              <a:t>B3, 0+</a:t>
            </a:r>
            <a:r>
              <a:rPr lang="en-US" altLang="ko-KR" sz="1200" b="1" dirty="0">
                <a:solidFill>
                  <a:srgbClr val="FF0000"/>
                </a:solidFill>
              </a:rPr>
              <a:t>1</a:t>
            </a:r>
            <a:r>
              <a:rPr lang="en-US" altLang="ko-KR" sz="1200" b="1" dirty="0"/>
              <a:t>, B3, 2, 2}</a:t>
            </a:r>
          </a:p>
          <a:p>
            <a:r>
              <a:rPr lang="en-US" altLang="ko-KR" sz="1200" b="1" dirty="0"/>
              <a:t>The RPV = </a:t>
            </a:r>
            <a:r>
              <a:rPr lang="en-US" altLang="ko-KR" sz="1200" dirty="0"/>
              <a:t>{</a:t>
            </a:r>
            <a:r>
              <a:rPr lang="en-US" altLang="ko-KR" sz="1200" b="1" dirty="0">
                <a:solidFill>
                  <a:srgbClr val="00B050"/>
                </a:solidFill>
              </a:rPr>
              <a:t>B1, 1, </a:t>
            </a:r>
            <a:r>
              <a:rPr lang="en-US" altLang="ko-KR" sz="1200" dirty="0"/>
              <a:t>B1, 1, 1 } </a:t>
            </a:r>
          </a:p>
          <a:p>
            <a:r>
              <a:rPr lang="en-US" altLang="ko-KR" sz="1200" dirty="0"/>
              <a:t>-  (the source of the</a:t>
            </a:r>
            <a:r>
              <a:rPr lang="ko-KR" altLang="en-US" sz="1200" dirty="0"/>
              <a:t> </a:t>
            </a:r>
            <a:r>
              <a:rPr lang="en-US" altLang="ko-KR" sz="1200" dirty="0"/>
              <a:t>RPV: </a:t>
            </a:r>
            <a:r>
              <a:rPr lang="en-US" altLang="ko-KR" sz="1200" b="1" dirty="0">
                <a:solidFill>
                  <a:srgbClr val="00B050"/>
                </a:solidFill>
              </a:rPr>
              <a:t>Port 1 (the root port)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 </a:t>
            </a:r>
            <a:r>
              <a:rPr lang="en-US" altLang="ko-KR" sz="1200" dirty="0"/>
              <a:t>(Port 1: LAN B) </a:t>
            </a:r>
            <a:r>
              <a:rPr lang="en-US" altLang="ko-KR" sz="1200" dirty="0">
                <a:solidFill>
                  <a:srgbClr val="7030A0"/>
                </a:solidFill>
              </a:rPr>
              <a:t>the DPV </a:t>
            </a:r>
            <a:r>
              <a:rPr lang="en-US" altLang="ko-KR" sz="1200" dirty="0"/>
              <a:t>={</a:t>
            </a:r>
            <a:r>
              <a:rPr lang="en-US" altLang="ko-KR" sz="1200" b="1" dirty="0"/>
              <a:t>B1, 1, </a:t>
            </a:r>
            <a:r>
              <a:rPr lang="en-US" altLang="ko-KR" sz="1200" b="1" dirty="0">
                <a:solidFill>
                  <a:srgbClr val="FF0000"/>
                </a:solidFill>
              </a:rPr>
              <a:t>B3, 1, 1</a:t>
            </a:r>
            <a:r>
              <a:rPr lang="en-US" altLang="ko-KR" sz="1200" b="1" dirty="0"/>
              <a:t>}</a:t>
            </a:r>
          </a:p>
          <a:p>
            <a:r>
              <a:rPr lang="en-US" altLang="ko-KR" sz="1200" b="1" dirty="0"/>
              <a:t>-  </a:t>
            </a:r>
            <a:r>
              <a:rPr lang="en-US" altLang="ko-KR" sz="1200" dirty="0"/>
              <a:t>(Port 2: LAN E) </a:t>
            </a:r>
            <a:r>
              <a:rPr lang="en-US" altLang="ko-KR" sz="1200" dirty="0">
                <a:solidFill>
                  <a:srgbClr val="7030A0"/>
                </a:solidFill>
              </a:rPr>
              <a:t>the DPV</a:t>
            </a:r>
            <a:r>
              <a:rPr lang="en-US" altLang="ko-KR" sz="1200" dirty="0"/>
              <a:t>={</a:t>
            </a:r>
            <a:r>
              <a:rPr lang="en-US" altLang="ko-KR" sz="1200" b="1" u="sng" dirty="0"/>
              <a:t>B1, 1, </a:t>
            </a:r>
            <a:r>
              <a:rPr lang="en-US" altLang="ko-KR" sz="1200" b="1" u="sng" dirty="0">
                <a:solidFill>
                  <a:srgbClr val="FF0000"/>
                </a:solidFill>
              </a:rPr>
              <a:t>B3, 2, 2</a:t>
            </a:r>
            <a:r>
              <a:rPr lang="en-US" altLang="ko-KR" sz="1200" b="1" dirty="0"/>
              <a:t>}</a:t>
            </a:r>
          </a:p>
          <a:p>
            <a:r>
              <a:rPr lang="en-US" altLang="ko-KR" sz="1200" b="1" dirty="0"/>
              <a:t>Current PPV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(Port 1: LAN B) the PPV ={</a:t>
            </a:r>
            <a:r>
              <a:rPr lang="en-US" altLang="ko-KR" sz="1200" b="1" dirty="0"/>
              <a:t>B1, 0, B1, 1, 1}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(Port 2: LAN E) the PPV ={</a:t>
            </a:r>
            <a:r>
              <a:rPr lang="en-US" altLang="ko-KR" sz="1200" b="1" u="sng" dirty="0"/>
              <a:t>B3, 0, B3, 2, 2</a:t>
            </a:r>
            <a:r>
              <a:rPr lang="en-US" altLang="ko-KR" sz="1200" b="1" dirty="0"/>
              <a:t>}</a:t>
            </a:r>
          </a:p>
          <a:p>
            <a:r>
              <a:rPr lang="en-US" altLang="ko-KR" sz="1200" b="1" dirty="0"/>
              <a:t>(Port2: DPV &lt; PPV (update PPV))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(Port 2: LAN E) the PPV = {</a:t>
            </a:r>
            <a:r>
              <a:rPr lang="en-US" altLang="ko-KR" sz="1200" b="1" dirty="0"/>
              <a:t>B1, 1, B3, 2, 2}</a:t>
            </a:r>
          </a:p>
          <a:p>
            <a:endParaRPr lang="en-US" altLang="ko-KR" sz="1200" b="1" dirty="0"/>
          </a:p>
          <a:p>
            <a:r>
              <a:rPr lang="en-US" altLang="ko-KR" sz="1200" dirty="0"/>
              <a:t>Bridge 4 (1</a:t>
            </a:r>
            <a:r>
              <a:rPr lang="en-US" altLang="ko-KR" sz="1200" baseline="30000" dirty="0"/>
              <a:t>st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The root Bridge = B1, the RPC = 1</a:t>
            </a:r>
          </a:p>
          <a:p>
            <a:r>
              <a:rPr lang="en-US" altLang="ko-KR" sz="1200" dirty="0"/>
              <a:t>- The bridge priority vector = {B4, 0, B4, 0, 0 } 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(Port 1: LAN B) the superior RPPV =</a:t>
            </a:r>
            <a:r>
              <a:rPr lang="en-US" altLang="ko-KR" sz="1200" dirty="0">
                <a:solidFill>
                  <a:srgbClr val="00B050"/>
                </a:solidFill>
              </a:rPr>
              <a:t>{</a:t>
            </a:r>
            <a:r>
              <a:rPr lang="en-US" altLang="ko-KR" sz="1200" b="1" dirty="0">
                <a:solidFill>
                  <a:srgbClr val="00B050"/>
                </a:solidFill>
              </a:rPr>
              <a:t>B1, 0+1, B1, 1, 1}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(Port 2: LAN E) the superior RPPV ={</a:t>
            </a:r>
            <a:r>
              <a:rPr lang="en-US" altLang="ko-KR" sz="1200" b="1" dirty="0"/>
              <a:t>B3, 0+</a:t>
            </a:r>
            <a:r>
              <a:rPr lang="en-US" altLang="ko-KR" sz="1200" b="1" dirty="0">
                <a:solidFill>
                  <a:srgbClr val="FF0000"/>
                </a:solidFill>
              </a:rPr>
              <a:t>1</a:t>
            </a:r>
            <a:r>
              <a:rPr lang="en-US" altLang="ko-KR" sz="1200" b="1" dirty="0"/>
              <a:t>, B3, 2, 2}</a:t>
            </a:r>
          </a:p>
          <a:p>
            <a:pPr marL="628650" lvl="1" indent="-171450">
              <a:buFontTx/>
              <a:buChar char="-"/>
            </a:pPr>
            <a:r>
              <a:rPr lang="en-US" altLang="ko-KR" sz="1200" b="1" dirty="0">
                <a:solidFill>
                  <a:srgbClr val="0070C0"/>
                </a:solidFill>
              </a:rPr>
              <a:t>Replacing the current PPV={B3,0,B3,2,2}</a:t>
            </a:r>
          </a:p>
          <a:p>
            <a:r>
              <a:rPr lang="en-US" altLang="ko-KR" sz="1200" b="1" dirty="0"/>
              <a:t>The RPV = </a:t>
            </a:r>
            <a:r>
              <a:rPr lang="en-US" altLang="ko-KR" sz="1200" dirty="0"/>
              <a:t>{</a:t>
            </a:r>
            <a:r>
              <a:rPr lang="en-US" altLang="ko-KR" sz="1200" b="1" dirty="0">
                <a:solidFill>
                  <a:srgbClr val="00B050"/>
                </a:solidFill>
              </a:rPr>
              <a:t>B1, 1, </a:t>
            </a:r>
            <a:r>
              <a:rPr lang="en-US" altLang="ko-KR" sz="1200" dirty="0"/>
              <a:t>B1, 1, 1 } </a:t>
            </a:r>
          </a:p>
          <a:p>
            <a:r>
              <a:rPr lang="en-US" altLang="ko-KR" sz="1200" dirty="0"/>
              <a:t>-  (the source of the</a:t>
            </a:r>
            <a:r>
              <a:rPr lang="ko-KR" altLang="en-US" sz="1200" dirty="0"/>
              <a:t> </a:t>
            </a:r>
            <a:r>
              <a:rPr lang="en-US" altLang="ko-KR" sz="1200" dirty="0"/>
              <a:t>RPV: </a:t>
            </a:r>
            <a:r>
              <a:rPr lang="en-US" altLang="ko-KR" sz="1200" b="1" dirty="0">
                <a:solidFill>
                  <a:srgbClr val="00B050"/>
                </a:solidFill>
              </a:rPr>
              <a:t>Port 1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00B050"/>
                </a:solidFill>
              </a:rPr>
              <a:t>(</a:t>
            </a:r>
            <a:r>
              <a:rPr lang="en-US" altLang="ko-KR" sz="1200" b="1" dirty="0">
                <a:solidFill>
                  <a:srgbClr val="00B050"/>
                </a:solidFill>
              </a:rPr>
              <a:t>the root port</a:t>
            </a:r>
            <a:r>
              <a:rPr lang="en-US" altLang="ko-KR" sz="1200" dirty="0">
                <a:solidFill>
                  <a:srgbClr val="00B050"/>
                </a:solidFill>
              </a:rPr>
              <a:t>)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 </a:t>
            </a:r>
            <a:r>
              <a:rPr lang="en-US" altLang="ko-KR" sz="1200" dirty="0"/>
              <a:t>(Port 1: LAN B) </a:t>
            </a:r>
            <a:r>
              <a:rPr lang="en-US" altLang="ko-KR" sz="1200" dirty="0">
                <a:solidFill>
                  <a:srgbClr val="7030A0"/>
                </a:solidFill>
              </a:rPr>
              <a:t>the DPV </a:t>
            </a:r>
            <a:r>
              <a:rPr lang="en-US" altLang="ko-KR" sz="1200" dirty="0"/>
              <a:t>={</a:t>
            </a:r>
            <a:r>
              <a:rPr lang="en-US" altLang="ko-KR" sz="1200" b="1" dirty="0"/>
              <a:t>B1, 1, </a:t>
            </a:r>
            <a:r>
              <a:rPr lang="en-US" altLang="ko-KR" sz="1200" b="1" dirty="0">
                <a:solidFill>
                  <a:srgbClr val="FF0000"/>
                </a:solidFill>
              </a:rPr>
              <a:t>B4, 1, 1</a:t>
            </a:r>
            <a:r>
              <a:rPr lang="en-US" altLang="ko-KR" sz="1200" b="1" dirty="0"/>
              <a:t>}</a:t>
            </a:r>
          </a:p>
          <a:p>
            <a:r>
              <a:rPr lang="en-US" altLang="ko-KR" sz="1200" b="1" dirty="0"/>
              <a:t>-  </a:t>
            </a:r>
            <a:r>
              <a:rPr lang="en-US" altLang="ko-KR" sz="1200" dirty="0"/>
              <a:t>(Port 2: LAN E) </a:t>
            </a:r>
            <a:r>
              <a:rPr lang="en-US" altLang="ko-KR" sz="1200" dirty="0">
                <a:solidFill>
                  <a:srgbClr val="7030A0"/>
                </a:solidFill>
              </a:rPr>
              <a:t>the DPV=</a:t>
            </a:r>
            <a:r>
              <a:rPr lang="en-US" altLang="ko-KR" sz="1200" u="sng" dirty="0">
                <a:solidFill>
                  <a:srgbClr val="FF0000"/>
                </a:solidFill>
              </a:rPr>
              <a:t>{</a:t>
            </a:r>
            <a:r>
              <a:rPr lang="en-US" altLang="ko-KR" sz="1200" b="1" u="sng" dirty="0">
                <a:solidFill>
                  <a:srgbClr val="7030A0"/>
                </a:solidFill>
              </a:rPr>
              <a:t>B1, 1</a:t>
            </a:r>
            <a:r>
              <a:rPr lang="en-US" altLang="ko-KR" sz="1200" b="1" u="sng" dirty="0">
                <a:solidFill>
                  <a:srgbClr val="FF0000"/>
                </a:solidFill>
              </a:rPr>
              <a:t>, B4, 2, 2}</a:t>
            </a:r>
          </a:p>
          <a:p>
            <a:r>
              <a:rPr lang="en-US" altLang="ko-KR" sz="1200" b="1" dirty="0"/>
              <a:t>Current PPVs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(Port 1: LAN B) the PPV ={</a:t>
            </a:r>
            <a:r>
              <a:rPr lang="en-US" altLang="ko-KR" sz="1200" b="1" dirty="0"/>
              <a:t>B1, 0, B1, 1, 1}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(Port 2: LAN E) the PPV =</a:t>
            </a:r>
            <a:r>
              <a:rPr lang="en-US" altLang="ko-KR" sz="1200" u="sng" dirty="0">
                <a:solidFill>
                  <a:srgbClr val="7030A0"/>
                </a:solidFill>
              </a:rPr>
              <a:t>{</a:t>
            </a:r>
            <a:r>
              <a:rPr lang="en-US" altLang="ko-KR" sz="1200" b="1" u="sng" dirty="0">
                <a:solidFill>
                  <a:srgbClr val="7030A0"/>
                </a:solidFill>
              </a:rPr>
              <a:t>B3, 0, B3, 2, 2}</a:t>
            </a:r>
          </a:p>
          <a:p>
            <a:r>
              <a:rPr lang="en-US" altLang="ko-KR" sz="1200" b="1" dirty="0"/>
              <a:t>Port2: DPV &lt; PPV update PPV)) 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(Port 2: LAN E) the PPV ={</a:t>
            </a:r>
            <a:r>
              <a:rPr lang="en-US" altLang="ko-KR" sz="1200" b="1" dirty="0"/>
              <a:t>B1, 1, B4, 2, 2}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474772" y="3393004"/>
            <a:ext cx="501557" cy="19184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2598445" y="5066944"/>
            <a:ext cx="457932" cy="19184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3423472" y="4093387"/>
            <a:ext cx="501557" cy="19184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6341CF9-CA1D-4ED4-A378-7433C50CE14C}"/>
              </a:ext>
            </a:extLst>
          </p:cNvPr>
          <p:cNvSpPr/>
          <p:nvPr/>
        </p:nvSpPr>
        <p:spPr>
          <a:xfrm>
            <a:off x="1472981" y="2952199"/>
            <a:ext cx="501557" cy="19184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C351346-19A2-468A-88E8-7D3A2C125D19}"/>
              </a:ext>
            </a:extLst>
          </p:cNvPr>
          <p:cNvSpPr/>
          <p:nvPr/>
        </p:nvSpPr>
        <p:spPr>
          <a:xfrm>
            <a:off x="3848538" y="2242518"/>
            <a:ext cx="501557" cy="19184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BA782D3-64AD-4503-B9BF-8F4E4ECE2FCD}"/>
              </a:ext>
            </a:extLst>
          </p:cNvPr>
          <p:cNvSpPr/>
          <p:nvPr/>
        </p:nvSpPr>
        <p:spPr>
          <a:xfrm>
            <a:off x="2984532" y="2241367"/>
            <a:ext cx="501557" cy="19184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4A87B6-C78E-41BF-5547-AA3B7662A8E7}"/>
              </a:ext>
            </a:extLst>
          </p:cNvPr>
          <p:cNvSpPr txBox="1"/>
          <p:nvPr/>
        </p:nvSpPr>
        <p:spPr>
          <a:xfrm>
            <a:off x="5036351" y="1812301"/>
            <a:ext cx="211929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LAN A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</a:rPr>
              <a:t>R=B1,RC=0,BID=B1,PID=2</a:t>
            </a:r>
          </a:p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R=B5,RC=0,BID=B5,PID=2</a:t>
            </a:r>
          </a:p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R=B2,RC=0,BID=B2,PID=1</a:t>
            </a:r>
          </a:p>
          <a:p>
            <a:endParaRPr lang="en-US" altLang="ko-KR" sz="1200" dirty="0"/>
          </a:p>
          <a:p>
            <a:r>
              <a:rPr lang="en-US" altLang="ko-KR" sz="1200" dirty="0"/>
              <a:t>LAN B</a:t>
            </a:r>
            <a:endParaRPr lang="ko-KR" altLang="en-US" sz="1200" dirty="0"/>
          </a:p>
          <a:p>
            <a:r>
              <a:rPr lang="en-US" altLang="ko-KR" sz="1200" b="1" dirty="0">
                <a:solidFill>
                  <a:srgbClr val="FF0000"/>
                </a:solidFill>
              </a:rPr>
              <a:t>R=B1</a:t>
            </a:r>
            <a:r>
              <a:rPr lang="en-US" altLang="ko-KR" sz="1200" b="1" dirty="0"/>
              <a:t>,RC=0,BID=B1,PID=1</a:t>
            </a:r>
          </a:p>
          <a:p>
            <a:r>
              <a:rPr lang="en-US" altLang="ko-KR" sz="1200" dirty="0"/>
              <a:t>R=B3,RC=0,BID=B3,PID=1</a:t>
            </a:r>
          </a:p>
          <a:p>
            <a:r>
              <a:rPr lang="en-US" altLang="ko-KR" sz="1200" dirty="0"/>
              <a:t>R=B4,RC=0,BID=B4,PID=1</a:t>
            </a:r>
          </a:p>
          <a:p>
            <a:endParaRPr lang="en-US" altLang="ko-KR" sz="1200" dirty="0"/>
          </a:p>
          <a:p>
            <a:r>
              <a:rPr lang="en-US" altLang="ko-KR" sz="1200" dirty="0"/>
              <a:t>LAN E (1</a:t>
            </a:r>
            <a:r>
              <a:rPr lang="en-US" altLang="ko-KR" sz="1200" baseline="30000" dirty="0"/>
              <a:t>st</a:t>
            </a:r>
            <a:r>
              <a:rPr lang="en-US" altLang="ko-KR" sz="1200" dirty="0"/>
              <a:t>)</a:t>
            </a:r>
            <a:endParaRPr lang="ko-KR" altLang="en-US" sz="1200" dirty="0"/>
          </a:p>
          <a:p>
            <a:r>
              <a:rPr lang="en-US" altLang="ko-KR" sz="1200" b="1" dirty="0">
                <a:solidFill>
                  <a:srgbClr val="FF0000"/>
                </a:solidFill>
              </a:rPr>
              <a:t>R=B3</a:t>
            </a:r>
            <a:r>
              <a:rPr lang="en-US" altLang="ko-KR" sz="1200" b="1" dirty="0"/>
              <a:t>,RC=0,BID=B3,PID=2</a:t>
            </a:r>
          </a:p>
          <a:p>
            <a:r>
              <a:rPr lang="en-US" altLang="ko-KR" sz="1200" dirty="0"/>
              <a:t>R=B4,RC=0,BID=B4,PID=2</a:t>
            </a:r>
          </a:p>
          <a:p>
            <a:r>
              <a:rPr lang="en-US" altLang="ko-KR" sz="1200" dirty="0"/>
              <a:t>R=B5,RC=0,BID=B5,PID=1</a:t>
            </a:r>
          </a:p>
          <a:p>
            <a:endParaRPr lang="en-US" altLang="ko-KR" sz="1200" dirty="0"/>
          </a:p>
          <a:p>
            <a:r>
              <a:rPr lang="en-US" altLang="ko-KR" sz="1200" dirty="0"/>
              <a:t>LAN E (2</a:t>
            </a:r>
            <a:r>
              <a:rPr lang="en-US" altLang="ko-KR" sz="1200" baseline="30000" dirty="0"/>
              <a:t>nd</a:t>
            </a:r>
            <a:r>
              <a:rPr lang="en-US" altLang="ko-KR" sz="1200" dirty="0"/>
              <a:t>)</a:t>
            </a:r>
            <a:endParaRPr lang="ko-KR" altLang="en-US" sz="1200" dirty="0"/>
          </a:p>
          <a:p>
            <a:r>
              <a:rPr lang="en-US" altLang="ko-KR" sz="1200" b="1" dirty="0">
                <a:solidFill>
                  <a:srgbClr val="FF0000"/>
                </a:solidFill>
              </a:rPr>
              <a:t>R=B1</a:t>
            </a:r>
            <a:r>
              <a:rPr lang="en-US" altLang="ko-KR" sz="1200" b="1" dirty="0"/>
              <a:t>,RC=1,BID=B3,PID=2</a:t>
            </a:r>
          </a:p>
          <a:p>
            <a:r>
              <a:rPr lang="en-US" altLang="ko-KR" sz="1200" dirty="0"/>
              <a:t>R=B1,RC=1,BID=B4,PID=2</a:t>
            </a:r>
          </a:p>
          <a:p>
            <a:r>
              <a:rPr lang="en-US" altLang="ko-KR" sz="1200" dirty="0"/>
              <a:t>R=B1,RC=1,BID=B5,PID=1</a:t>
            </a:r>
            <a:endParaRPr lang="ko-KR" altLang="en-US" sz="1200" dirty="0"/>
          </a:p>
          <a:p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00FB96-89F7-B3B3-0904-C6C6C97B5DFC}"/>
              </a:ext>
            </a:extLst>
          </p:cNvPr>
          <p:cNvSpPr txBox="1"/>
          <p:nvPr/>
        </p:nvSpPr>
        <p:spPr>
          <a:xfrm>
            <a:off x="1434689" y="5754673"/>
            <a:ext cx="13949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R=B1,RC=1,BID=B2,PID=2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B4BA54-318C-F367-5D95-0462B7AC0CDE}"/>
              </a:ext>
            </a:extLst>
          </p:cNvPr>
          <p:cNvSpPr txBox="1"/>
          <p:nvPr/>
        </p:nvSpPr>
        <p:spPr>
          <a:xfrm>
            <a:off x="3133876" y="5754673"/>
            <a:ext cx="13949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R=B1,RC=1,BID=B2,PID=3</a:t>
            </a:r>
            <a:endParaRPr lang="ko-KR" altLang="en-US" sz="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FC0D10-56F0-E9D8-58F3-454FB210E6B6}"/>
              </a:ext>
            </a:extLst>
          </p:cNvPr>
          <p:cNvSpPr txBox="1"/>
          <p:nvPr/>
        </p:nvSpPr>
        <p:spPr>
          <a:xfrm>
            <a:off x="3622973" y="2877530"/>
            <a:ext cx="14542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R=B1,RC=1,BID=B4,PID=P2</a:t>
            </a:r>
            <a:endParaRPr lang="ko-KR" altLang="en-US" sz="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D6E393-0FA0-1AF9-4DED-2929B352E38A}"/>
              </a:ext>
            </a:extLst>
          </p:cNvPr>
          <p:cNvSpPr txBox="1"/>
          <p:nvPr/>
        </p:nvSpPr>
        <p:spPr>
          <a:xfrm>
            <a:off x="2984532" y="3470163"/>
            <a:ext cx="14542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R=B1,RC=1,BID=B5,PID=P1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08435662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2800" dirty="0"/>
              <a:t>IEEE 802.1Q</a:t>
            </a:r>
            <a:br>
              <a:rPr lang="en-US" altLang="ko-KR" sz="2800" dirty="0"/>
            </a:br>
            <a:r>
              <a:rPr lang="en-US" altLang="ko-KR" sz="2800" dirty="0"/>
              <a:t>Spanning tree protocol (STP)</a:t>
            </a:r>
            <a:br>
              <a:rPr lang="en-US" altLang="ko-KR" sz="2800" b="1" dirty="0"/>
            </a:br>
            <a:r>
              <a:rPr lang="en-US" altLang="ko-KR" sz="2800" dirty="0"/>
              <a:t>Propagating the topology information</a:t>
            </a:r>
            <a:endParaRPr lang="ko-KR" altLang="en-US" sz="2800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113" y="1759094"/>
            <a:ext cx="3861640" cy="4525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08337" y="3596129"/>
            <a:ext cx="13949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R=B1,RC=0,BID=B1,PID=2</a:t>
            </a:r>
            <a:endParaRPr lang="ko-KR" altLang="en-US" sz="800" dirty="0"/>
          </a:p>
        </p:txBody>
      </p:sp>
      <p:sp>
        <p:nvSpPr>
          <p:cNvPr id="7" name="TextBox 6"/>
          <p:cNvSpPr txBox="1"/>
          <p:nvPr/>
        </p:nvSpPr>
        <p:spPr>
          <a:xfrm>
            <a:off x="958113" y="2745067"/>
            <a:ext cx="13949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R=B1,RC=0,BID=B1,PID=1</a:t>
            </a:r>
            <a:endParaRPr lang="ko-KR" altLang="en-US" sz="800" dirty="0"/>
          </a:p>
        </p:txBody>
      </p:sp>
      <p:sp>
        <p:nvSpPr>
          <p:cNvPr id="13" name="TextBox 12"/>
          <p:cNvSpPr txBox="1"/>
          <p:nvPr/>
        </p:nvSpPr>
        <p:spPr>
          <a:xfrm>
            <a:off x="2110241" y="4855437"/>
            <a:ext cx="13949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R=B2,RC=0,BID=B2,PID=1</a:t>
            </a:r>
            <a:endParaRPr lang="ko-KR" alt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2104452" y="5719533"/>
            <a:ext cx="13949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R=B2,RC=0,BID=B2,PID=2</a:t>
            </a:r>
            <a:endParaRPr lang="ko-KR" altLang="en-US" sz="800" dirty="0"/>
          </a:p>
        </p:txBody>
      </p:sp>
      <p:sp>
        <p:nvSpPr>
          <p:cNvPr id="15" name="TextBox 14"/>
          <p:cNvSpPr txBox="1"/>
          <p:nvPr/>
        </p:nvSpPr>
        <p:spPr>
          <a:xfrm>
            <a:off x="3022059" y="4279373"/>
            <a:ext cx="13949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R=B5,RC=0,BID=B5,PID=2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7283211" y="365125"/>
            <a:ext cx="463383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Bridge 3 (2</a:t>
            </a:r>
            <a:r>
              <a:rPr lang="en-US" altLang="ko-KR" sz="1200" baseline="30000" dirty="0"/>
              <a:t>nd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The root Bridge = self, The RPC = 0</a:t>
            </a:r>
          </a:p>
          <a:p>
            <a:r>
              <a:rPr lang="en-US" altLang="ko-KR" sz="1200" dirty="0"/>
              <a:t>- The bridge priority vector = {B3, 0, B3, 0, 0 } 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(Port 1: LAN B) the superior RPPV =</a:t>
            </a:r>
            <a:r>
              <a:rPr lang="en-US" altLang="ko-KR" sz="1200" dirty="0">
                <a:solidFill>
                  <a:srgbClr val="00B050"/>
                </a:solidFill>
              </a:rPr>
              <a:t>{</a:t>
            </a:r>
            <a:r>
              <a:rPr lang="en-US" altLang="ko-KR" sz="1200" b="1" dirty="0">
                <a:solidFill>
                  <a:srgbClr val="00B050"/>
                </a:solidFill>
              </a:rPr>
              <a:t>B1, 0+1, B1, 1, 1}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(Port 2: LAN E) the superior RPPV ={</a:t>
            </a:r>
            <a:r>
              <a:rPr lang="en-US" altLang="ko-KR" sz="1200" b="1" dirty="0"/>
              <a:t>B1, 1+</a:t>
            </a:r>
            <a:r>
              <a:rPr lang="en-US" altLang="ko-KR" sz="1200" b="1" dirty="0">
                <a:solidFill>
                  <a:srgbClr val="FF0000"/>
                </a:solidFill>
              </a:rPr>
              <a:t>1</a:t>
            </a:r>
            <a:r>
              <a:rPr lang="en-US" altLang="ko-KR" sz="1200" b="1" dirty="0"/>
              <a:t>, B3, 2, 2}</a:t>
            </a:r>
          </a:p>
          <a:p>
            <a:r>
              <a:rPr lang="en-US" altLang="ko-KR" sz="1200" b="1" dirty="0"/>
              <a:t>The RPV = </a:t>
            </a:r>
            <a:r>
              <a:rPr lang="en-US" altLang="ko-KR" sz="1200" dirty="0"/>
              <a:t>{</a:t>
            </a:r>
            <a:r>
              <a:rPr lang="en-US" altLang="ko-KR" sz="1200" b="1" dirty="0">
                <a:solidFill>
                  <a:srgbClr val="00B050"/>
                </a:solidFill>
              </a:rPr>
              <a:t>B1, 1, </a:t>
            </a:r>
            <a:r>
              <a:rPr lang="en-US" altLang="ko-KR" sz="1200" dirty="0"/>
              <a:t>B1, 1, 1 } </a:t>
            </a:r>
          </a:p>
          <a:p>
            <a:r>
              <a:rPr lang="en-US" altLang="ko-KR" sz="1200" dirty="0"/>
              <a:t>-  (the source of the</a:t>
            </a:r>
            <a:r>
              <a:rPr lang="ko-KR" altLang="en-US" sz="1200" dirty="0"/>
              <a:t> </a:t>
            </a:r>
            <a:r>
              <a:rPr lang="en-US" altLang="ko-KR" sz="1200" dirty="0"/>
              <a:t>RPV: </a:t>
            </a:r>
            <a:r>
              <a:rPr lang="en-US" altLang="ko-KR" sz="1200" b="1" dirty="0">
                <a:solidFill>
                  <a:srgbClr val="00B050"/>
                </a:solidFill>
              </a:rPr>
              <a:t>Port 1 (the root port)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 </a:t>
            </a:r>
            <a:r>
              <a:rPr lang="en-US" altLang="ko-KR" sz="1200" dirty="0"/>
              <a:t>(Port 1: LAN B) </a:t>
            </a:r>
            <a:r>
              <a:rPr lang="en-US" altLang="ko-KR" sz="1200" dirty="0">
                <a:solidFill>
                  <a:srgbClr val="7030A0"/>
                </a:solidFill>
              </a:rPr>
              <a:t>the DPV </a:t>
            </a:r>
            <a:r>
              <a:rPr lang="en-US" altLang="ko-KR" sz="1200" dirty="0"/>
              <a:t>={</a:t>
            </a:r>
            <a:r>
              <a:rPr lang="en-US" altLang="ko-KR" sz="1200" b="1" dirty="0"/>
              <a:t>B1, 1, </a:t>
            </a:r>
            <a:r>
              <a:rPr lang="en-US" altLang="ko-KR" sz="1200" b="1" dirty="0">
                <a:solidFill>
                  <a:srgbClr val="FF0000"/>
                </a:solidFill>
              </a:rPr>
              <a:t>B3, 1, 1</a:t>
            </a:r>
            <a:r>
              <a:rPr lang="en-US" altLang="ko-KR" sz="1200" b="1" dirty="0"/>
              <a:t>}</a:t>
            </a:r>
          </a:p>
          <a:p>
            <a:r>
              <a:rPr lang="en-US" altLang="ko-KR" sz="1200" b="1" dirty="0"/>
              <a:t>-  </a:t>
            </a:r>
            <a:r>
              <a:rPr lang="en-US" altLang="ko-KR" sz="1200" dirty="0"/>
              <a:t>(Port 2: LAN E) </a:t>
            </a:r>
            <a:r>
              <a:rPr lang="en-US" altLang="ko-KR" sz="1200" dirty="0">
                <a:solidFill>
                  <a:srgbClr val="7030A0"/>
                </a:solidFill>
              </a:rPr>
              <a:t>the DPV</a:t>
            </a:r>
            <a:r>
              <a:rPr lang="en-US" altLang="ko-KR" sz="1200" dirty="0"/>
              <a:t>={</a:t>
            </a:r>
            <a:r>
              <a:rPr lang="en-US" altLang="ko-KR" sz="1200" b="1" u="sng" dirty="0"/>
              <a:t>B1, 1, </a:t>
            </a:r>
            <a:r>
              <a:rPr lang="en-US" altLang="ko-KR" sz="1200" b="1" u="sng" dirty="0">
                <a:solidFill>
                  <a:srgbClr val="FF0000"/>
                </a:solidFill>
              </a:rPr>
              <a:t>B3, 2, 2</a:t>
            </a:r>
            <a:r>
              <a:rPr lang="en-US" altLang="ko-KR" sz="1200" b="1" dirty="0"/>
              <a:t>}</a:t>
            </a:r>
          </a:p>
          <a:p>
            <a:r>
              <a:rPr lang="en-US" altLang="ko-KR" sz="1200" b="1" dirty="0"/>
              <a:t>Current PPV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(Port 1: LAN B) the PPV ={</a:t>
            </a:r>
            <a:r>
              <a:rPr lang="en-US" altLang="ko-KR" sz="1200" b="1" dirty="0"/>
              <a:t>B1, 0, B1, 1, 1}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(Port 2: LAN E) the PPV ={</a:t>
            </a:r>
            <a:r>
              <a:rPr lang="en-US" altLang="ko-KR" sz="1200" b="1" u="sng" dirty="0"/>
              <a:t>B1, 1, B3, 2, 2</a:t>
            </a:r>
            <a:r>
              <a:rPr lang="en-US" altLang="ko-KR" sz="1200" b="1" dirty="0"/>
              <a:t>}</a:t>
            </a:r>
          </a:p>
          <a:p>
            <a:r>
              <a:rPr lang="en-US" altLang="ko-KR" sz="1200" b="1" dirty="0"/>
              <a:t>(Port2: DPV = PPV)</a:t>
            </a:r>
          </a:p>
          <a:p>
            <a:pPr marL="171450" indent="-171450">
              <a:buFontTx/>
              <a:buChar char="-"/>
            </a:pPr>
            <a:r>
              <a:rPr lang="en-US" altLang="ko-KR" sz="1200" b="1" dirty="0">
                <a:solidFill>
                  <a:srgbClr val="7030A0"/>
                </a:solidFill>
              </a:rPr>
              <a:t>The designated port </a:t>
            </a:r>
            <a:r>
              <a:rPr lang="en-US" altLang="ko-KR" sz="1200" dirty="0"/>
              <a:t>for LAN E</a:t>
            </a:r>
          </a:p>
          <a:p>
            <a:endParaRPr lang="en-US" altLang="ko-KR" sz="1200" dirty="0"/>
          </a:p>
          <a:p>
            <a:r>
              <a:rPr lang="en-US" altLang="ko-KR" sz="1200" dirty="0"/>
              <a:t>Bridge 4 (2</a:t>
            </a:r>
            <a:r>
              <a:rPr lang="en-US" altLang="ko-KR" sz="1200" baseline="30000" dirty="0"/>
              <a:t>nd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The root Bridge = B1, the RPC = 1</a:t>
            </a:r>
          </a:p>
          <a:p>
            <a:r>
              <a:rPr lang="en-US" altLang="ko-KR" sz="1200" dirty="0"/>
              <a:t>- The bridge priority vector = {B4, 0, B4, 0, 0 } 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(Port 1: LAN B) the superior RPPV =</a:t>
            </a:r>
            <a:r>
              <a:rPr lang="en-US" altLang="ko-KR" sz="1200" dirty="0">
                <a:solidFill>
                  <a:srgbClr val="00B050"/>
                </a:solidFill>
              </a:rPr>
              <a:t>{</a:t>
            </a:r>
            <a:r>
              <a:rPr lang="en-US" altLang="ko-KR" sz="1200" b="1" dirty="0">
                <a:solidFill>
                  <a:srgbClr val="00B050"/>
                </a:solidFill>
              </a:rPr>
              <a:t>B1, 0+1, B1, 1, 1}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(Port 2: LAN E) the superior RPPV ={</a:t>
            </a:r>
            <a:r>
              <a:rPr lang="en-US" altLang="ko-KR" sz="1200" b="1" dirty="0"/>
              <a:t>B1, 1+</a:t>
            </a:r>
            <a:r>
              <a:rPr lang="en-US" altLang="ko-KR" sz="1200" b="1" dirty="0">
                <a:solidFill>
                  <a:srgbClr val="FF0000"/>
                </a:solidFill>
              </a:rPr>
              <a:t>1</a:t>
            </a:r>
            <a:r>
              <a:rPr lang="en-US" altLang="ko-KR" sz="1200" b="1" dirty="0"/>
              <a:t>, B3, 2, 2}</a:t>
            </a:r>
          </a:p>
          <a:p>
            <a:pPr marL="628650" lvl="1" indent="-171450">
              <a:buFontTx/>
              <a:buChar char="-"/>
            </a:pPr>
            <a:r>
              <a:rPr lang="en-US" altLang="ko-KR" sz="1200" b="1" dirty="0">
                <a:solidFill>
                  <a:srgbClr val="0070C0"/>
                </a:solidFill>
              </a:rPr>
              <a:t>Replacing the current PPV={B1, 1, B3, 2, 2}</a:t>
            </a:r>
          </a:p>
          <a:p>
            <a:r>
              <a:rPr lang="en-US" altLang="ko-KR" sz="1200" b="1" dirty="0"/>
              <a:t>The RPV = </a:t>
            </a:r>
            <a:r>
              <a:rPr lang="en-US" altLang="ko-KR" sz="1200" dirty="0"/>
              <a:t>{</a:t>
            </a:r>
            <a:r>
              <a:rPr lang="en-US" altLang="ko-KR" sz="1200" b="1" dirty="0">
                <a:solidFill>
                  <a:srgbClr val="00B050"/>
                </a:solidFill>
              </a:rPr>
              <a:t>B1, 1, </a:t>
            </a:r>
            <a:r>
              <a:rPr lang="en-US" altLang="ko-KR" sz="1200" dirty="0"/>
              <a:t>B1, 1, 1 } </a:t>
            </a:r>
          </a:p>
          <a:p>
            <a:r>
              <a:rPr lang="en-US" altLang="ko-KR" sz="1200" dirty="0"/>
              <a:t>-  (the source of the</a:t>
            </a:r>
            <a:r>
              <a:rPr lang="ko-KR" altLang="en-US" sz="1200" dirty="0"/>
              <a:t> </a:t>
            </a:r>
            <a:r>
              <a:rPr lang="en-US" altLang="ko-KR" sz="1200" dirty="0"/>
              <a:t>RPV: </a:t>
            </a:r>
            <a:r>
              <a:rPr lang="en-US" altLang="ko-KR" sz="1200" b="1" dirty="0">
                <a:solidFill>
                  <a:srgbClr val="00B050"/>
                </a:solidFill>
              </a:rPr>
              <a:t>Port 1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00B050"/>
                </a:solidFill>
              </a:rPr>
              <a:t>(</a:t>
            </a:r>
            <a:r>
              <a:rPr lang="en-US" altLang="ko-KR" sz="1200" b="1" dirty="0">
                <a:solidFill>
                  <a:srgbClr val="00B050"/>
                </a:solidFill>
              </a:rPr>
              <a:t>the root port</a:t>
            </a:r>
            <a:r>
              <a:rPr lang="en-US" altLang="ko-KR" sz="1200" dirty="0">
                <a:solidFill>
                  <a:srgbClr val="00B050"/>
                </a:solidFill>
              </a:rPr>
              <a:t>)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 </a:t>
            </a:r>
            <a:r>
              <a:rPr lang="en-US" altLang="ko-KR" sz="1200" dirty="0"/>
              <a:t>(Port 1: LAN B) </a:t>
            </a:r>
            <a:r>
              <a:rPr lang="en-US" altLang="ko-KR" sz="1200" dirty="0">
                <a:solidFill>
                  <a:srgbClr val="7030A0"/>
                </a:solidFill>
              </a:rPr>
              <a:t>the DPV </a:t>
            </a:r>
            <a:r>
              <a:rPr lang="en-US" altLang="ko-KR" sz="1200" dirty="0"/>
              <a:t>={</a:t>
            </a:r>
            <a:r>
              <a:rPr lang="en-US" altLang="ko-KR" sz="1200" b="1" dirty="0"/>
              <a:t>B1, 1, </a:t>
            </a:r>
            <a:r>
              <a:rPr lang="en-US" altLang="ko-KR" sz="1200" b="1" dirty="0">
                <a:solidFill>
                  <a:srgbClr val="FF0000"/>
                </a:solidFill>
              </a:rPr>
              <a:t>B4, 1, 1</a:t>
            </a:r>
            <a:r>
              <a:rPr lang="en-US" altLang="ko-KR" sz="1200" b="1" dirty="0"/>
              <a:t>}</a:t>
            </a:r>
          </a:p>
          <a:p>
            <a:r>
              <a:rPr lang="en-US" altLang="ko-KR" sz="1200" b="1" dirty="0"/>
              <a:t>-  </a:t>
            </a:r>
            <a:r>
              <a:rPr lang="en-US" altLang="ko-KR" sz="1200" dirty="0"/>
              <a:t>(Port 2: LAN E) </a:t>
            </a:r>
            <a:r>
              <a:rPr lang="en-US" altLang="ko-KR" sz="1200" dirty="0">
                <a:solidFill>
                  <a:srgbClr val="7030A0"/>
                </a:solidFill>
              </a:rPr>
              <a:t>the DPV=</a:t>
            </a:r>
            <a:r>
              <a:rPr lang="en-US" altLang="ko-KR" sz="1200" u="sng" dirty="0">
                <a:solidFill>
                  <a:srgbClr val="FF0000"/>
                </a:solidFill>
              </a:rPr>
              <a:t>{</a:t>
            </a:r>
            <a:r>
              <a:rPr lang="en-US" altLang="ko-KR" sz="1200" b="1" u="sng" dirty="0">
                <a:solidFill>
                  <a:srgbClr val="7030A0"/>
                </a:solidFill>
              </a:rPr>
              <a:t>B1, 1</a:t>
            </a:r>
            <a:r>
              <a:rPr lang="en-US" altLang="ko-KR" sz="1200" b="1" u="sng" dirty="0">
                <a:solidFill>
                  <a:srgbClr val="FF0000"/>
                </a:solidFill>
              </a:rPr>
              <a:t>, B4, 2, 2}</a:t>
            </a:r>
          </a:p>
          <a:p>
            <a:r>
              <a:rPr lang="en-US" altLang="ko-KR" sz="1200" b="1" dirty="0"/>
              <a:t>Current PPV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(Port 1: LAN B) the PPV ={</a:t>
            </a:r>
            <a:r>
              <a:rPr lang="en-US" altLang="ko-KR" sz="1200" b="1" dirty="0"/>
              <a:t>B1, 0, B1, 1, 1}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(Port 2: LAN E) the PPV =</a:t>
            </a:r>
            <a:r>
              <a:rPr lang="en-US" altLang="ko-KR" sz="1200" u="sng" dirty="0">
                <a:solidFill>
                  <a:srgbClr val="7030A0"/>
                </a:solidFill>
              </a:rPr>
              <a:t>{</a:t>
            </a:r>
            <a:r>
              <a:rPr lang="en-US" altLang="ko-KR" sz="1200" b="1" u="sng" dirty="0">
                <a:solidFill>
                  <a:srgbClr val="7030A0"/>
                </a:solidFill>
              </a:rPr>
              <a:t>B1, 1, B3, 2, 2}</a:t>
            </a:r>
          </a:p>
          <a:p>
            <a:r>
              <a:rPr lang="en-US" altLang="ko-KR" sz="1200" b="1" dirty="0"/>
              <a:t>(The PPV ≠ the DPV for port2)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(Port 2: LAN E) </a:t>
            </a:r>
            <a:r>
              <a:rPr lang="en-US" altLang="ko-KR" sz="1200" b="1" dirty="0">
                <a:solidFill>
                  <a:srgbClr val="FF0000"/>
                </a:solidFill>
              </a:rPr>
              <a:t>an alternative port </a:t>
            </a:r>
            <a:r>
              <a:rPr lang="en-US" altLang="ko-KR" sz="1200" dirty="0"/>
              <a:t>(</a:t>
            </a:r>
            <a:r>
              <a:rPr lang="en-US" altLang="ko-KR" sz="1200" dirty="0">
                <a:solidFill>
                  <a:srgbClr val="0070C0"/>
                </a:solidFill>
              </a:rPr>
              <a:t>received from </a:t>
            </a:r>
            <a:r>
              <a:rPr lang="en-US" altLang="ko-KR" sz="1200" dirty="0"/>
              <a:t>B3.P2)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464668" y="3398056"/>
            <a:ext cx="501557" cy="19184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2598445" y="5066944"/>
            <a:ext cx="457932" cy="19184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3418420" y="4093387"/>
            <a:ext cx="501557" cy="19184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6341CF9-CA1D-4ED4-A378-7433C50CE14C}"/>
              </a:ext>
            </a:extLst>
          </p:cNvPr>
          <p:cNvSpPr/>
          <p:nvPr/>
        </p:nvSpPr>
        <p:spPr>
          <a:xfrm>
            <a:off x="1472981" y="2952199"/>
            <a:ext cx="501557" cy="19184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C5D3CA2-9190-4285-A7D2-C1C687C49109}"/>
              </a:ext>
            </a:extLst>
          </p:cNvPr>
          <p:cNvSpPr/>
          <p:nvPr/>
        </p:nvSpPr>
        <p:spPr>
          <a:xfrm>
            <a:off x="2982834" y="2679557"/>
            <a:ext cx="501557" cy="19184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471B2CF-84DF-4173-81F3-49DAB20C1946}"/>
              </a:ext>
            </a:extLst>
          </p:cNvPr>
          <p:cNvSpPr/>
          <p:nvPr/>
        </p:nvSpPr>
        <p:spPr>
          <a:xfrm>
            <a:off x="2335959" y="5169685"/>
            <a:ext cx="191477" cy="44356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37665E3-A99D-4C34-A3A6-1DA2A3C37AC2}"/>
              </a:ext>
            </a:extLst>
          </p:cNvPr>
          <p:cNvSpPr/>
          <p:nvPr/>
        </p:nvSpPr>
        <p:spPr>
          <a:xfrm>
            <a:off x="3132438" y="5156961"/>
            <a:ext cx="191477" cy="45628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C351346-19A2-468A-88E8-7D3A2C125D19}"/>
              </a:ext>
            </a:extLst>
          </p:cNvPr>
          <p:cNvSpPr/>
          <p:nvPr/>
        </p:nvSpPr>
        <p:spPr>
          <a:xfrm>
            <a:off x="3848538" y="2247570"/>
            <a:ext cx="501557" cy="19184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BA782D3-64AD-4503-B9BF-8F4E4ECE2FCD}"/>
              </a:ext>
            </a:extLst>
          </p:cNvPr>
          <p:cNvSpPr/>
          <p:nvPr/>
        </p:nvSpPr>
        <p:spPr>
          <a:xfrm>
            <a:off x="2984532" y="2241367"/>
            <a:ext cx="501557" cy="19184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4A87B6-C78E-41BF-5547-AA3B7662A8E7}"/>
              </a:ext>
            </a:extLst>
          </p:cNvPr>
          <p:cNvSpPr txBox="1"/>
          <p:nvPr/>
        </p:nvSpPr>
        <p:spPr>
          <a:xfrm>
            <a:off x="4854859" y="1805220"/>
            <a:ext cx="211929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LAN A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</a:rPr>
              <a:t>R=B1,RC=0,BID=B1,PID=2</a:t>
            </a:r>
          </a:p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R=B5,RC=0,BID=B5,PID=2</a:t>
            </a:r>
          </a:p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R=B2,RC=0,BID=B2,PID=1</a:t>
            </a:r>
          </a:p>
          <a:p>
            <a:endParaRPr lang="en-US" altLang="ko-KR" sz="1200" dirty="0"/>
          </a:p>
          <a:p>
            <a:r>
              <a:rPr lang="en-US" altLang="ko-KR" sz="1200" dirty="0"/>
              <a:t>LAN B</a:t>
            </a:r>
            <a:endParaRPr lang="ko-KR" altLang="en-US" sz="1200" dirty="0"/>
          </a:p>
          <a:p>
            <a:r>
              <a:rPr lang="en-US" altLang="ko-KR" sz="1200" b="1" dirty="0">
                <a:solidFill>
                  <a:srgbClr val="FF0000"/>
                </a:solidFill>
              </a:rPr>
              <a:t>R=B1</a:t>
            </a:r>
            <a:r>
              <a:rPr lang="en-US" altLang="ko-KR" sz="1200" b="1" dirty="0"/>
              <a:t>,RC=0,BID=B1,PID=1</a:t>
            </a:r>
          </a:p>
          <a:p>
            <a:r>
              <a:rPr lang="en-US" altLang="ko-KR" sz="1200" dirty="0"/>
              <a:t>R=B3,RC=0,BID=B3,PID=1</a:t>
            </a:r>
          </a:p>
          <a:p>
            <a:r>
              <a:rPr lang="en-US" altLang="ko-KR" sz="1200" dirty="0"/>
              <a:t>R=B4,RC=0,BID=B4,PID=1</a:t>
            </a:r>
          </a:p>
          <a:p>
            <a:endParaRPr lang="en-US" altLang="ko-KR" sz="1200" dirty="0"/>
          </a:p>
          <a:p>
            <a:r>
              <a:rPr lang="en-US" altLang="ko-KR" sz="1200" dirty="0"/>
              <a:t>LAN E (1</a:t>
            </a:r>
            <a:r>
              <a:rPr lang="en-US" altLang="ko-KR" sz="1200" baseline="30000" dirty="0"/>
              <a:t>st</a:t>
            </a:r>
            <a:r>
              <a:rPr lang="en-US" altLang="ko-KR" sz="1200" dirty="0"/>
              <a:t>)</a:t>
            </a:r>
            <a:endParaRPr lang="ko-KR" altLang="en-US" sz="1200" dirty="0"/>
          </a:p>
          <a:p>
            <a:r>
              <a:rPr lang="en-US" altLang="ko-KR" sz="1200" b="1" dirty="0">
                <a:solidFill>
                  <a:srgbClr val="FF0000"/>
                </a:solidFill>
              </a:rPr>
              <a:t>R=B3</a:t>
            </a:r>
            <a:r>
              <a:rPr lang="en-US" altLang="ko-KR" sz="1200" b="1" dirty="0"/>
              <a:t>,RC=0,BID=B3,PID=2</a:t>
            </a:r>
          </a:p>
          <a:p>
            <a:r>
              <a:rPr lang="en-US" altLang="ko-KR" sz="1200" dirty="0"/>
              <a:t>R=B4,RC=0,BID=B4,PID=2</a:t>
            </a:r>
          </a:p>
          <a:p>
            <a:r>
              <a:rPr lang="en-US" altLang="ko-KR" sz="1200" dirty="0"/>
              <a:t>R=B5,RC=0,BID=B5,PID=1</a:t>
            </a:r>
          </a:p>
          <a:p>
            <a:endParaRPr lang="en-US" altLang="ko-KR" sz="1200" dirty="0"/>
          </a:p>
          <a:p>
            <a:r>
              <a:rPr lang="en-US" altLang="ko-KR" sz="1200" dirty="0"/>
              <a:t>LAN E (2</a:t>
            </a:r>
            <a:r>
              <a:rPr lang="en-US" altLang="ko-KR" sz="1200" baseline="30000" dirty="0"/>
              <a:t>nd</a:t>
            </a:r>
            <a:r>
              <a:rPr lang="en-US" altLang="ko-KR" sz="1200" dirty="0"/>
              <a:t>)</a:t>
            </a:r>
            <a:endParaRPr lang="ko-KR" altLang="en-US" sz="1200" dirty="0"/>
          </a:p>
          <a:p>
            <a:r>
              <a:rPr lang="en-US" altLang="ko-KR" sz="1200" b="1" dirty="0">
                <a:solidFill>
                  <a:srgbClr val="FF0000"/>
                </a:solidFill>
              </a:rPr>
              <a:t>R=B1</a:t>
            </a:r>
            <a:r>
              <a:rPr lang="en-US" altLang="ko-KR" sz="1200" b="1" dirty="0"/>
              <a:t>,RC=1,BID=B3,PID=2</a:t>
            </a:r>
          </a:p>
          <a:p>
            <a:r>
              <a:rPr lang="en-US" altLang="ko-KR" sz="1200" dirty="0"/>
              <a:t>R=B1,RC=1,BID=B3,PID=2</a:t>
            </a:r>
          </a:p>
          <a:p>
            <a:r>
              <a:rPr lang="en-US" altLang="ko-KR" sz="1200" dirty="0"/>
              <a:t>R=B1,RC=1,BID=B3,PID=2</a:t>
            </a:r>
            <a:endParaRPr lang="ko-KR" altLang="en-US" sz="1200" dirty="0"/>
          </a:p>
          <a:p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686CD42-7DB3-131C-FE6A-B69BCAED916D}"/>
              </a:ext>
            </a:extLst>
          </p:cNvPr>
          <p:cNvSpPr/>
          <p:nvPr/>
        </p:nvSpPr>
        <p:spPr>
          <a:xfrm>
            <a:off x="3848538" y="2679557"/>
            <a:ext cx="501557" cy="1918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F87F14-7F13-BC27-40E0-5601A2BAA68E}"/>
              </a:ext>
            </a:extLst>
          </p:cNvPr>
          <p:cNvSpPr/>
          <p:nvPr/>
        </p:nvSpPr>
        <p:spPr>
          <a:xfrm>
            <a:off x="3408267" y="3655197"/>
            <a:ext cx="501557" cy="1918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92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15C258-5581-69A6-7B90-24C88A9EB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IEEE 802-2014 Overview and Architecture</a:t>
            </a:r>
            <a:br>
              <a:rPr lang="en-US" altLang="ko-KR" sz="3200" dirty="0"/>
            </a:br>
            <a:r>
              <a:rPr lang="en-NZ" altLang="ko-KR" sz="3200" dirty="0"/>
              <a:t>5.3.2 MAC-sublayer interconnection: Bridges</a:t>
            </a:r>
            <a:br>
              <a:rPr lang="en-NZ" altLang="ko-KR" sz="3200" dirty="0"/>
            </a:br>
            <a:r>
              <a:rPr lang="en-US" altLang="ko-KR" sz="3200" dirty="0"/>
              <a:t>5.3.2.2 Bridge relaying and filtering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7F3D89-4EA9-25BE-47C4-41C9ADBC6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A bridge </a:t>
            </a:r>
            <a:r>
              <a:rPr lang="en-US" altLang="ko-KR" dirty="0">
                <a:solidFill>
                  <a:srgbClr val="0070C0"/>
                </a:solidFill>
              </a:rPr>
              <a:t>processes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protocols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in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MAC sublayer </a:t>
            </a:r>
            <a:r>
              <a:rPr lang="en-US" altLang="ko-KR" b="1" dirty="0">
                <a:solidFill>
                  <a:srgbClr val="0070C0"/>
                </a:solidFill>
              </a:rPr>
              <a:t>and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is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0070C0"/>
                </a:solidFill>
              </a:rPr>
              <a:t>functionally transparent </a:t>
            </a:r>
            <a:r>
              <a:rPr lang="en-US" altLang="ko-KR" dirty="0">
                <a:solidFill>
                  <a:srgbClr val="0070C0"/>
                </a:solidFill>
              </a:rPr>
              <a:t>to </a:t>
            </a:r>
            <a:r>
              <a:rPr lang="en-US" altLang="ko-KR" dirty="0">
                <a:solidFill>
                  <a:srgbClr val="7030A0"/>
                </a:solidFill>
              </a:rPr>
              <a:t>LLC sublayer and higher layer protocols</a:t>
            </a:r>
            <a:r>
              <a:rPr lang="en-US" altLang="ko-KR" dirty="0"/>
              <a:t>.</a:t>
            </a:r>
          </a:p>
          <a:p>
            <a:r>
              <a:rPr lang="en-US" altLang="ko-KR" dirty="0">
                <a:solidFill>
                  <a:srgbClr val="7030A0"/>
                </a:solidFill>
              </a:rPr>
              <a:t>MAC frames </a:t>
            </a:r>
            <a:r>
              <a:rPr lang="en-US" altLang="ko-KR" dirty="0">
                <a:solidFill>
                  <a:srgbClr val="0070C0"/>
                </a:solidFill>
              </a:rPr>
              <a:t>are </a:t>
            </a:r>
            <a:r>
              <a:rPr lang="en-US" altLang="ko-KR" b="1" dirty="0">
                <a:solidFill>
                  <a:srgbClr val="0070C0"/>
                </a:solidFill>
              </a:rPr>
              <a:t>forwarded</a:t>
            </a:r>
            <a:r>
              <a:rPr lang="en-US" altLang="ko-KR" dirty="0">
                <a:solidFill>
                  <a:srgbClr val="0070C0"/>
                </a:solidFill>
              </a:rPr>
              <a:t> between </a:t>
            </a:r>
            <a:r>
              <a:rPr lang="en-US" altLang="ko-KR" dirty="0">
                <a:solidFill>
                  <a:srgbClr val="7030A0"/>
                </a:solidFill>
              </a:rPr>
              <a:t>access domains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0070C0"/>
                </a:solidFill>
              </a:rPr>
              <a:t>or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0070C0"/>
                </a:solidFill>
              </a:rPr>
              <a:t>filtered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on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basis of addressing and protocol information </a:t>
            </a:r>
            <a:r>
              <a:rPr lang="en-US" altLang="ko-KR" dirty="0">
                <a:solidFill>
                  <a:srgbClr val="0070C0"/>
                </a:solidFill>
              </a:rPr>
              <a:t>contained in </a:t>
            </a:r>
            <a:r>
              <a:rPr lang="en-US" altLang="ko-KR" dirty="0">
                <a:solidFill>
                  <a:srgbClr val="7030A0"/>
                </a:solidFill>
              </a:rPr>
              <a:t>the MAC frame</a:t>
            </a:r>
            <a:r>
              <a:rPr lang="en-US" altLang="ko-KR" dirty="0"/>
              <a:t>.</a:t>
            </a:r>
          </a:p>
          <a:p>
            <a:r>
              <a:rPr lang="en-US" altLang="ko-KR" b="1" dirty="0">
                <a:solidFill>
                  <a:srgbClr val="0070C0"/>
                </a:solidFill>
              </a:rPr>
              <a:t>Filtering</a:t>
            </a:r>
            <a:r>
              <a:rPr lang="en-US" altLang="ko-KR" dirty="0">
                <a:solidFill>
                  <a:srgbClr val="0070C0"/>
                </a:solidFill>
              </a:rPr>
              <a:t> by </a:t>
            </a:r>
            <a:r>
              <a:rPr lang="en-US" altLang="ko-KR" dirty="0">
                <a:solidFill>
                  <a:srgbClr val="7030A0"/>
                </a:solidFill>
              </a:rPr>
              <a:t>bridges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tends to </a:t>
            </a:r>
            <a:r>
              <a:rPr lang="en-US" altLang="ko-KR" b="1" dirty="0">
                <a:solidFill>
                  <a:srgbClr val="0070C0"/>
                </a:solidFill>
              </a:rPr>
              <a:t>confine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>
                <a:solidFill>
                  <a:srgbClr val="7030A0"/>
                </a:solidFill>
              </a:rPr>
              <a:t>traffic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to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only the parts of the bridged network (</a:t>
            </a:r>
            <a:r>
              <a:rPr lang="en-US" altLang="ko-KR" dirty="0">
                <a:solidFill>
                  <a:srgbClr val="0070C0"/>
                </a:solidFill>
              </a:rPr>
              <a:t>that </a:t>
            </a:r>
            <a:r>
              <a:rPr lang="en-US" altLang="ko-KR" b="1" dirty="0">
                <a:solidFill>
                  <a:srgbClr val="0070C0"/>
                </a:solidFill>
              </a:rPr>
              <a:t>lie</a:t>
            </a:r>
            <a:r>
              <a:rPr lang="en-US" altLang="ko-KR" dirty="0">
                <a:solidFill>
                  <a:srgbClr val="0070C0"/>
                </a:solidFill>
              </a:rPr>
              <a:t> between </a:t>
            </a:r>
            <a:r>
              <a:rPr lang="en-US" altLang="ko-KR" b="1" dirty="0">
                <a:solidFill>
                  <a:srgbClr val="7030A0"/>
                </a:solidFill>
              </a:rPr>
              <a:t>transmitting</a:t>
            </a:r>
            <a:r>
              <a:rPr lang="en-US" altLang="ko-KR" dirty="0">
                <a:solidFill>
                  <a:srgbClr val="7030A0"/>
                </a:solidFill>
              </a:rPr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end stations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and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the intended receivers</a:t>
            </a:r>
            <a:r>
              <a:rPr lang="en-US" altLang="ko-KR" dirty="0">
                <a:solidFill>
                  <a:srgbClr val="7030A0"/>
                </a:solidFill>
              </a:rPr>
              <a:t>)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0008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IEEE 802-2014 Overview and Architecture</a:t>
            </a:r>
            <a:br>
              <a:rPr lang="en-US" altLang="ko-KR" sz="3200" dirty="0"/>
            </a:br>
            <a:r>
              <a:rPr lang="en-NZ" altLang="ko-KR" sz="3200" dirty="0"/>
              <a:t>5.3.2 MAC-sublayer interconnection: Bridges</a:t>
            </a:r>
            <a:br>
              <a:rPr lang="en-NZ" altLang="ko-KR" sz="3200" dirty="0"/>
            </a:br>
            <a:r>
              <a:rPr lang="en-US" altLang="ko-KR" sz="3200" dirty="0"/>
              <a:t>5.3.2.2 Bridge relaying and filtering</a:t>
            </a:r>
            <a:endParaRPr lang="ko-KR" altLang="en-US" sz="3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17A9C3E-D964-81A0-F631-DC2E6698E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944963"/>
            <a:ext cx="10210800" cy="32861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C9897D-B439-5E33-2A73-DDF81D8367C4}"/>
              </a:ext>
            </a:extLst>
          </p:cNvPr>
          <p:cNvSpPr txBox="1"/>
          <p:nvPr/>
        </p:nvSpPr>
        <p:spPr>
          <a:xfrm>
            <a:off x="1862595" y="5485363"/>
            <a:ext cx="81003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Figure 7—Internal organization of the MAC sublayer with bridging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4210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15C258-5581-69A6-7B90-24C88A9EB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IEEE 802-2014 Overview and Architecture</a:t>
            </a:r>
            <a:br>
              <a:rPr lang="en-US" altLang="ko-KR" sz="3200" dirty="0"/>
            </a:br>
            <a:r>
              <a:rPr lang="en-NZ" altLang="ko-KR" sz="3200" dirty="0"/>
              <a:t>5.3.2 MAC-sublayer interconnection: Bridges</a:t>
            </a:r>
            <a:br>
              <a:rPr lang="en-NZ" altLang="ko-KR" sz="3200" dirty="0"/>
            </a:br>
            <a:r>
              <a:rPr lang="en-US" altLang="ko-KR" sz="3200" dirty="0"/>
              <a:t>5.3.2.3 Resolving topologies with multiple paths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7F3D89-4EA9-25BE-47C4-41C9ADBC6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A </a:t>
            </a:r>
            <a:r>
              <a:rPr lang="en-US" altLang="ko-KR" b="1" dirty="0">
                <a:solidFill>
                  <a:srgbClr val="7030A0"/>
                </a:solidFill>
              </a:rPr>
              <a:t>key aspect </a:t>
            </a:r>
            <a:r>
              <a:rPr lang="en-US" altLang="ko-KR" dirty="0">
                <a:solidFill>
                  <a:srgbClr val="7030A0"/>
                </a:solidFill>
              </a:rPr>
              <a:t>of IEEE Std 802.1D and IEEE Std 802.1Q </a:t>
            </a:r>
            <a:r>
              <a:rPr lang="en-US" altLang="ko-KR" dirty="0">
                <a:solidFill>
                  <a:srgbClr val="0070C0"/>
                </a:solidFill>
              </a:rPr>
              <a:t>is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specification of the rapid spanning tree protocol (RSTP).</a:t>
            </a:r>
          </a:p>
          <a:p>
            <a:pPr lvl="1"/>
            <a:r>
              <a:rPr lang="en-US" altLang="ko-KR" dirty="0">
                <a:solidFill>
                  <a:srgbClr val="7030A0"/>
                </a:solidFill>
              </a:rPr>
              <a:t>The RSTP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is used by </a:t>
            </a:r>
            <a:r>
              <a:rPr lang="en-US" altLang="ko-KR" dirty="0">
                <a:solidFill>
                  <a:srgbClr val="7030A0"/>
                </a:solidFill>
              </a:rPr>
              <a:t>bridges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to configure </a:t>
            </a:r>
            <a:r>
              <a:rPr lang="en-US" altLang="ko-KR" dirty="0"/>
              <a:t>their interconnections </a:t>
            </a:r>
            <a:r>
              <a:rPr lang="en-US" altLang="ko-KR" dirty="0">
                <a:solidFill>
                  <a:srgbClr val="0070C0"/>
                </a:solidFill>
              </a:rPr>
              <a:t>in order to prevent </a:t>
            </a:r>
            <a:r>
              <a:rPr lang="en-US" altLang="ko-KR" b="1" dirty="0">
                <a:solidFill>
                  <a:srgbClr val="7030A0"/>
                </a:solidFill>
              </a:rPr>
              <a:t>looping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data paths </a:t>
            </a:r>
            <a:r>
              <a:rPr lang="en-US" altLang="ko-KR" dirty="0">
                <a:solidFill>
                  <a:srgbClr val="0070C0"/>
                </a:solidFill>
              </a:rPr>
              <a:t>in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bridged IEEE 802 network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If the basic interconnection topology of bridges and networks </a:t>
            </a:r>
            <a:r>
              <a:rPr lang="en-US" altLang="ko-KR" dirty="0">
                <a:solidFill>
                  <a:srgbClr val="0070C0"/>
                </a:solidFill>
              </a:rPr>
              <a:t>contains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multiple possible paths </a:t>
            </a:r>
            <a:r>
              <a:rPr lang="en-US" altLang="ko-KR" dirty="0">
                <a:solidFill>
                  <a:srgbClr val="0070C0"/>
                </a:solidFill>
              </a:rPr>
              <a:t>between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certain points</a:t>
            </a:r>
            <a:r>
              <a:rPr lang="en-US" altLang="ko-KR" dirty="0"/>
              <a:t>, </a:t>
            </a:r>
            <a:r>
              <a:rPr lang="en-US" altLang="ko-KR" b="1" dirty="0">
                <a:solidFill>
                  <a:srgbClr val="7030A0"/>
                </a:solidFill>
              </a:rPr>
              <a:t>use of the RSTP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0070C0"/>
                </a:solidFill>
              </a:rPr>
              <a:t>blocks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some paths </a:t>
            </a:r>
            <a:r>
              <a:rPr lang="en-US" altLang="ko-KR" dirty="0">
                <a:solidFill>
                  <a:srgbClr val="0070C0"/>
                </a:solidFill>
              </a:rPr>
              <a:t>in order to produce </a:t>
            </a:r>
            <a:r>
              <a:rPr lang="en-US" altLang="ko-KR" dirty="0">
                <a:solidFill>
                  <a:srgbClr val="7030A0"/>
                </a:solidFill>
              </a:rPr>
              <a:t>a simply connected active topology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for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flow of MAC user traffic </a:t>
            </a:r>
            <a:r>
              <a:rPr lang="en-US" altLang="ko-KR" dirty="0">
                <a:solidFill>
                  <a:srgbClr val="0070C0"/>
                </a:solidFill>
              </a:rPr>
              <a:t>between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end stations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For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each point </a:t>
            </a:r>
            <a:r>
              <a:rPr lang="en-US" altLang="ko-KR" dirty="0">
                <a:solidFill>
                  <a:srgbClr val="7030A0"/>
                </a:solidFill>
              </a:rPr>
              <a:t>of attachment of a bridge </a:t>
            </a:r>
            <a:r>
              <a:rPr lang="en-US" altLang="ko-KR" dirty="0">
                <a:solidFill>
                  <a:srgbClr val="0070C0"/>
                </a:solidFill>
              </a:rPr>
              <a:t>to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 network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7030A0"/>
                </a:solidFill>
              </a:rPr>
              <a:t>the RSTP </a:t>
            </a:r>
            <a:r>
              <a:rPr lang="en-US" altLang="ko-KR" dirty="0">
                <a:solidFill>
                  <a:srgbClr val="0070C0"/>
                </a:solidFill>
              </a:rPr>
              <a:t>selects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0070C0"/>
                </a:solidFill>
              </a:rPr>
              <a:t>whether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MAC user traffic </a:t>
            </a:r>
            <a:r>
              <a:rPr lang="en-US" altLang="ko-KR" dirty="0">
                <a:solidFill>
                  <a:srgbClr val="0070C0"/>
                </a:solidFill>
              </a:rPr>
              <a:t>is to be received and transmitted by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bridge </a:t>
            </a:r>
            <a:r>
              <a:rPr lang="en-US" altLang="ko-KR" dirty="0">
                <a:solidFill>
                  <a:srgbClr val="0070C0"/>
                </a:solidFill>
              </a:rPr>
              <a:t>at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that point of attachment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7800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7810</Words>
  <Application>Microsoft Office PowerPoint</Application>
  <PresentationFormat>와이드스크린</PresentationFormat>
  <Paragraphs>568</Paragraphs>
  <Slides>65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65</vt:i4>
      </vt:variant>
    </vt:vector>
  </HeadingPairs>
  <TitlesOfParts>
    <vt:vector size="70" baseType="lpstr">
      <vt:lpstr>Arial-BoldMT</vt:lpstr>
      <vt:lpstr>TimesNewRomanPSMT</vt:lpstr>
      <vt:lpstr>맑은 고딕</vt:lpstr>
      <vt:lpstr>Arial</vt:lpstr>
      <vt:lpstr>Office 테마</vt:lpstr>
      <vt:lpstr>Data Link Layer  Bridges</vt:lpstr>
      <vt:lpstr>Contents</vt:lpstr>
      <vt:lpstr>MAC-sublayer interconnection</vt:lpstr>
      <vt:lpstr>IEEE 802-2014 Overview and Architecture 3. Definitions, acronyms and abbreviations 3.1 Definitions</vt:lpstr>
      <vt:lpstr>IEEE 802-2014 Overview and Architecture 5.3.2 MAC-sublayer interconnection: Bridges 5.3.2.1 Bridges and bridged IEEE 802 networks</vt:lpstr>
      <vt:lpstr>IEEE 802-2014 Overview and Architecture 5.3.2 MAC-sublayer interconnection: Bridges 5.3.2.1 Bridges and bridged IEEE 802 networks</vt:lpstr>
      <vt:lpstr>IEEE 802-2014 Overview and Architecture 5.3.2 MAC-sublayer interconnection: Bridges 5.3.2.2 Bridge relaying and filtering</vt:lpstr>
      <vt:lpstr>IEEE 802-2014 Overview and Architecture 5.3.2 MAC-sublayer interconnection: Bridges 5.3.2.2 Bridge relaying and filtering</vt:lpstr>
      <vt:lpstr>IEEE 802-2014 Overview and Architecture 5.3.2 MAC-sublayer interconnection: Bridges 5.3.2.3 Resolving topologies with multiple paths</vt:lpstr>
      <vt:lpstr>IEEE 802-2014 Overview and Architecture 5.3.2 MAC-sublayer interconnection: Bridges 5.3.2.3 Resolving topologies with multiple paths</vt:lpstr>
      <vt:lpstr>IEEE 802-2014 Overview and Architecture 5.3.2 MAC-sublayer interconnection: Bridges 5.3.2.4 Transparent bridging</vt:lpstr>
      <vt:lpstr>IEEE 802-2014 Overview and Architecture 5.3.2 MAC-sublayer interconnection: Bridges 5.3.2.5 Provider bridging</vt:lpstr>
      <vt:lpstr>IEEE 802.1Q-2018</vt:lpstr>
      <vt:lpstr>IEEE 802.1Q-2018 Bridges and Bridged Networks  3. Definitions</vt:lpstr>
      <vt:lpstr>IEEE 802.1Q-2018 Bridges and Bridged Networks VLAN</vt:lpstr>
      <vt:lpstr>IEEE 802.1Q-2018 Bridges and Bridged Networks VLAN Example</vt:lpstr>
      <vt:lpstr>IEEE 802.1Q-2018 Bridges and Bridged Networks  6. Support of the MAC Service</vt:lpstr>
      <vt:lpstr>IEEE 802.1Q-2018 Bridges and Bridged Networks  6. Support of the MAC Service</vt:lpstr>
      <vt:lpstr>IEEE 802.1Q-2018 Bridges and Bridged Networks 8. Principles of Bridge operation 8.5.1 Bridge Connectivity</vt:lpstr>
      <vt:lpstr>IEEE 802.1Q-2018 Bridges and Bridged Networks  6. Support of the MAC Service 6.8 Enhanced Internal Sublayer Service (EISS)</vt:lpstr>
      <vt:lpstr>IEEE 802.1Q-2018 Bridges and Bridged Networks  6. Support of the MAC Service 6.8 Enhanced Internal Sublayer Service (EISS)</vt:lpstr>
      <vt:lpstr>IEEE 802.1Q-2018 Bridges and Bridged Networks 9.3 Tag format</vt:lpstr>
      <vt:lpstr>IEEE 802.1Q-2018 Bridges and Bridged Networks 9.3 Tag format 9.6 VLAN Tag Control Information (TCI)</vt:lpstr>
      <vt:lpstr>IEEE 802.1Q-2018 Bridges and Bridged Networks VLAN frame format example</vt:lpstr>
      <vt:lpstr>IEEE 802.1Q-2018 Bridges and Bridged Networks 7. Principles of Virtual Bridged Network operation 7.1 Network overview</vt:lpstr>
      <vt:lpstr>IEEE 802.1Q-2018 Bridges and Bridged Networks 7. Principles of Virtual Bridged Network operation 7.1 Network overview</vt:lpstr>
      <vt:lpstr>IEEE 802.1Q-2018 Bridges and Bridged Networks 7. Principles of Virtual Bridged Network operation</vt:lpstr>
      <vt:lpstr>IEEE 802.1Q-2018 Bridges and Bridged Networks 7. Principles of Virtual Bridged Network operation 7.2 Use of VLANs</vt:lpstr>
      <vt:lpstr>IEEE 802.1Q-2018 Bridges and Bridged Networks 7. Principles of Virtual Bridged Network operation 7. Active topology3</vt:lpstr>
      <vt:lpstr>IEEE 802.1Q-2018 Bridges and Bridged Networks 7. Principles of Virtual Bridged Network operation 7.4 VLAN topology</vt:lpstr>
      <vt:lpstr>IEEE 802.1Q-2018 Bridges and Bridged Networks 7. Principles of Virtual Bridged Network operation 7.5 Locating end stations</vt:lpstr>
      <vt:lpstr>IEEE 802.1Q-2018 Bridges and Bridged Networks 7. Principles of Virtual Bridged Network operation 7.5 Locating end stations</vt:lpstr>
      <vt:lpstr>IEEE 802.1Q-2018 Bridges and Bridged Networks 7. Principles of Virtual Bridged Network operation 7.6 Ingress, forwarding, and egress rules</vt:lpstr>
      <vt:lpstr>IEEE 802.1Q-2018 Bridges and Bridged Networks 7. Principles of Virtual Bridged Network operation 7.6 Ingress, forwarding, and egress rules</vt:lpstr>
      <vt:lpstr>IEEE 802.1Q-2018 8. Principles of Bridge operation 8.6 The Forwarding Process</vt:lpstr>
      <vt:lpstr>IEEE 802.1Q-2018 Bridges and Bridged Networks 8. Principles of Bridge operation 8.2 Bridge architecture</vt:lpstr>
      <vt:lpstr>IEEE 802.1Q-2018 Bridges and Bridged Networks 8. Principles of Bridge operation 8.2 Bridge architecture</vt:lpstr>
      <vt:lpstr>IEEE 802.1Q-2018  Bridges and Bridged Networks</vt:lpstr>
      <vt:lpstr>IEEE 802.1Q-2018 Bridges and Bridged Networks 13. Spanning tree protocols of Bridge operation</vt:lpstr>
      <vt:lpstr>IEEE 802.1Q-2018 Bridges and Bridged Networks 13. Spanning tree protocols of Bridge operation</vt:lpstr>
      <vt:lpstr>IEEE 802.1Q-2018 Bridges and Bridged Networks 13. Spanning tree protocols of Bridge operation</vt:lpstr>
      <vt:lpstr>IEEE 802.1Q-2018 Bridges and Bridged Networks STP BPDUs (IEEE 802.1D-1998)</vt:lpstr>
      <vt:lpstr>IEEE 802.1Q-2018 Bridges and Bridged Networks 14. Encoding of Bridge Protocol Data Units (BPDUs) 14.1 BPDU Structure</vt:lpstr>
      <vt:lpstr>IEEE 802.1Q-2018 Bridges and Bridged Networks 8. Principles of Bridge operation 8.4 Active topologies, learning, and forwarding</vt:lpstr>
      <vt:lpstr>IEEE 802.1Q-2018 Bridges and Bridged Networks 13. Spanning tree protocols 13.12 Port Role assignments</vt:lpstr>
      <vt:lpstr>IEEE 802.1Q-2018 Bridges and Bridged Networks 13. Spanning tree protocols 13.4 RSTP overview</vt:lpstr>
      <vt:lpstr>IEEE 802.1Q-2018 Bridges and Bridged Networks 13. Spanning tree protocols 13.4 RSTP overview</vt:lpstr>
      <vt:lpstr>IEEE 802.1Q-2018 Bridges and Bridged Networks 14.2.5 Encoding of Bridge Identifiers 14.2.7 Encoding of Port Identifiers</vt:lpstr>
      <vt:lpstr>IEEE 802.1Q-2018 Bridges and Bridged Networks 13. Spanning tree protocols 13.4 RSTP overview</vt:lpstr>
      <vt:lpstr>IEEE 802.1Q-2018 Bridges and Bridged Networks 13. Spanning tree protocols 13.4 RSTP overview</vt:lpstr>
      <vt:lpstr>IEEE 802.1Q-2018 Bridges and Bridged Networks 13. Spanning tree protocols 13.4 RSTP overview</vt:lpstr>
      <vt:lpstr>Rapid Spanning tree protocol (RSTP) - generating CST (omitting IST part)</vt:lpstr>
      <vt:lpstr>Rapid Spanning tree protocol (RSTP) - generating CST (omitting IST part)</vt:lpstr>
      <vt:lpstr>Rapid Spanning tree protocol (RSTP) - generating CST (omitting IST part)</vt:lpstr>
      <vt:lpstr>IEEE 802.1Q-2018 Rapid Spanning Tree Protocol (RSTP)</vt:lpstr>
      <vt:lpstr>IEEE 802.1Q-2018 Rapid Spanning Tree Protocol (RSTP)</vt:lpstr>
      <vt:lpstr>IEEE 802.1Q-2018 Rapid Spanning Tree Protocol (RSTP)</vt:lpstr>
      <vt:lpstr>Rapid Spanning tree protocol (RSTP) - generating CST (omitting IST part)</vt:lpstr>
      <vt:lpstr>Rapid Spanning tree protocol (RSTP) - generating CST (omitting IST part)</vt:lpstr>
      <vt:lpstr>Rapid Spanning tree protocol (RSTP) - generating CST (omitting IST part)</vt:lpstr>
      <vt:lpstr>Rapid Spanning tree protocol (RSTP) - A CST example</vt:lpstr>
      <vt:lpstr>IEEE 802.1Q-2018 Rapid Spanning Tree Protocol (RSTP)</vt:lpstr>
      <vt:lpstr>Rapid Spanning tree protocol (RSTP) - A CST example</vt:lpstr>
      <vt:lpstr>IEEE 802.1Q Spanning tree protocol (STP) Propagating the topology information</vt:lpstr>
      <vt:lpstr>IEEE 802.1Q Spanning tree protocol (STP) Propagating the topology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Sung gi Min</dc:creator>
  <cp:lastModifiedBy>민성기[ 교수 / 컴퓨터학과 ]</cp:lastModifiedBy>
  <cp:revision>11</cp:revision>
  <dcterms:created xsi:type="dcterms:W3CDTF">2023-09-17T03:38:07Z</dcterms:created>
  <dcterms:modified xsi:type="dcterms:W3CDTF">2023-09-20T02:39:11Z</dcterms:modified>
</cp:coreProperties>
</file>