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6" r:id="rId3"/>
    <p:sldId id="337" r:id="rId4"/>
    <p:sldId id="265" r:id="rId5"/>
    <p:sldId id="274" r:id="rId6"/>
    <p:sldId id="275" r:id="rId7"/>
    <p:sldId id="266" r:id="rId8"/>
    <p:sldId id="268" r:id="rId9"/>
    <p:sldId id="269" r:id="rId10"/>
    <p:sldId id="277" r:id="rId11"/>
    <p:sldId id="290" r:id="rId12"/>
    <p:sldId id="291" r:id="rId13"/>
    <p:sldId id="292" r:id="rId14"/>
    <p:sldId id="270" r:id="rId15"/>
    <p:sldId id="271" r:id="rId16"/>
    <p:sldId id="272" r:id="rId17"/>
    <p:sldId id="273" r:id="rId18"/>
    <p:sldId id="276" r:id="rId19"/>
    <p:sldId id="278" r:id="rId20"/>
    <p:sldId id="340" r:id="rId21"/>
    <p:sldId id="294" r:id="rId22"/>
    <p:sldId id="293" r:id="rId23"/>
    <p:sldId id="295" r:id="rId24"/>
    <p:sldId id="296" r:id="rId25"/>
    <p:sldId id="263" r:id="rId26"/>
    <p:sldId id="260" r:id="rId27"/>
    <p:sldId id="297" r:id="rId28"/>
    <p:sldId id="338" r:id="rId29"/>
    <p:sldId id="358" r:id="rId30"/>
    <p:sldId id="327" r:id="rId31"/>
    <p:sldId id="339" r:id="rId32"/>
    <p:sldId id="308" r:id="rId33"/>
    <p:sldId id="311" r:id="rId34"/>
    <p:sldId id="317" r:id="rId35"/>
    <p:sldId id="312" r:id="rId36"/>
    <p:sldId id="313" r:id="rId37"/>
    <p:sldId id="316" r:id="rId38"/>
    <p:sldId id="318" r:id="rId39"/>
    <p:sldId id="319" r:id="rId40"/>
    <p:sldId id="320" r:id="rId41"/>
    <p:sldId id="342" r:id="rId42"/>
    <p:sldId id="258" r:id="rId43"/>
    <p:sldId id="321" r:id="rId44"/>
    <p:sldId id="322" r:id="rId45"/>
    <p:sldId id="359" r:id="rId46"/>
    <p:sldId id="328" r:id="rId47"/>
    <p:sldId id="329" r:id="rId48"/>
    <p:sldId id="343" r:id="rId49"/>
    <p:sldId id="330" r:id="rId50"/>
    <p:sldId id="331" r:id="rId51"/>
    <p:sldId id="332" r:id="rId52"/>
    <p:sldId id="365" r:id="rId53"/>
    <p:sldId id="348" r:id="rId54"/>
    <p:sldId id="361" r:id="rId55"/>
    <p:sldId id="349" r:id="rId56"/>
    <p:sldId id="362" r:id="rId57"/>
    <p:sldId id="350" r:id="rId58"/>
    <p:sldId id="363" r:id="rId59"/>
    <p:sldId id="351" r:id="rId60"/>
    <p:sldId id="364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32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0D518-EC94-0520-5341-C45BD29ED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B9632F-DD38-DE39-DEEC-088EA84E8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EE23D-BF98-79A1-5CCB-8035E35E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C47-CC66-4870-86B0-9A86BDA2A7F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8F1DA-9599-0CAB-34C9-29183855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58BFD-B7DF-F7ED-FB0F-C8F452FE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E955-7FFC-41EB-8D21-06E5EDEBB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85C61-018F-AA79-96C1-98B6ED00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423D31-8030-2A55-3289-805D1793B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477C3-2CB8-7EBD-C526-FEF09A7B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C47-CC66-4870-86B0-9A86BDA2A7F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498B2-D951-3484-8510-2C856281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1347A-F454-6653-00B4-5905ECB4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E955-7FFC-41EB-8D21-06E5EDEBB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0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705839-7AAC-B6A7-236C-6C9322F90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D97683-759A-F7C6-1313-7C143E014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204BE-2254-027B-AD32-62FB068C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C47-CC66-4870-86B0-9A86BDA2A7F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B204D-BA6E-732F-7532-BE8C2210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7BCE5-04F9-137C-3779-9AEACEB2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E955-7FFC-41EB-8D21-06E5EDEBB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8A84C-7049-FE76-137A-D4F56EDA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64E21-C51F-3A45-08E8-B7B60BAA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41624-6ED3-2996-3589-B08DF379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C47-CC66-4870-86B0-9A86BDA2A7F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07438-3DA8-6512-E60B-664CDA15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26C14-DBC8-C1BC-6BF1-5B48F56E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E955-7FFC-41EB-8D21-06E5EDEBB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8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674A-7BAD-EA3B-5EFE-52047912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E74A6-B541-81FD-3AB5-74D0AFC8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4872-8C28-68B3-899B-71757BF2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C47-CC66-4870-86B0-9A86BDA2A7F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D82B7-18B3-113E-FDA9-92CB7443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3927A-62D2-1F2E-D73E-0B508A02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E955-7FFC-41EB-8D21-06E5EDEBB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2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A08E8-E5A2-2311-33FA-705E2AB9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77913-2ED6-651D-A210-3C34DA0BD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B09F0-D6EB-A5FB-6679-15F57EA9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C1158-30C5-E338-801E-8F2EA18E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C47-CC66-4870-86B0-9A86BDA2A7F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1096A-2CD8-DD9C-17F3-F3A4CA56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E74C9-6C19-5EA8-975C-EED778A0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E955-7FFC-41EB-8D21-06E5EDEBB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4F079-00C2-0EFE-E450-AF1411D6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9DCBE-0893-70DB-58CD-0A497BA1F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3F8B12-CCCF-8C90-1459-380D44B8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86D906-B4CB-1913-25FF-D6257E82E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BEAABC-83CC-156A-165C-9A8F86CFB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279BF3-CCC2-115E-AADB-6ACC8BF4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C47-CC66-4870-86B0-9A86BDA2A7F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C2B093-1B23-05E2-1607-38D94296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242E8F-D77A-8970-1760-60E41D0D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E955-7FFC-41EB-8D21-06E5EDEBB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6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02B84-3682-CD9B-4BDD-6A385BA3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6AE07E-A902-F320-1449-F786416E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C47-CC66-4870-86B0-9A86BDA2A7F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EDCF30-39EC-E25E-5312-B5ED68B1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FFE171-0AE9-0DD8-D0E7-7AAC7E92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E955-7FFC-41EB-8D21-06E5EDEBB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2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112CC0-4294-953A-900D-381048C1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C47-CC66-4870-86B0-9A86BDA2A7F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CAC395-B961-C935-DF57-16D2CD67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6E7594-DC46-77F2-1018-0A809172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E955-7FFC-41EB-8D21-06E5EDEBB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8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8261-5DD1-44E5-2A61-BCC66FB2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5A623-FB95-5C48-61AA-483DB76C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2107-8EDB-DBFE-2C11-D1CFEEF55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FEF52-47C5-AB80-1D17-21825FA9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C47-CC66-4870-86B0-9A86BDA2A7F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EF770-9B5F-02A0-3E7D-50920D7D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42BE9-12A0-B03C-7CF2-FE21EFEE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E955-7FFC-41EB-8D21-06E5EDEBB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4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5F9D7-72E1-07A1-8114-EF15DAC7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272D93-9D9D-B024-3E6B-BF0595E4F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0F7096-6E80-E563-313D-EA97B1C23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6C7363-F669-7799-58E1-3590D418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C47-CC66-4870-86B0-9A86BDA2A7F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DF223-67FA-79BE-A2E4-D56C56B8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EF39E-4037-D2D3-50D6-28FA6895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E955-7FFC-41EB-8D21-06E5EDEBB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3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92A869-8E76-B3B5-16BB-25903EA1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F3CFE-A8F7-F3ED-6A03-C5F68283F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81B37-419C-5F69-9346-AAA42800B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BC47-CC66-4870-86B0-9A86BDA2A7F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EDBE5-3522-7627-E31C-EAC25F878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E15F8-5C7F-169C-0AA2-63595C3AA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E955-7FFC-41EB-8D21-06E5EDEBB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1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QR_Cod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2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Physical Layer Error Control</a:t>
            </a:r>
            <a:br>
              <a:rPr lang="en-US" altLang="ko-KR" dirty="0"/>
            </a:br>
            <a:r>
              <a:rPr lang="en-US" altLang="ko-KR" dirty="0"/>
              <a:t>Detection and correction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Error Correction codes</a:t>
            </a:r>
          </a:p>
          <a:p>
            <a:r>
              <a:rPr lang="en-NZ" altLang="ko-KR" dirty="0"/>
              <a:t>Forward Error Correction (FEC)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56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block code and its parameters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NZ" altLang="ko-KR" sz="1800" dirty="0"/>
                  <a:t>Popular notation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NZ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600" i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𝑚𝑎𝑦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𝑜𝑚𝑚𝑖𝑡𝑡𝑒𝑑</m:t>
                    </m:r>
                  </m:oMath>
                </a14:m>
                <a:endParaRPr lang="en-NZ" altLang="ko-KR" sz="1400" dirty="0"/>
              </a:p>
              <a:p>
                <a:r>
                  <a:rPr lang="en-NZ" altLang="ko-KR" sz="1800" dirty="0"/>
                  <a:t>The alphabet </a:t>
                </a:r>
                <a:r>
                  <a:rPr lang="el-GR" altLang="ko-KR" sz="1800" b="1" dirty="0"/>
                  <a:t>Σ</a:t>
                </a:r>
              </a:p>
              <a:p>
                <a:pPr lvl="1"/>
                <a:r>
                  <a:rPr lang="en-US" altLang="ko-KR" sz="1600" dirty="0"/>
                  <a:t>The size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 dirty="0">
                            <a:latin typeface="Cambria Math" panose="02040503050406030204" pitchFamily="18" charset="0"/>
                            <a:ea typeface="Cambria Math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altLang="ko-KR" sz="1600" dirty="0"/>
                  <a:t> of the alphabet is often written as </a:t>
                </a:r>
                <a14:m>
                  <m:oMath xmlns:m="http://schemas.openxmlformats.org/officeDocument/2006/math">
                    <m:r>
                      <a:rPr lang="en-US" altLang="ko-KR" sz="1600" b="1" i="1" dirty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altLang="ko-KR" sz="1600" b="1" dirty="0"/>
              </a:p>
              <a:p>
                <a:pPr lvl="2"/>
                <a14:m>
                  <m:oMath xmlns:m="http://schemas.openxmlformats.org/officeDocument/2006/math">
                    <m:r>
                      <a:rPr lang="el-GR" altLang="ko-KR" sz="1400" i="1" dirty="0">
                        <a:latin typeface="Cambria Math" panose="02040503050406030204" pitchFamily="18" charset="0"/>
                        <a:ea typeface="Cambria Math"/>
                      </a:rPr>
                      <m:t>𝛴</m:t>
                    </m:r>
                  </m:oMath>
                </a14:m>
                <a:r>
                  <a:rPr lang="en-US" altLang="ko-KR" sz="1400" dirty="0"/>
                  <a:t>= {0,1},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400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1400" dirty="0"/>
                  <a:t> (</a:t>
                </a:r>
                <a:r>
                  <a:rPr lang="en-US" altLang="ko-KR" sz="1400" i="1" dirty="0"/>
                  <a:t>q</a:t>
                </a:r>
                <a:r>
                  <a:rPr lang="en-US" altLang="ko-KR" sz="1400" dirty="0"/>
                  <a:t> has to be a prime power)</a:t>
                </a:r>
              </a:p>
              <a:p>
                <a:pPr lvl="2"/>
                <a:r>
                  <a:rPr lang="en-US" altLang="ko-KR" sz="1400" dirty="0"/>
                  <a:t>A prime power is a prime or </a:t>
                </a:r>
                <a:r>
                  <a:rPr lang="en-US" altLang="ko-KR" sz="1400" b="1" dirty="0"/>
                  <a:t>integer power </a:t>
                </a:r>
                <a:r>
                  <a:rPr lang="en-US" altLang="ko-KR" sz="1400" dirty="0"/>
                  <a:t>of a prime : (ex) </a:t>
                </a:r>
                <a:r>
                  <a:rPr lang="en-US" altLang="ko-KR" sz="1200" dirty="0"/>
                  <a:t>3(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1200" dirty="0"/>
                  <a:t>), 8(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200" dirty="0"/>
                  <a:t>),78125(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sz="1200" dirty="0"/>
                  <a:t>)</a:t>
                </a:r>
              </a:p>
              <a:p>
                <a:r>
                  <a:rPr lang="en-NZ" altLang="ko-KR" sz="1800" dirty="0"/>
                  <a:t>The message length </a:t>
                </a:r>
                <a:r>
                  <a:rPr lang="en-NZ" altLang="ko-KR" sz="1800" b="1" i="1" dirty="0"/>
                  <a:t>k</a:t>
                </a:r>
                <a:r>
                  <a:rPr lang="en-NZ" altLang="ko-KR" sz="1800" i="1" dirty="0"/>
                  <a:t> </a:t>
                </a:r>
                <a:r>
                  <a:rPr lang="en-NZ" altLang="ko-KR" sz="1800" dirty="0"/>
                  <a:t>(</a:t>
                </a:r>
                <a:r>
                  <a:rPr lang="en-US" altLang="ko-KR" sz="1800" dirty="0"/>
                  <a:t>dimension of a block code)</a:t>
                </a:r>
                <a:endParaRPr lang="en-NZ" altLang="ko-KR" sz="1800" i="1" dirty="0"/>
              </a:p>
              <a:p>
                <a:pPr lvl="1"/>
                <a:r>
                  <a:rPr lang="en-NZ" altLang="ko-KR" sz="1600" dirty="0"/>
                  <a:t>Messages are elements </a:t>
                </a:r>
                <a14:m>
                  <m:oMath xmlns:m="http://schemas.openxmlformats.org/officeDocument/2006/math">
                    <m:r>
                      <a:rPr lang="en-NZ" altLang="ko-KR" sz="16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NZ" altLang="ko-KR" sz="1600" dirty="0"/>
                  <a:t> of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Z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sz="1600" i="1">
                            <a:latin typeface="Cambria Math" panose="02040503050406030204" pitchFamily="18" charset="0"/>
                            <a:ea typeface="Cambria Math"/>
                          </a:rPr>
                          <m:t>𝛴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NZ" altLang="ko-KR" sz="1600" dirty="0"/>
                  <a:t>, that is, strings of length </a:t>
                </a:r>
                <a14:m>
                  <m:oMath xmlns:m="http://schemas.openxmlformats.org/officeDocument/2006/math">
                    <m:r>
                      <a:rPr lang="en-NZ" altLang="ko-KR" sz="1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NZ" altLang="ko-KR" sz="1600" dirty="0"/>
              </a:p>
              <a:p>
                <a:r>
                  <a:rPr lang="en-NZ" altLang="ko-KR" sz="1800" dirty="0"/>
                  <a:t>The block length </a:t>
                </a:r>
                <a:r>
                  <a:rPr lang="en-NZ" altLang="ko-KR" sz="1800" b="1" i="1" dirty="0"/>
                  <a:t>n</a:t>
                </a:r>
              </a:p>
              <a:p>
                <a:pPr lvl="1"/>
                <a:r>
                  <a:rPr lang="en-US" altLang="ko-KR" sz="1600" dirty="0"/>
                  <a:t>the number of symbols in a block</a:t>
                </a:r>
              </a:p>
              <a:p>
                <a:r>
                  <a:rPr lang="en-NZ" altLang="ko-KR" sz="1800" dirty="0"/>
                  <a:t>The distance </a:t>
                </a:r>
                <a:r>
                  <a:rPr lang="en-NZ" altLang="ko-KR" sz="1800" b="1" i="1" dirty="0"/>
                  <a:t>d</a:t>
                </a:r>
                <a:endParaRPr lang="en-NZ" altLang="ko-KR" sz="1800" b="1" dirty="0"/>
              </a:p>
              <a:p>
                <a:pPr lvl="1"/>
                <a:r>
                  <a:rPr lang="en-US" altLang="ko-KR" sz="1600" dirty="0"/>
                  <a:t>the minimum number of positions in which any two distinct </a:t>
                </a:r>
                <a:r>
                  <a:rPr lang="en-US" altLang="ko-KR" sz="1600" dirty="0" err="1"/>
                  <a:t>codewords</a:t>
                </a:r>
                <a:r>
                  <a:rPr lang="en-US" altLang="ko-KR" sz="1600" dirty="0"/>
                  <a:t> differ</a:t>
                </a:r>
              </a:p>
              <a:p>
                <a:r>
                  <a:rPr lang="en-NZ" altLang="ko-KR" sz="1800" dirty="0"/>
                  <a:t>The rate </a:t>
                </a:r>
                <a:r>
                  <a:rPr lang="en-NZ" altLang="ko-KR" sz="1800" i="1" dirty="0"/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NZ" altLang="ko-KR" sz="1800" dirty="0"/>
              </a:p>
              <a:p>
                <a:pPr lvl="1"/>
                <a:r>
                  <a:rPr lang="en-US" altLang="ko-KR" sz="1600" dirty="0"/>
                  <a:t>the ratio between its message length and its block length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36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Error detection and correction properties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478"/>
                <a:ext cx="10461536" cy="4525963"/>
              </a:xfrm>
            </p:spPr>
            <p:txBody>
              <a:bodyPr>
                <a:normAutofit/>
              </a:bodyPr>
              <a:lstStyle/>
              <a:p>
                <a:r>
                  <a:rPr lang="en-NZ" altLang="ko-KR" dirty="0"/>
                  <a:t>The code </a:t>
                </a:r>
                <a14:m>
                  <m:oMath xmlns:m="http://schemas.openxmlformats.org/officeDocument/2006/math">
                    <m:r>
                      <a:rPr lang="en-NZ" altLang="ko-KR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NZ" altLang="ko-KR" dirty="0"/>
                  <a:t> is </a:t>
                </a:r>
                <a:r>
                  <a:rPr lang="en-NZ" altLang="ko-KR" dirty="0">
                    <a:solidFill>
                      <a:srgbClr val="7030A0"/>
                    </a:solidFill>
                  </a:rPr>
                  <a:t>the subset of </a:t>
                </a:r>
                <a:r>
                  <a:rPr lang="en-US" altLang="ko-KR" dirty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NZ" altLang="ko-KR" dirty="0"/>
              </a:p>
              <a:p>
                <a:pPr lvl="1"/>
                <a:r>
                  <a:rPr lang="en-NZ" altLang="ko-KR" dirty="0"/>
                  <a:t>the </a:t>
                </a:r>
                <a14:m>
                  <m:oMath xmlns:m="http://schemas.openxmlformats.org/officeDocument/2006/math">
                    <m:r>
                      <a:rPr lang="en-NZ" altLang="ko-KR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NZ" altLang="ko-KR" dirty="0"/>
                  <a:t>-dimension space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NZ" altLang="ko-KR" dirty="0"/>
              </a:p>
              <a:p>
                <a:pPr lvl="1"/>
                <a:r>
                  <a:rPr lang="en-NZ" altLang="ko-KR" dirty="0"/>
                  <a:t>A </a:t>
                </a:r>
                <a:r>
                  <a:rPr lang="en-NZ" altLang="ko-KR" dirty="0" err="1"/>
                  <a:t>codeword</a:t>
                </a:r>
                <a:r>
                  <a:rPr lang="en-NZ" altLang="ko-KR" dirty="0"/>
                  <a:t> 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𝑐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NZ" altLang="ko-KR" dirty="0"/>
              </a:p>
              <a:p>
                <a:r>
                  <a:rPr lang="en-NZ" altLang="ko-KR" dirty="0"/>
                  <a:t>The code </a:t>
                </a:r>
                <a14:m>
                  <m:oMath xmlns:m="http://schemas.openxmlformats.org/officeDocument/2006/math">
                    <m:r>
                      <a:rPr lang="en-NZ" altLang="ko-KR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NZ" altLang="ko-KR" dirty="0"/>
                  <a:t> </a:t>
                </a:r>
                <a:r>
                  <a:rPr lang="en-US" altLang="ko-KR" dirty="0"/>
                  <a:t>with</a:t>
                </a:r>
                <a:r>
                  <a:rPr lang="en-NZ" altLang="ko-KR" dirty="0"/>
                  <a:t> </a:t>
                </a:r>
                <a:r>
                  <a:rPr lang="en-NZ" altLang="ko-KR" dirty="0">
                    <a:solidFill>
                      <a:srgbClr val="7030A0"/>
                    </a:solidFill>
                  </a:rPr>
                  <a:t>distance </a:t>
                </a:r>
                <a14:m>
                  <m:oMath xmlns:m="http://schemas.openxmlformats.org/officeDocument/2006/math">
                    <m:r>
                      <a:rPr lang="en-NZ" altLang="ko-KR" i="1" dirty="0">
                        <a:solidFill>
                          <a:srgbClr val="7030A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NZ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NZ" altLang="ko-KR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i="1">
                        <a:latin typeface="Cambria Math"/>
                      </a:rPr>
                      <m:t>𝑐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NZ" altLang="ko-KR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NZ" altLang="ko-KR" dirty="0"/>
                  <a:t>, </a:t>
                </a:r>
                <a:r>
                  <a:rPr lang="en-US" altLang="ko-KR" dirty="0"/>
                  <a:t>there is no other </a:t>
                </a:r>
                <a:r>
                  <a:rPr lang="en-US" altLang="ko-KR" dirty="0" err="1"/>
                  <a:t>codeword</a:t>
                </a:r>
                <a:r>
                  <a:rPr lang="en-US" altLang="ko-KR" dirty="0"/>
                  <a:t> in the Hamming ball centered at 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ko-KR" dirty="0"/>
                  <a:t> with radius </a:t>
                </a:r>
                <a14:m>
                  <m:oMath xmlns:m="http://schemas.openxmlformats.org/officeDocument/2006/math">
                    <m:r>
                      <a:rPr lang="en-NZ" altLang="ko-KR" i="1" dirty="0">
                        <a:latin typeface="Cambria Math"/>
                      </a:rPr>
                      <m:t>𝑑</m:t>
                    </m:r>
                    <m:r>
                      <a:rPr lang="en-US" altLang="ko-KR" i="1" dirty="0">
                        <a:latin typeface="Cambria Math"/>
                      </a:rPr>
                      <m:t>−1</m:t>
                    </m:r>
                  </m:oMath>
                </a14:m>
                <a:endParaRPr lang="en-NZ" altLang="ko-KR" dirty="0"/>
              </a:p>
              <a:p>
                <a:pPr lvl="2"/>
                <a:r>
                  <a:rPr lang="en-NZ" altLang="ko-KR" dirty="0"/>
                  <a:t>Minimum (Hamming) distance</a:t>
                </a:r>
              </a:p>
              <a:p>
                <a:pPr lvl="2"/>
                <a:r>
                  <a:rPr lang="en-NZ" altLang="ko-KR" dirty="0"/>
                  <a:t>Free distance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478"/>
                <a:ext cx="10461536" cy="4525963"/>
              </a:xfrm>
              <a:blipFill>
                <a:blip r:embed="rId2"/>
                <a:stretch>
                  <a:fillRect l="-1049" t="-2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/>
              <p:cNvSpPr/>
              <p:nvPr/>
            </p:nvSpPr>
            <p:spPr>
              <a:xfrm>
                <a:off x="7305860" y="4149080"/>
                <a:ext cx="1656184" cy="16561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860" y="4149080"/>
                <a:ext cx="1656184" cy="16561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>
            <a:endCxn id="4" idx="6"/>
          </p:cNvCxnSpPr>
          <p:nvPr/>
        </p:nvCxnSpPr>
        <p:spPr>
          <a:xfrm>
            <a:off x="8169956" y="497717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4732" y="4700174"/>
                <a:ext cx="602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latin typeface="Cambria Math"/>
                        </a:rPr>
                        <m:t>𝑑</m:t>
                      </m:r>
                      <m:r>
                        <a:rPr lang="en-US" altLang="ko-KR" sz="1200" i="1" dirty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732" y="4700174"/>
                <a:ext cx="60253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55780" y="4864218"/>
                <a:ext cx="787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𝑐</m:t>
                    </m:r>
                    <m:r>
                      <a:rPr lang="en-US" altLang="ko-KR" i="1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ko-K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NZ" altLang="ko-KR" i="1" dirty="0">
                        <a:latin typeface="Cambria Math"/>
                      </a:rPr>
                      <m:t>𝐶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780" y="4864218"/>
                <a:ext cx="787908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8133952" y="5079668"/>
            <a:ext cx="9938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78139" y="4991073"/>
                <a:ext cx="3338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139" y="4991073"/>
                <a:ext cx="33380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81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Error detection and correction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1149" y="1817320"/>
            <a:ext cx="10768464" cy="4525963"/>
          </a:xfrm>
        </p:spPr>
        <p:txBody>
          <a:bodyPr>
            <a:normAutofit/>
          </a:bodyPr>
          <a:lstStyle/>
          <a:p>
            <a:r>
              <a:rPr lang="en-NZ" altLang="ko-KR" sz="2900" dirty="0"/>
              <a:t>Hamming distance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The number of positions</a:t>
            </a:r>
            <a:r>
              <a:rPr lang="en-US" altLang="ko-KR" sz="2600" dirty="0"/>
              <a:t> </a:t>
            </a:r>
            <a:r>
              <a:rPr lang="en-US" altLang="ko-KR" sz="2600" dirty="0">
                <a:solidFill>
                  <a:srgbClr val="0070C0"/>
                </a:solidFill>
              </a:rPr>
              <a:t>at which </a:t>
            </a:r>
            <a:r>
              <a:rPr lang="en-US" altLang="ko-KR" sz="2600" dirty="0">
                <a:solidFill>
                  <a:srgbClr val="7030A0"/>
                </a:solidFill>
              </a:rPr>
              <a:t>the corresponding symbols </a:t>
            </a:r>
            <a:r>
              <a:rPr lang="en-US" altLang="ko-KR" sz="2600" dirty="0">
                <a:solidFill>
                  <a:srgbClr val="0070C0"/>
                </a:solidFill>
              </a:rPr>
              <a:t>are</a:t>
            </a:r>
            <a:r>
              <a:rPr lang="en-US" altLang="ko-KR" sz="2600" dirty="0"/>
              <a:t> </a:t>
            </a:r>
            <a:r>
              <a:rPr lang="en-US" altLang="ko-KR" sz="2600" b="1" dirty="0">
                <a:solidFill>
                  <a:srgbClr val="7030A0"/>
                </a:solidFill>
              </a:rPr>
              <a:t>different</a:t>
            </a:r>
          </a:p>
          <a:p>
            <a:r>
              <a:rPr lang="en-NZ" altLang="ko-KR" sz="2900" dirty="0"/>
              <a:t>Hamming weight</a:t>
            </a:r>
          </a:p>
          <a:p>
            <a:pPr lvl="1"/>
            <a:r>
              <a:rPr lang="en-US" altLang="ko-KR" sz="2600" dirty="0"/>
              <a:t>The number of symbols that </a:t>
            </a:r>
            <a:r>
              <a:rPr lang="en-US" altLang="ko-KR" sz="2600" dirty="0">
                <a:solidFill>
                  <a:srgbClr val="0070C0"/>
                </a:solidFill>
              </a:rPr>
              <a:t>are</a:t>
            </a:r>
            <a:r>
              <a:rPr lang="en-US" altLang="ko-KR" sz="2600" dirty="0"/>
              <a:t> </a:t>
            </a:r>
            <a:r>
              <a:rPr lang="en-US" altLang="ko-KR" sz="2600" dirty="0">
                <a:solidFill>
                  <a:srgbClr val="7030A0"/>
                </a:solidFill>
              </a:rPr>
              <a:t>different</a:t>
            </a:r>
            <a:r>
              <a:rPr lang="en-US" altLang="ko-KR" sz="2600" dirty="0"/>
              <a:t> </a:t>
            </a:r>
            <a:r>
              <a:rPr lang="en-US" altLang="ko-KR" sz="2600" dirty="0">
                <a:solidFill>
                  <a:srgbClr val="0070C0"/>
                </a:solidFill>
              </a:rPr>
              <a:t>from</a:t>
            </a:r>
            <a:r>
              <a:rPr lang="en-US" altLang="ko-KR" sz="2600" dirty="0"/>
              <a:t> </a:t>
            </a:r>
            <a:r>
              <a:rPr lang="en-US" altLang="ko-KR" sz="2600" b="1" dirty="0">
                <a:solidFill>
                  <a:srgbClr val="7030A0"/>
                </a:solidFill>
              </a:rPr>
              <a:t>the zero-symbol of the alphabet </a:t>
            </a:r>
            <a:r>
              <a:rPr lang="en-US" altLang="ko-KR" sz="2600" dirty="0"/>
              <a:t>(</a:t>
            </a:r>
            <a:r>
              <a:rPr lang="el-GR" altLang="ko-KR" sz="2800" dirty="0"/>
              <a:t>Σ</a:t>
            </a:r>
            <a:r>
              <a:rPr lang="en-US" altLang="ko-KR" sz="2800" dirty="0"/>
              <a:t>)</a:t>
            </a:r>
            <a:endParaRPr lang="en-US" altLang="ko-KR" sz="2600" dirty="0"/>
          </a:p>
          <a:p>
            <a:pPr lvl="1"/>
            <a:r>
              <a:rPr lang="en-US" altLang="ko-KR" sz="2600" dirty="0">
                <a:solidFill>
                  <a:srgbClr val="7030A0"/>
                </a:solidFill>
              </a:rPr>
              <a:t>The Hamming distance </a:t>
            </a:r>
            <a:r>
              <a:rPr lang="en-US" altLang="ko-KR" sz="2600" dirty="0">
                <a:solidFill>
                  <a:srgbClr val="0070C0"/>
                </a:solidFill>
              </a:rPr>
              <a:t>from</a:t>
            </a:r>
            <a:r>
              <a:rPr lang="en-US" altLang="ko-KR" sz="2600" dirty="0">
                <a:solidFill>
                  <a:srgbClr val="FF0000"/>
                </a:solidFill>
              </a:rPr>
              <a:t> </a:t>
            </a:r>
            <a:r>
              <a:rPr lang="en-US" altLang="ko-KR" sz="2600" b="1" dirty="0">
                <a:solidFill>
                  <a:srgbClr val="7030A0"/>
                </a:solidFill>
              </a:rPr>
              <a:t>the all-zero string </a:t>
            </a:r>
            <a:r>
              <a:rPr lang="en-US" altLang="ko-KR" sz="2600" dirty="0">
                <a:solidFill>
                  <a:srgbClr val="7030A0"/>
                </a:solidFill>
              </a:rPr>
              <a:t>of the same length</a:t>
            </a:r>
            <a:endParaRPr lang="en-NZ" altLang="ko-KR" sz="2600" dirty="0">
              <a:solidFill>
                <a:srgbClr val="7030A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51" y="982981"/>
            <a:ext cx="1434653" cy="113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9240974" y="1126996"/>
            <a:ext cx="144016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9384990" y="1703060"/>
            <a:ext cx="720080" cy="2160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2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Error detection and correction properties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Z" altLang="ko-KR" dirty="0"/>
                  <a:t>The code </a:t>
                </a:r>
                <a14:m>
                  <m:oMath xmlns:m="http://schemas.openxmlformats.org/officeDocument/2006/math">
                    <m:r>
                      <a:rPr lang="en-NZ" altLang="ko-KR" i="1" dirty="0" smtClean="0">
                        <a:latin typeface="Cambria Math"/>
                      </a:rPr>
                      <m:t>𝐶</m:t>
                    </m:r>
                    <m:r>
                      <a:rPr lang="en-NZ" altLang="ko-KR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NZ" altLang="ko-KR" dirty="0"/>
                  <a:t>with (minimum) distance </a:t>
                </a:r>
                <a14:m>
                  <m:oMath xmlns:m="http://schemas.openxmlformats.org/officeDocument/2006/math">
                    <m:r>
                      <a:rPr lang="en-NZ" altLang="ko-KR" i="1" dirty="0">
                        <a:latin typeface="Cambria Math"/>
                      </a:rPr>
                      <m:t>𝑑</m:t>
                    </m:r>
                  </m:oMath>
                </a14:m>
                <a:endParaRPr lang="en-NZ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NZ" altLang="ko-KR" i="1" dirty="0">
                        <a:latin typeface="Cambria Math"/>
                      </a:rPr>
                      <m:t>𝐶</m:t>
                    </m:r>
                    <m:r>
                      <a:rPr lang="en-NZ" altLang="ko-K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 can detect </a:t>
                </a:r>
                <a14:m>
                  <m:oMath xmlns:m="http://schemas.openxmlformats.org/officeDocument/2006/math">
                    <m:r>
                      <a:rPr lang="en-NZ" altLang="ko-KR" i="1" dirty="0">
                        <a:latin typeface="Cambria Math"/>
                      </a:rPr>
                      <m:t>𝑑</m:t>
                    </m:r>
                    <m:r>
                      <a:rPr lang="en-US" altLang="ko-KR" b="0" i="0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ko-KR" dirty="0"/>
                  <a:t> errors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NZ" altLang="ko-KR" i="1" dirty="0">
                        <a:latin typeface="Cambria Math"/>
                      </a:rPr>
                      <m:t>𝐶</m:t>
                    </m:r>
                    <m:r>
                      <a:rPr lang="en-NZ" altLang="ko-K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 can correct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NZ" altLang="ko-KR" dirty="0"/>
                  <a:t> </a:t>
                </a:r>
                <a:r>
                  <a:rPr lang="en-US" altLang="ko-KR" dirty="0"/>
                  <a:t>errors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NZ" altLang="ko-KR" i="1" dirty="0">
                        <a:latin typeface="Cambria Math"/>
                      </a:rPr>
                      <m:t>𝐶</m:t>
                    </m:r>
                    <m:r>
                      <a:rPr lang="en-NZ" altLang="ko-K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 can detect </a:t>
                </a:r>
                <a14:m>
                  <m:oMath xmlns:m="http://schemas.openxmlformats.org/officeDocument/2006/math">
                    <m:r>
                      <a:rPr lang="en-NZ" altLang="ko-KR" i="1" dirty="0">
                        <a:latin typeface="Cambria Math"/>
                      </a:rPr>
                      <m:t>𝑑</m:t>
                    </m:r>
                    <m:r>
                      <a:rPr lang="en-US" altLang="ko-KR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ko-KR" dirty="0"/>
                  <a:t> erasures</a:t>
                </a:r>
              </a:p>
              <a:p>
                <a:pPr lvl="2"/>
                <a:r>
                  <a:rPr lang="en-US" altLang="ko-KR" dirty="0"/>
                  <a:t>Erasure : eliminated symbols intentionally</a:t>
                </a:r>
              </a:p>
              <a:p>
                <a:pPr lvl="1"/>
                <a:endParaRPr lang="en-NZ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85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Error Detection Schemes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3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Error detection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Error detection </a:t>
            </a:r>
            <a:r>
              <a:rPr lang="en-US" altLang="ko-KR" dirty="0">
                <a:solidFill>
                  <a:srgbClr val="0070C0"/>
                </a:solidFill>
              </a:rPr>
              <a:t>is most realized using </a:t>
            </a:r>
            <a:r>
              <a:rPr lang="en-US" altLang="ko-KR" dirty="0">
                <a:solidFill>
                  <a:srgbClr val="7030A0"/>
                </a:solidFill>
              </a:rPr>
              <a:t>a suitable hash function (or checksum algorithm). </a:t>
            </a:r>
          </a:p>
          <a:p>
            <a:pPr lvl="1"/>
            <a:r>
              <a:rPr lang="en-US" altLang="ko-KR" dirty="0"/>
              <a:t>A hash function </a:t>
            </a:r>
            <a:r>
              <a:rPr lang="en-US" altLang="ko-KR" dirty="0">
                <a:solidFill>
                  <a:srgbClr val="0070C0"/>
                </a:solidFill>
              </a:rPr>
              <a:t>adds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fixed-length </a:t>
            </a:r>
            <a:r>
              <a:rPr lang="en-US" altLang="ko-KR" i="1" dirty="0">
                <a:solidFill>
                  <a:srgbClr val="7030A0"/>
                </a:solidFill>
              </a:rPr>
              <a:t>tag</a:t>
            </a:r>
            <a:r>
              <a:rPr lang="en-US" altLang="ko-KR" dirty="0">
                <a:solidFill>
                  <a:srgbClr val="7030A0"/>
                </a:solidFill>
              </a:rPr>
              <a:t> </a:t>
            </a:r>
            <a:r>
              <a:rPr lang="en-US" altLang="ko-KR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a message, </a:t>
            </a:r>
          </a:p>
          <a:p>
            <a:pPr lvl="1"/>
            <a:r>
              <a:rPr lang="en-US" altLang="ko-KR" dirty="0"/>
              <a:t>Receivers </a:t>
            </a:r>
            <a:r>
              <a:rPr lang="en-US" altLang="ko-KR" dirty="0">
                <a:solidFill>
                  <a:srgbClr val="0070C0"/>
                </a:solidFill>
              </a:rPr>
              <a:t>verify</a:t>
            </a:r>
            <a:r>
              <a:rPr lang="en-US" altLang="ko-KR" dirty="0"/>
              <a:t> the delivered message </a:t>
            </a:r>
            <a:r>
              <a:rPr lang="en-US" altLang="ko-KR" dirty="0">
                <a:solidFill>
                  <a:srgbClr val="0070C0"/>
                </a:solidFill>
              </a:rPr>
              <a:t>by recomputing </a:t>
            </a:r>
            <a:r>
              <a:rPr lang="en-US" altLang="ko-KR" dirty="0">
                <a:solidFill>
                  <a:srgbClr val="7030A0"/>
                </a:solidFill>
              </a:rPr>
              <a:t>the tag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>
                <a:solidFill>
                  <a:srgbClr val="0070C0"/>
                </a:solidFill>
              </a:rPr>
              <a:t> comparing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it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the one provided.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62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Error Detection Schemes</a:t>
            </a:r>
            <a:br>
              <a:rPr lang="en-NZ" altLang="ko-KR" dirty="0"/>
            </a:br>
            <a:r>
              <a:rPr lang="en-NZ" altLang="ko-KR" dirty="0"/>
              <a:t>Repetition codes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Given a stream of data to be transmitted, the data are divided into blocks of bits</a:t>
            </a:r>
          </a:p>
          <a:p>
            <a:r>
              <a:rPr lang="en-US" altLang="ko-KR" dirty="0"/>
              <a:t>Each block </a:t>
            </a:r>
            <a:r>
              <a:rPr lang="en-US" altLang="ko-KR" dirty="0">
                <a:solidFill>
                  <a:srgbClr val="0070C0"/>
                </a:solidFill>
              </a:rPr>
              <a:t>is transmitted </a:t>
            </a:r>
            <a:r>
              <a:rPr lang="en-US" altLang="ko-KR" dirty="0">
                <a:solidFill>
                  <a:srgbClr val="7030A0"/>
                </a:solidFill>
              </a:rPr>
              <a:t>some predetermined number of times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4-bit block, repeating three times</a:t>
            </a:r>
          </a:p>
          <a:p>
            <a:pPr lvl="2"/>
            <a:r>
              <a:rPr lang="en-US" altLang="ko-KR" dirty="0"/>
              <a:t>1011</a:t>
            </a:r>
          </a:p>
          <a:p>
            <a:pPr lvl="2"/>
            <a:r>
              <a:rPr lang="en-US" altLang="ko-KR" dirty="0"/>
              <a:t>1011 1011 1011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83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Error detection schemes</a:t>
            </a:r>
            <a:br>
              <a:rPr lang="en-NZ" altLang="ko-KR" b="1" dirty="0"/>
            </a:br>
            <a:r>
              <a:rPr lang="en-NZ" altLang="ko-KR" dirty="0"/>
              <a:t>Parity bits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A </a:t>
            </a:r>
            <a:r>
              <a:rPr lang="en-US" altLang="ko-KR" i="1" dirty="0">
                <a:solidFill>
                  <a:srgbClr val="7030A0"/>
                </a:solidFill>
              </a:rPr>
              <a:t>parity bit</a:t>
            </a:r>
            <a:r>
              <a:rPr lang="en-US" altLang="ko-KR" dirty="0">
                <a:solidFill>
                  <a:srgbClr val="7030A0"/>
                </a:solidFill>
              </a:rPr>
              <a:t> 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bit </a:t>
            </a:r>
            <a:r>
              <a:rPr lang="en-US" altLang="ko-KR" dirty="0">
                <a:solidFill>
                  <a:srgbClr val="0070C0"/>
                </a:solidFill>
              </a:rPr>
              <a:t>that is added to </a:t>
            </a:r>
            <a:r>
              <a:rPr lang="en-US" altLang="ko-KR" dirty="0">
                <a:solidFill>
                  <a:srgbClr val="7030A0"/>
                </a:solidFill>
              </a:rPr>
              <a:t>a group of source bits </a:t>
            </a:r>
            <a:r>
              <a:rPr lang="en-US" altLang="ko-KR" dirty="0">
                <a:solidFill>
                  <a:srgbClr val="0070C0"/>
                </a:solidFill>
              </a:rPr>
              <a:t>to ensure that </a:t>
            </a:r>
            <a:r>
              <a:rPr lang="en-US" altLang="ko-KR" dirty="0">
                <a:solidFill>
                  <a:srgbClr val="7030A0"/>
                </a:solidFill>
              </a:rPr>
              <a:t>the number of set bits </a:t>
            </a:r>
            <a:r>
              <a:rPr lang="en-US" altLang="ko-KR" dirty="0"/>
              <a:t>(bits with value 1)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outcome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even</a:t>
            </a:r>
            <a:r>
              <a:rPr lang="en-US" altLang="ko-KR" dirty="0">
                <a:solidFill>
                  <a:srgbClr val="7030A0"/>
                </a:solidFill>
              </a:rPr>
              <a:t> or </a:t>
            </a:r>
            <a:r>
              <a:rPr lang="en-US" altLang="ko-KR" b="1" dirty="0">
                <a:solidFill>
                  <a:srgbClr val="7030A0"/>
                </a:solidFill>
              </a:rPr>
              <a:t>odd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It is a very simple scheme </a:t>
            </a:r>
            <a:r>
              <a:rPr lang="en-US" altLang="ko-KR" dirty="0">
                <a:solidFill>
                  <a:srgbClr val="0070C0"/>
                </a:solidFill>
              </a:rPr>
              <a:t>that can be used to </a:t>
            </a:r>
            <a:r>
              <a:rPr lang="en-US" altLang="ko-KR" b="1" dirty="0">
                <a:solidFill>
                  <a:srgbClr val="0070C0"/>
                </a:solidFill>
              </a:rPr>
              <a:t>detect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single</a:t>
            </a:r>
            <a:r>
              <a:rPr lang="en-US" altLang="ko-KR" dirty="0">
                <a:solidFill>
                  <a:srgbClr val="7030A0"/>
                </a:solidFill>
              </a:rPr>
              <a:t> or </a:t>
            </a:r>
            <a:r>
              <a:rPr lang="en-US" altLang="ko-KR" b="1" dirty="0">
                <a:solidFill>
                  <a:srgbClr val="7030A0"/>
                </a:solidFill>
              </a:rPr>
              <a:t>any other odd number</a:t>
            </a:r>
            <a:r>
              <a:rPr lang="en-US" altLang="ko-KR" dirty="0">
                <a:solidFill>
                  <a:srgbClr val="7030A0"/>
                </a:solidFill>
              </a:rPr>
              <a:t> of errors </a:t>
            </a:r>
            <a:r>
              <a:rPr lang="en-US" altLang="ko-KR" dirty="0"/>
              <a:t>in the output.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2832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:r>
                  <a:rPr lang="en-US" altLang="ko-KR" kern="0" dirty="0"/>
                  <a:t>Simple parity-check code</a:t>
                </a:r>
                <a:br>
                  <a:rPr lang="en-US" altLang="ko-KR" kern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kern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kern="0" dirty="0" smtClean="0">
                              <a:latin typeface="Cambria Math"/>
                            </a:rPr>
                            <m:t>(5,4,2)</m:t>
                          </m:r>
                        </m:e>
                        <m:sub>
                          <m:r>
                            <a:rPr lang="en-US" altLang="ko-KR" b="0" i="1" kern="0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42" y="1600201"/>
            <a:ext cx="581991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7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Error detection schemes</a:t>
            </a:r>
            <a:br>
              <a:rPr lang="en-NZ" altLang="ko-KR" b="1" dirty="0"/>
            </a:br>
            <a:r>
              <a:rPr lang="en-NZ" altLang="ko-KR" dirty="0"/>
              <a:t>Cyclic redundancy checks (CRCs)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A non-secure hash function </a:t>
            </a:r>
            <a:r>
              <a:rPr lang="en-US" altLang="ko-KR" dirty="0">
                <a:solidFill>
                  <a:srgbClr val="0070C0"/>
                </a:solidFill>
              </a:rPr>
              <a:t>designed to detect </a:t>
            </a:r>
            <a:r>
              <a:rPr lang="en-US" altLang="ko-KR" b="1" dirty="0">
                <a:solidFill>
                  <a:srgbClr val="7030A0"/>
                </a:solidFill>
              </a:rPr>
              <a:t>accidental changes</a:t>
            </a:r>
            <a:r>
              <a:rPr lang="en-US" altLang="ko-KR" dirty="0"/>
              <a:t> to digital data in computer networks</a:t>
            </a:r>
          </a:p>
          <a:p>
            <a:r>
              <a:rPr lang="en-US" altLang="ko-KR" dirty="0">
                <a:ea typeface="굴림" pitchFamily="50" charset="-127"/>
              </a:rPr>
              <a:t>Binary division</a:t>
            </a:r>
          </a:p>
          <a:p>
            <a:pPr lvl="1"/>
            <a:r>
              <a:rPr lang="en-US" altLang="ko-KR" dirty="0">
                <a:ea typeface="굴림" pitchFamily="50" charset="-127"/>
                <a:sym typeface="Wingdings" pitchFamily="2" charset="2"/>
              </a:rPr>
              <a:t>Finite Algebra Theory (Galois Fields)</a:t>
            </a:r>
          </a:p>
          <a:p>
            <a:pPr lvl="2"/>
            <a:r>
              <a:rPr lang="en-US" altLang="ko-KR" dirty="0">
                <a:ea typeface="굴림" pitchFamily="50" charset="-127"/>
                <a:sym typeface="Wingdings" pitchFamily="2" charset="2"/>
              </a:rPr>
              <a:t> </a:t>
            </a:r>
            <a:r>
              <a:rPr lang="en-NZ" altLang="ko-KR" dirty="0"/>
              <a:t>The divisor</a:t>
            </a:r>
          </a:p>
          <a:p>
            <a:pPr lvl="3"/>
            <a:r>
              <a:rPr lang="en-NZ" altLang="ko-KR" dirty="0"/>
              <a:t>a generator polynomial</a:t>
            </a:r>
          </a:p>
          <a:p>
            <a:pPr lvl="2"/>
            <a:r>
              <a:rPr lang="en-NZ" altLang="ko-KR" dirty="0"/>
              <a:t>the dividend</a:t>
            </a:r>
          </a:p>
          <a:p>
            <a:pPr lvl="3"/>
            <a:r>
              <a:rPr lang="en-NZ" altLang="ko-KR" dirty="0"/>
              <a:t>the input data</a:t>
            </a:r>
          </a:p>
          <a:p>
            <a:pPr lvl="2"/>
            <a:r>
              <a:rPr lang="en-NZ" altLang="ko-KR" dirty="0"/>
              <a:t>The remainder</a:t>
            </a:r>
          </a:p>
          <a:p>
            <a:pPr lvl="2"/>
            <a:r>
              <a:rPr lang="en-NZ" altLang="ko-KR" dirty="0"/>
              <a:t>The result of (polynomial long) division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01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F8F00-DB5B-4C91-94FC-4A5EE26A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3FF32-3240-457D-8C0B-7948C9B1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Error Control Basics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Error Detection Schemes</a:t>
            </a:r>
          </a:p>
          <a:p>
            <a:r>
              <a:rPr lang="en-NZ" altLang="ko-KR" dirty="0"/>
              <a:t>Forward Error Correction (FEC)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9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63D1B-7BC7-4829-890C-68AF51081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Interleaving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711FB7-7424-4413-BD11-4B3F01387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Shuffling</a:t>
            </a:r>
            <a:r>
              <a:rPr lang="en-US" altLang="ko-KR" dirty="0"/>
              <a:t> source symbols </a:t>
            </a:r>
            <a:r>
              <a:rPr lang="en-US" altLang="ko-KR" dirty="0">
                <a:solidFill>
                  <a:srgbClr val="0070C0"/>
                </a:solidFill>
              </a:rPr>
              <a:t>across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several</a:t>
            </a:r>
            <a:r>
              <a:rPr lang="en-US" altLang="ko-KR" dirty="0">
                <a:solidFill>
                  <a:srgbClr val="7030A0"/>
                </a:solidFill>
              </a:rPr>
              <a:t> code words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4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Interleaving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Interleaving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FEC coded data </a:t>
            </a:r>
            <a:r>
              <a:rPr lang="en-US" altLang="ko-KR" dirty="0">
                <a:solidFill>
                  <a:srgbClr val="0070C0"/>
                </a:solidFill>
              </a:rPr>
              <a:t>can </a:t>
            </a:r>
            <a:r>
              <a:rPr lang="en-US" altLang="ko-KR" b="1" dirty="0">
                <a:solidFill>
                  <a:srgbClr val="0070C0"/>
                </a:solidFill>
              </a:rPr>
              <a:t>reduce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all or nothing properties</a:t>
            </a:r>
            <a:r>
              <a:rPr lang="en-US" altLang="ko-KR" dirty="0">
                <a:solidFill>
                  <a:srgbClr val="7030A0"/>
                </a:solidFill>
              </a:rPr>
              <a:t> of transmitted FEC codes </a:t>
            </a:r>
            <a:r>
              <a:rPr lang="en-US" altLang="ko-KR" dirty="0">
                <a:solidFill>
                  <a:srgbClr val="0070C0"/>
                </a:solidFill>
              </a:rPr>
              <a:t>when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channel </a:t>
            </a:r>
            <a:r>
              <a:rPr lang="en-US" altLang="ko-KR" b="1" dirty="0">
                <a:solidFill>
                  <a:srgbClr val="7030A0"/>
                </a:solidFill>
              </a:rPr>
              <a:t>errors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tend to occur </a:t>
            </a:r>
            <a:r>
              <a:rPr lang="en-US" altLang="ko-KR" b="1" dirty="0">
                <a:solidFill>
                  <a:srgbClr val="0070C0"/>
                </a:solidFill>
              </a:rPr>
              <a:t>in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bursts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Interleaving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Many communication channels are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memoryless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7030A0"/>
                </a:solidFill>
              </a:rPr>
              <a:t>errors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typically</a:t>
            </a:r>
            <a:r>
              <a:rPr lang="en-US" altLang="ko-KR" dirty="0">
                <a:solidFill>
                  <a:srgbClr val="0070C0"/>
                </a:solidFill>
              </a:rPr>
              <a:t> occur in </a:t>
            </a:r>
            <a:r>
              <a:rPr lang="en-US" altLang="ko-KR" b="1" dirty="0">
                <a:solidFill>
                  <a:srgbClr val="7030A0"/>
                </a:solidFill>
              </a:rPr>
              <a:t>bursts</a:t>
            </a:r>
            <a:r>
              <a:rPr lang="en-US" altLang="ko-KR" dirty="0"/>
              <a:t> rather than independently</a:t>
            </a:r>
          </a:p>
          <a:p>
            <a:pPr lvl="1"/>
            <a:r>
              <a:rPr lang="en-US" altLang="ko-KR" dirty="0"/>
              <a:t>If the number of errors within a code word exceeds the error-correcting code's capability, it fails to recover the original code word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76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Interleaving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Interleaving </a:t>
            </a:r>
            <a:r>
              <a:rPr lang="en-US" altLang="ko-KR" dirty="0">
                <a:solidFill>
                  <a:srgbClr val="0070C0"/>
                </a:solidFill>
              </a:rPr>
              <a:t>mitigates</a:t>
            </a:r>
            <a:r>
              <a:rPr lang="en-US" altLang="ko-KR" dirty="0"/>
              <a:t> this problem </a:t>
            </a:r>
            <a:r>
              <a:rPr lang="en-US" altLang="ko-KR" dirty="0">
                <a:solidFill>
                  <a:srgbClr val="0070C0"/>
                </a:solidFill>
              </a:rPr>
              <a:t>by </a:t>
            </a:r>
            <a:r>
              <a:rPr lang="en-US" altLang="ko-KR" b="1" dirty="0">
                <a:solidFill>
                  <a:srgbClr val="0070C0"/>
                </a:solidFill>
              </a:rPr>
              <a:t>shuffling </a:t>
            </a:r>
            <a:r>
              <a:rPr lang="en-US" altLang="ko-KR" b="1" dirty="0">
                <a:solidFill>
                  <a:srgbClr val="7030A0"/>
                </a:solidFill>
              </a:rPr>
              <a:t>source symbols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across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several code words</a:t>
            </a:r>
            <a:r>
              <a:rPr lang="en-US" altLang="ko-KR" dirty="0"/>
              <a:t>, thereby </a:t>
            </a:r>
            <a:r>
              <a:rPr lang="en-US" altLang="ko-KR" dirty="0">
                <a:solidFill>
                  <a:srgbClr val="0070C0"/>
                </a:solidFill>
              </a:rPr>
              <a:t>creating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more uniform distribution of errors</a:t>
            </a:r>
          </a:p>
          <a:p>
            <a:pPr lvl="1"/>
            <a:r>
              <a:rPr lang="en-US" altLang="ko-KR" dirty="0"/>
              <a:t>interleaving is widely used for burst error-correction</a:t>
            </a:r>
            <a:endParaRPr lang="en-NZ" altLang="ko-KR" dirty="0"/>
          </a:p>
          <a:p>
            <a:r>
              <a:rPr lang="en-NZ" altLang="ko-KR" dirty="0"/>
              <a:t>Disadvantages of interleaving</a:t>
            </a:r>
          </a:p>
          <a:p>
            <a:pPr lvl="1"/>
            <a:r>
              <a:rPr lang="en-US" altLang="ko-KR" dirty="0"/>
              <a:t>Use of interleaving techniques </a:t>
            </a:r>
            <a:r>
              <a:rPr lang="en-US" altLang="ko-KR" dirty="0">
                <a:solidFill>
                  <a:srgbClr val="0070C0"/>
                </a:solidFill>
              </a:rPr>
              <a:t>increases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total delay</a:t>
            </a:r>
          </a:p>
        </p:txBody>
      </p:sp>
    </p:spTree>
    <p:extLst>
      <p:ext uri="{BB962C8B-B14F-4D97-AF65-F5344CB8AC3E}">
        <p14:creationId xmlns:p14="http://schemas.microsoft.com/office/powerpoint/2010/main" val="393167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Interleaving</a:t>
            </a:r>
            <a:r>
              <a:rPr lang="en-NZ" altLang="ko-KR" dirty="0"/>
              <a:t> : Example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65" y="2241696"/>
            <a:ext cx="8229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35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Forward Error Correction (FEC)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Block codes</a:t>
            </a:r>
          </a:p>
          <a:p>
            <a:r>
              <a:rPr lang="en-NZ" altLang="ko-KR" dirty="0"/>
              <a:t>Binary Convolutional Codes (BCC)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323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ko-KR" dirty="0"/>
              <a:t>Forward Error Correction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FEC could be said to work by "</a:t>
            </a:r>
            <a:r>
              <a:rPr lang="en-US" altLang="ko-KR" dirty="0">
                <a:solidFill>
                  <a:srgbClr val="0070C0"/>
                </a:solidFill>
              </a:rPr>
              <a:t>averaging</a:t>
            </a:r>
            <a:r>
              <a:rPr lang="en-US" altLang="ko-KR" dirty="0">
                <a:solidFill>
                  <a:srgbClr val="7030A0"/>
                </a:solidFill>
              </a:rPr>
              <a:t> noise</a:t>
            </a:r>
            <a:r>
              <a:rPr lang="en-US" altLang="ko-KR" dirty="0"/>
              <a:t>“</a:t>
            </a:r>
          </a:p>
          <a:p>
            <a:pPr lvl="1"/>
            <a:r>
              <a:rPr lang="en-US" altLang="ko-KR" dirty="0"/>
              <a:t>since </a:t>
            </a:r>
            <a:r>
              <a:rPr lang="en-US" altLang="ko-KR" b="1" dirty="0">
                <a:solidFill>
                  <a:srgbClr val="7030A0"/>
                </a:solidFill>
              </a:rPr>
              <a:t>each data bit </a:t>
            </a:r>
            <a:r>
              <a:rPr lang="en-US" altLang="ko-KR" b="1" dirty="0">
                <a:solidFill>
                  <a:srgbClr val="0070C0"/>
                </a:solidFill>
              </a:rPr>
              <a:t>affects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many transmitted symbols</a:t>
            </a:r>
            <a:r>
              <a:rPr lang="en-US" altLang="ko-KR" dirty="0"/>
              <a:t>, the corruption of some symbols by noise usually allows the original user data to be extracted from the other</a:t>
            </a:r>
          </a:p>
          <a:p>
            <a:r>
              <a:rPr lang="en-US" altLang="ko-KR" dirty="0"/>
              <a:t>This all-or-nothing tendency (the cliff effect)</a:t>
            </a:r>
          </a:p>
          <a:p>
            <a:pPr lvl="1"/>
            <a:r>
              <a:rPr lang="en-US" altLang="ko-KR" dirty="0"/>
              <a:t>Because of </a:t>
            </a:r>
            <a:r>
              <a:rPr lang="en-US" altLang="ko-KR" dirty="0">
                <a:solidFill>
                  <a:srgbClr val="7030A0"/>
                </a:solidFill>
              </a:rPr>
              <a:t>this "risk-pooling" effect</a:t>
            </a:r>
            <a:r>
              <a:rPr lang="en-US" altLang="ko-KR" dirty="0"/>
              <a:t>, digital communication systems that use FEC </a:t>
            </a:r>
            <a:r>
              <a:rPr lang="en-US" altLang="ko-KR" dirty="0">
                <a:solidFill>
                  <a:srgbClr val="0070C0"/>
                </a:solidFill>
              </a:rPr>
              <a:t>tend to </a:t>
            </a:r>
            <a:r>
              <a:rPr lang="en-US" altLang="ko-KR" b="1" dirty="0">
                <a:solidFill>
                  <a:srgbClr val="7030A0"/>
                </a:solidFill>
              </a:rPr>
              <a:t>work well </a:t>
            </a:r>
            <a:r>
              <a:rPr lang="en-US" altLang="ko-KR" b="1" dirty="0">
                <a:solidFill>
                  <a:srgbClr val="0070C0"/>
                </a:solidFill>
              </a:rPr>
              <a:t>above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certain </a:t>
            </a:r>
            <a:r>
              <a:rPr lang="en-US" altLang="ko-KR" b="1" dirty="0">
                <a:solidFill>
                  <a:srgbClr val="7030A0"/>
                </a:solidFill>
              </a:rPr>
              <a:t>minimum</a:t>
            </a:r>
            <a:r>
              <a:rPr lang="en-US" altLang="ko-KR" dirty="0">
                <a:solidFill>
                  <a:srgbClr val="7030A0"/>
                </a:solidFill>
              </a:rPr>
              <a:t> </a:t>
            </a:r>
            <a:r>
              <a:rPr lang="en-US" altLang="ko-KR" b="1" dirty="0">
                <a:solidFill>
                  <a:srgbClr val="7030A0"/>
                </a:solidFill>
              </a:rPr>
              <a:t>SNR</a:t>
            </a:r>
            <a:r>
              <a:rPr lang="en-US" altLang="ko-KR" dirty="0">
                <a:solidFill>
                  <a:srgbClr val="7030A0"/>
                </a:solidFill>
              </a:rPr>
              <a:t> </a:t>
            </a:r>
            <a:r>
              <a:rPr lang="en-US" altLang="ko-KR" dirty="0">
                <a:solidFill>
                  <a:srgbClr val="0070C0"/>
                </a:solidFill>
              </a:rPr>
              <a:t>and </a:t>
            </a:r>
            <a:r>
              <a:rPr lang="en-US" altLang="ko-KR" b="1" dirty="0">
                <a:solidFill>
                  <a:srgbClr val="FF0000"/>
                </a:solidFill>
              </a:rPr>
              <a:t>not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at all </a:t>
            </a:r>
            <a:r>
              <a:rPr lang="en-US" altLang="ko-KR" b="1" dirty="0">
                <a:solidFill>
                  <a:srgbClr val="0070C0"/>
                </a:solidFill>
              </a:rPr>
              <a:t>below</a:t>
            </a:r>
            <a:r>
              <a:rPr lang="en-US" altLang="ko-KR" b="1" dirty="0"/>
              <a:t> </a:t>
            </a:r>
            <a:r>
              <a:rPr lang="en-US" altLang="ko-KR" dirty="0"/>
              <a:t>it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664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FEC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two main categories of FEC codes</a:t>
            </a:r>
          </a:p>
          <a:p>
            <a:pPr lvl="1"/>
            <a:r>
              <a:rPr lang="en-US" altLang="ko-KR" dirty="0"/>
              <a:t>Block codes work on </a:t>
            </a:r>
            <a:r>
              <a:rPr lang="en-US" altLang="ko-KR" dirty="0">
                <a:solidFill>
                  <a:srgbClr val="7030A0"/>
                </a:solidFill>
              </a:rPr>
              <a:t>fixed-size blocks (packets) of bits or symbols </a:t>
            </a:r>
            <a:r>
              <a:rPr lang="en-US" altLang="ko-KR" dirty="0"/>
              <a:t>of predetermined size</a:t>
            </a:r>
          </a:p>
          <a:p>
            <a:pPr lvl="2"/>
            <a:r>
              <a:rPr lang="en-NZ" altLang="ko-KR" b="1" dirty="0"/>
              <a:t>Hard-decision</a:t>
            </a:r>
            <a:r>
              <a:rPr lang="en-NZ" altLang="ko-KR" dirty="0"/>
              <a:t> algorithms</a:t>
            </a:r>
          </a:p>
          <a:p>
            <a:pPr lvl="3"/>
            <a:r>
              <a:rPr lang="en-US" altLang="ko-KR" dirty="0"/>
              <a:t>For every input and output signal, a hard decision is made whether it corresponds to a one or a zero bit</a:t>
            </a:r>
          </a:p>
          <a:p>
            <a:pPr lvl="1"/>
            <a:r>
              <a:rPr lang="en-US" altLang="ko-KR" dirty="0"/>
              <a:t>Convolutional codes work on </a:t>
            </a:r>
            <a:r>
              <a:rPr lang="en-US" altLang="ko-KR" dirty="0">
                <a:solidFill>
                  <a:srgbClr val="7030A0"/>
                </a:solidFill>
              </a:rPr>
              <a:t>bit or symbol streams </a:t>
            </a:r>
            <a:r>
              <a:rPr lang="en-US" altLang="ko-KR" dirty="0"/>
              <a:t>of arbitrary length</a:t>
            </a:r>
          </a:p>
          <a:p>
            <a:pPr lvl="2"/>
            <a:r>
              <a:rPr lang="en-US" altLang="ko-KR" dirty="0"/>
              <a:t>They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most often soft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decoded</a:t>
            </a:r>
            <a:r>
              <a:rPr lang="en-US" altLang="ko-KR" dirty="0">
                <a:solidFill>
                  <a:srgbClr val="0070C0"/>
                </a:solidFill>
              </a:rPr>
              <a:t> with </a:t>
            </a:r>
            <a:r>
              <a:rPr lang="en-US" altLang="ko-KR" dirty="0">
                <a:solidFill>
                  <a:srgbClr val="7030A0"/>
                </a:solidFill>
              </a:rPr>
              <a:t>the Viterbi algorithm</a:t>
            </a:r>
          </a:p>
          <a:p>
            <a:pPr lvl="2"/>
            <a:r>
              <a:rPr lang="en-NZ" altLang="ko-KR" b="1" dirty="0"/>
              <a:t>Soft-decision</a:t>
            </a:r>
            <a:r>
              <a:rPr lang="en-NZ" altLang="ko-KR" dirty="0"/>
              <a:t> algorithms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3315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D2E3-F5A8-4081-99F3-DB3D0AD47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Forward Error Correction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1A1074-E748-43C7-881B-8354C9DA4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Block Coding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7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D2E3-F5A8-4081-99F3-DB3D0AD47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Reed–Solomon codes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1A1074-E748-43C7-881B-8354C9DA4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informational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52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B9573-F72A-4448-A0D0-449902144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Error Control Basics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7558A9-17D8-4849-B6C6-92123F465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3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altLang="ko-KR" sz="3600" dirty="0"/>
              <a:t>Forward Error Correction</a:t>
            </a:r>
            <a:br>
              <a:rPr lang="en-NZ" altLang="ko-KR" sz="3600" dirty="0"/>
            </a:br>
            <a:r>
              <a:rPr lang="en-NZ" altLang="ko-KR" sz="3600" dirty="0"/>
              <a:t>Reed–Solomon codes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ko-KR" b="1" dirty="0"/>
              <a:t>Reed–Solomon codes</a:t>
            </a:r>
            <a:r>
              <a:rPr lang="en-NZ" altLang="ko-KR" dirty="0"/>
              <a:t> were </a:t>
            </a:r>
            <a:r>
              <a:rPr lang="en-US" altLang="ko-KR" dirty="0"/>
              <a:t>introduced by Irving S. Reed and Gustave Solomon in 1960</a:t>
            </a:r>
          </a:p>
          <a:p>
            <a:pPr lvl="1"/>
            <a:r>
              <a:rPr lang="en-NZ" altLang="ko-KR" dirty="0"/>
              <a:t>Consumer technologies</a:t>
            </a:r>
          </a:p>
          <a:p>
            <a:pPr lvl="2"/>
            <a:r>
              <a:rPr lang="en-US" altLang="ko-KR" dirty="0"/>
              <a:t>CDs, DVDs, Blu-ray Discs, QR codes</a:t>
            </a:r>
            <a:endParaRPr lang="en-US" altLang="ko-KR" dirty="0">
              <a:hlinkClick r:id="rId2" tooltip="QR Code"/>
            </a:endParaRPr>
          </a:p>
          <a:p>
            <a:pPr lvl="1"/>
            <a:r>
              <a:rPr lang="en-NZ" altLang="ko-KR" dirty="0"/>
              <a:t>Data transmission technologies</a:t>
            </a:r>
          </a:p>
          <a:p>
            <a:pPr lvl="2"/>
            <a:r>
              <a:rPr lang="en-US" altLang="ko-KR" dirty="0"/>
              <a:t>DSL and WiMAX,</a:t>
            </a:r>
          </a:p>
          <a:p>
            <a:pPr lvl="1"/>
            <a:r>
              <a:rPr lang="en-NZ" altLang="ko-KR" dirty="0"/>
              <a:t>Broadcast systems </a:t>
            </a:r>
          </a:p>
          <a:p>
            <a:pPr lvl="2"/>
            <a:r>
              <a:rPr lang="en-US" altLang="ko-KR" dirty="0"/>
              <a:t>DVB and ATSC,</a:t>
            </a:r>
          </a:p>
          <a:p>
            <a:pPr lvl="1"/>
            <a:r>
              <a:rPr lang="en-NZ" altLang="ko-KR" dirty="0"/>
              <a:t>Storage systems</a:t>
            </a:r>
          </a:p>
          <a:p>
            <a:pPr lvl="2"/>
            <a:r>
              <a:rPr lang="en-US" altLang="ko-KR" dirty="0"/>
              <a:t>RAID 6</a:t>
            </a:r>
          </a:p>
          <a:p>
            <a:pPr lvl="1"/>
            <a:r>
              <a:rPr lang="en-US" altLang="ko-KR" dirty="0"/>
              <a:t>Satellite communication.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33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D2E3-F5A8-4081-99F3-DB3D0AD47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Forward Error Correction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1A1074-E748-43C7-881B-8354C9DA4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tx1"/>
                </a:solidFill>
              </a:rPr>
              <a:t>Binary </a:t>
            </a:r>
            <a:r>
              <a:rPr lang="en-NZ" altLang="ko-KR" sz="3600" dirty="0">
                <a:solidFill>
                  <a:schemeClr val="tx1"/>
                </a:solidFill>
              </a:rPr>
              <a:t>Convolutional</a:t>
            </a:r>
            <a:r>
              <a:rPr lang="en-US" altLang="ko-KR" sz="3600" dirty="0">
                <a:solidFill>
                  <a:schemeClr val="tx1"/>
                </a:solidFill>
              </a:rPr>
              <a:t> Coding (BCC)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22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Binary Convolutional Coding (BCC)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NZ" altLang="ko-KR" dirty="0"/>
                  <a:t> memory registers</a:t>
                </a:r>
              </a:p>
              <a:p>
                <a:pPr lvl="1"/>
                <a:r>
                  <a:rPr lang="en-US" altLang="ko-KR" dirty="0"/>
                  <a:t>each holding 1 input bit</a:t>
                </a:r>
              </a:p>
              <a:p>
                <a:pPr lvl="1"/>
                <a:r>
                  <a:rPr lang="en-US" altLang="ko-KR" dirty="0"/>
                  <a:t>all memory registers start with a value of 0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𝑘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constraint length of the code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𝑀</m:t>
                    </m:r>
                    <m:r>
                      <a:rPr lang="en-US" altLang="ko-KR" b="0" i="1" smtClean="0">
                        <a:latin typeface="Cambria Math"/>
                      </a:rPr>
                      <m:t>+1</m:t>
                    </m:r>
                  </m:oMath>
                </a14:m>
                <a:endParaRPr lang="en-US" altLang="ko-KR" dirty="0"/>
              </a:p>
              <a:p>
                <a:r>
                  <a:rPr lang="en-NZ" altLang="ko-KR" i="1" dirty="0"/>
                  <a:t>n</a:t>
                </a:r>
                <a:r>
                  <a:rPr lang="en-NZ" altLang="ko-KR" dirty="0"/>
                  <a:t> modulo-2 adders and  </a:t>
                </a:r>
                <a:r>
                  <a:rPr lang="en-NZ" altLang="ko-KR" i="1" dirty="0"/>
                  <a:t>n</a:t>
                </a:r>
                <a:r>
                  <a:rPr lang="en-NZ" altLang="ko-KR" dirty="0"/>
                  <a:t> generator polynomials</a:t>
                </a:r>
              </a:p>
              <a:p>
                <a:endParaRPr lang="en-NZ" altLang="ko-KR" dirty="0"/>
              </a:p>
              <a:p>
                <a:r>
                  <a:rPr lang="en-NZ" altLang="ko-KR" sz="1800" dirty="0"/>
                  <a:t>Example : </a:t>
                </a:r>
              </a:p>
              <a:p>
                <a:pPr lvl="1"/>
                <a:r>
                  <a:rPr lang="en-NZ" altLang="ko-KR" sz="1600" dirty="0"/>
                  <a:t>k=3 (M=2) </a:t>
                </a:r>
              </a:p>
              <a:p>
                <a:pPr lvl="1"/>
                <a:r>
                  <a:rPr lang="en-US" altLang="ko-KR" sz="1600" i="1" dirty="0"/>
                  <a:t>G</a:t>
                </a:r>
                <a:r>
                  <a:rPr lang="en-US" altLang="ko-KR" sz="1600" baseline="-25000" dirty="0"/>
                  <a:t>1</a:t>
                </a:r>
                <a:r>
                  <a:rPr lang="en-US" altLang="ko-KR" sz="1600" dirty="0"/>
                  <a:t> = (1,1,1), </a:t>
                </a:r>
                <a:r>
                  <a:rPr lang="en-US" altLang="ko-KR" sz="1600" i="1" dirty="0"/>
                  <a:t>G</a:t>
                </a:r>
                <a:r>
                  <a:rPr lang="en-US" altLang="ko-KR" sz="1600" baseline="-25000" dirty="0"/>
                  <a:t>2</a:t>
                </a:r>
                <a:r>
                  <a:rPr lang="en-US" altLang="ko-KR" sz="1600" dirty="0"/>
                  <a:t> = (0,1,1), and </a:t>
                </a:r>
                <a:r>
                  <a:rPr lang="en-US" altLang="ko-KR" sz="1600" i="1" dirty="0"/>
                  <a:t>G</a:t>
                </a:r>
                <a:r>
                  <a:rPr lang="en-US" altLang="ko-KR" sz="1600" baseline="-25000" dirty="0"/>
                  <a:t>3</a:t>
                </a:r>
                <a:r>
                  <a:rPr lang="en-US" altLang="ko-KR" sz="1600" dirty="0"/>
                  <a:t> = (1,0,1)</a:t>
                </a:r>
              </a:p>
              <a:p>
                <a:pPr lvl="1"/>
                <a:r>
                  <a:rPr lang="en-US" altLang="ko-KR" sz="1600" b="1" dirty="0"/>
                  <a:t>Rate</a:t>
                </a:r>
                <a:r>
                  <a:rPr lang="en-US" altLang="ko-KR" sz="1600" dirty="0"/>
                  <a:t> </a:t>
                </a:r>
                <a:r>
                  <a:rPr lang="en-US" altLang="ko-KR" sz="1600" b="1" dirty="0"/>
                  <a:t>=1/3 </a:t>
                </a:r>
                <a:r>
                  <a:rPr lang="en-US" altLang="ko-KR" sz="1600" dirty="0"/>
                  <a:t>=</a:t>
                </a:r>
                <a:r>
                  <a:rPr lang="en-US" altLang="ko-KR" sz="1600" b="1" dirty="0"/>
                  <a:t> </a:t>
                </a:r>
                <a:r>
                  <a:rPr lang="en-US" altLang="ko-KR" sz="1600" dirty="0"/>
                  <a:t>input bits /output bits</a:t>
                </a:r>
                <a:endParaRPr lang="ko-KR" altLang="en-US" sz="1600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330" y="4509121"/>
            <a:ext cx="2383789" cy="200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8112224" y="47251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94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sz="3600" dirty="0"/>
              <a:t>Binary Convolutional Encoding : Trellis diagram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A binary convolutional encoder is a finite state machine. </a:t>
                </a:r>
              </a:p>
              <a:p>
                <a:pPr lvl="1"/>
                <a:r>
                  <a:rPr lang="en-US" altLang="ko-KR" dirty="0"/>
                  <a:t>An encoder with 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ko-KR" dirty="0"/>
                  <a:t> binary cells will have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2</m:t>
                    </m:r>
                    <m:r>
                      <a:rPr lang="en-US" altLang="ko-KR" i="1" baseline="30000" dirty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ko-KR" dirty="0"/>
                  <a:t> states</a:t>
                </a:r>
              </a:p>
              <a:p>
                <a:r>
                  <a:rPr lang="en-US" altLang="ko-KR" dirty="0"/>
                  <a:t>All possible transitions can be shown as below: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3" y="3649829"/>
            <a:ext cx="489439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15880" y="5289527"/>
            <a:ext cx="50405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Input </a:t>
            </a:r>
            <a:r>
              <a:rPr lang="en-US" altLang="ko-KR" sz="1000" b="1" dirty="0"/>
              <a:t>(0) : The solid lines, </a:t>
            </a:r>
            <a:r>
              <a:rPr lang="en-US" altLang="ko-KR" sz="1000" dirty="0"/>
              <a:t>input </a:t>
            </a:r>
            <a:r>
              <a:rPr lang="en-US" altLang="ko-KR" sz="1000" b="1" dirty="0"/>
              <a:t>(1)</a:t>
            </a:r>
            <a:r>
              <a:rPr lang="en-US" altLang="ko-KR" sz="1000" dirty="0"/>
              <a:t> </a:t>
            </a:r>
            <a:r>
              <a:rPr lang="en-US" altLang="ko-KR" sz="1000" b="1" dirty="0"/>
              <a:t>the dashed lines</a:t>
            </a:r>
            <a:r>
              <a:rPr lang="en-US" altLang="ko-KR" sz="1000" dirty="0"/>
              <a:t> </a:t>
            </a:r>
          </a:p>
          <a:p>
            <a:r>
              <a:rPr lang="en-US" altLang="ko-KR" sz="1000" b="1" dirty="0">
                <a:solidFill>
                  <a:srgbClr val="7030A0"/>
                </a:solidFill>
              </a:rPr>
              <a:t>Initial State (00) : Input string (0101), Output string(000 101 110 010)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A path </a:t>
            </a:r>
            <a:r>
              <a:rPr lang="en-US" altLang="ko-KR" sz="1000" dirty="0"/>
              <a:t>through the trellis is shown as </a:t>
            </a:r>
            <a:r>
              <a:rPr lang="en-US" altLang="ko-KR" sz="1000" b="1" dirty="0">
                <a:solidFill>
                  <a:srgbClr val="FF0000"/>
                </a:solidFill>
              </a:rPr>
              <a:t>a red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4581" y="3452558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(000)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4072" y="3946533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(101)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4067" y="397228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(110)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95511" y="4077072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(010)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3614016"/>
            <a:ext cx="265870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99857" y="3403609"/>
                <a:ext cx="6783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 dirty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0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000" i="1" dirty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 dirty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000" i="1" dirty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7" y="3403609"/>
                <a:ext cx="678327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1730" y="3403608"/>
                <a:ext cx="6783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 dirty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0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sz="1000" i="1" dirty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 dirty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000" i="1" dirty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30" y="3403608"/>
                <a:ext cx="678327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29C68BF-D37C-4A12-90ED-382AE7CCE396}"/>
              </a:ext>
            </a:extLst>
          </p:cNvPr>
          <p:cNvSpPr txBox="1"/>
          <p:nvPr/>
        </p:nvSpPr>
        <p:spPr>
          <a:xfrm>
            <a:off x="5495661" y="3863181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</a:p>
          <a:p>
            <a:pPr algn="ctr"/>
            <a:r>
              <a:rPr lang="en-US" altLang="ko-KR" sz="800" dirty="0"/>
              <a:t>(101)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16712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altLang="ko-KR" sz="3200" dirty="0"/>
              <a:t>Forward Error Correction</a:t>
            </a:r>
            <a:br>
              <a:rPr lang="en-NZ" altLang="ko-KR" sz="3200" dirty="0"/>
            </a:br>
            <a:r>
              <a:rPr lang="en-NZ" altLang="ko-KR" sz="3200" dirty="0"/>
              <a:t>Binary Convolutional Encoding : Trellis diagram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737" y="1631851"/>
            <a:ext cx="10746152" cy="4525963"/>
          </a:xfrm>
        </p:spPr>
        <p:txBody>
          <a:bodyPr/>
          <a:lstStyle/>
          <a:p>
            <a:r>
              <a:rPr lang="en-US" altLang="ko-KR" dirty="0"/>
              <a:t>binary Convolutional Encoder</a:t>
            </a:r>
            <a:endParaRPr lang="ko-KR" altLang="en-US" dirty="0"/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84" y="2171241"/>
            <a:ext cx="279336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4760" y="2551837"/>
                <a:ext cx="99956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(states)</a:t>
                </a:r>
              </a:p>
              <a:p>
                <a:pPr algn="ctr"/>
                <a:r>
                  <a:rPr lang="en-US" altLang="ko-KR" dirty="0"/>
                  <a:t>(00):a</a:t>
                </a:r>
              </a:p>
              <a:p>
                <a:pPr algn="ctr"/>
                <a:r>
                  <a:rPr lang="en-US" altLang="ko-KR" dirty="0"/>
                  <a:t>(10):b</a:t>
                </a:r>
              </a:p>
              <a:p>
                <a:pPr algn="ctr"/>
                <a:r>
                  <a:rPr lang="en-US" altLang="ko-KR" dirty="0"/>
                  <a:t>(01):c</a:t>
                </a:r>
              </a:p>
              <a:p>
                <a:pPr algn="ctr"/>
                <a:r>
                  <a:rPr lang="en-US" altLang="ko-KR" dirty="0"/>
                  <a:t>(11):d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760" y="2551837"/>
                <a:ext cx="999569" cy="1754326"/>
              </a:xfrm>
              <a:prstGeom prst="rect">
                <a:avLst/>
              </a:prstGeom>
              <a:blipFill>
                <a:blip r:embed="rId3"/>
                <a:stretch>
                  <a:fillRect l="-1220" r="-1829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80951" y="2127257"/>
                <a:ext cx="38164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State:(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: 00 (a))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r>
                  <a:rPr lang="en-US" altLang="ko-KR" sz="1400" dirty="0"/>
                  <a:t>Input: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ko-KR" sz="1400" dirty="0"/>
                  <a:t>State:(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: 00(a))→ State:(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ko-KR" sz="1400" dirty="0"/>
                  <a:t>0(a))</a:t>
                </a:r>
              </a:p>
              <a:p>
                <a:r>
                  <a:rPr lang="en-US" altLang="ko-KR" sz="1400" dirty="0"/>
                  <a:t>Output: </a:t>
                </a:r>
                <a:r>
                  <a:rPr lang="en-US" altLang="ko-KR" sz="1400" dirty="0">
                    <a:solidFill>
                      <a:srgbClr val="7030A0"/>
                    </a:solidFill>
                  </a:rPr>
                  <a:t>00</a:t>
                </a:r>
                <a:r>
                  <a:rPr lang="en-US" altLang="ko-KR" sz="1400" dirty="0"/>
                  <a:t> &lt;(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⊕0⊕0</m:t>
                    </m:r>
                  </m:oMath>
                </a14:m>
                <a:r>
                  <a:rPr lang="en-US" altLang="ko-KR" sz="1400" dirty="0"/>
                  <a:t>), (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⊕0</m:t>
                    </m:r>
                  </m:oMath>
                </a14:m>
                <a:r>
                  <a:rPr lang="en-US" altLang="ko-KR" sz="1400" dirty="0"/>
                  <a:t>)&gt;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51" y="2127257"/>
                <a:ext cx="3816424" cy="954107"/>
              </a:xfrm>
              <a:prstGeom prst="rect">
                <a:avLst/>
              </a:prstGeom>
              <a:blipFill>
                <a:blip r:embed="rId4"/>
                <a:stretch>
                  <a:fillRect l="-479" t="-1282" b="-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359696" y="2953575"/>
                <a:ext cx="567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2953575"/>
                <a:ext cx="56772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4024726" y="2961471"/>
                <a:ext cx="689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726" y="2961471"/>
                <a:ext cx="689548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2113658" y="4474049"/>
                <a:ext cx="34520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NZ" altLang="ko-KR" dirty="0"/>
                  <a:t>generator polynomials </a:t>
                </a:r>
                <a:r>
                  <a:rPr lang="en-US" altLang="ko-KR" dirty="0"/>
                  <a:t>: </a:t>
                </a:r>
              </a:p>
              <a:p>
                <a:r>
                  <a:rPr lang="en-US" altLang="ko-KR" dirty="0"/>
                  <a:t>&lt;(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  <a:ea typeface="Cambria Math"/>
                      </a:rPr>
                      <m:t>In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),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  <a:ea typeface="Cambria Math"/>
                      </a:rPr>
                      <m:t>In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)&gt;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58" y="4474049"/>
                <a:ext cx="3452018" cy="646331"/>
              </a:xfrm>
              <a:prstGeom prst="rect">
                <a:avLst/>
              </a:prstGeom>
              <a:blipFill>
                <a:blip r:embed="rId7"/>
                <a:stretch>
                  <a:fillRect l="-1590" t="-5660" r="-141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53440" y="3081364"/>
                <a:ext cx="38164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State:(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: 00 (a)) </a:t>
                </a:r>
              </a:p>
              <a:p>
                <a:r>
                  <a:rPr lang="en-US" altLang="ko-KR" sz="1400" dirty="0"/>
                  <a:t>Input: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altLang="ko-KR" sz="1400" dirty="0"/>
                  <a:t>State:(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: 00(a))→ State:(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ko-KR" sz="1400" dirty="0"/>
                  <a:t>0(b))</a:t>
                </a:r>
              </a:p>
              <a:p>
                <a:r>
                  <a:rPr lang="en-US" altLang="ko-KR" sz="1400" dirty="0"/>
                  <a:t>Output: </a:t>
                </a:r>
                <a:r>
                  <a:rPr lang="en-US" altLang="ko-KR" sz="1400" dirty="0">
                    <a:solidFill>
                      <a:srgbClr val="7030A0"/>
                    </a:solidFill>
                  </a:rPr>
                  <a:t>11</a:t>
                </a:r>
                <a:r>
                  <a:rPr lang="en-US" altLang="ko-KR" sz="1400" dirty="0"/>
                  <a:t>&lt;(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⊕0⊕0</m:t>
                    </m:r>
                  </m:oMath>
                </a14:m>
                <a:r>
                  <a:rPr lang="en-US" altLang="ko-KR" sz="1400" dirty="0"/>
                  <a:t>), (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⊕0</m:t>
                    </m:r>
                  </m:oMath>
                </a14:m>
                <a:r>
                  <a:rPr lang="en-US" altLang="ko-KR" sz="1400" dirty="0"/>
                  <a:t>)&gt;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40" y="3081364"/>
                <a:ext cx="3816424" cy="954107"/>
              </a:xfrm>
              <a:prstGeom prst="rect">
                <a:avLst/>
              </a:prstGeom>
              <a:blipFill>
                <a:blip r:embed="rId8"/>
                <a:stretch>
                  <a:fillRect l="-479" t="-637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498208" y="1508741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a(00)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22344" y="1508741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a(00)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9723120" y="1997021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b(10)</a:t>
            </a:r>
            <a:endParaRPr lang="ko-KR" altLang="en-US" sz="1000" dirty="0"/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7968208" y="1631851"/>
            <a:ext cx="75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endCxn id="14" idx="1"/>
          </p:cNvCxnSpPr>
          <p:nvPr/>
        </p:nvCxnSpPr>
        <p:spPr>
          <a:xfrm>
            <a:off x="9015852" y="1726429"/>
            <a:ext cx="707268" cy="39370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12478" y="143056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7030A0"/>
                </a:solidFill>
              </a:rPr>
              <a:t>00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44975" y="249368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7030A0"/>
                </a:solidFill>
              </a:rPr>
              <a:t>01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38410" y="4134076"/>
                <a:ext cx="379575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State:(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: 10 (b)) </a:t>
                </a:r>
              </a:p>
              <a:p>
                <a:r>
                  <a:rPr lang="en-US" altLang="ko-KR" sz="1400" dirty="0"/>
                  <a:t>Input: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ko-KR" sz="1400" dirty="0"/>
                  <a:t>State:(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: 10(a))→ State:(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ko-KR" sz="1400" dirty="0"/>
                  <a:t>1(c))</a:t>
                </a:r>
              </a:p>
              <a:p>
                <a:r>
                  <a:rPr lang="en-US" altLang="ko-KR" sz="1400" dirty="0"/>
                  <a:t>Output: </a:t>
                </a:r>
                <a:r>
                  <a:rPr lang="en-US" altLang="ko-KR" sz="1400" dirty="0">
                    <a:solidFill>
                      <a:srgbClr val="7030A0"/>
                    </a:solidFill>
                  </a:rPr>
                  <a:t>10</a:t>
                </a:r>
                <a:r>
                  <a:rPr lang="en-US" altLang="ko-KR" sz="1400" dirty="0"/>
                  <a:t>&lt;(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⊕1⊕0</m:t>
                    </m:r>
                  </m:oMath>
                </a14:m>
                <a:r>
                  <a:rPr lang="en-US" altLang="ko-KR" sz="1400" dirty="0"/>
                  <a:t>), (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⊕0</m:t>
                    </m:r>
                  </m:oMath>
                </a14:m>
                <a:r>
                  <a:rPr lang="en-US" altLang="ko-KR" sz="1400" dirty="0"/>
                  <a:t>)&gt;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410" y="4134076"/>
                <a:ext cx="3795751" cy="954107"/>
              </a:xfrm>
              <a:prstGeom prst="rect">
                <a:avLst/>
              </a:prstGeom>
              <a:blipFill>
                <a:blip r:embed="rId9"/>
                <a:stretch>
                  <a:fillRect l="-482" t="-1274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80951" y="5226794"/>
                <a:ext cx="37532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State:(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: 10 (b)) </a:t>
                </a:r>
              </a:p>
              <a:p>
                <a:r>
                  <a:rPr lang="en-US" altLang="ko-KR" sz="1400" dirty="0"/>
                  <a:t>Input: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altLang="ko-KR" sz="1400" dirty="0"/>
                  <a:t>State:(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: 10(a))→ State:(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ko-KR" sz="1400" dirty="0"/>
                  <a:t>1(d))</a:t>
                </a:r>
              </a:p>
              <a:p>
                <a:r>
                  <a:rPr lang="en-US" altLang="ko-KR" sz="1400" dirty="0"/>
                  <a:t>Output: </a:t>
                </a:r>
                <a:r>
                  <a:rPr lang="en-US" altLang="ko-KR" sz="1400" dirty="0">
                    <a:solidFill>
                      <a:srgbClr val="7030A0"/>
                    </a:solidFill>
                  </a:rPr>
                  <a:t>01</a:t>
                </a:r>
                <a:r>
                  <a:rPr lang="en-US" altLang="ko-KR" sz="1400" dirty="0"/>
                  <a:t>&lt;(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⊕1⊕0</m:t>
                    </m:r>
                  </m:oMath>
                </a14:m>
                <a:r>
                  <a:rPr lang="en-US" altLang="ko-KR" sz="1400" dirty="0"/>
                  <a:t>), (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altLang="ko-KR" sz="1400" i="1">
                        <a:latin typeface="Cambria Math"/>
                        <a:ea typeface="Cambria Math"/>
                      </a:rPr>
                      <m:t>⊕0</m:t>
                    </m:r>
                  </m:oMath>
                </a14:m>
                <a:r>
                  <a:rPr lang="en-US" altLang="ko-KR" sz="1400" dirty="0"/>
                  <a:t>)&gt;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51" y="5226794"/>
                <a:ext cx="3753209" cy="954107"/>
              </a:xfrm>
              <a:prstGeom prst="rect">
                <a:avLst/>
              </a:prstGeom>
              <a:blipFill>
                <a:blip r:embed="rId10"/>
                <a:stretch>
                  <a:fillRect l="-487" t="-637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1014516" y="2337783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c(01)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1021294" y="282218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d(11)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cxnSpLocks/>
            <a:stCxn id="14" idx="3"/>
            <a:endCxn id="24" idx="1"/>
          </p:cNvCxnSpPr>
          <p:nvPr/>
        </p:nvCxnSpPr>
        <p:spPr>
          <a:xfrm>
            <a:off x="10202738" y="2120131"/>
            <a:ext cx="811778" cy="340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14" idx="3"/>
            <a:endCxn id="25" idx="1"/>
          </p:cNvCxnSpPr>
          <p:nvPr/>
        </p:nvCxnSpPr>
        <p:spPr>
          <a:xfrm>
            <a:off x="10202738" y="2120132"/>
            <a:ext cx="818556" cy="8251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56570" y="209156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7030A0"/>
                </a:solidFill>
              </a:rPr>
              <a:t>10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92344" y="168068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7030A0"/>
                </a:solidFill>
              </a:rPr>
              <a:t>11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95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Binary Convolutional decoding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 </a:t>
            </a:r>
            <a:r>
              <a:rPr lang="en-US" altLang="ko-KR" b="1" dirty="0"/>
              <a:t>free distance</a:t>
            </a:r>
            <a:r>
              <a:rPr lang="en-US" altLang="ko-KR" dirty="0"/>
              <a:t> (d) is </a:t>
            </a:r>
            <a:r>
              <a:rPr lang="en-US" altLang="ko-KR" dirty="0">
                <a:solidFill>
                  <a:srgbClr val="7030A0"/>
                </a:solidFill>
              </a:rPr>
              <a:t>the minimal Hamming distance </a:t>
            </a:r>
            <a:r>
              <a:rPr lang="en-US" altLang="ko-KR" dirty="0">
                <a:solidFill>
                  <a:srgbClr val="0070C0"/>
                </a:solidFill>
              </a:rPr>
              <a:t>between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different encoded sequences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95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altLang="ko-KR" sz="3200" dirty="0"/>
              <a:t>Forward Error Correction</a:t>
            </a:r>
            <a:br>
              <a:rPr lang="en-NZ" altLang="ko-KR" sz="3200" dirty="0"/>
            </a:br>
            <a:r>
              <a:rPr lang="en-NZ" altLang="ko-KR" sz="3200" dirty="0"/>
              <a:t>Binary Convolutional decoding : </a:t>
            </a:r>
            <a:r>
              <a:rPr lang="en-US" altLang="ko-KR" sz="3200" dirty="0"/>
              <a:t>Viterbi algorithm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relatively small values of </a:t>
            </a:r>
            <a:r>
              <a:rPr lang="en-US" altLang="ko-KR" i="1" dirty="0"/>
              <a:t>k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7030A0"/>
                </a:solidFill>
              </a:rPr>
              <a:t>the Viterbi algorithm </a:t>
            </a:r>
            <a:r>
              <a:rPr lang="en-US" altLang="ko-KR" dirty="0">
                <a:solidFill>
                  <a:srgbClr val="0070C0"/>
                </a:solidFill>
              </a:rPr>
              <a:t>is universally used as </a:t>
            </a:r>
            <a:r>
              <a:rPr lang="en-US" altLang="ko-KR" dirty="0"/>
              <a:t>it </a:t>
            </a:r>
            <a:r>
              <a:rPr lang="en-US" altLang="ko-KR" dirty="0">
                <a:solidFill>
                  <a:srgbClr val="0070C0"/>
                </a:solidFill>
              </a:rPr>
              <a:t>provides</a:t>
            </a:r>
            <a:r>
              <a:rPr lang="en-US" altLang="ko-KR" dirty="0"/>
              <a:t> </a:t>
            </a:r>
            <a:r>
              <a:rPr lang="en-US" altLang="ko-KR" dirty="0">
                <a:solidFill>
                  <a:srgbClr val="7030A0"/>
                </a:solidFill>
              </a:rPr>
              <a:t>maximum likelihood performance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is </a:t>
            </a:r>
            <a:r>
              <a:rPr lang="en-US" altLang="ko-KR" dirty="0">
                <a:solidFill>
                  <a:srgbClr val="7030A0"/>
                </a:solidFill>
              </a:rPr>
              <a:t>highly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parallelizable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Minimum Distance Decoding</a:t>
            </a:r>
          </a:p>
          <a:p>
            <a:pPr lvl="1"/>
            <a:r>
              <a:rPr lang="en-US" altLang="ko-KR" dirty="0"/>
              <a:t>Upon receiving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received sequence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ko-KR" dirty="0"/>
              <a:t>, search for </a:t>
            </a:r>
            <a:r>
              <a:rPr lang="en-US" altLang="ko-KR" b="1" dirty="0"/>
              <a:t>the path in the trellis </a:t>
            </a:r>
            <a:r>
              <a:rPr lang="en-US" altLang="ko-KR" dirty="0"/>
              <a:t>that is closest (in Hamming distance) to </a:t>
            </a:r>
            <a:r>
              <a:rPr lang="en-US" altLang="ko-KR" b="1" dirty="0"/>
              <a:t>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1835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altLang="ko-KR" sz="3200" dirty="0"/>
              <a:t>Forward Error Correction</a:t>
            </a:r>
            <a:br>
              <a:rPr lang="en-NZ" altLang="ko-KR" sz="3200" dirty="0"/>
            </a:br>
            <a:r>
              <a:rPr lang="en-NZ" altLang="ko-KR" sz="3200" dirty="0"/>
              <a:t>Binary Convolutional decoding : </a:t>
            </a:r>
            <a:r>
              <a:rPr lang="en-US" altLang="ko-KR" sz="3200" dirty="0"/>
              <a:t>Viterbi algorithm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Walk through the trellis</a:t>
            </a:r>
          </a:p>
          <a:p>
            <a:pPr marL="914400" lvl="1" indent="-514350"/>
            <a:r>
              <a:rPr lang="en-US" altLang="ko-KR" dirty="0"/>
              <a:t>compute the Hamming distance between that branch of r and those in the trellis</a:t>
            </a:r>
            <a:endParaRPr lang="ko-KR" altLang="en-US" dirty="0"/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267134"/>
            <a:ext cx="5184576" cy="232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079776" y="3212976"/>
            <a:ext cx="72008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20136" y="3232946"/>
            <a:ext cx="26324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=3 (all possible paths)</a:t>
            </a:r>
          </a:p>
          <a:p>
            <a:pPr marL="342900" indent="-342900">
              <a:buAutoNum type="alphaLcParenBoth"/>
            </a:pP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0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0 00 / 1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10 </a:t>
            </a:r>
            <a:r>
              <a:rPr lang="en-US" altLang="ko-KR" dirty="0">
                <a:solidFill>
                  <a:srgbClr val="FF0000"/>
                </a:solidFill>
              </a:rPr>
              <a:t>11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00 00 11 / 1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10 00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00 11 10 / 11 01 01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00 11 01 / 11 01 10</a:t>
            </a:r>
          </a:p>
          <a:p>
            <a:pPr marL="342900" indent="-342900">
              <a:buAutoNum type="alphaLcParenBoth"/>
            </a:pP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r = </a:t>
            </a:r>
            <a:r>
              <a:rPr lang="en-US" altLang="ko-KR" b="1" dirty="0">
                <a:solidFill>
                  <a:srgbClr val="7030A0"/>
                </a:solidFill>
              </a:rPr>
              <a:t>10 10 00 </a:t>
            </a:r>
            <a:r>
              <a:rPr lang="en-US" altLang="ko-KR" dirty="0">
                <a:solidFill>
                  <a:srgbClr val="7030A0"/>
                </a:solidFill>
              </a:rPr>
              <a:t>01 10 01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d=2 or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d=4 or 1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d=3 or 4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d=3 or 4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375920" y="4149080"/>
            <a:ext cx="504056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07968" y="3356992"/>
            <a:ext cx="136815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57361" y="5589240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Tailing bits (00)</a:t>
            </a:r>
          </a:p>
          <a:p>
            <a:r>
              <a:rPr lang="en-US" altLang="ko-KR" sz="1000" dirty="0" err="1"/>
              <a:t>a.b.c.d</a:t>
            </a:r>
            <a:r>
              <a:rPr lang="en-US" altLang="ko-KR" sz="1000" dirty="0"/>
              <a:t>(xx) -&gt; a(00)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93873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altLang="ko-KR" sz="3200" dirty="0"/>
              <a:t>Forward Error Correction</a:t>
            </a:r>
            <a:br>
              <a:rPr lang="en-NZ" altLang="ko-KR" sz="3200" dirty="0"/>
            </a:br>
            <a:r>
              <a:rPr lang="en-NZ" altLang="ko-KR" sz="3200" dirty="0"/>
              <a:t>Binary Convolutional decoding : </a:t>
            </a:r>
            <a:r>
              <a:rPr lang="en-US" altLang="ko-KR" sz="3200" dirty="0"/>
              <a:t>Viterbi algorithm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At each level, 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consider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two paths </a:t>
            </a:r>
            <a:r>
              <a:rPr lang="en-US" altLang="ko-KR" dirty="0">
                <a:solidFill>
                  <a:srgbClr val="0070C0"/>
                </a:solidFill>
              </a:rPr>
              <a:t>entering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same node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are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identical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from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this node </a:t>
            </a:r>
            <a:r>
              <a:rPr lang="en-US" altLang="ko-KR" dirty="0">
                <a:solidFill>
                  <a:srgbClr val="0070C0"/>
                </a:solidFill>
              </a:rPr>
              <a:t>onwards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From these two paths, the one that is closer to r at this stage will still be so at any time in the future. </a:t>
            </a:r>
          </a:p>
          <a:p>
            <a:pPr lvl="2"/>
            <a:r>
              <a:rPr lang="en-US" altLang="ko-KR" dirty="0"/>
              <a:t>This path is retained, and the other path is discarded</a:t>
            </a:r>
          </a:p>
          <a:p>
            <a:pPr lvl="1"/>
            <a:r>
              <a:rPr lang="en-US" altLang="ko-KR" b="1" dirty="0"/>
              <a:t>One path </a:t>
            </a:r>
            <a:r>
              <a:rPr lang="en-US" altLang="ko-KR" dirty="0">
                <a:solidFill>
                  <a:srgbClr val="0070C0"/>
                </a:solidFill>
              </a:rPr>
              <a:t>will be saved for </a:t>
            </a:r>
            <a:r>
              <a:rPr lang="en-US" altLang="ko-KR" dirty="0">
                <a:solidFill>
                  <a:srgbClr val="7030A0"/>
                </a:solidFill>
              </a:rPr>
              <a:t>each node</a:t>
            </a:r>
          </a:p>
          <a:p>
            <a:pPr lvl="2"/>
            <a:r>
              <a:rPr lang="en-US" altLang="ko-KR" dirty="0"/>
              <a:t>Each survivor is associated with a metric of the accumulated Hamming distance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972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altLang="ko-KR" sz="3200" dirty="0"/>
              <a:t>Forward Error Correction</a:t>
            </a:r>
            <a:br>
              <a:rPr lang="en-NZ" altLang="ko-KR" sz="3200" dirty="0"/>
            </a:br>
            <a:r>
              <a:rPr lang="en-NZ" altLang="ko-KR" sz="3200" dirty="0"/>
              <a:t>Binary Convolutional decoding : </a:t>
            </a:r>
            <a:r>
              <a:rPr lang="en-US" altLang="ko-KR" sz="3200" dirty="0"/>
              <a:t>Viterbi algorithm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155505" y="4450838"/>
            <a:ext cx="28424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=3 (all possible paths)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00 00 00</a:t>
            </a:r>
            <a:r>
              <a:rPr lang="en-US" altLang="ko-KR" dirty="0"/>
              <a:t> or 11 10 11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 00 00 11 or </a:t>
            </a:r>
            <a:r>
              <a:rPr lang="en-US" altLang="ko-KR" dirty="0">
                <a:solidFill>
                  <a:srgbClr val="00B050"/>
                </a:solidFill>
              </a:rPr>
              <a:t>11 10 00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00 11 10</a:t>
            </a:r>
            <a:r>
              <a:rPr lang="en-US" altLang="ko-KR" dirty="0"/>
              <a:t> or 11 01 01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00 11 01</a:t>
            </a:r>
            <a:r>
              <a:rPr lang="en-US" altLang="ko-KR" dirty="0"/>
              <a:t> or 11 01 10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84032" y="4437112"/>
            <a:ext cx="2808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 = </a:t>
            </a:r>
            <a:r>
              <a:rPr lang="en-US" altLang="ko-KR" dirty="0">
                <a:solidFill>
                  <a:srgbClr val="FF0000"/>
                </a:solidFill>
              </a:rPr>
              <a:t>10 10 00 </a:t>
            </a:r>
            <a:r>
              <a:rPr lang="en-US" altLang="ko-KR" dirty="0"/>
              <a:t>01 10 01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d=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en-US" altLang="ko-KR" dirty="0"/>
              <a:t> or 3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d=4 or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d=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en-US" altLang="ko-KR" dirty="0"/>
              <a:t> or 4</a:t>
            </a:r>
          </a:p>
          <a:p>
            <a:pPr marL="342900" indent="-342900">
              <a:buAutoNum type="alphaLcParenBoth"/>
            </a:pPr>
            <a:r>
              <a:rPr lang="en-US" altLang="ko-KR" dirty="0"/>
              <a:t>d=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en-US" altLang="ko-KR" dirty="0"/>
              <a:t> or 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13248" y="4067780"/>
            <a:ext cx="152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the survivors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700809"/>
            <a:ext cx="5184576" cy="232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079776" y="1646651"/>
            <a:ext cx="72008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23592" y="1988840"/>
            <a:ext cx="1656184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23592" y="1988840"/>
            <a:ext cx="1080120" cy="108012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575720" y="2528900"/>
            <a:ext cx="540060" cy="54006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071664" y="1988840"/>
            <a:ext cx="1008112" cy="10801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575720" y="2528900"/>
            <a:ext cx="504056" cy="111612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69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Error detection</a:t>
            </a:r>
          </a:p>
          <a:p>
            <a:pPr lvl="1"/>
            <a:r>
              <a:rPr lang="en-US" altLang="ko-KR" dirty="0"/>
              <a:t>the detection of errors caused by noise or other impairments during transmission from the transmitter to the receiver</a:t>
            </a:r>
          </a:p>
          <a:p>
            <a:r>
              <a:rPr lang="en-US" altLang="ko-KR" dirty="0"/>
              <a:t>Error correction</a:t>
            </a:r>
          </a:p>
          <a:p>
            <a:pPr lvl="1"/>
            <a:r>
              <a:rPr lang="en-US" altLang="ko-KR" dirty="0"/>
              <a:t>the detection of errors and </a:t>
            </a:r>
            <a:r>
              <a:rPr lang="en-US" altLang="ko-KR" b="1" dirty="0"/>
              <a:t>reconstruction</a:t>
            </a:r>
            <a:r>
              <a:rPr lang="en-US" altLang="ko-KR" dirty="0"/>
              <a:t> of the original, error-free data</a:t>
            </a:r>
          </a:p>
          <a:p>
            <a:r>
              <a:rPr lang="en-US" altLang="ko-KR" dirty="0"/>
              <a:t>The modern development of error-correcting codes</a:t>
            </a:r>
          </a:p>
          <a:p>
            <a:pPr lvl="1"/>
            <a:r>
              <a:rPr lang="en-US" altLang="ko-KR" dirty="0"/>
              <a:t>Richard W. Hamming (1947)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511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3212977"/>
            <a:ext cx="5976664" cy="289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altLang="ko-KR" sz="3200" dirty="0"/>
              <a:t>Forward Error Correction</a:t>
            </a:r>
            <a:br>
              <a:rPr lang="en-NZ" altLang="ko-KR" sz="3200" dirty="0"/>
            </a:br>
            <a:r>
              <a:rPr lang="en-NZ" altLang="ko-KR" sz="3200" dirty="0"/>
              <a:t>Binary Convolutional </a:t>
            </a:r>
            <a:r>
              <a:rPr lang="en-US" altLang="ko-KR" sz="3200" dirty="0"/>
              <a:t>de</a:t>
            </a:r>
            <a:r>
              <a:rPr lang="en-NZ" altLang="ko-KR" sz="3200" dirty="0"/>
              <a:t>coding : </a:t>
            </a:r>
            <a:r>
              <a:rPr lang="en-US" altLang="ko-KR" sz="3200" dirty="0"/>
              <a:t>Viterbi algorithm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>
                <a:solidFill>
                  <a:srgbClr val="0070C0"/>
                </a:solidFill>
              </a:rPr>
              <a:t>Carry out </a:t>
            </a:r>
            <a:r>
              <a:rPr lang="en-US" altLang="ko-KR" dirty="0">
                <a:solidFill>
                  <a:srgbClr val="7030A0"/>
                </a:solidFill>
              </a:rPr>
              <a:t>this process </a:t>
            </a:r>
            <a:r>
              <a:rPr lang="en-US" altLang="ko-KR" dirty="0">
                <a:solidFill>
                  <a:srgbClr val="0070C0"/>
                </a:solidFill>
              </a:rPr>
              <a:t>until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received sequence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considered completely.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Choose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survivor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smallest Hamming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distance</a:t>
            </a: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303912" y="3501008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03913" y="3385665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d</a:t>
            </a:r>
            <a:r>
              <a:rPr lang="en-US" altLang="ko-KR" sz="800" dirty="0"/>
              <a:t> for the branch</a:t>
            </a:r>
            <a:endParaRPr lang="ko-KR" altLang="en-US" sz="800" dirty="0"/>
          </a:p>
        </p:txBody>
      </p:sp>
      <p:sp>
        <p:nvSpPr>
          <p:cNvPr id="9" name="Freeform 37"/>
          <p:cNvSpPr>
            <a:spLocks/>
          </p:cNvSpPr>
          <p:nvPr/>
        </p:nvSpPr>
        <p:spPr bwMode="auto">
          <a:xfrm>
            <a:off x="4799856" y="3789042"/>
            <a:ext cx="4608512" cy="1800199"/>
          </a:xfrm>
          <a:custGeom>
            <a:avLst/>
            <a:gdLst>
              <a:gd name="T0" fmla="*/ 4037 w 4037"/>
              <a:gd name="T1" fmla="*/ 998 h 1610"/>
              <a:gd name="T2" fmla="*/ 3901 w 4037"/>
              <a:gd name="T3" fmla="*/ 1089 h 1610"/>
              <a:gd name="T4" fmla="*/ 3357 w 4037"/>
              <a:gd name="T5" fmla="*/ 1451 h 1610"/>
              <a:gd name="T6" fmla="*/ 2677 w 4037"/>
              <a:gd name="T7" fmla="*/ 1451 h 1610"/>
              <a:gd name="T8" fmla="*/ 2041 w 4037"/>
              <a:gd name="T9" fmla="*/ 499 h 1610"/>
              <a:gd name="T10" fmla="*/ 1406 w 4037"/>
              <a:gd name="T11" fmla="*/ 998 h 1610"/>
              <a:gd name="T12" fmla="*/ 0 w 4037"/>
              <a:gd name="T13" fmla="*/ 0 h 16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37"/>
              <a:gd name="T22" fmla="*/ 0 h 1610"/>
              <a:gd name="T23" fmla="*/ 4037 w 4037"/>
              <a:gd name="T24" fmla="*/ 1610 h 16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37" h="1610">
                <a:moveTo>
                  <a:pt x="4037" y="998"/>
                </a:moveTo>
                <a:cubicBezTo>
                  <a:pt x="4025" y="1006"/>
                  <a:pt x="4014" y="1014"/>
                  <a:pt x="3901" y="1089"/>
                </a:cubicBezTo>
                <a:cubicBezTo>
                  <a:pt x="3788" y="1164"/>
                  <a:pt x="3561" y="1391"/>
                  <a:pt x="3357" y="1451"/>
                </a:cubicBezTo>
                <a:cubicBezTo>
                  <a:pt x="3153" y="1511"/>
                  <a:pt x="2896" y="1610"/>
                  <a:pt x="2677" y="1451"/>
                </a:cubicBezTo>
                <a:cubicBezTo>
                  <a:pt x="2458" y="1292"/>
                  <a:pt x="2253" y="575"/>
                  <a:pt x="2041" y="499"/>
                </a:cubicBezTo>
                <a:cubicBezTo>
                  <a:pt x="1829" y="423"/>
                  <a:pt x="1746" y="1081"/>
                  <a:pt x="1406" y="998"/>
                </a:cubicBezTo>
                <a:cubicBezTo>
                  <a:pt x="1066" y="915"/>
                  <a:pt x="234" y="166"/>
                  <a:pt x="0" y="0"/>
                </a:cubicBezTo>
              </a:path>
            </a:pathLst>
          </a:custGeom>
          <a:noFill/>
          <a:ln w="53975">
            <a:solidFill>
              <a:srgbClr val="FF00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512188" y="59806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101110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015880" y="6165304"/>
            <a:ext cx="576064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663953" y="6165304"/>
            <a:ext cx="594067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528048" y="6159902"/>
            <a:ext cx="576064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248128" y="6159902"/>
            <a:ext cx="576064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8040216" y="6159902"/>
            <a:ext cx="576064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814302" y="6159902"/>
            <a:ext cx="594067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775520" y="3933057"/>
            <a:ext cx="25378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 = 10 10 00 01 10 01</a:t>
            </a:r>
          </a:p>
          <a:p>
            <a:r>
              <a:rPr lang="en-US" altLang="ko-KR" dirty="0"/>
              <a:t>s =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en-US" altLang="ko-KR" dirty="0">
                <a:solidFill>
                  <a:srgbClr val="7030A0"/>
                </a:solidFill>
              </a:rPr>
              <a:t>1</a:t>
            </a:r>
            <a:r>
              <a:rPr lang="en-US" altLang="ko-KR" dirty="0">
                <a:solidFill>
                  <a:srgbClr val="00B050"/>
                </a:solidFill>
              </a:rPr>
              <a:t> 10 00 01 10 01</a:t>
            </a: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Message: 101110</a:t>
            </a:r>
          </a:p>
        </p:txBody>
      </p:sp>
    </p:spTree>
    <p:extLst>
      <p:ext uri="{BB962C8B-B14F-4D97-AF65-F5344CB8AC3E}">
        <p14:creationId xmlns:p14="http://schemas.microsoft.com/office/powerpoint/2010/main" val="15293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7441C-965F-4A33-88F5-9BCBD8214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Puncturing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2C8304-974E-4D64-BBD6-D9E48070E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7030A0"/>
                </a:solidFill>
              </a:rPr>
              <a:t>Removing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some of the parity bits </a:t>
            </a:r>
            <a:r>
              <a:rPr lang="en-US" altLang="ko-KR" b="1" dirty="0">
                <a:solidFill>
                  <a:srgbClr val="0070C0"/>
                </a:solidFill>
              </a:rPr>
              <a:t>after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encoding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with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an error-correction code (BCC)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58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Puncturing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Puncturing</a:t>
            </a:r>
            <a:r>
              <a:rPr lang="en-US" altLang="ko-KR" dirty="0"/>
              <a:t> is the process of </a:t>
            </a:r>
            <a:r>
              <a:rPr lang="en-US" altLang="ko-KR" b="1" dirty="0"/>
              <a:t>removing</a:t>
            </a:r>
            <a:r>
              <a:rPr lang="en-US" altLang="ko-KR" dirty="0"/>
              <a:t> some of the parity bits after encoding with an error-correction code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Achieving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a higher rate R </a:t>
            </a:r>
            <a:r>
              <a:rPr lang="en-US" altLang="ko-KR" dirty="0"/>
              <a:t>(less redundancy)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A pre-defined pattern of puncturing </a:t>
            </a:r>
            <a:r>
              <a:rPr lang="en-US" altLang="ko-KR" dirty="0">
                <a:solidFill>
                  <a:srgbClr val="0070C0"/>
                </a:solidFill>
              </a:rPr>
              <a:t>is used in </a:t>
            </a:r>
            <a:r>
              <a:rPr lang="en-US" altLang="ko-KR" dirty="0"/>
              <a:t>an encoder.</a:t>
            </a:r>
          </a:p>
          <a:p>
            <a:pPr lvl="2"/>
            <a:r>
              <a:rPr lang="en-US" altLang="ko-KR" dirty="0"/>
              <a:t>Erasures : removed bits and their position are known (pre-defined)</a:t>
            </a:r>
          </a:p>
          <a:p>
            <a:r>
              <a:rPr lang="en-US" altLang="ko-KR" dirty="0"/>
              <a:t>De-puncturing </a:t>
            </a:r>
          </a:p>
          <a:p>
            <a:pPr lvl="1"/>
            <a:r>
              <a:rPr lang="en-US" altLang="ko-KR" dirty="0"/>
              <a:t>De-puncturing </a:t>
            </a:r>
            <a:r>
              <a:rPr lang="en-US" altLang="ko-KR" dirty="0">
                <a:solidFill>
                  <a:srgbClr val="0070C0"/>
                </a:solidFill>
              </a:rPr>
              <a:t>inserts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a dummy “zero” metric </a:t>
            </a:r>
            <a:r>
              <a:rPr lang="en-US" altLang="ko-KR" dirty="0">
                <a:solidFill>
                  <a:srgbClr val="0070C0"/>
                </a:solidFill>
              </a:rPr>
              <a:t>into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convolutional decoder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receive side </a:t>
            </a:r>
            <a:r>
              <a:rPr lang="en-US" altLang="ko-KR" dirty="0">
                <a:solidFill>
                  <a:srgbClr val="0070C0"/>
                </a:solidFill>
              </a:rPr>
              <a:t>in </a:t>
            </a:r>
            <a:r>
              <a:rPr lang="en-US" altLang="ko-KR" dirty="0">
                <a:solidFill>
                  <a:srgbClr val="7030A0"/>
                </a:solidFill>
              </a:rPr>
              <a:t>place of the omitted bits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789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Puncturing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With puncturing, </a:t>
            </a:r>
            <a:r>
              <a:rPr lang="en-US" altLang="ko-KR" b="1" dirty="0">
                <a:solidFill>
                  <a:srgbClr val="7030A0"/>
                </a:solidFill>
              </a:rPr>
              <a:t>the same decoder </a:t>
            </a:r>
            <a:r>
              <a:rPr lang="en-US" altLang="ko-KR" dirty="0">
                <a:solidFill>
                  <a:srgbClr val="0070C0"/>
                </a:solidFill>
              </a:rPr>
              <a:t>can be used </a:t>
            </a:r>
            <a:r>
              <a:rPr lang="en-US" altLang="ko-KR" b="1" dirty="0">
                <a:solidFill>
                  <a:srgbClr val="0070C0"/>
                </a:solidFill>
              </a:rPr>
              <a:t>regardless</a:t>
            </a:r>
            <a:r>
              <a:rPr lang="en-US" altLang="ko-KR" dirty="0">
                <a:solidFill>
                  <a:srgbClr val="0070C0"/>
                </a:solidFill>
              </a:rPr>
              <a:t> of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how many bits </a:t>
            </a:r>
            <a:r>
              <a:rPr lang="en-US" altLang="ko-KR" dirty="0">
                <a:solidFill>
                  <a:srgbClr val="0070C0"/>
                </a:solidFill>
              </a:rPr>
              <a:t>have been punctured</a:t>
            </a:r>
          </a:p>
          <a:p>
            <a:pPr lvl="1"/>
            <a:r>
              <a:rPr lang="en-US" altLang="ko-KR" dirty="0"/>
              <a:t>Puncturing </a:t>
            </a:r>
            <a:r>
              <a:rPr lang="en-US" altLang="ko-KR" dirty="0">
                <a:solidFill>
                  <a:srgbClr val="0070C0"/>
                </a:solidFill>
              </a:rPr>
              <a:t>considerably increases </a:t>
            </a:r>
            <a:r>
              <a:rPr lang="en-US" altLang="ko-KR" dirty="0">
                <a:solidFill>
                  <a:srgbClr val="7030A0"/>
                </a:solidFill>
              </a:rPr>
              <a:t>the </a:t>
            </a:r>
            <a:r>
              <a:rPr lang="en-US" altLang="ko-KR" b="1" dirty="0">
                <a:solidFill>
                  <a:srgbClr val="7030A0"/>
                </a:solidFill>
              </a:rPr>
              <a:t>flexibility</a:t>
            </a:r>
            <a:r>
              <a:rPr lang="en-US" altLang="ko-KR" dirty="0">
                <a:solidFill>
                  <a:srgbClr val="7030A0"/>
                </a:solidFill>
              </a:rPr>
              <a:t> of the system </a:t>
            </a:r>
            <a:r>
              <a:rPr lang="en-US" altLang="ko-KR" b="1" dirty="0">
                <a:solidFill>
                  <a:srgbClr val="0070C0"/>
                </a:solidFill>
              </a:rPr>
              <a:t>without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significantly</a:t>
            </a:r>
            <a:r>
              <a:rPr lang="en-US" altLang="ko-KR" dirty="0">
                <a:solidFill>
                  <a:srgbClr val="7030A0"/>
                </a:solidFill>
              </a:rPr>
              <a:t> increasing its </a:t>
            </a:r>
            <a:r>
              <a:rPr lang="en-US" altLang="ko-KR" b="1" dirty="0">
                <a:solidFill>
                  <a:srgbClr val="7030A0"/>
                </a:solidFill>
              </a:rPr>
              <a:t>complexity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580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Puncturing</a:t>
            </a:r>
            <a:br>
              <a:rPr lang="en-US" altLang="ko-KR" sz="3600" dirty="0"/>
            </a:br>
            <a:r>
              <a:rPr lang="en-US" altLang="ko-KR" sz="3600" dirty="0"/>
              <a:t>IEEE 802.11-2020 </a:t>
            </a:r>
            <a:endParaRPr lang="ko-KR" altLang="en-US" sz="3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0546" y="2052145"/>
            <a:ext cx="4565724" cy="341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0769" y="2052441"/>
            <a:ext cx="4611326" cy="341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64362" y="2936191"/>
            <a:ext cx="165618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altLang="ko-KR" sz="1100" dirty="0">
                <a:solidFill>
                  <a:srgbClr val="7030A0"/>
                </a:solidFill>
              </a:rPr>
              <a:t>The output of convolutional</a:t>
            </a:r>
            <a:r>
              <a:rPr lang="en-NZ" altLang="ko-KR" sz="1100" dirty="0"/>
              <a:t> </a:t>
            </a:r>
            <a:r>
              <a:rPr lang="en-US" altLang="ko-KR" sz="1100" dirty="0">
                <a:solidFill>
                  <a:srgbClr val="7030A0"/>
                </a:solidFill>
              </a:rPr>
              <a:t>encoder (r=1/2)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5982" y="5734925"/>
            <a:ext cx="885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Figure 17-9—Example of the bit-stealing and bit-insertion procedure (r = 3/4, 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659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D2E3-F5A8-4081-99F3-DB3D0AD47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endParaRPr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1A1074-E748-43C7-881B-8354C9DA4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altLang="ko-KR" sz="4000" dirty="0">
                <a:solidFill>
                  <a:schemeClr val="tx1"/>
                </a:solidFill>
              </a:rPr>
              <a:t>Low-density parity-check (</a:t>
            </a:r>
            <a:r>
              <a:rPr lang="en-US" altLang="ko-KR" sz="4000" dirty="0">
                <a:solidFill>
                  <a:schemeClr val="tx1"/>
                </a:solidFill>
              </a:rPr>
              <a:t>LDPC)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07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Low-density parity-check (</a:t>
            </a:r>
            <a:r>
              <a:rPr lang="en-US" altLang="ko-KR" dirty="0"/>
              <a:t>LDPC)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Low-density parity-check (</a:t>
            </a:r>
            <a:r>
              <a:rPr lang="en-US" altLang="ko-KR" dirty="0"/>
              <a:t>LDPC)</a:t>
            </a:r>
          </a:p>
          <a:p>
            <a:pPr lvl="1"/>
            <a:r>
              <a:rPr lang="en-US" altLang="ko-KR" dirty="0"/>
              <a:t>Robert G. </a:t>
            </a:r>
            <a:r>
              <a:rPr lang="en-US" altLang="ko-KR" dirty="0" err="1"/>
              <a:t>Gallager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PhD. Dissertation, MIT, 1960</a:t>
            </a:r>
          </a:p>
          <a:p>
            <a:r>
              <a:rPr lang="en-US" altLang="ko-KR" dirty="0"/>
              <a:t>LDPC codes </a:t>
            </a:r>
            <a:r>
              <a:rPr lang="en-US" altLang="ko-KR" dirty="0">
                <a:solidFill>
                  <a:srgbClr val="0070C0"/>
                </a:solidFill>
              </a:rPr>
              <a:t>functionally are defined by </a:t>
            </a:r>
            <a:r>
              <a:rPr lang="en-US" altLang="ko-KR" dirty="0">
                <a:solidFill>
                  <a:srgbClr val="7030A0"/>
                </a:solidFill>
              </a:rPr>
              <a:t>a sparse parity-check matrix.</a:t>
            </a:r>
          </a:p>
          <a:p>
            <a:pPr lvl="2"/>
            <a:r>
              <a:rPr lang="en-NZ" altLang="ko-KR" dirty="0"/>
              <a:t>the sparsity constraints </a:t>
            </a:r>
            <a:r>
              <a:rPr lang="en-US" altLang="ko-KR" dirty="0"/>
              <a:t>: low-density of ‘1’s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078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Low-density parity-check (</a:t>
            </a:r>
            <a:r>
              <a:rPr lang="en-US" altLang="ko-KR" dirty="0"/>
              <a:t>LDPC)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Graphical representation of an (n, k) LDPC code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(Ignoring any lines going out of the picture) </a:t>
            </a:r>
          </a:p>
          <a:p>
            <a:pPr lvl="1"/>
            <a:r>
              <a:rPr lang="en-US" altLang="ko-KR" dirty="0"/>
              <a:t>there are </a:t>
            </a:r>
            <a:r>
              <a:rPr lang="en-US" altLang="ko-KR" b="1" dirty="0"/>
              <a:t>eight</a:t>
            </a:r>
            <a:r>
              <a:rPr lang="en-US" altLang="ko-KR" dirty="0"/>
              <a:t> possible six-bit </a:t>
            </a:r>
            <a:r>
              <a:rPr lang="en-US" altLang="ko-KR" b="1" dirty="0"/>
              <a:t>strings</a:t>
            </a:r>
            <a:r>
              <a:rPr lang="en-US" altLang="ko-KR" dirty="0"/>
              <a:t> corresponding to valid </a:t>
            </a:r>
            <a:r>
              <a:rPr lang="en-US" altLang="ko-KR" dirty="0" err="1"/>
              <a:t>codewords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(000000, 011001, 110010, 101011, 111100, 100101, 001110, 010111)</a:t>
            </a:r>
          </a:p>
        </p:txBody>
      </p:sp>
      <p:pic>
        <p:nvPicPr>
          <p:cNvPr id="10242" name="Picture 2" descr="Ldpc code fragment factor graph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11" y="2286206"/>
            <a:ext cx="408071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6744071" y="2564904"/>
            <a:ext cx="576064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04217" y="2348880"/>
            <a:ext cx="139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</a:rPr>
              <a:t>(variable node)</a:t>
            </a:r>
          </a:p>
          <a:p>
            <a:r>
              <a:rPr lang="en-US" altLang="ko-KR" sz="1400" dirty="0" err="1">
                <a:solidFill>
                  <a:srgbClr val="7030A0"/>
                </a:solidFill>
              </a:rPr>
              <a:t>codeword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04216" y="3393866"/>
            <a:ext cx="220124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altLang="ko-KR" sz="1400" dirty="0">
                <a:solidFill>
                  <a:srgbClr val="7030A0"/>
                </a:solidFill>
              </a:rPr>
              <a:t>(factor node)</a:t>
            </a:r>
          </a:p>
          <a:p>
            <a:r>
              <a:rPr lang="en-NZ" altLang="ko-KR" sz="1400" dirty="0">
                <a:solidFill>
                  <a:srgbClr val="7030A0"/>
                </a:solidFill>
              </a:rPr>
              <a:t>the graphical constraints</a:t>
            </a:r>
          </a:p>
          <a:p>
            <a:r>
              <a:rPr lang="en-NZ" altLang="ko-KR" sz="1400" dirty="0">
                <a:solidFill>
                  <a:srgbClr val="7030A0"/>
                </a:solidFill>
              </a:rPr>
              <a:t>(parity-check matrix)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744071" y="3717032"/>
            <a:ext cx="576064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078725" y="4076533"/>
            <a:ext cx="5080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All values connecting to </a:t>
            </a:r>
            <a:r>
              <a:rPr lang="en-US" altLang="ko-KR" sz="1400" b="1" dirty="0"/>
              <a:t>a factor node </a:t>
            </a:r>
            <a:r>
              <a:rPr lang="en-US" altLang="ko-KR" sz="1400" dirty="0"/>
              <a:t>must sum to </a:t>
            </a:r>
            <a:r>
              <a:rPr lang="en-US" altLang="ko-KR" sz="1400" b="1" dirty="0"/>
              <a:t>zero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AA103-6E1B-DA2C-4B22-F4B0990411C6}"/>
              </a:ext>
            </a:extLst>
          </p:cNvPr>
          <p:cNvSpPr txBox="1"/>
          <p:nvPr/>
        </p:nvSpPr>
        <p:spPr>
          <a:xfrm>
            <a:off x="904603" y="6127234"/>
            <a:ext cx="304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https://en.wikipedia.org/wiki/Low-density_parity-check_code</a:t>
            </a:r>
          </a:p>
        </p:txBody>
      </p:sp>
    </p:spTree>
    <p:extLst>
      <p:ext uri="{BB962C8B-B14F-4D97-AF65-F5344CB8AC3E}">
        <p14:creationId xmlns:p14="http://schemas.microsoft.com/office/powerpoint/2010/main" val="39943593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B0008-15E4-4456-B589-28D9D258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Low-density parity-check (</a:t>
            </a:r>
            <a:r>
              <a:rPr lang="en-US" altLang="ko-KR" dirty="0"/>
              <a:t>LDPC)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76452DE-9673-4962-A9B4-00391FD89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548" y="1902169"/>
            <a:ext cx="3427914" cy="1161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420DB7-9B1A-4040-882A-201417582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7" y="3645025"/>
            <a:ext cx="3406805" cy="1197998"/>
          </a:xfrm>
          <a:prstGeom prst="rect">
            <a:avLst/>
          </a:prstGeom>
        </p:spPr>
      </p:pic>
      <p:pic>
        <p:nvPicPr>
          <p:cNvPr id="6" name="Picture 2" descr="Ldpc code fragment factor graph.svg">
            <a:extLst>
              <a:ext uri="{FF2B5EF4-FFF2-40B4-BE49-F238E27FC236}">
                <a16:creationId xmlns:a16="http://schemas.microsoft.com/office/drawing/2014/main" id="{4DD7EAB2-DA3B-489E-B5ED-60C5155E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5" y="2060848"/>
            <a:ext cx="239904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6084AD-4A21-4351-B3A1-B6CDB0660FA7}"/>
              </a:ext>
            </a:extLst>
          </p:cNvPr>
          <p:cNvSpPr txBox="1"/>
          <p:nvPr/>
        </p:nvSpPr>
        <p:spPr>
          <a:xfrm>
            <a:off x="7168080" y="3242204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111100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7777A-A963-4E9E-9165-B5479621F85A}"/>
              </a:ext>
            </a:extLst>
          </p:cNvPr>
          <p:cNvSpPr txBox="1"/>
          <p:nvPr/>
        </p:nvSpPr>
        <p:spPr>
          <a:xfrm>
            <a:off x="7927696" y="324220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001101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1280D-9956-4664-9EF8-FA0AADAE79D6}"/>
              </a:ext>
            </a:extLst>
          </p:cNvPr>
          <p:cNvSpPr txBox="1"/>
          <p:nvPr/>
        </p:nvSpPr>
        <p:spPr>
          <a:xfrm>
            <a:off x="8687312" y="324220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100110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9A97AB-7ED5-433B-90DD-04D87AB6D75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692505" y="3063337"/>
            <a:ext cx="10554" cy="58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E8D297-0F11-4BC9-B6E4-A02A5B35503C}"/>
              </a:ext>
            </a:extLst>
          </p:cNvPr>
          <p:cNvSpPr txBox="1"/>
          <p:nvPr/>
        </p:nvSpPr>
        <p:spPr>
          <a:xfrm>
            <a:off x="4732695" y="3129095"/>
            <a:ext cx="191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Mapping H to G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5A2B65E-75B8-4298-A0BE-7FEEFAC49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787" y="5234693"/>
            <a:ext cx="5888726" cy="9619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2CEA0F-BD3A-4016-AE9C-637C6A2613F6}"/>
              </a:ext>
            </a:extLst>
          </p:cNvPr>
          <p:cNvSpPr txBox="1"/>
          <p:nvPr/>
        </p:nvSpPr>
        <p:spPr>
          <a:xfrm>
            <a:off x="2635788" y="492152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Data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329AE-228D-4E03-B8A9-74FC5565C69D}"/>
              </a:ext>
            </a:extLst>
          </p:cNvPr>
          <p:cNvSpPr txBox="1"/>
          <p:nvPr/>
        </p:nvSpPr>
        <p:spPr>
          <a:xfrm>
            <a:off x="4079776" y="4911527"/>
            <a:ext cx="220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Generator Matrix G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13FA98-6A28-466F-8B1B-F8225EEFDA20}"/>
              </a:ext>
            </a:extLst>
          </p:cNvPr>
          <p:cNvSpPr txBox="1"/>
          <p:nvPr/>
        </p:nvSpPr>
        <p:spPr>
          <a:xfrm>
            <a:off x="6890596" y="4903998"/>
            <a:ext cx="133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 word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D0C41A-B279-4153-A9AE-C7807E92BFF8}"/>
              </a:ext>
            </a:extLst>
          </p:cNvPr>
          <p:cNvSpPr/>
          <p:nvPr/>
        </p:nvSpPr>
        <p:spPr>
          <a:xfrm>
            <a:off x="8763241" y="4065142"/>
            <a:ext cx="15859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(000) </a:t>
            </a:r>
            <a:r>
              <a:rPr lang="en-US" altLang="ko-KR" sz="1600" dirty="0">
                <a:solidFill>
                  <a:srgbClr val="00B050"/>
                </a:solidFill>
              </a:rPr>
              <a:t>000</a:t>
            </a:r>
            <a:r>
              <a:rPr lang="en-US" altLang="ko-KR" sz="1600" dirty="0"/>
              <a:t>000</a:t>
            </a:r>
          </a:p>
          <a:p>
            <a:r>
              <a:rPr lang="en-US" altLang="ko-KR" sz="1600" dirty="0"/>
              <a:t>(001) </a:t>
            </a:r>
            <a:r>
              <a:rPr lang="en-US" altLang="ko-KR" sz="1600" dirty="0">
                <a:solidFill>
                  <a:srgbClr val="00B050"/>
                </a:solidFill>
              </a:rPr>
              <a:t>001</a:t>
            </a:r>
            <a:r>
              <a:rPr lang="en-US" altLang="ko-KR" sz="1600" dirty="0"/>
              <a:t>110 (010) </a:t>
            </a:r>
            <a:r>
              <a:rPr lang="en-US" altLang="ko-KR" sz="1600" dirty="0">
                <a:solidFill>
                  <a:srgbClr val="00B050"/>
                </a:solidFill>
              </a:rPr>
              <a:t>010</a:t>
            </a:r>
            <a:r>
              <a:rPr lang="en-US" altLang="ko-KR" sz="1600" dirty="0"/>
              <a:t>111 (011) </a:t>
            </a:r>
            <a:r>
              <a:rPr lang="en-US" altLang="ko-KR" sz="1600" dirty="0">
                <a:solidFill>
                  <a:srgbClr val="00B050"/>
                </a:solidFill>
              </a:rPr>
              <a:t>011</a:t>
            </a:r>
            <a:r>
              <a:rPr lang="en-US" altLang="ko-KR" sz="1600" dirty="0"/>
              <a:t>001</a:t>
            </a:r>
          </a:p>
          <a:p>
            <a:r>
              <a:rPr lang="en-US" altLang="ko-KR" sz="1600" dirty="0"/>
              <a:t>(100) </a:t>
            </a:r>
            <a:r>
              <a:rPr lang="en-US" altLang="ko-KR" sz="1600" dirty="0">
                <a:solidFill>
                  <a:srgbClr val="00B050"/>
                </a:solidFill>
              </a:rPr>
              <a:t>100</a:t>
            </a:r>
            <a:r>
              <a:rPr lang="en-US" altLang="ko-KR" sz="1600" dirty="0"/>
              <a:t>101</a:t>
            </a:r>
          </a:p>
          <a:p>
            <a:r>
              <a:rPr lang="en-US" altLang="ko-KR" sz="1600" dirty="0"/>
              <a:t>(101) </a:t>
            </a:r>
            <a:r>
              <a:rPr lang="en-US" altLang="ko-KR" sz="1600" b="1" dirty="0">
                <a:solidFill>
                  <a:srgbClr val="00B050"/>
                </a:solidFill>
              </a:rPr>
              <a:t>101</a:t>
            </a:r>
            <a:r>
              <a:rPr lang="en-US" altLang="ko-KR" sz="1600" b="1" dirty="0"/>
              <a:t>011</a:t>
            </a:r>
            <a:r>
              <a:rPr lang="en-US" altLang="ko-KR" sz="1600" dirty="0"/>
              <a:t> (110) </a:t>
            </a:r>
            <a:r>
              <a:rPr lang="en-US" altLang="ko-KR" sz="1600" dirty="0">
                <a:solidFill>
                  <a:srgbClr val="00B050"/>
                </a:solidFill>
              </a:rPr>
              <a:t>110</a:t>
            </a:r>
            <a:r>
              <a:rPr lang="en-US" altLang="ko-KR" sz="1600" dirty="0"/>
              <a:t>010 </a:t>
            </a:r>
          </a:p>
          <a:p>
            <a:r>
              <a:rPr lang="en-US" altLang="ko-KR" sz="1600" dirty="0"/>
              <a:t>(111) </a:t>
            </a:r>
            <a:r>
              <a:rPr lang="en-US" altLang="ko-KR" sz="1600" dirty="0">
                <a:solidFill>
                  <a:srgbClr val="00B050"/>
                </a:solidFill>
              </a:rPr>
              <a:t>111</a:t>
            </a:r>
            <a:r>
              <a:rPr lang="en-US" altLang="ko-KR" sz="1600" dirty="0"/>
              <a:t>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93EC34-EBC2-43C9-9663-513EA6A491FD}"/>
              </a:ext>
            </a:extLst>
          </p:cNvPr>
          <p:cNvSpPr txBox="1"/>
          <p:nvPr/>
        </p:nvSpPr>
        <p:spPr>
          <a:xfrm>
            <a:off x="3964616" y="6126307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Identity Matrix (I)</a:t>
            </a:r>
            <a:endParaRPr lang="ko-KR" altLang="en-US" sz="11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7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Low-density parity-check (</a:t>
            </a:r>
            <a:r>
              <a:rPr lang="en-US" altLang="ko-KR" dirty="0"/>
              <a:t>LDPC)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parity-check matrix representing this graph fragment :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622248"/>
            <a:ext cx="4680520" cy="165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Ldpc code fragment factor graph.svg">
            <a:extLst>
              <a:ext uri="{FF2B5EF4-FFF2-40B4-BE49-F238E27FC236}">
                <a16:creationId xmlns:a16="http://schemas.microsoft.com/office/drawing/2014/main" id="{6D93E71F-5A16-4376-8B72-6C04ECC46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4509120"/>
            <a:ext cx="408071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41A51-EE6F-4470-B9BE-E4BB17679EF8}"/>
              </a:ext>
            </a:extLst>
          </p:cNvPr>
          <p:cNvSpPr txBox="1"/>
          <p:nvPr/>
        </p:nvSpPr>
        <p:spPr>
          <a:xfrm>
            <a:off x="7752184" y="2739129"/>
            <a:ext cx="3369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</a:p>
          <a:p>
            <a:endParaRPr lang="en-US" altLang="ko-KR" dirty="0"/>
          </a:p>
          <a:p>
            <a:r>
              <a:rPr lang="en-US" altLang="ko-KR" dirty="0"/>
              <a:t>B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CE6EB-CAFE-4463-844F-CB4C3C0A0608}"/>
              </a:ext>
            </a:extLst>
          </p:cNvPr>
          <p:cNvSpPr txBox="1"/>
          <p:nvPr/>
        </p:nvSpPr>
        <p:spPr>
          <a:xfrm>
            <a:off x="4007768" y="586242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69869-2111-40FC-8D04-B817A2812C38}"/>
              </a:ext>
            </a:extLst>
          </p:cNvPr>
          <p:cNvSpPr txBox="1"/>
          <p:nvPr/>
        </p:nvSpPr>
        <p:spPr>
          <a:xfrm>
            <a:off x="5411924" y="58524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EA2CE-8449-4E49-A27C-2B737F9DCBF4}"/>
              </a:ext>
            </a:extLst>
          </p:cNvPr>
          <p:cNvSpPr txBox="1"/>
          <p:nvPr/>
        </p:nvSpPr>
        <p:spPr>
          <a:xfrm>
            <a:off x="6714199" y="585243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68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Error-detection and correction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ko-KR" dirty="0"/>
              <a:t>Common channel models</a:t>
            </a:r>
          </a:p>
          <a:p>
            <a:pPr lvl="1"/>
            <a:r>
              <a:rPr lang="en-US" altLang="ko-KR" dirty="0"/>
              <a:t>errors occur </a:t>
            </a:r>
            <a:r>
              <a:rPr lang="en-US" altLang="ko-KR" b="1" dirty="0"/>
              <a:t>randomly</a:t>
            </a:r>
            <a:r>
              <a:rPr lang="en-US" altLang="ko-KR" dirty="0"/>
              <a:t> and with a certain probability</a:t>
            </a:r>
          </a:p>
          <a:p>
            <a:pPr lvl="1"/>
            <a:r>
              <a:rPr lang="en-NZ" altLang="ko-KR" dirty="0"/>
              <a:t>random-error-detecting/correcting</a:t>
            </a:r>
            <a:endParaRPr lang="en-US" altLang="ko-KR" dirty="0"/>
          </a:p>
          <a:p>
            <a:r>
              <a:rPr lang="en-NZ" altLang="ko-KR" dirty="0"/>
              <a:t>Dynamic models</a:t>
            </a:r>
          </a:p>
          <a:p>
            <a:pPr lvl="1"/>
            <a:r>
              <a:rPr lang="en-US" altLang="ko-KR" dirty="0"/>
              <a:t>errors occur primarily in </a:t>
            </a:r>
            <a:r>
              <a:rPr lang="en-US" altLang="ko-KR" b="1" dirty="0"/>
              <a:t>bursts</a:t>
            </a:r>
          </a:p>
          <a:p>
            <a:pPr lvl="1"/>
            <a:r>
              <a:rPr lang="en-NZ" altLang="ko-KR" dirty="0"/>
              <a:t>burst-error-detecting/correcting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692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Low-density parity-check (</a:t>
            </a:r>
            <a:r>
              <a:rPr lang="en-US" altLang="ko-KR" dirty="0"/>
              <a:t>LDPC)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Z" altLang="ko-KR" dirty="0"/>
                  <a:t>This form 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Z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NZ" altLang="ko-KR" dirty="0"/>
                  <a:t> through basic row operations in GF(2):</a:t>
                </a:r>
              </a:p>
              <a:p>
                <a:pPr lvl="1"/>
                <a:r>
                  <a:rPr lang="en-NZ" altLang="ko-KR" dirty="0"/>
                  <a:t>(1) H</a:t>
                </a:r>
              </a:p>
              <a:p>
                <a:pPr lvl="1"/>
                <a:r>
                  <a:rPr lang="en-US" altLang="ko-KR" dirty="0"/>
                  <a:t>(2) Row 1 is added to row 3</a:t>
                </a:r>
              </a:p>
              <a:p>
                <a:pPr lvl="1"/>
                <a:r>
                  <a:rPr lang="en-US" altLang="ko-KR" dirty="0"/>
                  <a:t>(3) Row 2 and 3 are swapped</a:t>
                </a:r>
              </a:p>
              <a:p>
                <a:pPr lvl="1"/>
                <a:r>
                  <a:rPr lang="en-US" altLang="ko-KR" dirty="0"/>
                  <a:t>(4) Row 1 is added to row 3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581128"/>
            <a:ext cx="7992888" cy="82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192344" y="4581127"/>
            <a:ext cx="720080" cy="792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63076A-0E5C-43F5-AD38-9F0ABECFD081}"/>
              </a:ext>
            </a:extLst>
          </p:cNvPr>
          <p:cNvSpPr/>
          <p:nvPr/>
        </p:nvSpPr>
        <p:spPr>
          <a:xfrm>
            <a:off x="2135560" y="5563431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Note that in </a:t>
            </a:r>
            <a:r>
              <a:rPr lang="en-US" altLang="ko-KR" b="1" dirty="0"/>
              <a:t>the special case </a:t>
            </a:r>
            <a:r>
              <a:rPr lang="en-US" altLang="ko-KR" dirty="0"/>
              <a:t>of this </a:t>
            </a:r>
            <a:r>
              <a:rPr lang="en-US" altLang="ko-KR" dirty="0">
                <a:solidFill>
                  <a:srgbClr val="0070C0"/>
                </a:solidFill>
              </a:rPr>
              <a:t>being</a:t>
            </a:r>
            <a:r>
              <a:rPr lang="en-US" altLang="ko-KR" dirty="0"/>
              <a:t> </a:t>
            </a:r>
            <a:r>
              <a:rPr lang="en-US" altLang="ko-KR" b="1" dirty="0"/>
              <a:t>a binary code P=-P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GF(2)</a:t>
            </a:r>
            <a:r>
              <a:rPr lang="en-US" altLang="ko-KR" dirty="0"/>
              <a:t> is the </a:t>
            </a:r>
            <a:r>
              <a:rPr lang="en-US" altLang="ko-KR" b="1" dirty="0"/>
              <a:t>G</a:t>
            </a:r>
            <a:r>
              <a:rPr lang="en-US" altLang="ko-KR" dirty="0"/>
              <a:t>alois </a:t>
            </a:r>
            <a:r>
              <a:rPr lang="en-US" altLang="ko-KR" b="1" dirty="0"/>
              <a:t>F</a:t>
            </a:r>
            <a:r>
              <a:rPr lang="en-US" altLang="ko-KR" dirty="0"/>
              <a:t>ield of two elements. </a:t>
            </a:r>
          </a:p>
        </p:txBody>
      </p:sp>
    </p:spTree>
    <p:extLst>
      <p:ext uri="{BB962C8B-B14F-4D97-AF65-F5344CB8AC3E}">
        <p14:creationId xmlns:p14="http://schemas.microsoft.com/office/powerpoint/2010/main" val="3965742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Low-density parity-check (</a:t>
            </a:r>
            <a:r>
              <a:rPr lang="en-US" altLang="ko-KR" dirty="0"/>
              <a:t>LDPC)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06351" y="1670075"/>
                <a:ext cx="9204449" cy="4525963"/>
              </a:xfrm>
            </p:spPr>
            <p:txBody>
              <a:bodyPr/>
              <a:lstStyle/>
              <a:p>
                <a:r>
                  <a:rPr lang="en-NZ" altLang="ko-KR" dirty="0"/>
                  <a:t>The generator matrix </a:t>
                </a:r>
                <a:r>
                  <a:rPr lang="en-NZ" altLang="ko-KR" b="1" dirty="0"/>
                  <a:t>G</a:t>
                </a:r>
                <a:r>
                  <a:rPr lang="en-NZ" altLang="ko-KR" dirty="0"/>
                  <a:t> 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NZ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NZ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6351" y="1670075"/>
                <a:ext cx="9204449" cy="4525963"/>
              </a:xfrm>
              <a:blipFill>
                <a:blip r:embed="rId2"/>
                <a:stretch>
                  <a:fillRect l="-1192" t="-2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66964"/>
            <a:ext cx="4340114" cy="156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83797" y="2402960"/>
            <a:ext cx="152925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48329" y="2636912"/>
            <a:ext cx="809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1 0 1 </a:t>
            </a:r>
          </a:p>
          <a:p>
            <a:r>
              <a:rPr lang="en-US" altLang="ko-KR" dirty="0"/>
              <a:t>1 1 1</a:t>
            </a:r>
          </a:p>
          <a:p>
            <a:r>
              <a:rPr lang="en-US" altLang="ko-KR" dirty="0"/>
              <a:t>1 1 0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833728" y="2832987"/>
                <a:ext cx="846448" cy="386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728" y="2832987"/>
                <a:ext cx="846448" cy="386068"/>
              </a:xfrm>
              <a:prstGeom prst="rect">
                <a:avLst/>
              </a:prstGeom>
              <a:blipFill>
                <a:blip r:embed="rId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680176" y="2636364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</a:t>
            </a:r>
          </a:p>
          <a:p>
            <a:r>
              <a:rPr lang="en-US" altLang="ko-KR" dirty="0"/>
              <a:t>011</a:t>
            </a:r>
          </a:p>
          <a:p>
            <a:r>
              <a:rPr lang="en-US" altLang="ko-KR" dirty="0"/>
              <a:t>110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8417605" y="2859577"/>
                <a:ext cx="738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605" y="2859577"/>
                <a:ext cx="73860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327" y="5074643"/>
            <a:ext cx="568801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42422" y="4168248"/>
                <a:ext cx="14621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/>
                        </a:rPr>
                        <m:t>𝐺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422" y="4168248"/>
                <a:ext cx="146213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D20310B6-5A07-4482-B404-A2E7E8A2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4000202"/>
            <a:ext cx="2304256" cy="81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9B8B4D-365F-4124-95E6-96F107734C50}"/>
              </a:ext>
            </a:extLst>
          </p:cNvPr>
          <p:cNvCxnSpPr>
            <a:cxnSpLocks/>
          </p:cNvCxnSpPr>
          <p:nvPr/>
        </p:nvCxnSpPr>
        <p:spPr>
          <a:xfrm>
            <a:off x="6183576" y="4262168"/>
            <a:ext cx="14966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62F144B-24F3-4FD7-8875-83D106A4043F}"/>
              </a:ext>
            </a:extLst>
          </p:cNvPr>
          <p:cNvCxnSpPr>
            <a:cxnSpLocks/>
          </p:cNvCxnSpPr>
          <p:nvPr/>
        </p:nvCxnSpPr>
        <p:spPr>
          <a:xfrm>
            <a:off x="6183576" y="4493306"/>
            <a:ext cx="1496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3E23D7-8182-4560-82B7-E0FFE90C072C}"/>
              </a:ext>
            </a:extLst>
          </p:cNvPr>
          <p:cNvCxnSpPr>
            <a:cxnSpLocks/>
          </p:cNvCxnSpPr>
          <p:nvPr/>
        </p:nvCxnSpPr>
        <p:spPr>
          <a:xfrm>
            <a:off x="6172882" y="4746327"/>
            <a:ext cx="1496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9B24EC6-2A03-4F73-A327-3FBE2D9B265A}"/>
              </a:ext>
            </a:extLst>
          </p:cNvPr>
          <p:cNvCxnSpPr>
            <a:cxnSpLocks/>
          </p:cNvCxnSpPr>
          <p:nvPr/>
        </p:nvCxnSpPr>
        <p:spPr>
          <a:xfrm>
            <a:off x="3575720" y="2832987"/>
            <a:ext cx="280831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C773EC7-BE16-405B-8482-841F2C4F20FB}"/>
              </a:ext>
            </a:extLst>
          </p:cNvPr>
          <p:cNvCxnSpPr>
            <a:cxnSpLocks/>
          </p:cNvCxnSpPr>
          <p:nvPr/>
        </p:nvCxnSpPr>
        <p:spPr>
          <a:xfrm>
            <a:off x="3575720" y="3351645"/>
            <a:ext cx="28083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541BA0-9BB6-4A7C-AD4B-31A18563BA8C}"/>
              </a:ext>
            </a:extLst>
          </p:cNvPr>
          <p:cNvCxnSpPr>
            <a:cxnSpLocks/>
          </p:cNvCxnSpPr>
          <p:nvPr/>
        </p:nvCxnSpPr>
        <p:spPr>
          <a:xfrm>
            <a:off x="3596068" y="3820082"/>
            <a:ext cx="2787965" cy="40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5FCA32-48E3-41C8-8366-2C0343E72B4A}"/>
              </a:ext>
            </a:extLst>
          </p:cNvPr>
          <p:cNvSpPr txBox="1"/>
          <p:nvPr/>
        </p:nvSpPr>
        <p:spPr>
          <a:xfrm>
            <a:off x="7895558" y="4075914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1+0+0+1+0+0=2=0</a:t>
            </a:r>
          </a:p>
          <a:p>
            <a:r>
              <a:rPr lang="en-US" altLang="ko-KR" sz="1200" dirty="0"/>
              <a:t>0+0+0+1+0+1=2=0</a:t>
            </a:r>
          </a:p>
          <a:p>
            <a:r>
              <a:rPr lang="en-US" altLang="ko-KR" sz="1200" dirty="0"/>
              <a:t>0+0+0+1+1+0=2=0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57DDC8-EE3C-45D4-8894-77C5444D9511}"/>
              </a:ext>
            </a:extLst>
          </p:cNvPr>
          <p:cNvSpPr/>
          <p:nvPr/>
        </p:nvSpPr>
        <p:spPr>
          <a:xfrm>
            <a:off x="8255356" y="4815122"/>
            <a:ext cx="1585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(000) </a:t>
            </a:r>
            <a:r>
              <a:rPr lang="en-US" altLang="ko-KR" sz="1200" dirty="0">
                <a:solidFill>
                  <a:srgbClr val="00B050"/>
                </a:solidFill>
              </a:rPr>
              <a:t>000</a:t>
            </a:r>
            <a:r>
              <a:rPr lang="en-US" altLang="ko-KR" sz="1200" dirty="0"/>
              <a:t>000</a:t>
            </a:r>
          </a:p>
          <a:p>
            <a:r>
              <a:rPr lang="en-US" altLang="ko-KR" sz="1200" dirty="0"/>
              <a:t>(001) </a:t>
            </a:r>
            <a:r>
              <a:rPr lang="en-US" altLang="ko-KR" sz="1200" dirty="0">
                <a:solidFill>
                  <a:srgbClr val="00B050"/>
                </a:solidFill>
              </a:rPr>
              <a:t>001</a:t>
            </a:r>
            <a:r>
              <a:rPr lang="en-US" altLang="ko-KR" sz="1200" dirty="0"/>
              <a:t>110 </a:t>
            </a:r>
          </a:p>
          <a:p>
            <a:r>
              <a:rPr lang="en-US" altLang="ko-KR" sz="1200" dirty="0"/>
              <a:t>(010) </a:t>
            </a:r>
            <a:r>
              <a:rPr lang="en-US" altLang="ko-KR" sz="1200" dirty="0">
                <a:solidFill>
                  <a:srgbClr val="00B050"/>
                </a:solidFill>
              </a:rPr>
              <a:t>010</a:t>
            </a:r>
            <a:r>
              <a:rPr lang="en-US" altLang="ko-KR" sz="1200" dirty="0"/>
              <a:t>111</a:t>
            </a:r>
          </a:p>
          <a:p>
            <a:r>
              <a:rPr lang="en-US" altLang="ko-KR" sz="1200" dirty="0"/>
              <a:t>(011) </a:t>
            </a:r>
            <a:r>
              <a:rPr lang="en-US" altLang="ko-KR" sz="1200" dirty="0">
                <a:solidFill>
                  <a:srgbClr val="00B050"/>
                </a:solidFill>
              </a:rPr>
              <a:t>011</a:t>
            </a:r>
            <a:r>
              <a:rPr lang="en-US" altLang="ko-KR" sz="1200" dirty="0"/>
              <a:t>001</a:t>
            </a:r>
          </a:p>
          <a:p>
            <a:r>
              <a:rPr lang="en-US" altLang="ko-KR" sz="1200" dirty="0"/>
              <a:t>(100) </a:t>
            </a:r>
            <a:r>
              <a:rPr lang="en-US" altLang="ko-KR" sz="1200" dirty="0">
                <a:solidFill>
                  <a:srgbClr val="00B050"/>
                </a:solidFill>
              </a:rPr>
              <a:t>100</a:t>
            </a:r>
            <a:r>
              <a:rPr lang="en-US" altLang="ko-KR" sz="1200" dirty="0"/>
              <a:t>101</a:t>
            </a:r>
          </a:p>
          <a:p>
            <a:r>
              <a:rPr lang="en-US" altLang="ko-KR" sz="1200" dirty="0"/>
              <a:t>(101) </a:t>
            </a:r>
            <a:r>
              <a:rPr lang="en-US" altLang="ko-KR" sz="1200" b="1" dirty="0">
                <a:solidFill>
                  <a:srgbClr val="00B050"/>
                </a:solidFill>
              </a:rPr>
              <a:t>101</a:t>
            </a:r>
            <a:r>
              <a:rPr lang="en-US" altLang="ko-KR" sz="1200" b="1" dirty="0"/>
              <a:t>011</a:t>
            </a:r>
          </a:p>
          <a:p>
            <a:r>
              <a:rPr lang="en-US" altLang="ko-KR" sz="1200" dirty="0"/>
              <a:t>(110) </a:t>
            </a:r>
            <a:r>
              <a:rPr lang="en-US" altLang="ko-KR" sz="1200" dirty="0">
                <a:solidFill>
                  <a:srgbClr val="00B050"/>
                </a:solidFill>
              </a:rPr>
              <a:t>110</a:t>
            </a:r>
            <a:r>
              <a:rPr lang="en-US" altLang="ko-KR" sz="1200" dirty="0"/>
              <a:t>010 </a:t>
            </a:r>
          </a:p>
          <a:p>
            <a:r>
              <a:rPr lang="en-US" altLang="ko-KR" sz="1200" dirty="0"/>
              <a:t>(111) </a:t>
            </a:r>
            <a:r>
              <a:rPr lang="en-US" altLang="ko-KR" sz="1200" dirty="0">
                <a:solidFill>
                  <a:srgbClr val="00B050"/>
                </a:solidFill>
              </a:rPr>
              <a:t>111</a:t>
            </a:r>
            <a:r>
              <a:rPr lang="en-US" altLang="ko-KR" sz="12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81079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A43AB-3249-0A8B-4C58-9596C5A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US" altLang="ko-KR" sz="4400" dirty="0"/>
              <a:t>Graphical Representation of LDPC</a:t>
            </a:r>
            <a:br>
              <a:rPr lang="en-US" altLang="ko-KR" sz="4400" dirty="0"/>
            </a:br>
            <a:r>
              <a:rPr lang="en-US" altLang="ko-KR" sz="2200" dirty="0"/>
              <a:t>http://tuk88.free.fr/LDPC/ldpcchap.pdf</a:t>
            </a: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EA9D22-3456-9E01-2D2D-E6D5C29E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63" y="2677705"/>
            <a:ext cx="4056399" cy="15025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524911-12B6-C0ED-821B-BD0F23669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574" y="2168803"/>
            <a:ext cx="7200900" cy="290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CB459-6B89-4EB2-255A-2D2EA2961FA0}"/>
              </a:ext>
            </a:extLst>
          </p:cNvPr>
          <p:cNvSpPr txBox="1"/>
          <p:nvPr/>
        </p:nvSpPr>
        <p:spPr>
          <a:xfrm>
            <a:off x="6410746" y="5073928"/>
            <a:ext cx="424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Fig. 1. Tanner graph for example code.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743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C50F8-1DB8-4777-AB6F-5EAF26C8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Decoding: LDPC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9A917-6F97-4EB4-BFE7-1E807C78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Each bit node is furnished </a:t>
            </a:r>
            <a:r>
              <a:rPr lang="en-US" altLang="ko-KR" b="1" dirty="0">
                <a:solidFill>
                  <a:srgbClr val="7030A0"/>
                </a:solidFill>
              </a:rPr>
              <a:t>an initial estimate</a:t>
            </a:r>
            <a:r>
              <a:rPr lang="en-US" altLang="ko-KR" dirty="0">
                <a:solidFill>
                  <a:srgbClr val="7030A0"/>
                </a:solidFill>
              </a:rPr>
              <a:t> of the </a:t>
            </a:r>
            <a:r>
              <a:rPr lang="en-US" altLang="ko-KR" b="1" dirty="0">
                <a:solidFill>
                  <a:srgbClr val="7030A0"/>
                </a:solidFill>
              </a:rPr>
              <a:t>probability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it</a:t>
            </a:r>
            <a:r>
              <a:rPr lang="en-US" altLang="ko-KR" dirty="0">
                <a:solidFill>
                  <a:srgbClr val="0070C0"/>
                </a:solidFill>
              </a:rPr>
              <a:t> is </a:t>
            </a:r>
            <a:r>
              <a:rPr lang="en-US" altLang="ko-KR" dirty="0">
                <a:solidFill>
                  <a:srgbClr val="7030A0"/>
                </a:solidFill>
              </a:rPr>
              <a:t>a </a:t>
            </a:r>
            <a:r>
              <a:rPr lang="en-US" altLang="ko-KR" b="1" dirty="0">
                <a:solidFill>
                  <a:srgbClr val="7030A0"/>
                </a:solidFill>
              </a:rPr>
              <a:t>1</a:t>
            </a:r>
            <a:r>
              <a:rPr lang="en-US" altLang="ko-KR" dirty="0"/>
              <a:t> from </a:t>
            </a:r>
            <a:r>
              <a:rPr lang="en-US" altLang="ko-KR" b="1" dirty="0"/>
              <a:t>the soft output of the channel</a:t>
            </a:r>
          </a:p>
          <a:p>
            <a:r>
              <a:rPr lang="en-US" altLang="ko-KR" dirty="0"/>
              <a:t>The bit node </a:t>
            </a:r>
            <a:r>
              <a:rPr lang="en-US" altLang="ko-KR" b="1" dirty="0">
                <a:solidFill>
                  <a:srgbClr val="0070C0"/>
                </a:solidFill>
              </a:rPr>
              <a:t>broadcasts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this initial estimate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parity nodes </a:t>
            </a:r>
            <a:r>
              <a:rPr lang="en-US" altLang="ko-KR" dirty="0"/>
              <a:t>on the lines connected to that bit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4A37C-A62E-FC33-4AB4-64E0F3F15E77}"/>
              </a:ext>
            </a:extLst>
          </p:cNvPr>
          <p:cNvSpPr txBox="1"/>
          <p:nvPr/>
        </p:nvSpPr>
        <p:spPr>
          <a:xfrm>
            <a:off x="877366" y="6204178"/>
            <a:ext cx="36997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solidFill>
                  <a:srgbClr val="202124"/>
                </a:solidFill>
                <a:effectLst/>
                <a:latin typeface="Google Sans"/>
              </a:rPr>
              <a:t>University of California San Diego</a:t>
            </a:r>
            <a:endParaRPr lang="en-US" altLang="ko-KR" sz="800" dirty="0"/>
          </a:p>
          <a:p>
            <a:r>
              <a:rPr lang="en-US" altLang="ko-KR" sz="800" dirty="0"/>
              <a:t>https://acsweb.ucsd.edu/~afazelic/ece154c/ErrorCorrection-JackWolf.pdf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972541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C50F8-1DB8-4777-AB6F-5EAF26C8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Decoding: LDPC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7363D0-BA2E-4814-A89F-AA76395493EA}"/>
              </a:ext>
            </a:extLst>
          </p:cNvPr>
          <p:cNvSpPr/>
          <p:nvPr/>
        </p:nvSpPr>
        <p:spPr>
          <a:xfrm>
            <a:off x="3946469" y="1791268"/>
            <a:ext cx="35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Initial estimate of the probabilities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Pr</a:t>
            </a:r>
            <a:r>
              <a:rPr lang="en-US" altLang="ko-KR" sz="1000" dirty="0"/>
              <a:t>[c=1] </a:t>
            </a:r>
            <a:endParaRPr lang="en-US" altLang="ko-KR" sz="1000" dirty="0">
              <a:latin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</a:rPr>
              <a:t>- </a:t>
            </a:r>
            <a:r>
              <a:rPr lang="en-US" altLang="ko-KR" sz="1400" b="1" dirty="0"/>
              <a:t>the soft output of the channel</a:t>
            </a:r>
            <a:r>
              <a:rPr lang="en-US" altLang="ko-KR" sz="1000" dirty="0">
                <a:latin typeface="Arial" panose="020B0604020202020204" pitchFamily="34" charset="0"/>
              </a:rPr>
              <a:t> 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B82F48-0696-44E7-BF1C-ED63175F4835}"/>
              </a:ext>
            </a:extLst>
          </p:cNvPr>
          <p:cNvSpPr/>
          <p:nvPr/>
        </p:nvSpPr>
        <p:spPr>
          <a:xfrm>
            <a:off x="3911589" y="2794786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0.9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2" descr="Ldpc code fragment factor graph.svg">
            <a:extLst>
              <a:ext uri="{FF2B5EF4-FFF2-40B4-BE49-F238E27FC236}">
                <a16:creationId xmlns:a16="http://schemas.microsoft.com/office/drawing/2014/main" id="{CE6938F5-72B1-4FEA-9593-2E7DD4A229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437" y="3096552"/>
            <a:ext cx="4269045" cy="20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C26576-7B3A-4C0C-97C3-593EAEE6C1AA}"/>
              </a:ext>
            </a:extLst>
          </p:cNvPr>
          <p:cNvCxnSpPr>
            <a:cxnSpLocks/>
          </p:cNvCxnSpPr>
          <p:nvPr/>
        </p:nvCxnSpPr>
        <p:spPr>
          <a:xfrm>
            <a:off x="4101306" y="3016028"/>
            <a:ext cx="0" cy="28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86A373-34F6-44AB-BA3C-703795C64D1E}"/>
              </a:ext>
            </a:extLst>
          </p:cNvPr>
          <p:cNvCxnSpPr>
            <a:cxnSpLocks/>
          </p:cNvCxnSpPr>
          <p:nvPr/>
        </p:nvCxnSpPr>
        <p:spPr>
          <a:xfrm>
            <a:off x="4788920" y="3032396"/>
            <a:ext cx="0" cy="283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6C142D-D7FF-4678-9530-1A0D06D16EFA}"/>
              </a:ext>
            </a:extLst>
          </p:cNvPr>
          <p:cNvCxnSpPr>
            <a:cxnSpLocks/>
          </p:cNvCxnSpPr>
          <p:nvPr/>
        </p:nvCxnSpPr>
        <p:spPr>
          <a:xfrm>
            <a:off x="4090484" y="3005206"/>
            <a:ext cx="0" cy="283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EEDAE1-0B35-43DA-AB08-BA5CFEE85FCD}"/>
              </a:ext>
            </a:extLst>
          </p:cNvPr>
          <p:cNvCxnSpPr>
            <a:cxnSpLocks/>
          </p:cNvCxnSpPr>
          <p:nvPr/>
        </p:nvCxnSpPr>
        <p:spPr>
          <a:xfrm>
            <a:off x="5458636" y="3032396"/>
            <a:ext cx="0" cy="283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A5902F-3C53-4A2C-8C41-4C498684F79E}"/>
              </a:ext>
            </a:extLst>
          </p:cNvPr>
          <p:cNvCxnSpPr>
            <a:cxnSpLocks/>
          </p:cNvCxnSpPr>
          <p:nvPr/>
        </p:nvCxnSpPr>
        <p:spPr>
          <a:xfrm>
            <a:off x="6122941" y="3032532"/>
            <a:ext cx="0" cy="283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5634E11-B1F1-4B7D-B025-111611A7FD53}"/>
              </a:ext>
            </a:extLst>
          </p:cNvPr>
          <p:cNvCxnSpPr>
            <a:cxnSpLocks/>
          </p:cNvCxnSpPr>
          <p:nvPr/>
        </p:nvCxnSpPr>
        <p:spPr>
          <a:xfrm>
            <a:off x="6781835" y="3032805"/>
            <a:ext cx="0" cy="283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26FD6C-5C94-4482-8A2B-726AA1286FA2}"/>
              </a:ext>
            </a:extLst>
          </p:cNvPr>
          <p:cNvCxnSpPr>
            <a:cxnSpLocks/>
          </p:cNvCxnSpPr>
          <p:nvPr/>
        </p:nvCxnSpPr>
        <p:spPr>
          <a:xfrm>
            <a:off x="7474860" y="3032805"/>
            <a:ext cx="0" cy="283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096B37-E82B-4407-A4FB-85FCDA28456C}"/>
                  </a:ext>
                </a:extLst>
              </p:cNvPr>
              <p:cNvSpPr txBox="1"/>
              <p:nvPr/>
            </p:nvSpPr>
            <p:spPr>
              <a:xfrm>
                <a:off x="3586428" y="233678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Pr[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r>
                  <a:rPr lang="en-US" altLang="ko-KR" dirty="0"/>
                  <a:t> [</a:t>
                </a:r>
                <a:r>
                  <a:rPr lang="en-US" altLang="ko-KR" dirty="0">
                    <a:solidFill>
                      <a:srgbClr val="7030A0"/>
                    </a:solidFill>
                  </a:rPr>
                  <a:t>0.9  0.5  0.4  0.3  </a:t>
                </a:r>
                <a:r>
                  <a:rPr lang="en-US" altLang="ko-KR" dirty="0"/>
                  <a:t>0.9  0.9]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096B37-E82B-4407-A4FB-85FCDA284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428" y="2336788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F1756D-689D-4F96-8052-C89C1834AC33}"/>
              </a:ext>
            </a:extLst>
          </p:cNvPr>
          <p:cNvSpPr/>
          <p:nvPr/>
        </p:nvSpPr>
        <p:spPr>
          <a:xfrm>
            <a:off x="4610025" y="2789899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0.5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B65E8C-8203-4C1B-B564-14222C837B6F}"/>
              </a:ext>
            </a:extLst>
          </p:cNvPr>
          <p:cNvSpPr/>
          <p:nvPr/>
        </p:nvSpPr>
        <p:spPr>
          <a:xfrm>
            <a:off x="5279741" y="2781715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0.4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A4523C-876B-4733-806B-6B58803230A4}"/>
              </a:ext>
            </a:extLst>
          </p:cNvPr>
          <p:cNvSpPr/>
          <p:nvPr/>
        </p:nvSpPr>
        <p:spPr>
          <a:xfrm>
            <a:off x="5944046" y="2787450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0.3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50E312-A939-4556-AE2A-084DAB90B357}"/>
              </a:ext>
            </a:extLst>
          </p:cNvPr>
          <p:cNvSpPr/>
          <p:nvPr/>
        </p:nvSpPr>
        <p:spPr>
          <a:xfrm>
            <a:off x="6592852" y="2790223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0.9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CF9CB4-9D16-4BC8-B240-8EE53219902F}"/>
              </a:ext>
            </a:extLst>
          </p:cNvPr>
          <p:cNvSpPr/>
          <p:nvPr/>
        </p:nvSpPr>
        <p:spPr>
          <a:xfrm>
            <a:off x="7291288" y="2810536"/>
            <a:ext cx="357790" cy="2154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0.9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10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C50F8-1DB8-4777-AB6F-5EAF26C8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Decoding: LDPC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9A917-6F97-4EB4-BFE7-1E807C78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Each parity node </a:t>
            </a:r>
            <a:r>
              <a:rPr lang="en-US" altLang="ko-KR" b="1" dirty="0">
                <a:solidFill>
                  <a:srgbClr val="0070C0"/>
                </a:solidFill>
              </a:rPr>
              <a:t>knows</a:t>
            </a:r>
            <a:r>
              <a:rPr lang="en-US" altLang="ko-KR" dirty="0"/>
              <a:t> that </a:t>
            </a:r>
            <a:r>
              <a:rPr lang="en-US" altLang="ko-KR" dirty="0">
                <a:solidFill>
                  <a:srgbClr val="0070C0"/>
                </a:solidFill>
              </a:rPr>
              <a:t>there are </a:t>
            </a:r>
            <a:r>
              <a:rPr lang="en-US" altLang="ko-KR" b="1" dirty="0">
                <a:solidFill>
                  <a:srgbClr val="7030A0"/>
                </a:solidFill>
              </a:rPr>
              <a:t>an even number of 1’s</a:t>
            </a:r>
            <a:r>
              <a:rPr lang="en-US" altLang="ko-KR" b="1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in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 bits </a:t>
            </a:r>
            <a:r>
              <a:rPr lang="en-US" altLang="ko-KR" dirty="0">
                <a:solidFill>
                  <a:srgbClr val="0070C0"/>
                </a:solidFill>
              </a:rPr>
              <a:t>connected 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that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7030A0"/>
                </a:solidFill>
              </a:rPr>
              <a:t>Each parity node </a:t>
            </a:r>
            <a:r>
              <a:rPr lang="en-US" altLang="ko-KR" dirty="0">
                <a:solidFill>
                  <a:srgbClr val="0070C0"/>
                </a:solidFill>
              </a:rPr>
              <a:t>makes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new estimate </a:t>
            </a:r>
            <a:r>
              <a:rPr lang="en-US" altLang="ko-KR" dirty="0">
                <a:solidFill>
                  <a:srgbClr val="0070C0"/>
                </a:solidFill>
              </a:rPr>
              <a:t>for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</a:t>
            </a:r>
            <a:r>
              <a:rPr lang="en-US" altLang="ko-KR" b="1" dirty="0" err="1">
                <a:solidFill>
                  <a:srgbClr val="7030A0"/>
                </a:solidFill>
              </a:rPr>
              <a:t>i-th</a:t>
            </a:r>
            <a:r>
              <a:rPr lang="en-US" altLang="ko-KR" b="1" dirty="0">
                <a:solidFill>
                  <a:srgbClr val="7030A0"/>
                </a:solidFill>
              </a:rPr>
              <a:t> bit node </a:t>
            </a:r>
            <a:r>
              <a:rPr lang="en-US" altLang="ko-KR" dirty="0">
                <a:solidFill>
                  <a:srgbClr val="0070C0"/>
                </a:solidFill>
              </a:rPr>
              <a:t>based upon </a:t>
            </a:r>
            <a:r>
              <a:rPr lang="en-US" altLang="ko-KR" b="1" dirty="0">
                <a:solidFill>
                  <a:srgbClr val="7030A0"/>
                </a:solidFill>
              </a:rPr>
              <a:t>all the other probabilities </a:t>
            </a:r>
            <a:r>
              <a:rPr lang="en-US" altLang="ko-KR" dirty="0"/>
              <a:t>furnished to it</a:t>
            </a:r>
          </a:p>
          <a:p>
            <a:pPr lvl="1"/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probability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parity node </a:t>
            </a:r>
            <a:r>
              <a:rPr lang="en-US" altLang="ko-KR" dirty="0">
                <a:solidFill>
                  <a:srgbClr val="0070C0"/>
                </a:solidFill>
              </a:rPr>
              <a:t>to be satisfied</a:t>
            </a:r>
            <a:r>
              <a:rPr lang="en-US" altLang="ko-KR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Each parity node </a:t>
            </a:r>
            <a:r>
              <a:rPr lang="en-US" altLang="ko-KR" dirty="0">
                <a:solidFill>
                  <a:srgbClr val="0070C0"/>
                </a:solidFill>
              </a:rPr>
              <a:t>sends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these new estimates </a:t>
            </a:r>
            <a:r>
              <a:rPr lang="en-US" altLang="ko-KR" dirty="0"/>
              <a:t>(on the lines) </a:t>
            </a:r>
            <a:r>
              <a:rPr lang="en-US" altLang="ko-KR" b="1" dirty="0">
                <a:solidFill>
                  <a:srgbClr val="0070C0"/>
                </a:solidFill>
              </a:rPr>
              <a:t>back to </a:t>
            </a:r>
            <a:r>
              <a:rPr lang="en-US" altLang="ko-KR" b="1" dirty="0">
                <a:solidFill>
                  <a:srgbClr val="7030A0"/>
                </a:solidFill>
              </a:rPr>
              <a:t>the bit nodes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9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B0008-15E4-4456-B589-28D9D258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Decoding: LDPC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063BFA4-CDDB-4D1B-A2F4-638A5E0C29F0}"/>
                  </a:ext>
                </a:extLst>
              </p:cNvPr>
              <p:cNvSpPr/>
              <p:nvPr/>
            </p:nvSpPr>
            <p:spPr>
              <a:xfrm>
                <a:off x="389163" y="1906633"/>
                <a:ext cx="6421016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99FF"/>
                    </a:solidFill>
                    <a:latin typeface="Arial" panose="020B0604020202020204" pitchFamily="34" charset="0"/>
                  </a:rPr>
                  <a:t>Estimation of Probabilities  that the parity (A) node is satisfied</a:t>
                </a:r>
                <a:r>
                  <a:rPr lang="en-US" altLang="ko-KR" sz="1100" dirty="0">
                    <a:solidFill>
                      <a:srgbClr val="000000"/>
                    </a:solidFill>
                  </a:rPr>
                  <a:t>, (100, 010, 001, 111)</a:t>
                </a:r>
              </a:p>
              <a:p>
                <a:r>
                  <a:rPr lang="ko-KR" altLang="en-US" sz="1100" dirty="0"/>
                  <a:t>New </a:t>
                </a:r>
                <a:r>
                  <a:rPr lang="ko-KR" altLang="en-US" sz="1100" dirty="0" err="1"/>
                  <a:t>estimate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sent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to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bit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node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100" dirty="0"/>
                  <a:t>= </a:t>
                </a:r>
                <a:r>
                  <a:rPr lang="en-US" altLang="ko-KR" sz="11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p2(1-p3)(1-p4) + p3(1-p2)(1-p4)+ p4(1-p2)(1-p3) + p2p3p4</a:t>
                </a:r>
              </a:p>
              <a:p>
                <a:r>
                  <a:rPr lang="ko-KR" altLang="en-US" sz="1100" dirty="0"/>
                  <a:t>New </a:t>
                </a:r>
                <a:r>
                  <a:rPr lang="ko-KR" altLang="en-US" sz="1100" dirty="0" err="1"/>
                  <a:t>estimate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sent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to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bit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node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/>
                  <a:t>=</a:t>
                </a:r>
                <a:r>
                  <a:rPr lang="en-US" altLang="ko-KR" sz="11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p1(1-p3)(1-p4) + p3(1-p1)(1-p4)+ p4(1-p1)(1-p3) + p1p3p4 </a:t>
                </a:r>
              </a:p>
              <a:p>
                <a:r>
                  <a:rPr lang="ko-KR" altLang="en-US" sz="1100" dirty="0"/>
                  <a:t>New </a:t>
                </a:r>
                <a:r>
                  <a:rPr lang="ko-KR" altLang="en-US" sz="1100" dirty="0" err="1"/>
                  <a:t>estimate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sent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to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bit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node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/>
                  <a:t>=</a:t>
                </a:r>
                <a:r>
                  <a:rPr lang="en-US" altLang="ko-KR" sz="11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p1(1-p2)(1-p4) + p2(1-p1)(1-p4)+ p4(1-p2)(1-p3) + p1p2p4</a:t>
                </a:r>
              </a:p>
              <a:p>
                <a:r>
                  <a:rPr lang="ko-KR" altLang="en-US" sz="1100" dirty="0"/>
                  <a:t>New </a:t>
                </a:r>
                <a:r>
                  <a:rPr lang="ko-KR" altLang="en-US" sz="1100" dirty="0" err="1"/>
                  <a:t>estimate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sent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to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bit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node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/>
                  <a:t>=</a:t>
                </a:r>
                <a:r>
                  <a:rPr lang="en-US" altLang="ko-KR" sz="11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p1(1-p2)(1-p3) + p2(1-p1)(1-p3)+ p3(1-p1)(1-p2) + p1p2p3</a:t>
                </a:r>
              </a:p>
              <a:p>
                <a:endParaRPr lang="en-US" altLang="ko-KR" sz="11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ko-KR" sz="1100" b="1" dirty="0">
                    <a:solidFill>
                      <a:srgbClr val="0099FF"/>
                    </a:solidFill>
                    <a:latin typeface="Arial" panose="020B0604020202020204" pitchFamily="34" charset="0"/>
                  </a:rPr>
                  <a:t>Estimation of Probabilities  that the parity (B) node is satisfied</a:t>
                </a:r>
                <a:r>
                  <a:rPr lang="en-US" altLang="ko-KR" sz="1100" dirty="0">
                    <a:solidFill>
                      <a:srgbClr val="000000"/>
                    </a:solidFill>
                  </a:rPr>
                  <a:t>, (10, 01)</a:t>
                </a:r>
              </a:p>
              <a:p>
                <a:r>
                  <a:rPr lang="ko-KR" altLang="en-US" sz="1100" dirty="0"/>
                  <a:t>New </a:t>
                </a:r>
                <a:r>
                  <a:rPr lang="ko-KR" altLang="en-US" sz="1100" dirty="0" err="1"/>
                  <a:t>estimate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sent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to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bit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node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= p4(1-p6) + p6(1-p4)</a:t>
                </a:r>
              </a:p>
              <a:p>
                <a:r>
                  <a:rPr lang="ko-KR" altLang="en-US" sz="1100" dirty="0"/>
                  <a:t>New </a:t>
                </a:r>
                <a:r>
                  <a:rPr lang="ko-KR" altLang="en-US" sz="1100" dirty="0" err="1"/>
                  <a:t>estimate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sent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to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bit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node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= p3(1-p6) + p6(1-p3) </a:t>
                </a:r>
              </a:p>
              <a:p>
                <a:r>
                  <a:rPr lang="ko-KR" altLang="en-US" sz="1100" dirty="0"/>
                  <a:t>New </a:t>
                </a:r>
                <a:r>
                  <a:rPr lang="ko-KR" altLang="en-US" sz="1100" dirty="0" err="1"/>
                  <a:t>estimate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sent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to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bit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node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=p3(1-p4) + p4(1-p3)</a:t>
                </a:r>
              </a:p>
              <a:p>
                <a:endParaRPr lang="en-US" altLang="ko-KR" sz="1100" b="1" dirty="0">
                  <a:solidFill>
                    <a:srgbClr val="0099FF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ko-KR" sz="1100" b="1" dirty="0">
                    <a:solidFill>
                      <a:srgbClr val="0099FF"/>
                    </a:solidFill>
                    <a:latin typeface="Arial" panose="020B0604020202020204" pitchFamily="34" charset="0"/>
                  </a:rPr>
                  <a:t>Estimation of Probabilities  that the parity (C) node is satisfied</a:t>
                </a:r>
                <a:r>
                  <a:rPr lang="en-US" altLang="ko-KR" sz="1100" dirty="0">
                    <a:solidFill>
                      <a:srgbClr val="000000"/>
                    </a:solidFill>
                  </a:rPr>
                  <a:t>, (10, 01)</a:t>
                </a:r>
              </a:p>
              <a:p>
                <a:r>
                  <a:rPr lang="ko-KR" altLang="en-US" sz="1100" dirty="0"/>
                  <a:t>New </a:t>
                </a:r>
                <a:r>
                  <a:rPr lang="ko-KR" altLang="en-US" sz="1100" dirty="0" err="1"/>
                  <a:t>estimate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sent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to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bit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node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= p4(1-p5) + p5(1-p4)</a:t>
                </a:r>
              </a:p>
              <a:p>
                <a:r>
                  <a:rPr lang="ko-KR" altLang="en-US" sz="1100" dirty="0"/>
                  <a:t>New </a:t>
                </a:r>
                <a:r>
                  <a:rPr lang="ko-KR" altLang="en-US" sz="1100" dirty="0" err="1"/>
                  <a:t>estimate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sent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to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bit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node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=p3(1-p5) + p5(1-p3) </a:t>
                </a:r>
              </a:p>
              <a:p>
                <a:r>
                  <a:rPr lang="ko-KR" altLang="en-US" sz="1100" dirty="0"/>
                  <a:t>New </a:t>
                </a:r>
                <a:r>
                  <a:rPr lang="ko-KR" altLang="en-US" sz="1100" dirty="0" err="1"/>
                  <a:t>estimate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sent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to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bit</a:t>
                </a:r>
                <a:r>
                  <a:rPr lang="ko-KR" altLang="en-US" sz="1100" dirty="0"/>
                  <a:t> </a:t>
                </a:r>
                <a:r>
                  <a:rPr lang="ko-KR" altLang="en-US" sz="1100" dirty="0" err="1"/>
                  <a:t>node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5: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1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=p1(1-p4) + p4(1-p1)</a:t>
                </a:r>
              </a:p>
              <a:p>
                <a:endParaRPr lang="en-US" altLang="ko-KR" sz="11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063BFA4-CDDB-4D1B-A2F4-638A5E0C2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63" y="1906633"/>
                <a:ext cx="6421016" cy="2800767"/>
              </a:xfrm>
              <a:prstGeom prst="rect">
                <a:avLst/>
              </a:prstGeom>
              <a:blipFill>
                <a:blip r:embed="rId2"/>
                <a:stretch>
                  <a:fillRect t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DDA24D-36CA-4CE7-ACEB-7BF6ED03FEB1}"/>
              </a:ext>
            </a:extLst>
          </p:cNvPr>
          <p:cNvSpPr/>
          <p:nvPr/>
        </p:nvSpPr>
        <p:spPr>
          <a:xfrm>
            <a:off x="6386197" y="4057759"/>
            <a:ext cx="576063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(A)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p’1= 0.5(1-0.4)(1-0.3) + 0.4(1-0.5)(1-0.3) +0.3(1-0.5)(1-0.4)+0.5*0.3*0.4=</a:t>
            </a:r>
            <a:r>
              <a:rPr lang="en-US" altLang="ko-KR" sz="1200" dirty="0">
                <a:solidFill>
                  <a:srgbClr val="7030A0"/>
                </a:solidFill>
                <a:latin typeface="Arial" panose="020B0604020202020204" pitchFamily="34" charset="0"/>
              </a:rPr>
              <a:t>0.5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p’2= 0.9(1-0.4)(1-0.3) + 0.4(1-0.9)(1-0.3) +0.3(1-0.9)(1-0.4)+0.9*0.4*0.3=</a:t>
            </a:r>
            <a:r>
              <a:rPr lang="en-US" altLang="ko-KR" sz="1200" dirty="0">
                <a:solidFill>
                  <a:srgbClr val="7030A0"/>
                </a:solidFill>
                <a:latin typeface="Arial" panose="020B0604020202020204" pitchFamily="34" charset="0"/>
              </a:rPr>
              <a:t>0.532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p’3= 0.9(1-0.5)(1-0.3) + 0.5(1-0.9)(1-0.3) +0.3(1-0.9)(1-0.5)+0.9*0.5*0.3=</a:t>
            </a:r>
            <a:r>
              <a:rPr lang="en-US" altLang="ko-KR" sz="1200" dirty="0">
                <a:solidFill>
                  <a:srgbClr val="7030A0"/>
                </a:solidFill>
                <a:latin typeface="Arial" panose="020B0604020202020204" pitchFamily="34" charset="0"/>
              </a:rPr>
              <a:t>0.5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p’4= 0.9(1-0.5)(1-0.4) + 0.5(1-0.9)(1-0.4) +0.4(1-0.9)(1-0.5)+0.9*0.5*0.4=</a:t>
            </a:r>
            <a:r>
              <a:rPr lang="en-US" altLang="ko-KR" sz="1200" dirty="0">
                <a:solidFill>
                  <a:srgbClr val="7030A0"/>
                </a:solidFill>
                <a:latin typeface="Arial" panose="020B0604020202020204" pitchFamily="34" charset="0"/>
              </a:rPr>
              <a:t>0.5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(B)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p’3= 0.3*(1-0.9) + 0.9*(1-0.3) =</a:t>
            </a:r>
            <a:r>
              <a:rPr lang="en-US" altLang="ko-KR" sz="1200" dirty="0">
                <a:solidFill>
                  <a:srgbClr val="7030A0"/>
                </a:solidFill>
                <a:latin typeface="Arial" panose="020B0604020202020204" pitchFamily="34" charset="0"/>
              </a:rPr>
              <a:t>0.66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p’4= 0.4*(1-0.9) + 0.9*(1-0.4) =</a:t>
            </a:r>
            <a:r>
              <a:rPr lang="en-US" altLang="ko-KR" sz="1200" dirty="0">
                <a:solidFill>
                  <a:srgbClr val="7030A0"/>
                </a:solidFill>
                <a:latin typeface="Arial" panose="020B0604020202020204" pitchFamily="34" charset="0"/>
              </a:rPr>
              <a:t>0.58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p’6= 0.3*(1-0.4) + 0.4*(1-0.3) =</a:t>
            </a:r>
            <a:r>
              <a:rPr lang="en-US" altLang="ko-KR" sz="1200" dirty="0">
                <a:solidFill>
                  <a:srgbClr val="7030A0"/>
                </a:solidFill>
                <a:latin typeface="Arial" panose="020B0604020202020204" pitchFamily="34" charset="0"/>
              </a:rPr>
              <a:t>0.46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(C)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p’1= 0.3*(1-0.9) + 0.9*(1-0.3) =</a:t>
            </a:r>
            <a:r>
              <a:rPr lang="en-US" altLang="ko-KR" sz="1200" dirty="0">
                <a:solidFill>
                  <a:srgbClr val="7030A0"/>
                </a:solidFill>
                <a:latin typeface="Arial" panose="020B0604020202020204" pitchFamily="34" charset="0"/>
              </a:rPr>
              <a:t>0.66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p’4= 0.9*(1-0.9) + 0.9*(1-0.9) =</a:t>
            </a:r>
            <a:r>
              <a:rPr lang="en-US" altLang="ko-KR" sz="1200" dirty="0">
                <a:solidFill>
                  <a:srgbClr val="7030A0"/>
                </a:solidFill>
                <a:latin typeface="Arial" panose="020B0604020202020204" pitchFamily="34" charset="0"/>
              </a:rPr>
              <a:t>0.18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p’5= 0.9*(1-0.3) + 0.3*(1-0.9) =</a:t>
            </a:r>
            <a:r>
              <a:rPr lang="en-US" altLang="ko-KR" sz="1200" dirty="0">
                <a:solidFill>
                  <a:srgbClr val="7030A0"/>
                </a:solidFill>
                <a:latin typeface="Arial" panose="020B0604020202020204" pitchFamily="34" charset="0"/>
              </a:rPr>
              <a:t>0.66</a:t>
            </a:r>
          </a:p>
        </p:txBody>
      </p:sp>
      <p:pic>
        <p:nvPicPr>
          <p:cNvPr id="43" name="Picture 2" descr="Ldpc code fragment factor graph.svg">
            <a:extLst>
              <a:ext uri="{FF2B5EF4-FFF2-40B4-BE49-F238E27FC236}">
                <a16:creationId xmlns:a16="http://schemas.microsoft.com/office/drawing/2014/main" id="{6D853B20-9648-4D2A-8EFB-5BEC5123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46" y="1690688"/>
            <a:ext cx="4363773" cy="207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4747EC-44C8-4DEE-8A18-6E09F4713A1A}"/>
              </a:ext>
            </a:extLst>
          </p:cNvPr>
          <p:cNvCxnSpPr>
            <a:cxnSpLocks/>
          </p:cNvCxnSpPr>
          <p:nvPr/>
        </p:nvCxnSpPr>
        <p:spPr>
          <a:xfrm flipH="1" flipV="1">
            <a:off x="8641165" y="2397201"/>
            <a:ext cx="293797" cy="65467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3F07E13-80DE-4E74-BCFB-52E13A1A8AD0}"/>
              </a:ext>
            </a:extLst>
          </p:cNvPr>
          <p:cNvCxnSpPr>
            <a:cxnSpLocks/>
          </p:cNvCxnSpPr>
          <p:nvPr/>
        </p:nvCxnSpPr>
        <p:spPr>
          <a:xfrm flipV="1">
            <a:off x="8935131" y="2368672"/>
            <a:ext cx="331386" cy="681012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C8AD25B-E0A7-46B3-AD2C-C54B15924895}"/>
              </a:ext>
            </a:extLst>
          </p:cNvPr>
          <p:cNvCxnSpPr>
            <a:cxnSpLocks/>
          </p:cNvCxnSpPr>
          <p:nvPr/>
        </p:nvCxnSpPr>
        <p:spPr>
          <a:xfrm flipV="1">
            <a:off x="9039173" y="2383078"/>
            <a:ext cx="1460889" cy="666606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FECF6A4-CB5D-44B2-85D9-39668FC853A2}"/>
              </a:ext>
            </a:extLst>
          </p:cNvPr>
          <p:cNvCxnSpPr>
            <a:cxnSpLocks/>
          </p:cNvCxnSpPr>
          <p:nvPr/>
        </p:nvCxnSpPr>
        <p:spPr>
          <a:xfrm flipV="1">
            <a:off x="7658793" y="2383079"/>
            <a:ext cx="855797" cy="662945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AC7AEAE-FD01-4518-B367-86ACEFB21C8C}"/>
              </a:ext>
            </a:extLst>
          </p:cNvPr>
          <p:cNvSpPr txBox="1"/>
          <p:nvPr/>
        </p:nvSpPr>
        <p:spPr>
          <a:xfrm>
            <a:off x="12389091" y="368811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D3A764-4B32-4777-9EAB-124CFEAAC966}"/>
              </a:ext>
            </a:extLst>
          </p:cNvPr>
          <p:cNvSpPr txBox="1"/>
          <p:nvPr/>
        </p:nvSpPr>
        <p:spPr>
          <a:xfrm>
            <a:off x="8346113" y="311414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302F1B-75BA-40DC-A2A3-543F212CB14D}"/>
              </a:ext>
            </a:extLst>
          </p:cNvPr>
          <p:cNvSpPr txBox="1"/>
          <p:nvPr/>
        </p:nvSpPr>
        <p:spPr>
          <a:xfrm>
            <a:off x="9731565" y="31227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0D2BA9A-1FCB-40CC-BF9C-D2D50ECC9D8B}"/>
              </a:ext>
            </a:extLst>
          </p:cNvPr>
          <p:cNvCxnSpPr>
            <a:cxnSpLocks/>
          </p:cNvCxnSpPr>
          <p:nvPr/>
        </p:nvCxnSpPr>
        <p:spPr>
          <a:xfrm flipV="1">
            <a:off x="7582792" y="2397201"/>
            <a:ext cx="288032" cy="64882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9A1CB4B-EC09-49FB-9A22-641EB64DB9CD}"/>
              </a:ext>
            </a:extLst>
          </p:cNvPr>
          <p:cNvCxnSpPr>
            <a:cxnSpLocks/>
          </p:cNvCxnSpPr>
          <p:nvPr/>
        </p:nvCxnSpPr>
        <p:spPr>
          <a:xfrm flipH="1" flipV="1">
            <a:off x="7222752" y="2397201"/>
            <a:ext cx="288032" cy="64882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0D59D20-36A5-40D3-B2BE-E283419FB6E6}"/>
              </a:ext>
            </a:extLst>
          </p:cNvPr>
          <p:cNvCxnSpPr>
            <a:cxnSpLocks/>
          </p:cNvCxnSpPr>
          <p:nvPr/>
        </p:nvCxnSpPr>
        <p:spPr>
          <a:xfrm flipV="1">
            <a:off x="7738276" y="2397201"/>
            <a:ext cx="1356684" cy="64882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B2FA245-B313-44E6-9A9C-0917BA582D4A}"/>
              </a:ext>
            </a:extLst>
          </p:cNvPr>
          <p:cNvCxnSpPr>
            <a:cxnSpLocks/>
          </p:cNvCxnSpPr>
          <p:nvPr/>
        </p:nvCxnSpPr>
        <p:spPr>
          <a:xfrm flipH="1" flipV="1">
            <a:off x="7442776" y="2391351"/>
            <a:ext cx="2660297" cy="700336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D487BF4-8913-470A-8617-09969ABB689B}"/>
              </a:ext>
            </a:extLst>
          </p:cNvPr>
          <p:cNvCxnSpPr>
            <a:cxnSpLocks/>
          </p:cNvCxnSpPr>
          <p:nvPr/>
        </p:nvCxnSpPr>
        <p:spPr>
          <a:xfrm flipH="1" flipV="1">
            <a:off x="9364090" y="2393541"/>
            <a:ext cx="868215" cy="678823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5FCAEF2-A12F-4692-B212-6B5E7EEAD590}"/>
              </a:ext>
            </a:extLst>
          </p:cNvPr>
          <p:cNvCxnSpPr>
            <a:cxnSpLocks/>
          </p:cNvCxnSpPr>
          <p:nvPr/>
        </p:nvCxnSpPr>
        <p:spPr>
          <a:xfrm flipH="1" flipV="1">
            <a:off x="9997849" y="2391352"/>
            <a:ext cx="260450" cy="672738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AAF4A7A-E7B1-43C3-B4D8-98877844A9EB}"/>
              </a:ext>
            </a:extLst>
          </p:cNvPr>
          <p:cNvSpPr/>
          <p:nvPr/>
        </p:nvSpPr>
        <p:spPr>
          <a:xfrm>
            <a:off x="7031457" y="1514055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0.9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790F0E-5ADA-463F-B32E-1E8740ED15F6}"/>
              </a:ext>
            </a:extLst>
          </p:cNvPr>
          <p:cNvSpPr/>
          <p:nvPr/>
        </p:nvSpPr>
        <p:spPr>
          <a:xfrm>
            <a:off x="7726808" y="1520716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0.5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03F3B2-034B-45A4-B9C0-30052FDB585A}"/>
              </a:ext>
            </a:extLst>
          </p:cNvPr>
          <p:cNvSpPr/>
          <p:nvPr/>
        </p:nvSpPr>
        <p:spPr>
          <a:xfrm>
            <a:off x="7677601" y="2681413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0.4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384DD5-4FFB-4122-A631-D099DA56D4C6}"/>
              </a:ext>
            </a:extLst>
          </p:cNvPr>
          <p:cNvSpPr/>
          <p:nvPr/>
        </p:nvSpPr>
        <p:spPr>
          <a:xfrm>
            <a:off x="7850338" y="2950826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0.3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9498834-A475-4EEF-830F-0E735893FA97}"/>
              </a:ext>
            </a:extLst>
          </p:cNvPr>
          <p:cNvSpPr/>
          <p:nvPr/>
        </p:nvSpPr>
        <p:spPr>
          <a:xfrm>
            <a:off x="7138544" y="2841413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0.9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B9132C3-7ED6-4986-BCB8-0A464FD44332}"/>
              </a:ext>
            </a:extLst>
          </p:cNvPr>
          <p:cNvSpPr/>
          <p:nvPr/>
        </p:nvSpPr>
        <p:spPr>
          <a:xfrm>
            <a:off x="7414139" y="2678155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0.5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34FB243-031F-4B0B-9F58-540C6533A82D}"/>
              </a:ext>
            </a:extLst>
          </p:cNvPr>
          <p:cNvSpPr/>
          <p:nvPr/>
        </p:nvSpPr>
        <p:spPr>
          <a:xfrm>
            <a:off x="9100824" y="1496075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0.3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E077FDF-4743-4F38-A5DA-28D199D94C21}"/>
              </a:ext>
            </a:extLst>
          </p:cNvPr>
          <p:cNvSpPr/>
          <p:nvPr/>
        </p:nvSpPr>
        <p:spPr>
          <a:xfrm>
            <a:off x="8428337" y="1478702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0.4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0362A6F-C5F6-4015-88C9-9865635B3195}"/>
              </a:ext>
            </a:extLst>
          </p:cNvPr>
          <p:cNvSpPr/>
          <p:nvPr/>
        </p:nvSpPr>
        <p:spPr>
          <a:xfrm>
            <a:off x="9772022" y="1503501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0.9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1A9AC2A-1BB2-4809-9248-0B2F8F100B5D}"/>
              </a:ext>
            </a:extLst>
          </p:cNvPr>
          <p:cNvSpPr/>
          <p:nvPr/>
        </p:nvSpPr>
        <p:spPr>
          <a:xfrm>
            <a:off x="10470458" y="1523814"/>
            <a:ext cx="357790" cy="2154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0.9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417F3D0-49DC-4441-9831-040E1AFE5EA4}"/>
              </a:ext>
            </a:extLst>
          </p:cNvPr>
          <p:cNvSpPr/>
          <p:nvPr/>
        </p:nvSpPr>
        <p:spPr>
          <a:xfrm>
            <a:off x="8790491" y="2777706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0.3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CD3D33E-67A1-455E-8681-BD1C62AB10D4}"/>
              </a:ext>
            </a:extLst>
          </p:cNvPr>
          <p:cNvSpPr/>
          <p:nvPr/>
        </p:nvSpPr>
        <p:spPr>
          <a:xfrm>
            <a:off x="8490394" y="2823370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0.4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4789293-A420-4A63-8B17-D27C67F75479}"/>
              </a:ext>
            </a:extLst>
          </p:cNvPr>
          <p:cNvSpPr/>
          <p:nvPr/>
        </p:nvSpPr>
        <p:spPr>
          <a:xfrm>
            <a:off x="9142077" y="2962476"/>
            <a:ext cx="357790" cy="2154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0.9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2D85B2F-0417-432C-88FC-E4BC0EC68E99}"/>
              </a:ext>
            </a:extLst>
          </p:cNvPr>
          <p:cNvSpPr/>
          <p:nvPr/>
        </p:nvSpPr>
        <p:spPr>
          <a:xfrm>
            <a:off x="9649779" y="3011668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0.9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8F524BE-40FF-493B-84EB-DE0B23BAF9A5}"/>
              </a:ext>
            </a:extLst>
          </p:cNvPr>
          <p:cNvSpPr/>
          <p:nvPr/>
        </p:nvSpPr>
        <p:spPr>
          <a:xfrm>
            <a:off x="9709121" y="2788565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0.3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751E701-B140-4F1A-8D62-A70579B75C99}"/>
              </a:ext>
            </a:extLst>
          </p:cNvPr>
          <p:cNvSpPr/>
          <p:nvPr/>
        </p:nvSpPr>
        <p:spPr>
          <a:xfrm>
            <a:off x="10155269" y="2798644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0.9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E3CC5B-D903-E43E-DF15-04EC388A2920}"/>
              </a:ext>
            </a:extLst>
          </p:cNvPr>
          <p:cNvSpPr/>
          <p:nvPr/>
        </p:nvSpPr>
        <p:spPr>
          <a:xfrm>
            <a:off x="6386197" y="3773463"/>
            <a:ext cx="41264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99FF"/>
                </a:solidFill>
                <a:latin typeface="Arial" panose="020B0604020202020204" pitchFamily="34" charset="0"/>
              </a:rPr>
              <a:t>Estimation of Probabilities  that the parities are satisfied (even)</a:t>
            </a:r>
            <a:r>
              <a:rPr lang="en-US" altLang="ko-KR" sz="1000" b="1" dirty="0">
                <a:solidFill>
                  <a:srgbClr val="0099FF"/>
                </a:solidFill>
              </a:rPr>
              <a:t> </a:t>
            </a:r>
            <a:r>
              <a:rPr lang="en-US" altLang="ko-KR" sz="1000" b="1" dirty="0">
                <a:solidFill>
                  <a:srgbClr val="0099FF"/>
                </a:solidFill>
                <a:latin typeface="Arial" panose="020B0604020202020204" pitchFamily="34" charset="0"/>
              </a:rPr>
              <a:t>  </a:t>
            </a:r>
            <a:endParaRPr lang="ko-KR" altLang="en-US" sz="1000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377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C50F8-1DB8-4777-AB6F-5EAF26C8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Decoding: LDPC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9A917-6F97-4EB4-BFE7-1E807C78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7030A0"/>
                </a:solidFill>
              </a:rPr>
              <a:t>Each bit node </a:t>
            </a:r>
            <a:r>
              <a:rPr lang="en-US" altLang="ko-KR" dirty="0">
                <a:solidFill>
                  <a:srgbClr val="0070C0"/>
                </a:solidFill>
              </a:rPr>
              <a:t>calculates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new probability </a:t>
            </a:r>
            <a:r>
              <a:rPr lang="en-US" altLang="ko-KR" b="1" dirty="0">
                <a:solidFill>
                  <a:srgbClr val="0070C0"/>
                </a:solidFill>
              </a:rPr>
              <a:t>for</a:t>
            </a:r>
            <a:r>
              <a:rPr lang="en-US" altLang="ko-KR" b="1" dirty="0">
                <a:solidFill>
                  <a:srgbClr val="7030A0"/>
                </a:solidFill>
              </a:rPr>
              <a:t> the </a:t>
            </a:r>
            <a:r>
              <a:rPr lang="en-US" altLang="ko-KR" b="1" dirty="0" err="1">
                <a:solidFill>
                  <a:srgbClr val="7030A0"/>
                </a:solidFill>
              </a:rPr>
              <a:t>i-th</a:t>
            </a:r>
            <a:r>
              <a:rPr lang="en-US" altLang="ko-KR" b="1" dirty="0">
                <a:solidFill>
                  <a:srgbClr val="7030A0"/>
                </a:solidFill>
              </a:rPr>
              <a:t> parity node </a:t>
            </a:r>
            <a:r>
              <a:rPr lang="en-US" altLang="ko-KR" dirty="0">
                <a:solidFill>
                  <a:srgbClr val="0070C0"/>
                </a:solidFill>
              </a:rPr>
              <a:t>based upon </a:t>
            </a:r>
            <a:r>
              <a:rPr lang="en-US" altLang="ko-KR" b="1" dirty="0">
                <a:solidFill>
                  <a:srgbClr val="7030A0"/>
                </a:solidFill>
              </a:rPr>
              <a:t>all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other estimates </a:t>
            </a:r>
            <a:r>
              <a:rPr lang="en-US" altLang="ko-KR" dirty="0">
                <a:solidFill>
                  <a:srgbClr val="0070C0"/>
                </a:solidFill>
              </a:rPr>
              <a:t>and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initial channel estimate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The bit node </a:t>
            </a:r>
            <a:r>
              <a:rPr lang="en-US" altLang="ko-KR" b="1" dirty="0">
                <a:solidFill>
                  <a:srgbClr val="0070C0"/>
                </a:solidFill>
              </a:rPr>
              <a:t>send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new probabilities </a:t>
            </a:r>
            <a:r>
              <a:rPr lang="en-US" altLang="ko-KR" b="1" dirty="0">
                <a:solidFill>
                  <a:srgbClr val="0070C0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parity nodes </a:t>
            </a:r>
            <a:r>
              <a:rPr lang="en-US" altLang="ko-KR" dirty="0">
                <a:solidFill>
                  <a:srgbClr val="0070C0"/>
                </a:solidFill>
              </a:rPr>
              <a:t>on</a:t>
            </a:r>
            <a:r>
              <a:rPr lang="en-US" altLang="ko-KR" dirty="0"/>
              <a:t> the lines </a:t>
            </a:r>
            <a:r>
              <a:rPr lang="en-US" altLang="ko-KR" dirty="0">
                <a:solidFill>
                  <a:srgbClr val="0070C0"/>
                </a:solidFill>
              </a:rPr>
              <a:t>connected to </a:t>
            </a:r>
            <a:r>
              <a:rPr lang="en-US" altLang="ko-KR" dirty="0"/>
              <a:t>that bit node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7985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B0008-15E4-4456-B589-28D9D258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Decoding: LDPC</a:t>
            </a:r>
            <a:endParaRPr lang="ko-KR" altLang="en-US" dirty="0"/>
          </a:p>
        </p:txBody>
      </p:sp>
      <p:pic>
        <p:nvPicPr>
          <p:cNvPr id="6" name="Picture 2" descr="Ldpc code fragment factor graph.svg">
            <a:extLst>
              <a:ext uri="{FF2B5EF4-FFF2-40B4-BE49-F238E27FC236}">
                <a16:creationId xmlns:a16="http://schemas.microsoft.com/office/drawing/2014/main" id="{4DD7EAB2-DA3B-489E-B5ED-60C5155E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1" y="1920084"/>
            <a:ext cx="4363773" cy="207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16E292-6680-49FE-A90A-5865AC0F3158}"/>
              </a:ext>
            </a:extLst>
          </p:cNvPr>
          <p:cNvCxnSpPr>
            <a:cxnSpLocks/>
          </p:cNvCxnSpPr>
          <p:nvPr/>
        </p:nvCxnSpPr>
        <p:spPr>
          <a:xfrm>
            <a:off x="5837284" y="1920084"/>
            <a:ext cx="0" cy="247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6D98A-8CFB-49A8-BDD6-48ECD09C9CD3}"/>
              </a:ext>
            </a:extLst>
          </p:cNvPr>
          <p:cNvSpPr/>
          <p:nvPr/>
        </p:nvSpPr>
        <p:spPr>
          <a:xfrm>
            <a:off x="5545975" y="1602515"/>
            <a:ext cx="6030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channel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063BFA4-CDDB-4D1B-A2F4-638A5E0C29F0}"/>
                  </a:ext>
                </a:extLst>
              </p:cNvPr>
              <p:cNvSpPr/>
              <p:nvPr/>
            </p:nvSpPr>
            <p:spPr>
              <a:xfrm>
                <a:off x="935724" y="1712370"/>
                <a:ext cx="355002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 err="1"/>
                  <a:t>Estimate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received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from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parity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node</a:t>
                </a:r>
                <a:r>
                  <a:rPr lang="ko-KR" altLang="en-US" sz="1200" dirty="0"/>
                  <a:t>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ko-KR" sz="1200" dirty="0"/>
              </a:p>
              <a:p>
                <a:r>
                  <a:rPr lang="ko-KR" altLang="en-US" sz="1200" dirty="0" err="1"/>
                  <a:t>Estimate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received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fromparity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node</a:t>
                </a:r>
                <a:r>
                  <a:rPr lang="ko-KR" altLang="en-US" sz="1200" dirty="0"/>
                  <a:t>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ko-KR" sz="1200" dirty="0"/>
              </a:p>
              <a:p>
                <a:r>
                  <a:rPr lang="ko-KR" altLang="en-US" sz="1200" dirty="0" err="1"/>
                  <a:t>Estimate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received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fromparity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node</a:t>
                </a:r>
                <a:r>
                  <a:rPr lang="ko-KR" altLang="en-US" sz="1200" dirty="0"/>
                  <a:t> 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sz="1200" dirty="0"/>
              </a:p>
              <a:p>
                <a:endParaRPr lang="en-US" altLang="ko-KR" sz="1200" dirty="0"/>
              </a:p>
              <a:p>
                <a:r>
                  <a:rPr lang="en-US" altLang="ko-KR" sz="1200" dirty="0">
                    <a:solidFill>
                      <a:srgbClr val="000000"/>
                    </a:solidFill>
                  </a:rPr>
                  <a:t>For parity nodes,</a:t>
                </a:r>
                <a:endParaRPr lang="ko-KR" altLang="en-US" sz="1200" dirty="0"/>
              </a:p>
              <a:p>
                <a:r>
                  <a:rPr lang="ko-KR" altLang="en-US" sz="1200" dirty="0"/>
                  <a:t>New </a:t>
                </a:r>
                <a:r>
                  <a:rPr lang="ko-KR" altLang="en-US" sz="1200" dirty="0" err="1"/>
                  <a:t>estimate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sent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to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parity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node</a:t>
                </a:r>
                <a:r>
                  <a:rPr lang="ko-KR" altLang="en-US" sz="1200" dirty="0"/>
                  <a:t> A: </a:t>
                </a:r>
                <a:r>
                  <a:rPr lang="en-US" altLang="ko-KR" sz="1200" dirty="0"/>
                  <a:t>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𝑐h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sz="1200" dirty="0"/>
              </a:p>
              <a:p>
                <a:r>
                  <a:rPr lang="ko-KR" altLang="en-US" sz="1200" dirty="0"/>
                  <a:t>New </a:t>
                </a:r>
                <a:r>
                  <a:rPr lang="ko-KR" altLang="en-US" sz="1200" dirty="0" err="1"/>
                  <a:t>estimate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sent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toparity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node</a:t>
                </a:r>
                <a:r>
                  <a:rPr lang="ko-KR" altLang="en-US" sz="1200" dirty="0"/>
                  <a:t> B: </a:t>
                </a:r>
                <a:r>
                  <a:rPr lang="en-US" altLang="ko-KR" sz="1200" dirty="0"/>
                  <a:t>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𝑐h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sz="1200" dirty="0"/>
              </a:p>
              <a:p>
                <a:r>
                  <a:rPr lang="ko-KR" altLang="en-US" sz="1200" dirty="0"/>
                  <a:t>New </a:t>
                </a:r>
                <a:r>
                  <a:rPr lang="ko-KR" altLang="en-US" sz="1200" dirty="0" err="1"/>
                  <a:t>estimate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sent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toparity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node</a:t>
                </a:r>
                <a:r>
                  <a:rPr lang="ko-KR" altLang="en-US" sz="1200" dirty="0"/>
                  <a:t> C: </a:t>
                </a:r>
                <a:r>
                  <a:rPr lang="en-US" altLang="ko-KR" sz="1200" dirty="0"/>
                  <a:t>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𝑐h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ko-KR" sz="12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063BFA4-CDDB-4D1B-A2F4-638A5E0C2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24" y="1712370"/>
                <a:ext cx="3550022" cy="1569660"/>
              </a:xfrm>
              <a:prstGeom prst="rect">
                <a:avLst/>
              </a:prstGeom>
              <a:blipFill>
                <a:blip r:embed="rId3"/>
                <a:stretch>
                  <a:fillRect t="-778" b="-1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F706AAD-D3C3-4A5E-8286-DE28B5F6FDF6}"/>
              </a:ext>
            </a:extLst>
          </p:cNvPr>
          <p:cNvCxnSpPr>
            <a:cxnSpLocks/>
          </p:cNvCxnSpPr>
          <p:nvPr/>
        </p:nvCxnSpPr>
        <p:spPr>
          <a:xfrm flipH="1" flipV="1">
            <a:off x="5884926" y="2609855"/>
            <a:ext cx="282938" cy="6846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BE25F9A-B9D9-43DC-B0BB-C2EB72563F7D}"/>
              </a:ext>
            </a:extLst>
          </p:cNvPr>
          <p:cNvCxnSpPr>
            <a:cxnSpLocks/>
          </p:cNvCxnSpPr>
          <p:nvPr/>
        </p:nvCxnSpPr>
        <p:spPr>
          <a:xfrm flipH="1" flipV="1">
            <a:off x="7211868" y="2626596"/>
            <a:ext cx="271164" cy="6574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EAACCA-94F1-4028-906F-68D09B0D1943}"/>
              </a:ext>
            </a:extLst>
          </p:cNvPr>
          <p:cNvCxnSpPr>
            <a:cxnSpLocks/>
          </p:cNvCxnSpPr>
          <p:nvPr/>
        </p:nvCxnSpPr>
        <p:spPr>
          <a:xfrm flipV="1">
            <a:off x="7602324" y="2626597"/>
            <a:ext cx="296212" cy="65743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21EA8EF-7670-45BB-807F-B449A227B7AD}"/>
              </a:ext>
            </a:extLst>
          </p:cNvPr>
          <p:cNvCxnSpPr>
            <a:cxnSpLocks/>
          </p:cNvCxnSpPr>
          <p:nvPr/>
        </p:nvCxnSpPr>
        <p:spPr>
          <a:xfrm flipV="1">
            <a:off x="7760606" y="2613898"/>
            <a:ext cx="1422793" cy="6701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902756-03C0-4AD6-8E18-7F7B1F76AD06}"/>
              </a:ext>
            </a:extLst>
          </p:cNvPr>
          <p:cNvSpPr txBox="1"/>
          <p:nvPr/>
        </p:nvSpPr>
        <p:spPr>
          <a:xfrm>
            <a:off x="5618176" y="332108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77D342-52FB-441D-A183-7A9D65C50492}"/>
              </a:ext>
            </a:extLst>
          </p:cNvPr>
          <p:cNvSpPr txBox="1"/>
          <p:nvPr/>
        </p:nvSpPr>
        <p:spPr>
          <a:xfrm>
            <a:off x="6968788" y="334354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6B4E12-CCB4-41C1-8CEE-72F943DCBF45}"/>
              </a:ext>
            </a:extLst>
          </p:cNvPr>
          <p:cNvSpPr txBox="1"/>
          <p:nvPr/>
        </p:nvSpPr>
        <p:spPr>
          <a:xfrm>
            <a:off x="8354240" y="335215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597C28-9FD0-4D90-B4D9-9C2AB3B23057}"/>
              </a:ext>
            </a:extLst>
          </p:cNvPr>
          <p:cNvSpPr/>
          <p:nvPr/>
        </p:nvSpPr>
        <p:spPr>
          <a:xfrm>
            <a:off x="1033157" y="5168202"/>
            <a:ext cx="5166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(b1) </a:t>
            </a:r>
            <a:r>
              <a:rPr lang="en-US" altLang="ko-KR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Pch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=0.9, </a:t>
            </a:r>
            <a:r>
              <a:rPr lang="en-US" altLang="ko-KR" sz="1200" dirty="0">
                <a:solidFill>
                  <a:srgbClr val="00B050"/>
                </a:solidFill>
                <a:latin typeface="Arial" panose="020B0604020202020204" pitchFamily="34" charset="0"/>
              </a:rPr>
              <a:t>Pa = 0.5 </a:t>
            </a:r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</a:rPr>
              <a:t>Pc= 0.93</a:t>
            </a:r>
          </a:p>
          <a:p>
            <a:r>
              <a:rPr lang="en-US" altLang="ko-KR" sz="1200" dirty="0">
                <a:solidFill>
                  <a:srgbClr val="7030A0"/>
                </a:solidFill>
                <a:latin typeface="Arial" panose="020B0604020202020204" pitchFamily="34" charset="0"/>
              </a:rPr>
              <a:t>Pa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 = 0.9*</a:t>
            </a:r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</a:rPr>
              <a:t>0.93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 / [(1-0.9)(1-</a:t>
            </a:r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</a:rPr>
              <a:t>0.93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)+0.9*</a:t>
            </a:r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</a:rPr>
              <a:t>0.93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] = 0.837 / 0.844 = </a:t>
            </a:r>
            <a:r>
              <a:rPr lang="en-US" altLang="ko-KR" sz="1200" dirty="0">
                <a:solidFill>
                  <a:srgbClr val="7030A0"/>
                </a:solidFill>
                <a:latin typeface="Arial" panose="020B0604020202020204" pitchFamily="34" charset="0"/>
              </a:rPr>
              <a:t>0.99</a:t>
            </a:r>
          </a:p>
          <a:p>
            <a:r>
              <a:rPr lang="en-US" altLang="ko-KR" sz="1200" dirty="0">
                <a:solidFill>
                  <a:srgbClr val="7030A0"/>
                </a:solidFill>
                <a:latin typeface="Arial" panose="020B0604020202020204" pitchFamily="34" charset="0"/>
              </a:rPr>
              <a:t>Pc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 = 0.9*</a:t>
            </a:r>
            <a:r>
              <a:rPr lang="en-US" altLang="ko-KR" sz="1200" dirty="0">
                <a:solidFill>
                  <a:srgbClr val="00B050"/>
                </a:solidFill>
                <a:latin typeface="Arial" panose="020B0604020202020204" pitchFamily="34" charset="0"/>
              </a:rPr>
              <a:t>0.5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 /[(1-0.9)(1-</a:t>
            </a:r>
            <a:r>
              <a:rPr lang="en-US" altLang="ko-KR" sz="1200" dirty="0">
                <a:solidFill>
                  <a:srgbClr val="00B050"/>
                </a:solidFill>
                <a:latin typeface="Arial" panose="020B0604020202020204" pitchFamily="34" charset="0"/>
              </a:rPr>
              <a:t>0.5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)+0.9*</a:t>
            </a:r>
            <a:r>
              <a:rPr lang="en-US" altLang="ko-KR" sz="1200" dirty="0">
                <a:solidFill>
                  <a:srgbClr val="00B050"/>
                </a:solidFill>
                <a:latin typeface="Arial" panose="020B0604020202020204" pitchFamily="34" charset="0"/>
              </a:rPr>
              <a:t>0.5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] = 0.45 / 0.5 = </a:t>
            </a:r>
            <a:r>
              <a:rPr lang="en-US" altLang="ko-KR" sz="1200" dirty="0">
                <a:solidFill>
                  <a:srgbClr val="7030A0"/>
                </a:solidFill>
                <a:latin typeface="Arial" panose="020B0604020202020204" pitchFamily="34" charset="0"/>
              </a:rPr>
              <a:t>0.9 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7722A4D-8B00-42BE-9F5C-C9E6FAE297F5}"/>
              </a:ext>
            </a:extLst>
          </p:cNvPr>
          <p:cNvCxnSpPr>
            <a:cxnSpLocks/>
          </p:cNvCxnSpPr>
          <p:nvPr/>
        </p:nvCxnSpPr>
        <p:spPr>
          <a:xfrm flipV="1">
            <a:off x="6199196" y="2609856"/>
            <a:ext cx="292848" cy="6741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97F00E6-86F0-483D-BF66-1504A7DCB52E}"/>
              </a:ext>
            </a:extLst>
          </p:cNvPr>
          <p:cNvCxnSpPr>
            <a:cxnSpLocks/>
          </p:cNvCxnSpPr>
          <p:nvPr/>
        </p:nvCxnSpPr>
        <p:spPr>
          <a:xfrm flipV="1">
            <a:off x="6253261" y="2626598"/>
            <a:ext cx="875187" cy="6656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DC5774-F99E-4683-9D09-50A50948C064}"/>
              </a:ext>
            </a:extLst>
          </p:cNvPr>
          <p:cNvCxnSpPr>
            <a:cxnSpLocks/>
          </p:cNvCxnSpPr>
          <p:nvPr/>
        </p:nvCxnSpPr>
        <p:spPr>
          <a:xfrm flipV="1">
            <a:off x="6358045" y="2654854"/>
            <a:ext cx="1362621" cy="6291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0910C4F-E129-4181-8C0E-6C6B82658710}"/>
              </a:ext>
            </a:extLst>
          </p:cNvPr>
          <p:cNvCxnSpPr>
            <a:cxnSpLocks/>
          </p:cNvCxnSpPr>
          <p:nvPr/>
        </p:nvCxnSpPr>
        <p:spPr>
          <a:xfrm flipH="1" flipV="1">
            <a:off x="7998239" y="2626596"/>
            <a:ext cx="826463" cy="6574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0CAFD6-EE87-4DD6-893E-C515FA4C4975}"/>
              </a:ext>
            </a:extLst>
          </p:cNvPr>
          <p:cNvCxnSpPr>
            <a:cxnSpLocks/>
          </p:cNvCxnSpPr>
          <p:nvPr/>
        </p:nvCxnSpPr>
        <p:spPr>
          <a:xfrm flipH="1" flipV="1">
            <a:off x="6103132" y="2626596"/>
            <a:ext cx="2581648" cy="6656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896391-77ED-4660-9346-0C6DDD3C3A9B}"/>
              </a:ext>
            </a:extLst>
          </p:cNvPr>
          <p:cNvCxnSpPr>
            <a:cxnSpLocks/>
          </p:cNvCxnSpPr>
          <p:nvPr/>
        </p:nvCxnSpPr>
        <p:spPr>
          <a:xfrm flipH="1" flipV="1">
            <a:off x="8606636" y="2654854"/>
            <a:ext cx="274339" cy="6291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4B1F952-44D3-41E7-B58A-0B190172B664}"/>
              </a:ext>
            </a:extLst>
          </p:cNvPr>
          <p:cNvSpPr/>
          <p:nvPr/>
        </p:nvSpPr>
        <p:spPr>
          <a:xfrm>
            <a:off x="6313149" y="2901120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0.5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52E042-6BAC-4866-98D8-1BE11A8A2F52}"/>
              </a:ext>
            </a:extLst>
          </p:cNvPr>
          <p:cNvSpPr/>
          <p:nvPr/>
        </p:nvSpPr>
        <p:spPr>
          <a:xfrm>
            <a:off x="6474893" y="3113438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0.5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290D47-7DBF-484D-8186-A827C7CFDC55}"/>
              </a:ext>
            </a:extLst>
          </p:cNvPr>
          <p:cNvSpPr/>
          <p:nvPr/>
        </p:nvSpPr>
        <p:spPr>
          <a:xfrm>
            <a:off x="5761522" y="2962192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0.5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59EA9A-57AB-4CEB-ADAE-442BDF0F4A66}"/>
              </a:ext>
            </a:extLst>
          </p:cNvPr>
          <p:cNvSpPr/>
          <p:nvPr/>
        </p:nvSpPr>
        <p:spPr>
          <a:xfrm>
            <a:off x="5972231" y="2802589"/>
            <a:ext cx="4732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0.535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91E71FD-8D55-4768-9119-5724685EE4BD}"/>
              </a:ext>
            </a:extLst>
          </p:cNvPr>
          <p:cNvSpPr/>
          <p:nvPr/>
        </p:nvSpPr>
        <p:spPr>
          <a:xfrm>
            <a:off x="7558178" y="3066772"/>
            <a:ext cx="4154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0.58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517F00-B68C-447C-8FBC-873A370FA2B7}"/>
              </a:ext>
            </a:extLst>
          </p:cNvPr>
          <p:cNvSpPr/>
          <p:nvPr/>
        </p:nvSpPr>
        <p:spPr>
          <a:xfrm>
            <a:off x="7134410" y="3074758"/>
            <a:ext cx="4154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0.66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1A39925-98E8-46D2-9B5A-54BFA8C41928}"/>
              </a:ext>
            </a:extLst>
          </p:cNvPr>
          <p:cNvSpPr/>
          <p:nvPr/>
        </p:nvSpPr>
        <p:spPr>
          <a:xfrm>
            <a:off x="7819945" y="3235821"/>
            <a:ext cx="415498" cy="2154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0.46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993EF0-6705-4699-8336-9C4F349C5E3B}"/>
              </a:ext>
            </a:extLst>
          </p:cNvPr>
          <p:cNvSpPr/>
          <p:nvPr/>
        </p:nvSpPr>
        <p:spPr>
          <a:xfrm>
            <a:off x="8502862" y="2955315"/>
            <a:ext cx="4154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0.18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7DE579-98E1-485C-B27D-83F924860BEC}"/>
              </a:ext>
            </a:extLst>
          </p:cNvPr>
          <p:cNvSpPr/>
          <p:nvPr/>
        </p:nvSpPr>
        <p:spPr>
          <a:xfrm>
            <a:off x="8290114" y="3082830"/>
            <a:ext cx="4154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0.66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BFFF05-54DE-4A36-A1D4-03882A7DB3E9}"/>
              </a:ext>
            </a:extLst>
          </p:cNvPr>
          <p:cNvSpPr/>
          <p:nvPr/>
        </p:nvSpPr>
        <p:spPr>
          <a:xfrm>
            <a:off x="8818469" y="3096848"/>
            <a:ext cx="415498" cy="2154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0.66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DA89840-AB47-41CE-AEFB-16A9D4D74F84}"/>
              </a:ext>
            </a:extLst>
          </p:cNvPr>
          <p:cNvSpPr/>
          <p:nvPr/>
        </p:nvSpPr>
        <p:spPr>
          <a:xfrm>
            <a:off x="5668605" y="1776637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0.9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5860E-6305-4BEC-A574-0E7D74DFE64C}"/>
              </a:ext>
            </a:extLst>
          </p:cNvPr>
          <p:cNvSpPr txBox="1"/>
          <p:nvPr/>
        </p:nvSpPr>
        <p:spPr>
          <a:xfrm>
            <a:off x="5251391" y="225502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b1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D5E2010-744A-4067-9336-535D65C8F26B}"/>
                  </a:ext>
                </a:extLst>
              </p:cNvPr>
              <p:cNvSpPr/>
              <p:nvPr/>
            </p:nvSpPr>
            <p:spPr>
              <a:xfrm>
                <a:off x="1003253" y="3502135"/>
                <a:ext cx="442943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rgbClr val="0070C0"/>
                    </a:solidFill>
                  </a:rPr>
                  <a:t>Normalized product of the estimates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200" dirty="0"/>
                  <a:t>p’ =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dirty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ko-KR" sz="1200" dirty="0"/>
                  <a:t>K = 1 / [(1-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200" dirty="0"/>
                  <a:t>)(1-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1200" dirty="0"/>
                  <a:t>)(1-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]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200" dirty="0"/>
                  <a:t>p’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 / [(1-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200" dirty="0"/>
                  <a:t>)(1-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1200" dirty="0"/>
                  <a:t>)(1-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]</a:t>
                </a:r>
              </a:p>
              <a:p>
                <a:pPr marL="171450" indent="-171450">
                  <a:buFontTx/>
                  <a:buChar char="-"/>
                </a:pPr>
                <a:endParaRPr lang="en-US" altLang="ko-KR" sz="1200" dirty="0"/>
              </a:p>
              <a:p>
                <a:r>
                  <a:rPr lang="en-US" altLang="ko-KR" sz="1200" dirty="0">
                    <a:solidFill>
                      <a:srgbClr val="000000"/>
                    </a:solidFill>
                  </a:rPr>
                  <a:t>Example: (0.9)*(0.9)*(0.9) </a:t>
                </a:r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(0.9)</m:t>
                        </m:r>
                      </m:e>
                      <m:sup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= 0.729</a:t>
                </a:r>
                <a:r>
                  <a:rPr lang="en-US" altLang="ko-KR" sz="1200" dirty="0">
                    <a:solidFill>
                      <a:srgbClr val="000000"/>
                    </a:solidFill>
                  </a:rPr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(0.9)</m:t>
                        </m:r>
                      </m:e>
                      <m:sup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/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(1−0.9)</m:t>
                        </m:r>
                      </m:e>
                      <m:sup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(0.9)</m:t>
                        </m:r>
                      </m:e>
                      <m:sup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200" dirty="0"/>
                  <a:t> ] = 0.9986</a:t>
                </a: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D5E2010-744A-4067-9336-535D65C8F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53" y="3502135"/>
                <a:ext cx="4429438" cy="1200329"/>
              </a:xfrm>
              <a:prstGeom prst="rect">
                <a:avLst/>
              </a:prstGeom>
              <a:blipFill>
                <a:blip r:embed="rId4"/>
                <a:stretch>
                  <a:fillRect l="-275" b="-3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B20E257F-D996-3629-623B-B357DFBCA29F}"/>
              </a:ext>
            </a:extLst>
          </p:cNvPr>
          <p:cNvSpPr/>
          <p:nvPr/>
        </p:nvSpPr>
        <p:spPr>
          <a:xfrm>
            <a:off x="1023379" y="4847256"/>
            <a:ext cx="3252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99FF"/>
                </a:solidFill>
              </a:rPr>
              <a:t>Estimation of Probabilities for bit nodes: </a:t>
            </a:r>
            <a:r>
              <a:rPr lang="en-US" altLang="ko-KR" sz="1000" b="1" dirty="0" err="1">
                <a:solidFill>
                  <a:srgbClr val="0099FF"/>
                </a:solidFill>
              </a:rPr>
              <a:t>Pr</a:t>
            </a:r>
            <a:r>
              <a:rPr lang="en-US" altLang="ko-KR" sz="1000" b="1" dirty="0">
                <a:solidFill>
                  <a:srgbClr val="0099FF"/>
                </a:solidFill>
              </a:rPr>
              <a:t>[c=1] </a:t>
            </a:r>
            <a:endParaRPr lang="en-US" altLang="ko-KR" sz="1000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74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C50F8-1DB8-4777-AB6F-5EAF26C8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Decoding: LDPC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9A917-6F97-4EB4-BFE7-1E807C78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Each bit node </a:t>
            </a:r>
            <a:r>
              <a:rPr lang="en-US" altLang="ko-KR" b="1" dirty="0">
                <a:solidFill>
                  <a:srgbClr val="0070C0"/>
                </a:solidFill>
              </a:rPr>
              <a:t>decides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its final decision </a:t>
            </a:r>
            <a:r>
              <a:rPr lang="en-US" altLang="ko-KR" dirty="0">
                <a:solidFill>
                  <a:srgbClr val="0070C0"/>
                </a:solidFill>
              </a:rPr>
              <a:t>based upon </a:t>
            </a:r>
            <a:r>
              <a:rPr lang="en-US" altLang="ko-KR" b="1" dirty="0">
                <a:solidFill>
                  <a:srgbClr val="7030A0"/>
                </a:solidFill>
              </a:rPr>
              <a:t>the final estimation</a:t>
            </a:r>
            <a:r>
              <a:rPr lang="en-US" altLang="ko-KR" b="1" dirty="0"/>
              <a:t> </a:t>
            </a:r>
          </a:p>
          <a:p>
            <a:r>
              <a:rPr lang="en-US" altLang="ko-KR" dirty="0"/>
              <a:t>The final estimation </a:t>
            </a:r>
            <a:r>
              <a:rPr lang="en-US" altLang="ko-KR" dirty="0">
                <a:solidFill>
                  <a:srgbClr val="0070C0"/>
                </a:solidFill>
              </a:rPr>
              <a:t>calculated from </a:t>
            </a:r>
            <a:r>
              <a:rPr lang="en-US" altLang="ko-KR" b="1" dirty="0">
                <a:solidFill>
                  <a:srgbClr val="7030A0"/>
                </a:solidFill>
              </a:rPr>
              <a:t>all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estimates </a:t>
            </a:r>
            <a:r>
              <a:rPr lang="en-US" altLang="ko-KR" b="1" dirty="0">
                <a:solidFill>
                  <a:srgbClr val="0070C0"/>
                </a:solidFill>
              </a:rPr>
              <a:t>and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the initial channel estimate</a:t>
            </a:r>
          </a:p>
          <a:p>
            <a:r>
              <a:rPr lang="en-US" altLang="ko-KR" dirty="0"/>
              <a:t>If </a:t>
            </a:r>
            <a:r>
              <a:rPr lang="en-US" altLang="ko-KR" b="1" dirty="0">
                <a:solidFill>
                  <a:srgbClr val="7030A0"/>
                </a:solidFill>
              </a:rPr>
              <a:t>final estimation &gt; 0.5</a:t>
            </a:r>
            <a:r>
              <a:rPr lang="en-US" altLang="ko-KR" dirty="0"/>
              <a:t>, then </a:t>
            </a:r>
            <a:r>
              <a:rPr lang="en-US" altLang="ko-KR" dirty="0">
                <a:solidFill>
                  <a:srgbClr val="7030A0"/>
                </a:solidFill>
              </a:rPr>
              <a:t>the bit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one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Otherwise, </a:t>
            </a:r>
            <a:r>
              <a:rPr lang="en-US" altLang="ko-KR" dirty="0">
                <a:solidFill>
                  <a:srgbClr val="7030A0"/>
                </a:solidFill>
              </a:rPr>
              <a:t>the bit </a:t>
            </a:r>
            <a:r>
              <a:rPr lang="en-US" altLang="ko-KR" dirty="0">
                <a:solidFill>
                  <a:srgbClr val="0070C0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7030A0"/>
                </a:solidFill>
              </a:rPr>
              <a:t>zero.</a:t>
            </a:r>
          </a:p>
        </p:txBody>
      </p:sp>
    </p:spTree>
    <p:extLst>
      <p:ext uri="{BB962C8B-B14F-4D97-AF65-F5344CB8AC3E}">
        <p14:creationId xmlns:p14="http://schemas.microsoft.com/office/powerpoint/2010/main" val="169401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  <a:ea typeface="굴림" pitchFamily="50" charset="-127"/>
              </a:rPr>
              <a:t>Single-bit and burst error</a:t>
            </a:r>
            <a:endParaRPr lang="ko-KR" altLang="en-US" dirty="0">
              <a:latin typeface="+mn-lt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916832"/>
            <a:ext cx="5078408" cy="366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717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B0008-15E4-4456-B589-28D9D258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Forward Error Correction</a:t>
            </a:r>
            <a:br>
              <a:rPr lang="en-NZ" altLang="ko-KR" dirty="0"/>
            </a:br>
            <a:r>
              <a:rPr lang="en-NZ" altLang="ko-KR" dirty="0"/>
              <a:t>Decoding: LDPC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590E1D-DCD1-4F88-AFEA-392CF585F7D7}"/>
              </a:ext>
            </a:extLst>
          </p:cNvPr>
          <p:cNvSpPr/>
          <p:nvPr/>
        </p:nvSpPr>
        <p:spPr>
          <a:xfrm>
            <a:off x="1150977" y="3888191"/>
            <a:ext cx="40190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B0F0"/>
                </a:solidFill>
              </a:rPr>
              <a:t>The final </a:t>
            </a:r>
            <a:r>
              <a:rPr lang="en-US" altLang="ko-KR" sz="1000" b="1" dirty="0">
                <a:solidFill>
                  <a:srgbClr val="00B0F0"/>
                </a:solidFill>
                <a:latin typeface="Arial" panose="020B0604020202020204" pitchFamily="34" charset="0"/>
              </a:rPr>
              <a:t>estimation of the probability of each bits: </a:t>
            </a:r>
            <a:r>
              <a:rPr lang="en-US" altLang="ko-KR" sz="1000" b="1" dirty="0" err="1">
                <a:solidFill>
                  <a:srgbClr val="00B0F0"/>
                </a:solidFill>
                <a:latin typeface="Arial" panose="020B0604020202020204" pitchFamily="34" charset="0"/>
              </a:rPr>
              <a:t>Pr</a:t>
            </a:r>
            <a:r>
              <a:rPr lang="en-US" altLang="ko-KR" sz="1000" b="1" dirty="0">
                <a:solidFill>
                  <a:srgbClr val="00B0F0"/>
                </a:solidFill>
              </a:rPr>
              <a:t>[b(x)=1] </a:t>
            </a:r>
            <a:r>
              <a:rPr lang="en-US" altLang="ko-KR" sz="1000" b="1" dirty="0">
                <a:solidFill>
                  <a:srgbClr val="00B0F0"/>
                </a:solidFill>
                <a:latin typeface="Arial" panose="020B0604020202020204" pitchFamily="34" charset="0"/>
              </a:rPr>
              <a:t>  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063BFA4-CDDB-4D1B-A2F4-638A5E0C29F0}"/>
                  </a:ext>
                </a:extLst>
              </p:cNvPr>
              <p:cNvSpPr/>
              <p:nvPr/>
            </p:nvSpPr>
            <p:spPr>
              <a:xfrm>
                <a:off x="1233681" y="1690688"/>
                <a:ext cx="3550022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/>
                  <a:t>Estimate </a:t>
                </a:r>
                <a:r>
                  <a:rPr lang="ko-KR" altLang="en-US" sz="1200" dirty="0" err="1"/>
                  <a:t>received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from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parity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node</a:t>
                </a:r>
                <a:r>
                  <a:rPr lang="ko-KR" altLang="en-US" sz="1200" dirty="0"/>
                  <a:t>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ko-KR" sz="1200" dirty="0"/>
              </a:p>
              <a:p>
                <a:r>
                  <a:rPr lang="ko-KR" altLang="en-US" sz="1200" dirty="0" err="1"/>
                  <a:t>Estimate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received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fromparity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node</a:t>
                </a:r>
                <a:r>
                  <a:rPr lang="ko-KR" altLang="en-US" sz="1200" dirty="0"/>
                  <a:t>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ko-KR" sz="1200" dirty="0"/>
              </a:p>
              <a:p>
                <a:r>
                  <a:rPr lang="ko-KR" altLang="en-US" sz="1200" dirty="0" err="1"/>
                  <a:t>Estimate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received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fromparity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node</a:t>
                </a:r>
                <a:r>
                  <a:rPr lang="ko-KR" altLang="en-US" sz="1200" dirty="0"/>
                  <a:t> 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sz="1200" dirty="0"/>
              </a:p>
              <a:p>
                <a:endParaRPr lang="en-US" altLang="ko-KR" sz="1200" dirty="0"/>
              </a:p>
              <a:p>
                <a:r>
                  <a:rPr lang="en-US" altLang="ko-KR" sz="1200" b="1" dirty="0"/>
                  <a:t>FINAL ESTIMATE: </a:t>
                </a:r>
                <a:r>
                  <a:rPr lang="en-US" altLang="ko-KR" sz="1200" dirty="0"/>
                  <a:t>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𝑐h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sz="12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063BFA4-CDDB-4D1B-A2F4-638A5E0C2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681" y="1690688"/>
                <a:ext cx="3550022" cy="1015663"/>
              </a:xfrm>
              <a:prstGeom prst="rect">
                <a:avLst/>
              </a:prstGeom>
              <a:blipFill>
                <a:blip r:embed="rId3"/>
                <a:stretch>
                  <a:fillRect t="-599" b="-29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597C28-9FD0-4D90-B4D9-9C2AB3B23057}"/>
              </a:ext>
            </a:extLst>
          </p:cNvPr>
          <p:cNvSpPr/>
          <p:nvPr/>
        </p:nvSpPr>
        <p:spPr>
          <a:xfrm>
            <a:off x="1147110" y="4269664"/>
            <a:ext cx="5166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b(1): </a:t>
            </a:r>
            <a:r>
              <a:rPr lang="en-US" altLang="ko-KR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Pch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=0.9, </a:t>
            </a:r>
            <a:r>
              <a:rPr lang="en-US" altLang="ko-KR" sz="1200" dirty="0">
                <a:solidFill>
                  <a:srgbClr val="00B050"/>
                </a:solidFill>
                <a:latin typeface="Arial" panose="020B0604020202020204" pitchFamily="34" charset="0"/>
              </a:rPr>
              <a:t>Pa = 0.5 </a:t>
            </a:r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</a:rPr>
              <a:t>Pc= 0.66</a:t>
            </a:r>
          </a:p>
          <a:p>
            <a:r>
              <a:rPr lang="en-US" altLang="ko-KR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FinalEst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 P[b(1)=1] = </a:t>
            </a:r>
            <a:r>
              <a:rPr lang="en-US" altLang="ko-KR" sz="1200" dirty="0">
                <a:solidFill>
                  <a:srgbClr val="00B0F0"/>
                </a:solidFill>
                <a:latin typeface="Arial" panose="020B0604020202020204" pitchFamily="34" charset="0"/>
              </a:rPr>
              <a:t>K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ko-KR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Pch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ko-KR" sz="1200" dirty="0">
                <a:solidFill>
                  <a:srgbClr val="00B050"/>
                </a:solidFill>
                <a:latin typeface="Arial" panose="020B0604020202020204" pitchFamily="34" charset="0"/>
              </a:rPr>
              <a:t>Pa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</a:rPr>
              <a:t>Pc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P[b(1)=1] = 0.9*</a:t>
            </a:r>
            <a:r>
              <a:rPr lang="en-US" altLang="ko-KR" sz="1200" dirty="0">
                <a:solidFill>
                  <a:srgbClr val="00B050"/>
                </a:solidFill>
                <a:latin typeface="Arial" panose="020B0604020202020204" pitchFamily="34" charset="0"/>
              </a:rPr>
              <a:t>0.5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</a:rPr>
              <a:t>0.66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en-US" altLang="ko-KR" sz="1200" dirty="0">
                <a:solidFill>
                  <a:srgbClr val="00B0F0"/>
                </a:solidFill>
                <a:latin typeface="Arial" panose="020B0604020202020204" pitchFamily="34" charset="0"/>
              </a:rPr>
              <a:t>[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200" dirty="0">
                <a:latin typeface="Arial" panose="020B0604020202020204" pitchFamily="34" charset="0"/>
              </a:rPr>
              <a:t>1-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0.9)(</a:t>
            </a:r>
            <a:r>
              <a:rPr lang="en-US" altLang="ko-KR" sz="1200" dirty="0">
                <a:latin typeface="Arial" panose="020B0604020202020204" pitchFamily="34" charset="0"/>
              </a:rPr>
              <a:t>1-</a:t>
            </a:r>
            <a:r>
              <a:rPr lang="en-US" altLang="ko-KR" sz="1200" dirty="0">
                <a:solidFill>
                  <a:srgbClr val="00B050"/>
                </a:solidFill>
                <a:latin typeface="Arial" panose="020B0604020202020204" pitchFamily="34" charset="0"/>
              </a:rPr>
              <a:t>0.5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)(</a:t>
            </a:r>
            <a:r>
              <a:rPr lang="en-US" altLang="ko-KR" sz="1200" dirty="0">
                <a:latin typeface="Arial" panose="020B0604020202020204" pitchFamily="34" charset="0"/>
              </a:rPr>
              <a:t>1-</a:t>
            </a:r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</a:rPr>
              <a:t>0.66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)+0.9*</a:t>
            </a:r>
            <a:r>
              <a:rPr lang="en-US" altLang="ko-KR" sz="1200" dirty="0">
                <a:solidFill>
                  <a:srgbClr val="00B050"/>
                </a:solidFill>
                <a:latin typeface="Arial" panose="020B0604020202020204" pitchFamily="34" charset="0"/>
              </a:rPr>
              <a:t>0.5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ko-KR" sz="1200" dirty="0">
                <a:solidFill>
                  <a:srgbClr val="FFC000"/>
                </a:solidFill>
                <a:latin typeface="Arial" panose="020B0604020202020204" pitchFamily="34" charset="0"/>
              </a:rPr>
              <a:t>0.66</a:t>
            </a:r>
            <a:r>
              <a:rPr lang="en-US" altLang="ko-KR" sz="1200" dirty="0">
                <a:solidFill>
                  <a:srgbClr val="00B0F0"/>
                </a:solidFill>
                <a:latin typeface="Arial" panose="020B0604020202020204" pitchFamily="34" charset="0"/>
              </a:rPr>
              <a:t>]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        = 0.4455 /[0.0175+0.4455] = 0.4455/0.463 = </a:t>
            </a:r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</a:rPr>
              <a:t>0.96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</a:rPr>
              <a:t>P[b(1)=1] =0.96&gt; 0.5 ; b(1)=1</a:t>
            </a:r>
          </a:p>
          <a:p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D5E2010-744A-4067-9336-535D65C8F26B}"/>
                  </a:ext>
                </a:extLst>
              </p:cNvPr>
              <p:cNvSpPr/>
              <p:nvPr/>
            </p:nvSpPr>
            <p:spPr>
              <a:xfrm>
                <a:off x="1251280" y="2821958"/>
                <a:ext cx="44294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/>
                  <a:t>Normalized product of the estimates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200" dirty="0"/>
                  <a:t>p’ =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dirty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ko-KR" sz="1200" dirty="0"/>
                  <a:t>K = 1 / [(1-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200" dirty="0"/>
                  <a:t>)(1-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1200" dirty="0"/>
                  <a:t>)(1-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]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200" dirty="0"/>
                  <a:t>p’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 / [(1-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200" dirty="0"/>
                  <a:t>)(1-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1200" dirty="0"/>
                  <a:t>)(1-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]</a:t>
                </a: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D5E2010-744A-4067-9336-535D65C8F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280" y="2821958"/>
                <a:ext cx="4429438" cy="646331"/>
              </a:xfrm>
              <a:prstGeom prst="rect">
                <a:avLst/>
              </a:prstGeom>
              <a:blipFill>
                <a:blip r:embed="rId4"/>
                <a:stretch>
                  <a:fillRect l="-275" t="-943"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dpc code fragment factor graph.svg">
            <a:extLst>
              <a:ext uri="{FF2B5EF4-FFF2-40B4-BE49-F238E27FC236}">
                <a16:creationId xmlns:a16="http://schemas.microsoft.com/office/drawing/2014/main" id="{05B9137F-76BA-1A1A-2ECD-9DF98CB8D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940"/>
            <a:ext cx="4363773" cy="207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463576-EAB6-8359-F077-B6FA20A236BD}"/>
              </a:ext>
            </a:extLst>
          </p:cNvPr>
          <p:cNvCxnSpPr>
            <a:cxnSpLocks/>
          </p:cNvCxnSpPr>
          <p:nvPr/>
        </p:nvCxnSpPr>
        <p:spPr>
          <a:xfrm>
            <a:off x="6557363" y="1825940"/>
            <a:ext cx="0" cy="247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868A2D-48D1-D31C-2C8F-CE3CABFD435E}"/>
              </a:ext>
            </a:extLst>
          </p:cNvPr>
          <p:cNvSpPr/>
          <p:nvPr/>
        </p:nvSpPr>
        <p:spPr>
          <a:xfrm>
            <a:off x="6266054" y="1508371"/>
            <a:ext cx="6030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channel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BD0F38-C79E-C301-A028-D5C2F7D39BA3}"/>
              </a:ext>
            </a:extLst>
          </p:cNvPr>
          <p:cNvCxnSpPr>
            <a:cxnSpLocks/>
          </p:cNvCxnSpPr>
          <p:nvPr/>
        </p:nvCxnSpPr>
        <p:spPr>
          <a:xfrm flipH="1" flipV="1">
            <a:off x="6605005" y="2515711"/>
            <a:ext cx="282938" cy="6846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CEA8045-D47F-09B0-0A7C-E02B4696FC53}"/>
              </a:ext>
            </a:extLst>
          </p:cNvPr>
          <p:cNvCxnSpPr>
            <a:cxnSpLocks/>
          </p:cNvCxnSpPr>
          <p:nvPr/>
        </p:nvCxnSpPr>
        <p:spPr>
          <a:xfrm flipH="1" flipV="1">
            <a:off x="7931947" y="2532452"/>
            <a:ext cx="271164" cy="6574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0541E5-0D1D-DBFC-0BA3-229DBF71E581}"/>
              </a:ext>
            </a:extLst>
          </p:cNvPr>
          <p:cNvCxnSpPr>
            <a:cxnSpLocks/>
          </p:cNvCxnSpPr>
          <p:nvPr/>
        </p:nvCxnSpPr>
        <p:spPr>
          <a:xfrm flipV="1">
            <a:off x="8322403" y="2532453"/>
            <a:ext cx="296212" cy="65743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2F4E38-045C-A092-D4FA-76C3B6ACABAE}"/>
              </a:ext>
            </a:extLst>
          </p:cNvPr>
          <p:cNvCxnSpPr>
            <a:cxnSpLocks/>
          </p:cNvCxnSpPr>
          <p:nvPr/>
        </p:nvCxnSpPr>
        <p:spPr>
          <a:xfrm flipV="1">
            <a:off x="8480685" y="2519754"/>
            <a:ext cx="1422793" cy="6701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55B914-AE3F-0F67-573B-643F35BC2599}"/>
              </a:ext>
            </a:extLst>
          </p:cNvPr>
          <p:cNvSpPr txBox="1"/>
          <p:nvPr/>
        </p:nvSpPr>
        <p:spPr>
          <a:xfrm>
            <a:off x="6338255" y="322693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89AD0-5851-C94C-49F5-892EDB077DD5}"/>
              </a:ext>
            </a:extLst>
          </p:cNvPr>
          <p:cNvSpPr txBox="1"/>
          <p:nvPr/>
        </p:nvSpPr>
        <p:spPr>
          <a:xfrm>
            <a:off x="7688867" y="324939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5AB4D9-4715-7245-A97C-8C675A555171}"/>
              </a:ext>
            </a:extLst>
          </p:cNvPr>
          <p:cNvSpPr txBox="1"/>
          <p:nvPr/>
        </p:nvSpPr>
        <p:spPr>
          <a:xfrm>
            <a:off x="9074319" y="32580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85C9B7-4BB0-D6E2-91B2-6A9FA2AD1162}"/>
              </a:ext>
            </a:extLst>
          </p:cNvPr>
          <p:cNvCxnSpPr>
            <a:cxnSpLocks/>
          </p:cNvCxnSpPr>
          <p:nvPr/>
        </p:nvCxnSpPr>
        <p:spPr>
          <a:xfrm flipV="1">
            <a:off x="6919275" y="2515712"/>
            <a:ext cx="292848" cy="6741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1BB12D-CFB5-8CC3-201E-D517D4B9D6CB}"/>
              </a:ext>
            </a:extLst>
          </p:cNvPr>
          <p:cNvCxnSpPr>
            <a:cxnSpLocks/>
          </p:cNvCxnSpPr>
          <p:nvPr/>
        </p:nvCxnSpPr>
        <p:spPr>
          <a:xfrm flipV="1">
            <a:off x="6973340" y="2532454"/>
            <a:ext cx="875187" cy="6656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0972A6A-8AE8-81EA-933F-DFB0477B4C6A}"/>
              </a:ext>
            </a:extLst>
          </p:cNvPr>
          <p:cNvCxnSpPr>
            <a:cxnSpLocks/>
          </p:cNvCxnSpPr>
          <p:nvPr/>
        </p:nvCxnSpPr>
        <p:spPr>
          <a:xfrm flipV="1">
            <a:off x="7078124" y="2560710"/>
            <a:ext cx="1362621" cy="6291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17557C0-22EE-F4E0-49C4-2274A99E4D05}"/>
              </a:ext>
            </a:extLst>
          </p:cNvPr>
          <p:cNvCxnSpPr>
            <a:cxnSpLocks/>
          </p:cNvCxnSpPr>
          <p:nvPr/>
        </p:nvCxnSpPr>
        <p:spPr>
          <a:xfrm flipH="1" flipV="1">
            <a:off x="8718318" y="2532452"/>
            <a:ext cx="826463" cy="6574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78379A-1F76-30B7-ABB9-76294700D3FD}"/>
              </a:ext>
            </a:extLst>
          </p:cNvPr>
          <p:cNvCxnSpPr>
            <a:cxnSpLocks/>
          </p:cNvCxnSpPr>
          <p:nvPr/>
        </p:nvCxnSpPr>
        <p:spPr>
          <a:xfrm flipH="1" flipV="1">
            <a:off x="6823211" y="2532452"/>
            <a:ext cx="2581648" cy="6656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2CF3370-4BAF-87FE-5E02-AF3B6398B90C}"/>
              </a:ext>
            </a:extLst>
          </p:cNvPr>
          <p:cNvCxnSpPr>
            <a:cxnSpLocks/>
          </p:cNvCxnSpPr>
          <p:nvPr/>
        </p:nvCxnSpPr>
        <p:spPr>
          <a:xfrm flipH="1" flipV="1">
            <a:off x="9326715" y="2560710"/>
            <a:ext cx="274339" cy="6291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DCA936-5F23-D749-ADFE-BFB1F4905F1A}"/>
              </a:ext>
            </a:extLst>
          </p:cNvPr>
          <p:cNvSpPr/>
          <p:nvPr/>
        </p:nvSpPr>
        <p:spPr>
          <a:xfrm>
            <a:off x="7033228" y="2806976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0.5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B76EB8-FE28-07BF-8B4C-D69C6A6EEC44}"/>
              </a:ext>
            </a:extLst>
          </p:cNvPr>
          <p:cNvSpPr/>
          <p:nvPr/>
        </p:nvSpPr>
        <p:spPr>
          <a:xfrm>
            <a:off x="7194972" y="3019294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0.5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24C8F4-ED6A-2794-39DE-C4F8D3129FF8}"/>
              </a:ext>
            </a:extLst>
          </p:cNvPr>
          <p:cNvSpPr/>
          <p:nvPr/>
        </p:nvSpPr>
        <p:spPr>
          <a:xfrm>
            <a:off x="6481601" y="2868048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0.5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11A72-4651-7574-1700-BFAB6DCFA382}"/>
              </a:ext>
            </a:extLst>
          </p:cNvPr>
          <p:cNvSpPr/>
          <p:nvPr/>
        </p:nvSpPr>
        <p:spPr>
          <a:xfrm>
            <a:off x="6692310" y="2708445"/>
            <a:ext cx="4732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0.535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EFE4C4-258B-ED13-48A1-C57EB0B89A5A}"/>
              </a:ext>
            </a:extLst>
          </p:cNvPr>
          <p:cNvSpPr/>
          <p:nvPr/>
        </p:nvSpPr>
        <p:spPr>
          <a:xfrm>
            <a:off x="8278257" y="2972628"/>
            <a:ext cx="4154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0.58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277BAF-9E3A-5655-3329-CF38852D0D2D}"/>
              </a:ext>
            </a:extLst>
          </p:cNvPr>
          <p:cNvSpPr/>
          <p:nvPr/>
        </p:nvSpPr>
        <p:spPr>
          <a:xfrm>
            <a:off x="7854489" y="2980614"/>
            <a:ext cx="4154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0.66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1EE5C0-C654-6F92-BF33-1949C1B75ABA}"/>
              </a:ext>
            </a:extLst>
          </p:cNvPr>
          <p:cNvSpPr/>
          <p:nvPr/>
        </p:nvSpPr>
        <p:spPr>
          <a:xfrm>
            <a:off x="8540024" y="3141677"/>
            <a:ext cx="415498" cy="2154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0.46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BED8F0-5C25-7AEF-59C2-B950C0F36657}"/>
              </a:ext>
            </a:extLst>
          </p:cNvPr>
          <p:cNvSpPr/>
          <p:nvPr/>
        </p:nvSpPr>
        <p:spPr>
          <a:xfrm>
            <a:off x="9222941" y="2861171"/>
            <a:ext cx="4154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0.18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406BBA-8AF9-5EE4-7F44-26F48CB47088}"/>
              </a:ext>
            </a:extLst>
          </p:cNvPr>
          <p:cNvSpPr/>
          <p:nvPr/>
        </p:nvSpPr>
        <p:spPr>
          <a:xfrm>
            <a:off x="9010193" y="2988686"/>
            <a:ext cx="4154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0.66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72A994-F510-55AD-E7B6-ECFBCDD112F1}"/>
              </a:ext>
            </a:extLst>
          </p:cNvPr>
          <p:cNvSpPr/>
          <p:nvPr/>
        </p:nvSpPr>
        <p:spPr>
          <a:xfrm>
            <a:off x="9538548" y="3002704"/>
            <a:ext cx="415498" cy="21544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7030A0"/>
                </a:solidFill>
                <a:latin typeface="Arial" panose="020B0604020202020204" pitchFamily="34" charset="0"/>
              </a:rPr>
              <a:t>0.66 </a:t>
            </a:r>
            <a:endParaRPr lang="en-US" altLang="ko-KR" sz="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8763B6-EFB4-CB56-A8A9-C1B3C3D38329}"/>
              </a:ext>
            </a:extLst>
          </p:cNvPr>
          <p:cNvSpPr/>
          <p:nvPr/>
        </p:nvSpPr>
        <p:spPr>
          <a:xfrm>
            <a:off x="6388684" y="1682493"/>
            <a:ext cx="357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Arial" panose="020B0604020202020204" pitchFamily="34" charset="0"/>
              </a:rPr>
              <a:t>0.9 </a:t>
            </a:r>
            <a:endParaRPr lang="en-US" altLang="ko-KR" sz="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39032F-5838-B0A4-3AFE-315230D9D5DE}"/>
              </a:ext>
            </a:extLst>
          </p:cNvPr>
          <p:cNvSpPr txBox="1"/>
          <p:nvPr/>
        </p:nvSpPr>
        <p:spPr>
          <a:xfrm>
            <a:off x="5971470" y="216088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b1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2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Error-detection and correction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general idea for achieving error detection and correction</a:t>
            </a:r>
          </a:p>
          <a:p>
            <a:pPr lvl="1"/>
            <a:r>
              <a:rPr lang="en-US" altLang="ko-KR" dirty="0"/>
              <a:t>Transmitter</a:t>
            </a:r>
          </a:p>
          <a:p>
            <a:pPr lvl="2"/>
            <a:r>
              <a:rPr lang="en-US" altLang="ko-KR" dirty="0"/>
              <a:t>adding some redundancy to a message</a:t>
            </a:r>
          </a:p>
          <a:p>
            <a:pPr lvl="1"/>
            <a:r>
              <a:rPr lang="en-US" altLang="ko-KR" dirty="0"/>
              <a:t>Receiver : </a:t>
            </a:r>
          </a:p>
          <a:p>
            <a:pPr lvl="2"/>
            <a:r>
              <a:rPr lang="en-US" altLang="ko-KR" dirty="0"/>
              <a:t>checking consistency of the delivered message,</a:t>
            </a:r>
          </a:p>
          <a:p>
            <a:pPr lvl="2"/>
            <a:r>
              <a:rPr lang="en-US" altLang="ko-KR" dirty="0"/>
              <a:t>recovering data that has been determined to be corrupted</a:t>
            </a:r>
          </a:p>
        </p:txBody>
      </p:sp>
    </p:spTree>
    <p:extLst>
      <p:ext uri="{BB962C8B-B14F-4D97-AF65-F5344CB8AC3E}">
        <p14:creationId xmlns:p14="http://schemas.microsoft.com/office/powerpoint/2010/main" val="244009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Error-detection and correction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Backward error correction</a:t>
            </a:r>
          </a:p>
          <a:p>
            <a:pPr lvl="1"/>
            <a:r>
              <a:rPr lang="en-US" altLang="ko-KR" dirty="0"/>
              <a:t>an error detection scheme is combined with requests for </a:t>
            </a:r>
            <a:r>
              <a:rPr lang="en-US" altLang="ko-KR" b="1" dirty="0"/>
              <a:t>retransmission</a:t>
            </a:r>
            <a:r>
              <a:rPr lang="en-US" altLang="ko-KR" dirty="0"/>
              <a:t> of erroneous data</a:t>
            </a:r>
          </a:p>
          <a:p>
            <a:pPr lvl="2"/>
            <a:r>
              <a:rPr lang="en-NZ" altLang="ko-KR" dirty="0"/>
              <a:t>Automatic repeat request</a:t>
            </a:r>
            <a:r>
              <a:rPr lang="en-NZ" altLang="ko-KR" i="1" dirty="0"/>
              <a:t> (ARQ)</a:t>
            </a:r>
            <a:endParaRPr lang="en-US" altLang="ko-KR" dirty="0"/>
          </a:p>
          <a:p>
            <a:pPr lvl="1"/>
            <a:r>
              <a:rPr lang="en-US" altLang="ko-KR" dirty="0"/>
              <a:t>Data Link layer and above</a:t>
            </a:r>
            <a:endParaRPr lang="en-NZ" altLang="ko-KR" dirty="0"/>
          </a:p>
          <a:p>
            <a:r>
              <a:rPr lang="en-NZ" altLang="ko-KR" dirty="0"/>
              <a:t>Forward error correction</a:t>
            </a:r>
          </a:p>
          <a:p>
            <a:pPr lvl="1"/>
            <a:r>
              <a:rPr lang="en-US" altLang="ko-KR" dirty="0"/>
              <a:t>The sender encodes the data using an error-correcting code (ECC) prior to transmission</a:t>
            </a:r>
          </a:p>
          <a:p>
            <a:pPr lvl="1"/>
            <a:r>
              <a:rPr lang="en-US" altLang="ko-KR" dirty="0"/>
              <a:t>The redundancy added by the code is used by the receiver to recover the original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59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Error-detection and correction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ko-KR" dirty="0"/>
              <a:t>Hybrid schemes (Hybrid ARQ)</a:t>
            </a:r>
          </a:p>
          <a:p>
            <a:pPr lvl="1"/>
            <a:r>
              <a:rPr lang="en-NZ" altLang="ko-KR" dirty="0"/>
              <a:t>two basic approaches</a:t>
            </a:r>
          </a:p>
          <a:p>
            <a:pPr lvl="2"/>
            <a:r>
              <a:rPr lang="en-US" altLang="ko-KR" dirty="0"/>
              <a:t>Messages are always transmitted with FEC parity data (and error-detection redundancy)</a:t>
            </a:r>
          </a:p>
          <a:p>
            <a:pPr lvl="3"/>
            <a:r>
              <a:rPr lang="en-NZ" altLang="ko-KR" dirty="0"/>
              <a:t>A receiver </a:t>
            </a:r>
            <a:r>
              <a:rPr lang="en-US" altLang="ko-KR" dirty="0"/>
              <a:t>requests retransmission using ARQ only if the parity data was not sufficient for successful decoding</a:t>
            </a:r>
          </a:p>
          <a:p>
            <a:pPr lvl="2"/>
            <a:r>
              <a:rPr lang="en-US" altLang="ko-KR" dirty="0"/>
              <a:t>Messages are transmitted without parity data (only with error-detection information)</a:t>
            </a:r>
          </a:p>
          <a:p>
            <a:pPr lvl="3"/>
            <a:r>
              <a:rPr lang="en-US" altLang="ko-KR" dirty="0"/>
              <a:t>a receiver requests FEC information from the transmitter using ARQ if it detects an error </a:t>
            </a:r>
            <a:endParaRPr lang="en-NZ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91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3741</Words>
  <Application>Microsoft Office PowerPoint</Application>
  <PresentationFormat>와이드스크린</PresentationFormat>
  <Paragraphs>514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Google Sans</vt:lpstr>
      <vt:lpstr>맑은 고딕</vt:lpstr>
      <vt:lpstr>Arial</vt:lpstr>
      <vt:lpstr>Cambria Math</vt:lpstr>
      <vt:lpstr>Office 테마</vt:lpstr>
      <vt:lpstr>Physical Layer Error Control Detection and correction</vt:lpstr>
      <vt:lpstr>Contents</vt:lpstr>
      <vt:lpstr>Error Control Basics</vt:lpstr>
      <vt:lpstr>definition</vt:lpstr>
      <vt:lpstr>Error-detection and correction schemes</vt:lpstr>
      <vt:lpstr>Single-bit and burst error</vt:lpstr>
      <vt:lpstr>Error-detection and correction schemes</vt:lpstr>
      <vt:lpstr>Error-detection and correction schemes</vt:lpstr>
      <vt:lpstr>Error-detection and correction schemes</vt:lpstr>
      <vt:lpstr>The block code and its parameters</vt:lpstr>
      <vt:lpstr>Error detection and correction properties</vt:lpstr>
      <vt:lpstr>Error detection and correction properties</vt:lpstr>
      <vt:lpstr>Error detection and correction properties</vt:lpstr>
      <vt:lpstr>Error Detection Schemes</vt:lpstr>
      <vt:lpstr>Error detection schemes</vt:lpstr>
      <vt:lpstr>Error Detection Schemes Repetition codes</vt:lpstr>
      <vt:lpstr>Error detection schemes Parity bits</vt:lpstr>
      <vt:lpstr>Simple parity-check code 〖(5,4,2)〗_2</vt:lpstr>
      <vt:lpstr>Error detection schemes Cyclic redundancy checks (CRCs)</vt:lpstr>
      <vt:lpstr>Interleaving</vt:lpstr>
      <vt:lpstr>Interleaving</vt:lpstr>
      <vt:lpstr>Interleaving</vt:lpstr>
      <vt:lpstr>Interleaving</vt:lpstr>
      <vt:lpstr>Interleaving : Example</vt:lpstr>
      <vt:lpstr>Forward Error Correction (FEC)</vt:lpstr>
      <vt:lpstr>Forward Error Correction</vt:lpstr>
      <vt:lpstr>Forward Error Correction FEC Type</vt:lpstr>
      <vt:lpstr>Forward Error Correction </vt:lpstr>
      <vt:lpstr>Reed–Solomon codes</vt:lpstr>
      <vt:lpstr>Forward Error Correction Reed–Solomon codes</vt:lpstr>
      <vt:lpstr>Forward Error Correction </vt:lpstr>
      <vt:lpstr>Forward Error Correction Binary Convolutional Coding (BCC)</vt:lpstr>
      <vt:lpstr>Forward Error Correction Binary Convolutional Encoding : Trellis diagram</vt:lpstr>
      <vt:lpstr>Forward Error Correction Binary Convolutional Encoding : Trellis diagram</vt:lpstr>
      <vt:lpstr>Forward Error Correction Binary Convolutional decoding</vt:lpstr>
      <vt:lpstr>Forward Error Correction Binary Convolutional decoding : Viterbi algorithm</vt:lpstr>
      <vt:lpstr>Forward Error Correction Binary Convolutional decoding : Viterbi algorithm</vt:lpstr>
      <vt:lpstr>Forward Error Correction Binary Convolutional decoding : Viterbi algorithm</vt:lpstr>
      <vt:lpstr>Forward Error Correction Binary Convolutional decoding : Viterbi algorithm</vt:lpstr>
      <vt:lpstr>Forward Error Correction Binary Convolutional decoding : Viterbi algorithm</vt:lpstr>
      <vt:lpstr>Puncturing</vt:lpstr>
      <vt:lpstr>Puncturing</vt:lpstr>
      <vt:lpstr>Puncturing</vt:lpstr>
      <vt:lpstr>Puncturing IEEE 802.11-2020 </vt:lpstr>
      <vt:lpstr>Forward Error Correction</vt:lpstr>
      <vt:lpstr>Forward Error Correction Low-density parity-check (LDPC)</vt:lpstr>
      <vt:lpstr>Forward Error Correction Low-density parity-check (LDPC)</vt:lpstr>
      <vt:lpstr>Forward Error Correction Low-density parity-check (LDPC)</vt:lpstr>
      <vt:lpstr>Forward Error Correction Low-density parity-check (LDPC)</vt:lpstr>
      <vt:lpstr>Forward Error Correction Low-density parity-check (LDPC)</vt:lpstr>
      <vt:lpstr>Forward Error Correction Low-density parity-check (LDPC)</vt:lpstr>
      <vt:lpstr>Forward Error Correction Graphical Representation of LDPC http://tuk88.free.fr/LDPC/ldpcchap.pdf</vt:lpstr>
      <vt:lpstr>Forward Error Correction Decoding: LDPC</vt:lpstr>
      <vt:lpstr>Forward Error Correction Decoding: LDPC</vt:lpstr>
      <vt:lpstr>Forward Error Correction Decoding: LDPC</vt:lpstr>
      <vt:lpstr>Forward Error Correction Decoding: LDPC</vt:lpstr>
      <vt:lpstr>Forward Error Correction Decoding: LDPC</vt:lpstr>
      <vt:lpstr>Forward Error Correction Decoding: LDPC</vt:lpstr>
      <vt:lpstr>Forward Error Correction Decoding: LDPC</vt:lpstr>
      <vt:lpstr>Forward Error Correction Decoding: LDPC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Layer Error Control Detection and correction</dc:title>
  <dc:creator>민성기[ 교수 / 컴퓨터학과 ]</dc:creator>
  <cp:lastModifiedBy>민성기[ 교수 / 컴퓨터학과 ]</cp:lastModifiedBy>
  <cp:revision>12</cp:revision>
  <dcterms:created xsi:type="dcterms:W3CDTF">2023-09-19T04:48:26Z</dcterms:created>
  <dcterms:modified xsi:type="dcterms:W3CDTF">2023-12-05T05:28:03Z</dcterms:modified>
</cp:coreProperties>
</file>