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2" r:id="rId3"/>
    <p:sldId id="263" r:id="rId4"/>
    <p:sldId id="271" r:id="rId5"/>
    <p:sldId id="264" r:id="rId6"/>
    <p:sldId id="266" r:id="rId7"/>
    <p:sldId id="267" r:id="rId8"/>
    <p:sldId id="272" r:id="rId9"/>
    <p:sldId id="269" r:id="rId10"/>
    <p:sldId id="27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87" d="100"/>
          <a:sy n="187" d="100"/>
        </p:scale>
        <p:origin x="230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5B501-08FC-87E6-7836-CFFCF52B7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F08A9A-3A74-045E-434C-F50429309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18B08-E41E-017C-C717-7DE9CB77B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E9A4-A162-44BE-B383-320819960590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3F2CB8-E1E2-E3C7-6209-BAC4807A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79A784-864E-7831-CD10-AA6180EC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077C-3AAD-498C-B33A-229093EB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82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8C9F3-E6E2-22BC-F1D3-BE52FBC5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D5EB92-08A5-A677-22A1-F61C19A70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A2FC04-8516-E425-27C0-C32FE289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E9A4-A162-44BE-B383-320819960590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67E95-6D1D-4F9C-B54F-64D083FD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A04A55-5C4C-3A32-8D74-93BE955C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077C-3AAD-498C-B33A-229093EB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23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995292-3878-FD0E-EEA0-8D507ECB9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843288-CE5D-3E1B-2805-005057667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CB5ED-42F9-99D4-FC08-62CEA7A0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E9A4-A162-44BE-B383-320819960590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0969F3-EB74-734B-54AA-F455DABA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7D2C5A-77C0-CC10-CE71-22D36AC4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077C-3AAD-498C-B33A-229093EB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23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28E4E-A069-426A-2EB6-543E1414A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7DF0DD-FE74-BA9A-3A12-DB6CFCCA7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D9EA26-77D4-CC04-423A-F6A463AB0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E9A4-A162-44BE-B383-320819960590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D39063-8E71-9FC3-BDAB-1C74D611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6C597-4F02-5507-C41A-9B9B127C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077C-3AAD-498C-B33A-229093EB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19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B5FBA-1ED1-392D-1024-6A790187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42EB7F-D73E-B737-651D-44061FE50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BE534-A4AA-1470-57F4-E86D0524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E9A4-A162-44BE-B383-320819960590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05910-2B16-ADC8-F449-41E6675E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B54D9-9395-B991-EF1D-758FA247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077C-3AAD-498C-B33A-229093EB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3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7D03F-C99D-8CE8-49FB-9E883686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AAE114-A086-2A0D-9EE0-CB517B797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B1A28E-B9C0-4D4A-FBC4-7A2F02280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F0503A-CBB4-6675-F466-7B1C16A5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E9A4-A162-44BE-B383-320819960590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62E71F-F79B-E28B-9F13-87EB9C60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CF917-54E5-F488-4209-D553D7B6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077C-3AAD-498C-B33A-229093EB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22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9C13B-B569-03DB-32D7-8A343F0D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183D2E-F789-38E1-852C-A3A08B438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E954CE-DE0D-42FD-5DF5-C5B0FDC81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77D67-242B-1B50-CE67-77D728498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E945B6-29A4-759F-0B0F-FA2E30AFB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FA14BC-6873-26A0-FD84-00FB207F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E9A4-A162-44BE-B383-320819960590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2D45E2-55E2-0504-E61B-69063D2D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AE0D9A-DC2F-6368-98BD-334F1F03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077C-3AAD-498C-B33A-229093EB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68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6DAC-27E2-E41B-4FE8-7A5499E8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B251FE-2A2C-77FE-1E57-009B08E12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E9A4-A162-44BE-B383-320819960590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FB6B7E-CD16-4EBB-1D59-60C1B858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761A64-AB1F-ADC8-49F0-773E8BC9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077C-3AAD-498C-B33A-229093EB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60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1A816A-6DDE-057E-223F-78DCBCDA9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E9A4-A162-44BE-B383-320819960590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437D25-B445-9272-6331-75BFD456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8FD6FC-340C-ED73-D019-D702DD6B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077C-3AAD-498C-B33A-229093EB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13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15E31-1C80-5C30-ECD6-21CAFD14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37DEE-DD5C-CB5B-3C22-6EB984E1A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4BC1A0-2D7D-1D5B-E383-6C7E823CE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AA3EF9-30AB-C16F-0B32-CF8E61FA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E9A4-A162-44BE-B383-320819960590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7D42B8-5A8F-CDD6-12A4-BD919533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85FAA3-819A-0193-B6B5-0C084A93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077C-3AAD-498C-B33A-229093EB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6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7D82A-EC31-FC3F-9306-94A98111E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118291-41D2-8C33-5ED6-A020A5398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9F5D44-49DC-B9A3-98BC-2040F2CCA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1DBA5F-5B18-A8F1-8330-8FC2DB63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E9A4-A162-44BE-B383-320819960590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E4A1C5-B124-AD2E-217F-78CB1880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C469EF-FFA0-73EE-F0D6-1611BF95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077C-3AAD-498C-B33A-229093EB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39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FBD3B5-6191-4CC8-D1DA-44B46525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26B845-EF8A-5FDB-4EB5-ACA918711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087E4-94C4-05DF-F3F1-8EEEDE770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CE9A4-A162-44BE-B383-320819960590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E81E0D-A67B-26A4-0C92-E5D6D6454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03799-23D6-0076-FA6F-70C455842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7077C-3AAD-498C-B33A-229093EB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61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airmz.github.io/LDPC/ldpc_overview/ldpc_overview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5460C-BC75-E6FC-0D87-B0DFCE92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b="1" i="0" dirty="0">
                <a:solidFill>
                  <a:srgbClr val="242424"/>
                </a:solidFill>
                <a:effectLst/>
                <a:latin typeface="sohne"/>
              </a:rPr>
              <a:t>LDPC Codes and Tanner Graphs</a:t>
            </a:r>
            <a:br>
              <a:rPr lang="en-US" altLang="ko-KR" b="1" i="0" dirty="0">
                <a:solidFill>
                  <a:srgbClr val="242424"/>
                </a:solidFill>
                <a:effectLst/>
                <a:latin typeface="sohne"/>
              </a:rPr>
            </a:br>
            <a:r>
              <a:rPr lang="en-US" altLang="ko-KR" sz="2000" i="0" dirty="0">
                <a:solidFill>
                  <a:srgbClr val="242424"/>
                </a:solidFill>
                <a:effectLst/>
                <a:latin typeface="sohne"/>
              </a:rPr>
              <a:t>https://yair-mz.medium.com/decoding-ldpc-codes-with-belief-propagation-43c859f4276d</a:t>
            </a:r>
            <a:endParaRPr lang="en-US" altLang="ko-KR" sz="900" i="0" dirty="0">
              <a:solidFill>
                <a:srgbClr val="242424"/>
              </a:solidFill>
              <a:effectLst/>
              <a:latin typeface="sohne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DF021-CF57-E732-7F51-707076031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</a:t>
            </a:r>
            <a:r>
              <a:rPr lang="en-US" altLang="ko-KR" dirty="0" err="1"/>
              <a:t>Introductionto</a:t>
            </a:r>
            <a:r>
              <a:rPr lang="en-US" altLang="ko-KR" dirty="0"/>
              <a:t> LDPC Codes</a:t>
            </a:r>
          </a:p>
          <a:p>
            <a:pPr lvl="1"/>
            <a:r>
              <a:rPr lang="en-US" altLang="ko-KR" dirty="0"/>
              <a:t>http://tuk88.free.fr/LDPC/ldpcchap.pdf</a:t>
            </a:r>
          </a:p>
          <a:p>
            <a:r>
              <a:rPr lang="en-US" altLang="ko-KR" dirty="0"/>
              <a:t>LDPC Overview</a:t>
            </a:r>
          </a:p>
          <a:p>
            <a:pPr lvl="1"/>
            <a:r>
              <a:rPr lang="en-US" altLang="ko-KR" dirty="0">
                <a:hlinkClick r:id="rId2"/>
              </a:rPr>
              <a:t>https://yairmz.github.io/LDPC/ldpc_overview/ldpc_overview.html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347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5460C-BC75-E6FC-0D87-B0DFCE92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b="1" i="0" dirty="0">
                <a:solidFill>
                  <a:srgbClr val="242424"/>
                </a:solidFill>
                <a:effectLst/>
                <a:latin typeface="sohne"/>
              </a:rPr>
              <a:t>Probability and Likelihoods</a:t>
            </a:r>
            <a:br>
              <a:rPr lang="en-US" altLang="ko-KR" b="1" i="0" dirty="0">
                <a:solidFill>
                  <a:srgbClr val="242424"/>
                </a:solidFill>
                <a:effectLst/>
                <a:latin typeface="sohne"/>
              </a:rPr>
            </a:br>
            <a:r>
              <a:rPr lang="en-US" altLang="ko-KR" sz="2200" i="0" dirty="0">
                <a:solidFill>
                  <a:srgbClr val="242424"/>
                </a:solidFill>
                <a:effectLst/>
                <a:latin typeface="sohne"/>
              </a:rPr>
              <a:t>https://yair-mz.medium.com/decoding-ldpc-codes-with-belief-propagation-43c859f4276d</a:t>
            </a:r>
            <a:endParaRPr lang="en-US" altLang="ko-KR" sz="2200" b="1" i="0" dirty="0">
              <a:solidFill>
                <a:srgbClr val="242424"/>
              </a:solidFill>
              <a:effectLst/>
              <a:latin typeface="sohn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FDF021-CF57-E732-7F51-7070760315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solidFill>
                      <a:srgbClr val="7030A0"/>
                    </a:solidFill>
                  </a:rPr>
                  <a:t>The probability of </a:t>
                </a:r>
                <a:r>
                  <a:rPr lang="en-US" altLang="ko-KR" b="1" dirty="0">
                    <a:solidFill>
                      <a:srgbClr val="7030A0"/>
                    </a:solidFill>
                  </a:rPr>
                  <a:t>the j-</a:t>
                </a:r>
                <a:r>
                  <a:rPr lang="en-US" altLang="ko-KR" b="1" dirty="0" err="1">
                    <a:solidFill>
                      <a:srgbClr val="7030A0"/>
                    </a:solidFill>
                  </a:rPr>
                  <a:t>th</a:t>
                </a:r>
                <a:r>
                  <a:rPr lang="en-US" altLang="ko-KR" b="1" dirty="0">
                    <a:solidFill>
                      <a:srgbClr val="7030A0"/>
                    </a:solidFill>
                  </a:rPr>
                  <a:t> check equation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to be satisfied</a:t>
                </a:r>
                <a:r>
                  <a:rPr lang="en-US" altLang="ko-KR" dirty="0"/>
                  <a:t>,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/>
                  <a:t>It must contain an even number of 1’s.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 the messages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ko-KR" dirty="0"/>
                  <a:t>)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received from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all </a:t>
                </a:r>
                <a:r>
                  <a:rPr lang="en-US" altLang="ko-KR" b="1" dirty="0">
                    <a:solidFill>
                      <a:srgbClr val="7030A0"/>
                    </a:solidFill>
                  </a:rPr>
                  <a:t>variable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 nodes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except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variable node </a:t>
                </a:r>
                <a:r>
                  <a:rPr lang="en-US" altLang="ko-KR" dirty="0" err="1">
                    <a:solidFill>
                      <a:srgbClr val="7030A0"/>
                    </a:solidFill>
                  </a:rPr>
                  <a:t>i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FDF021-CF57-E732-7F51-7070760315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B407FD44-13DF-ADD4-46C5-6B4C7F59A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832" y="2386012"/>
            <a:ext cx="6858000" cy="466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CF47A0-943D-B4BE-E0AE-9006CC6ED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024" y="3798387"/>
            <a:ext cx="3060160" cy="25355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85FBD1-BB51-8EA0-3A40-85651BA9C775}"/>
                  </a:ext>
                </a:extLst>
              </p:cNvPr>
              <p:cNvSpPr txBox="1"/>
              <p:nvPr/>
            </p:nvSpPr>
            <p:spPr>
              <a:xfrm>
                <a:off x="1229988" y="4543653"/>
                <a:ext cx="5513625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∏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′∈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condition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85FBD1-BB51-8EA0-3A40-85651BA9C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988" y="4543653"/>
                <a:ext cx="5513625" cy="414537"/>
              </a:xfrm>
              <a:prstGeom prst="rect">
                <a:avLst/>
              </a:prstGeom>
              <a:blipFill>
                <a:blip r:embed="rId5"/>
                <a:stretch>
                  <a:fillRect l="-1106" t="-100000" b="-16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D759F0-ECC4-5D78-CF80-A2531C8733A0}"/>
                  </a:ext>
                </a:extLst>
              </p:cNvPr>
              <p:cNvSpPr txBox="1"/>
              <p:nvPr/>
            </p:nvSpPr>
            <p:spPr>
              <a:xfrm>
                <a:off x="1181249" y="5159474"/>
                <a:ext cx="185929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D759F0-ECC4-5D78-CF80-A2531C873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249" y="5159474"/>
                <a:ext cx="1859292" cy="299313"/>
              </a:xfrm>
              <a:prstGeom prst="rect">
                <a:avLst/>
              </a:prstGeom>
              <a:blipFill>
                <a:blip r:embed="rId6"/>
                <a:stretch>
                  <a:fillRect l="-656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03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5460C-BC75-E6FC-0D87-B0DFCE92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b="1" i="0" dirty="0">
                <a:solidFill>
                  <a:srgbClr val="242424"/>
                </a:solidFill>
                <a:effectLst/>
                <a:latin typeface="sohne"/>
              </a:rPr>
              <a:t>LDPC Codes and Tanner Graphs</a:t>
            </a:r>
            <a:br>
              <a:rPr lang="en-US" altLang="ko-KR" b="1" i="0" dirty="0">
                <a:solidFill>
                  <a:srgbClr val="242424"/>
                </a:solidFill>
                <a:effectLst/>
                <a:latin typeface="sohne"/>
              </a:rPr>
            </a:br>
            <a:r>
              <a:rPr lang="en-US" altLang="ko-KR" sz="2000" i="0" dirty="0">
                <a:solidFill>
                  <a:srgbClr val="242424"/>
                </a:solidFill>
                <a:effectLst/>
                <a:latin typeface="sohne"/>
              </a:rPr>
              <a:t>https://yair-mz.medium.com/decoding-ldpc-codes-with-belief-propagation-43c859f4276d</a:t>
            </a:r>
            <a:endParaRPr lang="en-US" altLang="ko-KR" sz="900" i="0" dirty="0">
              <a:solidFill>
                <a:srgbClr val="242424"/>
              </a:solidFill>
              <a:effectLst/>
              <a:latin typeface="sohne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DF021-CF57-E732-7F51-707076031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LDPC codes are a class of linear block error correction codes.</a:t>
            </a:r>
          </a:p>
          <a:p>
            <a:r>
              <a:rPr lang="en-US" altLang="ko-KR" dirty="0"/>
              <a:t>The codes are based on sparse parity check matrices, denoted by H.</a:t>
            </a:r>
          </a:p>
          <a:p>
            <a:pPr lvl="1"/>
            <a:r>
              <a:rPr lang="en-US" altLang="ko-KR" dirty="0"/>
              <a:t>The number of columns equals the block size.</a:t>
            </a:r>
          </a:p>
          <a:p>
            <a:pPr lvl="1"/>
            <a:r>
              <a:rPr lang="en-US" altLang="ko-KR" dirty="0"/>
              <a:t>The number of rows equals the number of check equations.</a:t>
            </a:r>
          </a:p>
          <a:p>
            <a:r>
              <a:rPr lang="en-US" altLang="ko-KR" dirty="0"/>
              <a:t>The matrix may be considered as a bi-adjacency matrix representing a bipartite graph.</a:t>
            </a:r>
          </a:p>
          <a:p>
            <a:pPr lvl="1"/>
            <a:r>
              <a:rPr lang="en-US" altLang="ko-KR" dirty="0"/>
              <a:t>These graphs are termed Tanner graphs.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96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8ECDD-9E36-6141-88D2-110F0A2CE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i="0" dirty="0">
                <a:solidFill>
                  <a:srgbClr val="242424"/>
                </a:solidFill>
                <a:effectLst/>
                <a:latin typeface="sohne"/>
              </a:rPr>
              <a:t>LDPC Codes and Tanner Graphs</a:t>
            </a:r>
            <a:br>
              <a:rPr lang="en-US" altLang="ko-KR" b="1" i="0" dirty="0">
                <a:solidFill>
                  <a:srgbClr val="242424"/>
                </a:solidFill>
                <a:effectLst/>
                <a:latin typeface="sohne"/>
              </a:rPr>
            </a:br>
            <a:r>
              <a:rPr lang="en-US" altLang="ko-KR" sz="2200" i="0" dirty="0">
                <a:solidFill>
                  <a:srgbClr val="242424"/>
                </a:solidFill>
                <a:effectLst/>
                <a:latin typeface="sohne"/>
              </a:rPr>
              <a:t>https://yair-mz.medium.com/decoding-ldpc-codes-with-belief-propagation-43c859f4276d</a:t>
            </a:r>
            <a:endParaRPr lang="ko-KR" altLang="en-US" sz="2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F6D37-5F0D-0AE1-0D51-D378A56D9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two sets of nodes forming the graph are termed:</a:t>
            </a:r>
          </a:p>
          <a:p>
            <a:pPr lvl="1"/>
            <a:r>
              <a:rPr lang="en-US" altLang="ko-KR" dirty="0"/>
              <a:t>Check nodes (or c-nodes) with one node per row (or parity check equation).</a:t>
            </a:r>
          </a:p>
          <a:p>
            <a:pPr lvl="1"/>
            <a:r>
              <a:rPr lang="en-US" altLang="ko-KR" dirty="0"/>
              <a:t>Variable nodes (or v-nodes) with one node per column (one bit received from the channel).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10CD4A-89A6-29EB-F74D-591938543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04" y="4106069"/>
            <a:ext cx="4909180" cy="18184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C5EE3A-4861-A7A6-69A3-3510AFDAC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842" y="3522375"/>
            <a:ext cx="3916250" cy="2887663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CB88178-97BB-4B25-4AD2-3149566C7900}"/>
              </a:ext>
            </a:extLst>
          </p:cNvPr>
          <p:cNvCxnSpPr>
            <a:cxnSpLocks/>
          </p:cNvCxnSpPr>
          <p:nvPr/>
        </p:nvCxnSpPr>
        <p:spPr>
          <a:xfrm flipV="1">
            <a:off x="5365995" y="3879036"/>
            <a:ext cx="1205023" cy="493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CC79D19-139F-5A7B-CEC1-7F439B86B7AF}"/>
              </a:ext>
            </a:extLst>
          </p:cNvPr>
          <p:cNvCxnSpPr>
            <a:cxnSpLocks/>
          </p:cNvCxnSpPr>
          <p:nvPr/>
        </p:nvCxnSpPr>
        <p:spPr>
          <a:xfrm flipV="1">
            <a:off x="5365995" y="4439900"/>
            <a:ext cx="1205023" cy="195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CA9279D-5D08-CD5B-33E7-E3792102A1C6}"/>
              </a:ext>
            </a:extLst>
          </p:cNvPr>
          <p:cNvCxnSpPr>
            <a:cxnSpLocks/>
          </p:cNvCxnSpPr>
          <p:nvPr/>
        </p:nvCxnSpPr>
        <p:spPr>
          <a:xfrm>
            <a:off x="5365995" y="4977615"/>
            <a:ext cx="1205023" cy="3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05CF2DA-32DA-5382-A106-88C75E0B758F}"/>
              </a:ext>
            </a:extLst>
          </p:cNvPr>
          <p:cNvCxnSpPr>
            <a:cxnSpLocks/>
          </p:cNvCxnSpPr>
          <p:nvPr/>
        </p:nvCxnSpPr>
        <p:spPr>
          <a:xfrm>
            <a:off x="5365995" y="5314032"/>
            <a:ext cx="1242786" cy="20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4C32FBA-9EBA-AD1A-AC22-5A5AEDEC6C7A}"/>
              </a:ext>
            </a:extLst>
          </p:cNvPr>
          <p:cNvCxnSpPr>
            <a:cxnSpLocks/>
          </p:cNvCxnSpPr>
          <p:nvPr/>
        </p:nvCxnSpPr>
        <p:spPr>
          <a:xfrm>
            <a:off x="5365277" y="5601552"/>
            <a:ext cx="1243504" cy="51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B602ED1-2751-D34F-B128-B81369752EEC}"/>
              </a:ext>
            </a:extLst>
          </p:cNvPr>
          <p:cNvSpPr txBox="1"/>
          <p:nvPr/>
        </p:nvSpPr>
        <p:spPr>
          <a:xfrm>
            <a:off x="1719369" y="5924550"/>
            <a:ext cx="35887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The matrix H (</a:t>
            </a:r>
            <a:r>
              <a:rPr lang="en-US" altLang="ko-KR" sz="1100" dirty="0" err="1"/>
              <a:t>n,j,k</a:t>
            </a:r>
            <a:r>
              <a:rPr lang="en-US" altLang="ko-KR" sz="1100" dirty="0"/>
              <a:t>)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The number of columns (n=10)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The same number of ones on each row (k=4)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The same number of ones on column (j=2)</a:t>
            </a:r>
          </a:p>
        </p:txBody>
      </p:sp>
    </p:spTree>
    <p:extLst>
      <p:ext uri="{BB962C8B-B14F-4D97-AF65-F5344CB8AC3E}">
        <p14:creationId xmlns:p14="http://schemas.microsoft.com/office/powerpoint/2010/main" val="169417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7B5A9-653D-9D2C-A22E-BCE0AE8A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2. Representations of LPDC Codes</a:t>
            </a:r>
            <a:br>
              <a:rPr lang="en-US" altLang="ko-KR" sz="3200" dirty="0"/>
            </a:br>
            <a:r>
              <a:rPr lang="en-US" altLang="ko-KR" sz="3200" dirty="0"/>
              <a:t>2.2 Graphical Representation</a:t>
            </a:r>
            <a:br>
              <a:rPr lang="en-US" altLang="ko-KR" sz="3200" dirty="0"/>
            </a:br>
            <a:r>
              <a:rPr lang="en-US" altLang="ko-KR" sz="3200" dirty="0"/>
              <a:t>http://tuk88.free.fr/LDPC/ldpcchap.pdf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E85786-56A3-2A33-4AA2-D6647C2E9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3218418"/>
            <a:ext cx="4056399" cy="15025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D7A2982-B6BB-AFA5-9064-B8DF2F8B6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574" y="2517150"/>
            <a:ext cx="7200900" cy="2905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A84356-A06F-E36B-9657-6E0D93823D58}"/>
              </a:ext>
            </a:extLst>
          </p:cNvPr>
          <p:cNvSpPr txBox="1"/>
          <p:nvPr/>
        </p:nvSpPr>
        <p:spPr>
          <a:xfrm>
            <a:off x="6305550" y="5552043"/>
            <a:ext cx="424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Fig. 1. Tanner graph for example code.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82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5460C-BC75-E6FC-0D87-B0DFCE92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b="1" i="0" dirty="0">
                <a:solidFill>
                  <a:srgbClr val="242424"/>
                </a:solidFill>
                <a:effectLst/>
                <a:latin typeface="sohne"/>
              </a:rPr>
              <a:t>Belief Propagation</a:t>
            </a:r>
            <a:br>
              <a:rPr lang="en-US" altLang="ko-KR" b="1" i="0" dirty="0">
                <a:solidFill>
                  <a:srgbClr val="242424"/>
                </a:solidFill>
                <a:effectLst/>
                <a:latin typeface="sohne"/>
              </a:rPr>
            </a:br>
            <a:r>
              <a:rPr lang="en-US" altLang="ko-KR" b="1" i="0" dirty="0">
                <a:solidFill>
                  <a:srgbClr val="242424"/>
                </a:solidFill>
                <a:effectLst/>
                <a:latin typeface="sohne"/>
              </a:rPr>
              <a:t>Message Passing</a:t>
            </a:r>
            <a:br>
              <a:rPr lang="en-US" altLang="ko-KR" b="1" i="0" dirty="0">
                <a:solidFill>
                  <a:srgbClr val="242424"/>
                </a:solidFill>
                <a:effectLst/>
                <a:latin typeface="sohne"/>
              </a:rPr>
            </a:br>
            <a:r>
              <a:rPr lang="en-US" altLang="ko-KR" sz="2200" i="0" dirty="0">
                <a:solidFill>
                  <a:srgbClr val="242424"/>
                </a:solidFill>
                <a:effectLst/>
                <a:latin typeface="sohne"/>
              </a:rPr>
              <a:t>https://yair-mz.medium.com/decoding-ldpc-codes-with-belief-propagation-43c859f4276d</a:t>
            </a:r>
            <a:endParaRPr lang="en-US" altLang="ko-KR" sz="2200" b="1" i="0" dirty="0">
              <a:solidFill>
                <a:srgbClr val="242424"/>
              </a:solidFill>
              <a:effectLst/>
              <a:latin typeface="sohne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DF021-CF57-E732-7F51-707076031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basic concept of the algorithm </a:t>
            </a:r>
            <a:r>
              <a:rPr lang="en-US" altLang="ko-KR" dirty="0">
                <a:solidFill>
                  <a:srgbClr val="0070C0"/>
                </a:solidFill>
              </a:rPr>
              <a:t>involves</a:t>
            </a:r>
            <a:r>
              <a:rPr lang="en-US" altLang="ko-KR" dirty="0"/>
              <a:t> message passing.</a:t>
            </a:r>
          </a:p>
          <a:p>
            <a:pPr lvl="1"/>
            <a:r>
              <a:rPr lang="en-US" altLang="ko-KR" dirty="0"/>
              <a:t>Messages </a:t>
            </a:r>
            <a:r>
              <a:rPr lang="en-US" altLang="ko-KR" dirty="0">
                <a:solidFill>
                  <a:srgbClr val="0070C0"/>
                </a:solidFill>
              </a:rPr>
              <a:t>are passed </a:t>
            </a:r>
            <a:r>
              <a:rPr lang="en-US" altLang="ko-KR" b="1" dirty="0">
                <a:solidFill>
                  <a:srgbClr val="0070C0"/>
                </a:solidFill>
              </a:rPr>
              <a:t>iteratively</a:t>
            </a:r>
            <a:r>
              <a:rPr lang="en-US" altLang="ko-KR" dirty="0">
                <a:solidFill>
                  <a:srgbClr val="0070C0"/>
                </a:solidFill>
              </a:rPr>
              <a:t> between </a:t>
            </a:r>
            <a:r>
              <a:rPr lang="en-US" altLang="ko-KR" dirty="0"/>
              <a:t>adjacent nodes (c-nods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v-nodes </a:t>
            </a:r>
            <a:r>
              <a:rPr lang="en-US" altLang="ko-KR" b="1" dirty="0">
                <a:solidFill>
                  <a:srgbClr val="0070C0"/>
                </a:solidFill>
              </a:rPr>
              <a:t>and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vice versa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rgbClr val="0070C0"/>
                </a:solidFill>
              </a:rPr>
              <a:t>until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convergence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an </a:t>
            </a:r>
            <a:r>
              <a:rPr lang="en-US" altLang="ko-KR" dirty="0" err="1">
                <a:solidFill>
                  <a:srgbClr val="7030A0"/>
                </a:solidFill>
              </a:rPr>
              <a:t>apriori</a:t>
            </a:r>
            <a:r>
              <a:rPr lang="en-US" altLang="ko-KR" dirty="0">
                <a:solidFill>
                  <a:srgbClr val="7030A0"/>
                </a:solidFill>
              </a:rPr>
              <a:t> dictated maximal number of iterations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The nature of the messages </a:t>
            </a:r>
            <a:r>
              <a:rPr lang="en-US" altLang="ko-KR" dirty="0">
                <a:solidFill>
                  <a:srgbClr val="0070C0"/>
                </a:solidFill>
              </a:rPr>
              <a:t>involves</a:t>
            </a:r>
            <a:r>
              <a:rPr lang="en-US" altLang="ko-KR" dirty="0"/>
              <a:t> probabilities or log-likelihoods of probabilities.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As</a:t>
            </a:r>
            <a:r>
              <a:rPr lang="en-US" altLang="ko-KR" dirty="0"/>
              <a:t> nodes </a:t>
            </a:r>
            <a:r>
              <a:rPr lang="en-US" altLang="ko-KR" dirty="0">
                <a:solidFill>
                  <a:srgbClr val="0070C0"/>
                </a:solidFill>
              </a:rPr>
              <a:t>receive</a:t>
            </a:r>
            <a:r>
              <a:rPr lang="en-US" altLang="ko-KR" dirty="0"/>
              <a:t> messages </a:t>
            </a:r>
            <a:r>
              <a:rPr lang="en-US" altLang="ko-KR" dirty="0">
                <a:solidFill>
                  <a:srgbClr val="0070C0"/>
                </a:solidFill>
              </a:rPr>
              <a:t>from</a:t>
            </a:r>
            <a:r>
              <a:rPr lang="en-US" altLang="ko-KR" dirty="0"/>
              <a:t> their nearest neighbors, </a:t>
            </a:r>
            <a:r>
              <a:rPr lang="en-US" altLang="ko-KR" dirty="0">
                <a:solidFill>
                  <a:srgbClr val="7030A0"/>
                </a:solidFill>
              </a:rPr>
              <a:t>they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improve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their estimate </a:t>
            </a:r>
            <a:r>
              <a:rPr lang="en-US" altLang="ko-KR" dirty="0">
                <a:solidFill>
                  <a:srgbClr val="0070C0"/>
                </a:solidFill>
              </a:rPr>
              <a:t>regarding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received bits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7F7997-9F0C-671E-D9F7-FF4E7E0E8585}"/>
              </a:ext>
            </a:extLst>
          </p:cNvPr>
          <p:cNvSpPr txBox="1"/>
          <p:nvPr/>
        </p:nvSpPr>
        <p:spPr>
          <a:xfrm>
            <a:off x="6560618" y="6176963"/>
            <a:ext cx="51971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7030A0"/>
                </a:solidFill>
              </a:rPr>
              <a:t>posteriori </a:t>
            </a:r>
            <a:r>
              <a:rPr lang="ko-KR" altLang="en-US" sz="1100" dirty="0"/>
              <a:t>결과에서 원인을 분석해 들어가는</a:t>
            </a:r>
            <a:r>
              <a:rPr lang="en-US" altLang="ko-KR" sz="1100" dirty="0"/>
              <a:t>, </a:t>
            </a:r>
            <a:r>
              <a:rPr lang="ko-KR" altLang="en-US" sz="1100" dirty="0"/>
              <a:t>귀납적인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-apple-system"/>
              </a:rPr>
              <a:t> (→a priori)</a:t>
            </a:r>
            <a:endParaRPr lang="en-US" altLang="ko-KR" sz="1100" dirty="0"/>
          </a:p>
          <a:p>
            <a:r>
              <a:rPr lang="en-US" altLang="ko-KR" sz="1100" dirty="0"/>
              <a:t>a priori </a:t>
            </a:r>
            <a:r>
              <a:rPr lang="ko-KR" altLang="en-US" sz="1100" dirty="0"/>
              <a:t>선험적인</a:t>
            </a:r>
            <a:r>
              <a:rPr lang="en-US" altLang="ko-KR" sz="1100" dirty="0"/>
              <a:t>, </a:t>
            </a:r>
            <a:r>
              <a:rPr lang="ko-KR" altLang="en-US" sz="1100" dirty="0"/>
              <a:t>연역적인 </a:t>
            </a:r>
            <a:r>
              <a:rPr lang="en-US" altLang="ko-KR" sz="1100" dirty="0"/>
              <a:t>(→a posteriori)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5924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5460C-BC75-E6FC-0D87-B0DFCE92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b="1" i="0" dirty="0">
                <a:solidFill>
                  <a:srgbClr val="242424"/>
                </a:solidFill>
                <a:effectLst/>
                <a:latin typeface="sohne"/>
              </a:rPr>
              <a:t>Belief Propagation</a:t>
            </a:r>
            <a:br>
              <a:rPr lang="en-US" altLang="ko-KR" b="1" i="0" dirty="0">
                <a:solidFill>
                  <a:srgbClr val="242424"/>
                </a:solidFill>
                <a:effectLst/>
                <a:latin typeface="sohne"/>
              </a:rPr>
            </a:br>
            <a:r>
              <a:rPr lang="en-US" altLang="ko-KR" b="1" i="0" dirty="0">
                <a:solidFill>
                  <a:srgbClr val="242424"/>
                </a:solidFill>
                <a:effectLst/>
                <a:latin typeface="sohne"/>
              </a:rPr>
              <a:t>Message Passing</a:t>
            </a:r>
            <a:br>
              <a:rPr lang="en-US" altLang="ko-KR" b="1" i="0" dirty="0">
                <a:solidFill>
                  <a:srgbClr val="242424"/>
                </a:solidFill>
                <a:effectLst/>
                <a:latin typeface="sohne"/>
              </a:rPr>
            </a:br>
            <a:r>
              <a:rPr lang="en-US" altLang="ko-KR" sz="2200" i="0" dirty="0">
                <a:solidFill>
                  <a:srgbClr val="242424"/>
                </a:solidFill>
                <a:effectLst/>
                <a:latin typeface="sohne"/>
              </a:rPr>
              <a:t>https://yair-mz.medium.com/decoding-ldpc-codes-with-belief-propagation-43c859f4276d</a:t>
            </a:r>
            <a:endParaRPr lang="en-US" altLang="ko-KR" sz="2200" b="1" i="0" dirty="0">
              <a:solidFill>
                <a:srgbClr val="242424"/>
              </a:solidFill>
              <a:effectLst/>
              <a:latin typeface="sohne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DF021-CF57-E732-7F51-707076031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Since </a:t>
            </a:r>
            <a:r>
              <a:rPr lang="en-US" altLang="ko-KR" dirty="0">
                <a:solidFill>
                  <a:srgbClr val="7030A0"/>
                </a:solidFill>
              </a:rPr>
              <a:t>Tanner graphs </a:t>
            </a:r>
            <a:r>
              <a:rPr lang="en-US" altLang="ko-KR" dirty="0"/>
              <a:t>for LDPC codes </a:t>
            </a:r>
            <a:r>
              <a:rPr lang="en-US" altLang="ko-KR" dirty="0">
                <a:solidFill>
                  <a:srgbClr val="0070C0"/>
                </a:solidFill>
              </a:rPr>
              <a:t>typically include </a:t>
            </a:r>
            <a:r>
              <a:rPr lang="en-US" altLang="ko-KR" dirty="0">
                <a:solidFill>
                  <a:srgbClr val="7030A0"/>
                </a:solidFill>
              </a:rPr>
              <a:t>cycles</a:t>
            </a:r>
            <a:r>
              <a:rPr lang="en-US" altLang="ko-KR" dirty="0"/>
              <a:t>, the algorithm </a:t>
            </a:r>
            <a:r>
              <a:rPr lang="en-US" altLang="ko-KR" dirty="0">
                <a:solidFill>
                  <a:srgbClr val="0070C0"/>
                </a:solidFill>
              </a:rPr>
              <a:t>may </a:t>
            </a:r>
            <a:r>
              <a:rPr lang="en-US" altLang="ko-KR" dirty="0">
                <a:solidFill>
                  <a:srgbClr val="FF0000"/>
                </a:solidFill>
              </a:rPr>
              <a:t>not</a:t>
            </a:r>
            <a:r>
              <a:rPr lang="en-US" altLang="ko-KR" dirty="0">
                <a:solidFill>
                  <a:srgbClr val="0070C0"/>
                </a:solidFill>
              </a:rPr>
              <a:t> converge to </a:t>
            </a:r>
            <a:r>
              <a:rPr lang="en-US" altLang="ko-KR" dirty="0"/>
              <a:t>the Maximum likelihood (ML) estimate.</a:t>
            </a:r>
          </a:p>
          <a:p>
            <a:pPr lvl="1"/>
            <a:r>
              <a:rPr lang="en-US" altLang="ko-KR" dirty="0"/>
              <a:t>MLE : </a:t>
            </a:r>
            <a:r>
              <a:rPr lang="en-US" altLang="ko-KR" b="1" dirty="0">
                <a:solidFill>
                  <a:srgbClr val="0070C0"/>
                </a:solidFill>
              </a:rPr>
              <a:t>maximizing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likelihood function </a:t>
            </a:r>
            <a:r>
              <a:rPr lang="en-US" altLang="ko-KR" dirty="0">
                <a:solidFill>
                  <a:srgbClr val="0070C0"/>
                </a:solidFill>
              </a:rPr>
              <a:t>so that</a:t>
            </a:r>
            <a:r>
              <a:rPr lang="en-US" altLang="ko-KR" dirty="0"/>
              <a:t>, under the assumed statistical model, </a:t>
            </a:r>
            <a:r>
              <a:rPr lang="en-US" altLang="ko-KR" dirty="0">
                <a:solidFill>
                  <a:srgbClr val="7030A0"/>
                </a:solidFill>
              </a:rPr>
              <a:t>the observed data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most probable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The point </a:t>
            </a:r>
            <a:r>
              <a:rPr lang="en-US" altLang="ko-KR" dirty="0"/>
              <a:t>in the parameter space </a:t>
            </a:r>
            <a:r>
              <a:rPr lang="en-US" altLang="ko-KR" dirty="0">
                <a:solidFill>
                  <a:srgbClr val="0070C0"/>
                </a:solidFill>
              </a:rPr>
              <a:t>that maximizes </a:t>
            </a:r>
            <a:r>
              <a:rPr lang="en-US" altLang="ko-KR" dirty="0"/>
              <a:t>the likelihood function </a:t>
            </a:r>
            <a:r>
              <a:rPr lang="en-US" altLang="ko-KR" dirty="0">
                <a:solidFill>
                  <a:srgbClr val="0070C0"/>
                </a:solidFill>
              </a:rPr>
              <a:t>is called </a:t>
            </a:r>
            <a:r>
              <a:rPr lang="en-US" altLang="ko-KR" dirty="0"/>
              <a:t>the maximum likelihood estimate.</a:t>
            </a:r>
          </a:p>
          <a:p>
            <a:r>
              <a:rPr lang="en-US" altLang="ko-KR" dirty="0"/>
              <a:t>For sufficiently long blocks (large graphs), with sufficiently long cycles, </a:t>
            </a:r>
            <a:r>
              <a:rPr lang="en-US" altLang="ko-KR" dirty="0">
                <a:solidFill>
                  <a:srgbClr val="7030A0"/>
                </a:solidFill>
              </a:rPr>
              <a:t>the algorithm </a:t>
            </a:r>
            <a:r>
              <a:rPr lang="en-US" altLang="ko-KR" dirty="0">
                <a:solidFill>
                  <a:srgbClr val="0070C0"/>
                </a:solidFill>
              </a:rPr>
              <a:t>has been shown </a:t>
            </a:r>
            <a:r>
              <a:rPr lang="en-US" altLang="ko-KR" b="1" dirty="0">
                <a:solidFill>
                  <a:srgbClr val="0070C0"/>
                </a:solidFill>
              </a:rPr>
              <a:t>empirically</a:t>
            </a:r>
            <a:r>
              <a:rPr lang="en-US" altLang="ko-KR" dirty="0">
                <a:solidFill>
                  <a:srgbClr val="0070C0"/>
                </a:solidFill>
              </a:rPr>
              <a:t> to perform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well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7F7997-9F0C-671E-D9F7-FF4E7E0E8585}"/>
              </a:ext>
            </a:extLst>
          </p:cNvPr>
          <p:cNvSpPr txBox="1"/>
          <p:nvPr/>
        </p:nvSpPr>
        <p:spPr>
          <a:xfrm>
            <a:off x="6528250" y="5903543"/>
            <a:ext cx="519711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7030A0"/>
                </a:solidFill>
              </a:rPr>
              <a:t>posteriori </a:t>
            </a:r>
            <a:r>
              <a:rPr lang="ko-KR" altLang="en-US" sz="1100" dirty="0"/>
              <a:t>결과에서 원인을 분석해 들어가는</a:t>
            </a:r>
            <a:r>
              <a:rPr lang="en-US" altLang="ko-KR" sz="1100" dirty="0"/>
              <a:t>, </a:t>
            </a:r>
            <a:r>
              <a:rPr lang="ko-KR" altLang="en-US" sz="1100" dirty="0"/>
              <a:t>귀납적인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-apple-system"/>
              </a:rPr>
              <a:t> (→a priori)</a:t>
            </a:r>
            <a:endParaRPr lang="en-US" altLang="ko-KR" sz="1100" dirty="0"/>
          </a:p>
          <a:p>
            <a:r>
              <a:rPr lang="en-US" altLang="ko-KR" sz="1100" dirty="0"/>
              <a:t>a priori </a:t>
            </a:r>
            <a:r>
              <a:rPr lang="ko-KR" altLang="en-US" sz="1100" dirty="0"/>
              <a:t>선험적인</a:t>
            </a:r>
            <a:r>
              <a:rPr lang="en-US" altLang="ko-KR" sz="1100" dirty="0"/>
              <a:t>, </a:t>
            </a:r>
            <a:r>
              <a:rPr lang="ko-KR" altLang="en-US" sz="1100" dirty="0"/>
              <a:t>연역적인 </a:t>
            </a:r>
            <a:r>
              <a:rPr lang="en-US" altLang="ko-KR" sz="1100" dirty="0"/>
              <a:t>(→a posteriori)</a:t>
            </a:r>
          </a:p>
          <a:p>
            <a:r>
              <a:rPr lang="en-US" altLang="ko-KR" sz="1100" dirty="0"/>
              <a:t>empirically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-apple-system"/>
              </a:rPr>
              <a:t> 경험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-apple-system"/>
              </a:rPr>
              <a:t>[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-apple-system"/>
              </a:rPr>
              <a:t>실험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-apple-system"/>
              </a:rPr>
              <a:t>]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-apple-system"/>
              </a:rPr>
              <a:t>에 의거한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-apple-system"/>
              </a:rPr>
              <a:t>실증적인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6341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5460C-BC75-E6FC-0D87-B0DFCE92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b="1" i="0" dirty="0">
                <a:solidFill>
                  <a:srgbClr val="242424"/>
                </a:solidFill>
                <a:effectLst/>
                <a:latin typeface="sohne"/>
              </a:rPr>
              <a:t>Belief Propagation</a:t>
            </a:r>
            <a:br>
              <a:rPr lang="en-US" altLang="ko-KR" b="1" i="0" dirty="0">
                <a:solidFill>
                  <a:srgbClr val="242424"/>
                </a:solidFill>
                <a:effectLst/>
                <a:latin typeface="sohne"/>
              </a:rPr>
            </a:br>
            <a:r>
              <a:rPr lang="en-US" altLang="ko-KR" b="1" i="0" dirty="0">
                <a:solidFill>
                  <a:srgbClr val="242424"/>
                </a:solidFill>
                <a:effectLst/>
                <a:latin typeface="sohne"/>
              </a:rPr>
              <a:t>Message Passing</a:t>
            </a:r>
            <a:br>
              <a:rPr lang="en-US" altLang="ko-KR" b="1" i="0" dirty="0">
                <a:solidFill>
                  <a:srgbClr val="242424"/>
                </a:solidFill>
                <a:effectLst/>
                <a:latin typeface="sohne"/>
              </a:rPr>
            </a:br>
            <a:r>
              <a:rPr lang="en-US" altLang="ko-KR" sz="2200" i="0" dirty="0">
                <a:solidFill>
                  <a:srgbClr val="242424"/>
                </a:solidFill>
                <a:effectLst/>
                <a:latin typeface="sohne"/>
              </a:rPr>
              <a:t>https://yair-mz.medium.com/decoding-ldpc-codes-with-belief-propagation-43c859f4276d</a:t>
            </a:r>
            <a:endParaRPr lang="en-US" altLang="ko-KR" sz="2200" b="1" i="0" dirty="0">
              <a:solidFill>
                <a:srgbClr val="242424"/>
              </a:solidFill>
              <a:effectLst/>
              <a:latin typeface="sohne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DF021-CF57-E732-7F51-707076031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Another key feature is the passing of extrinsic information.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When</a:t>
            </a:r>
            <a:r>
              <a:rPr lang="en-US" altLang="ko-KR" dirty="0"/>
              <a:t> a node </a:t>
            </a:r>
            <a:r>
              <a:rPr lang="en-US" altLang="ko-KR" dirty="0">
                <a:solidFill>
                  <a:srgbClr val="0070C0"/>
                </a:solidFill>
              </a:rPr>
              <a:t>passes</a:t>
            </a:r>
            <a:r>
              <a:rPr lang="en-US" altLang="ko-KR" dirty="0"/>
              <a:t> a message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another, it </a:t>
            </a:r>
            <a:r>
              <a:rPr lang="en-US" altLang="ko-KR" dirty="0">
                <a:solidFill>
                  <a:srgbClr val="0070C0"/>
                </a:solidFill>
              </a:rPr>
              <a:t>uses</a:t>
            </a:r>
            <a:r>
              <a:rPr lang="en-US" altLang="ko-KR" dirty="0"/>
              <a:t> information </a:t>
            </a:r>
            <a:r>
              <a:rPr lang="en-US" altLang="ko-KR" dirty="0">
                <a:solidFill>
                  <a:srgbClr val="0070C0"/>
                </a:solidFill>
              </a:rPr>
              <a:t>from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all other neighbors </a:t>
            </a:r>
            <a:r>
              <a:rPr lang="en-US" altLang="ko-KR" dirty="0">
                <a:solidFill>
                  <a:srgbClr val="0070C0"/>
                </a:solidFill>
              </a:rPr>
              <a:t>to compose </a:t>
            </a:r>
            <a:r>
              <a:rPr lang="en-US" altLang="ko-KR" dirty="0"/>
              <a:t>the message, </a:t>
            </a:r>
            <a:r>
              <a:rPr lang="en-US" altLang="ko-KR" dirty="0">
                <a:solidFill>
                  <a:srgbClr val="0070C0"/>
                </a:solidFill>
              </a:rPr>
              <a:t>but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not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information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provided by </a:t>
            </a:r>
            <a:r>
              <a:rPr lang="en-US" altLang="ko-KR" dirty="0">
                <a:solidFill>
                  <a:srgbClr val="7030A0"/>
                </a:solidFill>
              </a:rPr>
              <a:t>the message recipient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Since our graph contains two types of nodes, they will pass fundamentally different kinds of information in their messages.</a:t>
            </a:r>
          </a:p>
          <a:p>
            <a:pPr lvl="1"/>
            <a:r>
              <a:rPr lang="en-US" altLang="ko-KR" b="1" dirty="0">
                <a:solidFill>
                  <a:srgbClr val="7030A0"/>
                </a:solidFill>
              </a:rPr>
              <a:t>Variable nodes </a:t>
            </a:r>
            <a:r>
              <a:rPr lang="en-US" altLang="ko-KR" dirty="0">
                <a:solidFill>
                  <a:srgbClr val="0070C0"/>
                </a:solidFill>
              </a:rPr>
              <a:t>pass</a:t>
            </a:r>
            <a:r>
              <a:rPr lang="en-US" altLang="ko-KR" dirty="0"/>
              <a:t> messages </a:t>
            </a:r>
            <a:r>
              <a:rPr lang="en-US" altLang="ko-KR" dirty="0">
                <a:solidFill>
                  <a:srgbClr val="0070C0"/>
                </a:solidFill>
              </a:rPr>
              <a:t>that involve </a:t>
            </a:r>
            <a:r>
              <a:rPr lang="en-US" altLang="ko-KR" dirty="0">
                <a:solidFill>
                  <a:srgbClr val="7030A0"/>
                </a:solidFill>
              </a:rPr>
              <a:t>the log-likelihood of some bit being 0 or 1 </a:t>
            </a:r>
            <a:r>
              <a:rPr lang="en-US" altLang="ko-KR" dirty="0">
                <a:solidFill>
                  <a:srgbClr val="0070C0"/>
                </a:solidFill>
              </a:rPr>
              <a:t>by processing </a:t>
            </a:r>
            <a:r>
              <a:rPr lang="en-US" altLang="ko-KR" dirty="0"/>
              <a:t>information </a:t>
            </a:r>
            <a:r>
              <a:rPr lang="en-US" altLang="ko-KR" dirty="0">
                <a:solidFill>
                  <a:srgbClr val="0070C0"/>
                </a:solidFill>
              </a:rPr>
              <a:t>obtained from </a:t>
            </a:r>
            <a:r>
              <a:rPr lang="en-US" altLang="ko-KR" b="1" dirty="0">
                <a:solidFill>
                  <a:srgbClr val="7030A0"/>
                </a:solidFill>
              </a:rPr>
              <a:t>other check nodes </a:t>
            </a:r>
            <a:r>
              <a:rPr lang="en-US" altLang="ko-KR" dirty="0">
                <a:solidFill>
                  <a:srgbClr val="7030A0"/>
                </a:solidFill>
              </a:rPr>
              <a:t>and </a:t>
            </a:r>
            <a:r>
              <a:rPr lang="en-US" altLang="ko-KR" b="1" dirty="0">
                <a:solidFill>
                  <a:srgbClr val="7030A0"/>
                </a:solidFill>
              </a:rPr>
              <a:t>the channel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>
                <a:solidFill>
                  <a:srgbClr val="7030A0"/>
                </a:solidFill>
              </a:rPr>
              <a:t>Check nodes </a:t>
            </a:r>
            <a:r>
              <a:rPr lang="en-US" altLang="ko-KR" dirty="0">
                <a:solidFill>
                  <a:srgbClr val="0070C0"/>
                </a:solidFill>
              </a:rPr>
              <a:t>pass</a:t>
            </a:r>
            <a:r>
              <a:rPr lang="en-US" altLang="ko-KR" dirty="0"/>
              <a:t> messages </a:t>
            </a:r>
            <a:r>
              <a:rPr lang="en-US" altLang="ko-KR" dirty="0">
                <a:solidFill>
                  <a:srgbClr val="0070C0"/>
                </a:solidFill>
              </a:rPr>
              <a:t>which involve </a:t>
            </a:r>
            <a:r>
              <a:rPr lang="en-US" altLang="ko-KR" dirty="0">
                <a:solidFill>
                  <a:srgbClr val="7030A0"/>
                </a:solidFill>
              </a:rPr>
              <a:t>the log-likelihood of a parity equation </a:t>
            </a:r>
            <a:r>
              <a:rPr lang="en-US" altLang="ko-KR" b="1" dirty="0">
                <a:solidFill>
                  <a:srgbClr val="0070C0"/>
                </a:solidFill>
              </a:rPr>
              <a:t>is satisfied </a:t>
            </a:r>
            <a:r>
              <a:rPr lang="en-US" altLang="ko-KR" dirty="0">
                <a:solidFill>
                  <a:srgbClr val="0070C0"/>
                </a:solidFill>
              </a:rPr>
              <a:t>by processing </a:t>
            </a:r>
            <a:r>
              <a:rPr lang="en-US" altLang="ko-KR" dirty="0"/>
              <a:t>information </a:t>
            </a:r>
            <a:r>
              <a:rPr lang="en-US" altLang="ko-KR" dirty="0">
                <a:solidFill>
                  <a:srgbClr val="0070C0"/>
                </a:solidFill>
              </a:rPr>
              <a:t>obtained from </a:t>
            </a:r>
            <a:r>
              <a:rPr lang="en-US" altLang="ko-KR" dirty="0">
                <a:solidFill>
                  <a:srgbClr val="7030A0"/>
                </a:solidFill>
              </a:rPr>
              <a:t>other variable nodes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7F7997-9F0C-671E-D9F7-FF4E7E0E8585}"/>
              </a:ext>
            </a:extLst>
          </p:cNvPr>
          <p:cNvSpPr txBox="1"/>
          <p:nvPr/>
        </p:nvSpPr>
        <p:spPr>
          <a:xfrm>
            <a:off x="6560618" y="6176963"/>
            <a:ext cx="51971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extrinsic (</a:t>
            </a:r>
            <a:r>
              <a:rPr lang="ko-KR" altLang="en-US" sz="1100" dirty="0"/>
              <a:t>무엇에 원래 속한 게 아니라</a:t>
            </a:r>
            <a:r>
              <a:rPr lang="en-US" altLang="ko-KR" sz="1100" dirty="0"/>
              <a:t>) </a:t>
            </a:r>
            <a:r>
              <a:rPr lang="ko-KR" altLang="en-US" sz="1100" dirty="0"/>
              <a:t>외적인</a:t>
            </a:r>
            <a:r>
              <a:rPr lang="en-US" altLang="ko-KR" sz="1100" dirty="0"/>
              <a:t>[</a:t>
            </a:r>
            <a:r>
              <a:rPr lang="ko-KR" altLang="en-US" sz="1100" dirty="0"/>
              <a:t>외부의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31496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745FA-67ED-674B-D22B-0AA6E4B0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i="0" dirty="0">
                <a:solidFill>
                  <a:srgbClr val="242424"/>
                </a:solidFill>
                <a:effectLst/>
                <a:latin typeface="sohne"/>
              </a:rPr>
              <a:t>Belief Propagation </a:t>
            </a:r>
            <a:br>
              <a:rPr lang="en-US" altLang="ko-KR" b="1" i="0" dirty="0">
                <a:solidFill>
                  <a:srgbClr val="242424"/>
                </a:solidFill>
                <a:effectLst/>
                <a:latin typeface="sohne"/>
              </a:rPr>
            </a:br>
            <a:r>
              <a:rPr lang="en-US" altLang="ko-KR" b="1" i="0" dirty="0">
                <a:solidFill>
                  <a:srgbClr val="242424"/>
                </a:solidFill>
                <a:effectLst/>
                <a:latin typeface="sohne"/>
              </a:rPr>
              <a:t>Message Passing</a:t>
            </a:r>
            <a:br>
              <a:rPr lang="en-US" altLang="ko-KR" b="1" i="0" dirty="0">
                <a:solidFill>
                  <a:srgbClr val="242424"/>
                </a:solidFill>
                <a:effectLst/>
                <a:latin typeface="sohne"/>
              </a:rPr>
            </a:br>
            <a:r>
              <a:rPr lang="en-US" altLang="ko-KR" sz="2200" i="0" dirty="0">
                <a:solidFill>
                  <a:srgbClr val="242424"/>
                </a:solidFill>
                <a:effectLst/>
                <a:latin typeface="sohne"/>
              </a:rPr>
              <a:t>https://yair-mz.medium.com/decoding-ldpc-codes-with-belief-propagation-43c859f4276d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707BAD5-7C1E-09AE-B57C-13D7E1D53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algorithm is a probabilistic algorithm that considers the posterior probabilities of bits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) given channel observations </a:t>
                </a:r>
              </a:p>
              <a:p>
                <a:r>
                  <a:rPr lang="en-US" altLang="ko-KR" dirty="0"/>
                  <a:t>The algorithm may be phrased in terms of probability: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Probability: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The likelihood ratio: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𝑃𝑟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=0|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𝑃𝑟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The log-likelihood ratio: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𝑃𝑟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=0|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𝑃𝑟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=1|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707BAD5-7C1E-09AE-B57C-13D7E1D53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2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5460C-BC75-E6FC-0D87-B0DFCE92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b="1" i="0" dirty="0">
                <a:solidFill>
                  <a:srgbClr val="242424"/>
                </a:solidFill>
                <a:effectLst/>
                <a:latin typeface="sohne"/>
              </a:rPr>
              <a:t>Probability and Likelihoods</a:t>
            </a:r>
            <a:br>
              <a:rPr lang="en-US" altLang="ko-KR" b="1" i="0" dirty="0">
                <a:solidFill>
                  <a:srgbClr val="242424"/>
                </a:solidFill>
                <a:effectLst/>
                <a:latin typeface="sohne"/>
              </a:rPr>
            </a:br>
            <a:r>
              <a:rPr lang="en-US" altLang="ko-KR" sz="2200" i="0" dirty="0">
                <a:solidFill>
                  <a:srgbClr val="242424"/>
                </a:solidFill>
                <a:effectLst/>
                <a:latin typeface="sohne"/>
              </a:rPr>
              <a:t>https://yair-mz.medium.com/decoding-ldpc-codes-with-belief-propagation-43c859f4276d</a:t>
            </a:r>
            <a:endParaRPr lang="en-US" altLang="ko-KR" sz="2200" b="1" i="0" dirty="0">
              <a:solidFill>
                <a:srgbClr val="242424"/>
              </a:solidFill>
              <a:effectLst/>
              <a:latin typeface="sohn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FDF021-CF57-E732-7F51-7070760315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solidFill>
                      <a:srgbClr val="7030A0"/>
                    </a:solidFill>
                  </a:rPr>
                  <a:t>The probability of </a:t>
                </a:r>
                <a:r>
                  <a:rPr lang="en-US" altLang="ko-KR" b="1" dirty="0">
                    <a:solidFill>
                      <a:srgbClr val="7030A0"/>
                    </a:solidFill>
                  </a:rPr>
                  <a:t>some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being equal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,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: the event that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parity check equations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involving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are satisfied</a:t>
                </a:r>
                <a:r>
                  <a:rPr lang="en-US" altLang="ko-KR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: the value received from the channel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 messages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ko-KR" dirty="0"/>
                  <a:t>)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obtained from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neighboring </a:t>
                </a:r>
                <a:r>
                  <a:rPr lang="en-US" altLang="ko-KR" b="1" dirty="0">
                    <a:solidFill>
                      <a:srgbClr val="7030A0"/>
                    </a:solidFill>
                  </a:rPr>
                  <a:t>check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 nodes</a:t>
                </a:r>
                <a:r>
                  <a:rPr lang="en-US" altLang="ko-KR" dirty="0"/>
                  <a:t>,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except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for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check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node j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Check node = check equation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FDF021-CF57-E732-7F51-7070760315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ABEB1384-3561-C19F-94EC-58C2C2364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160" y="2342426"/>
            <a:ext cx="5248275" cy="6000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D5B193-F7B6-5161-714A-4E10DDC54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425" y="4399237"/>
            <a:ext cx="2146300" cy="2146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AF9EA6-6D95-E21F-6F6F-7C6DF489E31A}"/>
                  </a:ext>
                </a:extLst>
              </p:cNvPr>
              <p:cNvSpPr txBox="1"/>
              <p:nvPr/>
            </p:nvSpPr>
            <p:spPr>
              <a:xfrm>
                <a:off x="5224393" y="5381711"/>
                <a:ext cx="2732543" cy="708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∏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′∈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AF9EA6-6D95-E21F-6F6F-7C6DF489E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393" y="5381711"/>
                <a:ext cx="2732543" cy="708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4463E8-04D1-63E2-691B-402E41007FCD}"/>
                  </a:ext>
                </a:extLst>
              </p:cNvPr>
              <p:cNvSpPr txBox="1"/>
              <p:nvPr/>
            </p:nvSpPr>
            <p:spPr>
              <a:xfrm>
                <a:off x="1367251" y="5381712"/>
                <a:ext cx="3328091" cy="708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′∈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4463E8-04D1-63E2-691B-402E41007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251" y="5381712"/>
                <a:ext cx="3328091" cy="7083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433B79-470B-8786-BBE2-55DFEBB2C74E}"/>
                  </a:ext>
                </a:extLst>
              </p:cNvPr>
              <p:cNvSpPr txBox="1"/>
              <p:nvPr/>
            </p:nvSpPr>
            <p:spPr>
              <a:xfrm>
                <a:off x="1960010" y="4995547"/>
                <a:ext cx="214257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433B79-470B-8786-BBE2-55DFEBB2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010" y="4995547"/>
                <a:ext cx="2142574" cy="299313"/>
              </a:xfrm>
              <a:prstGeom prst="rect">
                <a:avLst/>
              </a:prstGeom>
              <a:blipFill>
                <a:blip r:embed="rId7"/>
                <a:stretch>
                  <a:fillRect l="-1709" b="-2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175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880</Words>
  <Application>Microsoft Office PowerPoint</Application>
  <PresentationFormat>와이드스크린</PresentationFormat>
  <Paragraphs>68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-apple-system</vt:lpstr>
      <vt:lpstr>sohne</vt:lpstr>
      <vt:lpstr>맑은 고딕</vt:lpstr>
      <vt:lpstr>Arial</vt:lpstr>
      <vt:lpstr>Cambria Math</vt:lpstr>
      <vt:lpstr>Office 테마</vt:lpstr>
      <vt:lpstr>LDPC Codes and Tanner Graphs https://yair-mz.medium.com/decoding-ldpc-codes-with-belief-propagation-43c859f4276d</vt:lpstr>
      <vt:lpstr>LDPC Codes and Tanner Graphs https://yair-mz.medium.com/decoding-ldpc-codes-with-belief-propagation-43c859f4276d</vt:lpstr>
      <vt:lpstr>LDPC Codes and Tanner Graphs https://yair-mz.medium.com/decoding-ldpc-codes-with-belief-propagation-43c859f4276d</vt:lpstr>
      <vt:lpstr>2. Representations of LPDC Codes 2.2 Graphical Representation http://tuk88.free.fr/LDPC/ldpcchap.pdf</vt:lpstr>
      <vt:lpstr>Belief Propagation Message Passing https://yair-mz.medium.com/decoding-ldpc-codes-with-belief-propagation-43c859f4276d</vt:lpstr>
      <vt:lpstr>Belief Propagation Message Passing https://yair-mz.medium.com/decoding-ldpc-codes-with-belief-propagation-43c859f4276d</vt:lpstr>
      <vt:lpstr>Belief Propagation Message Passing https://yair-mz.medium.com/decoding-ldpc-codes-with-belief-propagation-43c859f4276d</vt:lpstr>
      <vt:lpstr>Belief Propagation  Message Passing https://yair-mz.medium.com/decoding-ldpc-codes-with-belief-propagation-43c859f4276d</vt:lpstr>
      <vt:lpstr>Probability and Likelihoods https://yair-mz.medium.com/decoding-ldpc-codes-with-belief-propagation-43c859f4276d</vt:lpstr>
      <vt:lpstr>Probability and Likelihoods https://yair-mz.medium.com/decoding-ldpc-codes-with-belief-propagation-43c859f4276d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LDPC Codes and Tanner Graphs https://yair-mz.medium.com/decoding-ldpc-codes-with-belief-propagation-43c859f4276d</dc:title>
  <dc:creator>민성기[ 교수 / 컴퓨터학과 ]</dc:creator>
  <cp:lastModifiedBy>민성기[ 교수 / 컴퓨터학과 ]</cp:lastModifiedBy>
  <cp:revision>5</cp:revision>
  <dcterms:created xsi:type="dcterms:W3CDTF">2023-11-30T03:16:22Z</dcterms:created>
  <dcterms:modified xsi:type="dcterms:W3CDTF">2023-12-05T02:59:59Z</dcterms:modified>
</cp:coreProperties>
</file>