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70" r:id="rId7"/>
    <p:sldId id="273" r:id="rId8"/>
    <p:sldId id="271" r:id="rId9"/>
    <p:sldId id="272" r:id="rId10"/>
    <p:sldId id="260" r:id="rId11"/>
    <p:sldId id="261" r:id="rId12"/>
    <p:sldId id="262" r:id="rId13"/>
    <p:sldId id="274" r:id="rId14"/>
    <p:sldId id="268" r:id="rId15"/>
    <p:sldId id="263" r:id="rId16"/>
    <p:sldId id="275" r:id="rId17"/>
    <p:sldId id="280" r:id="rId18"/>
    <p:sldId id="276" r:id="rId19"/>
    <p:sldId id="277" r:id="rId20"/>
    <p:sldId id="281" r:id="rId21"/>
    <p:sldId id="278" r:id="rId22"/>
    <p:sldId id="279" r:id="rId23"/>
    <p:sldId id="264" r:id="rId24"/>
    <p:sldId id="282" r:id="rId25"/>
    <p:sldId id="288" r:id="rId26"/>
    <p:sldId id="283" r:id="rId27"/>
    <p:sldId id="284" r:id="rId28"/>
    <p:sldId id="285" r:id="rId29"/>
    <p:sldId id="286" r:id="rId30"/>
    <p:sldId id="287" r:id="rId31"/>
    <p:sldId id="289" r:id="rId32"/>
    <p:sldId id="292" r:id="rId33"/>
    <p:sldId id="290" r:id="rId34"/>
    <p:sldId id="291" r:id="rId35"/>
    <p:sldId id="293" r:id="rId36"/>
    <p:sldId id="296" r:id="rId37"/>
    <p:sldId id="295" r:id="rId38"/>
    <p:sldId id="294" r:id="rId39"/>
    <p:sldId id="269" r:id="rId40"/>
    <p:sldId id="26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66" r:id="rId49"/>
    <p:sldId id="304" r:id="rId50"/>
    <p:sldId id="305" r:id="rId5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0" autoAdjust="0"/>
    <p:restoredTop sz="94660"/>
  </p:normalViewPr>
  <p:slideViewPr>
    <p:cSldViewPr snapToGrid="0">
      <p:cViewPr>
        <p:scale>
          <a:sx n="150" d="100"/>
          <a:sy n="150" d="100"/>
        </p:scale>
        <p:origin x="1650" y="-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7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4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A828-673E-4652-84C7-C2F088E8D42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7">
            <a:extLst>
              <a:ext uri="{FF2B5EF4-FFF2-40B4-BE49-F238E27FC236}">
                <a16:creationId xmlns:a16="http://schemas.microsoft.com/office/drawing/2014/main" id="{849BD8B3-6929-5F45-DD98-0CE57441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228601" cy="57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8008653-1886-2DB4-F7C4-A88BA7B3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D239CA5-717E-CE04-0CFA-9EF78932A4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385301"/>
            <a:ext cx="68580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8">
            <a:extLst>
              <a:ext uri="{FF2B5EF4-FFF2-40B4-BE49-F238E27FC236}">
                <a16:creationId xmlns:a16="http://schemas.microsoft.com/office/drawing/2014/main" id="{36CABF9D-CF15-8182-788D-9362B795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228601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28710F75-9608-E568-FC6F-806DA03C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799"/>
            <a:ext cx="6858000" cy="2286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66">
            <a:extLst>
              <a:ext uri="{FF2B5EF4-FFF2-40B4-BE49-F238E27FC236}">
                <a16:creationId xmlns:a16="http://schemas.microsoft.com/office/drawing/2014/main" id="{066DB094-AEBA-37AF-071B-3592B9871E57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508124" y="1575036"/>
            <a:ext cx="462304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  <a:t>Database  </a:t>
            </a:r>
            <a:b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  <a:t>Term Project </a:t>
            </a: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E72B359B-B4D0-2C11-7257-5F6C62AA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802" y="5078486"/>
            <a:ext cx="3323492" cy="465311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산출물 양식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7534A059-079F-7438-5A56-9D83256CA285}"/>
              </a:ext>
            </a:extLst>
          </p:cNvPr>
          <p:cNvSpPr txBox="1">
            <a:spLocks/>
          </p:cNvSpPr>
          <p:nvPr/>
        </p:nvSpPr>
        <p:spPr>
          <a:xfrm>
            <a:off x="1486146" y="8525153"/>
            <a:ext cx="4492062" cy="818972"/>
          </a:xfrm>
          <a:prstGeom prst="rect">
            <a:avLst/>
          </a:prstGeom>
        </p:spPr>
        <p:txBody>
          <a:bodyPr vert="horz" lIns="63305" tIns="31652" rIns="63305" bIns="31652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Dept. of Computer Science and Engineering,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College of Informatics, Korea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University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3FA5B-4DE0-C61B-66ED-0789C1113792}"/>
              </a:ext>
            </a:extLst>
          </p:cNvPr>
          <p:cNvSpPr txBox="1"/>
          <p:nvPr/>
        </p:nvSpPr>
        <p:spPr>
          <a:xfrm>
            <a:off x="1066799" y="5839820"/>
            <a:ext cx="52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825" indent="-197825">
              <a:buFont typeface="맑은 고딕" panose="020B0503020000020004" pitchFamily="50" charset="-127"/>
              <a:buChar char="※"/>
            </a:pPr>
            <a:r>
              <a:rPr lang="ko-KR" altLang="en-US" sz="120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제공 양식은 참고 양식이며 양식을 개별적으로 만들어 사용해도 무방함</a:t>
            </a:r>
            <a:r>
              <a:rPr lang="en-US" altLang="ko-KR" sz="120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C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78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25164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ERD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D7018-CEFB-2171-D6AB-262C8399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75597"/>
              </p:ext>
            </p:extLst>
          </p:nvPr>
        </p:nvGraphicFramePr>
        <p:xfrm>
          <a:off x="3212067" y="6509622"/>
          <a:ext cx="844062" cy="7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customer    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customer-id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customer-pw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9">
            <a:extLst>
              <a:ext uri="{FF2B5EF4-FFF2-40B4-BE49-F238E27FC236}">
                <a16:creationId xmlns:a16="http://schemas.microsoft.com/office/drawing/2014/main" id="{7DBC8DE1-507C-97F8-6312-D3F45658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91" y="2782597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retain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71FC7566-C472-AD5C-5DE7-632C7D603F47}"/>
              </a:ext>
            </a:extLst>
          </p:cNvPr>
          <p:cNvCxnSpPr>
            <a:cxnSpLocks noChangeShapeType="1"/>
            <a:stCxn id="85" idx="3"/>
            <a:endCxn id="27" idx="1"/>
          </p:cNvCxnSpPr>
          <p:nvPr/>
        </p:nvCxnSpPr>
        <p:spPr bwMode="auto">
          <a:xfrm>
            <a:off x="2885506" y="4885616"/>
            <a:ext cx="326561" cy="7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8">
            <a:extLst>
              <a:ext uri="{FF2B5EF4-FFF2-40B4-BE49-F238E27FC236}">
                <a16:creationId xmlns:a16="http://schemas.microsoft.com/office/drawing/2014/main" id="{AF2113D1-0687-78B9-7C09-8C5909D24F61}"/>
              </a:ext>
            </a:extLst>
          </p:cNvPr>
          <p:cNvCxnSpPr>
            <a:cxnSpLocks noChangeShapeType="1"/>
            <a:stCxn id="85" idx="1"/>
            <a:endCxn id="81" idx="3"/>
          </p:cNvCxnSpPr>
          <p:nvPr/>
        </p:nvCxnSpPr>
        <p:spPr bwMode="auto">
          <a:xfrm flipH="1" flipV="1">
            <a:off x="1513623" y="4884420"/>
            <a:ext cx="344690" cy="1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7">
            <a:extLst>
              <a:ext uri="{FF2B5EF4-FFF2-40B4-BE49-F238E27FC236}">
                <a16:creationId xmlns:a16="http://schemas.microsoft.com/office/drawing/2014/main" id="{4343874F-F7CC-120F-B942-BF3D3894A836}"/>
              </a:ext>
            </a:extLst>
          </p:cNvPr>
          <p:cNvCxnSpPr>
            <a:cxnSpLocks noChangeShapeType="1"/>
            <a:stCxn id="11" idx="2"/>
            <a:endCxn id="70" idx="0"/>
          </p:cNvCxnSpPr>
          <p:nvPr/>
        </p:nvCxnSpPr>
        <p:spPr bwMode="auto">
          <a:xfrm>
            <a:off x="5150414" y="5034578"/>
            <a:ext cx="2334" cy="52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97">
            <a:extLst>
              <a:ext uri="{FF2B5EF4-FFF2-40B4-BE49-F238E27FC236}">
                <a16:creationId xmlns:a16="http://schemas.microsoft.com/office/drawing/2014/main" id="{DFDE4DB2-8812-9E3D-EB01-AF5D877C38C8}"/>
              </a:ext>
            </a:extLst>
          </p:cNvPr>
          <p:cNvCxnSpPr>
            <a:cxnSpLocks noChangeShapeType="1"/>
            <a:stCxn id="11" idx="1"/>
            <a:endCxn id="27" idx="3"/>
          </p:cNvCxnSpPr>
          <p:nvPr/>
        </p:nvCxnSpPr>
        <p:spPr bwMode="auto">
          <a:xfrm flipH="1">
            <a:off x="4056129" y="4884010"/>
            <a:ext cx="638184" cy="233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28">
            <a:extLst>
              <a:ext uri="{FF2B5EF4-FFF2-40B4-BE49-F238E27FC236}">
                <a16:creationId xmlns:a16="http://schemas.microsoft.com/office/drawing/2014/main" id="{E7C62543-E6E6-98C7-00FA-8BB1F331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382" y="5358626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CE510A-1128-060E-D6C8-C79DC1D55965}"/>
              </a:ext>
            </a:extLst>
          </p:cNvPr>
          <p:cNvGrpSpPr/>
          <p:nvPr/>
        </p:nvGrpSpPr>
        <p:grpSpPr>
          <a:xfrm>
            <a:off x="4694313" y="4733441"/>
            <a:ext cx="912202" cy="301137"/>
            <a:chOff x="3737292" y="2861738"/>
            <a:chExt cx="912202" cy="301137"/>
          </a:xfrm>
        </p:grpSpPr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CF93B08-9688-6E94-5E79-601AE80E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292" y="2861738"/>
              <a:ext cx="912202" cy="301137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831" b="1" dirty="0">
                  <a:ea typeface="굴림" pitchFamily="50" charset="-127"/>
                </a:rPr>
                <a:t>include</a:t>
              </a: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0231577C-DFAF-70B5-92F8-5F8989EF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721" y="2899105"/>
              <a:ext cx="748445" cy="227501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ko-KR" sz="831" b="1">
                <a:ea typeface="굴림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4FB6744-7467-7E9C-259F-CDDEDE0F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90601"/>
              </p:ext>
            </p:extLst>
          </p:nvPr>
        </p:nvGraphicFramePr>
        <p:xfrm>
          <a:off x="3212067" y="2549916"/>
          <a:ext cx="844062" cy="7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hanbok  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hanbok-id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daily-fee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photo</a:t>
                      </a: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8060B1C-E30A-AB92-253C-60152050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06282"/>
              </p:ext>
            </p:extLst>
          </p:nvPr>
        </p:nvGraphicFramePr>
        <p:xfrm>
          <a:off x="3212067" y="4503099"/>
          <a:ext cx="844062" cy="7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reservation   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reservation-id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rent-date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return-date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reserve-date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total-fee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9">
            <a:extLst>
              <a:ext uri="{FF2B5EF4-FFF2-40B4-BE49-F238E27FC236}">
                <a16:creationId xmlns:a16="http://schemas.microsoft.com/office/drawing/2014/main" id="{A2C1322D-35AA-78E0-1AFE-C0543907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997" y="3759189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reserved</a:t>
            </a:r>
          </a:p>
        </p:txBody>
      </p: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BAFC3CD1-98DD-AC24-C974-70F30B14AF64}"/>
              </a:ext>
            </a:extLst>
          </p:cNvPr>
          <p:cNvCxnSpPr>
            <a:cxnSpLocks noChangeShapeType="1"/>
            <a:stCxn id="41" idx="2"/>
            <a:endCxn id="27" idx="0"/>
          </p:cNvCxnSpPr>
          <p:nvPr/>
        </p:nvCxnSpPr>
        <p:spPr bwMode="auto">
          <a:xfrm>
            <a:off x="3634098" y="4060326"/>
            <a:ext cx="0" cy="442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9">
            <a:extLst>
              <a:ext uri="{FF2B5EF4-FFF2-40B4-BE49-F238E27FC236}">
                <a16:creationId xmlns:a16="http://schemas.microsoft.com/office/drawing/2014/main" id="{2768F6E2-CCED-55DE-C3FF-11046E0E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997" y="5712372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make</a:t>
            </a:r>
          </a:p>
        </p:txBody>
      </p: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1316E208-1132-F91E-B7E2-7E7EEF247C01}"/>
              </a:ext>
            </a:extLst>
          </p:cNvPr>
          <p:cNvCxnSpPr>
            <a:cxnSpLocks noChangeShapeType="1"/>
            <a:stCxn id="51" idx="0"/>
            <a:endCxn id="27" idx="2"/>
          </p:cNvCxnSpPr>
          <p:nvPr/>
        </p:nvCxnSpPr>
        <p:spPr bwMode="auto">
          <a:xfrm flipV="1">
            <a:off x="3634098" y="5269599"/>
            <a:ext cx="0" cy="442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8">
            <a:extLst>
              <a:ext uri="{FF2B5EF4-FFF2-40B4-BE49-F238E27FC236}">
                <a16:creationId xmlns:a16="http://schemas.microsoft.com/office/drawing/2014/main" id="{5744539A-ABA8-43FA-FC01-1D7F73103914}"/>
              </a:ext>
            </a:extLst>
          </p:cNvPr>
          <p:cNvCxnSpPr>
            <a:cxnSpLocks noChangeShapeType="1"/>
            <a:stCxn id="51" idx="2"/>
            <a:endCxn id="3" idx="0"/>
          </p:cNvCxnSpPr>
          <p:nvPr/>
        </p:nvCxnSpPr>
        <p:spPr bwMode="auto">
          <a:xfrm>
            <a:off x="3634098" y="6013509"/>
            <a:ext cx="0" cy="49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8C687383-0DE7-F5C7-D604-0DB9F4870C30}"/>
              </a:ext>
            </a:extLst>
          </p:cNvPr>
          <p:cNvCxnSpPr>
            <a:cxnSpLocks noChangeShapeType="1"/>
            <a:stCxn id="26" idx="2"/>
            <a:endCxn id="41" idx="0"/>
          </p:cNvCxnSpPr>
          <p:nvPr/>
        </p:nvCxnSpPr>
        <p:spPr bwMode="auto">
          <a:xfrm>
            <a:off x="3634098" y="3316416"/>
            <a:ext cx="0" cy="442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646A63E-2CCA-0470-8221-3D0EA524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32555"/>
              </p:ext>
            </p:extLst>
          </p:nvPr>
        </p:nvGraphicFramePr>
        <p:xfrm>
          <a:off x="4696647" y="5559940"/>
          <a:ext cx="912202" cy="4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additional-accessory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2F562B-BC42-AB7A-14E0-2BFE0CBAC922}"/>
              </a:ext>
            </a:extLst>
          </p:cNvPr>
          <p:cNvCxnSpPr>
            <a:cxnSpLocks/>
          </p:cNvCxnSpPr>
          <p:nvPr/>
        </p:nvCxnSpPr>
        <p:spPr>
          <a:xfrm>
            <a:off x="4749824" y="5860771"/>
            <a:ext cx="1915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15CDB416-1770-6F74-C717-B98CECF4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92103"/>
              </p:ext>
            </p:extLst>
          </p:nvPr>
        </p:nvGraphicFramePr>
        <p:xfrm>
          <a:off x="669561" y="4501170"/>
          <a:ext cx="844062" cy="7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 err="1">
                          <a:solidFill>
                            <a:schemeClr val="tx1"/>
                          </a:solidFill>
                        </a:rPr>
                        <a:t>retal</a:t>
                      </a:r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-shop  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shop-id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shop-name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AutoShape 9">
            <a:extLst>
              <a:ext uri="{FF2B5EF4-FFF2-40B4-BE49-F238E27FC236}">
                <a16:creationId xmlns:a16="http://schemas.microsoft.com/office/drawing/2014/main" id="{30BD8831-82A1-41FA-4A7B-60102DF3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13" y="4735047"/>
            <a:ext cx="1027193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reservation-shop</a:t>
            </a:r>
          </a:p>
        </p:txBody>
      </p:sp>
      <p:cxnSp>
        <p:nvCxnSpPr>
          <p:cNvPr id="97" name="AutoShape 17">
            <a:extLst>
              <a:ext uri="{FF2B5EF4-FFF2-40B4-BE49-F238E27FC236}">
                <a16:creationId xmlns:a16="http://schemas.microsoft.com/office/drawing/2014/main" id="{A3F737C8-A321-70D9-67CA-A0D0FCDF6509}"/>
              </a:ext>
            </a:extLst>
          </p:cNvPr>
          <p:cNvCxnSpPr>
            <a:cxnSpLocks noChangeShapeType="1"/>
            <a:stCxn id="26" idx="1"/>
            <a:endCxn id="6" idx="3"/>
          </p:cNvCxnSpPr>
          <p:nvPr/>
        </p:nvCxnSpPr>
        <p:spPr bwMode="auto">
          <a:xfrm flipH="1">
            <a:off x="1547693" y="2933166"/>
            <a:ext cx="166437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8">
            <a:extLst>
              <a:ext uri="{FF2B5EF4-FFF2-40B4-BE49-F238E27FC236}">
                <a16:creationId xmlns:a16="http://schemas.microsoft.com/office/drawing/2014/main" id="{A7C22F14-A893-75C5-6775-B7C1713767D4}"/>
              </a:ext>
            </a:extLst>
          </p:cNvPr>
          <p:cNvCxnSpPr>
            <a:cxnSpLocks noChangeShapeType="1"/>
            <a:stCxn id="6" idx="2"/>
            <a:endCxn id="81" idx="0"/>
          </p:cNvCxnSpPr>
          <p:nvPr/>
        </p:nvCxnSpPr>
        <p:spPr bwMode="auto">
          <a:xfrm>
            <a:off x="1091592" y="3083734"/>
            <a:ext cx="0" cy="1417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AutoShape 9">
            <a:extLst>
              <a:ext uri="{FF2B5EF4-FFF2-40B4-BE49-F238E27FC236}">
                <a16:creationId xmlns:a16="http://schemas.microsoft.com/office/drawing/2014/main" id="{71938ED8-4FAA-B25F-47B2-9843E624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515" y="2782596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review</a:t>
            </a:r>
          </a:p>
        </p:txBody>
      </p:sp>
      <p:cxnSp>
        <p:nvCxnSpPr>
          <p:cNvPr id="117" name="AutoShape 17">
            <a:extLst>
              <a:ext uri="{FF2B5EF4-FFF2-40B4-BE49-F238E27FC236}">
                <a16:creationId xmlns:a16="http://schemas.microsoft.com/office/drawing/2014/main" id="{E98E38DA-F048-2539-89B0-2A6A60F3C9EA}"/>
              </a:ext>
            </a:extLst>
          </p:cNvPr>
          <p:cNvCxnSpPr>
            <a:cxnSpLocks noChangeShapeType="1"/>
            <a:stCxn id="105" idx="1"/>
            <a:endCxn id="26" idx="3"/>
          </p:cNvCxnSpPr>
          <p:nvPr/>
        </p:nvCxnSpPr>
        <p:spPr bwMode="auto">
          <a:xfrm flipH="1">
            <a:off x="4056129" y="2933165"/>
            <a:ext cx="155038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4175678C-6D5F-9247-6610-12E26BA0398E}"/>
              </a:ext>
            </a:extLst>
          </p:cNvPr>
          <p:cNvCxnSpPr>
            <a:cxnSpLocks/>
            <a:stCxn id="105" idx="2"/>
            <a:endCxn id="3" idx="3"/>
          </p:cNvCxnSpPr>
          <p:nvPr/>
        </p:nvCxnSpPr>
        <p:spPr>
          <a:xfrm rot="5400000">
            <a:off x="3154804" y="3985059"/>
            <a:ext cx="3809139" cy="20064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C982BED-6F9C-EFC3-2A1F-28CC9BD0A802}"/>
              </a:ext>
            </a:extLst>
          </p:cNvPr>
          <p:cNvSpPr/>
          <p:nvPr/>
        </p:nvSpPr>
        <p:spPr>
          <a:xfrm>
            <a:off x="5638803" y="1950720"/>
            <a:ext cx="847625" cy="495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star-rating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written-date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modified</a:t>
            </a:r>
          </a:p>
        </p:txBody>
      </p:sp>
      <p:cxnSp>
        <p:nvCxnSpPr>
          <p:cNvPr id="126" name="AutoShape 17">
            <a:extLst>
              <a:ext uri="{FF2B5EF4-FFF2-40B4-BE49-F238E27FC236}">
                <a16:creationId xmlns:a16="http://schemas.microsoft.com/office/drawing/2014/main" id="{B51830C5-3175-1182-C4CF-D516AC0A846E}"/>
              </a:ext>
            </a:extLst>
          </p:cNvPr>
          <p:cNvCxnSpPr>
            <a:cxnSpLocks noChangeShapeType="1"/>
            <a:stCxn id="105" idx="0"/>
            <a:endCxn id="125" idx="2"/>
          </p:cNvCxnSpPr>
          <p:nvPr/>
        </p:nvCxnSpPr>
        <p:spPr bwMode="auto">
          <a:xfrm flipV="1">
            <a:off x="6062616" y="2445815"/>
            <a:ext cx="0" cy="336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 Box 28">
            <a:extLst>
              <a:ext uri="{FF2B5EF4-FFF2-40B4-BE49-F238E27FC236}">
                <a16:creationId xmlns:a16="http://schemas.microsoft.com/office/drawing/2014/main" id="{1B603FD1-4ABB-6B7C-580D-B2E52F3B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176" y="4662208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0..9</a:t>
            </a: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23C556E4-A416-F63C-261E-6D5332EA1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283" y="5246739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D09E366C-304A-230B-B03E-62C7DEE0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907" y="6273370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B6C00006-F205-4CD2-F53F-92CB5315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229" y="4681046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06C675A1-6308-06A3-3D19-D150F9BE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86" y="4687512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E6FE0AAA-D1C2-C4DF-43F9-A1864758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358" y="2734327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01F694A3-9C0E-0B5F-B8C8-5DF1AE78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71" y="4208963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15E0DA96-E9F7-FF51-0513-A49B28ED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429" y="2742791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D201B2B3-C4E3-089E-0F55-50DB49F7C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176" y="6686626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1A0424D0-B0AA-01A3-4283-4370991CD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27" y="4311970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4241D5E9-FEF9-8614-67F6-92AC8564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727" y="3338965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7297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69444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계층도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E8F9A2E-C8EC-966E-806B-12267E58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66659"/>
              </p:ext>
            </p:extLst>
          </p:nvPr>
        </p:nvGraphicFramePr>
        <p:xfrm>
          <a:off x="3101464" y="2985794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04E079A-D2F0-3E87-C9EB-11F422FD5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09749"/>
              </p:ext>
            </p:extLst>
          </p:nvPr>
        </p:nvGraphicFramePr>
        <p:xfrm>
          <a:off x="2662074" y="3964995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대여점관리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1BFD47D-2847-EEF5-3791-22FE54007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20373"/>
              </p:ext>
            </p:extLst>
          </p:nvPr>
        </p:nvGraphicFramePr>
        <p:xfrm>
          <a:off x="5488499" y="3964995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리뷰관리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8" name="꺾인 연결선 112">
            <a:extLst>
              <a:ext uri="{FF2B5EF4-FFF2-40B4-BE49-F238E27FC236}">
                <a16:creationId xmlns:a16="http://schemas.microsoft.com/office/drawing/2014/main" id="{3E209C82-637E-860B-5725-388B448BDD23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4302902" y="2451861"/>
            <a:ext cx="639233" cy="2387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16">
            <a:extLst>
              <a:ext uri="{FF2B5EF4-FFF2-40B4-BE49-F238E27FC236}">
                <a16:creationId xmlns:a16="http://schemas.microsoft.com/office/drawing/2014/main" id="{29077E41-B7AD-50EE-70ED-92F07F927CA7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rot="5400000" flipH="1" flipV="1">
            <a:off x="2889689" y="3425684"/>
            <a:ext cx="639233" cy="439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9B925CB-0C2A-706D-AA48-EFD53E175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8033"/>
              </p:ext>
            </p:extLst>
          </p:nvPr>
        </p:nvGraphicFramePr>
        <p:xfrm>
          <a:off x="3074080" y="471005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EC7C221-3C48-ACB6-E997-B50278BE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63315"/>
              </p:ext>
            </p:extLst>
          </p:nvPr>
        </p:nvGraphicFramePr>
        <p:xfrm>
          <a:off x="635313" y="4718685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재고확인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꺾인 연결선 11">
            <a:extLst>
              <a:ext uri="{FF2B5EF4-FFF2-40B4-BE49-F238E27FC236}">
                <a16:creationId xmlns:a16="http://schemas.microsoft.com/office/drawing/2014/main" id="{D7EE219A-A7BB-4738-A015-1518D05894D8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>
          <a:xfrm rot="16200000" flipH="1">
            <a:off x="3022686" y="4271887"/>
            <a:ext cx="405096" cy="4712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14">
            <a:extLst>
              <a:ext uri="{FF2B5EF4-FFF2-40B4-BE49-F238E27FC236}">
                <a16:creationId xmlns:a16="http://schemas.microsoft.com/office/drawing/2014/main" id="{8D066730-60EA-D0E7-6EBA-53177D134D56}"/>
              </a:ext>
            </a:extLst>
          </p:cNvPr>
          <p:cNvCxnSpPr>
            <a:cxnSpLocks/>
            <a:stCxn id="55" idx="0"/>
            <a:endCxn id="36" idx="2"/>
          </p:cNvCxnSpPr>
          <p:nvPr/>
        </p:nvCxnSpPr>
        <p:spPr>
          <a:xfrm rot="5400000" flipH="1" flipV="1">
            <a:off x="1798989" y="3528065"/>
            <a:ext cx="413722" cy="1967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3B5C273E-086C-74C8-658D-6E650553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92972"/>
              </p:ext>
            </p:extLst>
          </p:nvPr>
        </p:nvGraphicFramePr>
        <p:xfrm>
          <a:off x="2658357" y="5351461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대여일자수정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31C10BB-EA0E-B756-0ECB-0282ECED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65326"/>
              </p:ext>
            </p:extLst>
          </p:nvPr>
        </p:nvGraphicFramePr>
        <p:xfrm>
          <a:off x="1801750" y="5346474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예약신청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0FD3D15-BD75-85F1-3C2B-FF861954C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12183"/>
              </p:ext>
            </p:extLst>
          </p:nvPr>
        </p:nvGraphicFramePr>
        <p:xfrm>
          <a:off x="3514964" y="5358985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766F0BA-6761-B5CB-787E-BFA229446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11664"/>
              </p:ext>
            </p:extLst>
          </p:nvPr>
        </p:nvGraphicFramePr>
        <p:xfrm>
          <a:off x="4374070" y="5358232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예약내역조회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326CF50-6028-FBD7-933B-D613D9B557AA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>
            <a:off x="2672335" y="4557950"/>
            <a:ext cx="304718" cy="12723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B6C9FDE-9407-29A3-6763-1CD98CF34F41}"/>
              </a:ext>
            </a:extLst>
          </p:cNvPr>
          <p:cNvCxnSpPr>
            <a:cxnSpLocks/>
            <a:endCxn id="69" idx="0"/>
          </p:cNvCxnSpPr>
          <p:nvPr/>
        </p:nvCxnSpPr>
        <p:spPr>
          <a:xfrm rot="16200000" flipH="1">
            <a:off x="3952615" y="4549999"/>
            <a:ext cx="316476" cy="12999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E9F3B66-387A-D3F7-01FE-9B88470C0E33}"/>
              </a:ext>
            </a:extLst>
          </p:cNvPr>
          <p:cNvCxnSpPr>
            <a:cxnSpLocks/>
            <a:endCxn id="66" idx="0"/>
          </p:cNvCxnSpPr>
          <p:nvPr/>
        </p:nvCxnSpPr>
        <p:spPr>
          <a:xfrm rot="5400000">
            <a:off x="3098145" y="4988746"/>
            <a:ext cx="309705" cy="415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4C84D76-87E6-6479-696A-D4E81860B65E}"/>
              </a:ext>
            </a:extLst>
          </p:cNvPr>
          <p:cNvCxnSpPr>
            <a:cxnSpLocks/>
            <a:stCxn id="68" idx="0"/>
          </p:cNvCxnSpPr>
          <p:nvPr/>
        </p:nvCxnSpPr>
        <p:spPr>
          <a:xfrm rot="16200000" flipV="1">
            <a:off x="3522687" y="4979929"/>
            <a:ext cx="317229" cy="4408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F1342739-D766-785B-58EA-727A2D7DD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04548"/>
              </p:ext>
            </p:extLst>
          </p:nvPr>
        </p:nvGraphicFramePr>
        <p:xfrm>
          <a:off x="565122" y="5990523"/>
          <a:ext cx="91393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대여점별 재고 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F03F033-26C0-A3B3-51DD-C6FD9EADCA4F}"/>
              </a:ext>
            </a:extLst>
          </p:cNvPr>
          <p:cNvCxnSpPr>
            <a:cxnSpLocks/>
            <a:stCxn id="55" idx="2"/>
            <a:endCxn id="74" idx="0"/>
          </p:cNvCxnSpPr>
          <p:nvPr/>
        </p:nvCxnSpPr>
        <p:spPr>
          <a:xfrm flipH="1">
            <a:off x="1022090" y="5058653"/>
            <a:ext cx="1" cy="93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F3E9F9B-EC49-147F-DC61-0A95E7D0C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0793"/>
              </p:ext>
            </p:extLst>
          </p:nvPr>
        </p:nvGraphicFramePr>
        <p:xfrm>
          <a:off x="1756022" y="4716409"/>
          <a:ext cx="857118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대여점 정보 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DAA92EE-0FCA-66DE-AB1F-22D5D249A470}"/>
              </a:ext>
            </a:extLst>
          </p:cNvPr>
          <p:cNvCxnSpPr>
            <a:cxnSpLocks/>
            <a:stCxn id="36" idx="2"/>
            <a:endCxn id="82" idx="0"/>
          </p:cNvCxnSpPr>
          <p:nvPr/>
        </p:nvCxnSpPr>
        <p:spPr>
          <a:xfrm rot="5400000">
            <a:off x="2381373" y="4108172"/>
            <a:ext cx="411446" cy="8050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C26FFBA-856B-B789-5FDF-80D04026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8953"/>
              </p:ext>
            </p:extLst>
          </p:nvPr>
        </p:nvGraphicFramePr>
        <p:xfrm>
          <a:off x="5428535" y="6712722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P4.2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리뷰수정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CD9630A-93E4-F874-ED12-86DC253B9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3692"/>
              </p:ext>
            </p:extLst>
          </p:nvPr>
        </p:nvGraphicFramePr>
        <p:xfrm>
          <a:off x="5429258" y="5990523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P4.1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900036F-470A-61E3-2308-7F7A51E30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33426"/>
              </p:ext>
            </p:extLst>
          </p:nvPr>
        </p:nvGraphicFramePr>
        <p:xfrm>
          <a:off x="5428592" y="7461233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P4.3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리뷰삭제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B28675AA-FAAE-3E73-7540-4106ABCAD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06167"/>
              </p:ext>
            </p:extLst>
          </p:nvPr>
        </p:nvGraphicFramePr>
        <p:xfrm>
          <a:off x="5428593" y="8234057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P4.4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리뷰조회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56BFBD6-56E2-004F-6EC4-AA774FF1BF38}"/>
              </a:ext>
            </a:extLst>
          </p:cNvPr>
          <p:cNvCxnSpPr>
            <a:cxnSpLocks/>
            <a:stCxn id="38" idx="2"/>
            <a:endCxn id="91" idx="0"/>
          </p:cNvCxnSpPr>
          <p:nvPr/>
        </p:nvCxnSpPr>
        <p:spPr>
          <a:xfrm rot="16200000" flipH="1">
            <a:off x="4973255" y="5147742"/>
            <a:ext cx="168556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0924BCCC-53B3-02C6-D950-4563007B8D0C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rot="16200000" flipH="1">
            <a:off x="5598942" y="8017628"/>
            <a:ext cx="43285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5EF9C50-4A3F-CBE2-0FE8-2C92C9A9E23E}"/>
              </a:ext>
            </a:extLst>
          </p:cNvPr>
          <p:cNvCxnSpPr>
            <a:cxnSpLocks/>
            <a:stCxn id="92" idx="0"/>
            <a:endCxn id="90" idx="2"/>
          </p:cNvCxnSpPr>
          <p:nvPr/>
        </p:nvCxnSpPr>
        <p:spPr>
          <a:xfrm rot="16200000" flipV="1">
            <a:off x="5611071" y="7256933"/>
            <a:ext cx="408543" cy="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1A9C6053-6AFE-F5F7-0E49-C5D72B10988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 rot="5400000">
            <a:off x="5624560" y="6521245"/>
            <a:ext cx="382231" cy="7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FC9E3311-8B99-84E9-F3D6-E73AA196B351}"/>
              </a:ext>
            </a:extLst>
          </p:cNvPr>
          <p:cNvCxnSpPr>
            <a:cxnSpLocks/>
          </p:cNvCxnSpPr>
          <p:nvPr/>
        </p:nvCxnSpPr>
        <p:spPr>
          <a:xfrm flipV="1">
            <a:off x="3890179" y="5200388"/>
            <a:ext cx="1929804" cy="157844"/>
          </a:xfrm>
          <a:prstGeom prst="bentConnector3">
            <a:avLst>
              <a:gd name="adj1" fmla="val 1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EF1CEB60-435D-75A0-4604-AE47C11C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44315"/>
              </p:ext>
            </p:extLst>
          </p:nvPr>
        </p:nvGraphicFramePr>
        <p:xfrm>
          <a:off x="3106300" y="224304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고객관리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020904CE-8385-98D0-31AD-1EE6915C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93875"/>
              </p:ext>
            </p:extLst>
          </p:nvPr>
        </p:nvGraphicFramePr>
        <p:xfrm>
          <a:off x="501671" y="224304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제작관리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0012EF7-7D44-AECA-CFA2-19766154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62973"/>
              </p:ext>
            </p:extLst>
          </p:nvPr>
        </p:nvGraphicFramePr>
        <p:xfrm>
          <a:off x="1376910" y="224304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재고관리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F2E11C38-5072-A8E2-1E61-F43C24FF9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69559"/>
              </p:ext>
            </p:extLst>
          </p:nvPr>
        </p:nvGraphicFramePr>
        <p:xfrm>
          <a:off x="2247048" y="224304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9035A289-A39E-84DE-69BD-1F6A142DA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77162"/>
              </p:ext>
            </p:extLst>
          </p:nvPr>
        </p:nvGraphicFramePr>
        <p:xfrm>
          <a:off x="3984290" y="224304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판매관리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2B6CF16F-84B1-5801-6B9E-2D95C2066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9467"/>
              </p:ext>
            </p:extLst>
          </p:nvPr>
        </p:nvGraphicFramePr>
        <p:xfrm>
          <a:off x="3101464" y="1359897"/>
          <a:ext cx="655072" cy="35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고려한복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5" name="꺾인 연결선 16">
            <a:extLst>
              <a:ext uri="{FF2B5EF4-FFF2-40B4-BE49-F238E27FC236}">
                <a16:creationId xmlns:a16="http://schemas.microsoft.com/office/drawing/2014/main" id="{6D4BA14A-F47D-A012-0CCE-3CD349A6381A}"/>
              </a:ext>
            </a:extLst>
          </p:cNvPr>
          <p:cNvCxnSpPr>
            <a:stCxn id="124" idx="2"/>
            <a:endCxn id="122" idx="0"/>
          </p:cNvCxnSpPr>
          <p:nvPr/>
        </p:nvCxnSpPr>
        <p:spPr>
          <a:xfrm rot="5400000">
            <a:off x="2737824" y="1551865"/>
            <a:ext cx="527936" cy="8544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28">
            <a:extLst>
              <a:ext uri="{FF2B5EF4-FFF2-40B4-BE49-F238E27FC236}">
                <a16:creationId xmlns:a16="http://schemas.microsoft.com/office/drawing/2014/main" id="{9C9DF257-2B83-42C9-C86A-AEB07404F4F1}"/>
              </a:ext>
            </a:extLst>
          </p:cNvPr>
          <p:cNvCxnSpPr>
            <a:stCxn id="124" idx="2"/>
            <a:endCxn id="121" idx="0"/>
          </p:cNvCxnSpPr>
          <p:nvPr/>
        </p:nvCxnSpPr>
        <p:spPr>
          <a:xfrm rot="5400000">
            <a:off x="2302755" y="1116796"/>
            <a:ext cx="527936" cy="17245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95">
            <a:extLst>
              <a:ext uri="{FF2B5EF4-FFF2-40B4-BE49-F238E27FC236}">
                <a16:creationId xmlns:a16="http://schemas.microsoft.com/office/drawing/2014/main" id="{21D3AEFF-3B92-E262-4C70-37F729F111AC}"/>
              </a:ext>
            </a:extLst>
          </p:cNvPr>
          <p:cNvCxnSpPr>
            <a:stCxn id="124" idx="2"/>
            <a:endCxn id="120" idx="0"/>
          </p:cNvCxnSpPr>
          <p:nvPr/>
        </p:nvCxnSpPr>
        <p:spPr>
          <a:xfrm rot="5400000">
            <a:off x="1865136" y="679177"/>
            <a:ext cx="527936" cy="2599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00">
            <a:extLst>
              <a:ext uri="{FF2B5EF4-FFF2-40B4-BE49-F238E27FC236}">
                <a16:creationId xmlns:a16="http://schemas.microsoft.com/office/drawing/2014/main" id="{B6D1DC2A-3205-6906-7AFF-F983BE69C1C3}"/>
              </a:ext>
            </a:extLst>
          </p:cNvPr>
          <p:cNvCxnSpPr>
            <a:stCxn id="123" idx="0"/>
            <a:endCxn id="124" idx="2"/>
          </p:cNvCxnSpPr>
          <p:nvPr/>
        </p:nvCxnSpPr>
        <p:spPr>
          <a:xfrm rot="16200000" flipV="1">
            <a:off x="3606445" y="1537660"/>
            <a:ext cx="527936" cy="882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04">
            <a:extLst>
              <a:ext uri="{FF2B5EF4-FFF2-40B4-BE49-F238E27FC236}">
                <a16:creationId xmlns:a16="http://schemas.microsoft.com/office/drawing/2014/main" id="{03D42731-737A-C328-3419-2364A5C024A1}"/>
              </a:ext>
            </a:extLst>
          </p:cNvPr>
          <p:cNvCxnSpPr>
            <a:stCxn id="119" idx="0"/>
            <a:endCxn id="124" idx="2"/>
          </p:cNvCxnSpPr>
          <p:nvPr/>
        </p:nvCxnSpPr>
        <p:spPr>
          <a:xfrm rot="16200000" flipV="1">
            <a:off x="3167450" y="1976655"/>
            <a:ext cx="527936" cy="4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00">
            <a:extLst>
              <a:ext uri="{FF2B5EF4-FFF2-40B4-BE49-F238E27FC236}">
                <a16:creationId xmlns:a16="http://schemas.microsoft.com/office/drawing/2014/main" id="{B8B2BF35-E987-5A09-ADC0-59AE9198BC19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3738016" y="814960"/>
            <a:ext cx="266009" cy="25928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BC169B9-0A09-FDDB-DD93-EEF7E243B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15742"/>
              </p:ext>
            </p:extLst>
          </p:nvPr>
        </p:nvGraphicFramePr>
        <p:xfrm>
          <a:off x="4839920" y="224440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F6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유통관리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20841B8-A46F-2D22-A268-2B5D7ACE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16399"/>
              </p:ext>
            </p:extLst>
          </p:nvPr>
        </p:nvGraphicFramePr>
        <p:xfrm>
          <a:off x="5654118" y="2244401"/>
          <a:ext cx="71536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F7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손해배상관리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3" name="꺾인 연결선 100">
            <a:extLst>
              <a:ext uri="{FF2B5EF4-FFF2-40B4-BE49-F238E27FC236}">
                <a16:creationId xmlns:a16="http://schemas.microsoft.com/office/drawing/2014/main" id="{B7691F08-F310-690E-E973-7309C548AB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7268" y="813600"/>
            <a:ext cx="266009" cy="25928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29530BAA-27F2-FC8B-A7A5-EC997847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9339"/>
              </p:ext>
            </p:extLst>
          </p:nvPr>
        </p:nvGraphicFramePr>
        <p:xfrm>
          <a:off x="2129871" y="6778331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고객관리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938184E1-A585-86F9-5AA5-CE3F5BF8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89644"/>
              </p:ext>
            </p:extLst>
          </p:nvPr>
        </p:nvGraphicFramePr>
        <p:xfrm>
          <a:off x="1645156" y="7421078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P5.2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고객정보수정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8ED4270C-3970-A3D2-4C7C-A8436CAC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5055"/>
              </p:ext>
            </p:extLst>
          </p:nvPr>
        </p:nvGraphicFramePr>
        <p:xfrm>
          <a:off x="766768" y="7416091"/>
          <a:ext cx="795337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P5.1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신규고객등록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D3BC32F-3C61-9B7D-A73C-28E5C24CD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37204"/>
              </p:ext>
            </p:extLst>
          </p:nvPr>
        </p:nvGraphicFramePr>
        <p:xfrm>
          <a:off x="2501763" y="7428602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P5.3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고객탈퇴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B1F288D3-A10A-321A-8DCA-19F3042E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771"/>
              </p:ext>
            </p:extLst>
          </p:nvPr>
        </p:nvGraphicFramePr>
        <p:xfrm>
          <a:off x="3360869" y="742784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P5.4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고객정보조회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C998721F-DD47-7698-9906-609DB5A83366}"/>
              </a:ext>
            </a:extLst>
          </p:cNvPr>
          <p:cNvCxnSpPr>
            <a:cxnSpLocks/>
            <a:endCxn id="137" idx="0"/>
          </p:cNvCxnSpPr>
          <p:nvPr/>
        </p:nvCxnSpPr>
        <p:spPr>
          <a:xfrm rot="10800000" flipV="1">
            <a:off x="1164437" y="7111353"/>
            <a:ext cx="1283239" cy="3047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4A6C8A86-C684-F2F3-D8E2-41F233EAD441}"/>
              </a:ext>
            </a:extLst>
          </p:cNvPr>
          <p:cNvCxnSpPr>
            <a:cxnSpLocks/>
            <a:endCxn id="139" idx="0"/>
          </p:cNvCxnSpPr>
          <p:nvPr/>
        </p:nvCxnSpPr>
        <p:spPr>
          <a:xfrm rot="16200000" flipH="1">
            <a:off x="2939414" y="6619616"/>
            <a:ext cx="316476" cy="12999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1D1776A4-8612-55B5-53E1-75BFFF6EC402}"/>
              </a:ext>
            </a:extLst>
          </p:cNvPr>
          <p:cNvCxnSpPr>
            <a:cxnSpLocks/>
            <a:endCxn id="136" idx="0"/>
          </p:cNvCxnSpPr>
          <p:nvPr/>
        </p:nvCxnSpPr>
        <p:spPr>
          <a:xfrm rot="5400000">
            <a:off x="2084944" y="7058363"/>
            <a:ext cx="309705" cy="415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041A4A0-CD76-F600-BD36-6648C8B610EE}"/>
              </a:ext>
            </a:extLst>
          </p:cNvPr>
          <p:cNvCxnSpPr>
            <a:cxnSpLocks/>
            <a:stCxn id="138" idx="0"/>
          </p:cNvCxnSpPr>
          <p:nvPr/>
        </p:nvCxnSpPr>
        <p:spPr>
          <a:xfrm rot="16200000" flipV="1">
            <a:off x="2509486" y="7049546"/>
            <a:ext cx="317229" cy="4408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5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88675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F51D55-0F96-69B1-C443-DE7549B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93836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12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4717742">
                  <a:extLst>
                    <a:ext uri="{9D8B030D-6E8A-4147-A177-3AD203B41FA5}">
                      <a16:colId xmlns:a16="http://schemas.microsoft.com/office/drawing/2014/main" val="38001955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프로세스명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대여점정보조회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현재 등록되어 있는 대여점 정보를 조회한다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검색으로 대여점 리스트 나열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클릭하여 각 대여점 별 상세 정보를 볼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예약신청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정보와 함께 선택한 대여점이 보유 중인 한복 한 벌 이상에 대한 예약을 생성한다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이때 대여일자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반납일자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추가 악세서리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총 대여료 정보 또한 포함되어야 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2784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대여일자수정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조회한 예약 내역 중 특정 예약 내역을 선택하고 수정한다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이때 수정 가능한 정보는 대여일과 반납일 뿐이다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912667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예약취소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조회한 예약 내역 중 특정 예약 내역을 선택하고 삭제한다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이때 삭제한 예약의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총대여료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중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분의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 해당하는 요금을 지불하도록 메시지를 띄운다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57706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예약내역조회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PW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를 입력하여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고객의 예약 내역을 나열한다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입력한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PW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가 불일치하거나 존재하지 않을 경우 에러 메시지를 띄운다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76324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대여점별 재고 조회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특정 대여점에서 보유 중인 모든 한복 정보를 나열한다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정보의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type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속성을 이용해 카테고리 별로 한복을 분류해 보여줄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67539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리뷰작성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특정 한복을 선택하고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PW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를 입력해 리뷰를 작성한다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입력한 고객이 해당 한복을 대여한 이력이 있는 경우에만 리뷰 작성이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본문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일자를 저장한다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69632"/>
                  </a:ext>
                </a:extLst>
              </a:tr>
              <a:tr h="111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리뷰수정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특정 한복을 선택하고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PW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를 입력해 리뷰를 수정한다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본문 내용과 별점 정보를 수정한다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리뷰와 입력한 고객정보가 동일한 경우에만 수정이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2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/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F51D55-0F96-69B1-C443-DE7549B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09254"/>
              </p:ext>
            </p:extLst>
          </p:nvPr>
        </p:nvGraphicFramePr>
        <p:xfrm>
          <a:off x="272988" y="446103"/>
          <a:ext cx="6349754" cy="797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12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4717742">
                  <a:extLst>
                    <a:ext uri="{9D8B030D-6E8A-4147-A177-3AD203B41FA5}">
                      <a16:colId xmlns:a16="http://schemas.microsoft.com/office/drawing/2014/main" val="38001955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프로세스명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리뷰삭제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특정 한복을 선택하고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PW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를 입력해 리뷰를 삭제한다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리뷰와 입력한 고객정보가 동일한 경우에만 삭제가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리뷰조회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PW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를 입력해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고객이 작성한 모든 리뷰를 나열한다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2784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한복상세정보조회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특정 한복을 선택하고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한복의 상세 정보를 보여준다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상세 정보에는 한복 고유 코드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종류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사이즈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일일대여료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사진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리스트가 해당된다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57706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신규고객등록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정보를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새로운 고객 정보를 생성하고 저장한다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76324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고객정보수정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특정 고객의 고객 정보를 수정한다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가능한 정보는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PW,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전화번호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이메일이다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ID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시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cascade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방식을 따른다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67539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고객탈퇴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69632"/>
                  </a:ext>
                </a:extLst>
              </a:tr>
              <a:tr h="111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고객정보조회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2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81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Logical Design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0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00414"/>
              </p:ext>
            </p:extLst>
          </p:nvPr>
        </p:nvGraphicFramePr>
        <p:xfrm>
          <a:off x="272988" y="518290"/>
          <a:ext cx="6349754" cy="86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customer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고객에 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customer-id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customer-pw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고객 이름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phone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고객 전화번호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고객 이메일 주소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4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51346"/>
              </p:ext>
            </p:extLst>
          </p:nvPr>
        </p:nvGraphicFramePr>
        <p:xfrm>
          <a:off x="272988" y="518290"/>
          <a:ext cx="6349754" cy="831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hanbok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보유 중인 한복에 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hanbok-id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한복 고유 코드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daily-fee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일일 대여료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Mediumint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한복 종류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한복 사이즈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Smallint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retain-shop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보유 중인 대여점의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rental-shop (shop-id)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6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36686"/>
              </p:ext>
            </p:extLst>
          </p:nvPr>
        </p:nvGraphicFramePr>
        <p:xfrm>
          <a:off x="272988" y="518290"/>
          <a:ext cx="6349754" cy="831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hanbok-photo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특정 한복의 소개 사진 </a:t>
                      </a:r>
                      <a:r>
                        <a:rPr lang="en-US" altLang="ko-KR" sz="1000" dirty="0"/>
                        <a:t>(Multivalued attribute)</a:t>
                      </a:r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hanbok-id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한복 고유 코드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hanbok (hanbok-id)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photo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한복 사진 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9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94466"/>
              </p:ext>
            </p:extLst>
          </p:nvPr>
        </p:nvGraphicFramePr>
        <p:xfrm>
          <a:off x="272988" y="518290"/>
          <a:ext cx="6349754" cy="86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rental-shop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대여점에 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shop-id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대여점 고유 코드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shop-name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대여점 이름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대여점 주소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phone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대여점 사무실 전화번호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대여점 이메일 주소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3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48083"/>
              </p:ext>
            </p:extLst>
          </p:nvPr>
        </p:nvGraphicFramePr>
        <p:xfrm>
          <a:off x="272988" y="518290"/>
          <a:ext cx="6349754" cy="891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고객의 한복 예약 내역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고유 예약 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자동부여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customer-id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예약한 고객의 고객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customer (customer-id),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on update cascade,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on delete 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setnull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shop-id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반납할 대여점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rental-shop (shop-id)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rent-date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실제 대여 예정일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return-date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실제 반납 예정일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≥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대여일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reserve-date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예약일자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대여일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+mn-ea"/>
                        </a:rPr>
                        <a:t>≥ 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예약일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total-fee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해당 예약의 총 대여료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Requirement Analysis &amp;</a:t>
            </a: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Conceptual Design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7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95463"/>
              </p:ext>
            </p:extLst>
          </p:nvPr>
        </p:nvGraphicFramePr>
        <p:xfrm>
          <a:off x="272988" y="518290"/>
          <a:ext cx="6349754" cy="861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reservation-hanbok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특정 예약에서 대여하기로 선택한 한복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고유 예약 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reservation (reservation-id), on delete cascade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hanbok-id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고유 한복 코드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hanbok (hanbok-id)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1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4887"/>
              </p:ext>
            </p:extLst>
          </p:nvPr>
        </p:nvGraphicFramePr>
        <p:xfrm>
          <a:off x="272988" y="518290"/>
          <a:ext cx="6349754" cy="898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additional-accessory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시 추가 신청한 악세서리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해당 악세서리 신청이 포함된 예약의 예약번호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reservation (reservation-id), on delete cascade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악세서리 종류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주문 수량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Tinyint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45460"/>
              </p:ext>
            </p:extLst>
          </p:nvPr>
        </p:nvGraphicFramePr>
        <p:xfrm>
          <a:off x="272988" y="518290"/>
          <a:ext cx="6349754" cy="943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고객이 특정 한복에 대해 작성한 리뷰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customer-id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리뷰를 작성한 고객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customer (customer-id), on update cascade,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on delete cascade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hanbok-id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리뷰 대상 한복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hanbok (hanbok-id)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리뷰 본문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star-rating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별점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TinyInt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written-date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리뷰 작성일시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/>
                        <a:t>modified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리뷰 작성 이후 수정된 이력이 있는지 여부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TinyInt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default: 0 (not modified)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2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25716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대여점 검색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대여점명 또는 주소를 이용한 대여점 검색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검색어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대여점명 또는 주소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주소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전화번호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이메일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검색어에 해당하는 대여점 리스트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대여점명 또는 주소가 검색어를 포함하는 대여점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대여점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대여점명 클릭 시 대여점별 재고 조회 페이지로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LINK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2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88383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대여점 재고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대여점이 보유하고 있는 한복 재고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 고유 코드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보유 한복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대여점이 보유하고 있는 한복 리스트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한복의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type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따라 분류하여 보기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여기서는 한복 사진 중 대표 사진 한 장만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대여점 고유 코드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hanbok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retain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속성이 입력 코드와 같은 한복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체크박스를 통해 여러 벌의 한복 선택 가능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클릭 시 상세 정보 페이지로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LINK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61735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한복 상세 정보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M3.2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한복의 상세 정보 및 리뷰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사진 리스트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일일 대여료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정보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고객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사진 리스트 전부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리스트 작성 일자 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hanbok, hanbok-photo, review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한복 고유 코드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 -&gt; GET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정보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정보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8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3926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예약신청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선택한 한복에 대해 예약 신청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선택 한복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Array(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ID, PW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 및 반납일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추가 악세서리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예약일자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예약신청서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고객이름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예약신청 접수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예약신청 접수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reservation, reservation-hanbok, additional-accessory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테이블에 저장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한복 리스트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PW,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예약일자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각 한복에 관한 예약 내역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예약하려는 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반납일과 겹치는 예약 내역이 있는지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reservation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reservation-hanbok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additional-accessory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0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06588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 내역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고객의 예약 내역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ID, PW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예약신청서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고객이름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예약신청 접수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예약일 기준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최신순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정렬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PW 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정보 존재여부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가지고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reservation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 -&gt; GET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번호를 가지고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reservation-hanbok, additional-accessory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 -&gt; GET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코드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악세서리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예약신청서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고객이름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예약신청서 옆 버튼을 통해 수정 또는 취소 신청 가능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모듈로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LINK)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95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2181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대여일자수정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내역의 대여일 및 반납일 정보 수정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ID, PW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수정할 날짜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예약신청서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악세서리 종류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고객이름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수정된 예약신청 접수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수정된 대여일 및 반납일 기준으로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총대여료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재산정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수정할 날짜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번호를 가지고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reservation, reservation-hanbok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 -&gt;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날짜가 겹치는 예약 있는지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직전 최종 확인을 위해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PW 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테이블에서 고객 존재 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신청서에 저장된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입력한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일치하는지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대여일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반납일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총대여료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총대여료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수정된 예약신청서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75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90201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예약취소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취소 신청 및 예약 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ID, PW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취소 완료 메시지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취소 완료 메시지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번호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직전 본인 확인을 위해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PW 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테이블에서 고객 존재 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신청서에 저장된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입력한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일치하는지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예약신청서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reservation,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reservation-hanbok, additional-accessory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메시지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5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28707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업무개요서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한복 대여 예약 시스템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고려 한복은 한복의 제작 및 관리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유통에 관한 업무를 맡고 있으며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고객들에게 한복을 대여해주거나 판매함으로써 수익을 얻는다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전체 시스템 중 고객 관리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한복 대여 예약 시스템과 관련한 부분을 개발 범위로 선정하였으며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이에 따른 개발 내용은 다음과 같다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고객 관리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고객 등록 및 탈퇴 기록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각 고객의 개인 정보를 관리한다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한복 대여 예약 관리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보유하고 있는 한복에 대한 대여 예약 및 대여 내역 정보를 관리한다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리뷰 관리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고객들이 대여한 한복에 대한 리뷰의 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 등을 관리한다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재고의 등록 및 삭제</a:t>
                      </a:r>
                      <a:r>
                        <a:rPr lang="en-US" altLang="ko-KR" dirty="0"/>
                        <a:t>’, </a:t>
                      </a:r>
                      <a:r>
                        <a:rPr lang="ko-KR" altLang="en-US" dirty="0"/>
                        <a:t>대여점별 한복의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실제 대여 및 반납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과 관련한 내용은 개발 업무 범위에 포함되지 않는다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53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98431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리뷰작성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M4.1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한복에 대한 리뷰 정보 생성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ID, PW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내용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한복의 리뷰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여부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작성한 리뷰를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review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테이블에 생성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고객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reservation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해당 한복 대여 이력이 있는 고객인지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가지고 해당 고객이 이미 그 한복에 대해 작성한 리뷰가 있는지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일자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(=0)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한복의 리뷰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review (‘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한복리뷰조회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 사용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0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92457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고객리뷰조회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M4.4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 본인이 작성한 리뷰 리스트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여부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작성일 기준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최신순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정렬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 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정보 존재여부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가지고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 -&gt; GET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리스트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여부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옆 버튼을 통해 수정 또는 삭제 가능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모듈로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LINK)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14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621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한복리뷰조회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M4.5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한복에 대해 작성된 리뷰 리스트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여부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작성일 기준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최신순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정렬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한복 고유 코드를 가지고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 -&gt; GET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여부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85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78530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리뷰수정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M4.2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 본인이 작성한 리뷰 내용 수정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ID, PW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수정할 내용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수정된 리뷰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 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수정 여부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수정된 리뷰 정보를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작성 일자는 수정하지 않음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수정할 내용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수정할 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직전 최종 확인을 위해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PW 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테이블에서 고객 존재 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정보에 저장된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입력한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일치하는지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본문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1 (modified)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90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3855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리뷰삭제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M4.3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취소 신청 및 예약 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고유 코드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정보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- ID, PW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삭제 완료 메시지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 완료 메시지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display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직전 최종 확인을 위해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PW READ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테이블에서 고객 존재 여부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정보에 저장된 고객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입력한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일치하는지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review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완료 메시지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07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75557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신규고객등록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M5.1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취소 신청 및 예약 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49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51429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고객정보수정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M5.2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취소 신청 및 예약 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6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75565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고객탈퇴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M5.3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취소 신청 및 예약 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99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54389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고객정보조회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M5.4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예약 취소 신청 및 예약 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64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System Implementation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50DE1-7A7E-77EE-7BF1-95C1BB94A26B}"/>
              </a:ext>
            </a:extLst>
          </p:cNvPr>
          <p:cNvSpPr txBox="1"/>
          <p:nvPr/>
        </p:nvSpPr>
        <p:spPr>
          <a:xfrm>
            <a:off x="1555750" y="5105400"/>
            <a:ext cx="374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2022320033 </a:t>
            </a:r>
          </a:p>
          <a:p>
            <a:pPr algn="ctr"/>
            <a:r>
              <a:rPr lang="ko-KR" altLang="en-US" dirty="0"/>
              <a:t>박종혁</a:t>
            </a:r>
          </a:p>
        </p:txBody>
      </p:sp>
    </p:spTree>
    <p:extLst>
      <p:ext uri="{BB962C8B-B14F-4D97-AF65-F5344CB8AC3E}">
        <p14:creationId xmlns:p14="http://schemas.microsoft.com/office/powerpoint/2010/main" val="279703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82257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기능분해도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A23744-66A9-4989-76E7-2BCDF8560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81997"/>
              </p:ext>
            </p:extLst>
          </p:nvPr>
        </p:nvGraphicFramePr>
        <p:xfrm>
          <a:off x="3131624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고객관리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1B5998-0CAA-A85F-93AB-23FB29BD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043"/>
              </p:ext>
            </p:extLst>
          </p:nvPr>
        </p:nvGraphicFramePr>
        <p:xfrm>
          <a:off x="526995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제작관리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546BF1-E050-F36D-0F05-A7B6D81E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98291"/>
              </p:ext>
            </p:extLst>
          </p:nvPr>
        </p:nvGraphicFramePr>
        <p:xfrm>
          <a:off x="1402234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재고관리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D4CF1D-350C-613F-F26D-47E82FAB0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3587"/>
              </p:ext>
            </p:extLst>
          </p:nvPr>
        </p:nvGraphicFramePr>
        <p:xfrm>
          <a:off x="2272372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80F50AC-99E9-076C-3F0F-C4FA33C6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57795"/>
              </p:ext>
            </p:extLst>
          </p:nvPr>
        </p:nvGraphicFramePr>
        <p:xfrm>
          <a:off x="4009614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판매관리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E1E5F1B-3F39-3E7C-D07C-35A7BBD80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5925"/>
              </p:ext>
            </p:extLst>
          </p:nvPr>
        </p:nvGraphicFramePr>
        <p:xfrm>
          <a:off x="1832982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대여점관리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11892F-C911-F06D-33CE-58B9AD3A7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02177"/>
              </p:ext>
            </p:extLst>
          </p:nvPr>
        </p:nvGraphicFramePr>
        <p:xfrm>
          <a:off x="2715396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리뷰관리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CFB41E5-099A-814F-B201-E85E4FAB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41590"/>
              </p:ext>
            </p:extLst>
          </p:nvPr>
        </p:nvGraphicFramePr>
        <p:xfrm>
          <a:off x="3126788" y="1596182"/>
          <a:ext cx="655072" cy="35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고려한복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꺾인 연결선 16">
            <a:extLst>
              <a:ext uri="{FF2B5EF4-FFF2-40B4-BE49-F238E27FC236}">
                <a16:creationId xmlns:a16="http://schemas.microsoft.com/office/drawing/2014/main" id="{2EA9E63A-7A3F-5C66-750C-AF895695649D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2763148" y="1788150"/>
            <a:ext cx="527936" cy="8544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28">
            <a:extLst>
              <a:ext uri="{FF2B5EF4-FFF2-40B4-BE49-F238E27FC236}">
                <a16:creationId xmlns:a16="http://schemas.microsoft.com/office/drawing/2014/main" id="{7EFA4FB7-0A9E-330F-59F6-83154B367E15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5400000">
            <a:off x="2328079" y="1353081"/>
            <a:ext cx="527936" cy="17245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5">
            <a:extLst>
              <a:ext uri="{FF2B5EF4-FFF2-40B4-BE49-F238E27FC236}">
                <a16:creationId xmlns:a16="http://schemas.microsoft.com/office/drawing/2014/main" id="{9805F67A-836C-A744-C1A6-1A84319F8BE5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5400000">
            <a:off x="1890460" y="915462"/>
            <a:ext cx="527936" cy="2599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00">
            <a:extLst>
              <a:ext uri="{FF2B5EF4-FFF2-40B4-BE49-F238E27FC236}">
                <a16:creationId xmlns:a16="http://schemas.microsoft.com/office/drawing/2014/main" id="{D08CB3B9-455D-55B5-5F8D-E2AC0461BEEF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rot="16200000" flipV="1">
            <a:off x="3631769" y="1773945"/>
            <a:ext cx="527936" cy="882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04">
            <a:extLst>
              <a:ext uri="{FF2B5EF4-FFF2-40B4-BE49-F238E27FC236}">
                <a16:creationId xmlns:a16="http://schemas.microsoft.com/office/drawing/2014/main" id="{34A68392-392E-3FD9-C355-FB7A538FF99F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3192774" y="2212940"/>
            <a:ext cx="527936" cy="4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12">
            <a:extLst>
              <a:ext uri="{FF2B5EF4-FFF2-40B4-BE49-F238E27FC236}">
                <a16:creationId xmlns:a16="http://schemas.microsoft.com/office/drawing/2014/main" id="{C3346EF2-20E1-6885-87F2-6EE2AF06C16E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2501804" y="2917399"/>
            <a:ext cx="639233" cy="44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16">
            <a:extLst>
              <a:ext uri="{FF2B5EF4-FFF2-40B4-BE49-F238E27FC236}">
                <a16:creationId xmlns:a16="http://schemas.microsoft.com/office/drawing/2014/main" id="{8769714D-E818-9D10-1A86-329124308700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2060597" y="2919216"/>
            <a:ext cx="639233" cy="439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4">
            <a:extLst>
              <a:ext uri="{FF2B5EF4-FFF2-40B4-BE49-F238E27FC236}">
                <a16:creationId xmlns:a16="http://schemas.microsoft.com/office/drawing/2014/main" id="{A7D1E001-ACA8-02EF-4696-748BB3B906A0}"/>
              </a:ext>
            </a:extLst>
          </p:cNvPr>
          <p:cNvSpPr/>
          <p:nvPr/>
        </p:nvSpPr>
        <p:spPr>
          <a:xfrm>
            <a:off x="854530" y="2298068"/>
            <a:ext cx="3048007" cy="2464347"/>
          </a:xfrm>
          <a:custGeom>
            <a:avLst/>
            <a:gdLst>
              <a:gd name="connsiteX0" fmla="*/ 2932386 w 5339255"/>
              <a:gd name="connsiteY0" fmla="*/ 0 h 2417380"/>
              <a:gd name="connsiteX1" fmla="*/ 2207172 w 5339255"/>
              <a:gd name="connsiteY1" fmla="*/ 0 h 2417380"/>
              <a:gd name="connsiteX2" fmla="*/ 2017986 w 5339255"/>
              <a:gd name="connsiteY2" fmla="*/ 199697 h 2417380"/>
              <a:gd name="connsiteX3" fmla="*/ 2007476 w 5339255"/>
              <a:gd name="connsiteY3" fmla="*/ 977462 h 2417380"/>
              <a:gd name="connsiteX4" fmla="*/ 10510 w 5339255"/>
              <a:gd name="connsiteY4" fmla="*/ 1629104 h 2417380"/>
              <a:gd name="connsiteX5" fmla="*/ 0 w 5339255"/>
              <a:gd name="connsiteY5" fmla="*/ 2417380 h 2417380"/>
              <a:gd name="connsiteX6" fmla="*/ 5339255 w 5339255"/>
              <a:gd name="connsiteY6" fmla="*/ 2396359 h 2417380"/>
              <a:gd name="connsiteX7" fmla="*/ 5339255 w 5339255"/>
              <a:gd name="connsiteY7" fmla="*/ 1502980 h 2417380"/>
              <a:gd name="connsiteX8" fmla="*/ 3237186 w 5339255"/>
              <a:gd name="connsiteY8" fmla="*/ 966952 h 2417380"/>
              <a:gd name="connsiteX9" fmla="*/ 3237186 w 5339255"/>
              <a:gd name="connsiteY9" fmla="*/ 136635 h 2417380"/>
              <a:gd name="connsiteX10" fmla="*/ 2932386 w 5339255"/>
              <a:gd name="connsiteY10" fmla="*/ 0 h 2417380"/>
              <a:gd name="connsiteX0" fmla="*/ 2932386 w 5339255"/>
              <a:gd name="connsiteY0" fmla="*/ 949 h 2418329"/>
              <a:gd name="connsiteX1" fmla="*/ 2207172 w 5339255"/>
              <a:gd name="connsiteY1" fmla="*/ 949 h 2418329"/>
              <a:gd name="connsiteX2" fmla="*/ 2017986 w 5339255"/>
              <a:gd name="connsiteY2" fmla="*/ 200646 h 2418329"/>
              <a:gd name="connsiteX3" fmla="*/ 2007476 w 5339255"/>
              <a:gd name="connsiteY3" fmla="*/ 978411 h 2418329"/>
              <a:gd name="connsiteX4" fmla="*/ 10510 w 5339255"/>
              <a:gd name="connsiteY4" fmla="*/ 1630053 h 2418329"/>
              <a:gd name="connsiteX5" fmla="*/ 0 w 5339255"/>
              <a:gd name="connsiteY5" fmla="*/ 2418329 h 2418329"/>
              <a:gd name="connsiteX6" fmla="*/ 5339255 w 5339255"/>
              <a:gd name="connsiteY6" fmla="*/ 2397308 h 2418329"/>
              <a:gd name="connsiteX7" fmla="*/ 5339255 w 5339255"/>
              <a:gd name="connsiteY7" fmla="*/ 1503929 h 2418329"/>
              <a:gd name="connsiteX8" fmla="*/ 3237186 w 5339255"/>
              <a:gd name="connsiteY8" fmla="*/ 967901 h 2418329"/>
              <a:gd name="connsiteX9" fmla="*/ 4475437 w 5339255"/>
              <a:gd name="connsiteY9" fmla="*/ 0 h 2418329"/>
              <a:gd name="connsiteX10" fmla="*/ 2932386 w 5339255"/>
              <a:gd name="connsiteY10" fmla="*/ 949 h 2418329"/>
              <a:gd name="connsiteX0" fmla="*/ 2932386 w 5339255"/>
              <a:gd name="connsiteY0" fmla="*/ 949 h 2418329"/>
              <a:gd name="connsiteX1" fmla="*/ 2207172 w 5339255"/>
              <a:gd name="connsiteY1" fmla="*/ 949 h 2418329"/>
              <a:gd name="connsiteX2" fmla="*/ 2017986 w 5339255"/>
              <a:gd name="connsiteY2" fmla="*/ 200646 h 2418329"/>
              <a:gd name="connsiteX3" fmla="*/ 2007476 w 5339255"/>
              <a:gd name="connsiteY3" fmla="*/ 978411 h 2418329"/>
              <a:gd name="connsiteX4" fmla="*/ 10510 w 5339255"/>
              <a:gd name="connsiteY4" fmla="*/ 1630053 h 2418329"/>
              <a:gd name="connsiteX5" fmla="*/ 0 w 5339255"/>
              <a:gd name="connsiteY5" fmla="*/ 2418329 h 2418329"/>
              <a:gd name="connsiteX6" fmla="*/ 5339255 w 5339255"/>
              <a:gd name="connsiteY6" fmla="*/ 2397308 h 2418329"/>
              <a:gd name="connsiteX7" fmla="*/ 5339255 w 5339255"/>
              <a:gd name="connsiteY7" fmla="*/ 1503929 h 2418329"/>
              <a:gd name="connsiteX8" fmla="*/ 4493781 w 5339255"/>
              <a:gd name="connsiteY8" fmla="*/ 940384 h 2418329"/>
              <a:gd name="connsiteX9" fmla="*/ 4475437 w 5339255"/>
              <a:gd name="connsiteY9" fmla="*/ 0 h 2418329"/>
              <a:gd name="connsiteX10" fmla="*/ 2932386 w 5339255"/>
              <a:gd name="connsiteY10" fmla="*/ 949 h 2418329"/>
              <a:gd name="connsiteX0" fmla="*/ 2932386 w 5339255"/>
              <a:gd name="connsiteY0" fmla="*/ 949 h 2418329"/>
              <a:gd name="connsiteX1" fmla="*/ 2207172 w 5339255"/>
              <a:gd name="connsiteY1" fmla="*/ 949 h 2418329"/>
              <a:gd name="connsiteX2" fmla="*/ 2017986 w 5339255"/>
              <a:gd name="connsiteY2" fmla="*/ 200646 h 2418329"/>
              <a:gd name="connsiteX3" fmla="*/ 2007476 w 5339255"/>
              <a:gd name="connsiteY3" fmla="*/ 978411 h 2418329"/>
              <a:gd name="connsiteX4" fmla="*/ 1175382 w 5339255"/>
              <a:gd name="connsiteY4" fmla="*/ 1437436 h 2418329"/>
              <a:gd name="connsiteX5" fmla="*/ 0 w 5339255"/>
              <a:gd name="connsiteY5" fmla="*/ 2418329 h 2418329"/>
              <a:gd name="connsiteX6" fmla="*/ 5339255 w 5339255"/>
              <a:gd name="connsiteY6" fmla="*/ 2397308 h 2418329"/>
              <a:gd name="connsiteX7" fmla="*/ 5339255 w 5339255"/>
              <a:gd name="connsiteY7" fmla="*/ 1503929 h 2418329"/>
              <a:gd name="connsiteX8" fmla="*/ 4493781 w 5339255"/>
              <a:gd name="connsiteY8" fmla="*/ 940384 h 2418329"/>
              <a:gd name="connsiteX9" fmla="*/ 4475437 w 5339255"/>
              <a:gd name="connsiteY9" fmla="*/ 0 h 2418329"/>
              <a:gd name="connsiteX10" fmla="*/ 2932386 w 5339255"/>
              <a:gd name="connsiteY10" fmla="*/ 949 h 2418329"/>
              <a:gd name="connsiteX0" fmla="*/ 1757004 w 4163873"/>
              <a:gd name="connsiteY0" fmla="*/ 949 h 2427501"/>
              <a:gd name="connsiteX1" fmla="*/ 1031790 w 4163873"/>
              <a:gd name="connsiteY1" fmla="*/ 949 h 2427501"/>
              <a:gd name="connsiteX2" fmla="*/ 842604 w 4163873"/>
              <a:gd name="connsiteY2" fmla="*/ 200646 h 2427501"/>
              <a:gd name="connsiteX3" fmla="*/ 832094 w 4163873"/>
              <a:gd name="connsiteY3" fmla="*/ 978411 h 2427501"/>
              <a:gd name="connsiteX4" fmla="*/ 0 w 4163873"/>
              <a:gd name="connsiteY4" fmla="*/ 1437436 h 2427501"/>
              <a:gd name="connsiteX5" fmla="*/ 17007 w 4163873"/>
              <a:gd name="connsiteY5" fmla="*/ 2427501 h 2427501"/>
              <a:gd name="connsiteX6" fmla="*/ 4163873 w 4163873"/>
              <a:gd name="connsiteY6" fmla="*/ 2397308 h 2427501"/>
              <a:gd name="connsiteX7" fmla="*/ 4163873 w 4163873"/>
              <a:gd name="connsiteY7" fmla="*/ 1503929 h 2427501"/>
              <a:gd name="connsiteX8" fmla="*/ 3318399 w 4163873"/>
              <a:gd name="connsiteY8" fmla="*/ 940384 h 2427501"/>
              <a:gd name="connsiteX9" fmla="*/ 3300055 w 4163873"/>
              <a:gd name="connsiteY9" fmla="*/ 0 h 2427501"/>
              <a:gd name="connsiteX10" fmla="*/ 1757004 w 4163873"/>
              <a:gd name="connsiteY10" fmla="*/ 949 h 2427501"/>
              <a:gd name="connsiteX0" fmla="*/ 1757004 w 4163873"/>
              <a:gd name="connsiteY0" fmla="*/ 949 h 2427501"/>
              <a:gd name="connsiteX1" fmla="*/ 1031790 w 4163873"/>
              <a:gd name="connsiteY1" fmla="*/ 949 h 2427501"/>
              <a:gd name="connsiteX2" fmla="*/ 842604 w 4163873"/>
              <a:gd name="connsiteY2" fmla="*/ 200646 h 2427501"/>
              <a:gd name="connsiteX3" fmla="*/ 832094 w 4163873"/>
              <a:gd name="connsiteY3" fmla="*/ 978411 h 2427501"/>
              <a:gd name="connsiteX4" fmla="*/ 0 w 4163873"/>
              <a:gd name="connsiteY4" fmla="*/ 1437436 h 2427501"/>
              <a:gd name="connsiteX5" fmla="*/ 17007 w 4163873"/>
              <a:gd name="connsiteY5" fmla="*/ 2427501 h 2427501"/>
              <a:gd name="connsiteX6" fmla="*/ 4163873 w 4163873"/>
              <a:gd name="connsiteY6" fmla="*/ 2397308 h 2427501"/>
              <a:gd name="connsiteX7" fmla="*/ 3310856 w 4163873"/>
              <a:gd name="connsiteY7" fmla="*/ 1558963 h 2427501"/>
              <a:gd name="connsiteX8" fmla="*/ 3318399 w 4163873"/>
              <a:gd name="connsiteY8" fmla="*/ 940384 h 2427501"/>
              <a:gd name="connsiteX9" fmla="*/ 3300055 w 4163873"/>
              <a:gd name="connsiteY9" fmla="*/ 0 h 2427501"/>
              <a:gd name="connsiteX10" fmla="*/ 1757004 w 4163873"/>
              <a:gd name="connsiteY10" fmla="*/ 949 h 2427501"/>
              <a:gd name="connsiteX0" fmla="*/ 1757004 w 3338373"/>
              <a:gd name="connsiteY0" fmla="*/ 949 h 2427501"/>
              <a:gd name="connsiteX1" fmla="*/ 1031790 w 3338373"/>
              <a:gd name="connsiteY1" fmla="*/ 949 h 2427501"/>
              <a:gd name="connsiteX2" fmla="*/ 842604 w 3338373"/>
              <a:gd name="connsiteY2" fmla="*/ 200646 h 2427501"/>
              <a:gd name="connsiteX3" fmla="*/ 832094 w 3338373"/>
              <a:gd name="connsiteY3" fmla="*/ 978411 h 2427501"/>
              <a:gd name="connsiteX4" fmla="*/ 0 w 3338373"/>
              <a:gd name="connsiteY4" fmla="*/ 1437436 h 2427501"/>
              <a:gd name="connsiteX5" fmla="*/ 17007 w 3338373"/>
              <a:gd name="connsiteY5" fmla="*/ 2427501 h 2427501"/>
              <a:gd name="connsiteX6" fmla="*/ 3338373 w 3338373"/>
              <a:gd name="connsiteY6" fmla="*/ 2424824 h 2427501"/>
              <a:gd name="connsiteX7" fmla="*/ 3310856 w 3338373"/>
              <a:gd name="connsiteY7" fmla="*/ 1558963 h 2427501"/>
              <a:gd name="connsiteX8" fmla="*/ 3318399 w 3338373"/>
              <a:gd name="connsiteY8" fmla="*/ 940384 h 2427501"/>
              <a:gd name="connsiteX9" fmla="*/ 3300055 w 3338373"/>
              <a:gd name="connsiteY9" fmla="*/ 0 h 2427501"/>
              <a:gd name="connsiteX10" fmla="*/ 1757004 w 3338373"/>
              <a:gd name="connsiteY10" fmla="*/ 949 h 2427501"/>
              <a:gd name="connsiteX0" fmla="*/ 1757004 w 3338373"/>
              <a:gd name="connsiteY0" fmla="*/ 949 h 2427501"/>
              <a:gd name="connsiteX1" fmla="*/ 1490816 w 3338373"/>
              <a:gd name="connsiteY1" fmla="*/ 949 h 2427501"/>
              <a:gd name="connsiteX2" fmla="*/ 842604 w 3338373"/>
              <a:gd name="connsiteY2" fmla="*/ 200646 h 2427501"/>
              <a:gd name="connsiteX3" fmla="*/ 832094 w 3338373"/>
              <a:gd name="connsiteY3" fmla="*/ 978411 h 2427501"/>
              <a:gd name="connsiteX4" fmla="*/ 0 w 3338373"/>
              <a:gd name="connsiteY4" fmla="*/ 1437436 h 2427501"/>
              <a:gd name="connsiteX5" fmla="*/ 17007 w 3338373"/>
              <a:gd name="connsiteY5" fmla="*/ 2427501 h 2427501"/>
              <a:gd name="connsiteX6" fmla="*/ 3338373 w 3338373"/>
              <a:gd name="connsiteY6" fmla="*/ 2424824 h 2427501"/>
              <a:gd name="connsiteX7" fmla="*/ 3310856 w 3338373"/>
              <a:gd name="connsiteY7" fmla="*/ 1558963 h 2427501"/>
              <a:gd name="connsiteX8" fmla="*/ 3318399 w 3338373"/>
              <a:gd name="connsiteY8" fmla="*/ 940384 h 2427501"/>
              <a:gd name="connsiteX9" fmla="*/ 3300055 w 3338373"/>
              <a:gd name="connsiteY9" fmla="*/ 0 h 2427501"/>
              <a:gd name="connsiteX10" fmla="*/ 1757004 w 3338373"/>
              <a:gd name="connsiteY10" fmla="*/ 949 h 2427501"/>
              <a:gd name="connsiteX0" fmla="*/ 1757004 w 3338373"/>
              <a:gd name="connsiteY0" fmla="*/ 949 h 2427501"/>
              <a:gd name="connsiteX1" fmla="*/ 1490816 w 3338373"/>
              <a:gd name="connsiteY1" fmla="*/ 949 h 2427501"/>
              <a:gd name="connsiteX2" fmla="*/ 1476894 w 3338373"/>
              <a:gd name="connsiteY2" fmla="*/ 628492 h 2427501"/>
              <a:gd name="connsiteX3" fmla="*/ 832094 w 3338373"/>
              <a:gd name="connsiteY3" fmla="*/ 978411 h 2427501"/>
              <a:gd name="connsiteX4" fmla="*/ 0 w 3338373"/>
              <a:gd name="connsiteY4" fmla="*/ 1437436 h 2427501"/>
              <a:gd name="connsiteX5" fmla="*/ 17007 w 3338373"/>
              <a:gd name="connsiteY5" fmla="*/ 2427501 h 2427501"/>
              <a:gd name="connsiteX6" fmla="*/ 3338373 w 3338373"/>
              <a:gd name="connsiteY6" fmla="*/ 2424824 h 2427501"/>
              <a:gd name="connsiteX7" fmla="*/ 3310856 w 3338373"/>
              <a:gd name="connsiteY7" fmla="*/ 1558963 h 2427501"/>
              <a:gd name="connsiteX8" fmla="*/ 3318399 w 3338373"/>
              <a:gd name="connsiteY8" fmla="*/ 940384 h 2427501"/>
              <a:gd name="connsiteX9" fmla="*/ 3300055 w 3338373"/>
              <a:gd name="connsiteY9" fmla="*/ 0 h 2427501"/>
              <a:gd name="connsiteX10" fmla="*/ 1757004 w 3338373"/>
              <a:gd name="connsiteY10" fmla="*/ 949 h 242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8373" h="2427501">
                <a:moveTo>
                  <a:pt x="1757004" y="949"/>
                </a:moveTo>
                <a:lnTo>
                  <a:pt x="1490816" y="949"/>
                </a:lnTo>
                <a:lnTo>
                  <a:pt x="1476894" y="628492"/>
                </a:lnTo>
                <a:lnTo>
                  <a:pt x="832094" y="978411"/>
                </a:lnTo>
                <a:lnTo>
                  <a:pt x="0" y="1437436"/>
                </a:lnTo>
                <a:lnTo>
                  <a:pt x="17007" y="2427501"/>
                </a:lnTo>
                <a:lnTo>
                  <a:pt x="3338373" y="2424824"/>
                </a:lnTo>
                <a:lnTo>
                  <a:pt x="3310856" y="1558963"/>
                </a:lnTo>
                <a:cubicBezTo>
                  <a:pt x="3313370" y="1352770"/>
                  <a:pt x="3315885" y="1146577"/>
                  <a:pt x="3318399" y="940384"/>
                </a:cubicBezTo>
                <a:lnTo>
                  <a:pt x="3300055" y="0"/>
                </a:lnTo>
                <a:lnTo>
                  <a:pt x="1757004" y="949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1D153-A758-41BA-B3A9-524AFCE69332}"/>
              </a:ext>
            </a:extLst>
          </p:cNvPr>
          <p:cNvSpPr txBox="1"/>
          <p:nvPr/>
        </p:nvSpPr>
        <p:spPr>
          <a:xfrm>
            <a:off x="1852020" y="4830862"/>
            <a:ext cx="1202573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46" dirty="0"/>
              <a:t>개발 업무범위</a:t>
            </a:r>
          </a:p>
        </p:txBody>
      </p:sp>
      <p:cxnSp>
        <p:nvCxnSpPr>
          <p:cNvPr id="25" name="꺾인 연결선 100">
            <a:extLst>
              <a:ext uri="{FF2B5EF4-FFF2-40B4-BE49-F238E27FC236}">
                <a16:creationId xmlns:a16="http://schemas.microsoft.com/office/drawing/2014/main" id="{6BF3BFDB-0BC5-D9FD-35B8-69DB3A9EA19A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3763340" y="1051245"/>
            <a:ext cx="266009" cy="25928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E8D1636-AC4B-03C0-3AEF-7C2460815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03725"/>
              </p:ext>
            </p:extLst>
          </p:nvPr>
        </p:nvGraphicFramePr>
        <p:xfrm>
          <a:off x="4865244" y="248068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F6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유통관리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D952244-0590-817F-BEC0-F4687C60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536"/>
              </p:ext>
            </p:extLst>
          </p:nvPr>
        </p:nvGraphicFramePr>
        <p:xfrm>
          <a:off x="1156743" y="4203591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예약신청관리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685E9A1-CF17-E021-4366-393F0A1E9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89361"/>
              </p:ext>
            </p:extLst>
          </p:nvPr>
        </p:nvGraphicFramePr>
        <p:xfrm>
          <a:off x="2488054" y="4212217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재고확인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꺾인 연결선 11">
            <a:extLst>
              <a:ext uri="{FF2B5EF4-FFF2-40B4-BE49-F238E27FC236}">
                <a16:creationId xmlns:a16="http://schemas.microsoft.com/office/drawing/2014/main" id="{BDD85748-9E8A-3664-34B4-CAAB02931C81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rot="5400000">
            <a:off x="1649472" y="3692545"/>
            <a:ext cx="405096" cy="616997"/>
          </a:xfrm>
          <a:prstGeom prst="bentConnector3">
            <a:avLst>
              <a:gd name="adj1" fmla="val 511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14">
            <a:extLst>
              <a:ext uri="{FF2B5EF4-FFF2-40B4-BE49-F238E27FC236}">
                <a16:creationId xmlns:a16="http://schemas.microsoft.com/office/drawing/2014/main" id="{D86D87BF-C6F7-218A-DE73-A762A327B4F1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rot="16200000" flipV="1">
            <a:off x="2310814" y="3648199"/>
            <a:ext cx="413722" cy="714314"/>
          </a:xfrm>
          <a:prstGeom prst="bentConnector3">
            <a:avLst>
              <a:gd name="adj1" fmla="val 503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422B540-6DF7-CCAC-EEC9-5BA5AB1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0949"/>
              </p:ext>
            </p:extLst>
          </p:nvPr>
        </p:nvGraphicFramePr>
        <p:xfrm>
          <a:off x="5679442" y="2480686"/>
          <a:ext cx="71536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F7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손해배상관리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꺾인 연결선 100">
            <a:extLst>
              <a:ext uri="{FF2B5EF4-FFF2-40B4-BE49-F238E27FC236}">
                <a16:creationId xmlns:a16="http://schemas.microsoft.com/office/drawing/2014/main" id="{BFF03C32-179B-430E-35F1-EAC06A7449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22592" y="1049885"/>
            <a:ext cx="266009" cy="25928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F3EA75-8388-6094-BC88-1505221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29171"/>
              </p:ext>
            </p:extLst>
          </p:nvPr>
        </p:nvGraphicFramePr>
        <p:xfrm>
          <a:off x="4337150" y="4212217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반납 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꺾인 연결선 14">
            <a:extLst>
              <a:ext uri="{FF2B5EF4-FFF2-40B4-BE49-F238E27FC236}">
                <a16:creationId xmlns:a16="http://schemas.microsoft.com/office/drawing/2014/main" id="{7291E8CE-51DC-31AA-F5EB-3759F14B208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3235362" y="2723651"/>
            <a:ext cx="413722" cy="2563410"/>
          </a:xfrm>
          <a:prstGeom prst="bentConnector3">
            <a:avLst>
              <a:gd name="adj1" fmla="val 505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69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3073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/>
                        <a:t>customer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9D30F7E-2EA1-A0EB-06F9-D15C68DE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2" y="2314467"/>
            <a:ext cx="4763165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EC4A4-F6F5-21E8-8690-14BB365A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2" y="6321363"/>
            <a:ext cx="5831336" cy="8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4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62152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 err="1"/>
                        <a:t>rental_shop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DD1456D-2FEA-1069-5FCE-91B2F8C3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88" y="2428767"/>
            <a:ext cx="4505954" cy="154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D5B744-0D6C-15B2-E75C-60E45423E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0" y="6067147"/>
            <a:ext cx="5797550" cy="15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05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78297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/>
                        <a:t>hanbok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…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ctr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567677F-C073-DD5A-3605-1D9BF032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6" y="2498614"/>
            <a:ext cx="4858428" cy="1581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BA1507-4D5A-6620-0108-54C0E439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4" y="5752426"/>
            <a:ext cx="2602851" cy="1995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B10D16-F228-3B45-320C-E56B5D99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74" y="8126537"/>
            <a:ext cx="2602851" cy="99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9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85974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 err="1"/>
                        <a:t>hanbok_photo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ctr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indent="0" algn="ctr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indent="0" algn="ctr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indent="0" algn="ctr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indent="0" algn="ctr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...</a:t>
                      </a:r>
                    </a:p>
                    <a:p>
                      <a:pPr marL="0" indent="0" algn="ctr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2ED744F-0978-4487-A742-CB61A73A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12" y="2697838"/>
            <a:ext cx="44773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AA4C99-8085-159D-65EB-C2B36FC1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53" y="5902190"/>
            <a:ext cx="3286494" cy="1198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1D2737-B972-CFC9-8C72-CA73967F3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69" y="7697139"/>
            <a:ext cx="3408191" cy="10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94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25913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/>
                        <a:t>reservation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D55EC1-487B-3781-A03C-22C82F6F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2" y="2581146"/>
            <a:ext cx="4944165" cy="1848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7F4E5-7F6D-9DB3-A3AD-76D485DE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6904949"/>
            <a:ext cx="5461000" cy="8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37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94258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 err="1"/>
                        <a:t>reservation_hanbok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75C5F73-3FCC-1FF6-34E1-AE027620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98" y="2646286"/>
            <a:ext cx="4715533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A401A5-7A02-AF31-8F9B-E9377317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76" y="6338770"/>
            <a:ext cx="447737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1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9614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 err="1"/>
                        <a:t>additional_accessory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869A0C5-E211-A31D-2ADE-83FCBD08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2" y="2682788"/>
            <a:ext cx="5048955" cy="1238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99083-8A2D-D491-EBD2-67420126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4" y="6724522"/>
            <a:ext cx="462027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7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96131"/>
              </p:ext>
            </p:extLst>
          </p:nvPr>
        </p:nvGraphicFramePr>
        <p:xfrm>
          <a:off x="272988" y="446103"/>
          <a:ext cx="6349754" cy="882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/>
                        <a:t>review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5B72556-E113-4D24-F5C4-C7C3C80A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14" y="2347791"/>
            <a:ext cx="4848902" cy="1743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57D67-482B-0A5C-5E99-722F8C91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7" y="6736987"/>
            <a:ext cx="5864036" cy="8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6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EE2A96-FB53-7E2E-1AA4-5CCEEE5C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25881"/>
              </p:ext>
            </p:extLst>
          </p:nvPr>
        </p:nvGraphicFramePr>
        <p:xfrm>
          <a:off x="276712" y="617731"/>
          <a:ext cx="6301641" cy="8791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32878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43298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402546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43871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소스코드 요약 설명서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2646"/>
                  </a:ext>
                </a:extLst>
              </a:tr>
              <a:tr h="63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style.css 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header.php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페이지 상단에 노출되는 코드이다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대문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 목록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목록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마이페이지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로그아웃 페이지로 이동할 수 있다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footer.php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페이지 하단에 노출되는 코드이다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정보를 담아 놓은 코드이다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자주 사용하는 함수들을 모아 놓은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add_to_cart.php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목록 추가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쿠키의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cart array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해당 한복을 추가한다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choose_accessories.php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추가 악세서리 선택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악세서리 개수를 사용자로부터 입력 받아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create_reservation.php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create_reservation.php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넘겨 받은 예약 정보와 악세서리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hanbok_list.php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대여점이 보유한 한복 리스트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대여점의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받아 해당 대여점이 보유 중인 한복을 카테고리에 따라 분류하여 나열한다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대여할 한복을 선택 후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make_reservation.php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넘길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hanbok_list_all.php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한복 리스트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대여점에 관계없이 모든 보유 중인 한복을 카테고리에 따라 분류하여 나열한다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메인 페이지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대문 페이지이다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 정보 입력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회원가입을 위한 회원정보를 입력 받는다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사용자로부터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PW,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이메일을 입력 받아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join_insert.php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넘겨 받은 회원정보를 확인 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login.php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 정보 입력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로그인을 위한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ID, PW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정보를 사용자로부터 입력 받아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login_confirm.php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63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EE2A96-FB53-7E2E-1AA4-5CCEEE5C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38009"/>
              </p:ext>
            </p:extLst>
          </p:nvPr>
        </p:nvGraphicFramePr>
        <p:xfrm>
          <a:off x="276712" y="617731"/>
          <a:ext cx="6301641" cy="8791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32878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43298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402546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43871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소스코드 요약 설명서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2646"/>
                  </a:ext>
                </a:extLst>
              </a:tr>
              <a:tr h="63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login_confirm.php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로그인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넘겨 받은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PW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를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에서 확인 후 쿠키를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접속 중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으로 업데이트한다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logout.php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로그아웃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쿠키를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미접속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으로 업데이트한다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make_reservation.php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정보 입력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넘겨 받은 한복 리스트와 사용자로부터 입력 받은 대여 일정 정보를 </a:t>
                      </a: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choose_accessories.php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총 대여료를 계산해 사용자에게 보여준다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my_inform_update.php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회원정보 변경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넘겨 받은 수정 정보를 확인 후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my_information.php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 조회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쿠키의 로그인 정보를 입력 받아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회원정보를 가져와 사용자에게 보여준다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mypage.php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 관리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 관리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내역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내역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탈퇴 페이지로 넘어갈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remove_from_cart.php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목록 삭제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쿠키의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cart array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해당 한복을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rental_shop_list.php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대여점 목록 조회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대여점 정보를 나열한다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대여점명을 클릭해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hanbok_list.php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넘어갈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reservation_detail.php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상세 내역 조회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넘겨 받은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reservation_id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해당하는 예약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가져와 사용자에게 보여준다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내역 조회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로그인 중인 사용자의 예약 정보를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가져와 나열한다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예약번호를 클릭해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reservation_detail.php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넘어갈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upload_review.php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작성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넘겨 받은 리뷰 정보를 확인 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write_review.php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작성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사용자로부터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별점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후기 등 리뷰 정보를 입력 받아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upload_review.php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review_list.php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조회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로그인 중인 사용자의 리뷰 리스트를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가져와 나열한다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리뷰 수정 및 삭제가 가능하다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hanbok_detail.php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한복 상세 정보 조회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한복의 기본 정보 및 모든 사진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다른 고객들의 리뷰 목록을 보여준다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5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71238"/>
              </p:ext>
            </p:extLst>
          </p:nvPr>
        </p:nvGraphicFramePr>
        <p:xfrm>
          <a:off x="272988" y="446103"/>
          <a:ext cx="6349754" cy="891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고려 한복은 한복의 대여 및 판매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기능을 제공하기 위해 각 고객의 정보를 관리한다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관리하는 고객 정보는 다음과 같다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</a:t>
                      </a: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비밀번호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전화번호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이메일 주소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비밀번호는 신규 고객 등록 시 고객이 필수로 입력하는 정보이다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는 모든 고객이 서로 달라야 하지만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비밀번호가 같은 고객은 존재할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ID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와 비밀번호는 영어 대소문자와 숫자로 이루어진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8~15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자의 문자열이다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신규 고객 등록 시 필수로 작성해야 하는 정보는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ID,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비밀번호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이름과 전화번호이다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이메일 주소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작성은 선택사항이다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4.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탈퇴한 고객의 정보는 더 이상 관리하지 않고 파기한다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아직 반납일이 지나지 않은 예약이 하나라도 남아 있다면 탈퇴 처리가 불가능하다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5.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탈퇴 시 해당 고객의 과거 예약 내역은 파기하지 않는다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다만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고객이 작성한 리뷰는 전부 삭제한다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12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EE2A96-FB53-7E2E-1AA4-5CCEEE5C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73175"/>
              </p:ext>
            </p:extLst>
          </p:nvPr>
        </p:nvGraphicFramePr>
        <p:xfrm>
          <a:off x="276712" y="617731"/>
          <a:ext cx="6301641" cy="8791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32878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43298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402546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43871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소스코드 요약 설명서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2646"/>
                  </a:ext>
                </a:extLst>
              </a:tr>
              <a:tr h="63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revise_review.php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수정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사용자로부터 수정할 리뷰 정보를 입력 받아 </a:t>
                      </a: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update_review.php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update_review.php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수정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넘겨 받은 리뷰 수정 정보를 확인 후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revise_reservation.php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수정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사용자로부터 수정할 대여 일자 정보를 입력 받아 </a:t>
                      </a: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update_reservation.php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update_reservation.php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수정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넘겨 받은 대여 일자 수정 정보를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 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update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cancel_reservation.php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취소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취소를 위해 사용자로부터 비밀번호를 입력 받고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정보와 비밀번호를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delete_reservation.php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delete_reservation.php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취소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넘겨 받은 비밀번호를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비밀번호와 비교 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해당 예약 정보를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secede_account.php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탈퇴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취소를 위해 사용자로부터 비밀번호를 입력 받고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정보와 비밀번호를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delete_customer.php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넘긴다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delete_customer.php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탈퇴 처리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넘겨 받은 비밀번호를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비밀번호와 비교 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DB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해당 고객 정보를 삭제 및 쿠키를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미접속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업데이트한다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80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85584"/>
              </p:ext>
            </p:extLst>
          </p:nvPr>
        </p:nvGraphicFramePr>
        <p:xfrm>
          <a:off x="272988" y="446103"/>
          <a:ext cx="6349754" cy="891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재고확인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고려 한복은 보유하고 있는 한복에 대한 정보를 관리한다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관리하는 정보는 한복 종류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사이즈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일일 대여료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사진이다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같은 한복은 두 벌 이상 보유하고 있지 않으며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각 한복은 고유한 제품 코드를 가진다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모든 한복은 상하의를 한 세트로 하여 세트 단위로만 취급한다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한복의 종류는 남성용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여성용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남아용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여아용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가지로 구분된다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모든 한복 제품은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가지 종류 중 하나에 속한다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한복의 종류에 따라 다른 사이즈 기준을 사용한다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각 종류별 사이즈 표기는 다음과 같다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남성용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: 85, 90, 95, 100, 105, 110, 115, 120</a:t>
                      </a: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여성용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: 44, 55, 66, 77, 88</a:t>
                      </a: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남아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여아용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호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~ 12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호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571500" lvl="1" indent="-228600" eaLnBrk="1" hangingPunct="1">
                        <a:lnSpc>
                          <a:spcPct val="150000"/>
                        </a:lnSpc>
                        <a:buFontTx/>
                        <a:buAutoNum type="alphaLcParenR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6.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사진은 한복 한 벌 당 여러 장을 등록할 수 있으며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이미지 </a:t>
                      </a:r>
                      <a:r>
                        <a:rPr lang="en-US" altLang="ko-KR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url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의 형태로 저장한다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6488"/>
              </p:ext>
            </p:extLst>
          </p:nvPr>
        </p:nvGraphicFramePr>
        <p:xfrm>
          <a:off x="272988" y="446103"/>
          <a:ext cx="6349754" cy="891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대여점관리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고려 한복은 전국 각지에 대여점을 운영하고 있으며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고객은 온라인으로 우선 대여 예약 한 뒤 실제 대여점에서 한복을 대여 및 반납한다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고려 한복은 각 대여점이 보유하고 있는 한복 재고 정보를 관리하며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대여점이 보유 중인 한복에 대해서만 대여 예약이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한복을 하나도 보유하고 있지 않은 대여점이 있을 수도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각 대여점에 대해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 코드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사무실 전화번호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이메일 관리한다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대여점 코드는 모든 대여점에게 고유하게 부여된다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84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3087"/>
              </p:ext>
            </p:extLst>
          </p:nvPr>
        </p:nvGraphicFramePr>
        <p:xfrm>
          <a:off x="272988" y="446103"/>
          <a:ext cx="6349754" cy="9535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예약신청관리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고객은 당사가 보유 중인 한복에 대해 대여 예약 신청을 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같은 대여점에서 보유 중인 여러 벌의 한복을 한번에 예약할 수 있으며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 번의 예약에서 함께 예약된 모든 한복은 같은 날에 대여하고 같은 날에 반납한다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모든 대여는 예약을 통해 이루어진다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예약을 신청한 날짜 정보도 관리한다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신청 시 고객은 실제 대여일과 반납일을 명시하여야 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각 한복은 종류별로 한 벌 씩 밖에 보유하고 있지 않으므로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예약에 포함된 한복들 중 이미 다른 고객이 예약한 날짜와 겹치는 한복이 하나라도 존재할 경우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예약이 불가능하다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당일 예약은 불가하며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최소 대여일 하루 전까지 예약이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대여료는 실제 대여일에 지불하며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총 대여료는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 기간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 * (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일일 대여료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계산한다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 기간은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대여일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+ 1)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계산한다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취소는 대여일 하루 전까지 가능하며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임의로 취소 시 총 대여료의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분의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 해당하는 요금을 지불해야 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 내역 수정은 대여일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반납일의 변경만 가능하며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번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3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번의 조건을 만족하는 한 자유롭게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4.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고객이 한복을 반납한 날로부터 일주일 동안은 클리닝 등 관리가 필요하므로 해당 한복은 다른 고객에게 대여가 불가능하다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물론 이 기간에 대여를 희망하는 예약도 받지 않는다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예를 들어 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A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일에 반납하기로 이미 예약한 상태라면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B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는 그 한복에 대해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 이후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(11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 포함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대여를 희망하는 예약만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반대로 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A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일에 대여하기로 이미 예약한 상태라면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B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 이전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(3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 포함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반납을 희망하는 예약만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5.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대여 예약 시 악세서리를 추가로 대여 예약할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악세서리의 종류는 꽃신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노리개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배씨댕기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머리띠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고쟁이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적삼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머리띠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속치마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갓신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이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 번의 한복 예약에 각 악세서리는 종류별로 최대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예약에서 대여한 한복의 수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만큼 신청 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6.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각 예약의 일일 대여료는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대여할 한복의 일일 대여료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 + (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추가 신청한 악세서리 개수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* 1000)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으로 계산한다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lv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7.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우리는 반납이 끝난 과거 대여 예약 이력도 관리한다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1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23818"/>
              </p:ext>
            </p:extLst>
          </p:nvPr>
        </p:nvGraphicFramePr>
        <p:xfrm>
          <a:off x="272988" y="446103"/>
          <a:ext cx="6349754" cy="891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리뷰관리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고객은 한복에 대한 리뷰를 작성할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리뷰는 오직 해당 한복을 대여했다 반납한 이력이 있는 고객만 작성할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리뷰는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과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평점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으로 구성되며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‘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본문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1~500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자 이내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‘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평점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은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점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~5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점 사이로 작성할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리뷰의 작성일도 저장되어야 하며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리뷰의 신뢰성을 보장하기 위해 각 리뷰는 해당 예약의 반납일로부터 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30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 이내에 작성되어야 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30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일이 경과한 경우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 작성이 불가하다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한복 정보 조회 시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해당 한복에 대한 다른 고객들의 리뷰를 제공해야 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 고객이 같은 한복에 대해 두 개 이상 리뷰를 작성하는 것은 불가능하다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lvl="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고객은 자신이 작성한 리뷰를 수정할 수 있다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이때 한 번이라도 수정된 적이 있는 리뷰는 수정되었다는 사실을 표시해야 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리뷰의 작성일자는 최초 작성일자만을 저장한다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7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859</TotalTime>
  <Words>4499</Words>
  <Application>Microsoft Office PowerPoint</Application>
  <PresentationFormat>A4 용지(210x297mm)</PresentationFormat>
  <Paragraphs>1159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HY신명조</vt:lpstr>
      <vt:lpstr>맑은 고딕</vt:lpstr>
      <vt:lpstr>함초롬바탕</vt:lpstr>
      <vt:lpstr>Arial</vt:lpstr>
      <vt:lpstr>Calibri</vt:lpstr>
      <vt:lpstr>Calibri Light</vt:lpstr>
      <vt:lpstr>Georgia</vt:lpstr>
      <vt:lpstr>Helvetica</vt:lpstr>
      <vt:lpstr>Wingdings</vt:lpstr>
      <vt:lpstr>Office 테마</vt:lpstr>
      <vt:lpstr>Database   Term Project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 Term Project </dc:title>
  <dc:creator>김민석[ 대학원석·박사통합과정수료연구(재학) / 컴퓨터학과 ]</dc:creator>
  <cp:lastModifiedBy>박종혁[ 학부재학 / 컴퓨터학과 ]</cp:lastModifiedBy>
  <cp:revision>18</cp:revision>
  <dcterms:created xsi:type="dcterms:W3CDTF">2023-11-24T06:03:01Z</dcterms:created>
  <dcterms:modified xsi:type="dcterms:W3CDTF">2023-12-21T08:00:09Z</dcterms:modified>
</cp:coreProperties>
</file>