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70" r:id="rId7"/>
    <p:sldId id="262" r:id="rId8"/>
    <p:sldId id="271" r:id="rId9"/>
    <p:sldId id="266" r:id="rId10"/>
    <p:sldId id="273" r:id="rId11"/>
    <p:sldId id="274" r:id="rId12"/>
    <p:sldId id="276" r:id="rId13"/>
    <p:sldId id="275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A2F26-C620-4C8F-97D9-3C565A67567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1C1FC-B0D0-4E60-9CD9-0D72AF47D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3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1C1FC-B0D0-4E60-9CD9-0D72AF47D3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3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1C1FC-B0D0-4E60-9CD9-0D72AF47D3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1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57200" y="29001"/>
            <a:ext cx="19753135" cy="111111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95400" y="5045876"/>
            <a:ext cx="7904437" cy="137143"/>
            <a:chOff x="13095400" y="5045876"/>
            <a:chExt cx="7904437" cy="1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3095400" y="5045876"/>
              <a:ext cx="7904437" cy="13714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00D975-D23F-CBD4-A269-02204681F541}"/>
              </a:ext>
            </a:extLst>
          </p:cNvPr>
          <p:cNvSpPr txBox="1"/>
          <p:nvPr/>
        </p:nvSpPr>
        <p:spPr>
          <a:xfrm>
            <a:off x="838200" y="2848781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 err="1">
                <a:solidFill>
                  <a:schemeClr val="bg1"/>
                </a:solidFill>
                <a:latin typeface="+mj-lt"/>
              </a:rPr>
              <a:t>프리웨이트</a:t>
            </a:r>
            <a:r>
              <a:rPr lang="ko-KR" altLang="en-US" sz="7000" dirty="0">
                <a:solidFill>
                  <a:schemeClr val="bg1"/>
                </a:solidFill>
                <a:latin typeface="+mj-lt"/>
              </a:rPr>
              <a:t> 운동 측정 시스템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CA3146B5-60E3-7207-A713-677F831C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62" y="6173068"/>
            <a:ext cx="1179707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>
                <a:ln>
                  <a:noFill/>
                </a:ln>
                <a:effectLst/>
              </a:rPr>
              <a:t>팀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effectLst/>
              </a:rPr>
              <a:t>푸바오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effectLst/>
              </a:rPr>
              <a:t>팀장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effectLst/>
              </a:rPr>
              <a:t>임베디드시스템공학과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effectLst/>
              </a:rPr>
              <a:t> 201901752 서정인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effectLst/>
              </a:rPr>
              <a:t>팀원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effectLst/>
              </a:rPr>
              <a:t>임베디드시스템공학과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effectLst/>
              </a:rPr>
              <a:t> 201701726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effectLst/>
              </a:rPr>
              <a:t>권오찬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effectLst/>
              </a:rPr>
              <a:t>팀원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effectLst/>
              </a:rPr>
              <a:t>임베디드시스템공학과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effectLst/>
              </a:rPr>
              <a:t> 201901747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effectLst/>
              </a:rPr>
              <a:t>류제현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effectLst/>
              </a:rPr>
              <a:t>팀원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effectLst/>
              </a:rPr>
              <a:t>임베디드시스템공학과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effectLst/>
              </a:rPr>
              <a:t> 202001697 박성빈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400" y="3454400"/>
            <a:ext cx="18313400" cy="6832600"/>
            <a:chOff x="-304762" y="6380952"/>
            <a:chExt cx="18741667" cy="40592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04762" y="6380952"/>
              <a:ext cx="18741667" cy="405925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109305-4C17-3990-4319-5A44F2064A07}"/>
              </a:ext>
            </a:extLst>
          </p:cNvPr>
          <p:cNvSpPr txBox="1"/>
          <p:nvPr/>
        </p:nvSpPr>
        <p:spPr>
          <a:xfrm>
            <a:off x="381000" y="3178572"/>
            <a:ext cx="11811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구상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Weekly diary </a:t>
            </a: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작성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회의</a:t>
            </a:r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팀원 일정 및 작업 스케줄 조율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4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라즈베리파이</a:t>
            </a: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원격 연결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E45BC-B6B7-AD13-6CBF-9BBE0A4D290C}"/>
              </a:ext>
            </a:extLst>
          </p:cNvPr>
          <p:cNvSpPr txBox="1"/>
          <p:nvPr/>
        </p:nvSpPr>
        <p:spPr>
          <a:xfrm>
            <a:off x="381000" y="1526812"/>
            <a:ext cx="9156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0" b="1">
                <a:solidFill>
                  <a:schemeClr val="bg1"/>
                </a:solidFill>
              </a:rPr>
              <a:t>서정인 </a:t>
            </a:r>
            <a:r>
              <a:rPr lang="en-US" altLang="ko-KR" sz="9000" b="1">
                <a:solidFill>
                  <a:schemeClr val="bg1"/>
                </a:solidFill>
              </a:rPr>
              <a:t>[</a:t>
            </a:r>
            <a:r>
              <a:rPr lang="ko-KR" altLang="en-US" sz="9000" b="1" dirty="0">
                <a:solidFill>
                  <a:schemeClr val="bg1"/>
                </a:solidFill>
              </a:rPr>
              <a:t>팀</a:t>
            </a:r>
            <a:r>
              <a:rPr lang="ko-KR" altLang="en-US" sz="9000" b="1">
                <a:solidFill>
                  <a:schemeClr val="bg1"/>
                </a:solidFill>
              </a:rPr>
              <a:t>장</a:t>
            </a:r>
            <a:r>
              <a:rPr lang="en-US" altLang="ko-KR" sz="9000" b="1" dirty="0">
                <a:solidFill>
                  <a:schemeClr val="bg1"/>
                </a:solidFill>
              </a:rPr>
              <a:t>]</a:t>
            </a:r>
            <a:endParaRPr lang="ko-KR" altLang="en-US" sz="9000" b="1" dirty="0">
              <a:solidFill>
                <a:schemeClr val="bg1"/>
              </a:solidFill>
            </a:endParaRPr>
          </a:p>
        </p:txBody>
      </p:sp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B8DD9170-89BA-0DC1-BA1B-D0B07D44F5C7}"/>
              </a:ext>
            </a:extLst>
          </p:cNvPr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3" name="Object 18">
              <a:extLst>
                <a:ext uri="{FF2B5EF4-FFF2-40B4-BE49-F238E27FC236}">
                  <a16:creationId xmlns:a16="http://schemas.microsoft.com/office/drawing/2014/main" id="{A26F21EC-91CD-B144-DE82-CABCF787E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31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400" y="3467101"/>
            <a:ext cx="18313400" cy="6832600"/>
            <a:chOff x="-304762" y="6380952"/>
            <a:chExt cx="18741667" cy="40592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04762" y="6380952"/>
              <a:ext cx="18741667" cy="405925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109305-4C17-3990-4319-5A44F2064A07}"/>
              </a:ext>
            </a:extLst>
          </p:cNvPr>
          <p:cNvSpPr txBox="1"/>
          <p:nvPr/>
        </p:nvSpPr>
        <p:spPr>
          <a:xfrm>
            <a:off x="381000" y="3467101"/>
            <a:ext cx="115062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실사용 테스트 인원 섭외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로드셀</a:t>
            </a: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회로 구성 및 제작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외관 기획</a:t>
            </a:r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도면 설계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 </a:t>
            </a: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제작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E45BC-B6B7-AD13-6CBF-9BBE0A4D290C}"/>
              </a:ext>
            </a:extLst>
          </p:cNvPr>
          <p:cNvSpPr txBox="1"/>
          <p:nvPr/>
        </p:nvSpPr>
        <p:spPr>
          <a:xfrm>
            <a:off x="381000" y="1526812"/>
            <a:ext cx="9156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0" b="1" dirty="0" err="1">
                <a:solidFill>
                  <a:schemeClr val="bg1"/>
                </a:solidFill>
              </a:rPr>
              <a:t>권오찬</a:t>
            </a:r>
            <a:endParaRPr lang="ko-KR" altLang="en-US" sz="9000" b="1" dirty="0">
              <a:solidFill>
                <a:schemeClr val="bg1"/>
              </a:solidFill>
            </a:endParaRPr>
          </a:p>
        </p:txBody>
      </p:sp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B8DD9170-89BA-0DC1-BA1B-D0B07D44F5C7}"/>
              </a:ext>
            </a:extLst>
          </p:cNvPr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3" name="Object 18">
              <a:extLst>
                <a:ext uri="{FF2B5EF4-FFF2-40B4-BE49-F238E27FC236}">
                  <a16:creationId xmlns:a16="http://schemas.microsoft.com/office/drawing/2014/main" id="{A26F21EC-91CD-B144-DE82-CABCF787E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43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400" y="3467101"/>
            <a:ext cx="18313400" cy="6832600"/>
            <a:chOff x="-304762" y="6380952"/>
            <a:chExt cx="18741667" cy="40592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04762" y="6380952"/>
              <a:ext cx="18741667" cy="405925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109305-4C17-3990-4319-5A44F2064A07}"/>
              </a:ext>
            </a:extLst>
          </p:cNvPr>
          <p:cNvSpPr txBox="1"/>
          <p:nvPr/>
        </p:nvSpPr>
        <p:spPr>
          <a:xfrm>
            <a:off x="381000" y="3467101"/>
            <a:ext cx="1181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부품</a:t>
            </a:r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재료 운반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딥러닝 툴 설치</a:t>
            </a:r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4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CUDA,cuDNN,Tensorflow</a:t>
            </a:r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압력감지 디바이스 외관 부품 제작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라즈베리파이</a:t>
            </a: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카메라 연결 및 테스트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E45BC-B6B7-AD13-6CBF-9BBE0A4D290C}"/>
              </a:ext>
            </a:extLst>
          </p:cNvPr>
          <p:cNvSpPr txBox="1"/>
          <p:nvPr/>
        </p:nvSpPr>
        <p:spPr>
          <a:xfrm>
            <a:off x="381000" y="1526812"/>
            <a:ext cx="9156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0" b="1" dirty="0" err="1">
                <a:solidFill>
                  <a:schemeClr val="bg1"/>
                </a:solidFill>
              </a:rPr>
              <a:t>류제현</a:t>
            </a:r>
            <a:endParaRPr lang="ko-KR" altLang="en-US" sz="9000" b="1" dirty="0">
              <a:solidFill>
                <a:schemeClr val="bg1"/>
              </a:solidFill>
            </a:endParaRPr>
          </a:p>
        </p:txBody>
      </p:sp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B8DD9170-89BA-0DC1-BA1B-D0B07D44F5C7}"/>
              </a:ext>
            </a:extLst>
          </p:cNvPr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3" name="Object 18">
              <a:extLst>
                <a:ext uri="{FF2B5EF4-FFF2-40B4-BE49-F238E27FC236}">
                  <a16:creationId xmlns:a16="http://schemas.microsoft.com/office/drawing/2014/main" id="{A26F21EC-91CD-B144-DE82-CABCF787E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182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400" y="3467101"/>
            <a:ext cx="18313400" cy="6832600"/>
            <a:chOff x="-304762" y="6380952"/>
            <a:chExt cx="18741667" cy="40592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04762" y="6380952"/>
              <a:ext cx="18741667" cy="405925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109305-4C17-3990-4319-5A44F2064A07}"/>
              </a:ext>
            </a:extLst>
          </p:cNvPr>
          <p:cNvSpPr txBox="1"/>
          <p:nvPr/>
        </p:nvSpPr>
        <p:spPr>
          <a:xfrm>
            <a:off x="355600" y="3004140"/>
            <a:ext cx="976206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4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Weekly diary </a:t>
            </a: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작성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압력감지 회로 설계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압력감지 알고리즘 구현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음성회의 문서화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발표 </a:t>
            </a:r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 </a:t>
            </a:r>
            <a:r>
              <a:rPr lang="ko-KR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제작</a:t>
            </a: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4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E45BC-B6B7-AD13-6CBF-9BBE0A4D290C}"/>
              </a:ext>
            </a:extLst>
          </p:cNvPr>
          <p:cNvSpPr txBox="1"/>
          <p:nvPr/>
        </p:nvSpPr>
        <p:spPr>
          <a:xfrm>
            <a:off x="381000" y="1526812"/>
            <a:ext cx="9156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0" b="1" dirty="0">
                <a:solidFill>
                  <a:schemeClr val="bg1"/>
                </a:solidFill>
              </a:rPr>
              <a:t>박성빈</a:t>
            </a:r>
          </a:p>
        </p:txBody>
      </p:sp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B8DD9170-89BA-0DC1-BA1B-D0B07D44F5C7}"/>
              </a:ext>
            </a:extLst>
          </p:cNvPr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3" name="Object 18">
              <a:extLst>
                <a:ext uri="{FF2B5EF4-FFF2-40B4-BE49-F238E27FC236}">
                  <a16:creationId xmlns:a16="http://schemas.microsoft.com/office/drawing/2014/main" id="{A26F21EC-91CD-B144-DE82-CABCF787E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7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943100"/>
            <a:ext cx="20708629" cy="76661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587976" y="5093658"/>
            <a:ext cx="8000000" cy="137143"/>
            <a:chOff x="-2587976" y="5093658"/>
            <a:chExt cx="8000000" cy="13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2587976" y="5093658"/>
              <a:ext cx="8000000" cy="13714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05021-761A-DB5D-796B-B8D1EE7CE5FF}"/>
              </a:ext>
            </a:extLst>
          </p:cNvPr>
          <p:cNvSpPr txBox="1"/>
          <p:nvPr/>
        </p:nvSpPr>
        <p:spPr>
          <a:xfrm>
            <a:off x="13487400" y="8146567"/>
            <a:ext cx="114871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팀 </a:t>
            </a:r>
            <a:r>
              <a:rPr lang="ko-KR" altLang="en-US" sz="6000" b="1" dirty="0" err="1">
                <a:solidFill>
                  <a:schemeClr val="bg1"/>
                </a:solidFill>
              </a:rPr>
              <a:t>푸바오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210" y="132081"/>
            <a:ext cx="9526058" cy="45523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179" y="3403600"/>
            <a:ext cx="3734762" cy="47879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2905" y="3390900"/>
            <a:ext cx="3762190" cy="478799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14059" y="3390900"/>
            <a:ext cx="3753048" cy="47879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6342653"/>
            <a:ext cx="18288000" cy="4134847"/>
            <a:chOff x="-304762" y="6380952"/>
            <a:chExt cx="18741667" cy="40592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04762" y="6380952"/>
              <a:ext cx="18741667" cy="40592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109305-4C17-3990-4319-5A44F2064A07}"/>
              </a:ext>
            </a:extLst>
          </p:cNvPr>
          <p:cNvSpPr txBox="1"/>
          <p:nvPr/>
        </p:nvSpPr>
        <p:spPr>
          <a:xfrm>
            <a:off x="1339791" y="7294106"/>
            <a:ext cx="29352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작품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7ECCA-8135-07E0-192D-3E29D1E632F1}"/>
              </a:ext>
            </a:extLst>
          </p:cNvPr>
          <p:cNvSpPr txBox="1"/>
          <p:nvPr/>
        </p:nvSpPr>
        <p:spPr>
          <a:xfrm>
            <a:off x="7262905" y="7294106"/>
            <a:ext cx="29352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 상황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68DEF2-6892-DED0-FE49-B027B16CE5BA}"/>
              </a:ext>
            </a:extLst>
          </p:cNvPr>
          <p:cNvSpPr txBox="1"/>
          <p:nvPr/>
        </p:nvSpPr>
        <p:spPr>
          <a:xfrm>
            <a:off x="13186019" y="7294106"/>
            <a:ext cx="441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 기여부분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71022"/>
            <a:ext cx="6304762" cy="10685308"/>
            <a:chOff x="0" y="-171022"/>
            <a:chExt cx="6304762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1022"/>
              <a:ext cx="6304762" cy="10685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28800" y="-301764"/>
            <a:ext cx="11411253" cy="112601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C9769D-1ED7-53D6-F924-40F4772237C8}"/>
              </a:ext>
            </a:extLst>
          </p:cNvPr>
          <p:cNvSpPr txBox="1"/>
          <p:nvPr/>
        </p:nvSpPr>
        <p:spPr>
          <a:xfrm>
            <a:off x="7467600" y="4404836"/>
            <a:ext cx="5097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작품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E27526-FBC1-AB0C-3A08-F9685B63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818" y="8142529"/>
            <a:ext cx="4363059" cy="1552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9FFB16-D4BC-A8AC-7C12-AB92CFC59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726" y="845456"/>
            <a:ext cx="3905889" cy="16766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6C6D8A-5F9E-7A4E-8963-2DC594EE4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133" y="2781300"/>
            <a:ext cx="8543076" cy="56540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FC598D-D826-76A2-CDBE-8E22C578D7EB}"/>
              </a:ext>
            </a:extLst>
          </p:cNvPr>
          <p:cNvSpPr txBox="1"/>
          <p:nvPr/>
        </p:nvSpPr>
        <p:spPr>
          <a:xfrm>
            <a:off x="1172591" y="2105805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작품 개요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A53A5-8E65-883B-AB4A-AFBB41503A87}"/>
              </a:ext>
            </a:extLst>
          </p:cNvPr>
          <p:cNvSpPr txBox="1"/>
          <p:nvPr/>
        </p:nvSpPr>
        <p:spPr>
          <a:xfrm>
            <a:off x="457200" y="7200900"/>
            <a:ext cx="9144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 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기술의 발달로 스마트 헬스용품들이 개발되고 있지만 상대적으로 정밀한 측정이 어려운 </a:t>
            </a:r>
            <a:r>
              <a:rPr lang="ko-KR" alt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프리웨이트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운동에 관련된 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 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제품들은 잘 나오지 않고 있어서 기존의 카메라 위주의 제품들의 단점을 보완하고 보다 정밀한 측정을 할 수 있는 기기를 만들어보고자 이 프로젝트를 계획하게 됐다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그룹 1002">
            <a:extLst>
              <a:ext uri="{FF2B5EF4-FFF2-40B4-BE49-F238E27FC236}">
                <a16:creationId xmlns:a16="http://schemas.microsoft.com/office/drawing/2014/main" id="{3B5A922B-BC47-8182-6312-B1752BB375D2}"/>
              </a:ext>
            </a:extLst>
          </p:cNvPr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24" name="Object 10">
              <a:extLst>
                <a:ext uri="{FF2B5EF4-FFF2-40B4-BE49-F238E27FC236}">
                  <a16:creationId xmlns:a16="http://schemas.microsoft.com/office/drawing/2014/main" id="{C398F54F-4D35-26A3-D21C-63BAB809B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48C6B-C974-ECEA-B907-23EBE7EDE67B}"/>
              </a:ext>
            </a:extLst>
          </p:cNvPr>
          <p:cNvSpPr txBox="1"/>
          <p:nvPr/>
        </p:nvSpPr>
        <p:spPr>
          <a:xfrm>
            <a:off x="685800" y="1521624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</a:t>
            </a:r>
            <a:r>
              <a:rPr lang="en-US" altLang="ko-KR" sz="9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9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BA3C82-9B42-9479-C5C5-38225CFC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04895"/>
            <a:ext cx="4553585" cy="34390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9B3B6E-121C-D2CF-5F3B-65882EA13393}"/>
              </a:ext>
            </a:extLst>
          </p:cNvPr>
          <p:cNvSpPr txBox="1"/>
          <p:nvPr/>
        </p:nvSpPr>
        <p:spPr>
          <a:xfrm>
            <a:off x="685800" y="7434330"/>
            <a:ext cx="9144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비숙련자는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숙련자에 비해 </a:t>
            </a:r>
            <a:r>
              <a:rPr lang="ko-KR" alt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후족에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압력분포가 높은 경향성</a:t>
            </a:r>
            <a:endParaRPr lang="en-US" altLang="ko-KR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무릎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골반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척추 등 부상의 위험성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CFF9F1-0897-F5C1-1C61-5CD62EE61D77}"/>
              </a:ext>
            </a:extLst>
          </p:cNvPr>
          <p:cNvSpPr txBox="1"/>
          <p:nvPr/>
        </p:nvSpPr>
        <p:spPr>
          <a:xfrm>
            <a:off x="9361714" y="152265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측정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A02CB-1F92-1871-D9B9-0025F1650BCE}"/>
              </a:ext>
            </a:extLst>
          </p:cNvPr>
          <p:cNvSpPr txBox="1"/>
          <p:nvPr/>
        </p:nvSpPr>
        <p:spPr>
          <a:xfrm>
            <a:off x="9361714" y="2284693"/>
            <a:ext cx="610408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1. </a:t>
            </a:r>
            <a:r>
              <a:rPr lang="ko-KR" altLang="en-US" sz="2500" dirty="0"/>
              <a:t>한쪽 발에서의 전족의 비율 </a:t>
            </a:r>
            <a:endParaRPr lang="en-US" altLang="ko-KR" sz="2500" dirty="0"/>
          </a:p>
          <a:p>
            <a:r>
              <a:rPr lang="en-US" altLang="ko-KR" sz="2500" dirty="0"/>
              <a:t>2. </a:t>
            </a:r>
            <a:r>
              <a:rPr lang="ko-KR" altLang="en-US" sz="2500" dirty="0"/>
              <a:t>한쪽 발에서의 중</a:t>
            </a:r>
            <a:r>
              <a:rPr lang="en-US" altLang="ko-KR" sz="2500" dirty="0"/>
              <a:t>+</a:t>
            </a:r>
            <a:r>
              <a:rPr lang="ko-KR" altLang="en-US" sz="2500" dirty="0" err="1"/>
              <a:t>후족의</a:t>
            </a:r>
            <a:r>
              <a:rPr lang="ko-KR" altLang="en-US" sz="2500" dirty="0"/>
              <a:t> 비율 </a:t>
            </a:r>
            <a:endParaRPr lang="en-US" altLang="ko-KR" sz="2500" dirty="0"/>
          </a:p>
          <a:p>
            <a:r>
              <a:rPr lang="en-US" altLang="ko-KR" sz="2500" dirty="0"/>
              <a:t>3. </a:t>
            </a:r>
            <a:r>
              <a:rPr lang="ko-KR" altLang="en-US" sz="2500" dirty="0" err="1"/>
              <a:t>양발</a:t>
            </a:r>
            <a:r>
              <a:rPr lang="en-US" altLang="ko-KR" sz="2500" dirty="0"/>
              <a:t>(</a:t>
            </a:r>
            <a:r>
              <a:rPr lang="ko-KR" altLang="en-US" sz="2500" dirty="0"/>
              <a:t>왼발과 오른발</a:t>
            </a:r>
            <a:r>
              <a:rPr lang="en-US" altLang="ko-KR" sz="2500" dirty="0"/>
              <a:t>)</a:t>
            </a:r>
            <a:r>
              <a:rPr lang="ko-KR" altLang="en-US" sz="2500" dirty="0"/>
              <a:t>의 압력 비율 비교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B50F656-66B6-1DA9-CDA1-E42C71B56A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2" b="3448"/>
          <a:stretch/>
        </p:blipFill>
        <p:spPr>
          <a:xfrm>
            <a:off x="9361714" y="4762500"/>
            <a:ext cx="7754477" cy="472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DB4C5A8-B2C7-4ABA-EEC2-3119DCFE6A97}"/>
              </a:ext>
            </a:extLst>
          </p:cNvPr>
          <p:cNvSpPr txBox="1"/>
          <p:nvPr/>
        </p:nvSpPr>
        <p:spPr>
          <a:xfrm>
            <a:off x="9361714" y="3962178"/>
            <a:ext cx="103314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발판 내부</a:t>
            </a:r>
          </a:p>
        </p:txBody>
      </p:sp>
      <p:grpSp>
        <p:nvGrpSpPr>
          <p:cNvPr id="36" name="그룹 1002">
            <a:extLst>
              <a:ext uri="{FF2B5EF4-FFF2-40B4-BE49-F238E27FC236}">
                <a16:creationId xmlns:a16="http://schemas.microsoft.com/office/drawing/2014/main" id="{EBF8BAE4-3A7F-D8BD-37A6-2079C2DA77F4}"/>
              </a:ext>
            </a:extLst>
          </p:cNvPr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37" name="Object 10">
              <a:extLst>
                <a:ext uri="{FF2B5EF4-FFF2-40B4-BE49-F238E27FC236}">
                  <a16:creationId xmlns:a16="http://schemas.microsoft.com/office/drawing/2014/main" id="{E4A92C19-0991-891B-AEE7-A375FE6AF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48C6B-C974-ECEA-B907-23EBE7EDE67B}"/>
              </a:ext>
            </a:extLst>
          </p:cNvPr>
          <p:cNvSpPr txBox="1"/>
          <p:nvPr/>
        </p:nvSpPr>
        <p:spPr>
          <a:xfrm>
            <a:off x="609600" y="1903650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자세  측정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CFF9F1-0897-F5C1-1C61-5CD62EE61D77}"/>
              </a:ext>
            </a:extLst>
          </p:cNvPr>
          <p:cNvSpPr txBox="1"/>
          <p:nvPr/>
        </p:nvSpPr>
        <p:spPr>
          <a:xfrm>
            <a:off x="9753600" y="5143500"/>
            <a:ext cx="9144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MEDIAPIPE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자세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083D0-00A6-E9B2-EB41-4A5267097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057" y="5851386"/>
            <a:ext cx="8629543" cy="2962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3CFB6-1F4C-6438-A8C0-128A2370A919}"/>
              </a:ext>
            </a:extLst>
          </p:cNvPr>
          <p:cNvSpPr txBox="1"/>
          <p:nvPr/>
        </p:nvSpPr>
        <p:spPr>
          <a:xfrm>
            <a:off x="0" y="5620554"/>
            <a:ext cx="852351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스테레오 비전을 통한 영상처리 후 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미디어파이프를 통한 자세분석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압력감지 정보와 통합하여 분석자료 제공</a:t>
            </a:r>
          </a:p>
        </p:txBody>
      </p:sp>
      <p:grpSp>
        <p:nvGrpSpPr>
          <p:cNvPr id="7" name="그룹 1002">
            <a:extLst>
              <a:ext uri="{FF2B5EF4-FFF2-40B4-BE49-F238E27FC236}">
                <a16:creationId xmlns:a16="http://schemas.microsoft.com/office/drawing/2014/main" id="{3AA1A7BC-B406-CA12-A36B-B1A60FFC267D}"/>
              </a:ext>
            </a:extLst>
          </p:cNvPr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8" name="Object 10">
              <a:extLst>
                <a:ext uri="{FF2B5EF4-FFF2-40B4-BE49-F238E27FC236}">
                  <a16:creationId xmlns:a16="http://schemas.microsoft.com/office/drawing/2014/main" id="{27D86416-C1C7-734C-A8B7-778CB4064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900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38" y="-174425"/>
            <a:ext cx="6304762" cy="10685308"/>
            <a:chOff x="0" y="-171022"/>
            <a:chExt cx="6304762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1022"/>
              <a:ext cx="6304762" cy="10685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90600" y="-76048"/>
            <a:ext cx="10223949" cy="112601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2562" y="2193502"/>
            <a:ext cx="1826190" cy="137143"/>
            <a:chOff x="16134524" y="2196905"/>
            <a:chExt cx="1826190" cy="13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493107-D616-015F-B672-C1B2F56BE0EE}"/>
              </a:ext>
            </a:extLst>
          </p:cNvPr>
          <p:cNvSpPr txBox="1"/>
          <p:nvPr/>
        </p:nvSpPr>
        <p:spPr>
          <a:xfrm>
            <a:off x="7311438" y="4429565"/>
            <a:ext cx="10033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 상황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400" y="6380663"/>
            <a:ext cx="18313400" cy="3919037"/>
            <a:chOff x="-304762" y="6380952"/>
            <a:chExt cx="18741667" cy="40592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04762" y="6380952"/>
              <a:ext cx="18741667" cy="405925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109305-4C17-3990-4319-5A44F2064A07}"/>
              </a:ext>
            </a:extLst>
          </p:cNvPr>
          <p:cNvSpPr txBox="1"/>
          <p:nvPr/>
        </p:nvSpPr>
        <p:spPr>
          <a:xfrm>
            <a:off x="1120893" y="5606921"/>
            <a:ext cx="29352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감지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7ECCA-8135-07E0-192D-3E29D1E632F1}"/>
              </a:ext>
            </a:extLst>
          </p:cNvPr>
          <p:cNvSpPr txBox="1"/>
          <p:nvPr/>
        </p:nvSpPr>
        <p:spPr>
          <a:xfrm>
            <a:off x="7113646" y="5611227"/>
            <a:ext cx="29352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자세 측정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68DEF2-6892-DED0-FE49-B027B16CE5BA}"/>
              </a:ext>
            </a:extLst>
          </p:cNvPr>
          <p:cNvSpPr txBox="1"/>
          <p:nvPr/>
        </p:nvSpPr>
        <p:spPr>
          <a:xfrm>
            <a:off x="13792200" y="5518889"/>
            <a:ext cx="441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endParaRPr lang="ko-KR" altLang="en-US" sz="5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E45BC-B6B7-AD13-6CBF-9BBE0A4D290C}"/>
              </a:ext>
            </a:extLst>
          </p:cNvPr>
          <p:cNvSpPr txBox="1"/>
          <p:nvPr/>
        </p:nvSpPr>
        <p:spPr>
          <a:xfrm>
            <a:off x="879507" y="1526812"/>
            <a:ext cx="9156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0" b="1" dirty="0">
                <a:solidFill>
                  <a:schemeClr val="bg1"/>
                </a:solidFill>
              </a:rPr>
              <a:t>진행 상황</a:t>
            </a:r>
          </a:p>
        </p:txBody>
      </p:sp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B8DD9170-89BA-0DC1-BA1B-D0B07D44F5C7}"/>
              </a:ext>
            </a:extLst>
          </p:cNvPr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3" name="Object 18">
              <a:extLst>
                <a:ext uri="{FF2B5EF4-FFF2-40B4-BE49-F238E27FC236}">
                  <a16:creationId xmlns:a16="http://schemas.microsoft.com/office/drawing/2014/main" id="{A26F21EC-91CD-B144-DE82-CABCF787E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832F04-D171-EF5C-FC7B-8DF1DD987528}"/>
              </a:ext>
            </a:extLst>
          </p:cNvPr>
          <p:cNvSpPr txBox="1"/>
          <p:nvPr/>
        </p:nvSpPr>
        <p:spPr>
          <a:xfrm>
            <a:off x="493023" y="7044781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무게를 측정하여 </a:t>
            </a:r>
            <a:r>
              <a:rPr lang="en-US" altLang="ko-KR" dirty="0"/>
              <a:t>kg</a:t>
            </a:r>
            <a:r>
              <a:rPr lang="ko-KR" altLang="en-US" dirty="0"/>
              <a:t>으로 변환하는  코드 완성 하였으며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핀번호</a:t>
            </a:r>
            <a:r>
              <a:rPr lang="ko-KR" altLang="en-US" dirty="0"/>
              <a:t> 지정하여 회로 연결까지 진행 완료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외관에 이용될 합판  레이저 커팅 작업까지 완료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보드를 배치한 후에 성능 테스트 및 알고리즘 수정 및 보완 예정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DBE77-E986-0D3B-1F35-E823833DC757}"/>
              </a:ext>
            </a:extLst>
          </p:cNvPr>
          <p:cNvSpPr txBox="1"/>
          <p:nvPr/>
        </p:nvSpPr>
        <p:spPr>
          <a:xfrm>
            <a:off x="6485776" y="7048047"/>
            <a:ext cx="419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ko-KR" altLang="en-US" dirty="0" err="1"/>
              <a:t>라즈베리파이</a:t>
            </a:r>
            <a:r>
              <a:rPr lang="en-US" altLang="ko-KR" dirty="0"/>
              <a:t>4 </a:t>
            </a:r>
            <a:r>
              <a:rPr lang="ko-KR" altLang="en-US" dirty="0"/>
              <a:t>설치방법과 </a:t>
            </a:r>
            <a:r>
              <a:rPr lang="ko-KR" altLang="en-US" dirty="0" err="1"/>
              <a:t>라즈베리파이</a:t>
            </a:r>
            <a:r>
              <a:rPr lang="en-US" altLang="ko-KR" dirty="0"/>
              <a:t>5 OS</a:t>
            </a:r>
            <a:r>
              <a:rPr lang="ko-KR" altLang="en-US" dirty="0"/>
              <a:t>가 버전 호환이 맞지 않는 설치 패키지가 일부 있고</a:t>
            </a:r>
            <a:r>
              <a:rPr lang="en-US" altLang="ko-KR" dirty="0"/>
              <a:t>, </a:t>
            </a:r>
            <a:r>
              <a:rPr lang="ko-KR" altLang="en-US" dirty="0"/>
              <a:t>원격 네트워크 연결이 불안정하여 설치 지연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라즈베리파이에</a:t>
            </a:r>
            <a:r>
              <a:rPr lang="ko-KR" altLang="en-US" dirty="0"/>
              <a:t> </a:t>
            </a:r>
            <a:r>
              <a:rPr lang="en-US" altLang="ko-KR" dirty="0"/>
              <a:t>OPENCV </a:t>
            </a:r>
            <a:r>
              <a:rPr lang="ko-KR" altLang="en-US" dirty="0"/>
              <a:t>설치 완료 및 </a:t>
            </a:r>
            <a:r>
              <a:rPr lang="en-US" altLang="ko-KR" dirty="0"/>
              <a:t>PC</a:t>
            </a:r>
            <a:r>
              <a:rPr lang="ko-KR" altLang="en-US" dirty="0"/>
              <a:t>에 미디어파이프 설치 완료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카메라 사용에 필요한 패키지 설치하였으나 카메라 두 대 동시 화면 출력을 위한 파이썬 코드 바인딩 실패</a:t>
            </a:r>
            <a:r>
              <a:rPr lang="en-US" altLang="ko-KR" dirty="0"/>
              <a:t> </a:t>
            </a:r>
            <a:r>
              <a:rPr lang="ko-KR" altLang="en-US" dirty="0"/>
              <a:t>원인 </a:t>
            </a:r>
            <a:r>
              <a:rPr lang="ko-KR" altLang="en-US" dirty="0" err="1"/>
              <a:t>분석중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B1F56-CA8D-FE79-6E9E-9A26D30A2C35}"/>
              </a:ext>
            </a:extLst>
          </p:cNvPr>
          <p:cNvSpPr txBox="1"/>
          <p:nvPr/>
        </p:nvSpPr>
        <p:spPr>
          <a:xfrm>
            <a:off x="12474175" y="7048047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운동 종류와 횟수를 설정한 후 설정한 값 받기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자세 인식 결과 피드백과 압력 분포 차트 </a:t>
            </a:r>
            <a:r>
              <a:rPr lang="ko-KR" altLang="en-US" dirty="0" err="1"/>
              <a:t>결과창</a:t>
            </a:r>
            <a:r>
              <a:rPr lang="ko-KR" altLang="en-US" dirty="0"/>
              <a:t> 구현 완료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웹서버를 통해 </a:t>
            </a:r>
            <a:r>
              <a:rPr lang="ko-KR" altLang="en-US" dirty="0" err="1"/>
              <a:t>센서값을</a:t>
            </a:r>
            <a:r>
              <a:rPr lang="ko-KR" altLang="en-US" dirty="0"/>
              <a:t> 받아온 후 </a:t>
            </a:r>
            <a:r>
              <a:rPr lang="ko-KR" altLang="en-US" dirty="0" err="1"/>
              <a:t>만들어놓은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에 적용할 예정</a:t>
            </a:r>
          </a:p>
        </p:txBody>
      </p:sp>
    </p:spTree>
    <p:extLst>
      <p:ext uri="{BB962C8B-B14F-4D97-AF65-F5344CB8AC3E}">
        <p14:creationId xmlns:p14="http://schemas.microsoft.com/office/powerpoint/2010/main" val="87533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4762" y="-228571"/>
            <a:ext cx="12285714" cy="10685308"/>
            <a:chOff x="6304762" y="-228571"/>
            <a:chExt cx="12285714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4762" y="-228571"/>
              <a:ext cx="12285714" cy="10685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33600" y="-131888"/>
            <a:ext cx="11795377" cy="112601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61FC517-FC97-F92E-E433-8A8EA63636B4}"/>
              </a:ext>
            </a:extLst>
          </p:cNvPr>
          <p:cNvSpPr txBox="1"/>
          <p:nvPr/>
        </p:nvSpPr>
        <p:spPr>
          <a:xfrm>
            <a:off x="7152400" y="4404836"/>
            <a:ext cx="10439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0" b="1" dirty="0">
                <a:solidFill>
                  <a:schemeClr val="bg1"/>
                </a:solidFill>
              </a:rPr>
              <a:t>개인 기여 부분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359</Words>
  <Application>Microsoft Office PowerPoint</Application>
  <PresentationFormat>사용자 지정</PresentationFormat>
  <Paragraphs>72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성빈 박</cp:lastModifiedBy>
  <cp:revision>8</cp:revision>
  <dcterms:created xsi:type="dcterms:W3CDTF">2024-05-06T13:43:50Z</dcterms:created>
  <dcterms:modified xsi:type="dcterms:W3CDTF">2024-05-09T15:34:48Z</dcterms:modified>
</cp:coreProperties>
</file>