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5" r:id="rId11"/>
    <p:sldId id="266" r:id="rId12"/>
    <p:sldId id="268" r:id="rId13"/>
    <p:sldId id="269" r:id="rId14"/>
    <p:sldId id="270" r:id="rId15"/>
    <p:sldId id="271" r:id="rId16"/>
    <p:sldId id="275" r:id="rId17"/>
    <p:sldId id="276" r:id="rId18"/>
    <p:sldId id="277" r:id="rId19"/>
    <p:sldId id="279" r:id="rId20"/>
    <p:sldId id="280" r:id="rId21"/>
    <p:sldId id="281" r:id="rId22"/>
    <p:sldId id="278" r:id="rId23"/>
    <p:sldId id="282" r:id="rId24"/>
    <p:sldId id="283" r:id="rId25"/>
    <p:sldId id="285" r:id="rId26"/>
    <p:sldId id="284" r:id="rId27"/>
    <p:sldId id="28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58"/>
  </p:normalViewPr>
  <p:slideViewPr>
    <p:cSldViewPr snapToGrid="0" snapToObjects="1">
      <p:cViewPr varScale="1">
        <p:scale>
          <a:sx n="81" d="100"/>
          <a:sy n="81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6CCF7D-0E4E-6846-ADDB-73AC1052666D}" type="doc">
      <dgm:prSet loTypeId="urn:microsoft.com/office/officeart/2005/8/layout/hProcess7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93975E-DC52-0147-901D-86035246357D}">
      <dgm:prSet phldrT="[Text]"/>
      <dgm:spPr/>
      <dgm:t>
        <a:bodyPr/>
        <a:lstStyle/>
        <a:p>
          <a:endParaRPr lang="en-US" dirty="0"/>
        </a:p>
      </dgm:t>
    </dgm:pt>
    <dgm:pt modelId="{3C5767CC-18E7-3745-B956-D00B51202545}" type="parTrans" cxnId="{0897254E-59F2-9F48-AA00-C093D7DD5ACE}">
      <dgm:prSet/>
      <dgm:spPr/>
      <dgm:t>
        <a:bodyPr/>
        <a:lstStyle/>
        <a:p>
          <a:endParaRPr lang="en-US"/>
        </a:p>
      </dgm:t>
    </dgm:pt>
    <dgm:pt modelId="{9FE152A5-69A8-C64C-B728-1540281BFF98}" type="sibTrans" cxnId="{0897254E-59F2-9F48-AA00-C093D7DD5ACE}">
      <dgm:prSet/>
      <dgm:spPr/>
      <dgm:t>
        <a:bodyPr/>
        <a:lstStyle/>
        <a:p>
          <a:endParaRPr lang="en-US"/>
        </a:p>
      </dgm:t>
    </dgm:pt>
    <dgm:pt modelId="{5BFAC378-9120-7747-B9D7-713EB0303C25}">
      <dgm:prSet phldrT="[Text]" custT="1"/>
      <dgm:spPr/>
      <dgm:t>
        <a:bodyPr/>
        <a:lstStyle/>
        <a:p>
          <a:r>
            <a:rPr lang="en-US" sz="3200" dirty="0" smtClean="0"/>
            <a:t>Main Study of reference done in Japan.</a:t>
          </a:r>
        </a:p>
        <a:p>
          <a:endParaRPr lang="en-US" sz="2000" dirty="0" smtClean="0"/>
        </a:p>
        <a:p>
          <a:r>
            <a:rPr lang="en-US" sz="3200" dirty="0" smtClean="0">
              <a:solidFill>
                <a:srgbClr val="FFFF00"/>
              </a:solidFill>
            </a:rPr>
            <a:t>Clinical Study</a:t>
          </a:r>
        </a:p>
        <a:p>
          <a:r>
            <a:rPr lang="en-US" sz="2400" dirty="0" err="1" smtClean="0"/>
            <a:t>Gando</a:t>
          </a:r>
          <a:r>
            <a:rPr lang="en-US" sz="2400" dirty="0" smtClean="0"/>
            <a:t> S et al</a:t>
          </a:r>
        </a:p>
        <a:p>
          <a:endParaRPr lang="en-US" sz="3200" dirty="0" smtClean="0"/>
        </a:p>
        <a:p>
          <a:r>
            <a:rPr lang="en-US" sz="2400" dirty="0" smtClean="0"/>
            <a:t>PMID : 23787004</a:t>
          </a:r>
          <a:r>
            <a:rPr lang="en-US" sz="3200" dirty="0" smtClean="0"/>
            <a:t>	</a:t>
          </a:r>
        </a:p>
        <a:p>
          <a:endParaRPr lang="en-US" sz="2000" dirty="0"/>
        </a:p>
      </dgm:t>
    </dgm:pt>
    <dgm:pt modelId="{4AF7FE11-AC53-D142-8DB3-659CE733A434}" type="parTrans" cxnId="{107B2547-14D6-6E44-8320-72E29CD1C4CA}">
      <dgm:prSet/>
      <dgm:spPr/>
      <dgm:t>
        <a:bodyPr/>
        <a:lstStyle/>
        <a:p>
          <a:endParaRPr lang="en-US"/>
        </a:p>
      </dgm:t>
    </dgm:pt>
    <dgm:pt modelId="{5FAE1C48-49FA-BD4C-8FFD-E0A1C87583FB}" type="sibTrans" cxnId="{107B2547-14D6-6E44-8320-72E29CD1C4CA}">
      <dgm:prSet/>
      <dgm:spPr/>
      <dgm:t>
        <a:bodyPr/>
        <a:lstStyle/>
        <a:p>
          <a:endParaRPr lang="en-US"/>
        </a:p>
      </dgm:t>
    </dgm:pt>
    <dgm:pt modelId="{40E7AD78-ED4C-3A43-8A96-50738BCD2205}">
      <dgm:prSet phldrT="[Text]" phldr="1"/>
      <dgm:spPr/>
      <dgm:t>
        <a:bodyPr/>
        <a:lstStyle/>
        <a:p>
          <a:endParaRPr lang="en-US"/>
        </a:p>
      </dgm:t>
    </dgm:pt>
    <dgm:pt modelId="{26C1DA65-BAAB-884B-9E29-46390207813F}" type="parTrans" cxnId="{29610FE6-06D1-F44B-B4A6-218C6A455600}">
      <dgm:prSet/>
      <dgm:spPr/>
      <dgm:t>
        <a:bodyPr/>
        <a:lstStyle/>
        <a:p>
          <a:endParaRPr lang="en-US"/>
        </a:p>
      </dgm:t>
    </dgm:pt>
    <dgm:pt modelId="{87B8C825-54EE-4C46-893B-61234A80F4A7}" type="sibTrans" cxnId="{29610FE6-06D1-F44B-B4A6-218C6A455600}">
      <dgm:prSet/>
      <dgm:spPr/>
      <dgm:t>
        <a:bodyPr/>
        <a:lstStyle/>
        <a:p>
          <a:endParaRPr lang="en-US"/>
        </a:p>
      </dgm:t>
    </dgm:pt>
    <dgm:pt modelId="{AD71F53F-2FF6-F94C-A09A-06404346F96D}">
      <dgm:prSet phldrT="[Text]" custT="1"/>
      <dgm:spPr/>
      <dgm:t>
        <a:bodyPr/>
        <a:lstStyle/>
        <a:p>
          <a:r>
            <a:rPr lang="en-US" sz="3200" dirty="0" smtClean="0"/>
            <a:t>Our</a:t>
          </a:r>
          <a:r>
            <a:rPr lang="en-US" sz="3200" baseline="0" dirty="0" smtClean="0"/>
            <a:t> </a:t>
          </a:r>
          <a:r>
            <a:rPr lang="en-US" sz="3200" dirty="0" smtClean="0"/>
            <a:t>Study of reference done in NIH with MIMIC II</a:t>
          </a:r>
          <a:r>
            <a:rPr lang="en-US" sz="3200" baseline="0" dirty="0" smtClean="0"/>
            <a:t> data</a:t>
          </a:r>
          <a:r>
            <a:rPr lang="en-US" sz="3200" dirty="0" smtClean="0"/>
            <a:t>.</a:t>
          </a:r>
        </a:p>
        <a:p>
          <a:r>
            <a:rPr lang="en-US" sz="3200" dirty="0" smtClean="0">
              <a:solidFill>
                <a:srgbClr val="FFFF00"/>
              </a:solidFill>
            </a:rPr>
            <a:t>Java and SQL</a:t>
          </a:r>
        </a:p>
        <a:p>
          <a:endParaRPr lang="en-US" sz="1600" dirty="0" smtClean="0">
            <a:solidFill>
              <a:srgbClr val="FFFF00"/>
            </a:solidFill>
          </a:endParaRPr>
        </a:p>
        <a:p>
          <a:r>
            <a:rPr lang="en-US" sz="2400" dirty="0" smtClean="0"/>
            <a:t>Fabrício S. P. Kury</a:t>
          </a:r>
        </a:p>
        <a:p>
          <a:r>
            <a:rPr lang="en-US" sz="2400" dirty="0" smtClean="0"/>
            <a:t>Vojtech Huser</a:t>
          </a:r>
        </a:p>
        <a:p>
          <a:r>
            <a:rPr lang="en-US" sz="2400" dirty="0" smtClean="0"/>
            <a:t>James J. </a:t>
          </a:r>
          <a:r>
            <a:rPr lang="en-US" sz="2400" dirty="0" err="1" smtClean="0"/>
            <a:t>Cimino</a:t>
          </a:r>
          <a:endParaRPr lang="en-US" sz="2400" dirty="0" smtClean="0"/>
        </a:p>
        <a:p>
          <a:endParaRPr lang="en-US" sz="1100" dirty="0">
            <a:solidFill>
              <a:srgbClr val="FFFF00"/>
            </a:solidFill>
          </a:endParaRPr>
        </a:p>
      </dgm:t>
    </dgm:pt>
    <dgm:pt modelId="{897861A1-CACD-E340-970B-1747782B141D}" type="parTrans" cxnId="{2BCE0574-EE95-1143-AC12-7AE39AB9D8F3}">
      <dgm:prSet/>
      <dgm:spPr/>
      <dgm:t>
        <a:bodyPr/>
        <a:lstStyle/>
        <a:p>
          <a:endParaRPr lang="en-US"/>
        </a:p>
      </dgm:t>
    </dgm:pt>
    <dgm:pt modelId="{E4058C45-4CA1-374F-B8CA-A7B1DEC21342}" type="sibTrans" cxnId="{2BCE0574-EE95-1143-AC12-7AE39AB9D8F3}">
      <dgm:prSet/>
      <dgm:spPr/>
      <dgm:t>
        <a:bodyPr/>
        <a:lstStyle/>
        <a:p>
          <a:endParaRPr lang="en-US"/>
        </a:p>
      </dgm:t>
    </dgm:pt>
    <dgm:pt modelId="{23FBA325-7204-E04B-8436-AAABDCB86E63}">
      <dgm:prSet phldrT="[Text]" phldr="1"/>
      <dgm:spPr/>
      <dgm:t>
        <a:bodyPr/>
        <a:lstStyle/>
        <a:p>
          <a:endParaRPr lang="en-US"/>
        </a:p>
      </dgm:t>
    </dgm:pt>
    <dgm:pt modelId="{B02F9DAD-4C8B-9E40-958B-45ADD8FA9B9D}" type="parTrans" cxnId="{0DB97571-03FE-8342-87B6-A0288F5A2B0D}">
      <dgm:prSet/>
      <dgm:spPr/>
      <dgm:t>
        <a:bodyPr/>
        <a:lstStyle/>
        <a:p>
          <a:endParaRPr lang="en-US"/>
        </a:p>
      </dgm:t>
    </dgm:pt>
    <dgm:pt modelId="{9ED8F46C-EF84-CF41-ABC3-A0441010105F}" type="sibTrans" cxnId="{0DB97571-03FE-8342-87B6-A0288F5A2B0D}">
      <dgm:prSet/>
      <dgm:spPr/>
      <dgm:t>
        <a:bodyPr/>
        <a:lstStyle/>
        <a:p>
          <a:endParaRPr lang="en-US"/>
        </a:p>
      </dgm:t>
    </dgm:pt>
    <dgm:pt modelId="{7CD5F402-1BA7-C74B-B4EF-13F18468D88B}">
      <dgm:prSet phldrT="[Text]" custT="1"/>
      <dgm:spPr/>
      <dgm:t>
        <a:bodyPr/>
        <a:lstStyle/>
        <a:p>
          <a:r>
            <a:rPr lang="en-US" sz="3200" dirty="0" smtClean="0"/>
            <a:t>This study is trying to reproduce the MIMIC II study using MIMIC III</a:t>
          </a:r>
        </a:p>
        <a:p>
          <a:r>
            <a:rPr lang="en-US" sz="3200" dirty="0" smtClean="0">
              <a:solidFill>
                <a:srgbClr val="FFFF00"/>
              </a:solidFill>
            </a:rPr>
            <a:t>Python</a:t>
          </a:r>
          <a:r>
            <a:rPr lang="en-US" sz="3200" baseline="0" dirty="0" smtClean="0">
              <a:solidFill>
                <a:srgbClr val="FFFF00"/>
              </a:solidFill>
            </a:rPr>
            <a:t> and SQL</a:t>
          </a:r>
          <a:endParaRPr lang="en-US" sz="3200" dirty="0">
            <a:solidFill>
              <a:srgbClr val="FFFF00"/>
            </a:solidFill>
          </a:endParaRPr>
        </a:p>
      </dgm:t>
    </dgm:pt>
    <dgm:pt modelId="{A59EAFAB-E5A8-AF4D-8EDE-4DD0CBAABF6B}" type="parTrans" cxnId="{6D12372D-F2C9-7041-8022-04E41E5805C6}">
      <dgm:prSet/>
      <dgm:spPr/>
      <dgm:t>
        <a:bodyPr/>
        <a:lstStyle/>
        <a:p>
          <a:endParaRPr lang="en-US"/>
        </a:p>
      </dgm:t>
    </dgm:pt>
    <dgm:pt modelId="{CC125326-47A0-8241-AB83-C85943C232EF}" type="sibTrans" cxnId="{6D12372D-F2C9-7041-8022-04E41E5805C6}">
      <dgm:prSet/>
      <dgm:spPr/>
      <dgm:t>
        <a:bodyPr/>
        <a:lstStyle/>
        <a:p>
          <a:endParaRPr lang="en-US"/>
        </a:p>
      </dgm:t>
    </dgm:pt>
    <dgm:pt modelId="{9D823437-4A5B-5044-8919-237829C14C3A}">
      <dgm:prSet custT="1"/>
      <dgm:spPr/>
      <dgm:t>
        <a:bodyPr/>
        <a:lstStyle/>
        <a:p>
          <a:endParaRPr lang="en-US" sz="1000" dirty="0" smtClean="0"/>
        </a:p>
        <a:p>
          <a:r>
            <a:rPr lang="en-US" sz="2400" dirty="0" smtClean="0"/>
            <a:t>PMID : </a:t>
          </a:r>
          <a:r>
            <a:rPr lang="is-IS" sz="2400" dirty="0" smtClean="0"/>
            <a:t>26958216</a:t>
          </a:r>
          <a:endParaRPr lang="en-US" sz="2400" dirty="0"/>
        </a:p>
      </dgm:t>
    </dgm:pt>
    <dgm:pt modelId="{D4E35C09-C7E0-D541-A1CE-8F8FF3AC95BA}" type="parTrans" cxnId="{6CD128FC-4E87-7B43-95FD-3D1396D2E2CA}">
      <dgm:prSet/>
      <dgm:spPr/>
      <dgm:t>
        <a:bodyPr/>
        <a:lstStyle/>
        <a:p>
          <a:endParaRPr lang="en-US"/>
        </a:p>
      </dgm:t>
    </dgm:pt>
    <dgm:pt modelId="{F8396071-3AC0-BE49-BC77-11A951D0025B}" type="sibTrans" cxnId="{6CD128FC-4E87-7B43-95FD-3D1396D2E2CA}">
      <dgm:prSet/>
      <dgm:spPr/>
      <dgm:t>
        <a:bodyPr/>
        <a:lstStyle/>
        <a:p>
          <a:endParaRPr lang="en-US"/>
        </a:p>
      </dgm:t>
    </dgm:pt>
    <dgm:pt modelId="{5B8BECAB-75D2-2B46-B58A-56AB76E1310F}" type="pres">
      <dgm:prSet presAssocID="{7C6CCF7D-0E4E-6846-ADDB-73AC1052666D}" presName="Name0" presStyleCnt="0">
        <dgm:presLayoutVars>
          <dgm:dir/>
          <dgm:animLvl val="lvl"/>
          <dgm:resizeHandles val="exact"/>
        </dgm:presLayoutVars>
      </dgm:prSet>
      <dgm:spPr/>
    </dgm:pt>
    <dgm:pt modelId="{6C9B892A-76C3-7B40-89BB-DAA0FB6C9676}" type="pres">
      <dgm:prSet presAssocID="{E993975E-DC52-0147-901D-86035246357D}" presName="compositeNode" presStyleCnt="0">
        <dgm:presLayoutVars>
          <dgm:bulletEnabled val="1"/>
        </dgm:presLayoutVars>
      </dgm:prSet>
      <dgm:spPr/>
    </dgm:pt>
    <dgm:pt modelId="{BA98950E-8F1B-2345-B577-8A816E114E9A}" type="pres">
      <dgm:prSet presAssocID="{E993975E-DC52-0147-901D-86035246357D}" presName="bgRect" presStyleLbl="node1" presStyleIdx="0" presStyleCnt="3" custScaleY="126709"/>
      <dgm:spPr/>
    </dgm:pt>
    <dgm:pt modelId="{27235093-8CAD-D546-BB5B-6E6DED8BBAC4}" type="pres">
      <dgm:prSet presAssocID="{E993975E-DC52-0147-901D-86035246357D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DFDF47EC-0EDA-5D44-BB6A-98ACC9339926}" type="pres">
      <dgm:prSet presAssocID="{E993975E-DC52-0147-901D-86035246357D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2334D6-3518-DF49-A529-C4C1B30AFF1C}" type="pres">
      <dgm:prSet presAssocID="{9FE152A5-69A8-C64C-B728-1540281BFF98}" presName="hSp" presStyleCnt="0"/>
      <dgm:spPr/>
    </dgm:pt>
    <dgm:pt modelId="{9BB8C051-60C2-0648-B1DF-9F698B98B072}" type="pres">
      <dgm:prSet presAssocID="{9FE152A5-69A8-C64C-B728-1540281BFF98}" presName="vProcSp" presStyleCnt="0"/>
      <dgm:spPr/>
    </dgm:pt>
    <dgm:pt modelId="{16CBE818-277E-4C4F-BCAC-3F0C49091944}" type="pres">
      <dgm:prSet presAssocID="{9FE152A5-69A8-C64C-B728-1540281BFF98}" presName="vSp1" presStyleCnt="0"/>
      <dgm:spPr/>
    </dgm:pt>
    <dgm:pt modelId="{D2BF153B-9A90-F842-9448-ED8DBF536565}" type="pres">
      <dgm:prSet presAssocID="{9FE152A5-69A8-C64C-B728-1540281BFF98}" presName="simulatedConn" presStyleLbl="solidFgAcc1" presStyleIdx="0" presStyleCnt="2"/>
      <dgm:spPr/>
    </dgm:pt>
    <dgm:pt modelId="{A4728639-A623-474A-9C2C-4C5E3966EBC8}" type="pres">
      <dgm:prSet presAssocID="{9FE152A5-69A8-C64C-B728-1540281BFF98}" presName="vSp2" presStyleCnt="0"/>
      <dgm:spPr/>
    </dgm:pt>
    <dgm:pt modelId="{ABBCF9D1-E82D-E049-8640-A5B867596E41}" type="pres">
      <dgm:prSet presAssocID="{9FE152A5-69A8-C64C-B728-1540281BFF98}" presName="sibTrans" presStyleCnt="0"/>
      <dgm:spPr/>
    </dgm:pt>
    <dgm:pt modelId="{F4E39DD4-DBE7-4349-89C0-05C88AC980A8}" type="pres">
      <dgm:prSet presAssocID="{40E7AD78-ED4C-3A43-8A96-50738BCD2205}" presName="compositeNode" presStyleCnt="0">
        <dgm:presLayoutVars>
          <dgm:bulletEnabled val="1"/>
        </dgm:presLayoutVars>
      </dgm:prSet>
      <dgm:spPr/>
    </dgm:pt>
    <dgm:pt modelId="{EB47D514-22C8-AC4E-97E1-7813CF506917}" type="pres">
      <dgm:prSet presAssocID="{40E7AD78-ED4C-3A43-8A96-50738BCD2205}" presName="bgRect" presStyleLbl="node1" presStyleIdx="1" presStyleCnt="3" custScaleY="125361" custLinFactNeighborY="374"/>
      <dgm:spPr/>
    </dgm:pt>
    <dgm:pt modelId="{A6E11880-783A-814A-A68E-ACEB87C20A24}" type="pres">
      <dgm:prSet presAssocID="{40E7AD78-ED4C-3A43-8A96-50738BCD2205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0B2072B7-37D0-974E-9235-DB7BEEE0E8AE}" type="pres">
      <dgm:prSet presAssocID="{40E7AD78-ED4C-3A43-8A96-50738BCD2205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D1C6AA-0209-0248-9E78-EF3EA5149322}" type="pres">
      <dgm:prSet presAssocID="{87B8C825-54EE-4C46-893B-61234A80F4A7}" presName="hSp" presStyleCnt="0"/>
      <dgm:spPr/>
    </dgm:pt>
    <dgm:pt modelId="{38FEB011-7728-3341-B37F-F67441FDD561}" type="pres">
      <dgm:prSet presAssocID="{87B8C825-54EE-4C46-893B-61234A80F4A7}" presName="vProcSp" presStyleCnt="0"/>
      <dgm:spPr/>
    </dgm:pt>
    <dgm:pt modelId="{5805064B-DF69-7E42-9402-444633E26A31}" type="pres">
      <dgm:prSet presAssocID="{87B8C825-54EE-4C46-893B-61234A80F4A7}" presName="vSp1" presStyleCnt="0"/>
      <dgm:spPr/>
    </dgm:pt>
    <dgm:pt modelId="{29997D83-EC9E-0F48-BF4F-DE887459B477}" type="pres">
      <dgm:prSet presAssocID="{87B8C825-54EE-4C46-893B-61234A80F4A7}" presName="simulatedConn" presStyleLbl="solidFgAcc1" presStyleIdx="1" presStyleCnt="2"/>
      <dgm:spPr/>
    </dgm:pt>
    <dgm:pt modelId="{9306F765-0791-1F4E-A03C-8C79F77312DB}" type="pres">
      <dgm:prSet presAssocID="{87B8C825-54EE-4C46-893B-61234A80F4A7}" presName="vSp2" presStyleCnt="0"/>
      <dgm:spPr/>
    </dgm:pt>
    <dgm:pt modelId="{CF8AC7B7-6AE7-D44E-8D02-53A48B02CB3C}" type="pres">
      <dgm:prSet presAssocID="{87B8C825-54EE-4C46-893B-61234A80F4A7}" presName="sibTrans" presStyleCnt="0"/>
      <dgm:spPr/>
    </dgm:pt>
    <dgm:pt modelId="{B6276F8D-099C-C441-96DF-177EEBACB706}" type="pres">
      <dgm:prSet presAssocID="{23FBA325-7204-E04B-8436-AAABDCB86E63}" presName="compositeNode" presStyleCnt="0">
        <dgm:presLayoutVars>
          <dgm:bulletEnabled val="1"/>
        </dgm:presLayoutVars>
      </dgm:prSet>
      <dgm:spPr/>
    </dgm:pt>
    <dgm:pt modelId="{E049B870-B39F-4E4B-B87D-B4B3584817C8}" type="pres">
      <dgm:prSet presAssocID="{23FBA325-7204-E04B-8436-AAABDCB86E63}" presName="bgRect" presStyleLbl="node1" presStyleIdx="2" presStyleCnt="3" custScaleY="126709"/>
      <dgm:spPr/>
    </dgm:pt>
    <dgm:pt modelId="{8515C2E2-8AA9-2C4E-A013-77B62F5CEB66}" type="pres">
      <dgm:prSet presAssocID="{23FBA325-7204-E04B-8436-AAABDCB86E63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077D1D7F-0915-DB41-818E-51E02CA7577B}" type="pres">
      <dgm:prSet presAssocID="{23FBA325-7204-E04B-8436-AAABDCB86E63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947B91A5-354F-3445-8435-C98F78618814}" type="presOf" srcId="{9D823437-4A5B-5044-8919-237829C14C3A}" destId="{0B2072B7-37D0-974E-9235-DB7BEEE0E8AE}" srcOrd="0" destOrd="1" presId="urn:microsoft.com/office/officeart/2005/8/layout/hProcess7"/>
    <dgm:cxn modelId="{29610FE6-06D1-F44B-B4A6-218C6A455600}" srcId="{7C6CCF7D-0E4E-6846-ADDB-73AC1052666D}" destId="{40E7AD78-ED4C-3A43-8A96-50738BCD2205}" srcOrd="1" destOrd="0" parTransId="{26C1DA65-BAAB-884B-9E29-46390207813F}" sibTransId="{87B8C825-54EE-4C46-893B-61234A80F4A7}"/>
    <dgm:cxn modelId="{69173278-5E7F-C949-A2F4-1EF5D6AF058F}" type="presOf" srcId="{7C6CCF7D-0E4E-6846-ADDB-73AC1052666D}" destId="{5B8BECAB-75D2-2B46-B58A-56AB76E1310F}" srcOrd="0" destOrd="0" presId="urn:microsoft.com/office/officeart/2005/8/layout/hProcess7"/>
    <dgm:cxn modelId="{0BC4E649-9B6D-214F-BCA6-1EB4C6FE3AAF}" type="presOf" srcId="{40E7AD78-ED4C-3A43-8A96-50738BCD2205}" destId="{EB47D514-22C8-AC4E-97E1-7813CF506917}" srcOrd="0" destOrd="0" presId="urn:microsoft.com/office/officeart/2005/8/layout/hProcess7"/>
    <dgm:cxn modelId="{999673AF-002E-BE4B-9D16-9C1AD7236155}" type="presOf" srcId="{5BFAC378-9120-7747-B9D7-713EB0303C25}" destId="{DFDF47EC-0EDA-5D44-BB6A-98ACC9339926}" srcOrd="0" destOrd="0" presId="urn:microsoft.com/office/officeart/2005/8/layout/hProcess7"/>
    <dgm:cxn modelId="{58F2C4B5-5D69-EE46-90EC-9F435373DDD0}" type="presOf" srcId="{AD71F53F-2FF6-F94C-A09A-06404346F96D}" destId="{0B2072B7-37D0-974E-9235-DB7BEEE0E8AE}" srcOrd="0" destOrd="0" presId="urn:microsoft.com/office/officeart/2005/8/layout/hProcess7"/>
    <dgm:cxn modelId="{AC92CE63-00F7-E045-8E2E-7C3A2A2EEEE3}" type="presOf" srcId="{E993975E-DC52-0147-901D-86035246357D}" destId="{27235093-8CAD-D546-BB5B-6E6DED8BBAC4}" srcOrd="1" destOrd="0" presId="urn:microsoft.com/office/officeart/2005/8/layout/hProcess7"/>
    <dgm:cxn modelId="{6CD128FC-4E87-7B43-95FD-3D1396D2E2CA}" srcId="{40E7AD78-ED4C-3A43-8A96-50738BCD2205}" destId="{9D823437-4A5B-5044-8919-237829C14C3A}" srcOrd="1" destOrd="0" parTransId="{D4E35C09-C7E0-D541-A1CE-8F8FF3AC95BA}" sibTransId="{F8396071-3AC0-BE49-BC77-11A951D0025B}"/>
    <dgm:cxn modelId="{107B2547-14D6-6E44-8320-72E29CD1C4CA}" srcId="{E993975E-DC52-0147-901D-86035246357D}" destId="{5BFAC378-9120-7747-B9D7-713EB0303C25}" srcOrd="0" destOrd="0" parTransId="{4AF7FE11-AC53-D142-8DB3-659CE733A434}" sibTransId="{5FAE1C48-49FA-BD4C-8FFD-E0A1C87583FB}"/>
    <dgm:cxn modelId="{B94E3C15-813A-984E-BA19-CCDB3D51A669}" type="presOf" srcId="{23FBA325-7204-E04B-8436-AAABDCB86E63}" destId="{E049B870-B39F-4E4B-B87D-B4B3584817C8}" srcOrd="0" destOrd="0" presId="urn:microsoft.com/office/officeart/2005/8/layout/hProcess7"/>
    <dgm:cxn modelId="{06A9C9BA-C23F-224A-B05A-1F9B6D6D2E5A}" type="presOf" srcId="{7CD5F402-1BA7-C74B-B4EF-13F18468D88B}" destId="{077D1D7F-0915-DB41-818E-51E02CA7577B}" srcOrd="0" destOrd="0" presId="urn:microsoft.com/office/officeart/2005/8/layout/hProcess7"/>
    <dgm:cxn modelId="{2BCE0574-EE95-1143-AC12-7AE39AB9D8F3}" srcId="{40E7AD78-ED4C-3A43-8A96-50738BCD2205}" destId="{AD71F53F-2FF6-F94C-A09A-06404346F96D}" srcOrd="0" destOrd="0" parTransId="{897861A1-CACD-E340-970B-1747782B141D}" sibTransId="{E4058C45-4CA1-374F-B8CA-A7B1DEC21342}"/>
    <dgm:cxn modelId="{0897254E-59F2-9F48-AA00-C093D7DD5ACE}" srcId="{7C6CCF7D-0E4E-6846-ADDB-73AC1052666D}" destId="{E993975E-DC52-0147-901D-86035246357D}" srcOrd="0" destOrd="0" parTransId="{3C5767CC-18E7-3745-B956-D00B51202545}" sibTransId="{9FE152A5-69A8-C64C-B728-1540281BFF98}"/>
    <dgm:cxn modelId="{25F66D23-6D97-3045-BEFA-1544CA5FA275}" type="presOf" srcId="{E993975E-DC52-0147-901D-86035246357D}" destId="{BA98950E-8F1B-2345-B577-8A816E114E9A}" srcOrd="0" destOrd="0" presId="urn:microsoft.com/office/officeart/2005/8/layout/hProcess7"/>
    <dgm:cxn modelId="{128C09C3-BBDF-E24D-ACF2-697BC63367BB}" type="presOf" srcId="{40E7AD78-ED4C-3A43-8A96-50738BCD2205}" destId="{A6E11880-783A-814A-A68E-ACEB87C20A24}" srcOrd="1" destOrd="0" presId="urn:microsoft.com/office/officeart/2005/8/layout/hProcess7"/>
    <dgm:cxn modelId="{6D12372D-F2C9-7041-8022-04E41E5805C6}" srcId="{23FBA325-7204-E04B-8436-AAABDCB86E63}" destId="{7CD5F402-1BA7-C74B-B4EF-13F18468D88B}" srcOrd="0" destOrd="0" parTransId="{A59EAFAB-E5A8-AF4D-8EDE-4DD0CBAABF6B}" sibTransId="{CC125326-47A0-8241-AB83-C85943C232EF}"/>
    <dgm:cxn modelId="{0DEFB6EF-FDB3-774A-B0C5-D49C2BEB3564}" type="presOf" srcId="{23FBA325-7204-E04B-8436-AAABDCB86E63}" destId="{8515C2E2-8AA9-2C4E-A013-77B62F5CEB66}" srcOrd="1" destOrd="0" presId="urn:microsoft.com/office/officeart/2005/8/layout/hProcess7"/>
    <dgm:cxn modelId="{0DB97571-03FE-8342-87B6-A0288F5A2B0D}" srcId="{7C6CCF7D-0E4E-6846-ADDB-73AC1052666D}" destId="{23FBA325-7204-E04B-8436-AAABDCB86E63}" srcOrd="2" destOrd="0" parTransId="{B02F9DAD-4C8B-9E40-958B-45ADD8FA9B9D}" sibTransId="{9ED8F46C-EF84-CF41-ABC3-A0441010105F}"/>
    <dgm:cxn modelId="{2FE6D30B-7275-BF4F-B34C-766EC2D6EC1D}" type="presParOf" srcId="{5B8BECAB-75D2-2B46-B58A-56AB76E1310F}" destId="{6C9B892A-76C3-7B40-89BB-DAA0FB6C9676}" srcOrd="0" destOrd="0" presId="urn:microsoft.com/office/officeart/2005/8/layout/hProcess7"/>
    <dgm:cxn modelId="{DF7E3AE2-ED95-0947-8F44-6FDC2B21D369}" type="presParOf" srcId="{6C9B892A-76C3-7B40-89BB-DAA0FB6C9676}" destId="{BA98950E-8F1B-2345-B577-8A816E114E9A}" srcOrd="0" destOrd="0" presId="urn:microsoft.com/office/officeart/2005/8/layout/hProcess7"/>
    <dgm:cxn modelId="{082D6AE4-4E6A-5844-A5D7-DB62D0856DA0}" type="presParOf" srcId="{6C9B892A-76C3-7B40-89BB-DAA0FB6C9676}" destId="{27235093-8CAD-D546-BB5B-6E6DED8BBAC4}" srcOrd="1" destOrd="0" presId="urn:microsoft.com/office/officeart/2005/8/layout/hProcess7"/>
    <dgm:cxn modelId="{B0331EEF-E13A-4F4F-ACAC-74E60B4C1148}" type="presParOf" srcId="{6C9B892A-76C3-7B40-89BB-DAA0FB6C9676}" destId="{DFDF47EC-0EDA-5D44-BB6A-98ACC9339926}" srcOrd="2" destOrd="0" presId="urn:microsoft.com/office/officeart/2005/8/layout/hProcess7"/>
    <dgm:cxn modelId="{03BA6E5B-F9AA-5A45-A065-D127E8A9E733}" type="presParOf" srcId="{5B8BECAB-75D2-2B46-B58A-56AB76E1310F}" destId="{D92334D6-3518-DF49-A529-C4C1B30AFF1C}" srcOrd="1" destOrd="0" presId="urn:microsoft.com/office/officeart/2005/8/layout/hProcess7"/>
    <dgm:cxn modelId="{84BB5950-A00D-4546-A263-792DB1C243B4}" type="presParOf" srcId="{5B8BECAB-75D2-2B46-B58A-56AB76E1310F}" destId="{9BB8C051-60C2-0648-B1DF-9F698B98B072}" srcOrd="2" destOrd="0" presId="urn:microsoft.com/office/officeart/2005/8/layout/hProcess7"/>
    <dgm:cxn modelId="{2D240EF8-7DAD-1343-B87D-90E7EE86B510}" type="presParOf" srcId="{9BB8C051-60C2-0648-B1DF-9F698B98B072}" destId="{16CBE818-277E-4C4F-BCAC-3F0C49091944}" srcOrd="0" destOrd="0" presId="urn:microsoft.com/office/officeart/2005/8/layout/hProcess7"/>
    <dgm:cxn modelId="{EA10DFCD-54D3-5D48-8BC5-2E21ABBF434B}" type="presParOf" srcId="{9BB8C051-60C2-0648-B1DF-9F698B98B072}" destId="{D2BF153B-9A90-F842-9448-ED8DBF536565}" srcOrd="1" destOrd="0" presId="urn:microsoft.com/office/officeart/2005/8/layout/hProcess7"/>
    <dgm:cxn modelId="{0C6DF648-44C8-3747-8D2D-D0E01B2F3C7C}" type="presParOf" srcId="{9BB8C051-60C2-0648-B1DF-9F698B98B072}" destId="{A4728639-A623-474A-9C2C-4C5E3966EBC8}" srcOrd="2" destOrd="0" presId="urn:microsoft.com/office/officeart/2005/8/layout/hProcess7"/>
    <dgm:cxn modelId="{1143853A-FA7B-0640-90F5-DB9D37743950}" type="presParOf" srcId="{5B8BECAB-75D2-2B46-B58A-56AB76E1310F}" destId="{ABBCF9D1-E82D-E049-8640-A5B867596E41}" srcOrd="3" destOrd="0" presId="urn:microsoft.com/office/officeart/2005/8/layout/hProcess7"/>
    <dgm:cxn modelId="{7A584E25-84A1-C34B-8ADF-BB81F3677AC8}" type="presParOf" srcId="{5B8BECAB-75D2-2B46-B58A-56AB76E1310F}" destId="{F4E39DD4-DBE7-4349-89C0-05C88AC980A8}" srcOrd="4" destOrd="0" presId="urn:microsoft.com/office/officeart/2005/8/layout/hProcess7"/>
    <dgm:cxn modelId="{7889ACC7-656B-F248-AC4E-594BCE9DA2CA}" type="presParOf" srcId="{F4E39DD4-DBE7-4349-89C0-05C88AC980A8}" destId="{EB47D514-22C8-AC4E-97E1-7813CF506917}" srcOrd="0" destOrd="0" presId="urn:microsoft.com/office/officeart/2005/8/layout/hProcess7"/>
    <dgm:cxn modelId="{DB806B05-31C6-6346-8FB1-F245F4C72A59}" type="presParOf" srcId="{F4E39DD4-DBE7-4349-89C0-05C88AC980A8}" destId="{A6E11880-783A-814A-A68E-ACEB87C20A24}" srcOrd="1" destOrd="0" presId="urn:microsoft.com/office/officeart/2005/8/layout/hProcess7"/>
    <dgm:cxn modelId="{21CD2C65-9700-DE41-87EB-2B34BF5E6AA4}" type="presParOf" srcId="{F4E39DD4-DBE7-4349-89C0-05C88AC980A8}" destId="{0B2072B7-37D0-974E-9235-DB7BEEE0E8AE}" srcOrd="2" destOrd="0" presId="urn:microsoft.com/office/officeart/2005/8/layout/hProcess7"/>
    <dgm:cxn modelId="{7EBA5BEB-D755-6A4B-9B2D-6094AE6B638B}" type="presParOf" srcId="{5B8BECAB-75D2-2B46-B58A-56AB76E1310F}" destId="{A1D1C6AA-0209-0248-9E78-EF3EA5149322}" srcOrd="5" destOrd="0" presId="urn:microsoft.com/office/officeart/2005/8/layout/hProcess7"/>
    <dgm:cxn modelId="{5131EE98-4FCC-394A-98BC-B4138BBC5760}" type="presParOf" srcId="{5B8BECAB-75D2-2B46-B58A-56AB76E1310F}" destId="{38FEB011-7728-3341-B37F-F67441FDD561}" srcOrd="6" destOrd="0" presId="urn:microsoft.com/office/officeart/2005/8/layout/hProcess7"/>
    <dgm:cxn modelId="{421777AA-4CC0-1B47-B7A9-CE280DE0D826}" type="presParOf" srcId="{38FEB011-7728-3341-B37F-F67441FDD561}" destId="{5805064B-DF69-7E42-9402-444633E26A31}" srcOrd="0" destOrd="0" presId="urn:microsoft.com/office/officeart/2005/8/layout/hProcess7"/>
    <dgm:cxn modelId="{5B160C88-A495-1D4D-8A25-05D3BE30231F}" type="presParOf" srcId="{38FEB011-7728-3341-B37F-F67441FDD561}" destId="{29997D83-EC9E-0F48-BF4F-DE887459B477}" srcOrd="1" destOrd="0" presId="urn:microsoft.com/office/officeart/2005/8/layout/hProcess7"/>
    <dgm:cxn modelId="{48689D55-29A6-F04F-AEF6-689D6832D00B}" type="presParOf" srcId="{38FEB011-7728-3341-B37F-F67441FDD561}" destId="{9306F765-0791-1F4E-A03C-8C79F77312DB}" srcOrd="2" destOrd="0" presId="urn:microsoft.com/office/officeart/2005/8/layout/hProcess7"/>
    <dgm:cxn modelId="{D9C70B0B-ACCE-C04E-B750-F70094E2D925}" type="presParOf" srcId="{5B8BECAB-75D2-2B46-B58A-56AB76E1310F}" destId="{CF8AC7B7-6AE7-D44E-8D02-53A48B02CB3C}" srcOrd="7" destOrd="0" presId="urn:microsoft.com/office/officeart/2005/8/layout/hProcess7"/>
    <dgm:cxn modelId="{98E7558F-76EC-A044-86F5-44D6A5A0947C}" type="presParOf" srcId="{5B8BECAB-75D2-2B46-B58A-56AB76E1310F}" destId="{B6276F8D-099C-C441-96DF-177EEBACB706}" srcOrd="8" destOrd="0" presId="urn:microsoft.com/office/officeart/2005/8/layout/hProcess7"/>
    <dgm:cxn modelId="{CE2CFBC9-85E8-284E-BE9B-8E5F08FBD6A8}" type="presParOf" srcId="{B6276F8D-099C-C441-96DF-177EEBACB706}" destId="{E049B870-B39F-4E4B-B87D-B4B3584817C8}" srcOrd="0" destOrd="0" presId="urn:microsoft.com/office/officeart/2005/8/layout/hProcess7"/>
    <dgm:cxn modelId="{1F143465-5390-C44F-A1DD-04F59FABACB4}" type="presParOf" srcId="{B6276F8D-099C-C441-96DF-177EEBACB706}" destId="{8515C2E2-8AA9-2C4E-A013-77B62F5CEB66}" srcOrd="1" destOrd="0" presId="urn:microsoft.com/office/officeart/2005/8/layout/hProcess7"/>
    <dgm:cxn modelId="{1FEA1967-92FC-7340-9C63-FC4C6544D69C}" type="presParOf" srcId="{B6276F8D-099C-C441-96DF-177EEBACB706}" destId="{077D1D7F-0915-DB41-818E-51E02CA7577B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8950E-8F1B-2345-B577-8A816E114E9A}">
      <dsp:nvSpPr>
        <dsp:cNvPr id="0" name=""/>
        <dsp:cNvSpPr/>
      </dsp:nvSpPr>
      <dsp:spPr>
        <a:xfrm>
          <a:off x="816" y="-2"/>
          <a:ext cx="3512901" cy="5341395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37160" rIns="177800" bIns="0" numCol="1" spcCol="1270" anchor="t" anchorCtr="0">
          <a:noAutofit/>
        </a:bodyPr>
        <a:lstStyle/>
        <a:p>
          <a:pPr lvl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0" kern="1200" dirty="0"/>
        </a:p>
      </dsp:txBody>
      <dsp:txXfrm rot="16200000">
        <a:off x="-1837865" y="1838679"/>
        <a:ext cx="4379944" cy="702580"/>
      </dsp:txXfrm>
    </dsp:sp>
    <dsp:sp modelId="{DFDF47EC-0EDA-5D44-BB6A-98ACC9339926}">
      <dsp:nvSpPr>
        <dsp:cNvPr id="0" name=""/>
        <dsp:cNvSpPr/>
      </dsp:nvSpPr>
      <dsp:spPr>
        <a:xfrm>
          <a:off x="703396" y="-2"/>
          <a:ext cx="2617111" cy="534139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Main Study of reference done in Japan.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/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rgbClr val="FFFF00"/>
              </a:solidFill>
            </a:rPr>
            <a:t>Clinical Study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Gando</a:t>
          </a:r>
          <a:r>
            <a:rPr lang="en-US" sz="2400" kern="1200" dirty="0" smtClean="0"/>
            <a:t> S et al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 smtClean="0"/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PMID : 23787004</a:t>
          </a:r>
          <a:r>
            <a:rPr lang="en-US" sz="3200" kern="1200" dirty="0" smtClean="0"/>
            <a:t>	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703396" y="-2"/>
        <a:ext cx="2617111" cy="5341395"/>
      </dsp:txXfrm>
    </dsp:sp>
    <dsp:sp modelId="{EB47D514-22C8-AC4E-97E1-7813CF506917}">
      <dsp:nvSpPr>
        <dsp:cNvPr id="0" name=""/>
        <dsp:cNvSpPr/>
      </dsp:nvSpPr>
      <dsp:spPr>
        <a:xfrm>
          <a:off x="3636669" y="15763"/>
          <a:ext cx="3512901" cy="528457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37160" rIns="177800" bIns="0" numCol="1" spcCol="1270" anchor="t" anchorCtr="0">
          <a:noAutofit/>
        </a:bodyPr>
        <a:lstStyle/>
        <a:p>
          <a:pPr lvl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0" kern="1200"/>
        </a:p>
      </dsp:txBody>
      <dsp:txXfrm rot="16200000">
        <a:off x="1821285" y="1831147"/>
        <a:ext cx="4333347" cy="702580"/>
      </dsp:txXfrm>
    </dsp:sp>
    <dsp:sp modelId="{D2BF153B-9A90-F842-9448-ED8DBF536565}">
      <dsp:nvSpPr>
        <dsp:cNvPr id="0" name=""/>
        <dsp:cNvSpPr/>
      </dsp:nvSpPr>
      <dsp:spPr>
        <a:xfrm rot="5400000">
          <a:off x="3344421" y="3351011"/>
          <a:ext cx="619625" cy="52693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2072B7-37D0-974E-9235-DB7BEEE0E8AE}">
      <dsp:nvSpPr>
        <dsp:cNvPr id="0" name=""/>
        <dsp:cNvSpPr/>
      </dsp:nvSpPr>
      <dsp:spPr>
        <a:xfrm>
          <a:off x="4339249" y="15763"/>
          <a:ext cx="2617111" cy="52845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Our</a:t>
          </a:r>
          <a:r>
            <a:rPr lang="en-US" sz="3200" kern="1200" baseline="0" dirty="0" smtClean="0"/>
            <a:t> </a:t>
          </a:r>
          <a:r>
            <a:rPr lang="en-US" sz="3200" kern="1200" dirty="0" smtClean="0"/>
            <a:t>Study of reference done in NIH with MIMIC II</a:t>
          </a:r>
          <a:r>
            <a:rPr lang="en-US" sz="3200" kern="1200" baseline="0" dirty="0" smtClean="0"/>
            <a:t> data</a:t>
          </a:r>
          <a:r>
            <a:rPr lang="en-US" sz="3200" kern="1200" dirty="0" smtClean="0"/>
            <a:t>.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rgbClr val="FFFF00"/>
              </a:solidFill>
            </a:rPr>
            <a:t>Java and SQL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solidFill>
              <a:srgbClr val="FFFF00"/>
            </a:solidFill>
          </a:endParaRP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Fabrício S. P. Kury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Vojtech Huser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James J. </a:t>
          </a:r>
          <a:r>
            <a:rPr lang="en-US" sz="2400" kern="1200" dirty="0" err="1" smtClean="0"/>
            <a:t>Cimino</a:t>
          </a:r>
          <a:endParaRPr lang="en-US" sz="2400" kern="1200" dirty="0" smtClean="0"/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>
            <a:solidFill>
              <a:srgbClr val="FFFF00"/>
            </a:solidFill>
          </a:endParaRP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PMID : </a:t>
          </a:r>
          <a:r>
            <a:rPr lang="is-IS" sz="2400" kern="1200" dirty="0" smtClean="0"/>
            <a:t>26958216</a:t>
          </a:r>
          <a:endParaRPr lang="en-US" sz="2400" kern="1200" dirty="0"/>
        </a:p>
      </dsp:txBody>
      <dsp:txXfrm>
        <a:off x="4339249" y="15763"/>
        <a:ext cx="2617111" cy="5284570"/>
      </dsp:txXfrm>
    </dsp:sp>
    <dsp:sp modelId="{E049B870-B39F-4E4B-B87D-B4B3584817C8}">
      <dsp:nvSpPr>
        <dsp:cNvPr id="0" name=""/>
        <dsp:cNvSpPr/>
      </dsp:nvSpPr>
      <dsp:spPr>
        <a:xfrm>
          <a:off x="7272522" y="-2"/>
          <a:ext cx="3512901" cy="5341395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37160" rIns="177800" bIns="0" numCol="1" spcCol="1270" anchor="t" anchorCtr="0">
          <a:noAutofit/>
        </a:bodyPr>
        <a:lstStyle/>
        <a:p>
          <a:pPr lvl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0" kern="1200"/>
        </a:p>
      </dsp:txBody>
      <dsp:txXfrm rot="16200000">
        <a:off x="5433841" y="1838679"/>
        <a:ext cx="4379944" cy="702580"/>
      </dsp:txXfrm>
    </dsp:sp>
    <dsp:sp modelId="{29997D83-EC9E-0F48-BF4F-DE887459B477}">
      <dsp:nvSpPr>
        <dsp:cNvPr id="0" name=""/>
        <dsp:cNvSpPr/>
      </dsp:nvSpPr>
      <dsp:spPr>
        <a:xfrm rot="5400000">
          <a:off x="6980274" y="3351011"/>
          <a:ext cx="619625" cy="52693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D1D7F-0915-DB41-818E-51E02CA7577B}">
      <dsp:nvSpPr>
        <dsp:cNvPr id="0" name=""/>
        <dsp:cNvSpPr/>
      </dsp:nvSpPr>
      <dsp:spPr>
        <a:xfrm>
          <a:off x="7975103" y="-2"/>
          <a:ext cx="2617111" cy="534139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This study is trying to reproduce the MIMIC II study using MIMIC III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rgbClr val="FFFF00"/>
              </a:solidFill>
            </a:rPr>
            <a:t>Python</a:t>
          </a:r>
          <a:r>
            <a:rPr lang="en-US" sz="3200" kern="1200" baseline="0" dirty="0" smtClean="0">
              <a:solidFill>
                <a:srgbClr val="FFFF00"/>
              </a:solidFill>
            </a:rPr>
            <a:t> and SQL</a:t>
          </a:r>
          <a:endParaRPr lang="en-US" sz="3200" kern="1200" dirty="0">
            <a:solidFill>
              <a:srgbClr val="FFFF00"/>
            </a:solidFill>
          </a:endParaRPr>
        </a:p>
      </dsp:txBody>
      <dsp:txXfrm>
        <a:off x="7975103" y="-2"/>
        <a:ext cx="2617111" cy="53413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46F16-B4F9-7047-953F-A1E39B076EA6}" type="datetimeFigureOut">
              <a:rPr lang="en-US" smtClean="0"/>
              <a:t>8/10/16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0A56D-2594-414F-9DD3-04934DDC5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01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8104-3699-B44F-9990-C9BB88F16CFA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9C2A-5094-8B45-BA4A-C2D36918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6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8104-3699-B44F-9990-C9BB88F16CFA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9C2A-5094-8B45-BA4A-C2D36918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7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8104-3699-B44F-9990-C9BB88F16CFA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9C2A-5094-8B45-BA4A-C2D36918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8104-3699-B44F-9990-C9BB88F16CFA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9C2A-5094-8B45-BA4A-C2D36918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5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8104-3699-B44F-9990-C9BB88F16CFA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9C2A-5094-8B45-BA4A-C2D36918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4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8104-3699-B44F-9990-C9BB88F16CFA}" type="datetimeFigureOut">
              <a:rPr lang="en-US" smtClean="0"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9C2A-5094-8B45-BA4A-C2D36918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8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8104-3699-B44F-9990-C9BB88F16CFA}" type="datetimeFigureOut">
              <a:rPr lang="en-US" smtClean="0"/>
              <a:t>8/10/16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9C2A-5094-8B45-BA4A-C2D36918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9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8104-3699-B44F-9990-C9BB88F16CFA}" type="datetimeFigureOut">
              <a:rPr lang="en-US" smtClean="0"/>
              <a:t>8/10/16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9C2A-5094-8B45-BA4A-C2D36918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0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8104-3699-B44F-9990-C9BB88F16CFA}" type="datetimeFigureOut">
              <a:rPr lang="en-US" smtClean="0"/>
              <a:t>8/10/16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9C2A-5094-8B45-BA4A-C2D36918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9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8104-3699-B44F-9990-C9BB88F16CFA}" type="datetimeFigureOut">
              <a:rPr lang="en-US" smtClean="0"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9C2A-5094-8B45-BA4A-C2D36918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8104-3699-B44F-9990-C9BB88F16CFA}" type="datetimeFigureOut">
              <a:rPr lang="en-US" smtClean="0"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9C2A-5094-8B45-BA4A-C2D36918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2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18104-3699-B44F-9990-C9BB88F16CFA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A9C2A-5094-8B45-BA4A-C2D36918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1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Reproducing a computational Retrospective Study using MIMIC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71882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/>
              <a:t>Suraj Joshi</a:t>
            </a:r>
          </a:p>
          <a:p>
            <a:r>
              <a:rPr lang="en-US" sz="1800" dirty="0" smtClean="0"/>
              <a:t>HS-698 -Summer</a:t>
            </a:r>
          </a:p>
          <a:p>
            <a:r>
              <a:rPr lang="en-US" sz="1800" dirty="0" smtClean="0"/>
              <a:t>MSHI</a:t>
            </a:r>
          </a:p>
          <a:p>
            <a:r>
              <a:rPr lang="en-US" sz="1800" dirty="0" smtClean="0"/>
              <a:t>UNIVERSITY OF SAN FRANCISCO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822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080"/>
            <a:ext cx="10515600" cy="1325563"/>
          </a:xfrm>
        </p:spPr>
        <p:txBody>
          <a:bodyPr/>
          <a:lstStyle/>
          <a:p>
            <a:r>
              <a:rPr lang="en-US" dirty="0" smtClean="0"/>
              <a:t>Set up a base data frame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32844"/>
            <a:ext cx="8978900" cy="1549400"/>
          </a:xfrm>
        </p:spPr>
      </p:pic>
      <p:sp>
        <p:nvSpPr>
          <p:cNvPr id="4" name="TextBox 3"/>
          <p:cNvSpPr txBox="1"/>
          <p:nvPr/>
        </p:nvSpPr>
        <p:spPr>
          <a:xfrm>
            <a:off x="4177862" y="8986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53941"/>
            <a:ext cx="10058400" cy="3684312"/>
          </a:xfrm>
          <a:prstGeom prst="rect">
            <a:avLst/>
          </a:prstGeom>
        </p:spPr>
      </p:pic>
      <p:sp>
        <p:nvSpPr>
          <p:cNvPr id="8" name="32-Point Star 7"/>
          <p:cNvSpPr/>
          <p:nvPr/>
        </p:nvSpPr>
        <p:spPr>
          <a:xfrm rot="20138263">
            <a:off x="8989549" y="462232"/>
            <a:ext cx="2837793" cy="2380593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all the group </a:t>
            </a:r>
            <a:r>
              <a:rPr lang="en-US" dirty="0" err="1" smtClean="0"/>
              <a:t>by’s</a:t>
            </a:r>
            <a:r>
              <a:rPr lang="en-US" dirty="0" smtClean="0"/>
              <a:t> in Database using SQL rather than Pandas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6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7917"/>
            <a:ext cx="10515600" cy="5499046"/>
          </a:xfrm>
        </p:spPr>
        <p:txBody>
          <a:bodyPr/>
          <a:lstStyle/>
          <a:p>
            <a:r>
              <a:rPr lang="en-US" dirty="0" smtClean="0"/>
              <a:t>Extracting only patients diagnosed as severe sepsis from </a:t>
            </a:r>
            <a:r>
              <a:rPr lang="en-US" dirty="0" err="1" smtClean="0"/>
              <a:t>diagnoses_icd</a:t>
            </a:r>
            <a:r>
              <a:rPr lang="en-US" dirty="0" smtClean="0"/>
              <a:t> table.</a:t>
            </a:r>
          </a:p>
          <a:p>
            <a:r>
              <a:rPr lang="en-US" dirty="0" smtClean="0"/>
              <a:t>Total 3625 patients</a:t>
            </a:r>
          </a:p>
          <a:p>
            <a:endParaRPr lang="en-US" dirty="0"/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Table - info on admissions, discharge and death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427440"/>
            <a:ext cx="11067135" cy="1223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838547"/>
            <a:ext cx="10058400" cy="133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9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8276"/>
            <a:ext cx="10515600" cy="489995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Extract patients who died within 28 days and those after 28 days.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9792"/>
            <a:ext cx="10058400" cy="167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110" y="3900221"/>
            <a:ext cx="6286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98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Building </a:t>
            </a:r>
            <a:r>
              <a:rPr lang="en-US" dirty="0" smtClean="0"/>
              <a:t>scores </a:t>
            </a:r>
            <a:br>
              <a:rPr lang="en-US" dirty="0" smtClean="0"/>
            </a:br>
            <a:r>
              <a:rPr lang="en-US" sz="3200" dirty="0" smtClean="0"/>
              <a:t>for PT-INR, Platelet count and FDP individually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PT-INR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63648"/>
            <a:ext cx="83312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51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Building </a:t>
            </a:r>
            <a:r>
              <a:rPr lang="en-US" dirty="0" smtClean="0"/>
              <a:t>scores </a:t>
            </a:r>
            <a:br>
              <a:rPr lang="en-US" dirty="0" smtClean="0"/>
            </a:br>
            <a:r>
              <a:rPr lang="en-US" sz="3200" dirty="0" smtClean="0"/>
              <a:t>for PT-INR, Platelet count and FDP individually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Platelet count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3424"/>
            <a:ext cx="10058400" cy="298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75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Building </a:t>
            </a:r>
            <a:r>
              <a:rPr lang="en-US" dirty="0" smtClean="0"/>
              <a:t>scores </a:t>
            </a:r>
            <a:br>
              <a:rPr lang="en-US" dirty="0" smtClean="0"/>
            </a:br>
            <a:r>
              <a:rPr lang="en-US" sz="3200" dirty="0" smtClean="0"/>
              <a:t>for PT-INR, Platelet count and FDP individually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Fibrin Degradation Products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58"/>
          <a:stretch/>
        </p:blipFill>
        <p:spPr>
          <a:xfrm>
            <a:off x="838200" y="2238703"/>
            <a:ext cx="5765800" cy="21830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21789"/>
            <a:ext cx="10619748" cy="210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42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Building </a:t>
            </a:r>
            <a:r>
              <a:rPr lang="en-US" dirty="0" smtClean="0"/>
              <a:t>scores for SIRS</a:t>
            </a:r>
            <a:br>
              <a:rPr lang="en-US" dirty="0" smtClean="0"/>
            </a:br>
            <a:r>
              <a:rPr lang="en-US" sz="3200" dirty="0" smtClean="0"/>
              <a:t>WBC, Heart Rate (HR), Respiratory rate(RR) and Temperature (T) individually</a:t>
            </a:r>
            <a:endParaRPr lang="en-US" sz="3200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89"/>
          <a:stretch/>
        </p:blipFill>
        <p:spPr>
          <a:xfrm>
            <a:off x="838200" y="2047183"/>
            <a:ext cx="10515600" cy="2962292"/>
          </a:xfrm>
        </p:spPr>
      </p:pic>
    </p:spTree>
    <p:extLst>
      <p:ext uri="{BB962C8B-B14F-4D97-AF65-F5344CB8AC3E}">
        <p14:creationId xmlns:p14="http://schemas.microsoft.com/office/powerpoint/2010/main" val="1670591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Building </a:t>
            </a:r>
            <a:r>
              <a:rPr lang="en-US" dirty="0" smtClean="0"/>
              <a:t>scores for SIRS</a:t>
            </a:r>
            <a:br>
              <a:rPr lang="en-US" dirty="0" smtClean="0"/>
            </a:br>
            <a:r>
              <a:rPr lang="en-US" sz="3200" dirty="0" smtClean="0"/>
              <a:t>WBC, Heart Rate (HR), Respiratory rate(RR) and Temperature (T) individually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White Blood Cells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3663"/>
            <a:ext cx="95631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0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Building </a:t>
            </a:r>
            <a:r>
              <a:rPr lang="en-US" dirty="0" smtClean="0"/>
              <a:t>scores for SIRS</a:t>
            </a:r>
            <a:br>
              <a:rPr lang="en-US" dirty="0" smtClean="0"/>
            </a:br>
            <a:r>
              <a:rPr lang="en-US" sz="3200" dirty="0" smtClean="0"/>
              <a:t>WBC, Heart Rate (HR), Respiratory rate(RR) and Temperature (T) individually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White Blood Cells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5625"/>
            <a:ext cx="10058400" cy="12126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038263"/>
            <a:ext cx="10058400" cy="370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Building </a:t>
            </a:r>
            <a:r>
              <a:rPr lang="en-US" dirty="0" smtClean="0"/>
              <a:t>scores for SIRS</a:t>
            </a:r>
            <a:br>
              <a:rPr lang="en-US" dirty="0" smtClean="0"/>
            </a:br>
            <a:r>
              <a:rPr lang="en-US" sz="3200" dirty="0" smtClean="0"/>
              <a:t>WBC, Heart Rate (HR), Respiratory rate(RR) and Temperature (T) individually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Heart rate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26494"/>
            <a:ext cx="50038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9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Recreating the Japanese Association for Acute Medicine (JAAM) ’s Disseminated Intravascular Coagulation scoring criteria.</a:t>
            </a:r>
          </a:p>
          <a:p>
            <a:endParaRPr lang="en-US" dirty="0" smtClean="0"/>
          </a:p>
          <a:p>
            <a:r>
              <a:rPr lang="en-US" dirty="0" smtClean="0"/>
              <a:t>Hypothesis:</a:t>
            </a:r>
          </a:p>
          <a:p>
            <a:pPr lvl="1"/>
            <a:r>
              <a:rPr lang="en-US" sz="2800" dirty="0" smtClean="0"/>
              <a:t>If DIC is present in Day-1 of Severe Sepsis, mortality within 28 days of admission is higher.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746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Building </a:t>
            </a:r>
            <a:r>
              <a:rPr lang="en-US" dirty="0" smtClean="0"/>
              <a:t>scores for SIRS</a:t>
            </a:r>
            <a:br>
              <a:rPr lang="en-US" dirty="0" smtClean="0"/>
            </a:br>
            <a:r>
              <a:rPr lang="en-US" sz="3200" dirty="0" smtClean="0"/>
              <a:t>WBC, Heart Rate (HR), Respiratory rate(RR) and Temperature (T) individually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Respiratory Rate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7594"/>
            <a:ext cx="49530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6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Building </a:t>
            </a:r>
            <a:r>
              <a:rPr lang="en-US" dirty="0" smtClean="0"/>
              <a:t>scores for SIRS</a:t>
            </a:r>
            <a:br>
              <a:rPr lang="en-US" dirty="0" smtClean="0"/>
            </a:br>
            <a:r>
              <a:rPr lang="en-US" sz="3200" dirty="0" smtClean="0"/>
              <a:t>WBC, Heart Rate (HR), Respiratory rate(RR) and Temperature (T) individually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Temperature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2844"/>
            <a:ext cx="77724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3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Totalling</a:t>
            </a:r>
            <a:r>
              <a:rPr lang="en-US" dirty="0" smtClean="0"/>
              <a:t> SIRS Score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9956"/>
            <a:ext cx="8590239" cy="5268858"/>
          </a:xfrm>
        </p:spPr>
      </p:pic>
    </p:spTree>
    <p:extLst>
      <p:ext uri="{BB962C8B-B14F-4D97-AF65-F5344CB8AC3E}">
        <p14:creationId xmlns:p14="http://schemas.microsoft.com/office/powerpoint/2010/main" val="208388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Stiching</a:t>
            </a:r>
            <a:r>
              <a:rPr lang="en-US" dirty="0" smtClean="0"/>
              <a:t> everything together.....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5720"/>
            <a:ext cx="8396554" cy="5300389"/>
          </a:xfrm>
        </p:spPr>
      </p:pic>
    </p:spTree>
    <p:extLst>
      <p:ext uri="{BB962C8B-B14F-4D97-AF65-F5344CB8AC3E}">
        <p14:creationId xmlns:p14="http://schemas.microsoft.com/office/powerpoint/2010/main" val="80406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Table	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3"/>
          <a:stretch/>
        </p:blipFill>
        <p:spPr>
          <a:xfrm>
            <a:off x="1040524" y="1417282"/>
            <a:ext cx="9459309" cy="4756638"/>
          </a:xfrm>
        </p:spPr>
      </p:pic>
    </p:spTree>
    <p:extLst>
      <p:ext uri="{BB962C8B-B14F-4D97-AF65-F5344CB8AC3E}">
        <p14:creationId xmlns:p14="http://schemas.microsoft.com/office/powerpoint/2010/main" val="767140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0200"/>
            <a:ext cx="10515600" cy="1325563"/>
          </a:xfrm>
        </p:spPr>
        <p:txBody>
          <a:bodyPr/>
          <a:lstStyle/>
          <a:p>
            <a:r>
              <a:rPr lang="en-US" dirty="0" smtClean="0"/>
              <a:t>Numbers: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9422"/>
            <a:ext cx="7296807" cy="5517098"/>
          </a:xfrm>
        </p:spPr>
      </p:pic>
    </p:spTree>
    <p:extLst>
      <p:ext uri="{BB962C8B-B14F-4D97-AF65-F5344CB8AC3E}">
        <p14:creationId xmlns:p14="http://schemas.microsoft.com/office/powerpoint/2010/main" val="2085404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444" y="295111"/>
            <a:ext cx="10515600" cy="1325563"/>
          </a:xfrm>
        </p:spPr>
        <p:txBody>
          <a:bodyPr/>
          <a:lstStyle/>
          <a:p>
            <a:r>
              <a:rPr lang="en-US" smtClean="0"/>
              <a:t>Results: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59569"/>
              </p:ext>
            </p:extLst>
          </p:nvPr>
        </p:nvGraphicFramePr>
        <p:xfrm>
          <a:off x="642444" y="1778257"/>
          <a:ext cx="10907112" cy="2766515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943101"/>
                <a:gridCol w="1692603"/>
                <a:gridCol w="1817852"/>
                <a:gridCol w="1817852"/>
                <a:gridCol w="1817852"/>
                <a:gridCol w="1817852"/>
              </a:tblGrid>
              <a:tr h="61180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Description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Total Cases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Death within 28 days</a:t>
                      </a:r>
                      <a:endParaRPr lang="en-US" sz="20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Percentage</a:t>
                      </a:r>
                      <a:endParaRPr lang="en-US" sz="20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MIMIC II Study</a:t>
                      </a:r>
                    </a:p>
                    <a:p>
                      <a:pPr algn="ctr"/>
                      <a:r>
                        <a:rPr lang="en-US" sz="2000" b="1" dirty="0" smtClean="0"/>
                        <a:t>2257 cases</a:t>
                      </a:r>
                      <a:endParaRPr lang="en-US" sz="20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Clinical Study</a:t>
                      </a:r>
                    </a:p>
                    <a:p>
                      <a:pPr algn="ctr"/>
                      <a:r>
                        <a:rPr lang="en-US" sz="2000" b="1" dirty="0" smtClean="0"/>
                        <a:t>624 cases</a:t>
                      </a:r>
                      <a:endParaRPr lang="en-US" sz="20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841873">
                <a:tc>
                  <a:txBody>
                    <a:bodyPr/>
                    <a:lstStyle/>
                    <a:p>
                      <a:r>
                        <a:rPr lang="en-US" dirty="0" smtClean="0"/>
                        <a:t>Severe Sepsis Cases considered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1165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32%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11801">
                <a:tc>
                  <a:txBody>
                    <a:bodyPr/>
                    <a:lstStyle/>
                    <a:p>
                      <a:r>
                        <a:rPr lang="en-US" dirty="0" smtClean="0"/>
                        <a:t>DIC positive Day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48.42%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44%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31.2%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11801">
                <a:tc>
                  <a:txBody>
                    <a:bodyPr/>
                    <a:lstStyle/>
                    <a:p>
                      <a:r>
                        <a:rPr lang="en-US" dirty="0" smtClean="0"/>
                        <a:t>DIC</a:t>
                      </a:r>
                      <a:r>
                        <a:rPr lang="en-US" baseline="0" dirty="0" smtClean="0"/>
                        <a:t> negative Day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29.29%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27.5%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585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esp. Prof. Nikhil Haas, MSHI Department and colleagues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1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 smtClean="0"/>
              <a:t>Three Studies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295061"/>
              </p:ext>
            </p:extLst>
          </p:nvPr>
        </p:nvGraphicFramePr>
        <p:xfrm>
          <a:off x="702879" y="1308538"/>
          <a:ext cx="10786241" cy="5341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353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MIMIC III database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/>
              <a:t>R</a:t>
            </a:r>
            <a:endParaRPr lang="en-US" dirty="0" smtClean="0"/>
          </a:p>
          <a:p>
            <a:r>
              <a:rPr lang="en-US" dirty="0" smtClean="0"/>
              <a:t>Pandas</a:t>
            </a:r>
          </a:p>
          <a:p>
            <a:r>
              <a:rPr lang="en-US" dirty="0" smtClean="0"/>
              <a:t>Psycopg2</a:t>
            </a:r>
          </a:p>
          <a:p>
            <a:r>
              <a:rPr lang="en-US" dirty="0" err="1" smtClean="0"/>
              <a:t>Postgres</a:t>
            </a:r>
            <a:r>
              <a:rPr lang="en-US" dirty="0" smtClean="0"/>
              <a:t> SQL</a:t>
            </a:r>
          </a:p>
          <a:p>
            <a:r>
              <a:rPr lang="en-US" dirty="0" smtClean="0"/>
              <a:t>Virtual Machine – Vagrant</a:t>
            </a:r>
          </a:p>
        </p:txBody>
      </p:sp>
    </p:spTree>
    <p:extLst>
      <p:ext uri="{BB962C8B-B14F-4D97-AF65-F5344CB8AC3E}">
        <p14:creationId xmlns:p14="http://schemas.microsoft.com/office/powerpoint/2010/main" val="108941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MIMIC III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Medical Information Mart</a:t>
            </a:r>
          </a:p>
          <a:p>
            <a:pPr marL="0" indent="0" algn="ctr">
              <a:buNone/>
            </a:pPr>
            <a:r>
              <a:rPr lang="en-US" dirty="0" smtClean="0"/>
              <a:t>for </a:t>
            </a:r>
          </a:p>
          <a:p>
            <a:pPr marL="0" indent="0" algn="ctr">
              <a:buNone/>
            </a:pPr>
            <a:r>
              <a:rPr lang="en-US" dirty="0" smtClean="0"/>
              <a:t>Intensive Care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Demographics, Vitals(T, BP, HR, RR </a:t>
            </a:r>
            <a:r>
              <a:rPr lang="en-US" dirty="0" err="1" smtClean="0"/>
              <a:t>qH</a:t>
            </a:r>
            <a:r>
              <a:rPr lang="en-US" dirty="0" smtClean="0"/>
              <a:t>), lab results(PT, Platelets, FDP, D-Dimer, WBC), procedures, medications, notes, image reports, mortality data ( 28 tables)</a:t>
            </a:r>
          </a:p>
          <a:p>
            <a:endParaRPr lang="en-US" dirty="0" smtClean="0"/>
          </a:p>
          <a:p>
            <a:r>
              <a:rPr lang="en-US" dirty="0" smtClean="0"/>
              <a:t>Request access</a:t>
            </a:r>
            <a:r>
              <a:rPr lang="en-US" dirty="0" smtClean="0">
                <a:sym typeface="Wingdings"/>
              </a:rPr>
              <a:t> Fill </a:t>
            </a:r>
            <a:r>
              <a:rPr lang="en-US" dirty="0" err="1" smtClean="0">
                <a:sym typeface="Wingdings"/>
              </a:rPr>
              <a:t>formTake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testGet</a:t>
            </a:r>
            <a:r>
              <a:rPr lang="en-US" dirty="0" smtClean="0">
                <a:sym typeface="Wingdings"/>
              </a:rPr>
              <a:t>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7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Access : What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9768"/>
          </a:xfrm>
        </p:spPr>
        <p:txBody>
          <a:bodyPr/>
          <a:lstStyle/>
          <a:p>
            <a:r>
              <a:rPr lang="en-US" dirty="0" smtClean="0"/>
              <a:t>Two ways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3GB RAM and 100 GB optimal</a:t>
            </a:r>
          </a:p>
          <a:p>
            <a:r>
              <a:rPr lang="en-US" dirty="0" err="1" smtClean="0"/>
              <a:t>Postgres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SQL  psycopg2 Python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940227"/>
              </p:ext>
            </p:extLst>
          </p:nvPr>
        </p:nvGraphicFramePr>
        <p:xfrm>
          <a:off x="959944" y="2469639"/>
          <a:ext cx="10138980" cy="2764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490"/>
                <a:gridCol w="5069490"/>
              </a:tblGrid>
              <a:tr h="2764514">
                <a:tc>
                  <a:txBody>
                    <a:bodyPr/>
                    <a:lstStyle/>
                    <a:p>
                      <a:r>
                        <a:rPr lang="en-US" dirty="0" smtClean="0"/>
                        <a:t>Follow the tutorial</a:t>
                      </a:r>
                      <a:r>
                        <a:rPr lang="en-US" baseline="0" dirty="0" smtClean="0"/>
                        <a:t> at :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http://mimic.physionet.org/tutorials/install-mimic-locally-ubuntu/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9 steps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Goto</a:t>
                      </a:r>
                      <a:r>
                        <a:rPr lang="en-US" dirty="0" smtClean="0"/>
                        <a:t> :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https://github.com/nsh87/mimic-iii-vm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 step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mkvirtualenv</a:t>
                      </a:r>
                      <a:r>
                        <a:rPr lang="en-US" dirty="0" smtClean="0"/>
                        <a:t> mimic-iii-</a:t>
                      </a:r>
                      <a:r>
                        <a:rPr lang="en-US" dirty="0" err="1" smtClean="0"/>
                        <a:t>vm</a:t>
                      </a:r>
                      <a:r>
                        <a:rPr lang="en-US" dirty="0" smtClean="0"/>
                        <a:t> -a `</a:t>
                      </a:r>
                      <a:r>
                        <a:rPr lang="en-US" dirty="0" err="1" smtClean="0"/>
                        <a:t>pwd</a:t>
                      </a:r>
                      <a:r>
                        <a:rPr lang="en-US" dirty="0" smtClean="0"/>
                        <a:t>` -r </a:t>
                      </a:r>
                      <a:r>
                        <a:rPr lang="en-US" dirty="0" err="1" smtClean="0"/>
                        <a:t>requirements.txt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55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graphicFrame>
        <p:nvGraphicFramePr>
          <p:cNvPr id="40" name="Content Placeholder 3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209268"/>
              </p:ext>
            </p:extLst>
          </p:nvPr>
        </p:nvGraphicFramePr>
        <p:xfrm>
          <a:off x="7806556" y="471802"/>
          <a:ext cx="38651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590"/>
                <a:gridCol w="193259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Table Color Code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labevents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chartevents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887310" y="1529249"/>
            <a:ext cx="2286000" cy="1999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Disseminated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2800" dirty="0" smtClean="0"/>
              <a:t>Intravascular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2800" dirty="0" smtClean="0"/>
              <a:t>Coagulation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369961" y="2074964"/>
            <a:ext cx="2601310" cy="74097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Platelets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394636" y="2458113"/>
            <a:ext cx="492674" cy="0"/>
          </a:xfrm>
          <a:prstGeom prst="straightConnector1">
            <a:avLst/>
          </a:prstGeom>
          <a:ln w="730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641023" y="1637986"/>
            <a:ext cx="2601310" cy="74097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Prothrombin time –INR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52190" y="2809403"/>
            <a:ext cx="2601310" cy="74097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Fibrin Degradation</a:t>
            </a:r>
          </a:p>
          <a:p>
            <a:pPr algn="ctr"/>
            <a:r>
              <a:rPr lang="en-US" dirty="0" smtClean="0"/>
              <a:t>Product FDP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007774" y="3179892"/>
            <a:ext cx="606976" cy="15767"/>
          </a:xfrm>
          <a:prstGeom prst="straightConnector1">
            <a:avLst/>
          </a:prstGeom>
          <a:ln w="730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992008" y="1960418"/>
            <a:ext cx="660182" cy="5527"/>
          </a:xfrm>
          <a:prstGeom prst="straightConnector1">
            <a:avLst/>
          </a:prstGeom>
          <a:ln w="730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wn Arrow 19"/>
          <p:cNvSpPr/>
          <p:nvPr/>
        </p:nvSpPr>
        <p:spPr>
          <a:xfrm>
            <a:off x="4053712" y="2113213"/>
            <a:ext cx="394138" cy="740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10330692" y="4284295"/>
            <a:ext cx="394138" cy="740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0800000">
            <a:off x="10422657" y="5447799"/>
            <a:ext cx="394138" cy="740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887310" y="4438028"/>
            <a:ext cx="2286000" cy="159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Severe</a:t>
            </a:r>
          </a:p>
          <a:p>
            <a:pPr algn="ctr"/>
            <a:r>
              <a:rPr lang="en-US" sz="2800" dirty="0" smtClean="0"/>
              <a:t>Sepsis (SIRS)</a:t>
            </a:r>
            <a:endParaRPr 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1325613" y="4252763"/>
            <a:ext cx="2601310" cy="74097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Whie</a:t>
            </a:r>
            <a:r>
              <a:rPr lang="en-US" dirty="0" smtClean="0"/>
              <a:t> Blood Cells (WBC)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336780" y="5424180"/>
            <a:ext cx="2601310" cy="74097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Temperature (</a:t>
            </a:r>
            <a:r>
              <a:rPr lang="en-US" dirty="0" err="1" smtClean="0"/>
              <a:t>Celcius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8" name="Down Arrow 27"/>
          <p:cNvSpPr/>
          <p:nvPr/>
        </p:nvSpPr>
        <p:spPr>
          <a:xfrm rot="10800000">
            <a:off x="4000498" y="4257529"/>
            <a:ext cx="394138" cy="740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0800000">
            <a:off x="4092463" y="5421033"/>
            <a:ext cx="394138" cy="740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4394636" y="4284295"/>
            <a:ext cx="394138" cy="740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641023" y="4343438"/>
            <a:ext cx="2601310" cy="74097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Heart Rate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626570" y="5402951"/>
            <a:ext cx="2601310" cy="74097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Respiratory Rate</a:t>
            </a:r>
            <a:endParaRPr lang="en-US" dirty="0"/>
          </a:p>
        </p:txBody>
      </p:sp>
      <p:sp>
        <p:nvSpPr>
          <p:cNvPr id="35" name="Down Arrow 34"/>
          <p:cNvSpPr/>
          <p:nvPr/>
        </p:nvSpPr>
        <p:spPr>
          <a:xfrm rot="10800000">
            <a:off x="10315908" y="1645899"/>
            <a:ext cx="394138" cy="740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 rot="10800000">
            <a:off x="10407873" y="2809403"/>
            <a:ext cx="394138" cy="740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932796" y="3747103"/>
            <a:ext cx="10421004" cy="33472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31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sz="2800" dirty="0" smtClean="0"/>
              <a:t>contd...</a:t>
            </a:r>
            <a:endParaRPr lang="en-US" dirty="0"/>
          </a:p>
        </p:txBody>
      </p:sp>
      <p:graphicFrame>
        <p:nvGraphicFramePr>
          <p:cNvPr id="40" name="Content Placeholder 3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057911"/>
              </p:ext>
            </p:extLst>
          </p:nvPr>
        </p:nvGraphicFramePr>
        <p:xfrm>
          <a:off x="838200" y="1403130"/>
          <a:ext cx="10844048" cy="5218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2024"/>
                <a:gridCol w="5422024"/>
              </a:tblGrid>
              <a:tr h="104367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Information</a:t>
                      </a:r>
                      <a:r>
                        <a:rPr lang="en-US" sz="2400" baseline="0" dirty="0" smtClean="0"/>
                        <a:t> from other Tables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436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admissions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Adm</a:t>
                      </a:r>
                      <a:r>
                        <a:rPr lang="en-US" baseline="0" dirty="0" smtClean="0"/>
                        <a:t>ission Date</a:t>
                      </a:r>
                    </a:p>
                    <a:p>
                      <a:pPr algn="ctr"/>
                      <a:r>
                        <a:rPr lang="en-US" baseline="0" dirty="0" smtClean="0"/>
                        <a:t>Discharge Date</a:t>
                      </a:r>
                    </a:p>
                    <a:p>
                      <a:pPr algn="ctr"/>
                      <a:r>
                        <a:rPr lang="en-US" baseline="0" dirty="0" smtClean="0"/>
                        <a:t>Date of death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4367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diagnoses_icd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patient and admission specific</a:t>
                      </a:r>
                      <a:r>
                        <a:rPr lang="en-US" baseline="0" dirty="0" smtClean="0"/>
                        <a:t> diagnosis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4367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d_items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 of all tests and item numbers</a:t>
                      </a:r>
                    </a:p>
                    <a:p>
                      <a:pPr algn="ctr"/>
                      <a:r>
                        <a:rPr lang="en-US" dirty="0" err="1" smtClean="0"/>
                        <a:t>eg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Temp, HR, RR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4367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d_labitems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 of all lab test and item</a:t>
                      </a:r>
                      <a:r>
                        <a:rPr lang="en-US" baseline="0" dirty="0" smtClean="0"/>
                        <a:t> numbers</a:t>
                      </a:r>
                    </a:p>
                    <a:p>
                      <a:pPr algn="ctr"/>
                      <a:r>
                        <a:rPr lang="en-US" baseline="0" dirty="0" err="1" smtClean="0"/>
                        <a:t>eg</a:t>
                      </a:r>
                      <a:r>
                        <a:rPr lang="en-US" baseline="0" dirty="0" smtClean="0"/>
                        <a:t>. WBC, Platelet Counts, FDP, PT-INR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60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141" y="0"/>
            <a:ext cx="3874086" cy="6733532"/>
          </a:xfrm>
        </p:spPr>
      </p:pic>
    </p:spTree>
    <p:extLst>
      <p:ext uri="{BB962C8B-B14F-4D97-AF65-F5344CB8AC3E}">
        <p14:creationId xmlns:p14="http://schemas.microsoft.com/office/powerpoint/2010/main" val="165596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510</Words>
  <Application>Microsoft Macintosh PowerPoint</Application>
  <PresentationFormat>Widescreen</PresentationFormat>
  <Paragraphs>156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Calibri Light</vt:lpstr>
      <vt:lpstr>Wingdings</vt:lpstr>
      <vt:lpstr>Arial</vt:lpstr>
      <vt:lpstr>Office Theme</vt:lpstr>
      <vt:lpstr>Reproducing a computational Retrospective Study using MIMIC III</vt:lpstr>
      <vt:lpstr>Objective:</vt:lpstr>
      <vt:lpstr>Three Studies</vt:lpstr>
      <vt:lpstr>Tools</vt:lpstr>
      <vt:lpstr>MIMIC III </vt:lpstr>
      <vt:lpstr>Have Access : What next?</vt:lpstr>
      <vt:lpstr>Background</vt:lpstr>
      <vt:lpstr>Background contd...</vt:lpstr>
      <vt:lpstr>PowerPoint Presentation</vt:lpstr>
      <vt:lpstr>Set up a base data frame</vt:lpstr>
      <vt:lpstr>PowerPoint Presentation</vt:lpstr>
      <vt:lpstr>PowerPoint Presentation</vt:lpstr>
      <vt:lpstr>Building scores  for PT-INR, Platelet count and FDP individually</vt:lpstr>
      <vt:lpstr>Building scores  for PT-INR, Platelet count and FDP individually</vt:lpstr>
      <vt:lpstr>Building scores  for PT-INR, Platelet count and FDP individually</vt:lpstr>
      <vt:lpstr>Building scores for SIRS WBC, Heart Rate (HR), Respiratory rate(RR) and Temperature (T) individually</vt:lpstr>
      <vt:lpstr>Building scores for SIRS WBC, Heart Rate (HR), Respiratory rate(RR) and Temperature (T) individually</vt:lpstr>
      <vt:lpstr>Building scores for SIRS WBC, Heart Rate (HR), Respiratory rate(RR) and Temperature (T) individually</vt:lpstr>
      <vt:lpstr>Building scores for SIRS WBC, Heart Rate (HR), Respiratory rate(RR) and Temperature (T) individually</vt:lpstr>
      <vt:lpstr>Building scores for SIRS WBC, Heart Rate (HR), Respiratory rate(RR) and Temperature (T) individually</vt:lpstr>
      <vt:lpstr>Building scores for SIRS WBC, Heart Rate (HR), Respiratory rate(RR) and Temperature (T) individually</vt:lpstr>
      <vt:lpstr>Totalling SIRS Score</vt:lpstr>
      <vt:lpstr>Stiching everything together.....</vt:lpstr>
      <vt:lpstr>Final Table </vt:lpstr>
      <vt:lpstr>Numbers:</vt:lpstr>
      <vt:lpstr>Results: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Reproducing a computational Retrospective Study using MIMIC III</dc:title>
  <dc:creator>Suraj Joshi</dc:creator>
  <cp:lastModifiedBy>Suraj Joshi</cp:lastModifiedBy>
  <cp:revision>20</cp:revision>
  <dcterms:created xsi:type="dcterms:W3CDTF">2016-08-10T17:08:41Z</dcterms:created>
  <dcterms:modified xsi:type="dcterms:W3CDTF">2016-08-10T20:58:03Z</dcterms:modified>
</cp:coreProperties>
</file>