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83" r:id="rId6"/>
    <p:sldId id="284" r:id="rId7"/>
    <p:sldId id="260" r:id="rId8"/>
    <p:sldId id="262" r:id="rId9"/>
    <p:sldId id="26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343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3124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371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92252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69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3218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5885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2451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4273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2708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4/13/2022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9055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4/13/2022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25224933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CFE213-D8B5-4D6C-AE0A-60B1F021718B}"/>
              </a:ext>
            </a:extLst>
          </p:cNvPr>
          <p:cNvPicPr>
            <a:picLocks noChangeAspect="1"/>
          </p:cNvPicPr>
          <p:nvPr/>
        </p:nvPicPr>
        <p:blipFill>
          <a:blip r:embed="rId2"/>
          <a:stretch>
            <a:fillRect/>
          </a:stretch>
        </p:blipFill>
        <p:spPr>
          <a:xfrm>
            <a:off x="9096541" y="492738"/>
            <a:ext cx="1894575" cy="777261"/>
          </a:xfrm>
          <a:prstGeom prst="rect">
            <a:avLst/>
          </a:prstGeom>
        </p:spPr>
      </p:pic>
      <p:sp>
        <p:nvSpPr>
          <p:cNvPr id="2" name="Title 1">
            <a:extLst>
              <a:ext uri="{FF2B5EF4-FFF2-40B4-BE49-F238E27FC236}">
                <a16:creationId xmlns:a16="http://schemas.microsoft.com/office/drawing/2014/main" id="{FA6BBC27-F9E1-4861-AE95-1194114B4E4C}"/>
              </a:ext>
            </a:extLst>
          </p:cNvPr>
          <p:cNvSpPr>
            <a:spLocks noGrp="1"/>
          </p:cNvSpPr>
          <p:nvPr>
            <p:ph type="ctrTitle"/>
          </p:nvPr>
        </p:nvSpPr>
        <p:spPr>
          <a:xfrm>
            <a:off x="1200884" y="1137920"/>
            <a:ext cx="10775768" cy="1711328"/>
          </a:xfrm>
        </p:spPr>
        <p:txBody>
          <a:bodyPr>
            <a:normAutofit/>
          </a:bodyPr>
          <a:lstStyle/>
          <a:p>
            <a:r>
              <a:rPr lang="en-US" sz="3200" dirty="0"/>
              <a:t>          INSTITUTE FOR ADVANCED COMPUTING          AND SOFTWARE DEVELOPMENT AKURDI, PUNE</a:t>
            </a:r>
            <a:r>
              <a:rPr lang="en-IN" sz="3200" dirty="0"/>
              <a:t> </a:t>
            </a:r>
          </a:p>
        </p:txBody>
      </p:sp>
      <p:sp>
        <p:nvSpPr>
          <p:cNvPr id="3" name="Subtitle 2">
            <a:extLst>
              <a:ext uri="{FF2B5EF4-FFF2-40B4-BE49-F238E27FC236}">
                <a16:creationId xmlns:a16="http://schemas.microsoft.com/office/drawing/2014/main" id="{032DA9CF-AEEB-4A1D-AE47-6612B317F11E}"/>
              </a:ext>
            </a:extLst>
          </p:cNvPr>
          <p:cNvSpPr>
            <a:spLocks noGrp="1"/>
          </p:cNvSpPr>
          <p:nvPr>
            <p:ph type="subTitle" idx="1"/>
          </p:nvPr>
        </p:nvSpPr>
        <p:spPr>
          <a:xfrm>
            <a:off x="838200" y="3506150"/>
            <a:ext cx="10929730" cy="2483488"/>
          </a:xfrm>
        </p:spPr>
        <p:txBody>
          <a:bodyPr>
            <a:normAutofit fontScale="70000" lnSpcReduction="20000"/>
          </a:bodyPr>
          <a:lstStyle/>
          <a:p>
            <a:r>
              <a:rPr lang="en-IN" dirty="0"/>
              <a:t>              </a:t>
            </a:r>
          </a:p>
          <a:p>
            <a:r>
              <a:rPr lang="en-IN" dirty="0"/>
              <a:t>                                                                                          </a:t>
            </a:r>
            <a:r>
              <a:rPr lang="en-IN" sz="1800" b="1" dirty="0"/>
              <a:t>Presented by:</a:t>
            </a:r>
          </a:p>
          <a:p>
            <a:r>
              <a:rPr lang="en-IN" sz="1800" b="1" dirty="0"/>
              <a:t>                                                                                                                          Group-54</a:t>
            </a:r>
          </a:p>
          <a:p>
            <a:r>
              <a:rPr lang="en-IN" sz="1600" dirty="0"/>
              <a:t>                                                                                                                          Joshi Sushant Prakashrao-219081</a:t>
            </a:r>
          </a:p>
          <a:p>
            <a:r>
              <a:rPr lang="en-IN" sz="1600" dirty="0"/>
              <a:t>                                                                                                                           More Sangram Rajkumar-219109</a:t>
            </a:r>
          </a:p>
          <a:p>
            <a:r>
              <a:rPr lang="en-IN" sz="2000" dirty="0"/>
              <a:t>    Mrs. Shilpa </a:t>
            </a:r>
            <a:r>
              <a:rPr lang="en-IN" sz="2000" dirty="0" err="1"/>
              <a:t>Pawale</a:t>
            </a:r>
            <a:r>
              <a:rPr lang="en-IN" sz="2000" dirty="0"/>
              <a:t>                                                                                                                                                                    Mr. Kashinath Patil</a:t>
            </a:r>
          </a:p>
          <a:p>
            <a:r>
              <a:rPr lang="en-IN" sz="2000" b="1" dirty="0"/>
              <a:t>   project Guide(internal)                                                                                                                                                                Project Guide</a:t>
            </a:r>
          </a:p>
        </p:txBody>
      </p:sp>
      <p:pic>
        <p:nvPicPr>
          <p:cNvPr id="4" name="Picture 3">
            <a:extLst>
              <a:ext uri="{FF2B5EF4-FFF2-40B4-BE49-F238E27FC236}">
                <a16:creationId xmlns:a16="http://schemas.microsoft.com/office/drawing/2014/main" id="{7B8EB808-8266-459B-8782-1A560828D85F}"/>
              </a:ext>
            </a:extLst>
          </p:cNvPr>
          <p:cNvPicPr>
            <a:picLocks noChangeAspect="1"/>
          </p:cNvPicPr>
          <p:nvPr/>
        </p:nvPicPr>
        <p:blipFill>
          <a:blip r:embed="rId3"/>
          <a:stretch>
            <a:fillRect/>
          </a:stretch>
        </p:blipFill>
        <p:spPr>
          <a:xfrm>
            <a:off x="1182568" y="218758"/>
            <a:ext cx="851436" cy="1277154"/>
          </a:xfrm>
          <a:prstGeom prst="rect">
            <a:avLst/>
          </a:prstGeom>
        </p:spPr>
      </p:pic>
      <p:sp>
        <p:nvSpPr>
          <p:cNvPr id="10" name="TextBox 9">
            <a:extLst>
              <a:ext uri="{FF2B5EF4-FFF2-40B4-BE49-F238E27FC236}">
                <a16:creationId xmlns:a16="http://schemas.microsoft.com/office/drawing/2014/main" id="{FE8C9B98-60C6-40A4-B434-37210E9BBAF5}"/>
              </a:ext>
            </a:extLst>
          </p:cNvPr>
          <p:cNvSpPr txBox="1"/>
          <p:nvPr/>
        </p:nvSpPr>
        <p:spPr>
          <a:xfrm>
            <a:off x="1200884" y="2913475"/>
            <a:ext cx="10398081" cy="1031051"/>
          </a:xfrm>
          <a:prstGeom prst="rect">
            <a:avLst/>
          </a:prstGeom>
          <a:noFill/>
        </p:spPr>
        <p:txBody>
          <a:bodyPr wrap="square">
            <a:spAutoFit/>
          </a:bodyPr>
          <a:lstStyle/>
          <a:p>
            <a:pPr>
              <a:spcBef>
                <a:spcPts val="40"/>
              </a:spcBef>
            </a:pPr>
            <a:r>
              <a:rPr lang="en-US" sz="16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323975" marR="1470025" algn="ctr">
              <a:lnSpc>
                <a:spcPts val="1830"/>
              </a:lnSpc>
              <a:spcAft>
                <a:spcPts val="0"/>
              </a:spcAft>
            </a:pPr>
            <a:r>
              <a:rPr lang="en-US" sz="2400" b="1" dirty="0">
                <a:effectLst/>
                <a:latin typeface="Times New Roman" panose="02020603050405020304" pitchFamily="18" charset="0"/>
                <a:ea typeface="Times New Roman" panose="02020603050405020304" pitchFamily="18" charset="0"/>
              </a:rPr>
              <a:t>“</a:t>
            </a:r>
            <a:r>
              <a:rPr lang="en-US" sz="2400" b="1" dirty="0">
                <a:latin typeface="Times New Roman" panose="02020603050405020304" pitchFamily="18" charset="0"/>
                <a:ea typeface="Times New Roman" panose="02020603050405020304" pitchFamily="18" charset="0"/>
              </a:rPr>
              <a:t>Slot Booking for Charging an EV at Charging Station</a:t>
            </a:r>
            <a:r>
              <a:rPr lang="en-US" sz="2400" b="1"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1797685" marR="1939925" algn="ctr">
              <a:lnSpc>
                <a:spcPts val="1830"/>
              </a:lnSpc>
              <a:spcAft>
                <a:spcPts val="0"/>
              </a:spcAft>
            </a:pPr>
            <a:endParaRPr lang="en-US" sz="1600" dirty="0">
              <a:effectLst/>
              <a:latin typeface="Times New Roman" panose="02020603050405020304" pitchFamily="18" charset="0"/>
              <a:ea typeface="Times New Roman" panose="02020603050405020304" pitchFamily="18" charset="0"/>
            </a:endParaRPr>
          </a:p>
          <a:p>
            <a:pPr marL="1797685" marR="1939925" algn="ctr">
              <a:lnSpc>
                <a:spcPts val="1830"/>
              </a:lnSpc>
              <a:spcAft>
                <a:spcPts val="0"/>
              </a:spcAft>
            </a:pPr>
            <a:r>
              <a:rPr lang="en-US" sz="1600" dirty="0">
                <a:effectLst/>
                <a:latin typeface="Times New Roman" panose="02020603050405020304" pitchFamily="18" charset="0"/>
                <a:ea typeface="Times New Roman" panose="02020603050405020304" pitchFamily="18" charset="0"/>
              </a:rPr>
              <a:t>PG-DAC Sept 202</a:t>
            </a:r>
            <a:r>
              <a:rPr lang="en-US" sz="1600" dirty="0">
                <a:latin typeface="Times New Roman" panose="02020603050405020304" pitchFamily="18" charset="0"/>
                <a:ea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249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A986A-1950-4778-AD98-C18A158FDF78}"/>
              </a:ext>
            </a:extLst>
          </p:cNvPr>
          <p:cNvSpPr>
            <a:spLocks noGrp="1"/>
          </p:cNvSpPr>
          <p:nvPr>
            <p:ph idx="1"/>
          </p:nvPr>
        </p:nvSpPr>
        <p:spPr>
          <a:xfrm>
            <a:off x="838200" y="431801"/>
            <a:ext cx="10515600" cy="5745162"/>
          </a:xfrm>
        </p:spPr>
        <p:txBody>
          <a:bodyPr/>
          <a:lstStyle/>
          <a:p>
            <a:r>
              <a:rPr lang="en-US" dirty="0"/>
              <a:t>Another report by India Energy Storage Alliance (IESA) projects that the Indian EV market will grow at a CAGR of 36 percent till 2026. The EV battery market is also projected to grow at a CAGR of 30 percent during the same period.</a:t>
            </a:r>
          </a:p>
          <a:p>
            <a:endParaRPr lang="en-US" dirty="0"/>
          </a:p>
          <a:p>
            <a:endParaRPr lang="en-US" dirty="0"/>
          </a:p>
          <a:p>
            <a:r>
              <a:rPr lang="en-US" dirty="0"/>
              <a:t>In the future, the app will enable EV owners to check real-time availability of EV charging stations, book slots and pay for EV charging using Wallet, UPI, Net Banking, or Debit/Credit Cards.</a:t>
            </a:r>
            <a:endParaRPr lang="en-IN" dirty="0"/>
          </a:p>
        </p:txBody>
      </p:sp>
    </p:spTree>
    <p:extLst>
      <p:ext uri="{BB962C8B-B14F-4D97-AF65-F5344CB8AC3E}">
        <p14:creationId xmlns:p14="http://schemas.microsoft.com/office/powerpoint/2010/main" val="51236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9889-442B-4173-B672-68B8DD790639}"/>
              </a:ext>
            </a:extLst>
          </p:cNvPr>
          <p:cNvSpPr>
            <a:spLocks noGrp="1"/>
          </p:cNvSpPr>
          <p:nvPr>
            <p:ph type="title"/>
          </p:nvPr>
        </p:nvSpPr>
        <p:spPr/>
        <p:txBody>
          <a:bodyPr>
            <a:normAutofit/>
          </a:bodyPr>
          <a:lstStyle/>
          <a:p>
            <a:pPr algn="just"/>
            <a:r>
              <a:rPr lang="en-IN" dirty="0">
                <a:solidFill>
                  <a:schemeClr val="tx1"/>
                </a:solidFill>
              </a:rPr>
              <a:t>ER Diagram</a:t>
            </a:r>
          </a:p>
        </p:txBody>
      </p:sp>
      <p:pic>
        <p:nvPicPr>
          <p:cNvPr id="6" name="Content Placeholder 5">
            <a:extLst>
              <a:ext uri="{FF2B5EF4-FFF2-40B4-BE49-F238E27FC236}">
                <a16:creationId xmlns:a16="http://schemas.microsoft.com/office/drawing/2014/main" id="{270AA9A9-00E7-494E-8ADD-994C134BF764}"/>
              </a:ext>
            </a:extLst>
          </p:cNvPr>
          <p:cNvPicPr>
            <a:picLocks noGrp="1" noChangeAspect="1"/>
          </p:cNvPicPr>
          <p:nvPr>
            <p:ph idx="1"/>
          </p:nvPr>
        </p:nvPicPr>
        <p:blipFill>
          <a:blip r:embed="rId2"/>
          <a:stretch>
            <a:fillRect/>
          </a:stretch>
        </p:blipFill>
        <p:spPr>
          <a:xfrm>
            <a:off x="3596640" y="1590765"/>
            <a:ext cx="6177280" cy="4636998"/>
          </a:xfrm>
          <a:prstGeom prst="rect">
            <a:avLst/>
          </a:prstGeom>
        </p:spPr>
      </p:pic>
    </p:spTree>
    <p:extLst>
      <p:ext uri="{BB962C8B-B14F-4D97-AF65-F5344CB8AC3E}">
        <p14:creationId xmlns:p14="http://schemas.microsoft.com/office/powerpoint/2010/main" val="368177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79DF-F72D-42AD-8C73-89803FBCF902}"/>
              </a:ext>
            </a:extLst>
          </p:cNvPr>
          <p:cNvSpPr>
            <a:spLocks noGrp="1"/>
          </p:cNvSpPr>
          <p:nvPr>
            <p:ph type="title"/>
          </p:nvPr>
        </p:nvSpPr>
        <p:spPr/>
        <p:txBody>
          <a:bodyPr>
            <a:normAutofit/>
          </a:bodyPr>
          <a:lstStyle/>
          <a:p>
            <a:r>
              <a:rPr lang="en-IN" sz="1800" dirty="0">
                <a:solidFill>
                  <a:schemeClr val="tx1"/>
                </a:solidFill>
              </a:rPr>
              <a:t> Page Navigation-</a:t>
            </a:r>
            <a:br>
              <a:rPr lang="en-IN" sz="1800" dirty="0">
                <a:solidFill>
                  <a:schemeClr val="tx1"/>
                </a:solidFill>
              </a:rPr>
            </a:br>
            <a:br>
              <a:rPr lang="en-IN" sz="1800" dirty="0">
                <a:solidFill>
                  <a:schemeClr val="tx1"/>
                </a:solidFill>
              </a:rPr>
            </a:br>
            <a:r>
              <a:rPr lang="en-IN" sz="1800" dirty="0">
                <a:solidFill>
                  <a:schemeClr val="tx1"/>
                </a:solidFill>
              </a:rPr>
              <a:t>.Home page</a:t>
            </a:r>
          </a:p>
        </p:txBody>
      </p:sp>
      <p:pic>
        <p:nvPicPr>
          <p:cNvPr id="4" name="Content Placeholder 3">
            <a:extLst>
              <a:ext uri="{FF2B5EF4-FFF2-40B4-BE49-F238E27FC236}">
                <a16:creationId xmlns:a16="http://schemas.microsoft.com/office/drawing/2014/main" id="{26B26254-89A0-4AA3-A612-8EC2CC954465}"/>
              </a:ext>
            </a:extLst>
          </p:cNvPr>
          <p:cNvPicPr>
            <a:picLocks noGrp="1" noChangeAspect="1"/>
          </p:cNvPicPr>
          <p:nvPr>
            <p:ph idx="1"/>
          </p:nvPr>
        </p:nvPicPr>
        <p:blipFill>
          <a:blip r:embed="rId2"/>
          <a:stretch>
            <a:fillRect/>
          </a:stretch>
        </p:blipFill>
        <p:spPr>
          <a:xfrm>
            <a:off x="3139183" y="2428416"/>
            <a:ext cx="5913633" cy="3261643"/>
          </a:xfrm>
          <a:prstGeom prst="rect">
            <a:avLst/>
          </a:prstGeom>
        </p:spPr>
      </p:pic>
    </p:spTree>
    <p:extLst>
      <p:ext uri="{BB962C8B-B14F-4D97-AF65-F5344CB8AC3E}">
        <p14:creationId xmlns:p14="http://schemas.microsoft.com/office/powerpoint/2010/main" val="14484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796-3736-48C6-991B-C8FBDF1A5745}"/>
              </a:ext>
            </a:extLst>
          </p:cNvPr>
          <p:cNvSpPr>
            <a:spLocks noGrp="1"/>
          </p:cNvSpPr>
          <p:nvPr>
            <p:ph type="title"/>
          </p:nvPr>
        </p:nvSpPr>
        <p:spPr/>
        <p:txBody>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Login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8FD32FBF-45AE-45A9-BD77-8582A9DC4391}"/>
              </a:ext>
            </a:extLst>
          </p:cNvPr>
          <p:cNvPicPr>
            <a:picLocks noGrp="1" noChangeAspect="1"/>
          </p:cNvPicPr>
          <p:nvPr>
            <p:ph idx="1"/>
          </p:nvPr>
        </p:nvPicPr>
        <p:blipFill>
          <a:blip r:embed="rId2"/>
          <a:stretch>
            <a:fillRect/>
          </a:stretch>
        </p:blipFill>
        <p:spPr>
          <a:xfrm>
            <a:off x="3041639" y="2376596"/>
            <a:ext cx="6108721" cy="3365284"/>
          </a:xfrm>
          <a:prstGeom prst="rect">
            <a:avLst/>
          </a:prstGeom>
        </p:spPr>
      </p:pic>
    </p:spTree>
    <p:extLst>
      <p:ext uri="{BB962C8B-B14F-4D97-AF65-F5344CB8AC3E}">
        <p14:creationId xmlns:p14="http://schemas.microsoft.com/office/powerpoint/2010/main" val="232338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7C04-3FED-470B-9E98-AE12399785F0}"/>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page/Admin Dashboard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4446899B-9C11-4D80-AA20-8176052F375E}"/>
              </a:ext>
            </a:extLst>
          </p:cNvPr>
          <p:cNvPicPr>
            <a:picLocks noGrp="1" noChangeAspect="1"/>
          </p:cNvPicPr>
          <p:nvPr>
            <p:ph idx="1"/>
          </p:nvPr>
        </p:nvPicPr>
        <p:blipFill>
          <a:blip r:embed="rId2"/>
          <a:stretch>
            <a:fillRect/>
          </a:stretch>
        </p:blipFill>
        <p:spPr>
          <a:xfrm>
            <a:off x="3005060" y="2376596"/>
            <a:ext cx="6181880" cy="3365284"/>
          </a:xfrm>
          <a:prstGeom prst="rect">
            <a:avLst/>
          </a:prstGeom>
        </p:spPr>
      </p:pic>
    </p:spTree>
    <p:extLst>
      <p:ext uri="{BB962C8B-B14F-4D97-AF65-F5344CB8AC3E}">
        <p14:creationId xmlns:p14="http://schemas.microsoft.com/office/powerpoint/2010/main" val="215380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59A6-A336-41A5-BD9C-449B20CCD235}"/>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-&gt; get customer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6F4F6D10-F8DF-4720-8EFD-87DDF7E39587}"/>
              </a:ext>
            </a:extLst>
          </p:cNvPr>
          <p:cNvPicPr>
            <a:picLocks noGrp="1" noChangeAspect="1"/>
          </p:cNvPicPr>
          <p:nvPr>
            <p:ph idx="1"/>
          </p:nvPr>
        </p:nvPicPr>
        <p:blipFill>
          <a:blip r:embed="rId2"/>
          <a:stretch>
            <a:fillRect/>
          </a:stretch>
        </p:blipFill>
        <p:spPr>
          <a:xfrm>
            <a:off x="2980674" y="2346113"/>
            <a:ext cx="6230652" cy="3426249"/>
          </a:xfrm>
          <a:prstGeom prst="rect">
            <a:avLst/>
          </a:prstGeom>
        </p:spPr>
      </p:pic>
    </p:spTree>
    <p:extLst>
      <p:ext uri="{BB962C8B-B14F-4D97-AF65-F5344CB8AC3E}">
        <p14:creationId xmlns:p14="http://schemas.microsoft.com/office/powerpoint/2010/main" val="2458622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B2CA-58A8-4860-83E7-6D6FBB2F4CEA}"/>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-&gt; get distributer page</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p>
        </p:txBody>
      </p:sp>
      <p:pic>
        <p:nvPicPr>
          <p:cNvPr id="4" name="Content Placeholder 3">
            <a:extLst>
              <a:ext uri="{FF2B5EF4-FFF2-40B4-BE49-F238E27FC236}">
                <a16:creationId xmlns:a16="http://schemas.microsoft.com/office/drawing/2014/main" id="{088401DA-715A-4B96-A250-650D3CF4B68E}"/>
              </a:ext>
            </a:extLst>
          </p:cNvPr>
          <p:cNvPicPr>
            <a:picLocks noGrp="1" noChangeAspect="1"/>
          </p:cNvPicPr>
          <p:nvPr>
            <p:ph idx="1"/>
          </p:nvPr>
        </p:nvPicPr>
        <p:blipFill>
          <a:blip r:embed="rId2"/>
          <a:stretch>
            <a:fillRect/>
          </a:stretch>
        </p:blipFill>
        <p:spPr>
          <a:xfrm>
            <a:off x="2849598" y="2297341"/>
            <a:ext cx="6492803" cy="3523793"/>
          </a:xfrm>
          <a:prstGeom prst="rect">
            <a:avLst/>
          </a:prstGeom>
        </p:spPr>
      </p:pic>
    </p:spTree>
    <p:extLst>
      <p:ext uri="{BB962C8B-B14F-4D97-AF65-F5344CB8AC3E}">
        <p14:creationId xmlns:p14="http://schemas.microsoft.com/office/powerpoint/2010/main" val="114651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D462-7AB4-4D0C-9FAB-DC484E1119FB}"/>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Admin -&gt; latest booking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C1D4BAFC-F23F-44B6-8A62-D0F3E7F6C41F}"/>
              </a:ext>
            </a:extLst>
          </p:cNvPr>
          <p:cNvPicPr>
            <a:picLocks noGrp="1" noChangeAspect="1"/>
          </p:cNvPicPr>
          <p:nvPr>
            <p:ph idx="1"/>
          </p:nvPr>
        </p:nvPicPr>
        <p:blipFill>
          <a:blip r:embed="rId2"/>
          <a:stretch>
            <a:fillRect/>
          </a:stretch>
        </p:blipFill>
        <p:spPr>
          <a:xfrm>
            <a:off x="2873984" y="2404030"/>
            <a:ext cx="6444031" cy="3310415"/>
          </a:xfrm>
          <a:prstGeom prst="rect">
            <a:avLst/>
          </a:prstGeom>
        </p:spPr>
      </p:pic>
    </p:spTree>
    <p:extLst>
      <p:ext uri="{BB962C8B-B14F-4D97-AF65-F5344CB8AC3E}">
        <p14:creationId xmlns:p14="http://schemas.microsoft.com/office/powerpoint/2010/main" val="107265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3E8E-5839-48E2-8A11-00247F355A24}"/>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New Customer </a:t>
            </a:r>
            <a:r>
              <a:rPr lang="en-IN" sz="1800" b="1" dirty="0" err="1">
                <a:solidFill>
                  <a:schemeClr val="tx1"/>
                </a:solidFill>
                <a:effectLst/>
                <a:latin typeface="Calibri" panose="020F0502020204030204" pitchFamily="34" charset="0"/>
                <a:ea typeface="Calibri" panose="020F0502020204030204" pitchFamily="34" charset="0"/>
                <a:cs typeface="Mangal" panose="02040503050203030202" pitchFamily="18" charset="0"/>
              </a:rPr>
              <a:t>registeration</a:t>
            </a:r>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 form:</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48F40801-BE91-48F9-A66A-A2660840951C}"/>
              </a:ext>
            </a:extLst>
          </p:cNvPr>
          <p:cNvPicPr>
            <a:picLocks noGrp="1" noChangeAspect="1"/>
          </p:cNvPicPr>
          <p:nvPr>
            <p:ph idx="1"/>
          </p:nvPr>
        </p:nvPicPr>
        <p:blipFill>
          <a:blip r:embed="rId2"/>
          <a:stretch>
            <a:fillRect/>
          </a:stretch>
        </p:blipFill>
        <p:spPr>
          <a:xfrm>
            <a:off x="2922757" y="2315631"/>
            <a:ext cx="6346486" cy="3487214"/>
          </a:xfrm>
          <a:prstGeom prst="rect">
            <a:avLst/>
          </a:prstGeom>
        </p:spPr>
      </p:pic>
    </p:spTree>
    <p:extLst>
      <p:ext uri="{BB962C8B-B14F-4D97-AF65-F5344CB8AC3E}">
        <p14:creationId xmlns:p14="http://schemas.microsoft.com/office/powerpoint/2010/main" val="133877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7E19-D95E-4D84-8B8C-C003205F98E8}"/>
              </a:ext>
            </a:extLst>
          </p:cNvPr>
          <p:cNvSpPr>
            <a:spLocks noGrp="1"/>
          </p:cNvSpPr>
          <p:nvPr>
            <p:ph type="title"/>
          </p:nvPr>
        </p:nvSpPr>
        <p:spPr/>
        <p:txBody>
          <a:bodyPr>
            <a:normAutofit/>
          </a:bodyPr>
          <a:lstStyle/>
          <a:p>
            <a:r>
              <a:rPr lang="en-IN" sz="1800" dirty="0">
                <a:solidFill>
                  <a:schemeClr val="tx1"/>
                </a:solidFill>
              </a:rPr>
              <a:t>Customer dashboard</a:t>
            </a:r>
          </a:p>
        </p:txBody>
      </p:sp>
      <p:pic>
        <p:nvPicPr>
          <p:cNvPr id="4" name="Content Placeholder 3">
            <a:extLst>
              <a:ext uri="{FF2B5EF4-FFF2-40B4-BE49-F238E27FC236}">
                <a16:creationId xmlns:a16="http://schemas.microsoft.com/office/drawing/2014/main" id="{0DE1C467-901F-41AE-9FEB-82E92034018D}"/>
              </a:ext>
            </a:extLst>
          </p:cNvPr>
          <p:cNvPicPr>
            <a:picLocks noGrp="1" noChangeAspect="1"/>
          </p:cNvPicPr>
          <p:nvPr>
            <p:ph idx="1"/>
          </p:nvPr>
        </p:nvPicPr>
        <p:blipFill>
          <a:blip r:embed="rId2"/>
          <a:stretch>
            <a:fillRect/>
          </a:stretch>
        </p:blipFill>
        <p:spPr>
          <a:xfrm>
            <a:off x="2852647" y="2343065"/>
            <a:ext cx="6486706" cy="3432345"/>
          </a:xfrm>
          <a:prstGeom prst="rect">
            <a:avLst/>
          </a:prstGeom>
        </p:spPr>
      </p:pic>
    </p:spTree>
    <p:extLst>
      <p:ext uri="{BB962C8B-B14F-4D97-AF65-F5344CB8AC3E}">
        <p14:creationId xmlns:p14="http://schemas.microsoft.com/office/powerpoint/2010/main" val="41232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E9B6-EEF9-44D1-9B4D-C74C288E1003}"/>
              </a:ext>
            </a:extLst>
          </p:cNvPr>
          <p:cNvSpPr>
            <a:spLocks noGrp="1"/>
          </p:cNvSpPr>
          <p:nvPr>
            <p:ph type="title"/>
          </p:nvPr>
        </p:nvSpPr>
        <p:spPr/>
        <p:txBody>
          <a:bodyPr/>
          <a:lstStyle/>
          <a:p>
            <a:r>
              <a:rPr lang="en-IN" dirty="0">
                <a:solidFill>
                  <a:schemeClr val="tx1"/>
                </a:solidFill>
              </a:rPr>
              <a:t>Table of Contents</a:t>
            </a:r>
          </a:p>
        </p:txBody>
      </p:sp>
      <p:sp>
        <p:nvSpPr>
          <p:cNvPr id="3" name="Content Placeholder 2">
            <a:extLst>
              <a:ext uri="{FF2B5EF4-FFF2-40B4-BE49-F238E27FC236}">
                <a16:creationId xmlns:a16="http://schemas.microsoft.com/office/drawing/2014/main" id="{55CDA2A8-C67F-45DA-9D6A-10FDBF584BE8}"/>
              </a:ext>
            </a:extLst>
          </p:cNvPr>
          <p:cNvSpPr>
            <a:spLocks noGrp="1"/>
          </p:cNvSpPr>
          <p:nvPr>
            <p:ph idx="1"/>
          </p:nvPr>
        </p:nvSpPr>
        <p:spPr/>
        <p:txBody>
          <a:bodyPr/>
          <a:lstStyle/>
          <a:p>
            <a:r>
              <a:rPr lang="en-IN" dirty="0"/>
              <a:t>Introduction</a:t>
            </a:r>
          </a:p>
          <a:p>
            <a:r>
              <a:rPr lang="en-IN" dirty="0"/>
              <a:t>Abstract</a:t>
            </a:r>
          </a:p>
          <a:p>
            <a:r>
              <a:rPr lang="en-IN" dirty="0"/>
              <a:t>Technology used</a:t>
            </a:r>
          </a:p>
          <a:p>
            <a:r>
              <a:rPr lang="en-IN" dirty="0"/>
              <a:t>Modules/functionality</a:t>
            </a:r>
          </a:p>
          <a:p>
            <a:r>
              <a:rPr lang="en-IN" dirty="0"/>
              <a:t>Current Scope</a:t>
            </a:r>
          </a:p>
          <a:p>
            <a:r>
              <a:rPr lang="en-IN" dirty="0"/>
              <a:t>Future Scope</a:t>
            </a:r>
          </a:p>
          <a:p>
            <a:r>
              <a:rPr lang="en-IN" dirty="0"/>
              <a:t>ER-Diagram</a:t>
            </a:r>
          </a:p>
          <a:p>
            <a:r>
              <a:rPr lang="en-IN" dirty="0"/>
              <a:t>Page-Navigation</a:t>
            </a:r>
          </a:p>
        </p:txBody>
      </p:sp>
    </p:spTree>
    <p:extLst>
      <p:ext uri="{BB962C8B-B14F-4D97-AF65-F5344CB8AC3E}">
        <p14:creationId xmlns:p14="http://schemas.microsoft.com/office/powerpoint/2010/main" val="381784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E0E3-8413-4DAC-8129-7F5B563AD9F8}"/>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book slot page</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p>
        </p:txBody>
      </p:sp>
      <p:pic>
        <p:nvPicPr>
          <p:cNvPr id="4" name="Content Placeholder 3">
            <a:extLst>
              <a:ext uri="{FF2B5EF4-FFF2-40B4-BE49-F238E27FC236}">
                <a16:creationId xmlns:a16="http://schemas.microsoft.com/office/drawing/2014/main" id="{C371DBBB-8B2D-4240-ACD9-589E315B0E12}"/>
              </a:ext>
            </a:extLst>
          </p:cNvPr>
          <p:cNvPicPr>
            <a:picLocks noGrp="1" noChangeAspect="1"/>
          </p:cNvPicPr>
          <p:nvPr>
            <p:ph idx="1"/>
          </p:nvPr>
        </p:nvPicPr>
        <p:blipFill>
          <a:blip r:embed="rId2"/>
          <a:stretch>
            <a:fillRect/>
          </a:stretch>
        </p:blipFill>
        <p:spPr>
          <a:xfrm>
            <a:off x="2968481" y="2272955"/>
            <a:ext cx="6255038" cy="3572566"/>
          </a:xfrm>
          <a:prstGeom prst="rect">
            <a:avLst/>
          </a:prstGeom>
        </p:spPr>
      </p:pic>
    </p:spTree>
    <p:extLst>
      <p:ext uri="{BB962C8B-B14F-4D97-AF65-F5344CB8AC3E}">
        <p14:creationId xmlns:p14="http://schemas.microsoft.com/office/powerpoint/2010/main" val="284503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E92C-09CC-4D07-8877-E044983619ED}"/>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book history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83938A2E-5CD1-4786-9DF4-6258DE9616D2}"/>
              </a:ext>
            </a:extLst>
          </p:cNvPr>
          <p:cNvPicPr>
            <a:picLocks noGrp="1" noChangeAspect="1"/>
          </p:cNvPicPr>
          <p:nvPr>
            <p:ph idx="1"/>
          </p:nvPr>
        </p:nvPicPr>
        <p:blipFill>
          <a:blip r:embed="rId2"/>
          <a:stretch>
            <a:fillRect/>
          </a:stretch>
        </p:blipFill>
        <p:spPr>
          <a:xfrm>
            <a:off x="2959336" y="2471092"/>
            <a:ext cx="6273328" cy="3176291"/>
          </a:xfrm>
          <a:prstGeom prst="rect">
            <a:avLst/>
          </a:prstGeom>
        </p:spPr>
      </p:pic>
    </p:spTree>
    <p:extLst>
      <p:ext uri="{BB962C8B-B14F-4D97-AF65-F5344CB8AC3E}">
        <p14:creationId xmlns:p14="http://schemas.microsoft.com/office/powerpoint/2010/main" val="293589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431C-A554-4D9A-945C-91E5BC94C08E}"/>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profile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8118C8D3-3886-458C-97C2-B2CEA60EA6A4}"/>
              </a:ext>
            </a:extLst>
          </p:cNvPr>
          <p:cNvPicPr>
            <a:picLocks noGrp="1" noChangeAspect="1"/>
          </p:cNvPicPr>
          <p:nvPr>
            <p:ph idx="1"/>
          </p:nvPr>
        </p:nvPicPr>
        <p:blipFill>
          <a:blip r:embed="rId2"/>
          <a:stretch>
            <a:fillRect/>
          </a:stretch>
        </p:blipFill>
        <p:spPr>
          <a:xfrm>
            <a:off x="2797778" y="2340017"/>
            <a:ext cx="6596444" cy="3438442"/>
          </a:xfrm>
          <a:prstGeom prst="rect">
            <a:avLst/>
          </a:prstGeom>
        </p:spPr>
      </p:pic>
    </p:spTree>
    <p:extLst>
      <p:ext uri="{BB962C8B-B14F-4D97-AF65-F5344CB8AC3E}">
        <p14:creationId xmlns:p14="http://schemas.microsoft.com/office/powerpoint/2010/main" val="3498688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3C3F-9DCF-4403-BF3C-02D76DC21D8E}"/>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Customer -&gt; complaint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3017F034-6620-4113-B790-057E32587572}"/>
              </a:ext>
            </a:extLst>
          </p:cNvPr>
          <p:cNvPicPr>
            <a:picLocks noGrp="1" noChangeAspect="1"/>
          </p:cNvPicPr>
          <p:nvPr>
            <p:ph idx="1"/>
          </p:nvPr>
        </p:nvPicPr>
        <p:blipFill>
          <a:blip r:embed="rId2"/>
          <a:stretch>
            <a:fillRect/>
          </a:stretch>
        </p:blipFill>
        <p:spPr>
          <a:xfrm>
            <a:off x="2800826" y="2263810"/>
            <a:ext cx="6590347" cy="3590855"/>
          </a:xfrm>
          <a:prstGeom prst="rect">
            <a:avLst/>
          </a:prstGeom>
        </p:spPr>
      </p:pic>
    </p:spTree>
    <p:extLst>
      <p:ext uri="{BB962C8B-B14F-4D97-AF65-F5344CB8AC3E}">
        <p14:creationId xmlns:p14="http://schemas.microsoft.com/office/powerpoint/2010/main" val="17324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9FFE-BD2F-4A7A-A04C-E5B333533EBF}"/>
              </a:ext>
            </a:extLst>
          </p:cNvPr>
          <p:cNvSpPr>
            <a:spLocks noGrp="1"/>
          </p:cNvSpPr>
          <p:nvPr>
            <p:ph type="title"/>
          </p:nvPr>
        </p:nvSpPr>
        <p:spPr/>
        <p:txBody>
          <a:bodyPr>
            <a:normAutofit/>
          </a:bodyPr>
          <a:lstStyle/>
          <a:p>
            <a:r>
              <a:rPr lang="en-IN" sz="1800" dirty="0">
                <a:solidFill>
                  <a:schemeClr val="tx1"/>
                </a:solidFill>
              </a:rPr>
              <a:t>Distributor </a:t>
            </a:r>
            <a:r>
              <a:rPr lang="en-IN" sz="1800" dirty="0" err="1">
                <a:solidFill>
                  <a:schemeClr val="tx1"/>
                </a:solidFill>
              </a:rPr>
              <a:t>resistration</a:t>
            </a:r>
            <a:r>
              <a:rPr lang="en-IN" sz="1800" dirty="0">
                <a:solidFill>
                  <a:schemeClr val="tx1"/>
                </a:solidFill>
              </a:rPr>
              <a:t> form</a:t>
            </a:r>
          </a:p>
        </p:txBody>
      </p:sp>
      <p:pic>
        <p:nvPicPr>
          <p:cNvPr id="4" name="Content Placeholder 3">
            <a:extLst>
              <a:ext uri="{FF2B5EF4-FFF2-40B4-BE49-F238E27FC236}">
                <a16:creationId xmlns:a16="http://schemas.microsoft.com/office/drawing/2014/main" id="{90602013-8844-4FE2-B130-84D98AB504BF}"/>
              </a:ext>
            </a:extLst>
          </p:cNvPr>
          <p:cNvPicPr>
            <a:picLocks noGrp="1" noChangeAspect="1"/>
          </p:cNvPicPr>
          <p:nvPr>
            <p:ph idx="1"/>
          </p:nvPr>
        </p:nvPicPr>
        <p:blipFill>
          <a:blip r:embed="rId2"/>
          <a:stretch>
            <a:fillRect/>
          </a:stretch>
        </p:blipFill>
        <p:spPr>
          <a:xfrm>
            <a:off x="2038084" y="1941513"/>
            <a:ext cx="8115832" cy="4235450"/>
          </a:xfrm>
          <a:prstGeom prst="rect">
            <a:avLst/>
          </a:prstGeom>
        </p:spPr>
      </p:pic>
    </p:spTree>
    <p:extLst>
      <p:ext uri="{BB962C8B-B14F-4D97-AF65-F5344CB8AC3E}">
        <p14:creationId xmlns:p14="http://schemas.microsoft.com/office/powerpoint/2010/main" val="344874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62FC-4D4E-46E2-80A5-FE09EAF4CC87}"/>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home/dashboard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6585ECC1-FEA5-4DA2-88D0-46249C3B6EF4}"/>
              </a:ext>
            </a:extLst>
          </p:cNvPr>
          <p:cNvPicPr>
            <a:picLocks noGrp="1" noChangeAspect="1"/>
          </p:cNvPicPr>
          <p:nvPr>
            <p:ph idx="1"/>
          </p:nvPr>
        </p:nvPicPr>
        <p:blipFill>
          <a:blip r:embed="rId2"/>
          <a:stretch>
            <a:fillRect/>
          </a:stretch>
        </p:blipFill>
        <p:spPr>
          <a:xfrm>
            <a:off x="2819116" y="2440609"/>
            <a:ext cx="6553768" cy="3237257"/>
          </a:xfrm>
          <a:prstGeom prst="rect">
            <a:avLst/>
          </a:prstGeom>
        </p:spPr>
      </p:pic>
    </p:spTree>
    <p:extLst>
      <p:ext uri="{BB962C8B-B14F-4D97-AF65-F5344CB8AC3E}">
        <p14:creationId xmlns:p14="http://schemas.microsoft.com/office/powerpoint/2010/main" val="264414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A077-3E41-4156-A732-1196F3AEF6E6}"/>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get booking details</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99FEF1CE-22BA-4760-9BC2-8F98A937EB9A}"/>
              </a:ext>
            </a:extLst>
          </p:cNvPr>
          <p:cNvPicPr>
            <a:picLocks noGrp="1" noChangeAspect="1"/>
          </p:cNvPicPr>
          <p:nvPr>
            <p:ph idx="1"/>
          </p:nvPr>
        </p:nvPicPr>
        <p:blipFill>
          <a:blip r:embed="rId2"/>
          <a:stretch>
            <a:fillRect/>
          </a:stretch>
        </p:blipFill>
        <p:spPr>
          <a:xfrm>
            <a:off x="2922757" y="2397934"/>
            <a:ext cx="6346486" cy="3322608"/>
          </a:xfrm>
          <a:prstGeom prst="rect">
            <a:avLst/>
          </a:prstGeom>
        </p:spPr>
      </p:pic>
    </p:spTree>
    <p:extLst>
      <p:ext uri="{BB962C8B-B14F-4D97-AF65-F5344CB8AC3E}">
        <p14:creationId xmlns:p14="http://schemas.microsoft.com/office/powerpoint/2010/main" val="1693016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A52B-FC31-4127-89D4-681F74A1643D}"/>
              </a:ext>
            </a:extLst>
          </p:cNvPr>
          <p:cNvSpPr>
            <a:spLocks noGrp="1"/>
          </p:cNvSpPr>
          <p:nvPr>
            <p:ph type="title"/>
          </p:nvPr>
        </p:nvSpPr>
        <p:spPr/>
        <p:txBody>
          <a:bodyPr>
            <a:normAutofit/>
          </a:bodyPr>
          <a:lstStyle/>
          <a:p>
            <a:pPr>
              <a:lnSpc>
                <a:spcPct val="107000"/>
              </a:lnSpc>
              <a:spcAft>
                <a:spcPts val="800"/>
              </a:spcAft>
            </a:pPr>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get customer information page</a:t>
            </a: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1800" b="1" dirty="0">
                <a:effectLst/>
                <a:latin typeface="Calibri" panose="020F0502020204030204" pitchFamily="34" charset="0"/>
                <a:ea typeface="Calibri" panose="020F0502020204030204" pitchFamily="34" charset="0"/>
                <a:cs typeface="Mangal" panose="02040503050203030202" pitchFamily="18" charset="0"/>
              </a:rPr>
              <a:t>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8D3B7CE4-CFA7-4BBE-8259-8E15EB574E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1384" y="1941513"/>
            <a:ext cx="7949231" cy="4235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056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350E-BA99-47E6-ABF7-8FAD64249A52}"/>
              </a:ext>
            </a:extLst>
          </p:cNvPr>
          <p:cNvSpPr>
            <a:spLocks noGrp="1"/>
          </p:cNvSpPr>
          <p:nvPr>
            <p:ph type="title"/>
          </p:nvPr>
        </p:nvSpPr>
        <p:spPr/>
        <p:txBody>
          <a:bodyPr>
            <a:normAutofit/>
          </a:bodyPr>
          <a:lstStyle/>
          <a:p>
            <a:r>
              <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Distributer -&gt; get raised complaint page</a:t>
            </a:r>
            <a:b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br>
            <a:endParaRPr lang="en-IN" sz="1800" dirty="0">
              <a:solidFill>
                <a:schemeClr val="tx1"/>
              </a:solidFill>
            </a:endParaRPr>
          </a:p>
        </p:txBody>
      </p:sp>
      <p:pic>
        <p:nvPicPr>
          <p:cNvPr id="4" name="Content Placeholder 3">
            <a:extLst>
              <a:ext uri="{FF2B5EF4-FFF2-40B4-BE49-F238E27FC236}">
                <a16:creationId xmlns:a16="http://schemas.microsoft.com/office/drawing/2014/main" id="{02CD587C-0262-416B-9DEC-FB5D7F292FA3}"/>
              </a:ext>
            </a:extLst>
          </p:cNvPr>
          <p:cNvPicPr>
            <a:picLocks noGrp="1" noChangeAspect="1"/>
          </p:cNvPicPr>
          <p:nvPr>
            <p:ph idx="1"/>
          </p:nvPr>
        </p:nvPicPr>
        <p:blipFill>
          <a:blip r:embed="rId2"/>
          <a:stretch>
            <a:fillRect/>
          </a:stretch>
        </p:blipFill>
        <p:spPr>
          <a:xfrm>
            <a:off x="2855695" y="2352210"/>
            <a:ext cx="6480610" cy="3414056"/>
          </a:xfrm>
          <a:prstGeom prst="rect">
            <a:avLst/>
          </a:prstGeom>
        </p:spPr>
      </p:pic>
    </p:spTree>
    <p:extLst>
      <p:ext uri="{BB962C8B-B14F-4D97-AF65-F5344CB8AC3E}">
        <p14:creationId xmlns:p14="http://schemas.microsoft.com/office/powerpoint/2010/main" val="2599483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543E53-E20A-4FB4-A7A6-F9EC1F1C5E24}"/>
              </a:ext>
            </a:extLst>
          </p:cNvPr>
          <p:cNvSpPr>
            <a:spLocks noGrp="1"/>
          </p:cNvSpPr>
          <p:nvPr>
            <p:ph type="title"/>
          </p:nvPr>
        </p:nvSpPr>
        <p:spPr>
          <a:xfrm>
            <a:off x="838200" y="314325"/>
            <a:ext cx="10515600" cy="1325563"/>
          </a:xfrm>
        </p:spPr>
        <p:txBody>
          <a:bodyPr/>
          <a:lstStyle/>
          <a:p>
            <a:r>
              <a:rPr lang="en-IN" b="1" dirty="0">
                <a:solidFill>
                  <a:schemeClr val="tx1"/>
                </a:solidFill>
              </a:rPr>
              <a:t>Thank you</a:t>
            </a:r>
          </a:p>
        </p:txBody>
      </p:sp>
    </p:spTree>
    <p:extLst>
      <p:ext uri="{BB962C8B-B14F-4D97-AF65-F5344CB8AC3E}">
        <p14:creationId xmlns:p14="http://schemas.microsoft.com/office/powerpoint/2010/main" val="147024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B084-836D-4A42-9145-ECE31C734A6D}"/>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A157A0AE-E831-4CA4-A59F-DCA3253148E5}"/>
              </a:ext>
            </a:extLst>
          </p:cNvPr>
          <p:cNvSpPr>
            <a:spLocks noGrp="1"/>
          </p:cNvSpPr>
          <p:nvPr>
            <p:ph idx="1"/>
          </p:nvPr>
        </p:nvSpPr>
        <p:spPr/>
        <p:txBody>
          <a:bodyPr>
            <a:normAutofit/>
          </a:bodyPr>
          <a:lstStyle/>
          <a:p>
            <a:pPr marL="0" indent="0">
              <a:lnSpc>
                <a:spcPct val="120000"/>
              </a:lnSpc>
              <a:buNone/>
            </a:pPr>
            <a:r>
              <a:rPr lang="en-US" sz="1600" dirty="0"/>
              <a:t>An electric vehicle (EV) is one that operates on an electric motor, instead of an internal-combustion engine that generates power by burning a mix of fuel and gases. Therefore, such as vehicle is seen as a possible replacement for current-generation automobile, in order to address the issue of rising pollution, global warming, depleting natural resources, etc. Though the concept of electric vehicles has been around for a long time, it has drawn a considerable amount of interest in the past decade amid a rising carbon footprint and other environmental impacts of fuel-based vehicles.</a:t>
            </a:r>
          </a:p>
          <a:p>
            <a:pPr marL="0" indent="0">
              <a:lnSpc>
                <a:spcPct val="120000"/>
              </a:lnSpc>
              <a:buNone/>
            </a:pPr>
            <a:r>
              <a:rPr lang="en-US" sz="1600" dirty="0"/>
              <a:t>But with increase in demand of electric vehicles leads to increasing requirement of Charging </a:t>
            </a:r>
            <a:r>
              <a:rPr lang="en-US" sz="1600" dirty="0" err="1"/>
              <a:t>stations.Also</a:t>
            </a:r>
            <a:r>
              <a:rPr lang="en-US" sz="1600" dirty="0"/>
              <a:t> we need to Manage this </a:t>
            </a:r>
            <a:r>
              <a:rPr lang="en-US" sz="1600" dirty="0" err="1"/>
              <a:t>station.There</a:t>
            </a:r>
            <a:r>
              <a:rPr lang="en-US" sz="1600" dirty="0"/>
              <a:t> is need of slot booking system with location detector.</a:t>
            </a:r>
          </a:p>
          <a:p>
            <a:pPr marL="0" indent="0">
              <a:lnSpc>
                <a:spcPct val="120000"/>
              </a:lnSpc>
              <a:buNone/>
            </a:pPr>
            <a:endParaRPr lang="en-US" sz="1600" dirty="0"/>
          </a:p>
          <a:p>
            <a:pPr>
              <a:lnSpc>
                <a:spcPct val="120000"/>
              </a:lnSpc>
            </a:pPr>
            <a:endParaRPr lang="en-US" dirty="0"/>
          </a:p>
          <a:p>
            <a:pPr>
              <a:lnSpc>
                <a:spcPct val="120000"/>
              </a:lnSpc>
            </a:pPr>
            <a:endParaRPr lang="en-US" dirty="0"/>
          </a:p>
          <a:p>
            <a:endParaRPr lang="en-IN" b="1" dirty="0"/>
          </a:p>
        </p:txBody>
      </p:sp>
    </p:spTree>
    <p:extLst>
      <p:ext uri="{BB962C8B-B14F-4D97-AF65-F5344CB8AC3E}">
        <p14:creationId xmlns:p14="http://schemas.microsoft.com/office/powerpoint/2010/main" val="157691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0892-3389-4C5A-9343-1E8166B78889}"/>
              </a:ext>
            </a:extLst>
          </p:cNvPr>
          <p:cNvSpPr>
            <a:spLocks noGrp="1"/>
          </p:cNvSpPr>
          <p:nvPr>
            <p:ph type="title"/>
          </p:nvPr>
        </p:nvSpPr>
        <p:spPr/>
        <p:txBody>
          <a:bodyPr/>
          <a:lstStyle/>
          <a:p>
            <a:r>
              <a:rPr lang="en-IN" b="1" dirty="0">
                <a:solidFill>
                  <a:schemeClr val="tx1"/>
                </a:solidFill>
              </a:rPr>
              <a:t>Abstract</a:t>
            </a:r>
          </a:p>
        </p:txBody>
      </p:sp>
      <p:sp>
        <p:nvSpPr>
          <p:cNvPr id="3" name="Content Placeholder 2">
            <a:extLst>
              <a:ext uri="{FF2B5EF4-FFF2-40B4-BE49-F238E27FC236}">
                <a16:creationId xmlns:a16="http://schemas.microsoft.com/office/drawing/2014/main" id="{860B9AFC-46D7-426B-94C2-AE0679B7D778}"/>
              </a:ext>
            </a:extLst>
          </p:cNvPr>
          <p:cNvSpPr>
            <a:spLocks noGrp="1"/>
          </p:cNvSpPr>
          <p:nvPr>
            <p:ph idx="1"/>
          </p:nvPr>
        </p:nvSpPr>
        <p:spPr>
          <a:xfrm>
            <a:off x="838200" y="1981515"/>
            <a:ext cx="10515600" cy="4236087"/>
          </a:xfrm>
        </p:spPr>
        <p:txBody>
          <a:bodyPr>
            <a:normAutofit/>
          </a:bodyPr>
          <a:lstStyle/>
          <a:p>
            <a:pPr marL="0" indent="0">
              <a:buNone/>
            </a:pPr>
            <a:r>
              <a:rPr lang="en-US" sz="1600" dirty="0"/>
              <a:t>As the world is facing an insufficiency in fossil fuels, every nation is moving towards sustainable, admissible, reliable and efficient green resources of energy. The technology supporting Electric Vehicles (EVs) is rapidly developing towards improvement as the cost of EV components are reducing. Electric Vehicles (EV) are gaining more popularity as the conventional vehicles are affecting the environment drastically. </a:t>
            </a:r>
          </a:p>
          <a:p>
            <a:pPr marL="0" indent="0">
              <a:buNone/>
            </a:pPr>
            <a:endParaRPr lang="en-US" sz="1600" dirty="0"/>
          </a:p>
          <a:p>
            <a:pPr marL="0" indent="0">
              <a:buNone/>
            </a:pPr>
            <a:r>
              <a:rPr lang="en-US" sz="1600" dirty="0"/>
              <a:t>In the proposed work, the State of Charge (SoC) of the EVs battery is displayed constantly and the nearest charging stations are displayed on the screen. From a list of suggested charging stations nearest to the EV driver, the screen in the vehicle will direct the driver to the slot booking website through which all the available slots are displayed. As EVs become more commercial, there will be a need to create an efficient slot booking system as the charging process can be time consuming and the need for more stations will be demanding. The proposed model of the booking system is designed to create a cost effective and efficient system.</a:t>
            </a:r>
            <a:endParaRPr lang="en-IN" sz="1600" dirty="0"/>
          </a:p>
        </p:txBody>
      </p:sp>
    </p:spTree>
    <p:extLst>
      <p:ext uri="{BB962C8B-B14F-4D97-AF65-F5344CB8AC3E}">
        <p14:creationId xmlns:p14="http://schemas.microsoft.com/office/powerpoint/2010/main" val="5495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766D-096B-4D50-B69E-AEAC473C1685}"/>
              </a:ext>
            </a:extLst>
          </p:cNvPr>
          <p:cNvSpPr>
            <a:spLocks noGrp="1"/>
          </p:cNvSpPr>
          <p:nvPr>
            <p:ph type="title"/>
          </p:nvPr>
        </p:nvSpPr>
        <p:spPr/>
        <p:txBody>
          <a:bodyPr/>
          <a:lstStyle/>
          <a:p>
            <a:r>
              <a:rPr lang="en-IN" b="1" dirty="0">
                <a:solidFill>
                  <a:schemeClr val="tx1"/>
                </a:solidFill>
              </a:rPr>
              <a:t>Technology used</a:t>
            </a:r>
            <a:endParaRPr lang="en-IN" dirty="0"/>
          </a:p>
        </p:txBody>
      </p:sp>
      <p:sp>
        <p:nvSpPr>
          <p:cNvPr id="3" name="Content Placeholder 2">
            <a:extLst>
              <a:ext uri="{FF2B5EF4-FFF2-40B4-BE49-F238E27FC236}">
                <a16:creationId xmlns:a16="http://schemas.microsoft.com/office/drawing/2014/main" id="{61B6E923-2F00-4A65-BB66-15F0A8CBB78E}"/>
              </a:ext>
            </a:extLst>
          </p:cNvPr>
          <p:cNvSpPr>
            <a:spLocks noGrp="1"/>
          </p:cNvSpPr>
          <p:nvPr>
            <p:ph idx="1"/>
          </p:nvPr>
        </p:nvSpPr>
        <p:spPr/>
        <p:txBody>
          <a:bodyPr>
            <a:normAutofit fontScale="77500" lnSpcReduction="20000"/>
          </a:bodyPr>
          <a:lstStyle/>
          <a:p>
            <a:r>
              <a:rPr lang="en-US" b="1" i="0" dirty="0">
                <a:solidFill>
                  <a:srgbClr val="202124"/>
                </a:solidFill>
                <a:effectLst/>
                <a:latin typeface="arial" panose="020B0604020202020204" pitchFamily="34" charset="0"/>
              </a:rPr>
              <a:t>React (Front End)</a:t>
            </a:r>
          </a:p>
          <a:p>
            <a:pPr marL="0" indent="0">
              <a:buNone/>
            </a:pPr>
            <a:r>
              <a:rPr lang="en-US" b="0" i="0" dirty="0">
                <a:solidFill>
                  <a:srgbClr val="202124"/>
                </a:solidFill>
                <a:effectLst/>
                <a:latin typeface="Avenir Next LT Pro Light" panose="020B0304020202020204" pitchFamily="34" charset="0"/>
              </a:rPr>
              <a:t>React. </a:t>
            </a:r>
            <a:r>
              <a:rPr lang="en-US" b="0" i="0" dirty="0" err="1">
                <a:solidFill>
                  <a:srgbClr val="202124"/>
                </a:solidFill>
                <a:effectLst/>
                <a:latin typeface="Avenir Next LT Pro Light" panose="020B0304020202020204" pitchFamily="34" charset="0"/>
              </a:rPr>
              <a:t>js</a:t>
            </a:r>
            <a:r>
              <a:rPr lang="en-US" b="0" i="0" dirty="0">
                <a:solidFill>
                  <a:srgbClr val="202124"/>
                </a:solidFill>
                <a:effectLst/>
                <a:latin typeface="Avenir Next LT Pro Light" panose="020B0304020202020204" pitchFamily="34" charset="0"/>
              </a:rPr>
              <a:t> is an open-source JavaScript library that is used for </a:t>
            </a:r>
            <a:r>
              <a:rPr lang="en-US" b="1" i="0" dirty="0">
                <a:solidFill>
                  <a:srgbClr val="202124"/>
                </a:solidFill>
                <a:effectLst/>
                <a:latin typeface="Avenir Next LT Pro Light" panose="020B0304020202020204" pitchFamily="34" charset="0"/>
              </a:rPr>
              <a:t>building user interfaces specifically for single-page applications</a:t>
            </a:r>
            <a:r>
              <a:rPr lang="en-US" b="0" i="0" dirty="0">
                <a:solidFill>
                  <a:srgbClr val="202124"/>
                </a:solidFill>
                <a:effectLst/>
                <a:latin typeface="Avenir Next LT Pro Light" panose="020B0304020202020204" pitchFamily="34" charset="0"/>
              </a:rPr>
              <a:t>. It's used for handling the view layer for web and mobile apps. React also allows us to create reusable UI components.</a:t>
            </a:r>
          </a:p>
          <a:p>
            <a:r>
              <a:rPr lang="en-US" b="1" dirty="0">
                <a:solidFill>
                  <a:srgbClr val="202124"/>
                </a:solidFill>
                <a:latin typeface="arial" panose="020B0604020202020204" pitchFamily="34" charset="0"/>
              </a:rPr>
              <a:t>Spring Boot And Hibernate</a:t>
            </a:r>
          </a:p>
          <a:p>
            <a:pPr marL="0" indent="0">
              <a:buNone/>
            </a:pPr>
            <a:r>
              <a:rPr lang="en-US" b="0" i="0" dirty="0">
                <a:solidFill>
                  <a:srgbClr val="333333"/>
                </a:solidFill>
                <a:effectLst/>
                <a:latin typeface="Amasis MT Pro Light" panose="020B0604020202020204" pitchFamily="18" charset="0"/>
              </a:rPr>
              <a:t>Spring Boot makes it easy to create stand-alone, production-grade Spring based Applications.</a:t>
            </a:r>
          </a:p>
          <a:p>
            <a:pPr algn="l"/>
            <a:r>
              <a:rPr lang="en-US" b="0" i="0" dirty="0">
                <a:solidFill>
                  <a:srgbClr val="191E1E"/>
                </a:solidFill>
                <a:effectLst/>
                <a:latin typeface="Metropolis"/>
              </a:rPr>
              <a:t>Features</a:t>
            </a:r>
          </a:p>
          <a:p>
            <a:pPr algn="l">
              <a:buFont typeface="Arial" panose="020B0604020202020204" pitchFamily="34" charset="0"/>
              <a:buChar char="•"/>
            </a:pPr>
            <a:r>
              <a:rPr lang="en-US" b="0" i="0" dirty="0">
                <a:solidFill>
                  <a:srgbClr val="333333"/>
                </a:solidFill>
                <a:effectLst/>
                <a:latin typeface="Open Sans" panose="020B0606030504020204" pitchFamily="34" charset="0"/>
              </a:rPr>
              <a:t>Create stand-alone Spring applications</a:t>
            </a:r>
          </a:p>
          <a:p>
            <a:pPr algn="l">
              <a:buFont typeface="Arial" panose="020B0604020202020204" pitchFamily="34" charset="0"/>
              <a:buChar char="•"/>
            </a:pPr>
            <a:r>
              <a:rPr lang="en-US" b="0" i="0" dirty="0">
                <a:solidFill>
                  <a:srgbClr val="333333"/>
                </a:solidFill>
                <a:effectLst/>
                <a:latin typeface="Open Sans" panose="020B0606030504020204" pitchFamily="34" charset="0"/>
              </a:rPr>
              <a:t>Embed Tomcat, Jetty or Undertow directly (no need to deploy WAR files)</a:t>
            </a:r>
          </a:p>
          <a:p>
            <a:pPr algn="l">
              <a:buFont typeface="Arial" panose="020B0604020202020204" pitchFamily="34" charset="0"/>
              <a:buChar char="•"/>
            </a:pPr>
            <a:r>
              <a:rPr lang="en-US" b="0" i="0" dirty="0">
                <a:solidFill>
                  <a:srgbClr val="333333"/>
                </a:solidFill>
                <a:effectLst/>
                <a:latin typeface="Open Sans" panose="020B0606030504020204" pitchFamily="34" charset="0"/>
              </a:rPr>
              <a:t>Provide opinionated 'starter' dependencies to simplify your build configuration</a:t>
            </a:r>
          </a:p>
          <a:p>
            <a:pPr algn="l">
              <a:buFont typeface="Arial" panose="020B0604020202020204" pitchFamily="34" charset="0"/>
              <a:buChar char="•"/>
            </a:pPr>
            <a:r>
              <a:rPr lang="en-US" b="0" i="0" dirty="0">
                <a:solidFill>
                  <a:srgbClr val="333333"/>
                </a:solidFill>
                <a:effectLst/>
                <a:latin typeface="Open Sans" panose="020B0606030504020204" pitchFamily="34" charset="0"/>
              </a:rPr>
              <a:t>Automatically configure Spring and 3rd party libraries whenever possible</a:t>
            </a:r>
          </a:p>
          <a:p>
            <a:pPr algn="l">
              <a:buFont typeface="Arial" panose="020B0604020202020204" pitchFamily="34" charset="0"/>
              <a:buChar char="•"/>
            </a:pPr>
            <a:r>
              <a:rPr lang="en-US" b="0" i="0" dirty="0">
                <a:solidFill>
                  <a:srgbClr val="333333"/>
                </a:solidFill>
                <a:effectLst/>
                <a:latin typeface="Open Sans" panose="020B0606030504020204" pitchFamily="34" charset="0"/>
              </a:rPr>
              <a:t>Provide production-ready features such as metrics, health checks, and externalized configuration</a:t>
            </a:r>
          </a:p>
          <a:p>
            <a:pPr algn="l">
              <a:buFont typeface="Arial" panose="020B0604020202020204" pitchFamily="34" charset="0"/>
              <a:buChar char="•"/>
            </a:pPr>
            <a:r>
              <a:rPr lang="en-US" b="0" i="0" dirty="0">
                <a:solidFill>
                  <a:srgbClr val="333333"/>
                </a:solidFill>
                <a:effectLst/>
                <a:latin typeface="Open Sans" panose="020B0606030504020204" pitchFamily="34" charset="0"/>
              </a:rPr>
              <a:t>Absolutely no code generation and no requirement for XML configuration</a:t>
            </a:r>
          </a:p>
          <a:p>
            <a:pPr marL="0" indent="0">
              <a:buNone/>
            </a:pPr>
            <a:endParaRPr lang="en-IN" dirty="0">
              <a:latin typeface="Amasis MT Pro Light" panose="020B0604020202020204" pitchFamily="18" charset="0"/>
            </a:endParaRPr>
          </a:p>
        </p:txBody>
      </p:sp>
    </p:spTree>
    <p:extLst>
      <p:ext uri="{BB962C8B-B14F-4D97-AF65-F5344CB8AC3E}">
        <p14:creationId xmlns:p14="http://schemas.microsoft.com/office/powerpoint/2010/main" val="303244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5C3D0-C957-48DE-BDD5-4BEA33093276}"/>
              </a:ext>
            </a:extLst>
          </p:cNvPr>
          <p:cNvSpPr>
            <a:spLocks noGrp="1"/>
          </p:cNvSpPr>
          <p:nvPr>
            <p:ph idx="1"/>
          </p:nvPr>
        </p:nvSpPr>
        <p:spPr>
          <a:xfrm>
            <a:off x="838200" y="680721"/>
            <a:ext cx="10515600" cy="5496242"/>
          </a:xfrm>
        </p:spPr>
        <p:txBody>
          <a:bodyPr/>
          <a:lstStyle/>
          <a:p>
            <a:r>
              <a:rPr lang="en-IN" b="1" dirty="0" err="1"/>
              <a:t>Database:MySQL</a:t>
            </a:r>
            <a:endParaRPr lang="en-IN" b="1" dirty="0"/>
          </a:p>
          <a:p>
            <a:endParaRPr lang="en-IN" b="1" dirty="0"/>
          </a:p>
          <a:p>
            <a:pPr marL="0" indent="0">
              <a:buNone/>
            </a:pPr>
            <a:r>
              <a:rPr lang="en-US" dirty="0"/>
              <a:t>MySQL is a relational database management system based on SQL – Structured Query Language. The application is used for a wide range of purposes, including data warehousing, e-commerce, and logging applications. The most common use for </a:t>
            </a:r>
            <a:r>
              <a:rPr lang="en-US" dirty="0" err="1"/>
              <a:t>mySQL</a:t>
            </a:r>
            <a:r>
              <a:rPr lang="en-US" dirty="0"/>
              <a:t> however, is for the purpose of a web database</a:t>
            </a:r>
            <a:r>
              <a:rPr lang="en-US" b="1" dirty="0"/>
              <a:t>.</a:t>
            </a:r>
            <a:endParaRPr lang="en-IN" b="1" dirty="0"/>
          </a:p>
        </p:txBody>
      </p:sp>
    </p:spTree>
    <p:extLst>
      <p:ext uri="{BB962C8B-B14F-4D97-AF65-F5344CB8AC3E}">
        <p14:creationId xmlns:p14="http://schemas.microsoft.com/office/powerpoint/2010/main" val="210573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90F8-F507-4089-B44A-862E3B953957}"/>
              </a:ext>
            </a:extLst>
          </p:cNvPr>
          <p:cNvSpPr>
            <a:spLocks noGrp="1"/>
          </p:cNvSpPr>
          <p:nvPr>
            <p:ph type="title"/>
          </p:nvPr>
        </p:nvSpPr>
        <p:spPr/>
        <p:txBody>
          <a:bodyPr>
            <a:normAutofit/>
          </a:bodyPr>
          <a:lstStyle/>
          <a:p>
            <a:r>
              <a:rPr lang="en-IN" b="1" dirty="0">
                <a:solidFill>
                  <a:schemeClr val="tx1"/>
                </a:solidFill>
              </a:rPr>
              <a:t>Modules/functionality</a:t>
            </a:r>
            <a:endParaRPr lang="en-IN" dirty="0"/>
          </a:p>
        </p:txBody>
      </p:sp>
      <p:sp>
        <p:nvSpPr>
          <p:cNvPr id="3" name="Content Placeholder 2">
            <a:extLst>
              <a:ext uri="{FF2B5EF4-FFF2-40B4-BE49-F238E27FC236}">
                <a16:creationId xmlns:a16="http://schemas.microsoft.com/office/drawing/2014/main" id="{ECC8B0BD-F5CF-4341-B46B-E032AAE76CA6}"/>
              </a:ext>
            </a:extLst>
          </p:cNvPr>
          <p:cNvSpPr>
            <a:spLocks noGrp="1"/>
          </p:cNvSpPr>
          <p:nvPr>
            <p:ph idx="1"/>
          </p:nvPr>
        </p:nvSpPr>
        <p:spPr/>
        <p:txBody>
          <a:bodyPr>
            <a:normAutofit fontScale="85000" lnSpcReduction="10000"/>
          </a:bodyPr>
          <a:lstStyle/>
          <a:p>
            <a:pPr marL="0" indent="0">
              <a:buNone/>
            </a:pPr>
            <a:r>
              <a:rPr lang="en-IN" b="1" u="sng" dirty="0"/>
              <a:t>Customer Management</a:t>
            </a:r>
          </a:p>
          <a:p>
            <a:pPr marL="0" indent="0">
              <a:buNone/>
            </a:pPr>
            <a:r>
              <a:rPr lang="en-IN" dirty="0"/>
              <a:t>in this Customer can create his profile with give some personal details .and can Login</a:t>
            </a:r>
          </a:p>
          <a:p>
            <a:pPr marL="0" indent="0">
              <a:buNone/>
            </a:pPr>
            <a:r>
              <a:rPr lang="en-IN" dirty="0"/>
              <a:t>To his Account.</a:t>
            </a:r>
          </a:p>
          <a:p>
            <a:pPr marL="0" indent="0">
              <a:buNone/>
            </a:pPr>
            <a:r>
              <a:rPr lang="en-IN" b="1" u="sng" dirty="0"/>
              <a:t>Slot Booking</a:t>
            </a:r>
          </a:p>
          <a:p>
            <a:pPr marL="0" indent="0">
              <a:buNone/>
            </a:pPr>
            <a:r>
              <a:rPr lang="en-IN" dirty="0"/>
              <a:t>Customer can book his charging </a:t>
            </a:r>
            <a:r>
              <a:rPr lang="en-IN" dirty="0" err="1"/>
              <a:t>slot,by</a:t>
            </a:r>
            <a:r>
              <a:rPr lang="en-IN" dirty="0"/>
              <a:t> log in to </a:t>
            </a:r>
            <a:r>
              <a:rPr lang="en-IN" dirty="0" err="1"/>
              <a:t>it.Can</a:t>
            </a:r>
            <a:r>
              <a:rPr lang="en-IN" dirty="0"/>
              <a:t> view his booking </a:t>
            </a:r>
            <a:r>
              <a:rPr lang="en-IN" dirty="0" err="1"/>
              <a:t>details.And</a:t>
            </a:r>
            <a:r>
              <a:rPr lang="en-IN" dirty="0"/>
              <a:t> only slots which are available to book.</a:t>
            </a:r>
          </a:p>
          <a:p>
            <a:pPr marL="0" indent="0">
              <a:buNone/>
            </a:pPr>
            <a:r>
              <a:rPr lang="en-IN" b="1" u="sng" dirty="0"/>
              <a:t>Invoice </a:t>
            </a:r>
            <a:r>
              <a:rPr lang="en-IN" b="1" u="sng" dirty="0" err="1"/>
              <a:t>Genration</a:t>
            </a:r>
            <a:endParaRPr lang="en-IN" b="1" u="sng" dirty="0"/>
          </a:p>
          <a:p>
            <a:pPr marL="0" indent="0">
              <a:buNone/>
            </a:pPr>
            <a:r>
              <a:rPr lang="en-IN" dirty="0"/>
              <a:t>After booking slot at charging station invoice will be generated and delivered to Customer via email id.</a:t>
            </a:r>
          </a:p>
          <a:p>
            <a:pPr marL="0" indent="0">
              <a:buNone/>
            </a:pPr>
            <a:r>
              <a:rPr lang="en-IN" b="1" u="sng" dirty="0"/>
              <a:t>Admin Control</a:t>
            </a:r>
          </a:p>
          <a:p>
            <a:pPr marL="0" indent="0">
              <a:buNone/>
            </a:pPr>
            <a:r>
              <a:rPr lang="en-IN" dirty="0"/>
              <a:t>Admin can Manage </a:t>
            </a:r>
            <a:r>
              <a:rPr lang="en-IN" dirty="0" err="1"/>
              <a:t>Bookings,View</a:t>
            </a:r>
            <a:r>
              <a:rPr lang="en-IN" dirty="0"/>
              <a:t> </a:t>
            </a:r>
            <a:r>
              <a:rPr lang="en-IN" dirty="0" err="1"/>
              <a:t>Bookings,Update,Delete</a:t>
            </a:r>
            <a:r>
              <a:rPr lang="en-IN" dirty="0"/>
              <a:t> </a:t>
            </a:r>
            <a:r>
              <a:rPr lang="en-IN" dirty="0" err="1"/>
              <a:t>Bookings,he</a:t>
            </a:r>
            <a:r>
              <a:rPr lang="en-IN" dirty="0"/>
              <a:t> can add some </a:t>
            </a:r>
          </a:p>
          <a:p>
            <a:pPr marL="0" indent="0">
              <a:buNone/>
            </a:pPr>
            <a:r>
              <a:rPr lang="en-IN" dirty="0"/>
              <a:t>Updates. He have the control to all the functionality.</a:t>
            </a:r>
          </a:p>
          <a:p>
            <a:pPr marL="0" indent="0">
              <a:buNone/>
            </a:pPr>
            <a:endParaRPr lang="en-IN" dirty="0"/>
          </a:p>
        </p:txBody>
      </p:sp>
    </p:spTree>
    <p:extLst>
      <p:ext uri="{BB962C8B-B14F-4D97-AF65-F5344CB8AC3E}">
        <p14:creationId xmlns:p14="http://schemas.microsoft.com/office/powerpoint/2010/main" val="320604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E88-6169-42D7-9080-9D26CB78B5F4}"/>
              </a:ext>
            </a:extLst>
          </p:cNvPr>
          <p:cNvSpPr>
            <a:spLocks noGrp="1"/>
          </p:cNvSpPr>
          <p:nvPr>
            <p:ph type="title"/>
          </p:nvPr>
        </p:nvSpPr>
        <p:spPr>
          <a:xfrm>
            <a:off x="838200" y="325368"/>
            <a:ext cx="10515600" cy="1325563"/>
          </a:xfrm>
        </p:spPr>
        <p:txBody>
          <a:bodyPr/>
          <a:lstStyle/>
          <a:p>
            <a:r>
              <a:rPr lang="en-IN" dirty="0">
                <a:solidFill>
                  <a:schemeClr val="tx1"/>
                </a:solidFill>
              </a:rPr>
              <a:t>Current Scope</a:t>
            </a:r>
          </a:p>
        </p:txBody>
      </p:sp>
      <p:sp>
        <p:nvSpPr>
          <p:cNvPr id="3" name="Content Placeholder 2">
            <a:extLst>
              <a:ext uri="{FF2B5EF4-FFF2-40B4-BE49-F238E27FC236}">
                <a16:creationId xmlns:a16="http://schemas.microsoft.com/office/drawing/2014/main" id="{2462EF89-9FFC-4D2F-9023-F4E4D83B0BC7}"/>
              </a:ext>
            </a:extLst>
          </p:cNvPr>
          <p:cNvSpPr>
            <a:spLocks noGrp="1"/>
          </p:cNvSpPr>
          <p:nvPr>
            <p:ph idx="1"/>
          </p:nvPr>
        </p:nvSpPr>
        <p:spPr/>
        <p:txBody>
          <a:bodyPr>
            <a:normAutofit/>
          </a:bodyPr>
          <a:lstStyle/>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With a charging station, you can charge not only quickly and safely, but intelligently and in comfort as well. As well as safe and quick charging, the electric car driver also gains additional comfort.</a:t>
            </a:r>
          </a:p>
          <a:p>
            <a:pPr marL="0" indent="0">
              <a:buNone/>
            </a:pPr>
            <a:r>
              <a:rPr lang="en-US" sz="1600" dirty="0"/>
              <a:t>As increase in demand of EV’s we need more Man Power to Serve The Charging </a:t>
            </a:r>
            <a:r>
              <a:rPr lang="en-US" sz="1600" dirty="0" err="1"/>
              <a:t>facility.To</a:t>
            </a:r>
            <a:r>
              <a:rPr lang="en-US" sz="1600" dirty="0"/>
              <a:t> Manage All these there is need of central slot booking system which can manage slots. Currently many companies have started Mass Production of Electric </a:t>
            </a:r>
            <a:r>
              <a:rPr lang="en-US" sz="1600" dirty="0" err="1"/>
              <a:t>vehicle.And</a:t>
            </a:r>
            <a:r>
              <a:rPr lang="en-US" sz="1600" dirty="0"/>
              <a:t> to day </a:t>
            </a:r>
            <a:r>
              <a:rPr lang="en-US" sz="1600" dirty="0" err="1"/>
              <a:t>alo</a:t>
            </a:r>
            <a:r>
              <a:rPr lang="en-US" sz="1600" dirty="0"/>
              <a:t> there are many vehicles who needs the facility of Charging    Station Slot booking facility.</a:t>
            </a:r>
          </a:p>
          <a:p>
            <a:pPr marL="0" indent="0">
              <a:buNone/>
            </a:pPr>
            <a:endParaRPr lang="en-US" sz="1600" dirty="0"/>
          </a:p>
          <a:p>
            <a:pPr marL="0" indent="0">
              <a:buNone/>
            </a:pPr>
            <a:endParaRPr lang="en-US" sz="1600" dirty="0"/>
          </a:p>
          <a:p>
            <a:endParaRPr lang="en-IN" sz="1600" dirty="0"/>
          </a:p>
        </p:txBody>
      </p:sp>
    </p:spTree>
    <p:extLst>
      <p:ext uri="{BB962C8B-B14F-4D97-AF65-F5344CB8AC3E}">
        <p14:creationId xmlns:p14="http://schemas.microsoft.com/office/powerpoint/2010/main" val="384502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10C4-89EB-47FF-8357-9F53EB545AAF}"/>
              </a:ext>
            </a:extLst>
          </p:cNvPr>
          <p:cNvSpPr>
            <a:spLocks noGrp="1"/>
          </p:cNvSpPr>
          <p:nvPr>
            <p:ph type="title"/>
          </p:nvPr>
        </p:nvSpPr>
        <p:spPr/>
        <p:txBody>
          <a:bodyPr/>
          <a:lstStyle/>
          <a:p>
            <a:r>
              <a:rPr lang="en-IN" dirty="0">
                <a:solidFill>
                  <a:schemeClr val="tx1"/>
                </a:solidFill>
              </a:rPr>
              <a:t>Future Scope</a:t>
            </a:r>
          </a:p>
        </p:txBody>
      </p:sp>
      <p:sp>
        <p:nvSpPr>
          <p:cNvPr id="3" name="Content Placeholder 2">
            <a:extLst>
              <a:ext uri="{FF2B5EF4-FFF2-40B4-BE49-F238E27FC236}">
                <a16:creationId xmlns:a16="http://schemas.microsoft.com/office/drawing/2014/main" id="{296F3CFB-6191-42E3-9872-4A0CED0AC351}"/>
              </a:ext>
            </a:extLst>
          </p:cNvPr>
          <p:cNvSpPr>
            <a:spLocks noGrp="1"/>
          </p:cNvSpPr>
          <p:nvPr>
            <p:ph idx="1"/>
          </p:nvPr>
        </p:nvSpPr>
        <p:spPr/>
        <p:txBody>
          <a:bodyPr/>
          <a:lstStyle/>
          <a:p>
            <a:r>
              <a:rPr lang="en-IN" dirty="0"/>
              <a:t>Electric </a:t>
            </a:r>
            <a:r>
              <a:rPr lang="en-IN" dirty="0" err="1"/>
              <a:t>Vehicles:The</a:t>
            </a:r>
            <a:r>
              <a:rPr lang="en-IN" dirty="0"/>
              <a:t> Trend</a:t>
            </a:r>
          </a:p>
          <a:p>
            <a:r>
              <a:rPr lang="en-IN" dirty="0"/>
              <a:t>Growing </a:t>
            </a:r>
            <a:r>
              <a:rPr lang="en-IN" dirty="0" err="1"/>
              <a:t>Trend:Globally</a:t>
            </a:r>
            <a:r>
              <a:rPr lang="en-IN" dirty="0"/>
              <a:t> And nationally</a:t>
            </a:r>
          </a:p>
          <a:p>
            <a:r>
              <a:rPr lang="en-IN" dirty="0"/>
              <a:t>Lowers carbon emission</a:t>
            </a:r>
          </a:p>
          <a:p>
            <a:r>
              <a:rPr lang="en-IN" dirty="0"/>
              <a:t>Reduces U.S dependency on foreign oil</a:t>
            </a:r>
          </a:p>
          <a:p>
            <a:r>
              <a:rPr lang="en-IN" dirty="0"/>
              <a:t>Consumer And Commercial </a:t>
            </a:r>
            <a:r>
              <a:rPr lang="en-IN" dirty="0" err="1"/>
              <a:t>Adoption.Increased</a:t>
            </a:r>
            <a:r>
              <a:rPr lang="en-IN" dirty="0"/>
              <a:t> demand  across all types of drivers</a:t>
            </a:r>
          </a:p>
          <a:p>
            <a:r>
              <a:rPr lang="en-IN" dirty="0"/>
              <a:t>Federal Government Goal by 2030</a:t>
            </a:r>
          </a:p>
          <a:p>
            <a:r>
              <a:rPr lang="en-US" dirty="0"/>
              <a:t>Bharat Petroleum also announced a plan on Wednesday to provide EV charging infrastructure at its 7,000 fuel stations in next few years. In September Hindustan Petroleum Corp. announced a plan to set up 5,000 EV charging stations in the country in three years</a:t>
            </a:r>
            <a:endParaRPr lang="en-IN" dirty="0"/>
          </a:p>
          <a:p>
            <a:endParaRPr lang="en-IN" dirty="0"/>
          </a:p>
        </p:txBody>
      </p:sp>
    </p:spTree>
    <p:extLst>
      <p:ext uri="{BB962C8B-B14F-4D97-AF65-F5344CB8AC3E}">
        <p14:creationId xmlns:p14="http://schemas.microsoft.com/office/powerpoint/2010/main" val="3645751826"/>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1101</TotalTime>
  <Words>1077</Words>
  <Application>Microsoft Office PowerPoint</Application>
  <PresentationFormat>Widescreen</PresentationFormat>
  <Paragraphs>94</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Aharoni</vt:lpstr>
      <vt:lpstr>Amasis MT Pro Light</vt:lpstr>
      <vt:lpstr>Arial</vt:lpstr>
      <vt:lpstr>Arial</vt:lpstr>
      <vt:lpstr>Avenir Next LT Pro</vt:lpstr>
      <vt:lpstr>Avenir Next LT Pro Light</vt:lpstr>
      <vt:lpstr>Calibri</vt:lpstr>
      <vt:lpstr>Metropolis</vt:lpstr>
      <vt:lpstr>Open Sans</vt:lpstr>
      <vt:lpstr>Times New Roman</vt:lpstr>
      <vt:lpstr>FadeVTI</vt:lpstr>
      <vt:lpstr>          INSTITUTE FOR ADVANCED COMPUTING          AND SOFTWARE DEVELOPMENT AKURDI, PUNE </vt:lpstr>
      <vt:lpstr>Table of Contents</vt:lpstr>
      <vt:lpstr>Introduction</vt:lpstr>
      <vt:lpstr>Abstract</vt:lpstr>
      <vt:lpstr>Technology used</vt:lpstr>
      <vt:lpstr>PowerPoint Presentation</vt:lpstr>
      <vt:lpstr>Modules/functionality</vt:lpstr>
      <vt:lpstr>Current Scope</vt:lpstr>
      <vt:lpstr>Future Scope</vt:lpstr>
      <vt:lpstr>PowerPoint Presentation</vt:lpstr>
      <vt:lpstr>ER Diagram</vt:lpstr>
      <vt:lpstr> Page Navigation-  .Home page</vt:lpstr>
      <vt:lpstr>Login Page: </vt:lpstr>
      <vt:lpstr>Admin page/Admin Dashboard </vt:lpstr>
      <vt:lpstr>Admin -&gt; get customer page: </vt:lpstr>
      <vt:lpstr>Admin -&gt; get distributer page </vt:lpstr>
      <vt:lpstr>Admin -&gt; latest booking page </vt:lpstr>
      <vt:lpstr>New Customer registeration form: </vt:lpstr>
      <vt:lpstr>Customer dashboard</vt:lpstr>
      <vt:lpstr>Customer -&gt; book slot page </vt:lpstr>
      <vt:lpstr>Customer -&gt; book history page </vt:lpstr>
      <vt:lpstr>Customer -&gt; profile page </vt:lpstr>
      <vt:lpstr>Customer -&gt; complaint page </vt:lpstr>
      <vt:lpstr>Distributor resistration form</vt:lpstr>
      <vt:lpstr>Distributer -&gt; home/dashboard page </vt:lpstr>
      <vt:lpstr>Distributer -&gt; get booking details </vt:lpstr>
      <vt:lpstr>Distributer -&gt; get customer information page   </vt:lpstr>
      <vt:lpstr>Distributer -&gt; get raised complaint page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dc:title>
  <dc:creator>sushant joshi</dc:creator>
  <cp:lastModifiedBy>sushant joshi</cp:lastModifiedBy>
  <cp:revision>10</cp:revision>
  <dcterms:created xsi:type="dcterms:W3CDTF">2022-01-08T15:16:38Z</dcterms:created>
  <dcterms:modified xsi:type="dcterms:W3CDTF">2022-04-13T12:06:24Z</dcterms:modified>
</cp:coreProperties>
</file>