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9"/>
  </p:notesMasterIdLst>
  <p:sldIdLst>
    <p:sldId id="328" r:id="rId2"/>
    <p:sldId id="331" r:id="rId3"/>
    <p:sldId id="333" r:id="rId4"/>
    <p:sldId id="335" r:id="rId5"/>
    <p:sldId id="332" r:id="rId6"/>
    <p:sldId id="336" r:id="rId7"/>
    <p:sldId id="337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C0F08B-2A77-4420-9354-CF257E5A6B45}">
          <p14:sldIdLst>
            <p14:sldId id="328"/>
            <p14:sldId id="331"/>
            <p14:sldId id="333"/>
            <p14:sldId id="335"/>
            <p14:sldId id="332"/>
            <p14:sldId id="336"/>
            <p14:sldId id="337"/>
          </p14:sldIdLst>
        </p14:section>
        <p14:section name="Untitled Section" id="{87D1CA4B-83C7-4964-9170-2242C1BF1C6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 autoAdjust="0"/>
    <p:restoredTop sz="94713" autoAdjust="0"/>
  </p:normalViewPr>
  <p:slideViewPr>
    <p:cSldViewPr snapToObjects="1">
      <p:cViewPr varScale="1">
        <p:scale>
          <a:sx n="162" d="100"/>
          <a:sy n="162" d="100"/>
        </p:scale>
        <p:origin x="144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AB0CB-9854-425E-A483-57B6433705E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23880-E723-41E0-A470-2060FF1D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3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J. P. Morga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7" y="51470"/>
            <a:ext cx="3061893" cy="91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25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0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0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141480"/>
            <a:ext cx="5626968" cy="594066"/>
          </a:xfrm>
        </p:spPr>
        <p:txBody>
          <a:bodyPr anchor="t" anchorCtr="0"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258816" cy="3394472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J. P. Morga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7" y="51470"/>
            <a:ext cx="3061893" cy="91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22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9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5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6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7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4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7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059582"/>
            <a:ext cx="5184576" cy="594066"/>
          </a:xfrm>
        </p:spPr>
        <p:txBody>
          <a:bodyPr/>
          <a:lstStyle/>
          <a:p>
            <a:pPr algn="l"/>
            <a:r>
              <a:rPr lang="en-US" dirty="0" smtClean="0"/>
              <a:t>One of the world’s </a:t>
            </a:r>
            <a:br>
              <a:rPr lang="en-US" dirty="0" smtClean="0"/>
            </a:br>
            <a:r>
              <a:rPr lang="en-US" dirty="0" smtClean="0"/>
              <a:t>biggest banks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24128" y="1059582"/>
            <a:ext cx="3168352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$2.5 trillion assets</a:t>
            </a:r>
          </a:p>
          <a:p>
            <a:r>
              <a:rPr lang="en-US" sz="2000" dirty="0" smtClean="0"/>
              <a:t>$95 billion revenue</a:t>
            </a:r>
          </a:p>
          <a:p>
            <a:r>
              <a:rPr lang="en-US" sz="2000" dirty="0" smtClean="0"/>
              <a:t>$25 billion profit</a:t>
            </a:r>
          </a:p>
          <a:p>
            <a:r>
              <a:rPr lang="en-US" sz="2000" dirty="0" smtClean="0"/>
              <a:t>240,000 staff / 16,000 in UK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6" y="2751770"/>
            <a:ext cx="8940680" cy="219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11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059582"/>
            <a:ext cx="5184576" cy="594066"/>
          </a:xfrm>
        </p:spPr>
        <p:txBody>
          <a:bodyPr/>
          <a:lstStyle/>
          <a:p>
            <a:pPr algn="l"/>
            <a:r>
              <a:rPr lang="en-US" dirty="0" smtClean="0"/>
              <a:t>One of the world’s </a:t>
            </a:r>
            <a:br>
              <a:rPr lang="en-US" dirty="0" smtClean="0"/>
            </a:br>
            <a:r>
              <a:rPr lang="en-US" dirty="0" smtClean="0"/>
              <a:t>biggest tech companies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24128" y="1059582"/>
            <a:ext cx="288032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$9.5 billion annual investment in technology and innovation</a:t>
            </a:r>
          </a:p>
          <a:p>
            <a:r>
              <a:rPr lang="en-US" sz="2000" dirty="0" smtClean="0"/>
              <a:t>18,000 developers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6" y="2751770"/>
            <a:ext cx="8940680" cy="219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060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059582"/>
            <a:ext cx="5184576" cy="594066"/>
          </a:xfrm>
        </p:spPr>
        <p:txBody>
          <a:bodyPr/>
          <a:lstStyle/>
          <a:p>
            <a:pPr algn="l"/>
            <a:r>
              <a:rPr lang="en-US" dirty="0" smtClean="0"/>
              <a:t>Python is used </a:t>
            </a:r>
            <a:br>
              <a:rPr lang="en-US" dirty="0" smtClean="0"/>
            </a:br>
            <a:r>
              <a:rPr lang="en-US" dirty="0" smtClean="0"/>
              <a:t>in every business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04048" y="843558"/>
            <a:ext cx="3240360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Trading systems</a:t>
            </a:r>
          </a:p>
          <a:p>
            <a:r>
              <a:rPr lang="en-US" sz="2000" dirty="0"/>
              <a:t>R</a:t>
            </a:r>
            <a:r>
              <a:rPr lang="en-US" sz="2000" dirty="0" smtClean="0"/>
              <a:t>isk management</a:t>
            </a:r>
          </a:p>
          <a:p>
            <a:r>
              <a:rPr lang="en-US" sz="2000" dirty="0" smtClean="0"/>
              <a:t>Machine learning</a:t>
            </a:r>
          </a:p>
          <a:p>
            <a:r>
              <a:rPr lang="en-US" sz="2000" dirty="0" smtClean="0"/>
              <a:t>Analytics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6" y="2751770"/>
            <a:ext cx="8940680" cy="219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12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059582"/>
            <a:ext cx="5184576" cy="594066"/>
          </a:xfrm>
        </p:spPr>
        <p:txBody>
          <a:bodyPr/>
          <a:lstStyle/>
          <a:p>
            <a:pPr algn="l"/>
            <a:r>
              <a:rPr lang="en-US" dirty="0" smtClean="0"/>
              <a:t>Python is used </a:t>
            </a:r>
            <a:br>
              <a:rPr lang="en-US" dirty="0" smtClean="0"/>
            </a:br>
            <a:r>
              <a:rPr lang="en-US" dirty="0" smtClean="0"/>
              <a:t>in every business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80312" y="987574"/>
            <a:ext cx="1584176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Our “Athena” platform is 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150k Python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modules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6" y="2751770"/>
            <a:ext cx="8940680" cy="219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004048" y="843558"/>
            <a:ext cx="3240360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Trading systems</a:t>
            </a:r>
          </a:p>
          <a:p>
            <a:r>
              <a:rPr lang="en-US" sz="2000" dirty="0"/>
              <a:t>R</a:t>
            </a:r>
            <a:r>
              <a:rPr lang="en-US" sz="2000" dirty="0" smtClean="0"/>
              <a:t>isk management</a:t>
            </a:r>
          </a:p>
          <a:p>
            <a:r>
              <a:rPr lang="en-US" sz="2000" dirty="0" smtClean="0"/>
              <a:t>Machine learning</a:t>
            </a:r>
          </a:p>
          <a:p>
            <a:r>
              <a:rPr lang="en-US" sz="2000" dirty="0" smtClean="0"/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121069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059582"/>
            <a:ext cx="5184576" cy="594066"/>
          </a:xfrm>
        </p:spPr>
        <p:txBody>
          <a:bodyPr/>
          <a:lstStyle/>
          <a:p>
            <a:pPr algn="l"/>
            <a:r>
              <a:rPr lang="en-US" dirty="0" smtClean="0"/>
              <a:t>We are the UK’s </a:t>
            </a:r>
            <a:br>
              <a:rPr lang="en-US" dirty="0" smtClean="0"/>
            </a:br>
            <a:r>
              <a:rPr lang="en-US" dirty="0" smtClean="0"/>
              <a:t>biggest Python employer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2931790"/>
            <a:ext cx="85058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084168" y="843558"/>
            <a:ext cx="288032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London	</a:t>
            </a:r>
          </a:p>
          <a:p>
            <a:r>
              <a:rPr lang="en-US" sz="2000" dirty="0" smtClean="0"/>
              <a:t>Bournemouth</a:t>
            </a:r>
          </a:p>
          <a:p>
            <a:r>
              <a:rPr lang="en-US" sz="2000" dirty="0" smtClean="0"/>
              <a:t>Glasgow</a:t>
            </a:r>
          </a:p>
          <a:p>
            <a:r>
              <a:rPr lang="en-US" sz="2000" dirty="0" smtClean="0"/>
              <a:t>and now Dublin</a:t>
            </a:r>
          </a:p>
        </p:txBody>
      </p:sp>
    </p:spTree>
    <p:extLst>
      <p:ext uri="{BB962C8B-B14F-4D97-AF65-F5344CB8AC3E}">
        <p14:creationId xmlns:p14="http://schemas.microsoft.com/office/powerpoint/2010/main" val="290550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257604"/>
            <a:ext cx="5184576" cy="594066"/>
          </a:xfrm>
        </p:spPr>
        <p:txBody>
          <a:bodyPr/>
          <a:lstStyle/>
          <a:p>
            <a:pPr marL="180975" indent="-180975" algn="l"/>
            <a:r>
              <a:rPr lang="en-US" dirty="0" smtClean="0"/>
              <a:t>“Code for Good”</a:t>
            </a:r>
            <a:br>
              <a:rPr lang="en-US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2400" dirty="0" smtClean="0"/>
              <a:t>hackathons to solve </a:t>
            </a:r>
            <a:br>
              <a:rPr lang="en-US" sz="2400" dirty="0" smtClean="0"/>
            </a:br>
            <a:r>
              <a:rPr lang="en-US" sz="2400" dirty="0" smtClean="0"/>
              <a:t>real problems for charities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76056" y="1203598"/>
            <a:ext cx="3528392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b="1" dirty="0" smtClean="0"/>
              <a:t>Glasgow</a:t>
            </a:r>
            <a:r>
              <a:rPr lang="en-US" sz="2300" dirty="0" smtClean="0"/>
              <a:t>    4-5 November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Ask if interested</a:t>
            </a:r>
            <a:br>
              <a:rPr lang="en-US" sz="2000" dirty="0" smtClean="0"/>
            </a:br>
            <a:r>
              <a:rPr lang="en-US" sz="2000" dirty="0" smtClean="0"/>
              <a:t>(applications already closed)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300" b="1" dirty="0" smtClean="0"/>
              <a:t>London</a:t>
            </a:r>
            <a:r>
              <a:rPr lang="en-US" sz="2300" dirty="0"/>
              <a:t> </a:t>
            </a:r>
            <a:r>
              <a:rPr lang="en-US" sz="2300" dirty="0" smtClean="0"/>
              <a:t>    17-18 November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Applications close </a:t>
            </a:r>
            <a:r>
              <a:rPr lang="en-US" sz="2000" dirty="0" smtClean="0">
                <a:solidFill>
                  <a:srgbClr val="FF0000"/>
                </a:solidFill>
              </a:rPr>
              <a:t>5 November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7"/>
          <a:stretch/>
        </p:blipFill>
        <p:spPr bwMode="auto">
          <a:xfrm>
            <a:off x="3059832" y="3251235"/>
            <a:ext cx="2554576" cy="1768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251235"/>
            <a:ext cx="3456384" cy="176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51235"/>
            <a:ext cx="2906710" cy="176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52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059582"/>
            <a:ext cx="4104456" cy="1224136"/>
          </a:xfrm>
        </p:spPr>
        <p:txBody>
          <a:bodyPr/>
          <a:lstStyle/>
          <a:p>
            <a:pPr algn="l"/>
            <a:r>
              <a:rPr lang="en-US" dirty="0" smtClean="0"/>
              <a:t>For more information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16016" y="915566"/>
            <a:ext cx="4365848" cy="1872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careers.jpmorgan.com</a:t>
            </a:r>
          </a:p>
          <a:p>
            <a:endParaRPr lang="en-US" sz="2000" dirty="0" smtClean="0"/>
          </a:p>
          <a:p>
            <a:r>
              <a:rPr lang="en-US" sz="2000" dirty="0" smtClean="0"/>
              <a:t>Here at PyCon:</a:t>
            </a:r>
          </a:p>
          <a:p>
            <a:r>
              <a:rPr lang="en-US" sz="2000" dirty="0" smtClean="0"/>
              <a:t>-  visit </a:t>
            </a:r>
            <a:r>
              <a:rPr lang="en-US" sz="2000" dirty="0"/>
              <a:t>our </a:t>
            </a:r>
            <a:r>
              <a:rPr lang="en-US" sz="2000" dirty="0" smtClean="0"/>
              <a:t>recruiting stand</a:t>
            </a:r>
          </a:p>
          <a:p>
            <a:r>
              <a:rPr lang="en-US" sz="2000" dirty="0" smtClean="0"/>
              <a:t>-  2017.pyconuk.org/sponsors/</a:t>
            </a:r>
            <a:r>
              <a:rPr lang="en-US" sz="2000" dirty="0" err="1" smtClean="0"/>
              <a:t>jp-morgan</a:t>
            </a:r>
            <a:endParaRPr lang="en-US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4" t="45706" r="3434"/>
          <a:stretch/>
        </p:blipFill>
        <p:spPr bwMode="auto">
          <a:xfrm>
            <a:off x="-16016" y="2940174"/>
            <a:ext cx="6892272" cy="222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020272" y="3219822"/>
            <a:ext cx="1925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2018 </a:t>
            </a:r>
            <a:r>
              <a:rPr lang="en-US" dirty="0">
                <a:solidFill>
                  <a:srgbClr val="FF0000"/>
                </a:solidFill>
              </a:rPr>
              <a:t>internship 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and </a:t>
            </a:r>
            <a:r>
              <a:rPr lang="en-US" dirty="0">
                <a:solidFill>
                  <a:srgbClr val="FF0000"/>
                </a:solidFill>
              </a:rPr>
              <a:t>graduate </a:t>
            </a:r>
            <a:r>
              <a:rPr lang="en-US" dirty="0" smtClean="0">
                <a:solidFill>
                  <a:srgbClr val="FF0000"/>
                </a:solidFill>
              </a:rPr>
              <a:t>applications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close </a:t>
            </a:r>
            <a:r>
              <a:rPr lang="en-US" dirty="0">
                <a:solidFill>
                  <a:srgbClr val="FF0000"/>
                </a:solidFill>
              </a:rPr>
              <a:t>on 26 </a:t>
            </a:r>
            <a:r>
              <a:rPr lang="en-US" dirty="0" smtClean="0">
                <a:solidFill>
                  <a:srgbClr val="FF0000"/>
                </a:solidFill>
              </a:rPr>
              <a:t>November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57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5627</TotalTime>
  <Words>96</Words>
  <Application>Microsoft Office PowerPoint</Application>
  <PresentationFormat>On-screen Show (16:9)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One of the world’s  biggest banks</vt:lpstr>
      <vt:lpstr>One of the world’s  biggest tech companies</vt:lpstr>
      <vt:lpstr>Python is used  in every business </vt:lpstr>
      <vt:lpstr>Python is used  in every business </vt:lpstr>
      <vt:lpstr>We are the UK’s  biggest Python employer</vt:lpstr>
      <vt:lpstr>“Code for Good”  hackathons to solve  real problems for charities</vt:lpstr>
      <vt:lpstr>For more information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from the Inside PyData tutorial, 6 May 2016</dc:title>
  <dc:creator>stephen</dc:creator>
  <cp:lastModifiedBy>Stephen</cp:lastModifiedBy>
  <cp:revision>209</cp:revision>
  <dcterms:created xsi:type="dcterms:W3CDTF">2016-05-02T21:59:25Z</dcterms:created>
  <dcterms:modified xsi:type="dcterms:W3CDTF">2017-10-26T22:06:12Z</dcterms:modified>
</cp:coreProperties>
</file>