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327" r:id="rId4"/>
    <p:sldId id="328" r:id="rId5"/>
    <p:sldId id="333" r:id="rId6"/>
    <p:sldId id="329" r:id="rId7"/>
    <p:sldId id="330" r:id="rId8"/>
    <p:sldId id="334" r:id="rId9"/>
    <p:sldId id="332" r:id="rId10"/>
    <p:sldId id="331" r:id="rId11"/>
    <p:sldId id="336" r:id="rId12"/>
    <p:sldId id="337" r:id="rId13"/>
    <p:sldId id="339" r:id="rId14"/>
    <p:sldId id="340" r:id="rId15"/>
    <p:sldId id="341" r:id="rId16"/>
    <p:sldId id="335" r:id="rId17"/>
    <p:sldId id="346" r:id="rId18"/>
    <p:sldId id="343" r:id="rId19"/>
    <p:sldId id="345" r:id="rId20"/>
    <p:sldId id="349" r:id="rId21"/>
    <p:sldId id="353" r:id="rId22"/>
    <p:sldId id="354" r:id="rId23"/>
    <p:sldId id="352" r:id="rId24"/>
    <p:sldId id="351" r:id="rId25"/>
    <p:sldId id="355" r:id="rId26"/>
    <p:sldId id="356" r:id="rId27"/>
    <p:sldId id="357" r:id="rId28"/>
    <p:sldId id="360" r:id="rId29"/>
    <p:sldId id="361" r:id="rId30"/>
    <p:sldId id="362" r:id="rId31"/>
    <p:sldId id="363" r:id="rId32"/>
    <p:sldId id="364" r:id="rId33"/>
    <p:sldId id="365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27"/>
            <p14:sldId id="328"/>
            <p14:sldId id="333"/>
            <p14:sldId id="329"/>
            <p14:sldId id="330"/>
            <p14:sldId id="334"/>
            <p14:sldId id="332"/>
            <p14:sldId id="331"/>
            <p14:sldId id="336"/>
            <p14:sldId id="337"/>
            <p14:sldId id="339"/>
            <p14:sldId id="340"/>
            <p14:sldId id="341"/>
            <p14:sldId id="335"/>
            <p14:sldId id="346"/>
            <p14:sldId id="343"/>
            <p14:sldId id="345"/>
            <p14:sldId id="349"/>
            <p14:sldId id="353"/>
            <p14:sldId id="354"/>
            <p14:sldId id="352"/>
            <p14:sldId id="351"/>
            <p14:sldId id="355"/>
            <p14:sldId id="356"/>
            <p14:sldId id="357"/>
            <p14:sldId id="360"/>
            <p14:sldId id="361"/>
            <p14:sldId id="362"/>
            <p14:sldId id="363"/>
          </p14:sldIdLst>
        </p14:section>
        <p14:section name="Untitled Section" id="{87D1CA4B-83C7-4964-9170-2242C1BF1C60}">
          <p14:sldIdLst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5" autoAdjust="0"/>
    <p:restoredTop sz="94660"/>
  </p:normalViewPr>
  <p:slideViewPr>
    <p:cSldViewPr snapToObjects="1">
      <p:cViewPr varScale="1">
        <p:scale>
          <a:sx n="177" d="100"/>
          <a:sy n="177" d="100"/>
        </p:scale>
        <p:origin x="19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987574"/>
            <a:ext cx="9073008" cy="1102519"/>
          </a:xfrm>
        </p:spPr>
        <p:txBody>
          <a:bodyPr>
            <a:noAutofit/>
          </a:bodyPr>
          <a:lstStyle/>
          <a:p>
            <a:r>
              <a:rPr lang="en-US" sz="4800" dirty="0"/>
              <a:t>“Big Pandas” </a:t>
            </a:r>
            <a:r>
              <a:rPr lang="en-US" sz="4800" dirty="0" smtClean="0"/>
              <a:t>- </a:t>
            </a:r>
            <a:r>
              <a:rPr lang="en-US" sz="4800" dirty="0" err="1" smtClean="0"/>
              <a:t>Dask</a:t>
            </a:r>
            <a:r>
              <a:rPr lang="en-US" sz="4800" dirty="0" smtClean="0"/>
              <a:t>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/>
              <a:t>PyCon</a:t>
            </a:r>
            <a:r>
              <a:rPr lang="en-US" sz="2400" dirty="0"/>
              <a:t> UK tutorial, 27 October 2017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003798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mtClean="0"/>
              <a:t>Stephen Simmons</a:t>
            </a:r>
          </a:p>
          <a:p>
            <a:r>
              <a:rPr lang="en-US" sz="2000" smtClean="0"/>
              <a:t>mail@stevesimmons.com</a:t>
            </a:r>
            <a:br>
              <a:rPr lang="en-US" sz="2000" smtClean="0"/>
            </a:br>
            <a:r>
              <a:rPr lang="en-US" sz="2000" smtClean="0"/>
              <a:t>stephen.e.simmons@jpmorgan.com</a:t>
            </a:r>
            <a:endParaRPr lang="en-US" sz="4000" smtClean="0"/>
          </a:p>
          <a:p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github.com/stevesimmons/pyconuk-2017-pandas-and-dask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37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 ns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18.3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 ns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18.3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13.9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2.22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16.1 s</a:t>
            </a: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9.62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76" y="1478270"/>
            <a:ext cx="2376264" cy="267765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Flights  Cancelled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223582.0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5001.0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42063.0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311.0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B6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68137.0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1522.0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208121.0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1472.0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126036.0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4409.0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F9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21865.0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266.0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18390.0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MQ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20993.0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805.0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NK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32072.0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894.0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OO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140825.0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3471.0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UA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122148.0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2470.0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VX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15859.0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241.0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308855.0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5677.0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9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build a dependency graph…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t="-36993" r="473" b="37123"/>
          <a:stretch/>
        </p:blipFill>
        <p:spPr>
          <a:xfrm>
            <a:off x="3597599" y="-1667931"/>
            <a:ext cx="4214761" cy="67599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301735"/>
            <a:ext cx="61206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13.9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2.22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16.1 s</a:t>
            </a: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9.62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</a:t>
            </a: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that can get arbitrarily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1" y="771550"/>
            <a:ext cx="6314875" cy="43204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96" y="915566"/>
            <a:ext cx="352839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'flights-*.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…)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ddf.FlightDate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==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'2016-01-24'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prunes the graph where it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08" y="1015101"/>
            <a:ext cx="5525288" cy="40769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96" y="915566"/>
            <a:ext cx="367240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'flights-*.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…)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ddf.set_index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b="1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'2016-01-24'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4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784976" cy="594066"/>
          </a:xfrm>
        </p:spPr>
        <p:txBody>
          <a:bodyPr/>
          <a:lstStyle/>
          <a:p>
            <a:r>
              <a:rPr lang="en-US" sz="3200" dirty="0" smtClean="0"/>
              <a:t>Storage formats like parquet are faster than </a:t>
            </a:r>
            <a:r>
              <a:rPr lang="en-US" sz="3200" dirty="0" err="1" smtClean="0"/>
              <a:t>csv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5510"/>
            <a:ext cx="4680520" cy="3394472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load_data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'2017-02'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map_partitions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compression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'SNAPPY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endParaRPr lang="en-US" sz="11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100M</a:t>
            </a:r>
          </a:p>
          <a:p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4.0K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common_metadata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   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8.5M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part.0.parquet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8.0M part.1.parquet  </a:t>
            </a: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7.5M part.2.parquet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part.11.parquet 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part.12.parquet   </a:t>
            </a:r>
          </a:p>
          <a:p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5510"/>
            <a:ext cx="4680520" cy="3394472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load_data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'2017-02'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map_partitions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compression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'SNAPPY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endParaRPr lang="en-US" sz="11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100M</a:t>
            </a:r>
          </a:p>
          <a:p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4.0K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common_metadata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   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8.5M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part.0.parquet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8.0M part.1.parquet  </a:t>
            </a: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7.5M part.2.parquet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part.11.parquet 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part.12.parquet   </a:t>
            </a:r>
          </a:p>
          <a:p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76901"/>
            <a:ext cx="2808362" cy="204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625550"/>
            <a:ext cx="4176464" cy="260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50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313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plot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784976" cy="594066"/>
          </a:xfrm>
        </p:spPr>
        <p:txBody>
          <a:bodyPr/>
          <a:lstStyle/>
          <a:p>
            <a:r>
              <a:rPr lang="en-US" sz="3200" dirty="0" smtClean="0"/>
              <a:t>Storage formats like parquet are faster than </a:t>
            </a:r>
            <a:r>
              <a:rPr lang="en-US" sz="3200" dirty="0" err="1" smtClean="0"/>
              <a:t>csv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059582"/>
            <a:ext cx="417646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Parquet example 1 – whole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6"/>
            <a:ext cx="6932954" cy="4322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856984" cy="594066"/>
          </a:xfrm>
        </p:spPr>
        <p:txBody>
          <a:bodyPr/>
          <a:lstStyle/>
          <a:p>
            <a:r>
              <a:rPr lang="en-US" sz="2800" dirty="0" smtClean="0"/>
              <a:t>Parquet example 2: read a subset of the partitions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13159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'2016-01-18'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reset_index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Move </a:t>
            </a:r>
            <a:r>
              <a:rPr lang="en-US" sz="11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FlightDate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from index to a column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/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*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220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to read data, build graph and calculate 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40152" y="1131590"/>
            <a:ext cx="2736304" cy="3024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out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2016-01-19     0.339992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2016-01-20     0.160064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2016-01-21     1.327606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2016-01-22    30.712339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2016-01-23    36.307838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2016-01-24    25.588114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2016-01-25     8.853119</a:t>
            </a:r>
          </a:p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... 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2016-01-21  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1.133787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2016-01-22    14.436219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2016-01-23    21.369961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2016-01-24    17.904074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2016-01-25     4.630682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2016-01-26     1.394422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2016-01-27     0.910643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2016-01-28     0.597610</a:t>
            </a:r>
          </a:p>
          <a:p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8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6"/>
            <a:ext cx="6932954" cy="4322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13159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'2016-01-18'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reset_index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Move </a:t>
            </a:r>
            <a:r>
              <a:rPr lang="en-US" sz="11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FlightDate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from index to a column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/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*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220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to read data, build graph and calculate 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856984" cy="594066"/>
          </a:xfrm>
        </p:spPr>
        <p:txBody>
          <a:bodyPr/>
          <a:lstStyle/>
          <a:p>
            <a:r>
              <a:rPr lang="en-US" sz="2800" dirty="0" smtClean="0"/>
              <a:t>Parquet example 2: read a subset of the partitions 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98" y="2858644"/>
            <a:ext cx="2737662" cy="128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40152" y="1131590"/>
            <a:ext cx="2736304" cy="30243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( 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out.unstack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')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style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set_precision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(2)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background_gradient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b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cmap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sns.light_palette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b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"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red", 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as_cmap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=True), 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high=0.4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low=0.2, </a:t>
            </a:r>
            <a:endParaRPr lang="en-US" sz="8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axis=1,)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)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Goals for today…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Let’s try a much bigger data set – “BTS OTP” (172m records)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Try some simple analysis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 from </a:t>
            </a:r>
            <a:r>
              <a:rPr lang="en-US" sz="2400" dirty="0" err="1" smtClean="0"/>
              <a:t>dask</a:t>
            </a:r>
            <a:r>
              <a:rPr lang="en-US" sz="2400" dirty="0" smtClean="0"/>
              <a:t> rather than pandas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Efficient data storage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Calculating the </a:t>
            </a:r>
            <a:r>
              <a:rPr lang="en-US" sz="2400" dirty="0" err="1" smtClean="0"/>
              <a:t>dask</a:t>
            </a:r>
            <a:r>
              <a:rPr lang="en-US" sz="2400" dirty="0" smtClean="0"/>
              <a:t> dependency graph</a:t>
            </a:r>
          </a:p>
          <a:p>
            <a:endParaRPr lang="en-US" sz="2400" dirty="0" smtClean="0"/>
          </a:p>
          <a:p>
            <a:r>
              <a:rPr lang="en-US" sz="1800" dirty="0" smtClean="0"/>
              <a:t>(Note: Examples here all designed to run on a local machine)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03" y="771551"/>
            <a:ext cx="5195323" cy="43204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6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                                 ]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0.0s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[#############################     ]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87%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 2.4s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[##################################] |100%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2.6s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print(out)</a:t>
            </a:r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  Cancelled  Diverted  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                                      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 987627.0    11847.0    2421.0      1.199542     0.245133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       191991.0     1072.0     520.0      0.558360     0.270846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B6        307075.0     4322.0     774.0      1.407474     0.252056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        992559.0     4898.0    1923.0      0.493472     0.193742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        526027.0    13048.0    1723.0      2.480481     0.327550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F9        102881.0     1341.0     169.0      1.303448     0.164267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         83065.0      136.0      91.0      0.163727     0.109553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NK        150769.0     3070.0     218.0      2.036228     0.144592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OO        656079.0    10326.0    2181.0      1.573896     0.332429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UA        587470.0     5702.0    1522.0      0.970603     0.259077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VX         74903.0      806.0     272.0      1.076058     0.363136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      1407229.0    18179.0    3324.0      1.291830     0.236209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6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Profiling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metric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Profiling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metric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save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show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7574"/>
            <a:ext cx="3528392" cy="34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14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exactly is a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987574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Implements out-of-core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as a sequence of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Parameters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----------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1960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=None,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chunksize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=None,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=True,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=None):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"""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Construct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a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This splits an in-memory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into several parts and constructs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those parts on which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can operate in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parallel.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Note that, despite parallelism,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may not always be faster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than Pandas.  We recommend that you stay with Pandas for as long as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possible before switching to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Parameters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----------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pandas.Series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 with which to construct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number of partitions of the index to create. Note that depending on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size and index of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the output may have fewer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partitions than requested.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chunksize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size of the partitions of the index.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bool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Sort input first to obtain cleanly divided partitions or don't sort and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don't get cleanly divided partitions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string,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optional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keyname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for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  Defaults to hashing the input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dask.Series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 partitioned along the 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8439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4088" y="915566"/>
            <a:ext cx="3600400" cy="165618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915566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pd.DataFrame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([[1,2,3],[4,5,6],[7,8,9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[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10,11,12],[13,14,15]], columns=['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a','b','c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'])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c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0   1   2   3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1   4   5   6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2   7   8   9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3  10  11  12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4  13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  </a:t>
            </a:r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a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   c</a:t>
            </a: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  int64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        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...</a:t>
            </a: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Name: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 tasks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endParaRPr lang="en-US" sz="900" b="1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0, 4)</a:t>
            </a:r>
          </a:p>
          <a:p>
            <a:endParaRPr lang="en-US" sz="1000" dirty="0">
              <a:solidFill>
                <a:srgbClr val="808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b="1" dirty="0" smtClean="0">
                <a:solidFill>
                  <a:srgbClr val="FFC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Empty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[a, b, c]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[]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2571750"/>
            <a:ext cx="266429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'from_pandas-b71f6a90'</a:t>
            </a:r>
            <a:b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('from_pandas-b71f6a90',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ddf.visualize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4" y="3075806"/>
            <a:ext cx="10045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1640" y="2728592"/>
            <a:ext cx="1440160" cy="395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1640" y="3147814"/>
            <a:ext cx="1440160" cy="2880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79" y="4386039"/>
            <a:ext cx="1800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51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simplest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4088" y="915566"/>
            <a:ext cx="3600400" cy="165618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915566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pd.DataFrame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([[1,2,3],[4,5,6],[7,8,9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[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10,11,12],[13,14,15]], columns=['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a','b','c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'])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c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0   1   2   3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1   4   5   6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2   7   8   9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3  10  11  12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4  13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  </a:t>
            </a:r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a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   c</a:t>
            </a: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  int64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        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...</a:t>
            </a: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Name: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 tasks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endParaRPr lang="en-US" sz="900" b="1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0,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3, 4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000" dirty="0">
              <a:solidFill>
                <a:srgbClr val="808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b="1" dirty="0" smtClean="0">
                <a:solidFill>
                  <a:srgbClr val="FFC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Empty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[a, b, c]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[]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2571750"/>
            <a:ext cx="346672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'from_pandas-de36e0f9'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('from_pandas-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de36e0f9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('from_pandas-de36e0f9',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ddf.visualize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4" y="3075806"/>
            <a:ext cx="10045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1640" y="2728592"/>
            <a:ext cx="1440160" cy="395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1640" y="3147814"/>
            <a:ext cx="1440160" cy="4320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48" y="4515966"/>
            <a:ext cx="3733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8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dd.DataFrame.dask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96" y="77155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.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head(n=2,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=2, compute=False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'head-2-2-from_pandas-de36e0f9b'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('head-2-2-from_pandas-de36e0f9b',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(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dask.dataframe.core.safe_head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( function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[('head-partial-2-from_pandas-de36e0f9b',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('head-partial-2-from_pandas-de36e0f9b', 1)]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), 2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),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('head-partial-2-from_pandas-de36e0f9b',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&gt;, ('from_pandas-de36e0f9b',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'head-partial-2-from_pandas-de36e0f9b',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head&gt;,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0):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1):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._keys()</a:t>
            </a:r>
          </a:p>
          <a:p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[('head-2-2-from_pandas-de36e0f9b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0)]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ddf.compute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7574"/>
            <a:ext cx="3673401" cy="35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3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American “on-time performance” flight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203598"/>
            <a:ext cx="289066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Monthly zipped </a:t>
            </a:r>
            <a:r>
              <a:rPr lang="en-US" sz="2000" dirty="0" err="1" smtClean="0"/>
              <a:t>csv</a:t>
            </a:r>
            <a:r>
              <a:rPr lang="en-US" sz="2000" dirty="0"/>
              <a:t> </a:t>
            </a:r>
            <a:r>
              <a:rPr lang="en-US" sz="2000" dirty="0" smtClean="0"/>
              <a:t>files</a:t>
            </a:r>
          </a:p>
          <a:p>
            <a:endParaRPr lang="en-US" sz="2000" dirty="0" smtClean="0"/>
          </a:p>
          <a:p>
            <a:r>
              <a:rPr lang="en-US" sz="2000" dirty="0" smtClean="0"/>
              <a:t>Each file has </a:t>
            </a:r>
            <a:br>
              <a:rPr lang="en-US" sz="2000" dirty="0" smtClean="0"/>
            </a:br>
            <a:r>
              <a:rPr lang="en-US" sz="2000" dirty="0" smtClean="0"/>
              <a:t>450,000 rows x 109 cols</a:t>
            </a:r>
          </a:p>
          <a:p>
            <a:endParaRPr lang="en-US" sz="2000" dirty="0" smtClean="0"/>
          </a:p>
          <a:p>
            <a:r>
              <a:rPr lang="en-US" sz="2000" dirty="0" smtClean="0"/>
              <a:t>220MB unzipped</a:t>
            </a:r>
            <a:br>
              <a:rPr lang="en-US" sz="2000" dirty="0" smtClean="0"/>
            </a:br>
            <a:r>
              <a:rPr lang="en-US" sz="2000" dirty="0" smtClean="0"/>
              <a:t>  22MB zipped</a:t>
            </a:r>
            <a:br>
              <a:rPr lang="en-US" sz="2000" dirty="0" smtClean="0"/>
            </a:br>
            <a:r>
              <a:rPr lang="en-US" sz="2000" dirty="0" smtClean="0"/>
              <a:t>  12MB with LZMA (.</a:t>
            </a:r>
            <a:r>
              <a:rPr lang="en-US" sz="2000" dirty="0" err="1" smtClean="0"/>
              <a:t>xz</a:t>
            </a:r>
            <a:r>
              <a:rPr lang="en-US" sz="2000" dirty="0" smtClean="0"/>
              <a:t>)</a:t>
            </a:r>
          </a:p>
          <a:p>
            <a:pPr marL="457200" indent="-457200">
              <a:buFontTx/>
              <a:buChar char="-"/>
            </a:pPr>
            <a:endParaRPr lang="en-US" sz="2000" dirty="0" smtClean="0"/>
          </a:p>
          <a:p>
            <a:pPr marL="457200" indent="-457200">
              <a:buFontTx/>
              <a:buChar char="-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8905"/>
          <a:stretch/>
        </p:blipFill>
        <p:spPr bwMode="auto">
          <a:xfrm>
            <a:off x="3491881" y="782576"/>
            <a:ext cx="5589984" cy="425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www.transtats.bts.gov/acTableInfo.asp?Table_ID=236</a:t>
            </a:r>
          </a:p>
        </p:txBody>
      </p:sp>
    </p:spTree>
    <p:extLst>
      <p:ext uri="{BB962C8B-B14F-4D97-AF65-F5344CB8AC3E}">
        <p14:creationId xmlns:p14="http://schemas.microsoft.com/office/powerpoint/2010/main" val="284833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579296" cy="594066"/>
          </a:xfrm>
        </p:spPr>
        <p:txBody>
          <a:bodyPr/>
          <a:lstStyle/>
          <a:p>
            <a:r>
              <a:rPr lang="en-US" dirty="0" err="1" smtClean="0"/>
              <a:t>Reimplement</a:t>
            </a:r>
            <a:r>
              <a:rPr lang="en-US" dirty="0" smtClean="0"/>
              <a:t> pandas methods lazily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96" y="77155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.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head(n=2,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=2, compute=False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'head-2-2-from_pandas-de36e0f9b'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(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dask.dataframe.core.safe_head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( function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[('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2-from_pandas-de36e0f9b', 1)]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), 2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),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&gt;, ('from_pandas-de36e0f9b',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head&gt;,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0):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1):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._keys()</a:t>
            </a:r>
          </a:p>
          <a:p>
            <a: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[('head-2-2-from_pandas-de36e0f9b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0)]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ddf.compute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9992" y="771550"/>
            <a:ext cx="4536504" cy="4032448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dask.dataframe.core._Frame</a:t>
            </a:r>
            <a:r>
              <a:rPr lang="en-US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(L758+):</a:t>
            </a:r>
            <a:endParaRPr lang="en-US" sz="8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""" First n rows of the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dataset"""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'head-%d-%d-%s'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'head-partial-%d-%s'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safe_head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safe_head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new_dd_object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merge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result</a:t>
            </a:r>
            <a:endParaRPr lang="en-US" sz="8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28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507288" cy="594066"/>
          </a:xfrm>
        </p:spPr>
        <p:txBody>
          <a:bodyPr/>
          <a:lstStyle/>
          <a:p>
            <a:r>
              <a:rPr lang="en-US" dirty="0" smtClean="0"/>
              <a:t>Now we execute the graph with ‘compute’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1494"/>
            <a:ext cx="4258816" cy="3394472"/>
          </a:xfrm>
        </p:spPr>
        <p:txBody>
          <a:bodyPr>
            <a:no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sz="1600" dirty="0" smtClean="0"/>
              <a:t>Optimize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/>
              <a:t>C</a:t>
            </a:r>
            <a:r>
              <a:rPr lang="en-US" sz="1600" dirty="0" smtClean="0"/>
              <a:t>ull – remove unnecessary tasks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Fuse tasks – make parallelization less granular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Inline cheap functions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Get graphs keys to evaluate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Execute in parallel with scheduler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‘get’ function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Sort nodes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Balance work between threads, processes, </a:t>
            </a:r>
            <a:br>
              <a:rPr lang="en-US" sz="1600" dirty="0" smtClean="0"/>
            </a:br>
            <a:r>
              <a:rPr lang="en-US" sz="1600" dirty="0" smtClean="0"/>
              <a:t>cores, over a cluster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Optionally cache intermediate results </a:t>
            </a:r>
          </a:p>
          <a:p>
            <a:pPr marL="514350" indent="-514350">
              <a:buAutoNum type="arabicPeriod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55976" y="843558"/>
            <a:ext cx="4536504" cy="417646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dask.dataframe.base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(L139+):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"""Compute several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collections at once.</a:t>
            </a:r>
          </a:p>
          <a:p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: Any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objects are computed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 result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 returned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traverse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 to False to not look for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objects in Python collections.</a:t>
            </a:r>
            <a:endParaRPr lang="en-US" sz="700" dirty="0">
              <a:solidFill>
                <a:srgbClr val="FF8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get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: An optional alternative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 ``get`` function to use. 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: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 [default],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 the graph before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computation.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Otherwise run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is. This can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be useful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 debugging.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: Extra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keywords to forward to the scheduler ``get`` function.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"""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delayed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delayed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traverse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'traverse'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traverse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delayed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Iterator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7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variables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Base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get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'get'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globals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'get'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collections_to_dsk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keys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_keys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results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keys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results_iter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Base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_finalize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next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results_iter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46599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References in </a:t>
            </a:r>
            <a:r>
              <a:rPr lang="en-US" sz="1200" dirty="0" err="1" smtClean="0"/>
              <a:t>dask</a:t>
            </a:r>
            <a:r>
              <a:rPr lang="en-US" sz="1200" dirty="0" smtClean="0"/>
              <a:t> source code:</a:t>
            </a:r>
          </a:p>
          <a:p>
            <a:r>
              <a:rPr lang="en-US" sz="1200" dirty="0" smtClean="0"/>
              <a:t>- optimize.py, order.py and async.py</a:t>
            </a:r>
          </a:p>
        </p:txBody>
      </p:sp>
    </p:spTree>
    <p:extLst>
      <p:ext uri="{BB962C8B-B14F-4D97-AF65-F5344CB8AC3E}">
        <p14:creationId xmlns:p14="http://schemas.microsoft.com/office/powerpoint/2010/main" val="54976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5470"/>
            <a:ext cx="6912768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1800" dirty="0" err="1" smtClean="0"/>
              <a:t>Dask</a:t>
            </a:r>
            <a:r>
              <a:rPr lang="en-US" sz="1800" dirty="0" smtClean="0"/>
              <a:t> is neat!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Especially in combination with parquet and </a:t>
            </a:r>
            <a:br>
              <a:rPr lang="en-US" sz="1800" dirty="0" smtClean="0"/>
            </a:br>
            <a:r>
              <a:rPr lang="en-US" sz="1800" dirty="0" smtClean="0"/>
              <a:t>distributed schedulers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Rough edges where it isn’t quite pandas…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Distributed operations have very different costs than in-memory pandas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I’d like more time to experiment with </a:t>
            </a:r>
            <a:br>
              <a:rPr lang="en-US" sz="1800" dirty="0" smtClean="0"/>
            </a:br>
            <a:r>
              <a:rPr lang="en-US" sz="1800" dirty="0" smtClean="0"/>
              <a:t>distributed </a:t>
            </a:r>
            <a:r>
              <a:rPr lang="en-US" sz="1800" dirty="0" smtClean="0"/>
              <a:t>schedulers (</a:t>
            </a:r>
            <a:r>
              <a:rPr lang="en-US" sz="1800" dirty="0" err="1" smtClean="0"/>
              <a:t>dask</a:t>
            </a:r>
            <a:r>
              <a:rPr lang="en-US" sz="1800" dirty="0" smtClean="0"/>
              <a:t>/distributed, </a:t>
            </a:r>
            <a:r>
              <a:rPr lang="en-US" sz="1800" dirty="0" err="1" smtClean="0"/>
              <a:t>dask</a:t>
            </a:r>
            <a:r>
              <a:rPr lang="en-US" sz="1800" dirty="0" smtClean="0"/>
              <a:t>/dec2),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 smtClean="0"/>
              <a:t>compare storage formats (csv, Parquet, HDF5, HDFS,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>
              <a:spcBef>
                <a:spcPts val="2000"/>
              </a:spcBef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5470"/>
            <a:ext cx="6912768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1800" dirty="0" err="1" smtClean="0"/>
              <a:t>Dask</a:t>
            </a:r>
            <a:r>
              <a:rPr lang="en-US" sz="1800" dirty="0" smtClean="0"/>
              <a:t> is neat!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Especially in combination with parquet and </a:t>
            </a:r>
            <a:br>
              <a:rPr lang="en-US" sz="1800" dirty="0" smtClean="0"/>
            </a:br>
            <a:r>
              <a:rPr lang="en-US" sz="1800" dirty="0" smtClean="0"/>
              <a:t>distributed schedulers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Rough edges where it isn’t quite pandas…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Distributed operations have very different costs than in-memory pandas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I’d like more time to experiment with </a:t>
            </a:r>
            <a:br>
              <a:rPr lang="en-US" sz="1800" dirty="0" smtClean="0"/>
            </a:br>
            <a:r>
              <a:rPr lang="en-US" sz="1800" dirty="0" smtClean="0"/>
              <a:t>distributed </a:t>
            </a:r>
            <a:r>
              <a:rPr lang="en-US" sz="1800" dirty="0" smtClean="0"/>
              <a:t>schedulers (</a:t>
            </a:r>
            <a:r>
              <a:rPr lang="en-US" sz="1800" dirty="0" err="1" smtClean="0"/>
              <a:t>dask</a:t>
            </a:r>
            <a:r>
              <a:rPr lang="en-US" sz="1800" dirty="0" smtClean="0"/>
              <a:t>/distributed, </a:t>
            </a:r>
            <a:r>
              <a:rPr lang="en-US" sz="1800" dirty="0" err="1" smtClean="0"/>
              <a:t>dask</a:t>
            </a:r>
            <a:r>
              <a:rPr lang="en-US" sz="1800" dirty="0" smtClean="0"/>
              <a:t>/dec2),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 smtClean="0"/>
              <a:t>compare storage formats (csv, Parquet, HDF5, HDFS,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>
              <a:spcBef>
                <a:spcPts val="2000"/>
              </a:spcBef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7252" y="4547904"/>
            <a:ext cx="499168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 but is </a:t>
            </a:r>
            <a:r>
              <a:rPr lang="en-US" sz="2000" dirty="0" err="1" smtClean="0"/>
              <a:t>Dask</a:t>
            </a:r>
            <a:r>
              <a:rPr lang="en-US" sz="2000" dirty="0" smtClean="0"/>
              <a:t> really the future of ‘big pandas’?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8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stat-computing.org/dataexpo/2009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7494"/>
            <a:ext cx="904141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5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3517"/>
            <a:ext cx="2592288" cy="429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stat-computing.org/dataexpo/2009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51920" y="141480"/>
            <a:ext cx="5040560" cy="594066"/>
          </a:xfrm>
        </p:spPr>
        <p:txBody>
          <a:bodyPr/>
          <a:lstStyle/>
          <a:p>
            <a:r>
              <a:rPr lang="en-US" sz="3200" dirty="0" smtClean="0"/>
              <a:t>Our analysis goals…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93704" y="1265510"/>
            <a:ext cx="289066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Calculate % of flights cancelled per day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by date / date range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by origin / destination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</a:t>
            </a:r>
            <a:r>
              <a:rPr lang="en-US" sz="2000" dirty="0" smtClean="0"/>
              <a:t>y carrier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by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418762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nrows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dialect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7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endParaRPr lang="en-US" sz="7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Year                                   2016                   2016                   2016                   2016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Quarter                                   1                      1                      1                      1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Month                                     1                      1                      1                      1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DayofMonth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6                      7                      8                      9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DayOfWeek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3                      4                      5                      6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2016-01-06             2016-01-07             2016-01-08             2016-01-09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UniqueCarrier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AA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AirlineID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19805                  19805                  19805                  19805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             AA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N4YBAA                 N434AA                 N541AA                 N489AA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43                     43                     43                     43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                                  DFW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est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 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1100                   1100                   1100                   1100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1057                   1056                   1055                   1102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-3                     -4                     -5                      2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TaxiOut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15                     14                     21                     13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WheelsOff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1112                   1110                   1116                   1115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WheelsOn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1424                   1416                   1431                   1424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TaxiIn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  8                     10                     14                      9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1438                   1438                   1438                   1438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1432                   1426                   1445                   1433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-6                    -12                      7                     -5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                                 0                      0                      0                      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CancellationCode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                                  0                      0                      0                      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CRSElapsedTime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158                    158                    158                    158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ActualElapsedTime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155                    150                    170                    151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AirTime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132                    126                    135                    129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                                   1                      1                      1                      1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Distance                                986                    986                    986            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986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110 rows x 4 columns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2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520" y="954176"/>
            <a:ext cx="43924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dialect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Columns 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77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have mixed types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5.48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1.36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6.83 s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6.83 s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'</a:t>
            </a:r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RangeIndex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445827 entries, 0 to 445826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float64(71), int64(21), object(18)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374.2+ MB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745.2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Pandas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don’t scale well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29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520" y="954176"/>
            <a:ext cx="43924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dialect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Columns 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77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have mixed types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5.48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1.36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6.83 s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6.83 s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'</a:t>
            </a:r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RangeIndex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445827 entries, 0 to 445826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float64(71), int64(21), object(18)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374.2+ MB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745.2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934939"/>
            <a:ext cx="4509864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dialect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m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Columns (48,76,77,84,85) have mixed types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Columns (77) have mixed types.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 (77,84) have mixed types. </a:t>
            </a:r>
            <a:endParaRPr lang="en-US" sz="8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18.4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6.66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25.1 s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1min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26s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&lt;class '</a:t>
            </a:r>
            <a:r>
              <a:rPr lang="en-US" sz="900" dirty="0" err="1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Int64Index: 1348946 entries, 0 to 423888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pPr lvl="0"/>
            <a:r>
              <a:rPr lang="en-US" sz="900" dirty="0" err="1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float64(69), int64(21), object(20)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1.1+ 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GB</a:t>
            </a:r>
          </a:p>
          <a:p>
            <a:pPr lvl="0"/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05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05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05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2326.9</a:t>
            </a:r>
            <a:endParaRPr lang="en-US" sz="11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Pandas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don’t scale well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472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scale up in multiple places…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4587974"/>
            <a:ext cx="49430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we still want to use Python and Pandas!</a:t>
            </a:r>
            <a:endParaRPr lang="en-US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409526"/>
            <a:ext cx="5256584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1800" dirty="0" smtClean="0"/>
              <a:t>Data storage format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Load data in parallel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Parallelize intermediate calculations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Run on multiples core/machines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Effort required to write/optimize correct parallel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613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9038</TotalTime>
  <Words>2775</Words>
  <Application>Microsoft Office PowerPoint</Application>
  <PresentationFormat>On-screen Show (16:9)</PresentationFormat>
  <Paragraphs>819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DejaVu Sans Mono</vt:lpstr>
      <vt:lpstr>Office Theme</vt:lpstr>
      <vt:lpstr>“Big Pandas” - Dask from the Inside  PyCon UK tutorial, 27 October 2017</vt:lpstr>
      <vt:lpstr>Goals for today…</vt:lpstr>
      <vt:lpstr>American “on-time performance” flight data</vt:lpstr>
      <vt:lpstr>PowerPoint Presentation</vt:lpstr>
      <vt:lpstr>Our analysis goals…</vt:lpstr>
      <vt:lpstr>PowerPoint Presentation</vt:lpstr>
      <vt:lpstr>Pandas DataFrames don’t scale well</vt:lpstr>
      <vt:lpstr>Pandas DataFrames don’t scale well</vt:lpstr>
      <vt:lpstr>Need to scale up in multiple places…</vt:lpstr>
      <vt:lpstr>Dask is a ‘drop-in’ replacement for pandas*</vt:lpstr>
      <vt:lpstr>Dask is a ‘drop-in’ replacement for pandas*</vt:lpstr>
      <vt:lpstr>Dask is a ‘drop-in’ replacement for pandas*</vt:lpstr>
      <vt:lpstr>Expressions build a dependency graph…</vt:lpstr>
      <vt:lpstr>… that can get arbitrarily complex</vt:lpstr>
      <vt:lpstr>Dask prunes the graph where it can</vt:lpstr>
      <vt:lpstr>Storage formats like parquet are faster than csv</vt:lpstr>
      <vt:lpstr>Storage formats like parquet are faster than csv</vt:lpstr>
      <vt:lpstr>Parquet example 2: read a subset of the partitions </vt:lpstr>
      <vt:lpstr>Parquet example 2: read a subset of the partitions </vt:lpstr>
      <vt:lpstr>Monitoring progress of a Dask calculation</vt:lpstr>
      <vt:lpstr>Monitoring progress of a Dask calculation</vt:lpstr>
      <vt:lpstr>Monitoring progress of a Dask calculation</vt:lpstr>
      <vt:lpstr>Monitoring progress of a Dask calculation</vt:lpstr>
      <vt:lpstr>Profiling a Dask calculation</vt:lpstr>
      <vt:lpstr>Profiling a Dask calculation</vt:lpstr>
      <vt:lpstr>So what exactly is a Dask DataFrame?</vt:lpstr>
      <vt:lpstr>The simplest Dask DataFrame</vt:lpstr>
      <vt:lpstr>The next simplest Dask DataFrame</vt:lpstr>
      <vt:lpstr>dd.DataFrame.dask</vt:lpstr>
      <vt:lpstr>Reimplement pandas methods lazily</vt:lpstr>
      <vt:lpstr>Now we execute the graph with ‘compute’</vt:lpstr>
      <vt:lpstr>Conclusions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265</cp:revision>
  <dcterms:created xsi:type="dcterms:W3CDTF">2016-05-02T21:59:25Z</dcterms:created>
  <dcterms:modified xsi:type="dcterms:W3CDTF">2017-10-26T16:41:21Z</dcterms:modified>
</cp:coreProperties>
</file>