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Trirong"/>
      <p:regular r:id="rId50"/>
      <p:bold r:id="rId51"/>
      <p:italic r:id="rId52"/>
      <p:boldItalic r:id="rId53"/>
    </p:embeddedFont>
    <p:embeddedFont>
      <p:font typeface="Prompt SemiBold"/>
      <p:regular r:id="rId54"/>
      <p:bold r:id="rId55"/>
      <p:italic r:id="rId56"/>
      <p:boldItalic r:id="rId57"/>
    </p:embeddedFont>
    <p:embeddedFont>
      <p:font typeface="Prompt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F26223-C9CA-4B67-B604-824641324120}">
  <a:tblStyle styleId="{21F26223-C9CA-4B67-B604-8246413241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regular.fntdata"/><Relationship Id="rId61" Type="http://schemas.openxmlformats.org/officeDocument/2006/relationships/font" Target="fonts/Prompt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Prompt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rirong-bold.fntdata"/><Relationship Id="rId50" Type="http://schemas.openxmlformats.org/officeDocument/2006/relationships/font" Target="fonts/Trirong-regular.fntdata"/><Relationship Id="rId53" Type="http://schemas.openxmlformats.org/officeDocument/2006/relationships/font" Target="fonts/Trirong-boldItalic.fntdata"/><Relationship Id="rId52" Type="http://schemas.openxmlformats.org/officeDocument/2006/relationships/font" Target="fonts/Trirong-italic.fntdata"/><Relationship Id="rId11" Type="http://schemas.openxmlformats.org/officeDocument/2006/relationships/slide" Target="slides/slide6.xml"/><Relationship Id="rId55" Type="http://schemas.openxmlformats.org/officeDocument/2006/relationships/font" Target="fonts/PromptSemiBold-bold.fntdata"/><Relationship Id="rId10" Type="http://schemas.openxmlformats.org/officeDocument/2006/relationships/slide" Target="slides/slide5.xml"/><Relationship Id="rId54" Type="http://schemas.openxmlformats.org/officeDocument/2006/relationships/font" Target="fonts/PromptSemiBold-regular.fntdata"/><Relationship Id="rId13" Type="http://schemas.openxmlformats.org/officeDocument/2006/relationships/slide" Target="slides/slide8.xml"/><Relationship Id="rId57" Type="http://schemas.openxmlformats.org/officeDocument/2006/relationships/font" Target="fonts/PromptSemiBold-boldItalic.fntdata"/><Relationship Id="rId12" Type="http://schemas.openxmlformats.org/officeDocument/2006/relationships/slide" Target="slides/slide7.xml"/><Relationship Id="rId56" Type="http://schemas.openxmlformats.org/officeDocument/2006/relationships/font" Target="fonts/PromptSemiBold-italic.fntdata"/><Relationship Id="rId15" Type="http://schemas.openxmlformats.org/officeDocument/2006/relationships/slide" Target="slides/slide10.xml"/><Relationship Id="rId59" Type="http://schemas.openxmlformats.org/officeDocument/2006/relationships/font" Target="fonts/Prompt-bold.fntdata"/><Relationship Id="rId14" Type="http://schemas.openxmlformats.org/officeDocument/2006/relationships/slide" Target="slides/slide9.xml"/><Relationship Id="rId58" Type="http://schemas.openxmlformats.org/officeDocument/2006/relationships/font" Target="fonts/Promp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e95fbc5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e95fbc5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cc52825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cc52825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cc52825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cc52825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cc52825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cc5282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cc52825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cc52825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dcc52825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dcc52825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56e3eb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56e3eb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56e3e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56e3e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dcc52825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dcc52825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504f69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504f69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e504f69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e504f69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c52825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c5282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e504f69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e504f69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dc7dc76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dc7dc76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dc7dc76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dc7dc76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504f69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504f69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e504f69b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e504f69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e504f69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e504f69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e504f69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e504f69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ce95fbc5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ce95fbc5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e504f69b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e504f69b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e56e3eb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e56e3eb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cc52825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cc52825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504f69b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504f69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e56e3eb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e56e3eb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"jquery-3.4.1.min.js"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th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ready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"#in1"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th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keydown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h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"#d1"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th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"Key: "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th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which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Enter : 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"in1"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"d1"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th" sz="9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e504f69b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e504f69b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e56e3eb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e56e3eb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e56e3eb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e56e3eb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56e3eb5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56e3eb5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e504f69b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e504f69b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e56e3eb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e56e3eb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dc7dc7641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dc7dc764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e56e3eb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e56e3eb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e95fbc5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e95fbc5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dc7dc76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dc7dc76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dc7dc764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dc7dc764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dc7dc764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dc7dc764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dc7dc7641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dc7dc7641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d120890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d120890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cc528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cc528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cc5282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cc5282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c5282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c5282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cc5282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cc5282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cc52825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cc52825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ke a break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92975" cy="5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9" Type="http://schemas.openxmlformats.org/officeDocument/2006/relationships/hyperlink" Target="https://ajax.googleapis.com/ajax/libs/jquery/3.4.1/jquery.min.j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7" Type="http://schemas.openxmlformats.org/officeDocument/2006/relationships/hyperlink" Target="https://jquery.com/download/" TargetMode="External"/><Relationship Id="rId8" Type="http://schemas.openxmlformats.org/officeDocument/2006/relationships/hyperlink" Target="https://medium.com/@shin_ji/cdn-%E0%B8%84%E0%B8%B7%E0%B8%AD%E0%B8%AD%E0%B8%B0%E0%B9%84%E0%B8%A3-cdn-%E0%B8%A1%E0%B8%B5%E0%B8%9B%E0%B8%A3%E0%B8%B0%E0%B9%82%E0%B8%A2%E0%B8%8A%E0%B8%99%E0%B9%8C%E0%B8%81%E0%B8%B1%E0%B8%9A%E0%B9%80%E0%B8%A7%E0%B9%87%E0%B8%9A%E0%B9%84%E0%B8%8B%E0%B8%95%E0%B9%8C%E0%B8%82%E0%B8%AD%E0%B8%87%E0%B9%80%E0%B8%A3%E0%B8%B2%E0%B8%A2%E0%B8%B1%E0%B8%87%E0%B9%84%E0%B8%87-4b6a026bf2e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25.png"/><Relationship Id="rId8" Type="http://schemas.openxmlformats.org/officeDocument/2006/relationships/hyperlink" Target="https://www.w3schools.com/jquery/tryit.asp?filename=tryjquery_hide_sho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4.png"/><Relationship Id="rId7" Type="http://schemas.openxmlformats.org/officeDocument/2006/relationships/hyperlink" Target="http://www.jquery.com" TargetMode="External"/><Relationship Id="rId8" Type="http://schemas.openxmlformats.org/officeDocument/2006/relationships/hyperlink" Target="https://www.w3schools.com/jquery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hyperlink" Target="https://www.w3schools.com/jquery/jquery_selectors.asp" TargetMode="External"/><Relationship Id="rId8" Type="http://schemas.openxmlformats.org/officeDocument/2006/relationships/hyperlink" Target="https://www.w3schools.com/jquery/jquery_ref_selectors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www.w3schools.com/jquery/trysel.asp" TargetMode="External"/><Relationship Id="rId7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hyperlink" Target="https://www.w3schools.com/jquery/jquery_events.asp" TargetMode="External"/><Relationship Id="rId6" Type="http://schemas.openxmlformats.org/officeDocument/2006/relationships/hyperlink" Target="https://www.w3schools.com/jquery/jquery_ref_events.asp" TargetMode="External"/><Relationship Id="rId7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hyperlink" Target="https://www.w3schools.com/jquery/jquery_hide_show.as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hyperlink" Target="https://gist.github.com/tratchapong/cc2022e9a886f3eee9c4d493ad6e3f84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www.w3schools.com/jquery/jquery_hide_show.asp" TargetMode="External"/><Relationship Id="rId7" Type="http://schemas.openxmlformats.org/officeDocument/2006/relationships/hyperlink" Target="https://www.w3schools.com/jquery/jquery_dom_get.as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www.w3schools.com/jquery/jquery_hide_show.asp" TargetMode="External"/><Relationship Id="rId7" Type="http://schemas.openxmlformats.org/officeDocument/2006/relationships/hyperlink" Target="https://www.w3schools.com/jquery/jquery_dom_add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www.w3schools.com/jquery/jquery_hide_show.asp" TargetMode="External"/><Relationship Id="rId7" Type="http://schemas.openxmlformats.org/officeDocument/2006/relationships/hyperlink" Target="https://www.w3schools.com/jquery/jquery_dom_remove.as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www.w3schools.com/jquery/jquery_hide_show.asp" TargetMode="External"/><Relationship Id="rId7" Type="http://schemas.openxmlformats.org/officeDocument/2006/relationships/hyperlink" Target="https://www.w3schools.com/jquery/jquery_css.as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hyperlink" Target="https://gist.github.com/tratchapong/0c12ba18ba6dc0af2aecf5d5e233e424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webspotter.io/tech/jquery/site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5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9144000" y="0"/>
            <a:ext cx="1944900" cy="4421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 rot="10800000">
            <a:off x="-2204725" y="-198800"/>
            <a:ext cx="1944900" cy="4421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150" y="246425"/>
            <a:ext cx="1352824" cy="134322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" name="Google Shape;62;p15"/>
          <p:cNvSpPr txBox="1"/>
          <p:nvPr/>
        </p:nvSpPr>
        <p:spPr>
          <a:xfrm>
            <a:off x="1890063" y="3673700"/>
            <a:ext cx="5547000" cy="8721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2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Ratchapong Tantipantarak</a:t>
            </a:r>
            <a:endParaRPr sz="27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>
            <a:off x="2427250" y="3422025"/>
            <a:ext cx="4488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6228" y="1630725"/>
            <a:ext cx="2064871" cy="174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การเรียกใช้ library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6">
            <a:alphaModFix/>
          </a:blip>
          <a:srcRect b="0" l="0" r="0" t="58660"/>
          <a:stretch/>
        </p:blipFill>
        <p:spPr>
          <a:xfrm>
            <a:off x="4523000" y="-1757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  <p:sp>
        <p:nvSpPr>
          <p:cNvPr id="153" name="Google Shape;153;p24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มี 2 วิธีในการเพิ่ม library jQuery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1. Download ตัว library มาเรียกใช</a:t>
            </a:r>
            <a:r>
              <a:rPr lang="th" sz="2400">
                <a:solidFill>
                  <a:schemeClr val="dk1"/>
                </a:solidFill>
              </a:rPr>
              <a:t>้โดยตรง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	- </a:t>
            </a:r>
            <a:r>
              <a:rPr lang="th" sz="2400" u="sng">
                <a:solidFill>
                  <a:schemeClr val="hlink"/>
                </a:solidFill>
                <a:hlinkClick r:id="rId7"/>
              </a:rPr>
              <a:t>https://jquery.com/download/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2. เรียกใช้ผ่าน </a:t>
            </a:r>
            <a:r>
              <a:rPr lang="th" sz="2400" u="sng">
                <a:solidFill>
                  <a:schemeClr val="hlink"/>
                </a:solidFill>
                <a:hlinkClick r:id="rId8"/>
              </a:rPr>
              <a:t>CDN</a:t>
            </a:r>
            <a:r>
              <a:rPr lang="th" sz="2400">
                <a:solidFill>
                  <a:schemeClr val="dk1"/>
                </a:solidFill>
              </a:rPr>
              <a:t> (Content Delivery Network)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230500" y="2971800"/>
            <a:ext cx="8770500" cy="133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th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th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https://ajax.googleapis.com/ajax/libs/jquery/3.4.1/jquery.min.js</a:t>
            </a:r>
            <a:r>
              <a:rPr lang="th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th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เริ่มเขียน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6">
            <a:alphaModFix/>
          </a:blip>
          <a:srcRect b="0" l="0" r="0" t="58660"/>
          <a:stretch/>
        </p:blipFill>
        <p:spPr>
          <a:xfrm>
            <a:off x="2389400" y="-1757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  <p:sp>
        <p:nvSpPr>
          <p:cNvPr id="165" name="Google Shape;165;p25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ใช้วิธีเดียวกับ Javascript ทุกประการ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1. เขียนอยู่ภายใต้ &lt;script&gt; &lt;/script&gt;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2. เขียนเป็นไฟล์ .js แล้วใช้ &lt;script src = ‘ชื่อไฟล์.js”&gt;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	</a:t>
            </a:r>
            <a:r>
              <a:rPr b="1" lang="th" sz="2400">
                <a:solidFill>
                  <a:schemeClr val="dk1"/>
                </a:solidFill>
              </a:rPr>
              <a:t>&lt;script src=’ชื่อไฟล์.js’&gt; &lt;/script&gt;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7">
            <a:alphaModFix/>
          </a:blip>
          <a:srcRect b="0" l="0" r="56362" t="23082"/>
          <a:stretch/>
        </p:blipFill>
        <p:spPr>
          <a:xfrm>
            <a:off x="650000" y="1654250"/>
            <a:ext cx="3662474" cy="2194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30500" y="517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ตัวอย่าง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37825" y="733700"/>
            <a:ext cx="90882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6">
            <a:alphaModFix/>
          </a:blip>
          <a:srcRect b="4616" l="0" r="3818" t="0"/>
          <a:stretch/>
        </p:blipFill>
        <p:spPr>
          <a:xfrm>
            <a:off x="666624" y="575550"/>
            <a:ext cx="6980651" cy="4205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7">
            <a:alphaModFix/>
          </a:blip>
          <a:srcRect b="0" l="0" r="0" t="58660"/>
          <a:stretch/>
        </p:blipFill>
        <p:spPr>
          <a:xfrm>
            <a:off x="5419400" y="127950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  <p:sp>
        <p:nvSpPr>
          <p:cNvPr id="178" name="Google Shape;178;p26"/>
          <p:cNvSpPr/>
          <p:nvPr/>
        </p:nvSpPr>
        <p:spPr>
          <a:xfrm>
            <a:off x="189175" y="1237825"/>
            <a:ext cx="285900" cy="19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535450" y="1530800"/>
            <a:ext cx="81600" cy="15171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530050" y="1194025"/>
            <a:ext cx="81600" cy="281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189175" y="2129775"/>
            <a:ext cx="285900" cy="19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 rot="970988">
            <a:off x="4046090" y="2053581"/>
            <a:ext cx="4816864" cy="6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sz="2400" u="sng">
                <a:solidFill>
                  <a:schemeClr val="hlink"/>
                </a:solidFill>
                <a:latin typeface="Ayuthaya"/>
                <a:ea typeface="Ayuthaya"/>
                <a:cs typeface="Ayuthaya"/>
                <a:sym typeface="Ayuthaya"/>
                <a:hlinkClick r:id="rId8"/>
              </a:rPr>
              <a:t>โปรแกรมนี้ให้ผล run อย่างไร?</a:t>
            </a:r>
            <a:endParaRPr b="1" i="1" sz="2400">
              <a:solidFill>
                <a:srgbClr val="FF0000"/>
              </a:solidFill>
              <a:latin typeface="Ayuthaya"/>
              <a:ea typeface="Ayuthaya"/>
              <a:cs typeface="Ayuthaya"/>
              <a:sym typeface="Ayuthay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รูปแบบคำสั่ง </a:t>
            </a: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jQuery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230500" y="127950"/>
            <a:ext cx="4932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รูปแบบคำสั่ง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chemeClr val="dk1"/>
                </a:solidFill>
              </a:rPr>
              <a:t>รูปแบบคำสั่ง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6000">
                <a:solidFill>
                  <a:schemeClr val="dk1"/>
                </a:solidFill>
              </a:rPr>
              <a:t>$(</a:t>
            </a:r>
            <a:r>
              <a:rPr b="1" lang="th" sz="6000">
                <a:solidFill>
                  <a:srgbClr val="0000FF"/>
                </a:solidFill>
              </a:rPr>
              <a:t>selector</a:t>
            </a:r>
            <a:r>
              <a:rPr b="1" lang="th" sz="6000">
                <a:solidFill>
                  <a:schemeClr val="dk1"/>
                </a:solidFill>
              </a:rPr>
              <a:t>).</a:t>
            </a:r>
            <a:r>
              <a:rPr b="1" lang="th" sz="6000">
                <a:solidFill>
                  <a:srgbClr val="666666"/>
                </a:solidFill>
              </a:rPr>
              <a:t>action</a:t>
            </a:r>
            <a:r>
              <a:rPr b="1" lang="th" sz="6000">
                <a:solidFill>
                  <a:schemeClr val="dk1"/>
                </a:solidFill>
              </a:rPr>
              <a:t>()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6">
            <a:alphaModFix/>
          </a:blip>
          <a:srcRect b="0" l="0" r="0" t="58660"/>
          <a:stretch/>
        </p:blipFill>
        <p:spPr>
          <a:xfrm>
            <a:off x="3092900" y="-1757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230500" y="127950"/>
            <a:ext cx="4932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รูปแบบคำสั่ง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chemeClr val="dk1"/>
                </a:solidFill>
              </a:rPr>
              <a:t>รูปแบบคำสั่ง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6000">
                <a:solidFill>
                  <a:schemeClr val="dk1"/>
                </a:solidFill>
              </a:rPr>
              <a:t>$(</a:t>
            </a:r>
            <a:r>
              <a:rPr b="1" lang="th" sz="6000">
                <a:solidFill>
                  <a:srgbClr val="0000FF"/>
                </a:solidFill>
              </a:rPr>
              <a:t>selector</a:t>
            </a:r>
            <a:r>
              <a:rPr b="1" lang="th" sz="6000">
                <a:solidFill>
                  <a:schemeClr val="dk1"/>
                </a:solidFill>
              </a:rPr>
              <a:t>).</a:t>
            </a:r>
            <a:r>
              <a:rPr b="1" lang="th" sz="6000">
                <a:solidFill>
                  <a:srgbClr val="666666"/>
                </a:solidFill>
              </a:rPr>
              <a:t>action</a:t>
            </a:r>
            <a:r>
              <a:rPr b="1" lang="th" sz="6000">
                <a:solidFill>
                  <a:schemeClr val="dk1"/>
                </a:solidFill>
              </a:rPr>
              <a:t>()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6">
            <a:alphaModFix/>
          </a:blip>
          <a:srcRect b="0" l="0" r="0" t="58660"/>
          <a:stretch/>
        </p:blipFill>
        <p:spPr>
          <a:xfrm>
            <a:off x="3092900" y="-1757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  <p:sp>
        <p:nvSpPr>
          <p:cNvPr id="211" name="Google Shape;211;p29"/>
          <p:cNvSpPr/>
          <p:nvPr/>
        </p:nvSpPr>
        <p:spPr>
          <a:xfrm>
            <a:off x="532550" y="2826900"/>
            <a:ext cx="2472000" cy="1459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666666"/>
                </a:solidFill>
              </a:rPr>
              <a:t>แทนด้วย </a:t>
            </a:r>
            <a:r>
              <a:rPr lang="th" sz="2400" u="sng"/>
              <a:t>jQuery</a:t>
            </a:r>
            <a:r>
              <a:rPr lang="th" sz="1600"/>
              <a:t> </a:t>
            </a:r>
            <a:r>
              <a:rPr lang="th" sz="1600">
                <a:solidFill>
                  <a:srgbClr val="434343"/>
                </a:solidFill>
              </a:rPr>
              <a:t>ได้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230500" y="127950"/>
            <a:ext cx="4932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รูปแบบคำสั่ง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78100" y="733700"/>
            <a:ext cx="89553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chemeClr val="dk1"/>
                </a:solidFill>
              </a:rPr>
              <a:t>รูปแบบคำสั่ง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800">
                <a:solidFill>
                  <a:schemeClr val="dk1"/>
                </a:solidFill>
              </a:rPr>
              <a:t>jQuery(</a:t>
            </a:r>
            <a:r>
              <a:rPr b="1" lang="th" sz="4800">
                <a:solidFill>
                  <a:srgbClr val="0000FF"/>
                </a:solidFill>
              </a:rPr>
              <a:t>selector</a:t>
            </a:r>
            <a:r>
              <a:rPr b="1" lang="th" sz="4800">
                <a:solidFill>
                  <a:schemeClr val="dk1"/>
                </a:solidFill>
              </a:rPr>
              <a:t>).</a:t>
            </a:r>
            <a:r>
              <a:rPr b="1" lang="th" sz="4800">
                <a:solidFill>
                  <a:srgbClr val="666666"/>
                </a:solidFill>
              </a:rPr>
              <a:t>action</a:t>
            </a:r>
            <a:r>
              <a:rPr b="1" lang="th" sz="4800">
                <a:solidFill>
                  <a:schemeClr val="dk1"/>
                </a:solidFill>
              </a:rPr>
              <a:t>()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6">
            <a:alphaModFix/>
          </a:blip>
          <a:srcRect b="0" l="0" r="0" t="58660"/>
          <a:stretch/>
        </p:blipFill>
        <p:spPr>
          <a:xfrm>
            <a:off x="3092900" y="-1757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  <p:sp>
        <p:nvSpPr>
          <p:cNvPr id="223" name="Google Shape;223;p30"/>
          <p:cNvSpPr/>
          <p:nvPr/>
        </p:nvSpPr>
        <p:spPr>
          <a:xfrm>
            <a:off x="532550" y="2786675"/>
            <a:ext cx="2472000" cy="1459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666666"/>
                </a:solidFill>
              </a:rPr>
              <a:t>ให้ผลลัพธ์เดียวกันกับ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434343"/>
                </a:solidFill>
              </a:rPr>
              <a:t>$(selector).action()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230500" y="127950"/>
            <a:ext cx="4932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รูปแบบคำสั่ง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solidFill>
                  <a:schemeClr val="dk1"/>
                </a:solidFill>
              </a:rPr>
              <a:t>รูปแบบคำสั่ง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6000">
                <a:solidFill>
                  <a:schemeClr val="dk1"/>
                </a:solidFill>
              </a:rPr>
              <a:t> </a:t>
            </a:r>
            <a:r>
              <a:rPr b="1" lang="th" sz="6000">
                <a:solidFill>
                  <a:schemeClr val="dk1"/>
                </a:solidFill>
              </a:rPr>
              <a:t>$(</a:t>
            </a:r>
            <a:r>
              <a:rPr b="1" lang="th" sz="6000">
                <a:solidFill>
                  <a:srgbClr val="0000FF"/>
                </a:solidFill>
              </a:rPr>
              <a:t>selector</a:t>
            </a:r>
            <a:r>
              <a:rPr b="1" lang="th" sz="6000">
                <a:solidFill>
                  <a:schemeClr val="dk1"/>
                </a:solidFill>
              </a:rPr>
              <a:t>).</a:t>
            </a:r>
            <a:r>
              <a:rPr b="1" lang="th" sz="6000">
                <a:solidFill>
                  <a:srgbClr val="666666"/>
                </a:solidFill>
              </a:rPr>
              <a:t>action</a:t>
            </a:r>
            <a:r>
              <a:rPr b="1" lang="th" sz="6000">
                <a:solidFill>
                  <a:schemeClr val="dk1"/>
                </a:solidFill>
              </a:rPr>
              <a:t>()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246800" y="2877925"/>
            <a:ext cx="2472000" cy="1459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ตัวย่อของการเรียกฟังก์ชั่น jQuery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2484675" y="959300"/>
            <a:ext cx="23778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เลือก element เหมือน CSS Selector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5239425" y="959300"/>
            <a:ext cx="23778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Event หรือ Action</a:t>
            </a:r>
            <a:br>
              <a:rPr lang="th" sz="1600">
                <a:solidFill>
                  <a:srgbClr val="0000FF"/>
                </a:solidFill>
              </a:rPr>
            </a:br>
            <a:r>
              <a:rPr lang="th" sz="1600">
                <a:solidFill>
                  <a:srgbClr val="0000FF"/>
                </a:solidFill>
              </a:rPr>
              <a:t>ที่เกิดกับ element ที่เลือก</a:t>
            </a:r>
            <a:endParaRPr sz="1600">
              <a:solidFill>
                <a:srgbClr val="0000FF"/>
              </a:solidFill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6">
            <a:alphaModFix/>
          </a:blip>
          <a:srcRect b="0" l="0" r="0" t="58660"/>
          <a:stretch/>
        </p:blipFill>
        <p:spPr>
          <a:xfrm>
            <a:off x="3092900" y="-1757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230500" y="127950"/>
            <a:ext cx="7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รูปแบบการใช้ฟังก์ชั่น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653150" y="1771075"/>
            <a:ext cx="73377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th" sz="3000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th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th" sz="3000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ready</a:t>
            </a:r>
            <a:r>
              <a:rPr lang="th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3000" u="sng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3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3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$("button").click(</a:t>
            </a:r>
            <a:r>
              <a:rPr lang="th" sz="3000"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latin typeface="Courier New"/>
                <a:ea typeface="Courier New"/>
                <a:cs typeface="Courier New"/>
                <a:sym typeface="Courier New"/>
              </a:rPr>
              <a:t>	$("#test").hide();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lang="th" sz="3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3000"/>
          </a:p>
        </p:txBody>
      </p:sp>
      <p:sp>
        <p:nvSpPr>
          <p:cNvPr id="249" name="Google Shape;249;p32"/>
          <p:cNvSpPr/>
          <p:nvPr/>
        </p:nvSpPr>
        <p:spPr>
          <a:xfrm>
            <a:off x="1229425" y="801475"/>
            <a:ext cx="16485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CSS Selector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3422900" y="801475"/>
            <a:ext cx="16485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Action / event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5209525" y="801475"/>
            <a:ext cx="25785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function ที่จะให้ทำเมื่อเกิด event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230500" y="127950"/>
            <a:ext cx="7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รูปแบบการใช้ฟังก์ชั่น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653150" y="1771075"/>
            <a:ext cx="73377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sz="3000"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$("button").click(function(){</a:t>
            </a:r>
            <a:endParaRPr sz="3000"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	$("#test").hide();</a:t>
            </a:r>
            <a:endParaRPr sz="3000"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3000"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3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/>
          </a:p>
        </p:txBody>
      </p:sp>
      <p:sp>
        <p:nvSpPr>
          <p:cNvPr id="263" name="Google Shape;263;p33"/>
          <p:cNvSpPr/>
          <p:nvPr/>
        </p:nvSpPr>
        <p:spPr>
          <a:xfrm>
            <a:off x="1229425" y="801475"/>
            <a:ext cx="16485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CSS Selector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3422900" y="801475"/>
            <a:ext cx="16485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Action / event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5514325" y="801475"/>
            <a:ext cx="25785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function ที่จะให้ทำเมื่อเกิด event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30500" y="127950"/>
            <a:ext cx="3800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แหล่งอ้างอิง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 </a:t>
            </a:r>
            <a:endParaRPr sz="3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			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</a:t>
            </a:r>
            <a:endParaRPr sz="30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0048" y="733700"/>
            <a:ext cx="3517200" cy="29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4400" y="733700"/>
            <a:ext cx="59694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 u="sng">
                <a:solidFill>
                  <a:srgbClr val="0000FF"/>
                </a:solidFill>
                <a:hlinkClick r:id="rId7"/>
              </a:rPr>
              <a:t>www.jquery.com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 u="sng">
                <a:solidFill>
                  <a:srgbClr val="0000FF"/>
                </a:solidFill>
                <a:hlinkClick r:id="rId8"/>
              </a:rPr>
              <a:t>https://www.w3schools.com/jquery/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230500" y="127950"/>
            <a:ext cx="7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รูปแบบการใช้ฟังก์ชั่น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653150" y="1771075"/>
            <a:ext cx="73377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sz="3000"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$("button").click(</a:t>
            </a:r>
            <a:r>
              <a:rPr lang="th" sz="3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sz="30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	$("#test").hide();</a:t>
            </a:r>
            <a:endParaRPr sz="30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3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/>
          </a:p>
        </p:txBody>
      </p:sp>
      <p:sp>
        <p:nvSpPr>
          <p:cNvPr id="277" name="Google Shape;277;p34"/>
          <p:cNvSpPr/>
          <p:nvPr/>
        </p:nvSpPr>
        <p:spPr>
          <a:xfrm>
            <a:off x="1229425" y="801475"/>
            <a:ext cx="16485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CSS Selector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3422900" y="801475"/>
            <a:ext cx="16485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Action / event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5514325" y="801475"/>
            <a:ext cx="2578500" cy="96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function ที่จะให้ทำเมื่อเกิด event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230500" y="127950"/>
            <a:ext cx="7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รูปแบบการใช้ฟังก์ชั่น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653150" y="1771075"/>
            <a:ext cx="73377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sz="3000"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$("button").click(</a:t>
            </a:r>
            <a:r>
              <a:rPr lang="th" sz="3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sz="30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	$("#test").hide();</a:t>
            </a:r>
            <a:endParaRPr sz="30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>
              <a:highlight>
                <a:srgbClr val="FF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3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000"/>
          </a:p>
        </p:txBody>
      </p:sp>
      <p:sp>
        <p:nvSpPr>
          <p:cNvPr id="291" name="Google Shape;291;p35"/>
          <p:cNvSpPr/>
          <p:nvPr/>
        </p:nvSpPr>
        <p:spPr>
          <a:xfrm>
            <a:off x="1229425" y="801475"/>
            <a:ext cx="1648500" cy="969600"/>
          </a:xfrm>
          <a:prstGeom prst="wedgeRectCallout">
            <a:avLst>
              <a:gd fmla="val 6409" name="adj1"/>
              <a:gd fmla="val 122551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CSS Selector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3422900" y="801475"/>
            <a:ext cx="1648500" cy="969600"/>
          </a:xfrm>
          <a:prstGeom prst="wedgeRectCallout">
            <a:avLst>
              <a:gd fmla="val 7592" name="adj1"/>
              <a:gd fmla="val 122551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Action / event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5514325" y="801475"/>
            <a:ext cx="2578500" cy="969600"/>
          </a:xfrm>
          <a:prstGeom prst="wedgeRectCallout">
            <a:avLst>
              <a:gd fmla="val -23290" name="adj1"/>
              <a:gd fmla="val 11909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>
                <a:solidFill>
                  <a:srgbClr val="0000FF"/>
                </a:solidFill>
              </a:rPr>
              <a:t>function ที่จะให้ทำเมื่อเกิด event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230500" y="127950"/>
            <a:ext cx="7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คำถาม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dk1"/>
                </a:solidFill>
              </a:rPr>
              <a:t>   จาก code เดียวกันนี้...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500750" y="1254350"/>
            <a:ext cx="8070600" cy="349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b="1" lang="th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b="1"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$("button").click(</a:t>
            </a:r>
            <a:r>
              <a:rPr b="1" lang="th" sz="2400"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latin typeface="Courier New"/>
                <a:ea typeface="Courier New"/>
                <a:cs typeface="Courier New"/>
                <a:sym typeface="Courier New"/>
              </a:rPr>
              <a:t>	$("#test").hide();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b="1" lang="th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230500" y="127950"/>
            <a:ext cx="7045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คำถาม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/>
        </p:nvSpPr>
        <p:spPr>
          <a:xfrm>
            <a:off x="78100" y="733700"/>
            <a:ext cx="87705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dk1"/>
                </a:solidFill>
              </a:rPr>
              <a:t>ถ้าแทรกคำสั่ง javascript เหล่านี้ลงไป code นี้จะ run ได้หรือไม่?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500750" y="1254350"/>
            <a:ext cx="8070600" cy="349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b="1" lang="th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th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counter = 0;</a:t>
            </a:r>
            <a:endParaRPr b="1" sz="24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$("button").click(</a:t>
            </a:r>
            <a:r>
              <a:rPr b="1" lang="th" sz="2400"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th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counter++;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latin typeface="Courier New"/>
                <a:ea typeface="Courier New"/>
                <a:cs typeface="Courier New"/>
                <a:sym typeface="Courier New"/>
              </a:rPr>
              <a:t>	$("#test").hide();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th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console.log(counter);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th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alert(“element #test is now hidden”</a:t>
            </a:r>
            <a:r>
              <a:rPr b="1" lang="th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b="1" lang="th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jQuery : selector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selector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28" name="Google Shape;3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/>
              <a:t>เพื่อเลือก element ใน html+css มาทำงาน โดยใช้วิธีเดียวกับ CSS selector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/>
              <a:t>รูปแบบ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/>
              <a:t>   $(“selector”) 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/>
              <a:t>เช่น</a:t>
            </a:r>
            <a:endParaRPr sz="22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>
                <a:latin typeface="Roboto Mono"/>
                <a:ea typeface="Roboto Mono"/>
                <a:cs typeface="Roboto Mono"/>
                <a:sym typeface="Roboto Mono"/>
              </a:rPr>
              <a:t>(“p”) 			คือ &lt;p&gt; ทั้งหมด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>
                <a:latin typeface="Roboto Mono"/>
                <a:ea typeface="Roboto Mono"/>
                <a:cs typeface="Roboto Mono"/>
                <a:sym typeface="Roboto Mono"/>
              </a:rPr>
              <a:t>(“#panel”)		คือ tag ที่มี id=“panel”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>
                <a:latin typeface="Roboto Mono"/>
                <a:ea typeface="Roboto Mono"/>
                <a:cs typeface="Roboto Mono"/>
                <a:sym typeface="Roboto Mono"/>
              </a:rPr>
              <a:t>(“.todo”)		คือ tag ที่มี class=“todo”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>
                <a:latin typeface="Roboto Mono"/>
                <a:ea typeface="Roboto Mono"/>
                <a:cs typeface="Roboto Mono"/>
                <a:sym typeface="Roboto Mono"/>
              </a:rPr>
              <a:t>(“*”)				คือ ทุก tag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>
                <a:latin typeface="Roboto Mono"/>
                <a:ea typeface="Roboto Mono"/>
                <a:cs typeface="Roboto Mono"/>
                <a:sym typeface="Roboto Mono"/>
              </a:rPr>
              <a:t>(this)			คือ element ปัจจุบัน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230500" y="127950"/>
            <a:ext cx="5902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selector (ต.ย.)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37" name="Google Shape;3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150" y="804825"/>
            <a:ext cx="5105549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 txBox="1"/>
          <p:nvPr/>
        </p:nvSpPr>
        <p:spPr>
          <a:xfrm>
            <a:off x="5591025" y="1033425"/>
            <a:ext cx="33846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ดูเพิ่มเติมที่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 u="sng">
                <a:solidFill>
                  <a:schemeClr val="hlink"/>
                </a:solidFill>
                <a:hlinkClick r:id="rId7"/>
              </a:rPr>
              <a:t>https://www.w3schools.com/jquery/jquery_selectors.asp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 u="sng">
                <a:solidFill>
                  <a:schemeClr val="hlink"/>
                </a:solidFill>
                <a:hlinkClick r:id="rId8"/>
              </a:rPr>
              <a:t>https://www.w3schools.com/jquery/jquery_ref_selectors.asp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Lab1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 txBox="1"/>
          <p:nvPr/>
        </p:nvSpPr>
        <p:spPr>
          <a:xfrm>
            <a:off x="167400" y="774750"/>
            <a:ext cx="8769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ทำความเข้าใจกับ selector แต่ละแบบจาก </a:t>
            </a:r>
            <a:r>
              <a:rPr lang="th" sz="1100" u="sng">
                <a:solidFill>
                  <a:schemeClr val="hlink"/>
                </a:solidFill>
                <a:hlinkClick r:id="rId6"/>
              </a:rPr>
              <a:t>https://www.w3schools.com/jquery/trysel.asp</a:t>
            </a:r>
            <a:r>
              <a:rPr lang="th"/>
              <a:t> และเตรียมตอบคำถาม (5 นาที)</a:t>
            </a:r>
            <a:endParaRPr/>
          </a:p>
        </p:txBody>
      </p:sp>
      <p:pic>
        <p:nvPicPr>
          <p:cNvPr id="351" name="Google Shape;35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475" y="1236902"/>
            <a:ext cx="7807700" cy="340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jQuery : event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event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64" name="Google Shape;36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600"/>
              <a:t>Event </a:t>
            </a:r>
            <a:endParaRPr sz="3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เป็น action ของ user ที่เกิดขึ้นกับแต่ละ element โดยเราเป็นผู้กำหนดว่าสนใจ action ใด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 u="sng"/>
              <a:t>ต.ย. event</a:t>
            </a:r>
            <a:endParaRPr sz="36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	click , dblclick, mouseover, mouseup,.. 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แนะนำ jQuery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230500" y="127950"/>
            <a:ext cx="768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คำสั่ง event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73" name="Google Shape;3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ตย.การทำงานกับ event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</a:t>
            </a:r>
            <a:r>
              <a:rPr lang="th" sz="2400" u="sng">
                <a:solidFill>
                  <a:schemeClr val="hlink"/>
                </a:solidFill>
                <a:hlinkClick r:id="rId5"/>
              </a:rPr>
              <a:t>https://www.w3schools.com/jquery/jquery_events.asp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*ให้ดู ต.ย.และทำความเข้าใจไปทีละ event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** ดูที่ event : on() ด้วย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jQuery Event References.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u="sng">
                <a:solidFill>
                  <a:schemeClr val="hlink"/>
                </a:solidFill>
                <a:hlinkClick r:id="rId6"/>
              </a:rPr>
              <a:t>https://www.w3schools.com/jquery/jquery_ref_events.asp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230500" y="127950"/>
            <a:ext cx="768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keyboard event 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82" name="Google Shape;38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97" y="778975"/>
            <a:ext cx="4010200" cy="38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5"/>
          <p:cNvSpPr/>
          <p:nvPr/>
        </p:nvSpPr>
        <p:spPr>
          <a:xfrm>
            <a:off x="4620325" y="818875"/>
            <a:ext cx="4349100" cy="1026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</a:rPr>
              <a:t>mini Lab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</a:rPr>
              <a:t>ลองเปลี่ยน keydown เป็น keypress แล้วหาข้อแตกต่าง</a:t>
            </a:r>
            <a:endParaRPr/>
          </a:p>
        </p:txBody>
      </p:sp>
      <p:sp>
        <p:nvSpPr>
          <p:cNvPr id="387" name="Google Shape;387;p45"/>
          <p:cNvSpPr/>
          <p:nvPr/>
        </p:nvSpPr>
        <p:spPr>
          <a:xfrm>
            <a:off x="1815350" y="2005225"/>
            <a:ext cx="661800" cy="16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5"/>
          <p:cNvSpPr/>
          <p:nvPr/>
        </p:nvSpPr>
        <p:spPr>
          <a:xfrm>
            <a:off x="3674800" y="2412150"/>
            <a:ext cx="3246300" cy="330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event.which คือค่า input จาก keyboard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jQuery : effect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394" name="Google Shape;39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0" name="Google Shape;400;p47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effect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01" name="Google Shape;40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Effect  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เป็น effect เคลื่อนไหวที่สามารถกำหนดให้แต่ละ element ได้ เช่น show / hide, fade-in / fade-out เป็นต้น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รูปแบบการใช้งานคำสั่ง effect</a:t>
            </a:r>
            <a:endParaRPr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highlight>
                  <a:srgbClr val="0000FF"/>
                </a:highlight>
              </a:rPr>
              <a:t>$(selector).&lt;ชื่อ effect&gt;(speed,callback);</a:t>
            </a:r>
            <a:endParaRPr b="1" sz="2400">
              <a:solidFill>
                <a:srgbClr val="FFFFFF"/>
              </a:solidFill>
              <a:highlight>
                <a:srgbClr val="0000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FF"/>
                </a:solidFill>
              </a:rPr>
              <a:t>speed 	คือ ช่วงเวลาแสดง effect (ms)</a:t>
            </a:r>
            <a:endParaRPr sz="1800">
              <a:solidFill>
                <a:srgbClr val="0000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FF"/>
                </a:solidFill>
              </a:rPr>
              <a:t>callback 	คือ function ที่จะทำงานต่อเมื่อ effect แสดงจบ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3" name="Google Shape;4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9" name="Google Shape;409;p48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effect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10" name="Google Shape;4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2" name="Google Shape;41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8663" y="1342825"/>
            <a:ext cx="50768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8">
            <a:hlinkClick r:id="rId7"/>
          </p:cNvPr>
          <p:cNvSpPr txBox="1"/>
          <p:nvPr/>
        </p:nvSpPr>
        <p:spPr>
          <a:xfrm>
            <a:off x="3213800" y="744575"/>
            <a:ext cx="5988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>
                <a:solidFill>
                  <a:srgbClr val="0000FF"/>
                </a:solidFill>
                <a:latin typeface="Ayuthaya"/>
                <a:ea typeface="Ayuthaya"/>
                <a:cs typeface="Ayuthaya"/>
                <a:sym typeface="Ayuthaya"/>
              </a:rPr>
              <a:t>https://www.w3schools.com/jquery/jquery_hide_show.asp</a:t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</p:txBody>
      </p:sp>
      <p:sp>
        <p:nvSpPr>
          <p:cNvPr id="415" name="Google Shape;415;p48"/>
          <p:cNvSpPr/>
          <p:nvPr/>
        </p:nvSpPr>
        <p:spPr>
          <a:xfrm>
            <a:off x="154300" y="865450"/>
            <a:ext cx="3101700" cy="378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600" u="sng">
                <a:solidFill>
                  <a:schemeClr val="dk1"/>
                </a:solidFill>
              </a:rPr>
              <a:t>Effect ใน jQuery</a:t>
            </a:r>
            <a:endParaRPr b="1" sz="26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600">
                <a:solidFill>
                  <a:schemeClr val="dk1"/>
                </a:solidFill>
              </a:rPr>
              <a:t>show / hide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600">
                <a:solidFill>
                  <a:schemeClr val="dk1"/>
                </a:solidFill>
              </a:rPr>
              <a:t>fade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600">
                <a:solidFill>
                  <a:schemeClr val="dk1"/>
                </a:solidFill>
              </a:rPr>
              <a:t>slide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600">
                <a:solidFill>
                  <a:schemeClr val="dk1"/>
                </a:solidFill>
              </a:rPr>
              <a:t>animate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600">
                <a:solidFill>
                  <a:schemeClr val="dk1"/>
                </a:solidFill>
              </a:rPr>
              <a:t>stop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21" name="Google Shape;421;p49"/>
          <p:cNvSpPr txBox="1"/>
          <p:nvPr/>
        </p:nvSpPr>
        <p:spPr>
          <a:xfrm>
            <a:off x="230500" y="127950"/>
            <a:ext cx="768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lab (15min)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22" name="Google Shape;4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1. ให้สร้าง web page เพื่อแสดง effect แต่ละชนิด และจัดรูปแบบ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โดยดู ตย. code ได้ที่ </a:t>
            </a:r>
            <a:r>
              <a:rPr lang="th" sz="1100" u="sng">
                <a:solidFill>
                  <a:schemeClr val="hlink"/>
                </a:solidFill>
                <a:hlinkClick r:id="rId5"/>
              </a:rPr>
              <a:t>https://gist.github.com/tratchapong/cc2022e9a886f3eee9c4d493ad6e3f84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24" name="Google Shape;42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9"/>
          <p:cNvPicPr preferRelativeResize="0"/>
          <p:nvPr/>
        </p:nvPicPr>
        <p:blipFill rotWithShape="1">
          <a:blip r:embed="rId7">
            <a:alphaModFix/>
          </a:blip>
          <a:srcRect b="10698" l="0" r="7063" t="0"/>
          <a:stretch/>
        </p:blipFill>
        <p:spPr>
          <a:xfrm>
            <a:off x="911275" y="1473325"/>
            <a:ext cx="3337175" cy="3087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6" name="Google Shape;42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2125" y="31875"/>
            <a:ext cx="2180100" cy="47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/>
        </p:nvSpPr>
        <p:spPr>
          <a:xfrm>
            <a:off x="468675" y="2095700"/>
            <a:ext cx="8210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jQuery : HTML(DOM)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432" name="Google Shape;43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38" name="Google Shape;438;p51"/>
          <p:cNvSpPr txBox="1"/>
          <p:nvPr/>
        </p:nvSpPr>
        <p:spPr>
          <a:xfrm>
            <a:off x="230500" y="127950"/>
            <a:ext cx="768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HTML(DOM)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39" name="Google Shape;43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/>
              <a:t>  เพื่อจัดการ content และ attribute ใน tag ต่างๆ ของ html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41" name="Google Shape;44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2" name="Google Shape;442;p51"/>
          <p:cNvGraphicFramePr/>
          <p:nvPr/>
        </p:nvGraphicFramePr>
        <p:xfrm>
          <a:off x="363125" y="129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{21F26223-C9CA-4B67-B604-824641324120}</a:tableStyleId>
              </a:tblPr>
              <a:tblGrid>
                <a:gridCol w="1334925"/>
                <a:gridCol w="2070450"/>
                <a:gridCol w="5220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</a:rPr>
                        <a:t>คำสั่ง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ตย.อ่านค่า</a:t>
                      </a:r>
                      <a:endParaRPr sz="1800"/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ตย.เปลี่ยนแปลงค่า</a:t>
                      </a:r>
                      <a:endParaRPr sz="1800"/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text()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$(“p”).text()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$(“p”).text(“New word”)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html()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$(“p”).html()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$(“p”).html(“New word&lt;br&gt;”)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val()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$(“input”).val()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$(“input”).val(“some value”) </a:t>
                      </a:r>
                      <a:r>
                        <a:rPr lang="th" sz="1600">
                          <a:highlight>
                            <a:srgbClr val="FFFF00"/>
                          </a:highlight>
                        </a:rPr>
                        <a:t>**ใช้กับ form element**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attr()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$(“a”).attr()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$(“a”).attr(“href”, “https://www.yahoo.com”)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3" name="Google Shape;443;p51">
            <a:hlinkClick r:id="rId6"/>
          </p:cNvPr>
          <p:cNvSpPr txBox="1"/>
          <p:nvPr/>
        </p:nvSpPr>
        <p:spPr>
          <a:xfrm>
            <a:off x="363125" y="4377000"/>
            <a:ext cx="5719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u="sng">
                <a:solidFill>
                  <a:schemeClr val="hlink"/>
                </a:solidFill>
                <a:latin typeface="Ayuthaya"/>
                <a:ea typeface="Ayuthaya"/>
                <a:cs typeface="Ayuthaya"/>
                <a:sym typeface="Ayuthaya"/>
                <a:hlinkClick r:id="rId7"/>
              </a:rPr>
              <a:t>https://www.w3schools.com/jquery/jquery_dom_get.asp</a:t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49" name="Google Shape;449;p52"/>
          <p:cNvSpPr txBox="1"/>
          <p:nvPr/>
        </p:nvSpPr>
        <p:spPr>
          <a:xfrm>
            <a:off x="230500" y="127950"/>
            <a:ext cx="768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Quiz / lab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50" name="Google Shape;4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1. ฟังก์ชั่น text() ต่างจาก html() อย่างไร?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2. มีวิธีเขียน jQuery เพื่อแสดง html source ทั้งหมดของตัวเองได้หรือไม่?</a:t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452" name="Google Shape;45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58" name="Google Shape;458;p53"/>
          <p:cNvSpPr txBox="1"/>
          <p:nvPr/>
        </p:nvSpPr>
        <p:spPr>
          <a:xfrm>
            <a:off x="230500" y="127950"/>
            <a:ext cx="768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HTML(DOM)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59" name="Google Shape;4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/>
              <a:t>  จัดการ</a:t>
            </a:r>
            <a:r>
              <a:rPr lang="th" sz="2200" u="sng">
                <a:solidFill>
                  <a:srgbClr val="0000FF"/>
                </a:solidFill>
              </a:rPr>
              <a:t>เพิ่ม</a:t>
            </a:r>
            <a:r>
              <a:rPr lang="th" sz="2200"/>
              <a:t> element ใน html ได้ด้วยคำสั่ง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61" name="Google Shape;46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2" name="Google Shape;462;p53"/>
          <p:cNvGraphicFramePr/>
          <p:nvPr/>
        </p:nvGraphicFramePr>
        <p:xfrm>
          <a:off x="224575" y="127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{21F26223-C9CA-4B67-B604-824641324120}</a:tableStyleId>
              </a:tblPr>
              <a:tblGrid>
                <a:gridCol w="1666775"/>
                <a:gridCol w="4130150"/>
                <a:gridCol w="2915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</a:rPr>
                        <a:t>คำสั่ง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ตย.เปลี่ยนแปลงค่า</a:t>
                      </a:r>
                      <a:endParaRPr sz="1800"/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ตำแหน่งที่แทรก</a:t>
                      </a:r>
                      <a:endParaRPr sz="1800"/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prepend</a:t>
                      </a:r>
                      <a:r>
                        <a:rPr lang="th" sz="2400">
                          <a:solidFill>
                            <a:schemeClr val="dk1"/>
                          </a:solidFill>
                        </a:rPr>
                        <a:t>()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$(“p”).prepend(“&lt;b&gt;New word&lt;b&gt;”)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&lt;p&gt;</a:t>
                      </a:r>
                      <a:r>
                        <a:rPr lang="th" sz="1800">
                          <a:highlight>
                            <a:srgbClr val="00FF00"/>
                          </a:highlight>
                        </a:rPr>
                        <a:t>…</a:t>
                      </a:r>
                      <a:r>
                        <a:rPr lang="th" sz="1800">
                          <a:solidFill>
                            <a:schemeClr val="dk1"/>
                          </a:solidFill>
                        </a:rPr>
                        <a:t> … …&lt;/p&gt;</a:t>
                      </a:r>
                      <a:endParaRPr sz="18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append</a:t>
                      </a:r>
                      <a:r>
                        <a:rPr lang="th" sz="2400">
                          <a:solidFill>
                            <a:schemeClr val="dk1"/>
                          </a:solidFill>
                        </a:rPr>
                        <a:t>()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$(“p”).append(“New word&lt;br&gt;”)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</a:rPr>
                        <a:t>&lt;p&gt;</a:t>
                      </a:r>
                      <a:r>
                        <a:rPr lang="th" sz="1800">
                          <a:solidFill>
                            <a:schemeClr val="dk1"/>
                          </a:solidFill>
                        </a:rPr>
                        <a:t>… … </a:t>
                      </a:r>
                      <a:r>
                        <a:rPr lang="th" sz="1800">
                          <a:highlight>
                            <a:srgbClr val="00FF00"/>
                          </a:highlight>
                        </a:rPr>
                        <a:t>...</a:t>
                      </a:r>
                      <a:r>
                        <a:rPr lang="th" sz="1800"/>
                        <a:t>&lt;/p&gt;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th" sz="2400">
                          <a:solidFill>
                            <a:schemeClr val="dk1"/>
                          </a:solidFill>
                        </a:rPr>
                        <a:t>()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</a:rPr>
                        <a:t>$(“p”).before(“&lt;b&gt;New word&lt;b&gt;”)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...</a:t>
                      </a:r>
                      <a:r>
                        <a:rPr lang="th" sz="1800">
                          <a:solidFill>
                            <a:schemeClr val="dk1"/>
                          </a:solidFill>
                        </a:rPr>
                        <a:t>&lt;p&gt;</a:t>
                      </a:r>
                      <a:r>
                        <a:rPr lang="th" sz="1800">
                          <a:solidFill>
                            <a:schemeClr val="dk1"/>
                          </a:solidFill>
                        </a:rPr>
                        <a:t>… …&lt;/p&gt;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after()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</a:rPr>
                        <a:t>$(“p”).after(“&lt;b&gt;New word&lt;b&gt;”)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</a:rPr>
                        <a:t>&lt;p&gt;</a:t>
                      </a:r>
                      <a:r>
                        <a:rPr lang="th" sz="1800">
                          <a:solidFill>
                            <a:schemeClr val="dk1"/>
                          </a:solidFill>
                        </a:rPr>
                        <a:t>… …</a:t>
                      </a:r>
                      <a:r>
                        <a:rPr lang="th" sz="1800">
                          <a:solidFill>
                            <a:schemeClr val="dk1"/>
                          </a:solidFill>
                        </a:rPr>
                        <a:t>&lt;/p&gt;</a:t>
                      </a:r>
                      <a:r>
                        <a:rPr lang="th" sz="18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...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3" name="Google Shape;463;p53">
            <a:hlinkClick r:id="rId6"/>
          </p:cNvPr>
          <p:cNvSpPr txBox="1"/>
          <p:nvPr/>
        </p:nvSpPr>
        <p:spPr>
          <a:xfrm>
            <a:off x="354850" y="4341825"/>
            <a:ext cx="7184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u="sng">
                <a:solidFill>
                  <a:schemeClr val="hlink"/>
                </a:solidFill>
                <a:latin typeface="Ayuthaya"/>
                <a:ea typeface="Ayuthaya"/>
                <a:cs typeface="Ayuthaya"/>
                <a:sym typeface="Ayuthaya"/>
                <a:hlinkClick r:id="rId7"/>
              </a:rPr>
              <a:t>https://www.w3schools.com/jquery/jquery_dom_add.asp</a:t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30500" y="127950"/>
            <a:ext cx="3800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อะไรคือ JQuery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			</a:t>
            </a:r>
            <a:r>
              <a:rPr lang="th" sz="3000"/>
              <a:t>  คือ  library ของ Javascript เพื่อจัดการ web  front-end โดยใช้กลไก 3 อย่าง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1.</a:t>
            </a:r>
            <a:r>
              <a:rPr lang="th" sz="3000"/>
              <a:t> CSS Selector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2.</a:t>
            </a:r>
            <a:r>
              <a:rPr lang="th" sz="3000"/>
              <a:t> javascript callback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3.</a:t>
            </a:r>
            <a:r>
              <a:rPr lang="th" sz="3000"/>
              <a:t> DOM (Document Object Model)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</a:t>
            </a:r>
            <a:endParaRPr sz="30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6">
            <a:alphaModFix/>
          </a:blip>
          <a:srcRect b="0" l="0" r="0" t="58220"/>
          <a:stretch/>
        </p:blipFill>
        <p:spPr>
          <a:xfrm>
            <a:off x="432200" y="977000"/>
            <a:ext cx="1694950" cy="5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69" name="Google Shape;469;p54"/>
          <p:cNvSpPr txBox="1"/>
          <p:nvPr/>
        </p:nvSpPr>
        <p:spPr>
          <a:xfrm>
            <a:off x="230500" y="127950"/>
            <a:ext cx="768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HTML(DOM)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70" name="Google Shape;47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/>
              <a:t>  จัดการ </a:t>
            </a:r>
            <a:r>
              <a:rPr lang="th" sz="2200" u="sng">
                <a:solidFill>
                  <a:srgbClr val="0000FF"/>
                </a:solidFill>
              </a:rPr>
              <a:t>ลบ</a:t>
            </a:r>
            <a:r>
              <a:rPr lang="th" sz="2200"/>
              <a:t> element ใน html ได้ด้วยคำสั่ง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72" name="Google Shape;47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4"/>
          <p:cNvGraphicFramePr/>
          <p:nvPr/>
        </p:nvGraphicFramePr>
        <p:xfrm>
          <a:off x="224575" y="165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{21F26223-C9CA-4B67-B604-824641324120}</a:tableStyleId>
              </a:tblPr>
              <a:tblGrid>
                <a:gridCol w="1666775"/>
                <a:gridCol w="4130150"/>
                <a:gridCol w="2915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</a:rPr>
                        <a:t>คำสั่ง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ตย.การลบ element &lt;p&gt;</a:t>
                      </a:r>
                      <a:endParaRPr sz="1800"/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ตำแหน่งที่ลบ</a:t>
                      </a:r>
                      <a:endParaRPr sz="1800"/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remove</a:t>
                      </a:r>
                      <a:r>
                        <a:rPr lang="th" sz="2400">
                          <a:solidFill>
                            <a:schemeClr val="dk1"/>
                          </a:solidFill>
                        </a:rPr>
                        <a:t>()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$(“p”).remove()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highlight>
                            <a:srgbClr val="FF0000"/>
                          </a:highlight>
                        </a:rPr>
                        <a:t>&lt;p&gt;...&lt;/p&gt;</a:t>
                      </a:r>
                      <a:endParaRPr sz="1800"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2400">
                          <a:solidFill>
                            <a:schemeClr val="dk1"/>
                          </a:solidFill>
                        </a:rPr>
                        <a:t>empty</a:t>
                      </a:r>
                      <a:r>
                        <a:rPr lang="th" sz="2400">
                          <a:solidFill>
                            <a:schemeClr val="dk1"/>
                          </a:solidFill>
                        </a:rPr>
                        <a:t>()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$(“p”).empty()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&lt;/p&gt;</a:t>
                      </a:r>
                      <a:r>
                        <a:rPr lang="th" sz="1800">
                          <a:highlight>
                            <a:srgbClr val="FF0000"/>
                          </a:highlight>
                        </a:rPr>
                        <a:t>...</a:t>
                      </a:r>
                      <a:r>
                        <a:rPr lang="th" sz="1800"/>
                        <a:t>&lt;/p&gt;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4" name="Google Shape;474;p54">
            <a:hlinkClick r:id="rId6"/>
          </p:cNvPr>
          <p:cNvSpPr txBox="1"/>
          <p:nvPr/>
        </p:nvSpPr>
        <p:spPr>
          <a:xfrm>
            <a:off x="354850" y="4341825"/>
            <a:ext cx="7184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u="sng">
                <a:solidFill>
                  <a:schemeClr val="hlink"/>
                </a:solidFill>
                <a:latin typeface="Ayuthaya"/>
                <a:ea typeface="Ayuthaya"/>
                <a:cs typeface="Ayuthaya"/>
                <a:sym typeface="Ayuthaya"/>
                <a:hlinkClick r:id="rId7"/>
              </a:rPr>
              <a:t>https://www.w3schools.com/jquery/jquery_dom_remove.asp</a:t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jQuery : CSS (DOM)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480" name="Google Shape;4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86" name="Google Shape;486;p56"/>
          <p:cNvSpPr txBox="1"/>
          <p:nvPr/>
        </p:nvSpPr>
        <p:spPr>
          <a:xfrm>
            <a:off x="230500" y="127950"/>
            <a:ext cx="768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CSS (DOM)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87" name="Google Shape;48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/>
              <a:t>  เพื่อจัดการ style ของ element ต่างๆ ใน html</a:t>
            </a:r>
            <a:endParaRPr sz="22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solidFill>
                  <a:schemeClr val="lt1"/>
                </a:solidFill>
                <a:highlight>
                  <a:srgbClr val="0000FF"/>
                </a:highlight>
              </a:rPr>
              <a:t>$(selector).css(“style attr.”, “value”);</a:t>
            </a:r>
            <a:endParaRPr sz="18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FF"/>
                </a:solidFill>
              </a:rPr>
              <a:t>style attr. 	คือ attribute ของ CSS เช่น color, border, font-size...</a:t>
            </a:r>
            <a:endParaRPr sz="1800">
              <a:solidFill>
                <a:srgbClr val="0000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FF"/>
                </a:solidFill>
              </a:rPr>
              <a:t>value		คือ ค่าที่กำหนดแทนของเดิม (ละไว้หากต้องการอ่านค่าอย่างเดียว)</a:t>
            </a:r>
            <a:r>
              <a:rPr lang="th" sz="2200"/>
              <a:t>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89" name="Google Shape;48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0" name="Google Shape;490;p56"/>
          <p:cNvGraphicFramePr/>
          <p:nvPr/>
        </p:nvGraphicFramePr>
        <p:xfrm>
          <a:off x="300100" y="273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{21F26223-C9CA-4B67-B604-824641324120}</a:tableStyleId>
              </a:tblPr>
              <a:tblGrid>
                <a:gridCol w="767625"/>
                <a:gridCol w="2952900"/>
                <a:gridCol w="469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</a:rPr>
                        <a:t>คำสั่ง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การ</a:t>
                      </a:r>
                      <a:r>
                        <a:rPr lang="th" sz="1800"/>
                        <a:t>อ่านค่า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การ</a:t>
                      </a:r>
                      <a:r>
                        <a:rPr lang="th" sz="1800"/>
                        <a:t>เปลี่ยนแปลงค่า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</a:rPr>
                        <a:t>css()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$(“p”).css(“color”)</a:t>
                      </a:r>
                      <a:endParaRPr sz="1800"/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/>
                        <a:t>$(“p”).css(“color”, “red”)</a:t>
                      </a:r>
                      <a:endParaRPr sz="1800"/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highlight>
                            <a:srgbClr val="FFFF00"/>
                          </a:highlight>
                        </a:rPr>
                        <a:t>output</a:t>
                      </a:r>
                      <a:r>
                        <a:rPr lang="th" sz="180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th" sz="1800">
                          <a:highlight>
                            <a:srgbClr val="FFFF00"/>
                          </a:highlight>
                        </a:rPr>
                        <a:t>: </a:t>
                      </a:r>
                      <a:r>
                        <a:rPr b="1" lang="th" sz="1800" u="sng">
                          <a:highlight>
                            <a:srgbClr val="FFFF00"/>
                          </a:highlight>
                        </a:rPr>
                        <a:t>ค่า color ของ &lt;p&gt;</a:t>
                      </a:r>
                      <a:endParaRPr b="1" sz="1800" u="sng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highlight>
                            <a:srgbClr val="FFFF00"/>
                          </a:highlight>
                        </a:rPr>
                        <a:t>output : กำหนดสีตัวอักษรของ &lt;p&gt; เป็นสีแดง</a:t>
                      </a:r>
                      <a:endParaRPr sz="18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 anchor="b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491" name="Google Shape;491;p56">
            <a:hlinkClick r:id="rId6"/>
          </p:cNvPr>
          <p:cNvSpPr txBox="1"/>
          <p:nvPr/>
        </p:nvSpPr>
        <p:spPr>
          <a:xfrm>
            <a:off x="363125" y="4377000"/>
            <a:ext cx="5719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u="sng">
                <a:solidFill>
                  <a:schemeClr val="hlink"/>
                </a:solidFill>
                <a:latin typeface="Ayuthaya"/>
                <a:ea typeface="Ayuthaya"/>
                <a:cs typeface="Ayuthaya"/>
                <a:sym typeface="Ayuthaya"/>
                <a:hlinkClick r:id="rId7"/>
              </a:rPr>
              <a:t>https://www.w3schools.com/jquery/jquery_css.asp</a:t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000FF"/>
              </a:solidFill>
              <a:latin typeface="Ayuthaya"/>
              <a:ea typeface="Ayuthaya"/>
              <a:cs typeface="Ayuthaya"/>
              <a:sym typeface="Ayuthay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97" name="Google Shape;497;p57"/>
          <p:cNvSpPr txBox="1"/>
          <p:nvPr/>
        </p:nvSpPr>
        <p:spPr>
          <a:xfrm>
            <a:off x="230500" y="127950"/>
            <a:ext cx="7688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jQuery : CSS (DOM)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98" name="Google Shape;49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ตย.การกำหนดสีโดยรับค่าจาก &lt;input type= “color”&gt; ไปกำหนดยัง element ที่ระบุ</a:t>
            </a:r>
            <a:endParaRPr sz="1800"/>
          </a:p>
        </p:txBody>
      </p:sp>
      <p:pic>
        <p:nvPicPr>
          <p:cNvPr id="500" name="Google Shape;50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75" y="1267825"/>
            <a:ext cx="3226051" cy="34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7"/>
          <p:cNvPicPr preferRelativeResize="0"/>
          <p:nvPr/>
        </p:nvPicPr>
        <p:blipFill rotWithShape="1">
          <a:blip r:embed="rId7">
            <a:alphaModFix/>
          </a:blip>
          <a:srcRect b="19617" l="0" r="0" t="961"/>
          <a:stretch/>
        </p:blipFill>
        <p:spPr>
          <a:xfrm>
            <a:off x="5300325" y="1604575"/>
            <a:ext cx="2219750" cy="3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7"/>
          <p:cNvSpPr/>
          <p:nvPr/>
        </p:nvSpPr>
        <p:spPr>
          <a:xfrm>
            <a:off x="4197975" y="2353323"/>
            <a:ext cx="857400" cy="55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D4D4D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7"/>
          <p:cNvSpPr txBox="1"/>
          <p:nvPr/>
        </p:nvSpPr>
        <p:spPr>
          <a:xfrm>
            <a:off x="4267400" y="1146625"/>
            <a:ext cx="4782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 u="sng">
                <a:solidFill>
                  <a:schemeClr val="hlink"/>
                </a:solidFill>
                <a:hlinkClick r:id="rId8"/>
              </a:rPr>
              <a:t>https://gist.github.com/tratchapong/0c12ba18ba6dc0af2aecf5d5e233e424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150" y="1591638"/>
            <a:ext cx="5601799" cy="20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ทำไมต้อง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สาเหตุที่ JQuery เป็นที่นิยม (ตั้งแต่ 2006)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1. จัดการกับ DOM ได้ง่าย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2. แก้ปัญหา cross-browser ได้ดี(ในยุคนั้น)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3. ทำ AJAX ได้ในตัว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	- reload บางส่วนของ web ได้โดยไม่ต้อง refresh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	- ex. Web E-mail (hotmail, gmail..)</a:t>
            </a:r>
            <a:endParaRPr sz="30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6">
            <a:alphaModFix/>
          </a:blip>
          <a:srcRect b="0" l="0" r="0" t="58660"/>
          <a:stretch/>
        </p:blipFill>
        <p:spPr>
          <a:xfrm>
            <a:off x="2490200" y="-1212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ทำไม(ยัง)ต้องสนใจ 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1. </a:t>
            </a:r>
            <a:r>
              <a:rPr lang="th" sz="2400"/>
              <a:t>เพราะ JQuery เป็นที่นิยม (ตั้งแต่ 2006)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- พวก framework ที่พัฒนามาตั้งแต่ยุคนั้นใช้กันมาก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	- WordPress, Bootstrap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- Web App </a:t>
            </a:r>
            <a:r>
              <a:rPr lang="th" sz="2400">
                <a:solidFill>
                  <a:schemeClr val="dk1"/>
                </a:solidFill>
              </a:rPr>
              <a:t>ที่พัฒนามาตั้งแต่ยุคนั้น</a:t>
            </a:r>
            <a:r>
              <a:rPr lang="th" sz="2400"/>
              <a:t>ยังใช้อยู่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2. ยังเป็นเครื่องมือที่ดีในการสร้าง web app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- ง่าย : Learning curve ดี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3. community ใหญ่ มี plug-in และ KB อย่างยาวนาน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- มีแหล่งอ้างอิงเพื่อแก้ปัญหาได้สะดวก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</a:t>
            </a:r>
            <a:endParaRPr sz="24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6">
            <a:alphaModFix/>
          </a:blip>
          <a:srcRect b="0" l="0" r="0" t="58660"/>
          <a:stretch/>
        </p:blipFill>
        <p:spPr>
          <a:xfrm>
            <a:off x="4572000" y="-1212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 u="sng">
                <a:solidFill>
                  <a:schemeClr val="hlink"/>
                </a:solidFill>
                <a:latin typeface="Prompt"/>
                <a:ea typeface="Prompt"/>
                <a:cs typeface="Prompt"/>
                <a:sym typeface="Prompt"/>
                <a:hlinkClick r:id="rId4"/>
              </a:rPr>
              <a:t>Web ที่ยังใช้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</a:t>
            </a:r>
            <a:endParaRPr sz="30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7">
            <a:alphaModFix/>
          </a:blip>
          <a:srcRect b="0" l="0" r="0" t="58660"/>
          <a:stretch/>
        </p:blipFill>
        <p:spPr>
          <a:xfrm>
            <a:off x="3352800" y="-1212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  <p:sp>
        <p:nvSpPr>
          <p:cNvPr id="123" name="Google Shape;123;p21"/>
          <p:cNvSpPr txBox="1"/>
          <p:nvPr/>
        </p:nvSpPr>
        <p:spPr>
          <a:xfrm>
            <a:off x="7417925" y="4480300"/>
            <a:ext cx="183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th" sz="700">
                <a:solidFill>
                  <a:srgbClr val="000000"/>
                </a:solidFill>
                <a:latin typeface="Trirong"/>
                <a:ea typeface="Trirong"/>
                <a:cs typeface="Trirong"/>
                <a:sym typeface="Trirong"/>
              </a:rPr>
              <a:t>Credit &amp; References : </a:t>
            </a:r>
            <a:endParaRPr i="1" sz="700">
              <a:solidFill>
                <a:srgbClr val="000000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th" sz="700" u="sng">
                <a:solidFill>
                  <a:srgbClr val="0563C1"/>
                </a:solidFill>
              </a:rPr>
              <a:t>https://webspotter.io/tech/jquery/sites</a:t>
            </a:r>
            <a:endParaRPr i="1" sz="700" u="sng">
              <a:solidFill>
                <a:srgbClr val="0563C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8">
            <a:alphaModFix/>
          </a:blip>
          <a:srcRect b="4303" l="0" r="15175" t="26840"/>
          <a:stretch/>
        </p:blipFill>
        <p:spPr>
          <a:xfrm>
            <a:off x="239225" y="832375"/>
            <a:ext cx="8415975" cy="36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30500" y="4480300"/>
            <a:ext cx="198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h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Update : </a:t>
            </a:r>
            <a:r>
              <a:rPr i="1" lang="th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January, 2020</a:t>
            </a:r>
            <a:endParaRPr i="1">
              <a:solidFill>
                <a:srgbClr val="6AA84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30500" y="127950"/>
            <a:ext cx="463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อนาคตของ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  </a:t>
            </a:r>
            <a:endParaRPr sz="30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6">
            <a:alphaModFix/>
          </a:blip>
          <a:srcRect b="0" l="0" r="0" t="58660"/>
          <a:stretch/>
        </p:blipFill>
        <p:spPr>
          <a:xfrm>
            <a:off x="2971800" y="-12125"/>
            <a:ext cx="2227875" cy="78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980000" dist="66675">
              <a:srgbClr val="FFFFFF"/>
            </a:outerShdw>
          </a:effectLst>
        </p:spPr>
      </p:pic>
      <p:sp>
        <p:nvSpPr>
          <p:cNvPr id="136" name="Google Shape;136;p22"/>
          <p:cNvSpPr txBox="1"/>
          <p:nvPr/>
        </p:nvSpPr>
        <p:spPr>
          <a:xfrm>
            <a:off x="78100" y="949100"/>
            <a:ext cx="82050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</a:rPr>
              <a:t>  - มีแนวโน้มลดความนิยม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</a:rPr>
              <a:t> 	-เพราะ html5 + JS ES6 พัฒนาขึ้นมาทดแทนได้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</a:rPr>
              <a:t> - ปัจจุบัน WebApp นิยมสร้างเป็น UI component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</a:rPr>
              <a:t> </a:t>
            </a:r>
            <a:r>
              <a:rPr i="1" lang="th" sz="3000">
                <a:solidFill>
                  <a:srgbClr val="E06666"/>
                </a:solidFill>
              </a:rPr>
              <a:t>*แต่ Developer ที่ใช้ jQuery มาตลอดยังมีอยู่มาก</a:t>
            </a:r>
            <a:endParaRPr i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เริ่มต้น jQuery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