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96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028701" y="1901537"/>
            <a:ext cx="12882800" cy="4063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Franklin Gothic Heavy" panose="020B0903020102020204" pitchFamily="34" charset="0"/>
              </a:rPr>
              <a:t>Revolutionizing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7200" dirty="0">
                <a:solidFill>
                  <a:srgbClr val="F2F0F4"/>
                </a:solidFill>
                <a:latin typeface="Franklin Gothic Heavy" panose="020B0903020102020204" pitchFamily="34" charset="0"/>
              </a:rPr>
              <a:t> </a:t>
            </a:r>
            <a:r>
              <a:rPr lang="en-US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Healthcare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7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Data Management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D9EF-E6B6-23B3-B357-D7D3EBC5F5CA}"/>
              </a:ext>
            </a:extLst>
          </p:cNvPr>
          <p:cNvSpPr txBox="1"/>
          <p:nvPr/>
        </p:nvSpPr>
        <p:spPr>
          <a:xfrm>
            <a:off x="5174672" y="3998290"/>
            <a:ext cx="428105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Franklin Gothic Heavy" panose="020B0903020102020204" pitchFamily="34" charset="0"/>
              </a:rPr>
              <a:t>with</a:t>
            </a:r>
            <a:r>
              <a:rPr lang="en-US" sz="3200" dirty="0">
                <a:solidFill>
                  <a:srgbClr val="F2F0F4"/>
                </a:solidFill>
                <a:latin typeface="Franklin Gothic Heavy" panose="020B0903020102020204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A6A8F-A093-F427-66CE-06A88DD6F3AF}"/>
              </a:ext>
            </a:extLst>
          </p:cNvPr>
          <p:cNvSpPr txBox="1"/>
          <p:nvPr/>
        </p:nvSpPr>
        <p:spPr>
          <a:xfrm>
            <a:off x="6336888" y="4729556"/>
            <a:ext cx="498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0F4"/>
                </a:solidFill>
                <a:latin typeface="Franklin Gothic Heavy" panose="020B0903020102020204" pitchFamily="34" charset="0"/>
              </a:rPr>
              <a:t>Blockchain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907670" y="1238994"/>
            <a:ext cx="678868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Definition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96097" y="3597324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432079" y="38333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32079" y="440266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Current practices of data storage is prone to data loss and leaks.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788332" y="3597324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 6"/>
          <p:cNvSpPr/>
          <p:nvPr/>
        </p:nvSpPr>
        <p:spPr>
          <a:xfrm>
            <a:off x="4024313" y="3833306"/>
            <a:ext cx="2500238" cy="7906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Untutored System</a:t>
            </a:r>
          </a:p>
        </p:txBody>
      </p:sp>
      <p:sp>
        <p:nvSpPr>
          <p:cNvPr id="10" name="Text 7"/>
          <p:cNvSpPr/>
          <p:nvPr/>
        </p:nvSpPr>
        <p:spPr>
          <a:xfrm>
            <a:off x="4024312" y="4402662"/>
            <a:ext cx="31202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Docters and Medical partitionists are not updated of the latest advancements in the industry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380566" y="359732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616548" y="3833306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Administrative Costs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7432119" y="4228631"/>
            <a:ext cx="3383877" cy="22475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Current system involves huge monetary requirements </a:t>
            </a:r>
            <a:r>
              <a:rPr lang="en-IN" sz="16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for individual hospitals hence cost can be distributed evenly to manage database</a:t>
            </a:r>
            <a:endParaRPr lang="en-US" sz="1600" dirty="0"/>
          </a:p>
        </p:txBody>
      </p:sp>
      <p:sp>
        <p:nvSpPr>
          <p:cNvPr id="21" name="Shape 8">
            <a:extLst>
              <a:ext uri="{FF2B5EF4-FFF2-40B4-BE49-F238E27FC236}">
                <a16:creationId xmlns:a16="http://schemas.microsoft.com/office/drawing/2014/main" id="{C024AF10-2D8A-D80B-801C-6810955C3B6E}"/>
              </a:ext>
            </a:extLst>
          </p:cNvPr>
          <p:cNvSpPr/>
          <p:nvPr/>
        </p:nvSpPr>
        <p:spPr>
          <a:xfrm>
            <a:off x="10972800" y="3597324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6F05A2F5-9813-B5FE-646A-DF0B8147E73D}"/>
              </a:ext>
            </a:extLst>
          </p:cNvPr>
          <p:cNvSpPr/>
          <p:nvPr/>
        </p:nvSpPr>
        <p:spPr>
          <a:xfrm>
            <a:off x="11208782" y="3833306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Redundancy</a:t>
            </a:r>
            <a:endParaRPr lang="en-US" sz="2187" dirty="0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CCD3A33E-5E18-740F-FFB8-941CAA1F6698}"/>
              </a:ext>
            </a:extLst>
          </p:cNvPr>
          <p:cNvSpPr/>
          <p:nvPr/>
        </p:nvSpPr>
        <p:spPr>
          <a:xfrm>
            <a:off x="11208782" y="4402662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The redundant data of several patients from the entire health care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A08E45FF-234F-35D7-B266-8A37180DC018}"/>
              </a:ext>
            </a:extLst>
          </p:cNvPr>
          <p:cNvSpPr/>
          <p:nvPr/>
        </p:nvSpPr>
        <p:spPr>
          <a:xfrm>
            <a:off x="4168140" y="502767"/>
            <a:ext cx="6294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IN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</a:t>
            </a:r>
            <a:endParaRPr lang="en-US" sz="4374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DB28D9-BFEC-D3A7-AB42-1137453C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677" y="1408567"/>
            <a:ext cx="9967046" cy="6639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6319599" y="905947"/>
            <a:ext cx="5242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107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508552" y="214884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1834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 and CSS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2752844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For creating and styling user interfaces that are accessible and responsive.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107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24148" y="214884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1834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Ganache / Truffle</a:t>
            </a:r>
          </a:p>
        </p:txBody>
      </p:sp>
      <p:sp>
        <p:nvSpPr>
          <p:cNvPr id="12" name="Text 9"/>
          <p:cNvSpPr/>
          <p:nvPr/>
        </p:nvSpPr>
        <p:spPr>
          <a:xfrm>
            <a:off x="10891599" y="2752844"/>
            <a:ext cx="34686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is for </a:t>
            </a:r>
            <a:r>
              <a:rPr lang="en-IN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demonstration of blockchain so no actual gas fees hence for testing environment 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42148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74262" y="425648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42911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Node.js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4860488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Enabling server-side functionality and seamless data integration.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0169485" y="42148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10308908" y="4256484"/>
            <a:ext cx="2209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10891599" y="42911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Sanity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0891599" y="4860488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Providing a structured and scalable content management system.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319599" y="63224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 19"/>
          <p:cNvSpPr/>
          <p:nvPr/>
        </p:nvSpPr>
        <p:spPr>
          <a:xfrm>
            <a:off x="6474262" y="636412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624" dirty="0"/>
          </a:p>
        </p:txBody>
      </p:sp>
      <p:sp>
        <p:nvSpPr>
          <p:cNvPr id="23" name="Text 20"/>
          <p:cNvSpPr/>
          <p:nvPr/>
        </p:nvSpPr>
        <p:spPr>
          <a:xfrm>
            <a:off x="7041713" y="63987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and Solidity</a:t>
            </a:r>
            <a:endParaRPr lang="en-US" sz="2187" dirty="0"/>
          </a:p>
        </p:txBody>
      </p:sp>
      <p:sp>
        <p:nvSpPr>
          <p:cNvPr id="24" name="Text 21"/>
          <p:cNvSpPr/>
          <p:nvPr/>
        </p:nvSpPr>
        <p:spPr>
          <a:xfrm>
            <a:off x="6958587" y="6870322"/>
            <a:ext cx="3933012" cy="804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For building smart contracts </a:t>
            </a:r>
            <a:b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</a:b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and executing blockchain transactions.</a:t>
            </a:r>
            <a:endParaRPr lang="en-US" sz="1750" dirty="0"/>
          </a:p>
        </p:txBody>
      </p:sp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36368" y="418586"/>
            <a:ext cx="7628313" cy="9142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Unique Aspects of Idea: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44402" y="1751371"/>
            <a:ext cx="338606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and Disaster Recovery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644402" y="2858368"/>
            <a:ext cx="312749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use of blockchain technology ensures the protection and privacy of patient data. Blockchain will help in data recovery since data isn’t available at a single database.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529387" y="1822976"/>
            <a:ext cx="267943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Data Integrity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1581341" y="2851861"/>
            <a:ext cx="2575528" cy="1483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Blockchain-based data management minimizes the risk of tampering or fraud.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3968703" y="1778408"/>
            <a:ext cx="3687136" cy="914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Reduced Administrative Costs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4100819" y="2861384"/>
            <a:ext cx="3319537" cy="2059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use of smart contracts and automation significantly reduces administrative overhead by dividing it between multiple hospitals and medications.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08997" y="1822976"/>
            <a:ext cx="3071143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Immutable Audit Trails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7880931" y="2858368"/>
            <a:ext cx="305022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blockchain's immutable audit trails provide unprecedented transparency and accountability, a key differentiator from traditional databases.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4285CB-4E27-91D3-C969-C56DE9A9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045" y="4779278"/>
            <a:ext cx="3148553" cy="37855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EFD95E-4D14-38D9-C91C-D24B2ABDABC5}"/>
              </a:ext>
            </a:extLst>
          </p:cNvPr>
          <p:cNvCxnSpPr/>
          <p:nvPr/>
        </p:nvCxnSpPr>
        <p:spPr>
          <a:xfrm>
            <a:off x="736368" y="1205345"/>
            <a:ext cx="736854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preencoded.png">
            <a:extLst>
              <a:ext uri="{FF2B5EF4-FFF2-40B4-BE49-F238E27FC236}">
                <a16:creationId xmlns:a16="http://schemas.microsoft.com/office/drawing/2014/main" id="{8E536EE3-5C65-8E8A-5D40-14FA9510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7" name="Shape 0">
            <a:extLst>
              <a:ext uri="{FF2B5EF4-FFF2-40B4-BE49-F238E27FC236}">
                <a16:creationId xmlns:a16="http://schemas.microsoft.com/office/drawing/2014/main" id="{CBE554F0-278B-9247-5D10-10900C72F82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2B351417-5762-EB8F-8766-352A2F0C07F1}"/>
              </a:ext>
            </a:extLst>
          </p:cNvPr>
          <p:cNvSpPr/>
          <p:nvPr/>
        </p:nvSpPr>
        <p:spPr>
          <a:xfrm>
            <a:off x="3907670" y="1238994"/>
            <a:ext cx="678868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4374" dirty="0"/>
          </a:p>
        </p:txBody>
      </p:sp>
      <p:sp>
        <p:nvSpPr>
          <p:cNvPr id="39" name="Shape 2">
            <a:extLst>
              <a:ext uri="{FF2B5EF4-FFF2-40B4-BE49-F238E27FC236}">
                <a16:creationId xmlns:a16="http://schemas.microsoft.com/office/drawing/2014/main" id="{C661AE0C-D25C-510D-517C-184650025875}"/>
              </a:ext>
            </a:extLst>
          </p:cNvPr>
          <p:cNvSpPr/>
          <p:nvPr/>
        </p:nvSpPr>
        <p:spPr>
          <a:xfrm>
            <a:off x="217819" y="359732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04806ABD-4187-463F-97B6-69D7750353BE}"/>
              </a:ext>
            </a:extLst>
          </p:cNvPr>
          <p:cNvSpPr/>
          <p:nvPr/>
        </p:nvSpPr>
        <p:spPr>
          <a:xfrm>
            <a:off x="505011" y="3719475"/>
            <a:ext cx="3193957" cy="769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Safe and Reliable</a:t>
            </a:r>
            <a:br>
              <a:rPr lang="en-US" sz="2187" dirty="0">
                <a:solidFill>
                  <a:srgbClr val="DCD7E5"/>
                </a:solidFill>
                <a:latin typeface="Montserrat" pitchFamily="34" charset="0"/>
              </a:rPr>
            </a:b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non Redundant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9457C482-CACF-34A5-741F-B122C98780FF}"/>
              </a:ext>
            </a:extLst>
          </p:cNvPr>
          <p:cNvSpPr/>
          <p:nvPr/>
        </p:nvSpPr>
        <p:spPr>
          <a:xfrm>
            <a:off x="453801" y="4402661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Protecting patient information from unauthorized access and data breaches.</a:t>
            </a:r>
            <a:endParaRPr lang="en-US" sz="1750" dirty="0"/>
          </a:p>
        </p:txBody>
      </p:sp>
      <p:sp>
        <p:nvSpPr>
          <p:cNvPr id="42" name="Shape 5">
            <a:extLst>
              <a:ext uri="{FF2B5EF4-FFF2-40B4-BE49-F238E27FC236}">
                <a16:creationId xmlns:a16="http://schemas.microsoft.com/office/drawing/2014/main" id="{51B80B5E-0387-A566-D4F8-6564470507DA}"/>
              </a:ext>
            </a:extLst>
          </p:cNvPr>
          <p:cNvSpPr/>
          <p:nvPr/>
        </p:nvSpPr>
        <p:spPr>
          <a:xfrm>
            <a:off x="3810054" y="359732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BA11EEB5-6C56-C893-6915-91691FC9D095}"/>
              </a:ext>
            </a:extLst>
          </p:cNvPr>
          <p:cNvSpPr/>
          <p:nvPr/>
        </p:nvSpPr>
        <p:spPr>
          <a:xfrm>
            <a:off x="3940784" y="3719475"/>
            <a:ext cx="3019783" cy="7906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Generative AI </a:t>
            </a:r>
            <a:br>
              <a:rPr lang="en-US" sz="2187" dirty="0">
                <a:solidFill>
                  <a:srgbClr val="DCD7E5"/>
                </a:solidFill>
                <a:latin typeface="Montserrat" pitchFamily="34" charset="0"/>
              </a:rPr>
            </a:b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Suggestions</a:t>
            </a: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866AF30E-1532-31EE-FD14-AEA30A8DCD01}"/>
              </a:ext>
            </a:extLst>
          </p:cNvPr>
          <p:cNvSpPr/>
          <p:nvPr/>
        </p:nvSpPr>
        <p:spPr>
          <a:xfrm>
            <a:off x="3823865" y="4528594"/>
            <a:ext cx="35185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Docters and Medical partitionists are suggested latest and most accurate medicines acc. To patients’ history.</a:t>
            </a:r>
            <a:endParaRPr lang="en-US" sz="1750" dirty="0"/>
          </a:p>
        </p:txBody>
      </p:sp>
      <p:sp>
        <p:nvSpPr>
          <p:cNvPr id="45" name="Shape 8">
            <a:extLst>
              <a:ext uri="{FF2B5EF4-FFF2-40B4-BE49-F238E27FC236}">
                <a16:creationId xmlns:a16="http://schemas.microsoft.com/office/drawing/2014/main" id="{4B242EA2-3CCB-9748-A5AC-6CE62F22879B}"/>
              </a:ext>
            </a:extLst>
          </p:cNvPr>
          <p:cNvSpPr/>
          <p:nvPr/>
        </p:nvSpPr>
        <p:spPr>
          <a:xfrm>
            <a:off x="7402288" y="359732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76E82600-D225-C170-5D93-E94504194057}"/>
              </a:ext>
            </a:extLst>
          </p:cNvPr>
          <p:cNvSpPr/>
          <p:nvPr/>
        </p:nvSpPr>
        <p:spPr>
          <a:xfrm>
            <a:off x="7638270" y="3833305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Administrative Costs</a:t>
            </a:r>
            <a:endParaRPr lang="en-US" sz="2187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6D1E289F-0166-D0A7-346F-086086A20267}"/>
              </a:ext>
            </a:extLst>
          </p:cNvPr>
          <p:cNvSpPr/>
          <p:nvPr/>
        </p:nvSpPr>
        <p:spPr>
          <a:xfrm>
            <a:off x="7462163" y="4402661"/>
            <a:ext cx="337006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Reducing and distributing the financial burden of maintaining and transferring medical records among hospitals.</a:t>
            </a:r>
            <a:endParaRPr lang="en-US" sz="1750" dirty="0"/>
          </a:p>
        </p:txBody>
      </p:sp>
      <p:sp>
        <p:nvSpPr>
          <p:cNvPr id="48" name="Shape 8">
            <a:extLst>
              <a:ext uri="{FF2B5EF4-FFF2-40B4-BE49-F238E27FC236}">
                <a16:creationId xmlns:a16="http://schemas.microsoft.com/office/drawing/2014/main" id="{A3D7212D-1CA4-8D7A-C28F-21CF477FE314}"/>
              </a:ext>
            </a:extLst>
          </p:cNvPr>
          <p:cNvSpPr/>
          <p:nvPr/>
        </p:nvSpPr>
        <p:spPr>
          <a:xfrm>
            <a:off x="10994522" y="359732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77A1ED27-E33F-4552-D0E8-F826651C786A}"/>
              </a:ext>
            </a:extLst>
          </p:cNvPr>
          <p:cNvSpPr/>
          <p:nvPr/>
        </p:nvSpPr>
        <p:spPr>
          <a:xfrm>
            <a:off x="11230504" y="3833305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50" name="Text 10">
            <a:extLst>
              <a:ext uri="{FF2B5EF4-FFF2-40B4-BE49-F238E27FC236}">
                <a16:creationId xmlns:a16="http://schemas.microsoft.com/office/drawing/2014/main" id="{DA13F377-16DF-162C-61EA-F4105057C48F}"/>
              </a:ext>
            </a:extLst>
          </p:cNvPr>
          <p:cNvSpPr/>
          <p:nvPr/>
        </p:nvSpPr>
        <p:spPr>
          <a:xfrm>
            <a:off x="11230504" y="440266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Data of patient of one country can be accessed by hospital of any country of the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326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Heavy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Khushvardhan Bhardwaj</cp:lastModifiedBy>
  <cp:revision>3</cp:revision>
  <dcterms:created xsi:type="dcterms:W3CDTF">2023-09-10T07:19:33Z</dcterms:created>
  <dcterms:modified xsi:type="dcterms:W3CDTF">2023-09-10T11:56:05Z</dcterms:modified>
</cp:coreProperties>
</file>