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77" r:id="rId10"/>
    <p:sldId id="281" r:id="rId11"/>
    <p:sldId id="282" r:id="rId12"/>
    <p:sldId id="28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ldqSVQ90HKK3UpKvQuWt8Eyp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046CD6-6CAC-40D8-90D3-6C86AB9628F3}">
  <a:tblStyle styleId="{D4046CD6-6CAC-40D8-90D3-6C86AB9628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95" d="100"/>
          <a:sy n="95" d="100"/>
        </p:scale>
        <p:origin x="1360" y="1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306569/Learning/AIML/Git/LendingClubCaseStudy/Loan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306569/Learning/AIML/Git/LendingClubCaseStudy/Loan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306569/Learning/AIML/Git/LendingClubCaseStudy/Loan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306569/Learning/AIML/Git/LendingClubCaseStudy/Loan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306569/Learning/AIML/Git/LendingClubCaseStudy/Loan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306569/Learning/AIML/Git/LendingClubCaseStudy/Loan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i306569/Learning/AIML/Git/LendingClubCaseStudy/Loan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8512"/>
        <c:axId val="1321412864"/>
      </c:barChart>
      <c:catAx>
        <c:axId val="1321408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12864"/>
        <c:crosses val="autoZero"/>
        <c:auto val="1"/>
        <c:lblAlgn val="ctr"/>
        <c:lblOffset val="100"/>
        <c:noMultiLvlLbl val="0"/>
      </c:catAx>
      <c:valAx>
        <c:axId val="13214128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8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[Loan_Final.xlsx]Grade!PivotTable8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Grade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Grade!$B$3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Grade!$A$4:$A$11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Grade!$B$4:$B$11</c:f>
              <c:numCache>
                <c:formatCode>General</c:formatCode>
                <c:ptCount val="7"/>
                <c:pt idx="0">
                  <c:v>602</c:v>
                </c:pt>
                <c:pt idx="1">
                  <c:v>1425</c:v>
                </c:pt>
                <c:pt idx="2">
                  <c:v>1347</c:v>
                </c:pt>
                <c:pt idx="3">
                  <c:v>1118</c:v>
                </c:pt>
                <c:pt idx="4">
                  <c:v>715</c:v>
                </c:pt>
                <c:pt idx="5">
                  <c:v>319</c:v>
                </c:pt>
                <c:pt idx="6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4-454E-A7D1-7CED75C71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8646543"/>
        <c:axId val="1878994031"/>
      </c:barChart>
      <c:catAx>
        <c:axId val="186864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8994031"/>
        <c:crosses val="autoZero"/>
        <c:auto val="1"/>
        <c:lblAlgn val="ctr"/>
        <c:lblOffset val="100"/>
        <c:noMultiLvlLbl val="0"/>
      </c:catAx>
      <c:valAx>
        <c:axId val="187899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64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[Loan_Final.xlsx]SubGrade!PivotTable9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SubGrade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SubGrade!$B$3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SubGrade!$A$4:$A$39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SubGrade!$B$4:$B$39</c:f>
              <c:numCache>
                <c:formatCode>General</c:formatCode>
                <c:ptCount val="35"/>
                <c:pt idx="0">
                  <c:v>30</c:v>
                </c:pt>
                <c:pt idx="1">
                  <c:v>74</c:v>
                </c:pt>
                <c:pt idx="2">
                  <c:v>103</c:v>
                </c:pt>
                <c:pt idx="3">
                  <c:v>178</c:v>
                </c:pt>
                <c:pt idx="4">
                  <c:v>217</c:v>
                </c:pt>
                <c:pt idx="5">
                  <c:v>171</c:v>
                </c:pt>
                <c:pt idx="6">
                  <c:v>228</c:v>
                </c:pt>
                <c:pt idx="7">
                  <c:v>341</c:v>
                </c:pt>
                <c:pt idx="8">
                  <c:v>329</c:v>
                </c:pt>
                <c:pt idx="9">
                  <c:v>356</c:v>
                </c:pt>
                <c:pt idx="10">
                  <c:v>336</c:v>
                </c:pt>
                <c:pt idx="11">
                  <c:v>321</c:v>
                </c:pt>
                <c:pt idx="12">
                  <c:v>270</c:v>
                </c:pt>
                <c:pt idx="13">
                  <c:v>212</c:v>
                </c:pt>
                <c:pt idx="14">
                  <c:v>208</c:v>
                </c:pt>
                <c:pt idx="15">
                  <c:v>167</c:v>
                </c:pt>
                <c:pt idx="16">
                  <c:v>271</c:v>
                </c:pt>
                <c:pt idx="17">
                  <c:v>256</c:v>
                </c:pt>
                <c:pt idx="18">
                  <c:v>215</c:v>
                </c:pt>
                <c:pt idx="19">
                  <c:v>209</c:v>
                </c:pt>
                <c:pt idx="20">
                  <c:v>198</c:v>
                </c:pt>
                <c:pt idx="21">
                  <c:v>163</c:v>
                </c:pt>
                <c:pt idx="22">
                  <c:v>119</c:v>
                </c:pt>
                <c:pt idx="23">
                  <c:v>126</c:v>
                </c:pt>
                <c:pt idx="24">
                  <c:v>109</c:v>
                </c:pt>
                <c:pt idx="25">
                  <c:v>91</c:v>
                </c:pt>
                <c:pt idx="26">
                  <c:v>70</c:v>
                </c:pt>
                <c:pt idx="27">
                  <c:v>51</c:v>
                </c:pt>
                <c:pt idx="28">
                  <c:v>53</c:v>
                </c:pt>
                <c:pt idx="29">
                  <c:v>54</c:v>
                </c:pt>
                <c:pt idx="30">
                  <c:v>31</c:v>
                </c:pt>
                <c:pt idx="31">
                  <c:v>28</c:v>
                </c:pt>
                <c:pt idx="32">
                  <c:v>19</c:v>
                </c:pt>
                <c:pt idx="33">
                  <c:v>13</c:v>
                </c:pt>
                <c:pt idx="3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B9-E147-ADB4-6F23BEE45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3952463"/>
        <c:axId val="1973576159"/>
      </c:barChart>
      <c:catAx>
        <c:axId val="19739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76159"/>
        <c:crosses val="autoZero"/>
        <c:auto val="1"/>
        <c:lblAlgn val="ctr"/>
        <c:lblOffset val="100"/>
        <c:noMultiLvlLbl val="0"/>
      </c:catAx>
      <c:valAx>
        <c:axId val="197357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95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[Loan_Final.xlsx]EmpLength!PivotTable11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 dirty="0"/>
              <a:t>EmpLength</a:t>
            </a:r>
          </a:p>
        </c:rich>
      </c:tx>
      <c:layout>
        <c:manualLayout>
          <c:xMode val="edge"/>
          <c:yMode val="edge"/>
          <c:x val="0.36528048455504858"/>
          <c:y val="6.35709520951019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EmpLength!$B$3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EmpLength!$A$4:$A$15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strCache>
            </c:strRef>
          </c:cat>
          <c:val>
            <c:numRef>
              <c:f>EmpLength!$B$4:$B$15</c:f>
              <c:numCache>
                <c:formatCode>General</c:formatCode>
                <c:ptCount val="11"/>
                <c:pt idx="0">
                  <c:v>228</c:v>
                </c:pt>
                <c:pt idx="1">
                  <c:v>1095</c:v>
                </c:pt>
                <c:pt idx="2">
                  <c:v>567</c:v>
                </c:pt>
                <c:pt idx="3">
                  <c:v>555</c:v>
                </c:pt>
                <c:pt idx="4">
                  <c:v>462</c:v>
                </c:pt>
                <c:pt idx="5">
                  <c:v>458</c:v>
                </c:pt>
                <c:pt idx="6">
                  <c:v>307</c:v>
                </c:pt>
                <c:pt idx="7">
                  <c:v>263</c:v>
                </c:pt>
                <c:pt idx="8">
                  <c:v>203</c:v>
                </c:pt>
                <c:pt idx="9">
                  <c:v>158</c:v>
                </c:pt>
                <c:pt idx="10">
                  <c:v>1331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7-BE4E-A02F-3116B6E0E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8327279"/>
        <c:axId val="1818921727"/>
      </c:barChart>
      <c:catAx>
        <c:axId val="181832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921727"/>
        <c:crosses val="autoZero"/>
        <c:auto val="1"/>
        <c:lblAlgn val="ctr"/>
        <c:lblOffset val="100"/>
        <c:noMultiLvlLbl val="0"/>
      </c:catAx>
      <c:valAx>
        <c:axId val="181892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327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[Loan_Final.xlsx]HomeOwnership!PivotTable12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800" dirty="0"/>
              <a:t>HomeOwnership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HomeOwnership!$B$3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HomeOwnership!$A$4:$A$8</c:f>
              <c:strCache>
                <c:ptCount val="4"/>
                <c:pt idx="0">
                  <c:v>MORTGAGE</c:v>
                </c:pt>
                <c:pt idx="1">
                  <c:v>OTHER</c:v>
                </c:pt>
                <c:pt idx="2">
                  <c:v>OWN</c:v>
                </c:pt>
                <c:pt idx="3">
                  <c:v>RENT</c:v>
                </c:pt>
              </c:strCache>
            </c:strRef>
          </c:cat>
          <c:val>
            <c:numRef>
              <c:f>HomeOwnership!$B$4:$B$8</c:f>
              <c:numCache>
                <c:formatCode>General</c:formatCode>
                <c:ptCount val="4"/>
                <c:pt idx="0">
                  <c:v>2327</c:v>
                </c:pt>
                <c:pt idx="1">
                  <c:v>18</c:v>
                </c:pt>
                <c:pt idx="2">
                  <c:v>443</c:v>
                </c:pt>
                <c:pt idx="3">
                  <c:v>2839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2A-CC4F-850A-E81EB88CF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958768"/>
        <c:axId val="91526064"/>
      </c:barChart>
      <c:catAx>
        <c:axId val="919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26064"/>
        <c:crosses val="autoZero"/>
        <c:auto val="1"/>
        <c:lblAlgn val="ctr"/>
        <c:lblOffset val="100"/>
        <c:noMultiLvlLbl val="0"/>
      </c:catAx>
      <c:valAx>
        <c:axId val="9152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5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[Loan_Final.xlsx]Purpose!PivotTable10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Purpose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Purpose!$B$3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Purpose!$A$4:$A$18</c:f>
              <c:strCache>
                <c:ptCount val="14"/>
                <c:pt idx="0">
                  <c:v>car</c:v>
                </c:pt>
                <c:pt idx="1">
                  <c:v>credit_card</c:v>
                </c:pt>
                <c:pt idx="2">
                  <c:v>debt_consolidation</c:v>
                </c:pt>
                <c:pt idx="3">
                  <c:v>educational</c:v>
                </c:pt>
                <c:pt idx="4">
                  <c:v>home_improvement</c:v>
                </c:pt>
                <c:pt idx="5">
                  <c:v>house</c:v>
                </c:pt>
                <c:pt idx="6">
                  <c:v>major_purchase</c:v>
                </c:pt>
                <c:pt idx="7">
                  <c:v>medical</c:v>
                </c:pt>
                <c:pt idx="8">
                  <c:v>moving</c:v>
                </c:pt>
                <c:pt idx="9">
                  <c:v>other</c:v>
                </c:pt>
                <c:pt idx="10">
                  <c:v>renewable_energy</c:v>
                </c:pt>
                <c:pt idx="11">
                  <c:v>small_business</c:v>
                </c:pt>
                <c:pt idx="12">
                  <c:v>vacation</c:v>
                </c:pt>
                <c:pt idx="13">
                  <c:v>wedding</c:v>
                </c:pt>
              </c:strCache>
            </c:strRef>
          </c:cat>
          <c:val>
            <c:numRef>
              <c:f>Purpose!$B$4:$B$18</c:f>
              <c:numCache>
                <c:formatCode>General</c:formatCode>
                <c:ptCount val="14"/>
                <c:pt idx="0">
                  <c:v>160</c:v>
                </c:pt>
                <c:pt idx="1">
                  <c:v>542</c:v>
                </c:pt>
                <c:pt idx="2">
                  <c:v>2767</c:v>
                </c:pt>
                <c:pt idx="3">
                  <c:v>56</c:v>
                </c:pt>
                <c:pt idx="4">
                  <c:v>347</c:v>
                </c:pt>
                <c:pt idx="5">
                  <c:v>59</c:v>
                </c:pt>
                <c:pt idx="6">
                  <c:v>222</c:v>
                </c:pt>
                <c:pt idx="7">
                  <c:v>106</c:v>
                </c:pt>
                <c:pt idx="8">
                  <c:v>92</c:v>
                </c:pt>
                <c:pt idx="9">
                  <c:v>633</c:v>
                </c:pt>
                <c:pt idx="10">
                  <c:v>19</c:v>
                </c:pt>
                <c:pt idx="11">
                  <c:v>475</c:v>
                </c:pt>
                <c:pt idx="12">
                  <c:v>53</c:v>
                </c:pt>
                <c:pt idx="1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F7-2347-8FFE-7707DAFAB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753520"/>
        <c:axId val="2044721375"/>
      </c:barChart>
      <c:catAx>
        <c:axId val="907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721375"/>
        <c:crosses val="autoZero"/>
        <c:auto val="1"/>
        <c:lblAlgn val="ctr"/>
        <c:lblOffset val="100"/>
        <c:noMultiLvlLbl val="0"/>
      </c:catAx>
      <c:valAx>
        <c:axId val="204472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5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[Loan_Final.xlsx]Loan Ratio vs Emp Length!PivotTable2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loan_ratio</a:t>
            </a:r>
            <a:r>
              <a:rPr lang="en-US" baseline="0" dirty="0"/>
              <a:t> and emp_length</a:t>
            </a:r>
            <a:endParaRPr lang="en-US" dirty="0"/>
          </a:p>
        </c:rich>
      </c:tx>
      <c:layout>
        <c:manualLayout>
          <c:xMode val="edge"/>
          <c:yMode val="edge"/>
          <c:x val="0.59007923434417475"/>
          <c:y val="0.144168843284052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Ratio vs Emp Length'!$B$4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'Loan Ratio vs Emp Length'!$A$5:$A$101</c:f>
              <c:multiLvlStrCache>
                <c:ptCount val="85"/>
                <c:lvl>
                  <c:pt idx="0">
                    <c:v>0</c:v>
                  </c:pt>
                  <c:pt idx="1">
                    <c:v>0.1</c:v>
                  </c:pt>
                  <c:pt idx="2">
                    <c:v>0.2</c:v>
                  </c:pt>
                  <c:pt idx="3">
                    <c:v>0.3</c:v>
                  </c:pt>
                  <c:pt idx="4">
                    <c:v>0.4</c:v>
                  </c:pt>
                  <c:pt idx="5">
                    <c:v>0.5</c:v>
                  </c:pt>
                  <c:pt idx="6">
                    <c:v>0.7</c:v>
                  </c:pt>
                  <c:pt idx="7">
                    <c:v>0</c:v>
                  </c:pt>
                  <c:pt idx="8">
                    <c:v>0.1</c:v>
                  </c:pt>
                  <c:pt idx="9">
                    <c:v>0.2</c:v>
                  </c:pt>
                  <c:pt idx="10">
                    <c:v>0.3</c:v>
                  </c:pt>
                  <c:pt idx="11">
                    <c:v>0.4</c:v>
                  </c:pt>
                  <c:pt idx="12">
                    <c:v>0.5</c:v>
                  </c:pt>
                  <c:pt idx="13">
                    <c:v>0.6</c:v>
                  </c:pt>
                  <c:pt idx="14">
                    <c:v>0.7</c:v>
                  </c:pt>
                  <c:pt idx="15">
                    <c:v>0</c:v>
                  </c:pt>
                  <c:pt idx="16">
                    <c:v>0.1</c:v>
                  </c:pt>
                  <c:pt idx="17">
                    <c:v>0.2</c:v>
                  </c:pt>
                  <c:pt idx="18">
                    <c:v>0.3</c:v>
                  </c:pt>
                  <c:pt idx="19">
                    <c:v>0.4</c:v>
                  </c:pt>
                  <c:pt idx="20">
                    <c:v>0.5</c:v>
                  </c:pt>
                  <c:pt idx="21">
                    <c:v>0.6</c:v>
                  </c:pt>
                  <c:pt idx="22">
                    <c:v>0</c:v>
                  </c:pt>
                  <c:pt idx="23">
                    <c:v>0.1</c:v>
                  </c:pt>
                  <c:pt idx="24">
                    <c:v>0.2</c:v>
                  </c:pt>
                  <c:pt idx="25">
                    <c:v>0.3</c:v>
                  </c:pt>
                  <c:pt idx="26">
                    <c:v>0.4</c:v>
                  </c:pt>
                  <c:pt idx="27">
                    <c:v>0.5</c:v>
                  </c:pt>
                  <c:pt idx="28">
                    <c:v>0.6</c:v>
                  </c:pt>
                  <c:pt idx="29">
                    <c:v>0.7</c:v>
                  </c:pt>
                  <c:pt idx="30">
                    <c:v>0</c:v>
                  </c:pt>
                  <c:pt idx="31">
                    <c:v>0.1</c:v>
                  </c:pt>
                  <c:pt idx="32">
                    <c:v>0.2</c:v>
                  </c:pt>
                  <c:pt idx="33">
                    <c:v>0.3</c:v>
                  </c:pt>
                  <c:pt idx="34">
                    <c:v>0.4</c:v>
                  </c:pt>
                  <c:pt idx="35">
                    <c:v>0.5</c:v>
                  </c:pt>
                  <c:pt idx="36">
                    <c:v>0.6</c:v>
                  </c:pt>
                  <c:pt idx="37">
                    <c:v>0.7</c:v>
                  </c:pt>
                  <c:pt idx="38">
                    <c:v>0</c:v>
                  </c:pt>
                  <c:pt idx="39">
                    <c:v>0.1</c:v>
                  </c:pt>
                  <c:pt idx="40">
                    <c:v>0.2</c:v>
                  </c:pt>
                  <c:pt idx="41">
                    <c:v>0.3</c:v>
                  </c:pt>
                  <c:pt idx="42">
                    <c:v>0.4</c:v>
                  </c:pt>
                  <c:pt idx="43">
                    <c:v>0.5</c:v>
                  </c:pt>
                  <c:pt idx="44">
                    <c:v>0.6</c:v>
                  </c:pt>
                  <c:pt idx="45">
                    <c:v>0</c:v>
                  </c:pt>
                  <c:pt idx="46">
                    <c:v>0.1</c:v>
                  </c:pt>
                  <c:pt idx="47">
                    <c:v>0.2</c:v>
                  </c:pt>
                  <c:pt idx="48">
                    <c:v>0.3</c:v>
                  </c:pt>
                  <c:pt idx="49">
                    <c:v>0.4</c:v>
                  </c:pt>
                  <c:pt idx="50">
                    <c:v>0.5</c:v>
                  </c:pt>
                  <c:pt idx="51">
                    <c:v>0.6</c:v>
                  </c:pt>
                  <c:pt idx="52">
                    <c:v>0.8</c:v>
                  </c:pt>
                  <c:pt idx="53">
                    <c:v>0</c:v>
                  </c:pt>
                  <c:pt idx="54">
                    <c:v>0.1</c:v>
                  </c:pt>
                  <c:pt idx="55">
                    <c:v>0.2</c:v>
                  </c:pt>
                  <c:pt idx="56">
                    <c:v>0.3</c:v>
                  </c:pt>
                  <c:pt idx="57">
                    <c:v>0.4</c:v>
                  </c:pt>
                  <c:pt idx="58">
                    <c:v>0.5</c:v>
                  </c:pt>
                  <c:pt idx="59">
                    <c:v>0.6</c:v>
                  </c:pt>
                  <c:pt idx="60">
                    <c:v>0.7</c:v>
                  </c:pt>
                  <c:pt idx="61">
                    <c:v>0</c:v>
                  </c:pt>
                  <c:pt idx="62">
                    <c:v>0.1</c:v>
                  </c:pt>
                  <c:pt idx="63">
                    <c:v>0.2</c:v>
                  </c:pt>
                  <c:pt idx="64">
                    <c:v>0.3</c:v>
                  </c:pt>
                  <c:pt idx="65">
                    <c:v>0.4</c:v>
                  </c:pt>
                  <c:pt idx="66">
                    <c:v>0.5</c:v>
                  </c:pt>
                  <c:pt idx="67">
                    <c:v>0.6</c:v>
                  </c:pt>
                  <c:pt idx="68">
                    <c:v>0.8</c:v>
                  </c:pt>
                  <c:pt idx="69">
                    <c:v>0</c:v>
                  </c:pt>
                  <c:pt idx="70">
                    <c:v>0.1</c:v>
                  </c:pt>
                  <c:pt idx="71">
                    <c:v>0.2</c:v>
                  </c:pt>
                  <c:pt idx="72">
                    <c:v>0.3</c:v>
                  </c:pt>
                  <c:pt idx="73">
                    <c:v>0.4</c:v>
                  </c:pt>
                  <c:pt idx="74">
                    <c:v>0.5</c:v>
                  </c:pt>
                  <c:pt idx="75">
                    <c:v>0.6</c:v>
                  </c:pt>
                  <c:pt idx="76">
                    <c:v>0</c:v>
                  </c:pt>
                  <c:pt idx="77">
                    <c:v>0.1</c:v>
                  </c:pt>
                  <c:pt idx="78">
                    <c:v>0.2</c:v>
                  </c:pt>
                  <c:pt idx="79">
                    <c:v>0.3</c:v>
                  </c:pt>
                  <c:pt idx="80">
                    <c:v>0.4</c:v>
                  </c:pt>
                  <c:pt idx="81">
                    <c:v>0.5</c:v>
                  </c:pt>
                  <c:pt idx="82">
                    <c:v>0.6</c:v>
                  </c:pt>
                  <c:pt idx="83">
                    <c:v>0.7</c:v>
                  </c:pt>
                  <c:pt idx="84">
                    <c:v>0.8</c:v>
                  </c:pt>
                </c:lvl>
                <c:lvl>
                  <c:pt idx="0">
                    <c:v>0</c:v>
                  </c:pt>
                  <c:pt idx="7">
                    <c:v>1</c:v>
                  </c:pt>
                  <c:pt idx="15">
                    <c:v>2</c:v>
                  </c:pt>
                  <c:pt idx="22">
                    <c:v>3</c:v>
                  </c:pt>
                  <c:pt idx="30">
                    <c:v>4</c:v>
                  </c:pt>
                  <c:pt idx="38">
                    <c:v>5</c:v>
                  </c:pt>
                  <c:pt idx="45">
                    <c:v>6</c:v>
                  </c:pt>
                  <c:pt idx="53">
                    <c:v>7</c:v>
                  </c:pt>
                  <c:pt idx="61">
                    <c:v>8</c:v>
                  </c:pt>
                  <c:pt idx="69">
                    <c:v>9</c:v>
                  </c:pt>
                  <c:pt idx="76">
                    <c:v>10</c:v>
                  </c:pt>
                </c:lvl>
              </c:multiLvlStrCache>
            </c:multiLvlStrRef>
          </c:cat>
          <c:val>
            <c:numRef>
              <c:f>'Loan Ratio vs Emp Length'!$B$5:$B$101</c:f>
              <c:numCache>
                <c:formatCode>General</c:formatCode>
                <c:ptCount val="85"/>
                <c:pt idx="0">
                  <c:v>9</c:v>
                </c:pt>
                <c:pt idx="1">
                  <c:v>62</c:v>
                </c:pt>
                <c:pt idx="2">
                  <c:v>36</c:v>
                </c:pt>
                <c:pt idx="3">
                  <c:v>42</c:v>
                </c:pt>
                <c:pt idx="4">
                  <c:v>21</c:v>
                </c:pt>
                <c:pt idx="5">
                  <c:v>14</c:v>
                </c:pt>
                <c:pt idx="6">
                  <c:v>1</c:v>
                </c:pt>
                <c:pt idx="7">
                  <c:v>61</c:v>
                </c:pt>
                <c:pt idx="8">
                  <c:v>300</c:v>
                </c:pt>
                <c:pt idx="9">
                  <c:v>291</c:v>
                </c:pt>
                <c:pt idx="10">
                  <c:v>196</c:v>
                </c:pt>
                <c:pt idx="11">
                  <c:v>101</c:v>
                </c:pt>
                <c:pt idx="12">
                  <c:v>49</c:v>
                </c:pt>
                <c:pt idx="13">
                  <c:v>14</c:v>
                </c:pt>
                <c:pt idx="14">
                  <c:v>3</c:v>
                </c:pt>
                <c:pt idx="15">
                  <c:v>29</c:v>
                </c:pt>
                <c:pt idx="16">
                  <c:v>165</c:v>
                </c:pt>
                <c:pt idx="17">
                  <c:v>141</c:v>
                </c:pt>
                <c:pt idx="18">
                  <c:v>105</c:v>
                </c:pt>
                <c:pt idx="19">
                  <c:v>52</c:v>
                </c:pt>
                <c:pt idx="20">
                  <c:v>28</c:v>
                </c:pt>
                <c:pt idx="21">
                  <c:v>4</c:v>
                </c:pt>
                <c:pt idx="22">
                  <c:v>28</c:v>
                </c:pt>
                <c:pt idx="23">
                  <c:v>170</c:v>
                </c:pt>
                <c:pt idx="24">
                  <c:v>141</c:v>
                </c:pt>
                <c:pt idx="25">
                  <c:v>107</c:v>
                </c:pt>
                <c:pt idx="26">
                  <c:v>47</c:v>
                </c:pt>
                <c:pt idx="27">
                  <c:v>20</c:v>
                </c:pt>
                <c:pt idx="28">
                  <c:v>3</c:v>
                </c:pt>
                <c:pt idx="29">
                  <c:v>1</c:v>
                </c:pt>
                <c:pt idx="30">
                  <c:v>26</c:v>
                </c:pt>
                <c:pt idx="31">
                  <c:v>137</c:v>
                </c:pt>
                <c:pt idx="32">
                  <c:v>130</c:v>
                </c:pt>
                <c:pt idx="33">
                  <c:v>89</c:v>
                </c:pt>
                <c:pt idx="34">
                  <c:v>30</c:v>
                </c:pt>
                <c:pt idx="35">
                  <c:v>16</c:v>
                </c:pt>
                <c:pt idx="36">
                  <c:v>5</c:v>
                </c:pt>
                <c:pt idx="37">
                  <c:v>1</c:v>
                </c:pt>
                <c:pt idx="38">
                  <c:v>12</c:v>
                </c:pt>
                <c:pt idx="39">
                  <c:v>140</c:v>
                </c:pt>
                <c:pt idx="40">
                  <c:v>131</c:v>
                </c:pt>
                <c:pt idx="41">
                  <c:v>78</c:v>
                </c:pt>
                <c:pt idx="42">
                  <c:v>32</c:v>
                </c:pt>
                <c:pt idx="43">
                  <c:v>23</c:v>
                </c:pt>
                <c:pt idx="44">
                  <c:v>6</c:v>
                </c:pt>
                <c:pt idx="45">
                  <c:v>12</c:v>
                </c:pt>
                <c:pt idx="46">
                  <c:v>92</c:v>
                </c:pt>
                <c:pt idx="47">
                  <c:v>79</c:v>
                </c:pt>
                <c:pt idx="48">
                  <c:v>52</c:v>
                </c:pt>
                <c:pt idx="49">
                  <c:v>30</c:v>
                </c:pt>
                <c:pt idx="50">
                  <c:v>10</c:v>
                </c:pt>
                <c:pt idx="51">
                  <c:v>4</c:v>
                </c:pt>
                <c:pt idx="52">
                  <c:v>1</c:v>
                </c:pt>
                <c:pt idx="53">
                  <c:v>11</c:v>
                </c:pt>
                <c:pt idx="54">
                  <c:v>57</c:v>
                </c:pt>
                <c:pt idx="55">
                  <c:v>79</c:v>
                </c:pt>
                <c:pt idx="56">
                  <c:v>48</c:v>
                </c:pt>
                <c:pt idx="57">
                  <c:v>25</c:v>
                </c:pt>
                <c:pt idx="58">
                  <c:v>17</c:v>
                </c:pt>
                <c:pt idx="59">
                  <c:v>3</c:v>
                </c:pt>
                <c:pt idx="60">
                  <c:v>1</c:v>
                </c:pt>
                <c:pt idx="61">
                  <c:v>9</c:v>
                </c:pt>
                <c:pt idx="62">
                  <c:v>62</c:v>
                </c:pt>
                <c:pt idx="63">
                  <c:v>52</c:v>
                </c:pt>
                <c:pt idx="64">
                  <c:v>41</c:v>
                </c:pt>
                <c:pt idx="65">
                  <c:v>17</c:v>
                </c:pt>
                <c:pt idx="66">
                  <c:v>5</c:v>
                </c:pt>
                <c:pt idx="67">
                  <c:v>3</c:v>
                </c:pt>
                <c:pt idx="68">
                  <c:v>1</c:v>
                </c:pt>
                <c:pt idx="69">
                  <c:v>6</c:v>
                </c:pt>
                <c:pt idx="70">
                  <c:v>41</c:v>
                </c:pt>
                <c:pt idx="71">
                  <c:v>49</c:v>
                </c:pt>
                <c:pt idx="72">
                  <c:v>27</c:v>
                </c:pt>
                <c:pt idx="73">
                  <c:v>12</c:v>
                </c:pt>
                <c:pt idx="74">
                  <c:v>7</c:v>
                </c:pt>
                <c:pt idx="75">
                  <c:v>2</c:v>
                </c:pt>
                <c:pt idx="76">
                  <c:v>71</c:v>
                </c:pt>
                <c:pt idx="77">
                  <c:v>350</c:v>
                </c:pt>
                <c:pt idx="78">
                  <c:v>321</c:v>
                </c:pt>
                <c:pt idx="79">
                  <c:v>259</c:v>
                </c:pt>
                <c:pt idx="80">
                  <c:v>140</c:v>
                </c:pt>
                <c:pt idx="81">
                  <c:v>72</c:v>
                </c:pt>
                <c:pt idx="82">
                  <c:v>15</c:v>
                </c:pt>
                <c:pt idx="83">
                  <c:v>3</c:v>
                </c:pt>
                <c:pt idx="8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9-794A-85AD-0C389AC37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7449343"/>
        <c:axId val="1807450991"/>
      </c:barChart>
      <c:catAx>
        <c:axId val="180744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450991"/>
        <c:crosses val="autoZero"/>
        <c:auto val="1"/>
        <c:lblAlgn val="ctr"/>
        <c:lblOffset val="100"/>
        <c:noMultiLvlLbl val="0"/>
      </c:catAx>
      <c:valAx>
        <c:axId val="180745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44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[Loan_Final.xlsx]Seniority vs Purpose!PivotTable5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Seniority</a:t>
            </a:r>
            <a:r>
              <a:rPr lang="en-US" baseline="0" dirty="0"/>
              <a:t> vs </a:t>
            </a:r>
            <a:r>
              <a:rPr lang="en-US" dirty="0"/>
              <a:t>Purpose </a:t>
            </a:r>
          </a:p>
        </c:rich>
      </c:tx>
      <c:layout>
        <c:manualLayout>
          <c:xMode val="edge"/>
          <c:yMode val="edge"/>
          <c:x val="0.66971525839938961"/>
          <c:y val="0.23615807127461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'Seniority vs Purpose'!$B$3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'Seniority vs Purpose'!$A$4:$A$49</c:f>
              <c:multiLvlStrCache>
                <c:ptCount val="42"/>
                <c:lvl>
                  <c:pt idx="0">
                    <c:v>car</c:v>
                  </c:pt>
                  <c:pt idx="1">
                    <c:v>credit_card</c:v>
                  </c:pt>
                  <c:pt idx="2">
                    <c:v>debt_consolidation</c:v>
                  </c:pt>
                  <c:pt idx="3">
                    <c:v>educational</c:v>
                  </c:pt>
                  <c:pt idx="4">
                    <c:v>home_improvement</c:v>
                  </c:pt>
                  <c:pt idx="5">
                    <c:v>house</c:v>
                  </c:pt>
                  <c:pt idx="6">
                    <c:v>major_purchase</c:v>
                  </c:pt>
                  <c:pt idx="7">
                    <c:v>medical</c:v>
                  </c:pt>
                  <c:pt idx="8">
                    <c:v>moving</c:v>
                  </c:pt>
                  <c:pt idx="9">
                    <c:v>other</c:v>
                  </c:pt>
                  <c:pt idx="10">
                    <c:v>renewable_energy</c:v>
                  </c:pt>
                  <c:pt idx="11">
                    <c:v>small_business</c:v>
                  </c:pt>
                  <c:pt idx="12">
                    <c:v>vacation</c:v>
                  </c:pt>
                  <c:pt idx="13">
                    <c:v>wedding</c:v>
                  </c:pt>
                  <c:pt idx="14">
                    <c:v>car</c:v>
                  </c:pt>
                  <c:pt idx="15">
                    <c:v>credit_card</c:v>
                  </c:pt>
                  <c:pt idx="16">
                    <c:v>debt_consolidation</c:v>
                  </c:pt>
                  <c:pt idx="17">
                    <c:v>educational</c:v>
                  </c:pt>
                  <c:pt idx="18">
                    <c:v>home_improvement</c:v>
                  </c:pt>
                  <c:pt idx="19">
                    <c:v>house</c:v>
                  </c:pt>
                  <c:pt idx="20">
                    <c:v>major_purchase</c:v>
                  </c:pt>
                  <c:pt idx="21">
                    <c:v>medical</c:v>
                  </c:pt>
                  <c:pt idx="22">
                    <c:v>moving</c:v>
                  </c:pt>
                  <c:pt idx="23">
                    <c:v>other</c:v>
                  </c:pt>
                  <c:pt idx="24">
                    <c:v>renewable_energy</c:v>
                  </c:pt>
                  <c:pt idx="25">
                    <c:v>small_business</c:v>
                  </c:pt>
                  <c:pt idx="26">
                    <c:v>vacation</c:v>
                  </c:pt>
                  <c:pt idx="27">
                    <c:v>wedding</c:v>
                  </c:pt>
                  <c:pt idx="28">
                    <c:v>car</c:v>
                  </c:pt>
                  <c:pt idx="29">
                    <c:v>credit_card</c:v>
                  </c:pt>
                  <c:pt idx="30">
                    <c:v>debt_consolidation</c:v>
                  </c:pt>
                  <c:pt idx="31">
                    <c:v>educational</c:v>
                  </c:pt>
                  <c:pt idx="32">
                    <c:v>home_improvement</c:v>
                  </c:pt>
                  <c:pt idx="33">
                    <c:v>house</c:v>
                  </c:pt>
                  <c:pt idx="34">
                    <c:v>major_purchase</c:v>
                  </c:pt>
                  <c:pt idx="35">
                    <c:v>medical</c:v>
                  </c:pt>
                  <c:pt idx="36">
                    <c:v>moving</c:v>
                  </c:pt>
                  <c:pt idx="37">
                    <c:v>other</c:v>
                  </c:pt>
                  <c:pt idx="38">
                    <c:v>renewable_energy</c:v>
                  </c:pt>
                  <c:pt idx="39">
                    <c:v>small_business</c:v>
                  </c:pt>
                  <c:pt idx="40">
                    <c:v>vacation</c:v>
                  </c:pt>
                  <c:pt idx="41">
                    <c:v>wedding</c:v>
                  </c:pt>
                </c:lvl>
                <c:lvl>
                  <c:pt idx="0">
                    <c:v>Junior</c:v>
                  </c:pt>
                  <c:pt idx="14">
                    <c:v>Mid</c:v>
                  </c:pt>
                  <c:pt idx="28">
                    <c:v>Senior</c:v>
                  </c:pt>
                </c:lvl>
              </c:multiLvlStrCache>
            </c:multiLvlStrRef>
          </c:cat>
          <c:val>
            <c:numRef>
              <c:f>'Seniority vs Purpose'!$B$4:$B$49</c:f>
              <c:numCache>
                <c:formatCode>General</c:formatCode>
                <c:ptCount val="42"/>
                <c:pt idx="0">
                  <c:v>918</c:v>
                </c:pt>
                <c:pt idx="1">
                  <c:v>3092</c:v>
                </c:pt>
                <c:pt idx="2">
                  <c:v>10786</c:v>
                </c:pt>
                <c:pt idx="3">
                  <c:v>251</c:v>
                </c:pt>
                <c:pt idx="4">
                  <c:v>1482</c:v>
                </c:pt>
                <c:pt idx="5">
                  <c:v>235</c:v>
                </c:pt>
                <c:pt idx="6">
                  <c:v>1391</c:v>
                </c:pt>
                <c:pt idx="7">
                  <c:v>408</c:v>
                </c:pt>
                <c:pt idx="8">
                  <c:v>435</c:v>
                </c:pt>
                <c:pt idx="9">
                  <c:v>2458</c:v>
                </c:pt>
                <c:pt idx="10">
                  <c:v>50</c:v>
                </c:pt>
                <c:pt idx="11">
                  <c:v>1135</c:v>
                </c:pt>
                <c:pt idx="12">
                  <c:v>222</c:v>
                </c:pt>
                <c:pt idx="13">
                  <c:v>686</c:v>
                </c:pt>
                <c:pt idx="14">
                  <c:v>275</c:v>
                </c:pt>
                <c:pt idx="15">
                  <c:v>847</c:v>
                </c:pt>
                <c:pt idx="16">
                  <c:v>3224</c:v>
                </c:pt>
                <c:pt idx="17">
                  <c:v>36</c:v>
                </c:pt>
                <c:pt idx="18">
                  <c:v>517</c:v>
                </c:pt>
                <c:pt idx="19">
                  <c:v>56</c:v>
                </c:pt>
                <c:pt idx="20">
                  <c:v>332</c:v>
                </c:pt>
                <c:pt idx="21">
                  <c:v>104</c:v>
                </c:pt>
                <c:pt idx="22">
                  <c:v>71</c:v>
                </c:pt>
                <c:pt idx="23">
                  <c:v>583</c:v>
                </c:pt>
                <c:pt idx="24">
                  <c:v>24</c:v>
                </c:pt>
                <c:pt idx="25">
                  <c:v>280</c:v>
                </c:pt>
                <c:pt idx="26">
                  <c:v>59</c:v>
                </c:pt>
                <c:pt idx="27">
                  <c:v>132</c:v>
                </c:pt>
                <c:pt idx="28">
                  <c:v>306</c:v>
                </c:pt>
                <c:pt idx="29">
                  <c:v>1088</c:v>
                </c:pt>
                <c:pt idx="30">
                  <c:v>4045</c:v>
                </c:pt>
                <c:pt idx="31">
                  <c:v>38</c:v>
                </c:pt>
                <c:pt idx="32">
                  <c:v>876</c:v>
                </c:pt>
                <c:pt idx="33">
                  <c:v>76</c:v>
                </c:pt>
                <c:pt idx="34">
                  <c:v>427</c:v>
                </c:pt>
                <c:pt idx="35">
                  <c:v>169</c:v>
                </c:pt>
                <c:pt idx="36">
                  <c:v>70</c:v>
                </c:pt>
                <c:pt idx="37">
                  <c:v>824</c:v>
                </c:pt>
                <c:pt idx="38">
                  <c:v>28</c:v>
                </c:pt>
                <c:pt idx="39">
                  <c:v>339</c:v>
                </c:pt>
                <c:pt idx="40">
                  <c:v>94</c:v>
                </c:pt>
                <c:pt idx="41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9-9947-A3F7-6F691A30D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546848"/>
        <c:axId val="1897755567"/>
      </c:barChart>
      <c:catAx>
        <c:axId val="9054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755567"/>
        <c:crosses val="autoZero"/>
        <c:auto val="1"/>
        <c:lblAlgn val="ctr"/>
        <c:lblOffset val="100"/>
        <c:noMultiLvlLbl val="0"/>
      </c:catAx>
      <c:valAx>
        <c:axId val="189775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160"/>
        <c:axId val="1321403072"/>
      </c:barChart>
      <c:catAx>
        <c:axId val="13214041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3072"/>
        <c:crosses val="autoZero"/>
        <c:auto val="1"/>
        <c:lblAlgn val="ctr"/>
        <c:lblOffset val="100"/>
        <c:noMultiLvlLbl val="0"/>
      </c:catAx>
      <c:valAx>
        <c:axId val="1321403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4704"/>
        <c:axId val="1321405792"/>
      </c:barChart>
      <c:catAx>
        <c:axId val="132140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5792"/>
        <c:crosses val="autoZero"/>
        <c:auto val="1"/>
        <c:lblAlgn val="ctr"/>
        <c:lblOffset val="100"/>
        <c:noMultiLvlLbl val="0"/>
      </c:catAx>
      <c:valAx>
        <c:axId val="13214057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4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406880"/>
        <c:axId val="1321409056"/>
      </c:barChart>
      <c:catAx>
        <c:axId val="13214068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21409056"/>
        <c:crosses val="autoZero"/>
        <c:auto val="1"/>
        <c:lblAlgn val="ctr"/>
        <c:lblOffset val="100"/>
        <c:noMultiLvlLbl val="0"/>
      </c:catAx>
      <c:valAx>
        <c:axId val="132140905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21406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72" name="Google Shape;3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3" name="Google Shape;5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chart" Target="../charts/chart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9" name="Google Shape;19;p21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8" name="Google Shape;19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2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3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4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5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6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7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8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9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3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4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5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6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7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8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9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20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22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23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27" name="Google Shape;227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2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3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4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5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6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7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34"/>
          <p:cNvSpPr>
            <a:spLocks noGrp="1"/>
          </p:cNvSpPr>
          <p:nvPr>
            <p:ph type="chart" idx="8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8" name="Google Shape;238;p34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0" name="Google Shape;240;p34"/>
          <p:cNvGraphicFramePr/>
          <p:nvPr/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1" name="Google Shape;241;p3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6" name="Google Shape;246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2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3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4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54" name="Google Shape;254;p35"/>
          <p:cNvGraphicFramePr/>
          <p:nvPr/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5" name="Google Shape;255;p35"/>
          <p:cNvGraphicFramePr/>
          <p:nvPr/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7" name="Google Shape;257;p3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2" name="Google Shape;26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graphicFrame>
        <p:nvGraphicFramePr>
          <p:cNvPr id="263" name="Google Shape;26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Google Shape;2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3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4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5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6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7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body" idx="8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9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3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4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5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6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7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8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9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20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2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291" name="Google Shape;291;p37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2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3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4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body" idx="5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body" idx="6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7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8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9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13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2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3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4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5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38"/>
          <p:cNvSpPr txBox="1">
            <a:spLocks noGrp="1"/>
          </p:cNvSpPr>
          <p:nvPr>
            <p:ph type="body" idx="6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7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38"/>
          <p:cNvSpPr txBox="1">
            <a:spLocks noGrp="1"/>
          </p:cNvSpPr>
          <p:nvPr>
            <p:ph type="body" idx="8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9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3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body" idx="14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5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6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17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18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9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20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2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22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23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24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38"/>
          <p:cNvSpPr txBox="1">
            <a:spLocks noGrp="1"/>
          </p:cNvSpPr>
          <p:nvPr>
            <p:ph type="body" idx="25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body" idx="26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27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1" name="Google Shape;331;p38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332" name="Google Shape;332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9" name="Google Shape;349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8"/>
          <p:cNvSpPr txBox="1">
            <a:spLocks noGrp="1"/>
          </p:cNvSpPr>
          <p:nvPr>
            <p:ph type="body" idx="28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0" name="Google Shape;360;p3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3" name="Google Shape;36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182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39"/>
          <p:cNvSpPr>
            <a:spLocks noGrp="1"/>
          </p:cNvSpPr>
          <p:nvPr>
            <p:ph type="chart" idx="2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66" name="Google Shape;366;p3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8" name="Google Shape;36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8" name="Google Shape;48;p2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7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4" name="Google Shape;64;p27"/>
          <p:cNvSpPr>
            <a:spLocks noGrp="1"/>
          </p:cNvSpPr>
          <p:nvPr>
            <p:ph type="pic" idx="3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5" name="Google Shape;65;p27"/>
          <p:cNvSpPr>
            <a:spLocks noGrp="1"/>
          </p:cNvSpPr>
          <p:nvPr>
            <p:ph type="pic" idx="4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5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6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215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7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8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9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74" name="Google Shape;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3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body" idx="4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5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939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6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7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8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sz="83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9"/>
          <p:cNvSpPr>
            <a:spLocks noGrp="1"/>
          </p:cNvSpPr>
          <p:nvPr>
            <p:ph type="pic" idx="2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0"/>
          <p:cNvSpPr>
            <a:spLocks noGrp="1"/>
          </p:cNvSpPr>
          <p:nvPr>
            <p:ph type="pic" idx="2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0"/>
          <p:cNvSpPr>
            <a:spLocks noGrp="1"/>
          </p:cNvSpPr>
          <p:nvPr>
            <p:ph type="pic" idx="3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215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31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0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body" idx="2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3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4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5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6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7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8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9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body" idx="13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56" name="Google Shape;15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3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73" name="Google Shape;173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2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3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dt" idx="10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2" name="Google Shape;182;p32"/>
          <p:cNvSpPr txBox="1">
            <a:spLocks noGrp="1"/>
          </p:cNvSpPr>
          <p:nvPr>
            <p:ph type="sldNum" idx="12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3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87" name="Google Shape;187;p3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3597306" y="4041650"/>
              <a:ext cx="326569" cy="653139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01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2"/>
          <p:cNvSpPr txBox="1">
            <a:spLocks noGrp="1"/>
          </p:cNvSpPr>
          <p:nvPr>
            <p:ph type="body" idx="4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5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3" name="Google Shape;13;p2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"/>
          <p:cNvSpPr txBox="1"/>
          <p:nvPr/>
        </p:nvSpPr>
        <p:spPr>
          <a:xfrm>
            <a:off x="555037" y="2571750"/>
            <a:ext cx="6895272" cy="54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Lending Club Case Study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"/>
          <p:cNvSpPr txBox="1"/>
          <p:nvPr/>
        </p:nvSpPr>
        <p:spPr>
          <a:xfrm>
            <a:off x="1157111" y="716037"/>
            <a:ext cx="2695698" cy="131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05-10-2022</a:t>
            </a:r>
            <a:endParaRPr dirty="0"/>
          </a:p>
        </p:txBody>
      </p:sp>
      <p:sp>
        <p:nvSpPr>
          <p:cNvPr id="378" name="Google Shape;378;p1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C869F-4FC0-A911-5C48-C2AFA5573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F381D-C2B2-6FCF-F83B-D8F0C117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Analysis[contd..]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6372-1FBD-2EE6-3A00-EC28F6CCF6D3}"/>
              </a:ext>
            </a:extLst>
          </p:cNvPr>
          <p:cNvSpPr txBox="1"/>
          <p:nvPr/>
        </p:nvSpPr>
        <p:spPr>
          <a:xfrm>
            <a:off x="490195" y="996181"/>
            <a:ext cx="8025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Columns like emp_length(Seniority) and Purpose are analysed. In all the levels of employees, employees who took loan for debt_consolidation are default more.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37EC6E-03CC-6C03-5BB8-E192080D6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987459"/>
              </p:ext>
            </p:extLst>
          </p:nvPr>
        </p:nvGraphicFramePr>
        <p:xfrm>
          <a:off x="490195" y="996181"/>
          <a:ext cx="7618381" cy="4087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698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C869F-4FC0-A911-5C48-C2AFA5573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F381D-C2B2-6FCF-F83B-D8F0C117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941121" cy="382564"/>
          </a:xfrm>
        </p:spPr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6372-1FBD-2EE6-3A00-EC28F6CCF6D3}"/>
              </a:ext>
            </a:extLst>
          </p:cNvPr>
          <p:cNvSpPr txBox="1"/>
          <p:nvPr/>
        </p:nvSpPr>
        <p:spPr>
          <a:xfrm>
            <a:off x="490195" y="996181"/>
            <a:ext cx="8025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HeatMap is created to understand the correlation among other variables among Fully Paid employees.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EA1EC-356C-018E-8156-E64CCDE1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53" y="1350069"/>
            <a:ext cx="4293778" cy="34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9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C869F-4FC0-A911-5C48-C2AFA5573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F381D-C2B2-6FCF-F83B-D8F0C117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941121" cy="382564"/>
          </a:xfrm>
        </p:spPr>
        <p:txBody>
          <a:bodyPr/>
          <a:lstStyle/>
          <a:p>
            <a:r>
              <a:rPr lang="en-US" dirty="0"/>
              <a:t>Multivariate Analysis[contd..]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6372-1FBD-2EE6-3A00-EC28F6CCF6D3}"/>
              </a:ext>
            </a:extLst>
          </p:cNvPr>
          <p:cNvSpPr txBox="1"/>
          <p:nvPr/>
        </p:nvSpPr>
        <p:spPr>
          <a:xfrm>
            <a:off x="316679" y="1009629"/>
            <a:ext cx="865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 Heatmap is created to understand the correlation among other variables among </a:t>
            </a:r>
            <a:r>
              <a:rPr lang="en-US" i="1" dirty="0"/>
              <a:t>Charged Off </a:t>
            </a:r>
            <a:r>
              <a:rPr lang="en-US" dirty="0"/>
              <a:t>employees.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55720-0DB3-3BA2-22BA-57A3FF28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789" y="1304996"/>
            <a:ext cx="4705917" cy="37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EEC8E-F745-9E35-E9C9-39B1A54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4710A-AAF5-7208-492C-C9BFB003C1E7}"/>
              </a:ext>
            </a:extLst>
          </p:cNvPr>
          <p:cNvSpPr txBox="1"/>
          <p:nvPr/>
        </p:nvSpPr>
        <p:spPr>
          <a:xfrm>
            <a:off x="391885" y="1049668"/>
            <a:ext cx="83357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Lending Club company is the largest online loan marketplace, facilitating personal loans, business loans, and financing of medical procedures. Borrowers can easily access lower interest rate loans through a fast online interface. </a:t>
            </a:r>
          </a:p>
          <a:p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Company wants to understand the </a:t>
            </a:r>
            <a:r>
              <a:rPr lang="en-IN" b="1" i="0" dirty="0">
                <a:solidFill>
                  <a:srgbClr val="091E42"/>
                </a:solidFill>
                <a:effectLst/>
                <a:latin typeface="freight-text-pro"/>
              </a:rPr>
              <a:t>driving factors (or driver variables) </a:t>
            </a:r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behind loan default, i.e. the variables which are strong indicators of default.  The company can utilise this knowledge for its portfolio and risk assessment.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6C617-8196-9767-F24E-A3AAF7FF9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18F352-6999-3880-77AD-2B34160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DC29-7D72-C248-2A9D-7C876989A708}"/>
              </a:ext>
            </a:extLst>
          </p:cNvPr>
          <p:cNvSpPr txBox="1"/>
          <p:nvPr/>
        </p:nvSpPr>
        <p:spPr>
          <a:xfrm>
            <a:off x="538843" y="1102178"/>
            <a:ext cx="6934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Downloaded the dataset from upGrad Learning page. </a:t>
            </a:r>
          </a:p>
          <a:p>
            <a:endParaRPr lang="en-IN" dirty="0">
              <a:solidFill>
                <a:srgbClr val="091E42"/>
              </a:solidFill>
              <a:latin typeface="freight-text-pro"/>
            </a:endParaRPr>
          </a:p>
          <a:p>
            <a:r>
              <a:rPr lang="en-IN" b="0" i="0" dirty="0">
                <a:solidFill>
                  <a:srgbClr val="091E42"/>
                </a:solidFill>
                <a:effectLst/>
                <a:latin typeface="freight-text-pro"/>
              </a:rPr>
              <a:t>It contains the complete loan data for all loans issued through the time period 2007 t0 2011.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DCEBF-44D1-EDC7-9EC2-52AFC2900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000B9-0044-D922-EB10-698F4376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042B2-5082-F950-0F8F-B718C038F78D}"/>
              </a:ext>
            </a:extLst>
          </p:cNvPr>
          <p:cNvSpPr txBox="1"/>
          <p:nvPr/>
        </p:nvSpPr>
        <p:spPr>
          <a:xfrm>
            <a:off x="473529" y="979715"/>
            <a:ext cx="73837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All the Loan behavior variables are removed as per the suggestion.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All the columns with same values in all the rows are removed.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Column ‘</a:t>
            </a:r>
            <a:r>
              <a:rPr lang="en-US" i="1" dirty="0"/>
              <a:t>url </a:t>
            </a:r>
            <a:r>
              <a:rPr lang="en-US" dirty="0"/>
              <a:t>’ is removed as it does not have any significant values.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Removed the string ‘</a:t>
            </a:r>
            <a:r>
              <a:rPr lang="en-US" i="1" dirty="0"/>
              <a:t>years</a:t>
            </a:r>
            <a:r>
              <a:rPr lang="en-US" dirty="0"/>
              <a:t>’ and ‘</a:t>
            </a:r>
            <a:r>
              <a:rPr lang="en-US" i="1" dirty="0"/>
              <a:t>year</a:t>
            </a:r>
            <a:r>
              <a:rPr lang="en-US" dirty="0"/>
              <a:t>’ from the column ‘</a:t>
            </a:r>
            <a:r>
              <a:rPr lang="en-US" i="1" dirty="0"/>
              <a:t>emp_length</a:t>
            </a:r>
            <a:r>
              <a:rPr lang="en-US" dirty="0"/>
              <a:t>’ for better analysis.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Removed the special characters ‘+’ and ‘&lt;’ from the column ‘</a:t>
            </a:r>
            <a:r>
              <a:rPr lang="en-US" i="1" dirty="0"/>
              <a:t>emp_length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2459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2750B-2850-502D-9777-4DE105E52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165FF-F613-9FEC-44C5-F454DD27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4BA6-542B-9F92-4D1E-9A57DC34CC3B}"/>
              </a:ext>
            </a:extLst>
          </p:cNvPr>
          <p:cNvSpPr txBox="1"/>
          <p:nvPr/>
        </p:nvSpPr>
        <p:spPr>
          <a:xfrm>
            <a:off x="481693" y="906236"/>
            <a:ext cx="8590813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Columns like grade, subgrade, emp_length, home_ownership, purpose and addr_state are analyzed.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Employees in grades ‘B’, ‘C’ and ‘D’ are </a:t>
            </a:r>
            <a:r>
              <a:rPr lang="en-US" i="1" dirty="0"/>
              <a:t>Charged Off </a:t>
            </a:r>
            <a:r>
              <a:rPr lang="en-US" dirty="0"/>
              <a:t>more compared to other grades</a:t>
            </a:r>
            <a:r>
              <a:rPr lang="en-US" i="1" dirty="0"/>
              <a:t>.</a:t>
            </a:r>
            <a:br>
              <a:rPr lang="en-US" i="1" dirty="0"/>
            </a:b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r>
              <a:rPr lang="en-US" dirty="0"/>
              <a:t>Employees over 1 year or less than 1 year and employees over 10+ years experience are charged off.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DB84CA-F613-8DB7-FE4A-6761D274E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586077"/>
              </p:ext>
            </p:extLst>
          </p:nvPr>
        </p:nvGraphicFramePr>
        <p:xfrm>
          <a:off x="889970" y="1706854"/>
          <a:ext cx="2057401" cy="136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CA60E3-92BA-CD49-7211-52261DD92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444500"/>
              </p:ext>
            </p:extLst>
          </p:nvPr>
        </p:nvGraphicFramePr>
        <p:xfrm>
          <a:off x="4052582" y="1632626"/>
          <a:ext cx="2574461" cy="1435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AB1143A-A2BF-A620-1FD7-08F3B742B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844990"/>
              </p:ext>
            </p:extLst>
          </p:nvPr>
        </p:nvGraphicFramePr>
        <p:xfrm>
          <a:off x="889970" y="3313419"/>
          <a:ext cx="2491688" cy="134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108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2750B-2850-502D-9777-4DE105E52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165FF-F613-9FEC-44C5-F454DD27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010224" cy="382564"/>
          </a:xfrm>
        </p:spPr>
        <p:txBody>
          <a:bodyPr/>
          <a:lstStyle/>
          <a:p>
            <a:r>
              <a:rPr lang="en-US" dirty="0"/>
              <a:t>Univariate Analysis[contd..]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4BA6-542B-9F92-4D1E-9A57DC34CC3B}"/>
              </a:ext>
            </a:extLst>
          </p:cNvPr>
          <p:cNvSpPr txBox="1"/>
          <p:nvPr/>
        </p:nvSpPr>
        <p:spPr>
          <a:xfrm>
            <a:off x="481693" y="906236"/>
            <a:ext cx="82663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en-US" dirty="0"/>
              <a:t>Employees who does not own house are </a:t>
            </a:r>
            <a:r>
              <a:rPr lang="en-US" i="1" dirty="0"/>
              <a:t>Charged Off </a:t>
            </a:r>
            <a:r>
              <a:rPr lang="en-US" dirty="0"/>
              <a:t>more.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endParaRPr lang="en-US" dirty="0"/>
          </a:p>
          <a:p>
            <a:pPr marL="342900" indent="-342900">
              <a:buAutoNum type="arabicParenR" startAt="4"/>
            </a:pPr>
            <a:r>
              <a:rPr lang="en-US" dirty="0"/>
              <a:t>Most of the employees applied loan for debt consolidation(purpose).</a:t>
            </a:r>
          </a:p>
          <a:p>
            <a:pPr marL="342900" indent="-342900">
              <a:buAutoNum type="arabicParenR" startAt="4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31A602-1A52-A2C2-571E-BB23EFC47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562959"/>
              </p:ext>
            </p:extLst>
          </p:nvPr>
        </p:nvGraphicFramePr>
        <p:xfrm>
          <a:off x="6237712" y="769315"/>
          <a:ext cx="2510361" cy="254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42FC69-AACC-6870-CD2C-E25DF8C73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62800"/>
              </p:ext>
            </p:extLst>
          </p:nvPr>
        </p:nvGraphicFramePr>
        <p:xfrm>
          <a:off x="6259365" y="3311774"/>
          <a:ext cx="2661566" cy="1592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579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2750B-2850-502D-9777-4DE105E52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165FF-F613-9FEC-44C5-F454DD27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434430" cy="382564"/>
          </a:xfrm>
        </p:spPr>
        <p:txBody>
          <a:bodyPr/>
          <a:lstStyle/>
          <a:p>
            <a:r>
              <a:rPr lang="en-US" dirty="0"/>
              <a:t>Segmented Univariate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4BA6-542B-9F92-4D1E-9A57DC34CC3B}"/>
              </a:ext>
            </a:extLst>
          </p:cNvPr>
          <p:cNvSpPr txBox="1"/>
          <p:nvPr/>
        </p:nvSpPr>
        <p:spPr>
          <a:xfrm>
            <a:off x="481693" y="906236"/>
            <a:ext cx="627928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Columns like loan_amnt, emp_length, dti are analyzed.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Employees who took loan amount more than 10K are </a:t>
            </a:r>
            <a:r>
              <a:rPr lang="en-US" i="1" dirty="0"/>
              <a:t>Charged Off </a:t>
            </a:r>
            <a:r>
              <a:rPr lang="en-US" dirty="0"/>
              <a:t>more</a:t>
            </a:r>
            <a:r>
              <a:rPr lang="en-US" i="1" dirty="0"/>
              <a:t>.</a:t>
            </a:r>
            <a:br>
              <a:rPr lang="en-US" i="1" dirty="0"/>
            </a:b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Font typeface="Arial"/>
              <a:buAutoNum type="arabicParenR"/>
            </a:pPr>
            <a:r>
              <a:rPr lang="en-US" dirty="0"/>
              <a:t>Junior employees are </a:t>
            </a:r>
            <a:r>
              <a:rPr lang="en-US" i="1" dirty="0"/>
              <a:t>Charged Off </a:t>
            </a:r>
            <a:r>
              <a:rPr lang="en-US" dirty="0"/>
              <a:t>more</a:t>
            </a:r>
            <a:r>
              <a:rPr lang="en-US" i="1" dirty="0"/>
              <a:t>.</a:t>
            </a:r>
            <a:endParaRPr lang="en-US" dirty="0"/>
          </a:p>
          <a:p>
            <a:pPr marL="342900" indent="-342900">
              <a:buFont typeface="Arial"/>
              <a:buAutoNum type="arabicParenR"/>
            </a:pPr>
            <a:endParaRPr lang="en-US" i="1" dirty="0"/>
          </a:p>
          <a:p>
            <a:br>
              <a:rPr lang="en-US" i="1" dirty="0"/>
            </a:br>
            <a:endParaRPr lang="en-US" i="1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69318-6005-F5A7-DB03-C529C3C1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3" y="1701080"/>
            <a:ext cx="2082546" cy="1392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DBBC1-080D-13E6-4192-86C39C90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3" y="3396538"/>
            <a:ext cx="2113612" cy="13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7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2750B-2850-502D-9777-4DE105E52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165FF-F613-9FEC-44C5-F454DD27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5603355" cy="382564"/>
          </a:xfrm>
        </p:spPr>
        <p:txBody>
          <a:bodyPr/>
          <a:lstStyle/>
          <a:p>
            <a:r>
              <a:rPr lang="en-US" dirty="0"/>
              <a:t>Segmented Univariate Analysis [contd.]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4BA6-542B-9F92-4D1E-9A57DC34CC3B}"/>
              </a:ext>
            </a:extLst>
          </p:cNvPr>
          <p:cNvSpPr txBox="1"/>
          <p:nvPr/>
        </p:nvSpPr>
        <p:spPr>
          <a:xfrm>
            <a:off x="481693" y="906236"/>
            <a:ext cx="481093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 Employees with bad Credit Risk are </a:t>
            </a:r>
            <a:r>
              <a:rPr lang="en-US" i="1" dirty="0"/>
              <a:t>Charged Off </a:t>
            </a:r>
            <a:r>
              <a:rPr lang="en-US" dirty="0"/>
              <a:t>more.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br>
              <a:rPr lang="en-US" i="1" dirty="0"/>
            </a:br>
            <a:endParaRPr lang="en-US" i="1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A9760-C570-B02F-CC55-DF6CFB56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1" y="1263321"/>
            <a:ext cx="3534528" cy="23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C869F-4FC0-A911-5C48-C2AFA5573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F381D-C2B2-6FCF-F83B-D8F0C117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A6372-1FBD-2EE6-3A00-EC28F6CCF6D3}"/>
              </a:ext>
            </a:extLst>
          </p:cNvPr>
          <p:cNvSpPr txBox="1"/>
          <p:nvPr/>
        </p:nvSpPr>
        <p:spPr>
          <a:xfrm>
            <a:off x="490194" y="996181"/>
            <a:ext cx="8207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Columns like loan_ratio(loan_amnt/annual_inc) and emp_length are analysed. Employees whose experience is of 1 or less than 1 year and 10+ years are defaulting more when they took less loan amount lesser than 10K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FF5508-8068-EB18-9CE5-996697A0F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382415"/>
              </p:ext>
            </p:extLst>
          </p:nvPr>
        </p:nvGraphicFramePr>
        <p:xfrm>
          <a:off x="490194" y="1179398"/>
          <a:ext cx="8207552" cy="3964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99086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502</Words>
  <Application>Microsoft Macintosh PowerPoint</Application>
  <PresentationFormat>On-screen Show (16:9)</PresentationFormat>
  <Paragraphs>107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Proxima Nova</vt:lpstr>
      <vt:lpstr>freight-text-pro</vt:lpstr>
      <vt:lpstr>Arial</vt:lpstr>
      <vt:lpstr>Roboto</vt:lpstr>
      <vt:lpstr>MASTER_UPGRAD</vt:lpstr>
      <vt:lpstr>PowerPoint Presentation</vt:lpstr>
      <vt:lpstr>Problem Statement</vt:lpstr>
      <vt:lpstr>Data Sourcing</vt:lpstr>
      <vt:lpstr>Data Cleaning</vt:lpstr>
      <vt:lpstr>Univariate Analysis</vt:lpstr>
      <vt:lpstr>Univariate Analysis[contd..]</vt:lpstr>
      <vt:lpstr>Segmented Univariate Analysis</vt:lpstr>
      <vt:lpstr>Segmented Univariate Analysis [contd.]</vt:lpstr>
      <vt:lpstr>Bivariate Analysis</vt:lpstr>
      <vt:lpstr>Bivariate Analysis[contd..]</vt:lpstr>
      <vt:lpstr>Multivariate Analysis</vt:lpstr>
      <vt:lpstr>Multivariate Analysis[contd..]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Pirahalathan, Kandasami</cp:lastModifiedBy>
  <cp:revision>30</cp:revision>
  <dcterms:created xsi:type="dcterms:W3CDTF">2019-01-02T10:18:22Z</dcterms:created>
  <dcterms:modified xsi:type="dcterms:W3CDTF">2022-10-06T07:10:50Z</dcterms:modified>
</cp:coreProperties>
</file>