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DEB8CBEF-6E99-1C44-A172-54D0D8E8EBEE}"/>
    <pc:docChg chg="custSel modSld">
      <pc:chgData name="Ramkumar Velmurugan" userId="7771df2f79b8315f" providerId="LiveId" clId="{DEB8CBEF-6E99-1C44-A172-54D0D8E8EBEE}" dt="2023-10-19T19:40:41.460" v="12" actId="20577"/>
      <pc:docMkLst>
        <pc:docMk/>
      </pc:docMkLst>
      <pc:sldChg chg="modSp mod">
        <pc:chgData name="Ramkumar Velmurugan" userId="7771df2f79b8315f" providerId="LiveId" clId="{DEB8CBEF-6E99-1C44-A172-54D0D8E8EBEE}" dt="2023-10-19T19:40:41.460" v="12" actId="20577"/>
        <pc:sldMkLst>
          <pc:docMk/>
          <pc:sldMk cId="1058813598" sldId="256"/>
        </pc:sldMkLst>
        <pc:spChg chg="mod">
          <ac:chgData name="Ramkumar Velmurugan" userId="7771df2f79b8315f" providerId="LiveId" clId="{DEB8CBEF-6E99-1C44-A172-54D0D8E8EBEE}" dt="2023-10-19T19:40:41.460" v="12" actId="20577"/>
          <ac:spMkLst>
            <pc:docMk/>
            <pc:sldMk cId="1058813598" sldId="256"/>
            <ac:spMk id="31" creationId="{9C23378E-16EF-7D77-ECA0-65A9A9CBCA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kdroid/RubyRails-Tutoria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kdroid/RubyRails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94F3CD06-8D55-EBFA-0B13-B5E643F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9" b="225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B9DF6-3E15-E1B8-25A7-4D5167722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554" y="2999465"/>
            <a:ext cx="5757182" cy="2215534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Web Service and Ruby on Rails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0615-E04D-D44E-31E9-B7132311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368067"/>
            <a:ext cx="5481920" cy="95038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WEBD 5201 WEB DEVELOPMENT</a:t>
            </a:r>
          </a:p>
          <a:p>
            <a:pPr algn="r"/>
            <a:r>
              <a:rPr lang="en-US" dirty="0"/>
              <a:t>RAMKUMAR VELMURUGAN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B5B5256-515B-48B3-A62B-500BEB0A8A82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WEBD5201</a:t>
            </a:r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E3FB-7DE3-4834-0179-63EDF168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Ruby on Rails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4609-9238-F918-AD61-3397E89A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r>
              <a:rPr lang="en-US" dirty="0"/>
              <a:t>Ruby on Rails is an open-source web application development framework</a:t>
            </a:r>
          </a:p>
          <a:p>
            <a:r>
              <a:rPr lang="en-US" dirty="0"/>
              <a:t>Used for simple projects to complex projects.</a:t>
            </a:r>
          </a:p>
          <a:p>
            <a:r>
              <a:rPr lang="en-US" dirty="0"/>
              <a:t>Follows MVC architectural design pattern</a:t>
            </a:r>
          </a:p>
        </p:txBody>
      </p:sp>
      <p:pic>
        <p:nvPicPr>
          <p:cNvPr id="3074" name="Picture 2" descr="Ruby on Rails pattern: Service Objects - DEV Community">
            <a:extLst>
              <a:ext uri="{FF2B5EF4-FFF2-40B4-BE49-F238E27FC236}">
                <a16:creationId xmlns:a16="http://schemas.microsoft.com/office/drawing/2014/main" id="{042FAE3D-BBC3-8242-862D-8C04A837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71810"/>
            <a:ext cx="4953000" cy="20802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390588-D381-460B-B461-914E1785F9C6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 dirty="0"/>
          </a:p>
        </p:txBody>
      </p:sp>
      <p:sp>
        <p:nvSpPr>
          <p:cNvPr id="3086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087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71E0-39E9-F1FB-3BD5-CBB28F96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Laravel vs Ruby on Rails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66D5C1-A62D-40C8-1EC0-803E734D5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4582"/>
              </p:ext>
            </p:extLst>
          </p:nvPr>
        </p:nvGraphicFramePr>
        <p:xfrm>
          <a:off x="1069975" y="2139950"/>
          <a:ext cx="888364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16">
                  <a:extLst>
                    <a:ext uri="{9D8B030D-6E8A-4147-A177-3AD203B41FA5}">
                      <a16:colId xmlns:a16="http://schemas.microsoft.com/office/drawing/2014/main" val="2490264301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3086564724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225348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 - Laravel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 on Rails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for 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Stack Web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website to Enterprise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1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Template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4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Eloquent 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5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Rails 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94396"/>
                  </a:ext>
                </a:extLst>
              </a:tr>
            </a:tbl>
          </a:graphicData>
        </a:graphic>
      </p:graphicFrame>
      <p:pic>
        <p:nvPicPr>
          <p:cNvPr id="4098" name="Picture 2" descr="790+ Compare Two Things Illustrations, Royalty-Free Vector Graphics &amp; Clip  Art - iStock">
            <a:extLst>
              <a:ext uri="{FF2B5EF4-FFF2-40B4-BE49-F238E27FC236}">
                <a16:creationId xmlns:a16="http://schemas.microsoft.com/office/drawing/2014/main" id="{2793DEB7-34B5-0201-B29A-BC20BE41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07" y="322478"/>
            <a:ext cx="1495805" cy="14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2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843-781B-E942-057C-FB35CC43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5127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 – Core of Ruby on Rails</a:t>
            </a:r>
          </a:p>
          <a:p>
            <a:pPr marL="0" indent="0">
              <a:buNone/>
            </a:pPr>
            <a:r>
              <a:rPr lang="en-US" dirty="0"/>
              <a:t>Bin – Executables</a:t>
            </a:r>
          </a:p>
          <a:p>
            <a:pPr marL="0" indent="0">
              <a:buNone/>
            </a:pPr>
            <a:r>
              <a:rPr lang="en-US" dirty="0"/>
              <a:t>Config – Config files</a:t>
            </a:r>
          </a:p>
          <a:p>
            <a:pPr marL="0" indent="0">
              <a:buNone/>
            </a:pPr>
            <a:r>
              <a:rPr lang="en-US" dirty="0"/>
              <a:t>Db – database schema</a:t>
            </a:r>
          </a:p>
          <a:p>
            <a:pPr marL="0" indent="0">
              <a:buNone/>
            </a:pPr>
            <a:r>
              <a:rPr lang="en-US" dirty="0"/>
              <a:t>Lib – Libraries </a:t>
            </a:r>
          </a:p>
          <a:p>
            <a:pPr marL="0" indent="0">
              <a:buNone/>
            </a:pPr>
            <a:r>
              <a:rPr lang="en-US" dirty="0" err="1"/>
              <a:t>Gemfile</a:t>
            </a:r>
            <a:r>
              <a:rPr lang="en-US" dirty="0"/>
              <a:t> – Dependency management</a:t>
            </a:r>
          </a:p>
        </p:txBody>
      </p:sp>
      <p:pic>
        <p:nvPicPr>
          <p:cNvPr id="5122" name="Picture 2" descr="Journey on Rails: ROR 6's File Structure - DEV Community">
            <a:extLst>
              <a:ext uri="{FF2B5EF4-FFF2-40B4-BE49-F238E27FC236}">
                <a16:creationId xmlns:a16="http://schemas.microsoft.com/office/drawing/2014/main" id="{346D487B-1E59-6B1A-ECB1-016438F1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0483" y="914400"/>
            <a:ext cx="2644034" cy="49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390588-D381-460B-B461-914E1785F9C6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 dirty="0"/>
          </a:p>
        </p:txBody>
      </p:sp>
      <p:sp>
        <p:nvSpPr>
          <p:cNvPr id="5131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Ruby on Rails Folder</a:t>
            </a:r>
          </a:p>
        </p:txBody>
      </p:sp>
      <p:sp>
        <p:nvSpPr>
          <p:cNvPr id="5133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E3FF-6C4B-9016-AAB6-776984B0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on Rails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9EB5-944D-1610-4605-31EAC7F1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'rails generate controller </a:t>
            </a:r>
            <a:r>
              <a:rPr lang="en-US" dirty="0" err="1"/>
              <a:t>ControllerName</a:t>
            </a:r>
            <a:r>
              <a:rPr lang="en-US" dirty="0"/>
              <a:t>’</a:t>
            </a:r>
          </a:p>
          <a:p>
            <a:r>
              <a:rPr lang="en-US" dirty="0"/>
              <a:t>Controller file created under the app/controller</a:t>
            </a:r>
          </a:p>
          <a:p>
            <a:r>
              <a:rPr lang="en-US" dirty="0"/>
              <a:t>The controller will support all the HTTP verbs</a:t>
            </a:r>
          </a:p>
          <a:p>
            <a:r>
              <a:rPr lang="en-US" dirty="0"/>
              <a:t>Request handling is available inside the ‘config/</a:t>
            </a:r>
            <a:r>
              <a:rPr lang="en-US" dirty="0" err="1"/>
              <a:t>routes.rb</a:t>
            </a:r>
            <a:r>
              <a:rPr lang="en-US" dirty="0"/>
              <a:t>’</a:t>
            </a:r>
          </a:p>
          <a:p>
            <a:r>
              <a:rPr lang="en-US" dirty="0"/>
              <a:t>Views are located ‘app/view/</a:t>
            </a:r>
            <a:r>
              <a:rPr lang="en-US" dirty="0" err="1"/>
              <a:t>controller_name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2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473D-0BF4-8B9B-C285-024D992B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en-US" dirty="0"/>
              <a:t>Embedded Ruby ERB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6DD797-37C4-3D5B-5C05-F63BB4EF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1516551"/>
            <a:ext cx="5406218" cy="382489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0292-C859-AB07-907C-F0CE4DC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>
            <a:normAutofit/>
          </a:bodyPr>
          <a:lstStyle/>
          <a:p>
            <a:r>
              <a:rPr lang="en-US" dirty="0"/>
              <a:t>Default templating Engine provided by Ruby</a:t>
            </a:r>
          </a:p>
          <a:p>
            <a:r>
              <a:rPr lang="en-US" dirty="0"/>
              <a:t>Ruby code inside the HTML templates </a:t>
            </a:r>
          </a:p>
          <a:p>
            <a:r>
              <a:rPr lang="en-CA" b="1" i="0" dirty="0">
                <a:solidFill>
                  <a:srgbClr val="111827"/>
                </a:solidFill>
                <a:effectLst/>
                <a:latin typeface="Söhne Mono"/>
              </a:rPr>
              <a:t>&lt;% %&gt;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 , </a:t>
            </a:r>
            <a:r>
              <a:rPr lang="en-CA" b="1" i="0" dirty="0">
                <a:solidFill>
                  <a:srgbClr val="111827"/>
                </a:solidFill>
                <a:effectLst/>
                <a:latin typeface="Söhne Mono"/>
              </a:rPr>
              <a:t>&lt;%= %&gt;, @products – instance variable for the controller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25E0845-38A5-4F8A-9DB0-E558FB17A7AE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0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6A99-0348-AEF3-6027-9E15C08F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8628-A483-F8BA-E7A4-E94182A9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interact with your database using ruby objects methods.</a:t>
            </a:r>
          </a:p>
          <a:p>
            <a:r>
              <a:rPr lang="en-US" dirty="0"/>
              <a:t>‘rails generate model’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en-CA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title:string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author:string</a:t>
            </a:r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published_date:date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’rails </a:t>
            </a:r>
            <a:r>
              <a:rPr lang="en-US" dirty="0" err="1"/>
              <a:t>db:migrate</a:t>
            </a:r>
            <a:r>
              <a:rPr lang="en-US" dirty="0"/>
              <a:t>’</a:t>
            </a:r>
          </a:p>
          <a:p>
            <a:r>
              <a:rPr lang="en-US" dirty="0"/>
              <a:t>Model -&gt; app/model/</a:t>
            </a:r>
            <a:r>
              <a:rPr lang="en-US" dirty="0" err="1"/>
              <a:t>book.rb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728B-7E39-3F57-3A64-64181FCC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7577"/>
            <a:ext cx="5067299" cy="1709436"/>
          </a:xfrm>
        </p:spPr>
        <p:txBody>
          <a:bodyPr anchor="ctr">
            <a:normAutofit/>
          </a:bodyPr>
          <a:lstStyle/>
          <a:p>
            <a:r>
              <a:rPr lang="en-US" sz="4800"/>
              <a:t>Scaffold</a:t>
            </a:r>
          </a:p>
        </p:txBody>
      </p:sp>
      <p:pic>
        <p:nvPicPr>
          <p:cNvPr id="6146" name="Picture 2" descr="Development Scaffolding - Minecraft Modpacks - CurseForge">
            <a:extLst>
              <a:ext uri="{FF2B5EF4-FFF2-40B4-BE49-F238E27FC236}">
                <a16:creationId xmlns:a16="http://schemas.microsoft.com/office/drawing/2014/main" id="{EBA2A47E-7601-62DF-95D3-D107C355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328382"/>
            <a:ext cx="4201236" cy="42012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4DA8-E058-ADA9-7BD6-24CF9F4B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6850"/>
            <a:ext cx="5067300" cy="29781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CA"/>
              <a:t>T</a:t>
            </a:r>
            <a:r>
              <a:rPr lang="en-CA" b="0" i="0">
                <a:effectLst/>
              </a:rPr>
              <a:t>he scaffold generator is a powerful tool for quickly generating a set of resources for your application, including the model, views, controller, and routes.</a:t>
            </a:r>
          </a:p>
          <a:p>
            <a:pPr>
              <a:lnSpc>
                <a:spcPct val="110000"/>
              </a:lnSpc>
            </a:pPr>
            <a:r>
              <a:rPr lang="en-CA" b="0" i="0">
                <a:effectLst/>
              </a:rPr>
              <a:t>Once you've generated the scaffold, you can run </a:t>
            </a:r>
            <a:r>
              <a:rPr lang="en-CA"/>
              <a:t>rails </a:t>
            </a:r>
            <a:r>
              <a:rPr lang="en-CA" err="1"/>
              <a:t>db:migrate</a:t>
            </a:r>
            <a:r>
              <a:rPr lang="en-CA" b="0" i="0">
                <a:effectLst/>
              </a:rPr>
              <a:t> to apply the database changes, and you'll have a fully functional CRUD interface for managing products.</a:t>
            </a:r>
            <a:endParaRPr lang="en-US"/>
          </a:p>
        </p:txBody>
      </p:sp>
      <p:sp>
        <p:nvSpPr>
          <p:cNvPr id="6157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ADF0ECB-A9B3-4C77-B4D0-131EC97EA098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 dirty="0"/>
          </a:p>
        </p:txBody>
      </p:sp>
      <p:sp>
        <p:nvSpPr>
          <p:cNvPr id="6158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159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694C-3B72-85CC-126B-7D571C76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en-US" dirty="0"/>
              <a:t>ACTIVITY 2</a:t>
            </a:r>
          </a:p>
        </p:txBody>
      </p:sp>
      <p:pic>
        <p:nvPicPr>
          <p:cNvPr id="7170" name="Picture 2" descr="Factory and line design software | Siemens Software">
            <a:extLst>
              <a:ext uri="{FF2B5EF4-FFF2-40B4-BE49-F238E27FC236}">
                <a16:creationId xmlns:a16="http://schemas.microsoft.com/office/drawing/2014/main" id="{862D3551-55E8-4E37-CAE8-8576594E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1" y="2009867"/>
            <a:ext cx="5406218" cy="283826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463E-E757-F83E-F926-858B8C9F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https://github.com/spkdroid/RubyRails-Tutorial</a:t>
            </a:r>
            <a:endParaRPr lang="en-US" dirty="0"/>
          </a:p>
          <a:p>
            <a:r>
              <a:rPr lang="en-US" dirty="0"/>
              <a:t>Install the Rails server and create the first index page</a:t>
            </a:r>
          </a:p>
        </p:txBody>
      </p:sp>
      <p:sp>
        <p:nvSpPr>
          <p:cNvPr id="7175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25E0845-38A5-4F8A-9DB0-E558FB17A7AE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7177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179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4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D38-FC81-2290-2050-08530830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DC24-7026-2B3F-DA75-0A77109C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 fontScale="92500" lnSpcReduction="10000"/>
          </a:bodyPr>
          <a:lstStyle/>
          <a:p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is a platform that enables developers to automate applications' deployment, scaling, and management within lightweight, portable containers.</a:t>
            </a:r>
          </a:p>
          <a:p>
            <a:r>
              <a:rPr lang="en-C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uses containers and isolated environments that encapsulate applications and their dependencies. Containers are more lightweight and efficient than traditional virtual machines.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Logo, Icon, and Brand Guidelines | Docker">
            <a:extLst>
              <a:ext uri="{FF2B5EF4-FFF2-40B4-BE49-F238E27FC236}">
                <a16:creationId xmlns:a16="http://schemas.microsoft.com/office/drawing/2014/main" id="{B420AFF4-E5A1-BFDD-837A-236F940B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63942"/>
            <a:ext cx="4953000" cy="329599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390588-D381-460B-B461-914E1785F9C6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 dirty="0"/>
          </a:p>
        </p:txBody>
      </p:sp>
      <p:sp>
        <p:nvSpPr>
          <p:cNvPr id="8201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8203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A6ED-2043-592D-1239-F44B9095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CA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plain text configuration file used to define the specifications and instructions for building a Docker image. Docker images are read-only templates that contain the application code, runtime, libraries, and other dependencies required to run an application within a Docker container.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8BB1FB-B399-74D2-28A8-A4230292E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06916"/>
            <a:ext cx="4953000" cy="4210049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390588-D381-460B-B461-914E1785F9C6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ACBF-32EF-4D3F-60DC-7A4D10B5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8698-4A9C-7D1E-48E5-F4C8999C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500" b="0" i="0">
                <a:effectLst/>
              </a:rPr>
              <a:t>A web service is a software system that supports interoperable machine-to-machine communication over a network. </a:t>
            </a:r>
          </a:p>
          <a:p>
            <a:pPr>
              <a:lnSpc>
                <a:spcPct val="110000"/>
              </a:lnSpc>
            </a:pPr>
            <a:r>
              <a:rPr lang="en-CA" sz="1500" b="0" i="0">
                <a:effectLst/>
              </a:rPr>
              <a:t>Web services are a key component of service-oriented architectures (SOA) and are commonly used for various purposes, including data exchange, business logic implementation, and integration between heterogeneous systems.</a:t>
            </a:r>
            <a:endParaRPr lang="en-US" sz="1500"/>
          </a:p>
        </p:txBody>
      </p:sp>
      <p:pic>
        <p:nvPicPr>
          <p:cNvPr id="1026" name="Picture 2" descr="WEB SERVICES - - INTEROPERABILITY">
            <a:extLst>
              <a:ext uri="{FF2B5EF4-FFF2-40B4-BE49-F238E27FC236}">
                <a16:creationId xmlns:a16="http://schemas.microsoft.com/office/drawing/2014/main" id="{99D3425F-968A-6F2B-CBB8-59979C6B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43674"/>
            <a:ext cx="4953000" cy="27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575F69-2749-4CAE-A468-06D27BFDD192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1038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WEBD5210</a:t>
            </a:r>
          </a:p>
        </p:txBody>
      </p:sp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E512-880E-BACC-95E2-61415447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Docker Image</a:t>
            </a:r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A03EFE1-A6E2-2E88-10C7-8C74E921A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2" y="2447721"/>
            <a:ext cx="3441700" cy="711200"/>
          </a:xfrm>
        </p:spPr>
      </p:pic>
      <p:pic>
        <p:nvPicPr>
          <p:cNvPr id="7" name="Picture 6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EEF4897D-8633-AEBB-2EE2-47109AA6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3404982"/>
            <a:ext cx="4191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8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9FB3-281F-AD17-4D7A-1C91683F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D723-06DA-D6CC-F198-D4AC0D6A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https://github.com/spkdroid/RubyRails-Tutorial</a:t>
            </a:r>
            <a:endParaRPr lang="en-US" dirty="0"/>
          </a:p>
          <a:p>
            <a:r>
              <a:rPr lang="en-US" dirty="0"/>
              <a:t>Building a RESTful Web Service with Ruby on Rails</a:t>
            </a:r>
          </a:p>
        </p:txBody>
      </p:sp>
    </p:spTree>
    <p:extLst>
      <p:ext uri="{BB962C8B-B14F-4D97-AF65-F5344CB8AC3E}">
        <p14:creationId xmlns:p14="http://schemas.microsoft.com/office/powerpoint/2010/main" val="384483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1317-FF8A-0A8A-21A2-4EBDF8DE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en-CA" sz="4100" b="0" i="0">
                <a:effectLst/>
              </a:rPr>
              <a:t>Key characteristics of web services 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B642-94C9-782D-9147-CF53522B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r>
              <a:rPr lang="en-CA" b="1" i="0">
                <a:effectLst/>
              </a:rPr>
              <a:t>Interoperability</a:t>
            </a:r>
          </a:p>
          <a:p>
            <a:r>
              <a:rPr lang="en-CA" b="1" i="0">
                <a:effectLst/>
              </a:rPr>
              <a:t>Loose Coupling</a:t>
            </a:r>
          </a:p>
          <a:p>
            <a:r>
              <a:rPr lang="en-CA" b="1" i="0">
                <a:effectLst/>
              </a:rPr>
              <a:t>Discoverability</a:t>
            </a:r>
          </a:p>
          <a:p>
            <a:r>
              <a:rPr lang="en-CA" b="1" i="0">
                <a:effectLst/>
              </a:rPr>
              <a:t>Statelessness</a:t>
            </a:r>
          </a:p>
          <a:p>
            <a:r>
              <a:rPr lang="en-CA" b="1" i="0">
                <a:effectLst/>
              </a:rPr>
              <a:t>Standardized Protocols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5BC0-3B12-54EE-7CCB-1D6CFF04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66B5-971A-1BD4-5996-E2BA19F1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 dirty="0"/>
              <a:t>1999 – SOAP (Simple Object Access Protocol)</a:t>
            </a:r>
          </a:p>
          <a:p>
            <a:pPr>
              <a:lnSpc>
                <a:spcPct val="110000"/>
              </a:lnSpc>
            </a:pPr>
            <a:r>
              <a:rPr lang="en-CA" sz="1500" b="1" i="0" dirty="0">
                <a:effectLst/>
              </a:rPr>
              <a:t>2000 - WSDL (Web Services Description Language</a:t>
            </a:r>
          </a:p>
          <a:p>
            <a:pPr>
              <a:lnSpc>
                <a:spcPct val="110000"/>
              </a:lnSpc>
            </a:pPr>
            <a:r>
              <a:rPr lang="en-CA" sz="1500" b="1" i="0" dirty="0">
                <a:effectLst/>
              </a:rPr>
              <a:t>2000s - REST (Representational State Transfer)</a:t>
            </a:r>
            <a:endParaRPr lang="en-CA" sz="1500" b="1" dirty="0"/>
          </a:p>
          <a:p>
            <a:pPr>
              <a:lnSpc>
                <a:spcPct val="110000"/>
              </a:lnSpc>
            </a:pPr>
            <a:r>
              <a:rPr lang="en-CA" sz="1500" b="1" i="0" dirty="0">
                <a:effectLst/>
              </a:rPr>
              <a:t>2007 - Introduction of JSON (JavaScript Object Notation)</a:t>
            </a:r>
          </a:p>
          <a:p>
            <a:pPr>
              <a:lnSpc>
                <a:spcPct val="110000"/>
              </a:lnSpc>
            </a:pPr>
            <a:r>
              <a:rPr lang="en-CA" sz="1500" b="1" i="0" dirty="0">
                <a:effectLst/>
              </a:rPr>
              <a:t>2010s – Microservices</a:t>
            </a:r>
          </a:p>
          <a:p>
            <a:pPr>
              <a:lnSpc>
                <a:spcPct val="110000"/>
              </a:lnSpc>
            </a:pPr>
            <a:r>
              <a:rPr lang="en-CA" sz="1500" b="1" i="0" dirty="0">
                <a:effectLst/>
              </a:rPr>
              <a:t>2015 - </a:t>
            </a:r>
            <a:r>
              <a:rPr lang="en-CA" sz="1500" b="1" i="0" dirty="0" err="1">
                <a:effectLst/>
              </a:rPr>
              <a:t>GraphQL</a:t>
            </a:r>
            <a:endParaRPr lang="en-US" sz="1500" b="1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5C48-9B30-221C-021C-B3F6C839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en-US" sz="4800"/>
              <a:t>SOAP vs 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DEB1BD-3EA3-F8FA-6786-897669EA1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691897"/>
              </p:ext>
            </p:extLst>
          </p:nvPr>
        </p:nvGraphicFramePr>
        <p:xfrm>
          <a:off x="1069975" y="2139950"/>
          <a:ext cx="888364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16">
                  <a:extLst>
                    <a:ext uri="{9D8B030D-6E8A-4147-A177-3AD203B41FA5}">
                      <a16:colId xmlns:a16="http://schemas.microsoft.com/office/drawing/2014/main" val="3349375017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4236755480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144568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JSON/XML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3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1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3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Suitable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weight and Public API’s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76299"/>
                  </a:ext>
                </a:extLst>
              </a:tr>
            </a:tbl>
          </a:graphicData>
        </a:graphic>
      </p:graphicFrame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BE3-954B-AD59-8080-4A34FDE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7183-50AC-21B1-1D4B-757B6052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PATCH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0073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6520-064C-C8A2-07B1-4FA0E5BD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09CC-63DC-3FF8-71D0-686CAAE9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 a GET request to retrieve tasks: GET http://localhost:5000/tasks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 a GET request to retrieve a specific task: GET http://localhost:5000/tasks/1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 a POST request to create a new task: POST http://localhost:5000/tasks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Include a JSON request body with the task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 a PUT request to update an existing task: PUT http://localhost:5000/tasks/1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Include a JSON request body with the updated task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 a DELETE request to delete a task: DELETE http://localhost:5000/tasks/1</a:t>
            </a:r>
          </a:p>
        </p:txBody>
      </p:sp>
    </p:spTree>
    <p:extLst>
      <p:ext uri="{BB962C8B-B14F-4D97-AF65-F5344CB8AC3E}">
        <p14:creationId xmlns:p14="http://schemas.microsoft.com/office/powerpoint/2010/main" val="329434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700C-157E-B554-46F4-4FF0981D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42999"/>
            <a:ext cx="5064372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pic>
        <p:nvPicPr>
          <p:cNvPr id="1026" name="Picture 2" descr="Postman - YouTube">
            <a:extLst>
              <a:ext uri="{FF2B5EF4-FFF2-40B4-BE49-F238E27FC236}">
                <a16:creationId xmlns:a16="http://schemas.microsoft.com/office/drawing/2014/main" id="{052FC3DA-CCA8-BC08-F754-64EBEC9F8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9" r="-1" b="23752"/>
          <a:stretch/>
        </p:blipFill>
        <p:spPr bwMode="auto">
          <a:xfrm>
            <a:off x="1608829" y="1142999"/>
            <a:ext cx="3606842" cy="22455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apUI | Web Technologies">
            <a:extLst>
              <a:ext uri="{FF2B5EF4-FFF2-40B4-BE49-F238E27FC236}">
                <a16:creationId xmlns:a16="http://schemas.microsoft.com/office/drawing/2014/main" id="{63337F80-2A6F-2B52-2D56-21C51708F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r="-2" b="16825"/>
          <a:stretch/>
        </p:blipFill>
        <p:spPr bwMode="auto">
          <a:xfrm>
            <a:off x="1608828" y="3469438"/>
            <a:ext cx="3606843" cy="22455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BAD5-1690-E25D-1EA8-C9D886BC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6850"/>
            <a:ext cx="4608765" cy="2978152"/>
          </a:xfrm>
        </p:spPr>
        <p:txBody>
          <a:bodyPr>
            <a:normAutofit/>
          </a:bodyPr>
          <a:lstStyle/>
          <a:p>
            <a:r>
              <a:rPr lang="en-US" b="1"/>
              <a:t>POSTMAN</a:t>
            </a:r>
          </a:p>
          <a:p>
            <a:r>
              <a:rPr lang="en-US"/>
              <a:t>SOAP UI</a:t>
            </a:r>
          </a:p>
          <a:p>
            <a:r>
              <a:rPr lang="en-US"/>
              <a:t>Swagger UI</a:t>
            </a:r>
          </a:p>
          <a:p>
            <a:r>
              <a:rPr lang="en-CA" i="0">
                <a:effectLst/>
              </a:rPr>
              <a:t>JMeter</a:t>
            </a:r>
            <a:endParaRPr lang="en-US"/>
          </a:p>
        </p:txBody>
      </p:sp>
      <p:sp>
        <p:nvSpPr>
          <p:cNvPr id="1033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C1CFF70-D33D-4650-AC41-FE4EBF68C7F5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1035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037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E6AD-513E-DA6C-D2D3-810513AC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933"/>
            <a:ext cx="4018672" cy="2085828"/>
          </a:xfrm>
        </p:spPr>
        <p:txBody>
          <a:bodyPr anchor="t">
            <a:normAutofit/>
          </a:bodyPr>
          <a:lstStyle/>
          <a:p>
            <a:pPr algn="r"/>
            <a:r>
              <a:rPr lang="en-US" sz="4800"/>
              <a:t>Activity </a:t>
            </a:r>
          </a:p>
        </p:txBody>
      </p:sp>
      <p:pic>
        <p:nvPicPr>
          <p:cNvPr id="2050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4033901C-4D92-DDD3-90D7-1C489B15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41057"/>
            <a:ext cx="4953001" cy="258794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3548-C483-B83E-FF18-FA58B9C7B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716" y="3766189"/>
            <a:ext cx="5038284" cy="2053046"/>
          </a:xfrm>
        </p:spPr>
        <p:txBody>
          <a:bodyPr anchor="t">
            <a:normAutofit/>
          </a:bodyPr>
          <a:lstStyle/>
          <a:p>
            <a:r>
              <a:rPr lang="en-US" dirty="0"/>
              <a:t>Install postman tool on your machine</a:t>
            </a:r>
          </a:p>
          <a:p>
            <a:r>
              <a:rPr lang="en-US" dirty="0"/>
              <a:t>https://</a:t>
            </a:r>
            <a:r>
              <a:rPr lang="en-US" dirty="0" err="1"/>
              <a:t>jsonplaceholder.typicode.com</a:t>
            </a:r>
            <a:r>
              <a:rPr lang="en-US" dirty="0"/>
              <a:t>/users</a:t>
            </a:r>
          </a:p>
        </p:txBody>
      </p:sp>
      <p:sp>
        <p:nvSpPr>
          <p:cNvPr id="2055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9575F69-2749-4CAE-A468-06D27BFDD192}" type="datetime1">
              <a:rPr lang="en-US" smtClean="0"/>
              <a:pPr>
                <a:spcAft>
                  <a:spcPts val="600"/>
                </a:spcAft>
              </a:pPr>
              <a:t>10/19/23</a:t>
            </a:fld>
            <a:endParaRPr lang="en-US"/>
          </a:p>
        </p:txBody>
      </p:sp>
      <p:sp>
        <p:nvSpPr>
          <p:cNvPr id="2057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059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872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786</Words>
  <Application>Microsoft Macintosh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Neue Haas Grotesk Text Pro</vt:lpstr>
      <vt:lpstr>Söhne</vt:lpstr>
      <vt:lpstr>Söhne Mono</vt:lpstr>
      <vt:lpstr>Times New Roman</vt:lpstr>
      <vt:lpstr>SwellVTI</vt:lpstr>
      <vt:lpstr>Web Service and Ruby on Rails</vt:lpstr>
      <vt:lpstr>Web Service</vt:lpstr>
      <vt:lpstr>Key characteristics of web services </vt:lpstr>
      <vt:lpstr>History</vt:lpstr>
      <vt:lpstr>SOAP vs REST</vt:lpstr>
      <vt:lpstr>Restful Web Services</vt:lpstr>
      <vt:lpstr>Example</vt:lpstr>
      <vt:lpstr>Tools</vt:lpstr>
      <vt:lpstr>Activity </vt:lpstr>
      <vt:lpstr>Ruby on Rails</vt:lpstr>
      <vt:lpstr>PHP Laravel vs Ruby on Rails</vt:lpstr>
      <vt:lpstr>Folder Structure</vt:lpstr>
      <vt:lpstr>Ruby on Rails Controller</vt:lpstr>
      <vt:lpstr>Embedded Ruby ERB</vt:lpstr>
      <vt:lpstr>Active Record</vt:lpstr>
      <vt:lpstr>Scaffold</vt:lpstr>
      <vt:lpstr>ACTIVITY 2</vt:lpstr>
      <vt:lpstr>DOCKER</vt:lpstr>
      <vt:lpstr>Dockerfile</vt:lpstr>
      <vt:lpstr>Build a Docker Image</vt:lpstr>
      <vt:lpstr>Activity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and Ruby on Rails</dc:title>
  <dc:creator>Ramkumar Velmurugan</dc:creator>
  <cp:lastModifiedBy>Ramkumar Velmurugan</cp:lastModifiedBy>
  <cp:revision>2</cp:revision>
  <dcterms:created xsi:type="dcterms:W3CDTF">2023-10-18T19:18:44Z</dcterms:created>
  <dcterms:modified xsi:type="dcterms:W3CDTF">2023-10-19T19:40:45Z</dcterms:modified>
</cp:coreProperties>
</file>